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97" r:id="rId2"/>
    <p:sldId id="398" r:id="rId3"/>
    <p:sldId id="399" r:id="rId4"/>
    <p:sldId id="400" r:id="rId5"/>
    <p:sldId id="396" r:id="rId6"/>
    <p:sldId id="401" r:id="rId7"/>
    <p:sldId id="402" r:id="rId8"/>
    <p:sldId id="403" r:id="rId9"/>
    <p:sldId id="404" r:id="rId10"/>
    <p:sldId id="395" r:id="rId11"/>
    <p:sldId id="405" r:id="rId12"/>
    <p:sldId id="406" r:id="rId13"/>
    <p:sldId id="40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4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7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12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19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Variations in plants and animals Supplemental Math Lesson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981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300" dirty="0">
                <a:solidFill>
                  <a:srgbClr val="0070C0"/>
                </a:solidFill>
              </a:rPr>
              <a:t>How Can We Use Evidence to Show That Sunflowers Are Not All Alike Even Though They’re All Sunflowers?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0480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54102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Draw This Chart in Your Notebook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026315"/>
              </p:ext>
            </p:extLst>
          </p:nvPr>
        </p:nvGraphicFramePr>
        <p:xfrm>
          <a:off x="533400" y="1524000"/>
          <a:ext cx="8001000" cy="487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2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8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9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itchFamily="34" charset="0"/>
                        </a:rPr>
                        <a:t>Sunflower Trait</a:t>
                      </a:r>
                      <a:endParaRPr lang="en-US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itchFamily="34" charset="0"/>
                        </a:rPr>
                        <a:t>Variations in This Sunflower Trait</a:t>
                      </a:r>
                      <a:endParaRPr lang="en-US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7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Height (stem length)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917890" y="-990600"/>
            <a:ext cx="1906189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1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Example: Label and Describe Your Drawings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8026315"/>
              </p:ext>
            </p:extLst>
          </p:nvPr>
        </p:nvGraphicFramePr>
        <p:xfrm>
          <a:off x="533400" y="1524000"/>
          <a:ext cx="8001000" cy="4876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021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8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96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itchFamily="34" charset="0"/>
                        </a:rPr>
                        <a:t>Sunflower Trait</a:t>
                      </a:r>
                      <a:endParaRPr lang="en-US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effectLst/>
                        <a:latin typeface="Calibri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itchFamily="34" charset="0"/>
                        </a:rPr>
                        <a:t>Variations in This Sunflower Trait</a:t>
                      </a:r>
                      <a:endParaRPr lang="en-US" sz="28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7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Height (stem length)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Sunflower 2 is [X units]</a:t>
                      </a:r>
                      <a:r>
                        <a:rPr lang="en-US" sz="2200" baseline="0" dirty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 taller than Sunflower 1. Sunflower 2 is [X units] taller than Sunflower 3.</a:t>
                      </a:r>
                    </a:p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effectLst/>
                          <a:latin typeface="Calibri" pitchFamily="34" charset="0"/>
                          <a:ea typeface="Times New Roman" panose="02020603050405020304" pitchFamily="18" charset="0"/>
                        </a:rPr>
                        <a:t>My drawing shows that the three sunflowers have variations in the trait of height. They aren’t exactly alike even though they’re all sunflowers.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9917890" y="-990600"/>
            <a:ext cx="1906189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19400" y="26670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2667000"/>
            <a:ext cx="914400" cy="16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10400" y="2819400"/>
            <a:ext cx="66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61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Our focus question: </a:t>
            </a:r>
            <a:r>
              <a:rPr lang="en-US" sz="2800" i="1" dirty="0"/>
              <a:t>How can we use evidence to show that sunflowers are not all alike even though they’re all sunflowers?</a:t>
            </a:r>
          </a:p>
          <a:p>
            <a:pPr marL="731520" indent="-365760">
              <a:spcBef>
                <a:spcPts val="2400"/>
              </a:spcBef>
            </a:pPr>
            <a:r>
              <a:rPr lang="en-US" sz="2800" dirty="0"/>
              <a:t>What evidence did we collect to show that sunflowers aren’t exactly alike?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How did we display our evidence? What two ways did we show the variations in our three sunflowers? </a:t>
            </a:r>
          </a:p>
          <a:p>
            <a:pPr marL="731520" indent="-365760">
              <a:spcBef>
                <a:spcPts val="1200"/>
              </a:spcBef>
            </a:pPr>
            <a:r>
              <a:rPr lang="en-US" sz="2800" dirty="0"/>
              <a:t>How did the bar graph help us show variations in the height trait of the sunflowers?</a:t>
            </a:r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15240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200" dirty="0"/>
              <a:t>How are snakes alike and different?</a:t>
            </a:r>
          </a:p>
          <a:p>
            <a:pPr marL="365760" indent="-365760">
              <a:spcBef>
                <a:spcPts val="600"/>
              </a:spcBef>
            </a:pPr>
            <a:r>
              <a:rPr lang="en-US" sz="3200" dirty="0"/>
              <a:t>How might variations in their traits help them survive so they can have baby snakes?</a:t>
            </a: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605FE43-7919-48F6-8821-914C21E3A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2971800"/>
            <a:ext cx="3962400" cy="260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D83F76-D2C5-42EC-83FA-7A63361F147E}"/>
              </a:ext>
            </a:extLst>
          </p:cNvPr>
          <p:cNvSpPr txBox="1"/>
          <p:nvPr/>
        </p:nvSpPr>
        <p:spPr>
          <a:xfrm>
            <a:off x="1752600" y="5562600"/>
            <a:ext cx="2919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Photograph by Mike Pingleton/Wikimedia Commons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3AF360-BC02-48D9-80D0-26DDCE2AA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429000"/>
            <a:ext cx="3672840" cy="2788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21DE3C-FCFB-49C7-973D-2527819FBB30}"/>
              </a:ext>
            </a:extLst>
          </p:cNvPr>
          <p:cNvSpPr txBox="1"/>
          <p:nvPr/>
        </p:nvSpPr>
        <p:spPr>
          <a:xfrm>
            <a:off x="6705600" y="6172200"/>
            <a:ext cx="17908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761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Review: Sunflower Traits and Variations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24600" y="19050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629400" y="63246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600200"/>
            <a:ext cx="556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sunflower </a:t>
            </a:r>
            <a:r>
              <a:rPr lang="en-US" sz="3200" b="1" dirty="0">
                <a:latin typeface="Calibri" pitchFamily="34" charset="0"/>
              </a:rPr>
              <a:t>trait</a:t>
            </a:r>
            <a:r>
              <a:rPr lang="en-US" sz="3200" dirty="0">
                <a:latin typeface="Calibri" pitchFamily="34" charset="0"/>
              </a:rPr>
              <a:t> did we measure last time?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</a:t>
            </a:r>
            <a:r>
              <a:rPr lang="en-US" sz="3200" b="1" dirty="0">
                <a:latin typeface="Calibri" pitchFamily="34" charset="0"/>
              </a:rPr>
              <a:t>variations</a:t>
            </a:r>
            <a:r>
              <a:rPr lang="en-US" sz="3200" dirty="0">
                <a:latin typeface="Calibri" pitchFamily="34" charset="0"/>
              </a:rPr>
              <a:t> did we find in that trait?</a:t>
            </a:r>
          </a:p>
        </p:txBody>
      </p:sp>
    </p:spTree>
    <p:extLst>
      <p:ext uri="{BB962C8B-B14F-4D97-AF65-F5344CB8AC3E}">
        <p14:creationId xmlns:p14="http://schemas.microsoft.com/office/powerpoint/2010/main" xmlns="" val="64817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we use evidence to show that sunflowers are not all alike even though they’re all sunflowers?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873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Review Our Sunflower Data!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6564182"/>
              </p:ext>
            </p:extLst>
          </p:nvPr>
        </p:nvGraphicFramePr>
        <p:xfrm>
          <a:off x="1143000" y="1523999"/>
          <a:ext cx="6781800" cy="4976792"/>
        </p:xfrm>
        <a:graphic>
          <a:graphicData uri="http://schemas.openxmlformats.org/drawingml/2006/table">
            <a:tbl>
              <a:tblPr firstRow="1" firstCol="1" bandRow="1"/>
              <a:tblGrid>
                <a:gridCol w="169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Sunflower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tall is </a:t>
                      </a:r>
                      <a:b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the plant?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long is the leaf?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9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How wide is the flower?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 Rounded MT Bold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</a:b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514600"/>
            <a:ext cx="786384" cy="74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4038600"/>
            <a:ext cx="1149350" cy="76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5638800"/>
            <a:ext cx="883920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46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88028"/>
            <a:ext cx="7315200" cy="5652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Sunflower Bar Graphs</a:t>
            </a:r>
          </a:p>
        </p:txBody>
      </p:sp>
    </p:spTree>
    <p:extLst>
      <p:ext uri="{BB962C8B-B14F-4D97-AF65-F5344CB8AC3E}">
        <p14:creationId xmlns:p14="http://schemas.microsoft.com/office/powerpoint/2010/main" xmlns="" val="314581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and Variations in Sunflowers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05600" y="3778884"/>
            <a:ext cx="1447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24192" y="1625444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2743200"/>
            <a:ext cx="2138256" cy="320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970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Does Our Bar Graph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 the bars on our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graph show us?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evidence does the bar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graph provide?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9800" y="17526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Does Our Bar Graph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does the graph tell us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about the variations in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height of the sunflowers?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Exactly how tall is each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sunflower plant?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does the height of each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sunflower compare to the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heights of the other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sunflowers?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9800" y="17526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What Does Our Bar Graph Show?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6002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Is it more accurate to say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that Sunflower 2 is </a:t>
            </a:r>
            <a:r>
              <a:rPr lang="en-US" sz="3200" i="1" dirty="0">
                <a:latin typeface="Calibri" pitchFamily="34" charset="0"/>
              </a:rPr>
              <a:t>taller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than Sunflower 1 or that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Sunflower 2 is exactly </a:t>
            </a:r>
            <a:r>
              <a:rPr lang="en-US" sz="3200" b="1" dirty="0">
                <a:latin typeface="Calibri" pitchFamily="34" charset="0"/>
              </a:rPr>
              <a:t>X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number of units taller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than Sunflower 1? 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How does our bar graph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help us describe variations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in a trait more accurately?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9800" y="1752600"/>
            <a:ext cx="2493150" cy="436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D45C7E-4249-49C7-B91B-B03D93969EFF}"/>
              </a:ext>
            </a:extLst>
          </p:cNvPr>
          <p:cNvSpPr txBox="1"/>
          <p:nvPr/>
        </p:nvSpPr>
        <p:spPr>
          <a:xfrm>
            <a:off x="6477000" y="6172200"/>
            <a:ext cx="2047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319</Words>
  <Application>Microsoft Office PowerPoint</Application>
  <PresentationFormat>On-screen Show (4:3)</PresentationFormat>
  <Paragraphs>101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Variations in plants and animals Supplemental Math Lesson 2</vt:lpstr>
      <vt:lpstr>Review: Sunflower Traits and Variations</vt:lpstr>
      <vt:lpstr>Today’s Focus Question</vt:lpstr>
      <vt:lpstr>Let’s Review Our Sunflower Data!</vt:lpstr>
      <vt:lpstr>Sunflower Bar Graphs</vt:lpstr>
      <vt:lpstr>Traits and Variations in Sunflowers</vt:lpstr>
      <vt:lpstr>What Does Our Bar Graph Show?</vt:lpstr>
      <vt:lpstr>What Does Our Bar Graph Show?</vt:lpstr>
      <vt:lpstr>What Does Our Bar Graph Show?</vt:lpstr>
      <vt:lpstr>Draw This Chart in Your Notebook</vt:lpstr>
      <vt:lpstr>Example: Label and Describe Your Drawings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160</cp:revision>
  <dcterms:created xsi:type="dcterms:W3CDTF">2014-06-10T18:20:14Z</dcterms:created>
  <dcterms:modified xsi:type="dcterms:W3CDTF">2019-12-12T22:53:55Z</dcterms:modified>
</cp:coreProperties>
</file>