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4"/>
  </p:notesMasterIdLst>
  <p:sldIdLst>
    <p:sldId id="388" r:id="rId2"/>
    <p:sldId id="389" r:id="rId3"/>
    <p:sldId id="364" r:id="rId4"/>
    <p:sldId id="390" r:id="rId5"/>
    <p:sldId id="391" r:id="rId6"/>
    <p:sldId id="392" r:id="rId7"/>
    <p:sldId id="393" r:id="rId8"/>
    <p:sldId id="368" r:id="rId9"/>
    <p:sldId id="394" r:id="rId10"/>
    <p:sldId id="395" r:id="rId11"/>
    <p:sldId id="396" r:id="rId12"/>
    <p:sldId id="397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Stacey Luce" initials="SL" lastIdx="1" clrIdx="0"/>
  <p:cmAuthor id="1" name="Justine Newell" initials="JN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56" autoAdjust="0"/>
    <p:restoredTop sz="87532" autoAdjust="0"/>
  </p:normalViewPr>
  <p:slideViewPr>
    <p:cSldViewPr>
      <p:cViewPr varScale="1">
        <p:scale>
          <a:sx n="63" d="100"/>
          <a:sy n="63" d="100"/>
        </p:scale>
        <p:origin x="-1590" y="-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13E99A0-5A01-41BA-AC39-BB8F130969B5}" type="datetimeFigureOut">
              <a:rPr lang="en-US" smtClean="0"/>
              <a:pPr/>
              <a:t>9/30/2019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58BEC4D-D1F7-4625-B0BA-2126EAFE9E6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6917972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883" indent="-285724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2898" indent="-22858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057" indent="-22858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217" indent="-22858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376" indent="-22858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535" indent="-22858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8695" indent="-22858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5854" indent="-22858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0A9E7CF9-240F-482B-9EC3-A2AD26735D19}" type="slidenum">
              <a:rPr lang="en-US" altLang="en-US">
                <a:solidFill>
                  <a:prstClr val="black"/>
                </a:solidFill>
              </a:rPr>
              <a:pPr eaLnBrk="1" hangingPunct="1">
                <a:spcBef>
                  <a:spcPct val="0"/>
                </a:spcBef>
              </a:pPr>
              <a:t>1</a:t>
            </a:fld>
            <a:endParaRPr lang="en-US" altLang="en-US">
              <a:solidFill>
                <a:prstClr val="black"/>
              </a:solidFill>
            </a:endParaRPr>
          </a:p>
        </p:txBody>
      </p:sp>
      <p:sp>
        <p:nvSpPr>
          <p:cNvPr id="860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602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/>
          </a:p>
        </p:txBody>
      </p:sp>
    </p:spTree>
    <p:extLst>
      <p:ext uri="{BB962C8B-B14F-4D97-AF65-F5344CB8AC3E}">
        <p14:creationId xmlns="" xmlns:p14="http://schemas.microsoft.com/office/powerpoint/2010/main" val="225875632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72819113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72819113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9821230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685800" y="3398838"/>
            <a:ext cx="7848600" cy="1587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736509-B7D9-4E14-990D-0939A6D2E15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466090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950129-838B-4CD0-82C5-B9E5CA8BA4D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9109853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3227E1-08E6-4E55-9BDE-7F7F260040A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1863072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7A78D6-729F-4E75-A2D7-D2A416F3A9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0394501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731838" y="4598988"/>
            <a:ext cx="7848600" cy="1587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/>
          <a:lstStyle>
            <a:lvl1pPr algn="l">
              <a:defRPr sz="4800" b="0" cap="all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6BBEB5-01D6-47A2-BCF3-B3B9837CD53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51758983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>
                <a:latin typeface="Calibri" panose="020F0502020204030204" pitchFamily="34" charset="0"/>
              </a:defRPr>
            </a:lvl1pPr>
            <a:lvl2pPr>
              <a:defRPr sz="2400">
                <a:latin typeface="Calibri" panose="020F0502020204030204" pitchFamily="34" charset="0"/>
              </a:defRPr>
            </a:lvl2pPr>
            <a:lvl3pPr>
              <a:defRPr sz="2000">
                <a:latin typeface="Calibri" panose="020F0502020204030204" pitchFamily="34" charset="0"/>
              </a:defRPr>
            </a:lvl3pPr>
            <a:lvl4pPr>
              <a:defRPr sz="1800">
                <a:latin typeface="Calibri" panose="020F0502020204030204" pitchFamily="34" charset="0"/>
              </a:defRPr>
            </a:lvl4pPr>
            <a:lvl5pPr>
              <a:defRPr sz="1800">
                <a:latin typeface="Calibri" panose="020F050202020403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>
                <a:latin typeface="Calibri" panose="020F0502020204030204" pitchFamily="34" charset="0"/>
              </a:defRPr>
            </a:lvl1pPr>
            <a:lvl2pPr>
              <a:defRPr sz="2400">
                <a:latin typeface="Calibri" panose="020F0502020204030204" pitchFamily="34" charset="0"/>
              </a:defRPr>
            </a:lvl2pPr>
            <a:lvl3pPr>
              <a:defRPr sz="2000">
                <a:latin typeface="Calibri" panose="020F0502020204030204" pitchFamily="34" charset="0"/>
              </a:defRPr>
            </a:lvl3pPr>
            <a:lvl4pPr>
              <a:defRPr sz="1800">
                <a:latin typeface="Calibri" panose="020F0502020204030204" pitchFamily="34" charset="0"/>
              </a:defRPr>
            </a:lvl4pPr>
            <a:lvl5pPr>
              <a:defRPr sz="1800">
                <a:latin typeface="Calibri" panose="020F050202020403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82B28A-D4AF-4B7E-8537-11780E8ECB0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9816008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 rot="5400000">
            <a:off x="2218531" y="4045744"/>
            <a:ext cx="4708525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>
                <a:latin typeface="Calibri" panose="020F0502020204030204" pitchFamily="34" charset="0"/>
              </a:defRPr>
            </a:lvl1pPr>
            <a:lvl2pPr>
              <a:defRPr sz="2000">
                <a:latin typeface="Calibri" panose="020F0502020204030204" pitchFamily="34" charset="0"/>
              </a:defRPr>
            </a:lvl2pPr>
            <a:lvl3pPr>
              <a:defRPr sz="1800">
                <a:latin typeface="Calibri" panose="020F0502020204030204" pitchFamily="34" charset="0"/>
              </a:defRPr>
            </a:lvl3pPr>
            <a:lvl4pPr>
              <a:defRPr sz="1600">
                <a:latin typeface="Calibri" panose="020F0502020204030204" pitchFamily="34" charset="0"/>
              </a:defRPr>
            </a:lvl4pPr>
            <a:lvl5pPr>
              <a:defRPr sz="1600">
                <a:latin typeface="Calibri" panose="020F050202020403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>
                <a:latin typeface="Calibri" panose="020F0502020204030204" pitchFamily="34" charset="0"/>
              </a:defRPr>
            </a:lvl1pPr>
            <a:lvl2pPr>
              <a:defRPr sz="2000">
                <a:latin typeface="Calibri" panose="020F0502020204030204" pitchFamily="34" charset="0"/>
              </a:defRPr>
            </a:lvl2pPr>
            <a:lvl3pPr>
              <a:defRPr sz="1800">
                <a:latin typeface="Calibri" panose="020F0502020204030204" pitchFamily="34" charset="0"/>
              </a:defRPr>
            </a:lvl3pPr>
            <a:lvl4pPr>
              <a:defRPr sz="1600">
                <a:latin typeface="Calibri" panose="020F0502020204030204" pitchFamily="34" charset="0"/>
              </a:defRPr>
            </a:lvl4pPr>
            <a:lvl5pPr>
              <a:defRPr sz="1600">
                <a:latin typeface="Calibri" panose="020F050202020403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C85E45-36ED-4CB7-AAF7-BE6B50D63CE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3674736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CF5097-F154-45E2-885E-C804689485C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9381159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66BDC2-34F1-4F7E-8EA7-5E37952CD37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022234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 rot="5400000">
            <a:off x="-13494" y="3580607"/>
            <a:ext cx="5578475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>
                <a:latin typeface="Calibri" panose="020F0502020204030204" pitchFamily="34" charset="0"/>
              </a:defRPr>
            </a:lvl1pPr>
            <a:lvl2pPr>
              <a:defRPr sz="2800">
                <a:latin typeface="Calibri" panose="020F0502020204030204" pitchFamily="34" charset="0"/>
              </a:defRPr>
            </a:lvl2pPr>
            <a:lvl3pPr>
              <a:defRPr sz="2400">
                <a:latin typeface="Calibri" panose="020F0502020204030204" pitchFamily="34" charset="0"/>
              </a:defRPr>
            </a:lvl3pPr>
            <a:lvl4pPr>
              <a:defRPr sz="2000">
                <a:latin typeface="Calibri" panose="020F0502020204030204" pitchFamily="34" charset="0"/>
              </a:defRPr>
            </a:lvl4pPr>
            <a:lvl5pPr>
              <a:defRPr sz="2000">
                <a:latin typeface="Calibri" panose="020F050202020403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>
                <a:latin typeface="Calibri" panose="020F050202020403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70B46F-C72C-481F-AA11-EB346A150C1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2028207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/>
          <a:lstStyle>
            <a:lvl1pPr algn="l">
              <a:defRPr sz="2400" b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 rtlCol="0">
            <a:normAutofit/>
          </a:bodyPr>
          <a:lstStyle>
            <a:lvl1pPr marL="0" indent="0">
              <a:buNone/>
              <a:defRPr sz="3200">
                <a:latin typeface="Calibri" panose="020F050202020403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>
                <a:latin typeface="Calibri" panose="020F050202020403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B61DD7-BAA8-421F-9E35-5963BE49B3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3563746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663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4100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/>
              <a:t>Click to edit Master text styles</a:t>
            </a:r>
          </a:p>
          <a:p>
            <a:pPr lvl="1"/>
            <a:r>
              <a:rPr lang="en-US" altLang="en-US" dirty="0"/>
              <a:t>Second level</a:t>
            </a:r>
          </a:p>
          <a:p>
            <a:pPr lvl="2"/>
            <a:r>
              <a:rPr lang="en-US" altLang="en-US" dirty="0"/>
              <a:t>Third level</a:t>
            </a:r>
          </a:p>
          <a:p>
            <a:pPr lvl="3"/>
            <a:r>
              <a:rPr lang="en-US" altLang="en-US" dirty="0"/>
              <a:t>Fourth level</a:t>
            </a:r>
          </a:p>
          <a:p>
            <a:pPr lvl="4"/>
            <a:r>
              <a:rPr lang="en-US" altLang="en-US" dirty="0"/>
              <a:t>Fifth level</a:t>
            </a:r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1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9050"/>
            <a:ext cx="28956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9050"/>
            <a:ext cx="41148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9050"/>
            <a:ext cx="10668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58F8E8D-CCF4-42A3-97FD-9805C969D99B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0202290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b="0" i="0" u="none" kern="1200" spc="-100">
          <a:solidFill>
            <a:schemeClr val="tx2"/>
          </a:solidFill>
          <a:latin typeface="Calibri" panose="020F0502020204030204" pitchFamily="34" charset="0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9pPr>
    </p:titleStyle>
    <p:bodyStyle>
      <a:lvl1pPr marL="182563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Arial" charset="0"/>
        <a:buChar char="•"/>
        <a:defRPr sz="24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1pPr>
      <a:lvl2pPr marL="457200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Arial" charset="0"/>
        <a:buChar char="•"/>
        <a:defRPr sz="20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2pPr>
      <a:lvl3pPr marL="730250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90000"/>
        <a:buFont typeface="Arial" charset="0"/>
        <a:buChar char="•"/>
        <a:defRPr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3pPr>
      <a:lvl4pPr marL="1004888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Arial" charset="0"/>
        <a:buChar char="•"/>
        <a:defRPr sz="16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4pPr>
      <a:lvl5pPr marL="1187450" indent="-1365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Arial" charset="0"/>
        <a:buChar char="•"/>
        <a:defRPr sz="14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gif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13" Type="http://schemas.openxmlformats.org/officeDocument/2006/relationships/image" Target="../media/image16.jpeg"/><Relationship Id="rId18" Type="http://schemas.openxmlformats.org/officeDocument/2006/relationships/image" Target="../media/image21.jpeg"/><Relationship Id="rId3" Type="http://schemas.openxmlformats.org/officeDocument/2006/relationships/image" Target="../media/image6.png"/><Relationship Id="rId7" Type="http://schemas.openxmlformats.org/officeDocument/2006/relationships/image" Target="../media/image10.jpeg"/><Relationship Id="rId12" Type="http://schemas.openxmlformats.org/officeDocument/2006/relationships/image" Target="../media/image15.jpeg"/><Relationship Id="rId17" Type="http://schemas.openxmlformats.org/officeDocument/2006/relationships/image" Target="../media/image20.jpeg"/><Relationship Id="rId2" Type="http://schemas.openxmlformats.org/officeDocument/2006/relationships/notesSlide" Target="../notesSlides/notesSlide4.xml"/><Relationship Id="rId16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11" Type="http://schemas.openxmlformats.org/officeDocument/2006/relationships/image" Target="../media/image14.jpeg"/><Relationship Id="rId5" Type="http://schemas.openxmlformats.org/officeDocument/2006/relationships/image" Target="../media/image8.jpeg"/><Relationship Id="rId15" Type="http://schemas.openxmlformats.org/officeDocument/2006/relationships/image" Target="../media/image18.jpeg"/><Relationship Id="rId10" Type="http://schemas.openxmlformats.org/officeDocument/2006/relationships/image" Target="../media/image13.jpeg"/><Relationship Id="rId4" Type="http://schemas.openxmlformats.org/officeDocument/2006/relationships/image" Target="../media/image7.jpeg"/><Relationship Id="rId9" Type="http://schemas.openxmlformats.org/officeDocument/2006/relationships/image" Target="../media/image12.jpeg"/><Relationship Id="rId14" Type="http://schemas.openxmlformats.org/officeDocument/2006/relationships/image" Target="../media/image17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066800"/>
            <a:ext cx="7848600" cy="17526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en-US" dirty="0" smtClean="0"/>
              <a:t>Variations in plants and animals Lesson 5c</a:t>
            </a:r>
            <a:endParaRPr lang="en-US" altLang="en-US" dirty="0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762000" y="3505200"/>
            <a:ext cx="7391400" cy="1828800"/>
          </a:xfrm>
        </p:spPr>
        <p:txBody>
          <a:bodyPr rtlCol="0">
            <a:normAutofit lnSpcReduction="10000"/>
          </a:bodyPr>
          <a:lstStyle/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en-US" sz="3800" dirty="0" smtClean="0">
                <a:solidFill>
                  <a:srgbClr val="0070C0"/>
                </a:solidFill>
              </a:rPr>
              <a:t>How Do Differences (Variations) in </a:t>
            </a:r>
            <a:r>
              <a:rPr lang="en-US" altLang="en-US" sz="3800" dirty="0" smtClean="0">
                <a:solidFill>
                  <a:srgbClr val="0070C0"/>
                </a:solidFill>
              </a:rPr>
              <a:t>Plants </a:t>
            </a:r>
            <a:r>
              <a:rPr lang="en-US" altLang="en-US" sz="3800" dirty="0" smtClean="0">
                <a:solidFill>
                  <a:srgbClr val="0070C0"/>
                </a:solidFill>
              </a:rPr>
              <a:t>or Animals of the Same Kind Help Them Survive So They Can Produce Young (Babies or Seeds)?</a:t>
            </a:r>
            <a:endParaRPr lang="en-US" altLang="en-US" sz="3800" dirty="0">
              <a:solidFill>
                <a:srgbClr val="0070C0"/>
              </a:solidFill>
            </a:endParaRPr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endParaRPr lang="en-US" altLang="en-US" dirty="0"/>
          </a:p>
        </p:txBody>
      </p:sp>
      <p:pic>
        <p:nvPicPr>
          <p:cNvPr id="5" name="Picture 4" descr="Noyce Logo copy.pn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219200" y="5410200"/>
            <a:ext cx="787400" cy="787400"/>
          </a:xfrm>
          <a:prstGeom prst="rect">
            <a:avLst/>
          </a:prstGeom>
        </p:spPr>
      </p:pic>
      <p:pic>
        <p:nvPicPr>
          <p:cNvPr id="6" name="Picture 5" descr="Macintosh HD1:Users:nicolewickler:Desktop:Screen Shot 2013-10-14 at 11.04.49 AM.png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13526" t="10564" r="3623" b="5182"/>
          <a:stretch/>
        </p:blipFill>
        <p:spPr bwMode="auto">
          <a:xfrm>
            <a:off x="3124200" y="5486400"/>
            <a:ext cx="679450" cy="622300"/>
          </a:xfrm>
          <a:prstGeom prst="ellipse">
            <a:avLst/>
          </a:prstGeom>
          <a:noFill/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pic>
        <p:nvPicPr>
          <p:cNvPr id="7" name="Picture 6" descr="Macintosh HD:Users:ceemast:Desktop:CPP_logogreen1.gif"/>
          <p:cNvPicPr/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00" y="5410200"/>
            <a:ext cx="736600" cy="711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3200" y="5486400"/>
            <a:ext cx="1428750" cy="58578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413483392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81000"/>
            <a:ext cx="8077200" cy="990600"/>
          </a:xfrm>
        </p:spPr>
        <p:txBody>
          <a:bodyPr/>
          <a:lstStyle/>
          <a:p>
            <a:r>
              <a:rPr lang="en-US" dirty="0" smtClean="0"/>
              <a:t>Show What You Know!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609600" y="1371600"/>
            <a:ext cx="8153400" cy="5170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5760" indent="-365760">
              <a:spcBef>
                <a:spcPts val="1200"/>
              </a:spcBef>
              <a:buClr>
                <a:schemeClr val="bg1">
                  <a:lumMod val="75000"/>
                </a:schemeClr>
              </a:buClr>
              <a:buFont typeface="Arial" pitchFamily="34" charset="0"/>
              <a:buChar char="•"/>
            </a:pPr>
            <a:r>
              <a:rPr lang="en-US" sz="2900" dirty="0" smtClean="0">
                <a:latin typeface="Calibri" pitchFamily="34" charset="0"/>
              </a:rPr>
              <a:t>In your notebook, draw a picture of your plant or animal and its traits.</a:t>
            </a:r>
          </a:p>
          <a:p>
            <a:pPr marL="365760" indent="-365760">
              <a:spcBef>
                <a:spcPts val="1200"/>
              </a:spcBef>
              <a:buClr>
                <a:schemeClr val="bg1">
                  <a:lumMod val="75000"/>
                </a:schemeClr>
              </a:buClr>
              <a:buFont typeface="Arial" pitchFamily="34" charset="0"/>
              <a:buChar char="•"/>
            </a:pPr>
            <a:r>
              <a:rPr lang="en-US" sz="2900" dirty="0" smtClean="0">
                <a:latin typeface="Calibri" pitchFamily="34" charset="0"/>
              </a:rPr>
              <a:t>At the top of the page, write the name of the plant or animal. Then label each trait.</a:t>
            </a:r>
          </a:p>
          <a:p>
            <a:pPr marL="365760" indent="-365760">
              <a:spcBef>
                <a:spcPts val="1200"/>
              </a:spcBef>
              <a:buClr>
                <a:schemeClr val="bg1">
                  <a:lumMod val="75000"/>
                </a:schemeClr>
              </a:buClr>
              <a:buFont typeface="Arial" pitchFamily="34" charset="0"/>
              <a:buChar char="•"/>
            </a:pPr>
            <a:r>
              <a:rPr lang="en-US" sz="2900" dirty="0" smtClean="0">
                <a:latin typeface="Calibri" pitchFamily="34" charset="0"/>
              </a:rPr>
              <a:t>Circle the trait you’re going to include in your story.</a:t>
            </a:r>
          </a:p>
          <a:p>
            <a:pPr marL="365760" indent="-365760">
              <a:spcBef>
                <a:spcPts val="1200"/>
              </a:spcBef>
              <a:buClr>
                <a:schemeClr val="bg1">
                  <a:lumMod val="75000"/>
                </a:schemeClr>
              </a:buClr>
              <a:buFont typeface="Arial" pitchFamily="34" charset="0"/>
              <a:buChar char="•"/>
            </a:pPr>
            <a:r>
              <a:rPr lang="en-US" sz="2900" dirty="0" smtClean="0">
                <a:latin typeface="Calibri" pitchFamily="34" charset="0"/>
              </a:rPr>
              <a:t>Draw two variations of that trait and label them.</a:t>
            </a:r>
          </a:p>
          <a:p>
            <a:pPr marL="365760" indent="-365760">
              <a:spcBef>
                <a:spcPts val="1200"/>
              </a:spcBef>
              <a:buClr>
                <a:schemeClr val="bg1">
                  <a:lumMod val="75000"/>
                </a:schemeClr>
              </a:buClr>
              <a:buFont typeface="Arial" pitchFamily="34" charset="0"/>
              <a:buChar char="•"/>
            </a:pPr>
            <a:r>
              <a:rPr lang="en-US" sz="2900" dirty="0" smtClean="0">
                <a:latin typeface="Calibri" pitchFamily="34" charset="0"/>
              </a:rPr>
              <a:t>Write a sentence explaining why one trait variation will give your plant or animal a better chance of surviving in its environment so it can have babies.</a:t>
            </a:r>
          </a:p>
        </p:txBody>
      </p:sp>
    </p:spTree>
    <p:extLst>
      <p:ext uri="{BB962C8B-B14F-4D97-AF65-F5344CB8AC3E}">
        <p14:creationId xmlns:p14="http://schemas.microsoft.com/office/powerpoint/2010/main" xmlns="" val="248660707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8001000" cy="990600"/>
          </a:xfrm>
        </p:spPr>
        <p:txBody>
          <a:bodyPr/>
          <a:lstStyle/>
          <a:p>
            <a:pPr marL="777240"/>
            <a:r>
              <a:rPr lang="en-US" dirty="0" smtClean="0"/>
              <a:t>Key Science Ideas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524000"/>
            <a:ext cx="8077200" cy="4953000"/>
          </a:xfrm>
        </p:spPr>
        <p:txBody>
          <a:bodyPr/>
          <a:lstStyle/>
          <a:p>
            <a:pPr marL="365760" indent="-365760">
              <a:spcBef>
                <a:spcPts val="1200"/>
              </a:spcBef>
            </a:pPr>
            <a:r>
              <a:rPr lang="en-US" sz="3000" dirty="0" smtClean="0"/>
              <a:t>Plants or animals of the same kind share many traits that make them more alike than different.</a:t>
            </a:r>
          </a:p>
          <a:p>
            <a:pPr marL="365760" indent="-365760">
              <a:spcBef>
                <a:spcPts val="1200"/>
              </a:spcBef>
            </a:pPr>
            <a:r>
              <a:rPr lang="en-US" sz="3000" dirty="0" smtClean="0"/>
              <a:t>But plants or animals of the same kind aren’t exactly alike. They also have differences or variations in their traits.</a:t>
            </a:r>
          </a:p>
          <a:p>
            <a:pPr marL="365760" indent="-365760">
              <a:spcBef>
                <a:spcPts val="1200"/>
              </a:spcBef>
            </a:pPr>
            <a:r>
              <a:rPr lang="en-US" sz="3000" dirty="0" smtClean="0"/>
              <a:t>All plants and animals live in environments that are always changing.</a:t>
            </a:r>
          </a:p>
          <a:p>
            <a:pPr marL="365760" indent="-365760">
              <a:spcBef>
                <a:spcPts val="1200"/>
              </a:spcBef>
            </a:pPr>
            <a:r>
              <a:rPr lang="en-US" sz="3000" dirty="0" smtClean="0"/>
              <a:t>Some trait variations help plants or animals of the same kind survive in their environment. </a:t>
            </a:r>
          </a:p>
          <a:p>
            <a:pPr marL="365760" indent="-365760">
              <a:spcBef>
                <a:spcPts val="1200"/>
              </a:spcBef>
            </a:pPr>
            <a:endParaRPr lang="en-US" sz="3200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85800" y="685800"/>
            <a:ext cx="685800" cy="6858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1705832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8001000" cy="990600"/>
          </a:xfrm>
        </p:spPr>
        <p:txBody>
          <a:bodyPr/>
          <a:lstStyle/>
          <a:p>
            <a:pPr marL="777240"/>
            <a:r>
              <a:rPr lang="en-US" dirty="0" smtClean="0"/>
              <a:t>Key Science Ideas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524000"/>
            <a:ext cx="8077200" cy="4953000"/>
          </a:xfrm>
        </p:spPr>
        <p:txBody>
          <a:bodyPr/>
          <a:lstStyle/>
          <a:p>
            <a:pPr marL="365760" indent="-365760">
              <a:spcBef>
                <a:spcPts val="1200"/>
              </a:spcBef>
            </a:pPr>
            <a:r>
              <a:rPr lang="en-US" sz="3000" dirty="0" smtClean="0"/>
              <a:t>These variations can give individual plants or animals a better chance of surviving and having seed or babies with the same variations as their parents. </a:t>
            </a:r>
          </a:p>
          <a:p>
            <a:pPr marL="365760" indent="-365760">
              <a:spcBef>
                <a:spcPts val="1200"/>
              </a:spcBef>
            </a:pPr>
            <a:r>
              <a:rPr lang="en-US" sz="3000" dirty="0" smtClean="0"/>
              <a:t>Variations in traits </a:t>
            </a:r>
            <a:r>
              <a:rPr lang="en-US" sz="3000" b="1" dirty="0" smtClean="0"/>
              <a:t>and</a:t>
            </a:r>
            <a:r>
              <a:rPr lang="en-US" sz="3000" dirty="0" smtClean="0"/>
              <a:t> the environment determine which plants or animals of the same kind survive and which don’t.</a:t>
            </a:r>
          </a:p>
          <a:p>
            <a:pPr marL="365760" indent="-365760">
              <a:spcBef>
                <a:spcPts val="1200"/>
              </a:spcBef>
            </a:pPr>
            <a:r>
              <a:rPr lang="en-US" sz="3000" dirty="0" smtClean="0"/>
              <a:t>The variations of plants or animals of the same kind that survive become more common in the next generation.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85800" y="685800"/>
            <a:ext cx="685800" cy="6858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1705832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457200"/>
            <a:ext cx="8077200" cy="990600"/>
          </a:xfrm>
        </p:spPr>
        <p:txBody>
          <a:bodyPr/>
          <a:lstStyle/>
          <a:p>
            <a:r>
              <a:rPr lang="en-US" dirty="0" smtClean="0"/>
              <a:t>Review: Cottonwood-Tree Seeds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609600" y="1447800"/>
            <a:ext cx="8001000" cy="51398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5760" indent="-365760">
              <a:spcBef>
                <a:spcPts val="1200"/>
              </a:spcBef>
              <a:buClr>
                <a:schemeClr val="bg1">
                  <a:lumMod val="75000"/>
                </a:schemeClr>
              </a:buClr>
              <a:buFont typeface="Arial" pitchFamily="34" charset="0"/>
              <a:buChar char="•"/>
            </a:pPr>
            <a:r>
              <a:rPr lang="en-US" sz="3200" dirty="0" smtClean="0">
                <a:latin typeface="Calibri" pitchFamily="34" charset="0"/>
              </a:rPr>
              <a:t>What </a:t>
            </a:r>
            <a:r>
              <a:rPr lang="en-US" sz="3200" b="1" dirty="0" smtClean="0">
                <a:latin typeface="Calibri" pitchFamily="34" charset="0"/>
              </a:rPr>
              <a:t>trait</a:t>
            </a:r>
            <a:r>
              <a:rPr lang="en-US" sz="3200" dirty="0" smtClean="0">
                <a:latin typeface="Calibri" pitchFamily="34" charset="0"/>
              </a:rPr>
              <a:t> in cottonwood-tree seeds did we investigate?</a:t>
            </a:r>
          </a:p>
          <a:p>
            <a:pPr marL="365760" indent="-365760">
              <a:spcBef>
                <a:spcPts val="1200"/>
              </a:spcBef>
              <a:buClr>
                <a:schemeClr val="bg1">
                  <a:lumMod val="75000"/>
                </a:schemeClr>
              </a:buClr>
              <a:buFont typeface="Arial" pitchFamily="34" charset="0"/>
              <a:buChar char="•"/>
            </a:pPr>
            <a:r>
              <a:rPr lang="en-US" sz="3200" dirty="0" smtClean="0">
                <a:latin typeface="Calibri" pitchFamily="34" charset="0"/>
              </a:rPr>
              <a:t>What </a:t>
            </a:r>
            <a:r>
              <a:rPr lang="en-US" sz="3200" b="1" dirty="0" smtClean="0">
                <a:latin typeface="Calibri" pitchFamily="34" charset="0"/>
              </a:rPr>
              <a:t>variations</a:t>
            </a:r>
            <a:r>
              <a:rPr lang="en-US" sz="3200" dirty="0" smtClean="0">
                <a:latin typeface="Calibri" pitchFamily="34" charset="0"/>
              </a:rPr>
              <a:t> did we observe in that trait?</a:t>
            </a:r>
          </a:p>
          <a:p>
            <a:pPr marL="365760" indent="-365760">
              <a:spcBef>
                <a:spcPts val="1200"/>
              </a:spcBef>
              <a:buClr>
                <a:schemeClr val="bg1">
                  <a:lumMod val="75000"/>
                </a:schemeClr>
              </a:buClr>
              <a:buFont typeface="Arial" pitchFamily="34" charset="0"/>
              <a:buChar char="•"/>
            </a:pPr>
            <a:r>
              <a:rPr lang="en-US" sz="3200" dirty="0" smtClean="0">
                <a:latin typeface="Calibri" pitchFamily="34" charset="0"/>
              </a:rPr>
              <a:t>What happened to the cottonwood seeds in our story?</a:t>
            </a:r>
          </a:p>
          <a:p>
            <a:pPr marL="365760" indent="-365760">
              <a:spcBef>
                <a:spcPts val="1200"/>
              </a:spcBef>
              <a:buClr>
                <a:schemeClr val="bg1">
                  <a:lumMod val="75000"/>
                </a:schemeClr>
              </a:buClr>
              <a:buFont typeface="Arial" pitchFamily="34" charset="0"/>
              <a:buChar char="•"/>
            </a:pPr>
            <a:r>
              <a:rPr lang="en-US" sz="3200" dirty="0" smtClean="0">
                <a:latin typeface="Calibri" pitchFamily="34" charset="0"/>
              </a:rPr>
              <a:t>What happened to the </a:t>
            </a:r>
            <a:r>
              <a:rPr lang="en-US" sz="3200" b="1" dirty="0" smtClean="0">
                <a:latin typeface="Calibri" pitchFamily="34" charset="0"/>
              </a:rPr>
              <a:t>bigger seeds</a:t>
            </a:r>
            <a:r>
              <a:rPr lang="en-US" sz="3200" dirty="0" smtClean="0">
                <a:latin typeface="Calibri" pitchFamily="34" charset="0"/>
              </a:rPr>
              <a:t>? Where did they land?</a:t>
            </a:r>
          </a:p>
          <a:p>
            <a:pPr marL="365760" indent="-365760">
              <a:spcBef>
                <a:spcPts val="1200"/>
              </a:spcBef>
              <a:buClr>
                <a:schemeClr val="bg1">
                  <a:lumMod val="75000"/>
                </a:schemeClr>
              </a:buClr>
              <a:buFont typeface="Arial" pitchFamily="34" charset="0"/>
              <a:buChar char="•"/>
            </a:pPr>
            <a:r>
              <a:rPr lang="en-US" sz="3200" dirty="0" smtClean="0">
                <a:latin typeface="Calibri" pitchFamily="34" charset="0"/>
              </a:rPr>
              <a:t>What happened to the </a:t>
            </a:r>
            <a:r>
              <a:rPr lang="en-US" sz="3200" b="1" dirty="0" smtClean="0">
                <a:latin typeface="Calibri" pitchFamily="34" charset="0"/>
              </a:rPr>
              <a:t>smaller seeds</a:t>
            </a:r>
            <a:r>
              <a:rPr lang="en-US" sz="3200" dirty="0" smtClean="0">
                <a:latin typeface="Calibri" pitchFamily="34" charset="0"/>
              </a:rPr>
              <a:t>? Where did they land?</a:t>
            </a:r>
            <a:r>
              <a:rPr lang="en-US" sz="2800" dirty="0" smtClean="0">
                <a:latin typeface="Calibri" pitchFamily="34" charset="0"/>
              </a:rPr>
              <a:t> </a:t>
            </a:r>
            <a:endParaRPr lang="en-US" sz="2800" dirty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866070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8077200" cy="990600"/>
          </a:xfrm>
        </p:spPr>
        <p:txBody>
          <a:bodyPr/>
          <a:lstStyle/>
          <a:p>
            <a:r>
              <a:rPr lang="en-US" dirty="0" smtClean="0"/>
              <a:t>Today’s Focus </a:t>
            </a:r>
            <a:r>
              <a:rPr lang="en-US" dirty="0" smtClean="0"/>
              <a:t>Question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0"/>
            <a:ext cx="8077200" cy="4876800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/>
              <a:t>How do differences (variations) in </a:t>
            </a:r>
            <a:r>
              <a:rPr lang="en-US" sz="3200" dirty="0" smtClean="0"/>
              <a:t>plants </a:t>
            </a:r>
            <a:r>
              <a:rPr lang="en-US" sz="3200" dirty="0" smtClean="0"/>
              <a:t>or animals of </a:t>
            </a:r>
            <a:r>
              <a:rPr lang="en-US" sz="3200" dirty="0"/>
              <a:t>the same kind help them </a:t>
            </a:r>
            <a:r>
              <a:rPr lang="en-US" sz="3200" dirty="0" smtClean="0"/>
              <a:t>survive </a:t>
            </a:r>
            <a:r>
              <a:rPr lang="en-US" sz="3200" dirty="0"/>
              <a:t>so they can produce young (</a:t>
            </a:r>
            <a:r>
              <a:rPr lang="en-US" sz="3200" dirty="0" smtClean="0"/>
              <a:t>babies or seeds)?</a:t>
            </a:r>
            <a:endParaRPr lang="en-US" sz="3200" dirty="0">
              <a:ea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3600" dirty="0"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5087336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457200"/>
            <a:ext cx="8077200" cy="990600"/>
          </a:xfrm>
        </p:spPr>
        <p:txBody>
          <a:bodyPr/>
          <a:lstStyle/>
          <a:p>
            <a:r>
              <a:rPr lang="en-US" dirty="0" smtClean="0"/>
              <a:t>Review: Dandelions in a City Park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609600" y="1524000"/>
            <a:ext cx="8001000" cy="46474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5760" indent="-365760">
              <a:spcBef>
                <a:spcPts val="1200"/>
              </a:spcBef>
              <a:buClr>
                <a:schemeClr val="bg1">
                  <a:lumMod val="75000"/>
                </a:schemeClr>
              </a:buClr>
              <a:buFont typeface="Arial" pitchFamily="34" charset="0"/>
              <a:buChar char="•"/>
            </a:pPr>
            <a:r>
              <a:rPr lang="en-US" sz="3200" dirty="0" smtClean="0">
                <a:latin typeface="Calibri" pitchFamily="34" charset="0"/>
              </a:rPr>
              <a:t>What </a:t>
            </a:r>
            <a:r>
              <a:rPr lang="en-US" sz="3200" b="1" dirty="0" smtClean="0">
                <a:latin typeface="Calibri" pitchFamily="34" charset="0"/>
              </a:rPr>
              <a:t>trait</a:t>
            </a:r>
            <a:r>
              <a:rPr lang="en-US" sz="3200" dirty="0" smtClean="0">
                <a:latin typeface="Calibri" pitchFamily="34" charset="0"/>
              </a:rPr>
              <a:t> in dandelions did we investigate?</a:t>
            </a:r>
          </a:p>
          <a:p>
            <a:pPr marL="365760" indent="-365760">
              <a:spcBef>
                <a:spcPts val="1200"/>
              </a:spcBef>
              <a:buClr>
                <a:schemeClr val="bg1">
                  <a:lumMod val="75000"/>
                </a:schemeClr>
              </a:buClr>
              <a:buFont typeface="Arial" pitchFamily="34" charset="0"/>
              <a:buChar char="•"/>
            </a:pPr>
            <a:r>
              <a:rPr lang="en-US" sz="3200" dirty="0" smtClean="0">
                <a:latin typeface="Calibri" pitchFamily="34" charset="0"/>
              </a:rPr>
              <a:t>What </a:t>
            </a:r>
            <a:r>
              <a:rPr lang="en-US" sz="3200" b="1" dirty="0" smtClean="0">
                <a:latin typeface="Calibri" pitchFamily="34" charset="0"/>
              </a:rPr>
              <a:t>variations</a:t>
            </a:r>
            <a:r>
              <a:rPr lang="en-US" sz="3200" dirty="0" smtClean="0">
                <a:latin typeface="Calibri" pitchFamily="34" charset="0"/>
              </a:rPr>
              <a:t> did we observe in that trait?</a:t>
            </a:r>
          </a:p>
          <a:p>
            <a:pPr marL="365760" indent="-365760">
              <a:spcBef>
                <a:spcPts val="1200"/>
              </a:spcBef>
              <a:buClr>
                <a:schemeClr val="bg1">
                  <a:lumMod val="75000"/>
                </a:schemeClr>
              </a:buClr>
              <a:buFont typeface="Arial" pitchFamily="34" charset="0"/>
              <a:buChar char="•"/>
            </a:pPr>
            <a:r>
              <a:rPr lang="en-US" sz="3200" dirty="0" smtClean="0">
                <a:latin typeface="Calibri" pitchFamily="34" charset="0"/>
              </a:rPr>
              <a:t>Why did it make a difference that some dandelion stems were longer than others?</a:t>
            </a:r>
            <a:endParaRPr lang="en-US" sz="2800" dirty="0" smtClean="0">
              <a:latin typeface="Calibri" pitchFamily="34" charset="0"/>
            </a:endParaRPr>
          </a:p>
          <a:p>
            <a:pPr marL="365760" indent="-365760">
              <a:spcBef>
                <a:spcPts val="1200"/>
              </a:spcBef>
              <a:buClr>
                <a:schemeClr val="bg1">
                  <a:lumMod val="75000"/>
                </a:schemeClr>
              </a:buClr>
              <a:buFont typeface="Arial" pitchFamily="34" charset="0"/>
              <a:buChar char="•"/>
            </a:pPr>
            <a:r>
              <a:rPr lang="en-US" sz="3200" dirty="0" smtClean="0">
                <a:latin typeface="Calibri" pitchFamily="34" charset="0"/>
              </a:rPr>
              <a:t>Are taller or shorter dandelions more likely to survive and produce seeds? Why?</a:t>
            </a:r>
          </a:p>
          <a:p>
            <a:pPr marL="365760" indent="-365760">
              <a:spcBef>
                <a:spcPts val="1200"/>
              </a:spcBef>
              <a:buClr>
                <a:schemeClr val="bg1">
                  <a:lumMod val="75000"/>
                </a:schemeClr>
              </a:buClr>
              <a:buFont typeface="Arial" pitchFamily="34" charset="0"/>
              <a:buChar char="•"/>
            </a:pPr>
            <a:r>
              <a:rPr lang="en-US" sz="3200" dirty="0" smtClean="0">
                <a:latin typeface="Calibri" pitchFamily="34" charset="0"/>
              </a:rPr>
              <a:t>So is it better to be a taller dandelion or a shorter dandelion in a city park? Why?</a:t>
            </a:r>
          </a:p>
        </p:txBody>
      </p:sp>
    </p:spTree>
    <p:extLst>
      <p:ext uri="{BB962C8B-B14F-4D97-AF65-F5344CB8AC3E}">
        <p14:creationId xmlns:p14="http://schemas.microsoft.com/office/powerpoint/2010/main" xmlns="" val="24866070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457200"/>
            <a:ext cx="8077200" cy="990600"/>
          </a:xfrm>
        </p:spPr>
        <p:txBody>
          <a:bodyPr/>
          <a:lstStyle/>
          <a:p>
            <a:r>
              <a:rPr lang="en-US" dirty="0" smtClean="0"/>
              <a:t>Review: Giraffes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609600" y="1524000"/>
            <a:ext cx="8001000" cy="49859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5760" indent="-365760">
              <a:spcBef>
                <a:spcPts val="1200"/>
              </a:spcBef>
              <a:buClr>
                <a:schemeClr val="bg1">
                  <a:lumMod val="75000"/>
                </a:schemeClr>
              </a:buClr>
              <a:buFont typeface="Arial" pitchFamily="34" charset="0"/>
              <a:buChar char="•"/>
            </a:pPr>
            <a:r>
              <a:rPr lang="en-US" sz="3200" dirty="0" smtClean="0">
                <a:latin typeface="Calibri" pitchFamily="34" charset="0"/>
              </a:rPr>
              <a:t>What </a:t>
            </a:r>
            <a:r>
              <a:rPr lang="en-US" sz="3200" b="1" dirty="0" smtClean="0">
                <a:latin typeface="Calibri" pitchFamily="34" charset="0"/>
              </a:rPr>
              <a:t>traits </a:t>
            </a:r>
            <a:r>
              <a:rPr lang="en-US" sz="3200" dirty="0" smtClean="0">
                <a:latin typeface="Calibri" pitchFamily="34" charset="0"/>
              </a:rPr>
              <a:t>do all giraffes share?</a:t>
            </a:r>
          </a:p>
          <a:p>
            <a:pPr marL="365760" indent="-365760">
              <a:spcBef>
                <a:spcPts val="1200"/>
              </a:spcBef>
              <a:buClr>
                <a:schemeClr val="bg1">
                  <a:lumMod val="75000"/>
                </a:schemeClr>
              </a:buClr>
              <a:buFont typeface="Arial" pitchFamily="34" charset="0"/>
              <a:buChar char="•"/>
            </a:pPr>
            <a:r>
              <a:rPr lang="en-US" sz="3200" dirty="0" smtClean="0">
                <a:latin typeface="Calibri" pitchFamily="34" charset="0"/>
              </a:rPr>
              <a:t>What </a:t>
            </a:r>
            <a:r>
              <a:rPr lang="en-US" sz="3200" b="1" dirty="0" smtClean="0">
                <a:latin typeface="Calibri" pitchFamily="34" charset="0"/>
              </a:rPr>
              <a:t>variations</a:t>
            </a:r>
            <a:r>
              <a:rPr lang="en-US" sz="3200" dirty="0" smtClean="0">
                <a:latin typeface="Calibri" pitchFamily="34" charset="0"/>
              </a:rPr>
              <a:t> did we observe in one giraffe trait?</a:t>
            </a:r>
          </a:p>
          <a:p>
            <a:pPr marL="365760" indent="-365760">
              <a:spcBef>
                <a:spcPts val="1200"/>
              </a:spcBef>
              <a:buClr>
                <a:schemeClr val="bg1">
                  <a:lumMod val="75000"/>
                </a:schemeClr>
              </a:buClr>
              <a:buFont typeface="Arial" pitchFamily="34" charset="0"/>
              <a:buChar char="•"/>
            </a:pPr>
            <a:r>
              <a:rPr lang="en-US" sz="3200" dirty="0" smtClean="0">
                <a:latin typeface="Calibri" pitchFamily="34" charset="0"/>
              </a:rPr>
              <a:t>How do variations in the length of their necks help some giraffes survive better in their environment?</a:t>
            </a:r>
            <a:endParaRPr lang="en-US" sz="2800" dirty="0" smtClean="0">
              <a:latin typeface="Calibri" pitchFamily="34" charset="0"/>
            </a:endParaRPr>
          </a:p>
          <a:p>
            <a:pPr marL="365760" indent="-365760">
              <a:spcBef>
                <a:spcPts val="1200"/>
              </a:spcBef>
              <a:buClr>
                <a:schemeClr val="bg1">
                  <a:lumMod val="75000"/>
                </a:schemeClr>
              </a:buClr>
              <a:buFont typeface="Arial" pitchFamily="34" charset="0"/>
              <a:buChar char="•"/>
            </a:pPr>
            <a:r>
              <a:rPr lang="en-US" sz="3200" dirty="0" smtClean="0">
                <a:latin typeface="Calibri" pitchFamily="34" charset="0"/>
              </a:rPr>
              <a:t>What about giraffes with shorter necks? Can they find enough leaves to eat if the trees are tall?</a:t>
            </a:r>
          </a:p>
        </p:txBody>
      </p:sp>
    </p:spTree>
    <p:extLst>
      <p:ext uri="{BB962C8B-B14F-4D97-AF65-F5344CB8AC3E}">
        <p14:creationId xmlns:p14="http://schemas.microsoft.com/office/powerpoint/2010/main" xmlns="" val="248660707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457200"/>
            <a:ext cx="8077200" cy="990600"/>
          </a:xfrm>
        </p:spPr>
        <p:txBody>
          <a:bodyPr/>
          <a:lstStyle/>
          <a:p>
            <a:r>
              <a:rPr lang="en-US" dirty="0" smtClean="0"/>
              <a:t>Review: Giraffes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609600" y="1524000"/>
            <a:ext cx="8001000" cy="49859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5760" indent="-365760">
              <a:spcBef>
                <a:spcPts val="1200"/>
              </a:spcBef>
              <a:buClr>
                <a:schemeClr val="bg1">
                  <a:lumMod val="75000"/>
                </a:schemeClr>
              </a:buClr>
              <a:buFont typeface="Arial" pitchFamily="34" charset="0"/>
              <a:buChar char="•"/>
            </a:pPr>
            <a:r>
              <a:rPr lang="en-US" sz="3200" dirty="0" smtClean="0">
                <a:latin typeface="Calibri" pitchFamily="34" charset="0"/>
              </a:rPr>
              <a:t>What do you think will happen to the giraffes with shorter necks? </a:t>
            </a:r>
          </a:p>
          <a:p>
            <a:pPr marL="365760" indent="-365760">
              <a:spcBef>
                <a:spcPts val="1200"/>
              </a:spcBef>
              <a:buClr>
                <a:schemeClr val="bg1">
                  <a:lumMod val="75000"/>
                </a:schemeClr>
              </a:buClr>
              <a:buFont typeface="Arial" pitchFamily="34" charset="0"/>
              <a:buChar char="•"/>
            </a:pPr>
            <a:r>
              <a:rPr lang="en-US" sz="3200" dirty="0" smtClean="0">
                <a:latin typeface="Calibri" pitchFamily="34" charset="0"/>
              </a:rPr>
              <a:t>What if all of the trees were the same size? Which giraffes would have a better chance of surviving?</a:t>
            </a:r>
          </a:p>
          <a:p>
            <a:pPr marL="365760" indent="-365760">
              <a:spcBef>
                <a:spcPts val="1200"/>
              </a:spcBef>
              <a:buClr>
                <a:schemeClr val="bg1">
                  <a:lumMod val="75000"/>
                </a:schemeClr>
              </a:buClr>
              <a:buFont typeface="Arial" pitchFamily="34" charset="0"/>
              <a:buChar char="•"/>
            </a:pPr>
            <a:r>
              <a:rPr lang="en-US" sz="3200" dirty="0" smtClean="0">
                <a:latin typeface="Calibri" pitchFamily="34" charset="0"/>
              </a:rPr>
              <a:t>Which giraffes are more likely to have babies? Why?</a:t>
            </a:r>
          </a:p>
          <a:p>
            <a:pPr marL="365760" indent="-365760">
              <a:spcBef>
                <a:spcPts val="1200"/>
              </a:spcBef>
              <a:buClr>
                <a:schemeClr val="bg1">
                  <a:lumMod val="75000"/>
                </a:schemeClr>
              </a:buClr>
              <a:buFont typeface="Arial" pitchFamily="34" charset="0"/>
              <a:buChar char="•"/>
            </a:pPr>
            <a:r>
              <a:rPr lang="en-US" sz="3200" dirty="0" smtClean="0">
                <a:latin typeface="Calibri" pitchFamily="34" charset="0"/>
              </a:rPr>
              <a:t>If the giraffes with longer necks have babies, what do you think they’ll look like? Why?</a:t>
            </a:r>
          </a:p>
        </p:txBody>
      </p:sp>
    </p:spTree>
    <p:extLst>
      <p:ext uri="{BB962C8B-B14F-4D97-AF65-F5344CB8AC3E}">
        <p14:creationId xmlns:p14="http://schemas.microsoft.com/office/powerpoint/2010/main" xmlns="" val="24866070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762000"/>
            <a:ext cx="8077200" cy="990600"/>
          </a:xfrm>
        </p:spPr>
        <p:txBody>
          <a:bodyPr>
            <a:noAutofit/>
          </a:bodyPr>
          <a:lstStyle/>
          <a:p>
            <a:r>
              <a:rPr lang="en-US" dirty="0" smtClean="0"/>
              <a:t>Our Focus Question and Unit Central Question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2057400"/>
            <a:ext cx="8077200" cy="4419600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/>
              <a:t>How do differences (variations) in </a:t>
            </a:r>
            <a:r>
              <a:rPr lang="en-US" sz="3200" dirty="0" smtClean="0"/>
              <a:t>plants </a:t>
            </a:r>
            <a:r>
              <a:rPr lang="en-US" sz="3200" dirty="0" smtClean="0"/>
              <a:t>or animals of </a:t>
            </a:r>
            <a:r>
              <a:rPr lang="en-US" sz="3200" dirty="0"/>
              <a:t>the same kind help them </a:t>
            </a:r>
            <a:r>
              <a:rPr lang="en-US" sz="3200" dirty="0" smtClean="0"/>
              <a:t>survive </a:t>
            </a:r>
            <a:r>
              <a:rPr lang="en-US" sz="3200" dirty="0"/>
              <a:t>so they can produce young (</a:t>
            </a:r>
            <a:r>
              <a:rPr lang="en-US" sz="3200" dirty="0" smtClean="0"/>
              <a:t>babies or seeds)?</a:t>
            </a:r>
            <a:endParaRPr lang="en-US" sz="3200" dirty="0">
              <a:ea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3600" dirty="0"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50873361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81000"/>
            <a:ext cx="8153400" cy="990600"/>
          </a:xfrm>
        </p:spPr>
        <p:txBody>
          <a:bodyPr/>
          <a:lstStyle/>
          <a:p>
            <a:r>
              <a:rPr lang="en-US" dirty="0" smtClean="0"/>
              <a:t>Show What You Know!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371600"/>
            <a:ext cx="8153400" cy="4876800"/>
          </a:xfrm>
        </p:spPr>
        <p:txBody>
          <a:bodyPr/>
          <a:lstStyle/>
          <a:p>
            <a:pPr marL="0" indent="0">
              <a:spcBef>
                <a:spcPts val="1200"/>
              </a:spcBef>
              <a:buNone/>
            </a:pPr>
            <a:r>
              <a:rPr lang="en-US" sz="3200" dirty="0" smtClean="0"/>
              <a:t>Choose one of these plants or animals to tell a story about.</a:t>
            </a:r>
            <a:endParaRPr lang="en-US" sz="3200" dirty="0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3200" y="2895600"/>
            <a:ext cx="1828800" cy="1904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4" descr="S:\PD\Project Files\RESPeCT\2.0 PD Curriculum Modules\Cohort 2\1.1_Traits and Variation\00_tav production\final art\RES.C2.TRA.L1HO.003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2514600"/>
            <a:ext cx="762000" cy="1143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3" descr="S:\PD\Project Files\RESPeCT\2.0 PD Curriculum Modules\Cohort 2\1.1_Traits and Variation\00_tav production\final art\RES.C2.TRA.L1HO.002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2743200"/>
            <a:ext cx="885450" cy="1143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" descr="S:\PD\Project Files\RESPeCT\2.0 PD Curriculum Modules\Cohort 2\1.1_Traits and Variation\00_tav production\final art\RES.C2.TRA.L1HO.001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4114800"/>
            <a:ext cx="990600" cy="10115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 descr="S:\PD\Project Files\RESPeCT\2.0 PD Curriculum Modules\Cohort 2\1.1_Traits and Variation\00_tav production\final art\RES.C2.TRA.L1HO.005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5562600"/>
            <a:ext cx="923040" cy="10091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4" descr="S:\PD\Project Files\RESPeCT\2.0 PD Curriculum Modules\Cohort 2\1.1_Traits and Variation\00_tav production\final art\RES.C2.TRA.L1HO.007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8400" y="5486400"/>
            <a:ext cx="756856" cy="10091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5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657600" y="5486400"/>
            <a:ext cx="756855" cy="10091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2" descr="S:\BSCSGeneral\sluce\RES.C2.TRA.L3HO.001-3 sunflower--NOT READY\20121017Sonnenblumenfeld_Neulussheim03.jp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9800" y="5257800"/>
            <a:ext cx="734845" cy="9797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3" descr="S:\PD\Project Files\RESPeCT\2.0 PD Curriculum Modules\Cohort 2\1.1_Traits and Variation\00_tav production\final art\RES.C2.TRA.L5HO.002.jpg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0400" y="5562600"/>
            <a:ext cx="1361615" cy="9977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19" descr="C:\Users\maintran\AppData\Local\Microsoft\Windows\INetCache\Content.Word\giraffes-413176_1920.jpg">
            <a:extLst>
              <a:ext uri="{FF2B5EF4-FFF2-40B4-BE49-F238E27FC236}">
                <a16:creationId xmlns="" xmlns:a16="http://schemas.microsoft.com/office/drawing/2014/main" id="{60C34A47-33D2-4056-B2F4-0ECC39382A3E}"/>
              </a:ext>
            </a:extLst>
          </p:cNvPr>
          <p:cNvPicPr/>
          <p:nvPr/>
        </p:nvPicPr>
        <p:blipFill rotWithShape="1">
          <a:blip r:embed="rId1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15686"/>
          <a:stretch/>
        </p:blipFill>
        <p:spPr bwMode="auto">
          <a:xfrm>
            <a:off x="4724400" y="2514600"/>
            <a:ext cx="1709001" cy="19812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pic>
        <p:nvPicPr>
          <p:cNvPr id="21" name="Picture 20" descr="C:\Users\maintran\Downloads\flower-2442672_1280.jpg">
            <a:extLst>
              <a:ext uri="{FF2B5EF4-FFF2-40B4-BE49-F238E27FC236}">
                <a16:creationId xmlns="" xmlns:a16="http://schemas.microsoft.com/office/drawing/2014/main" id="{00000000-0008-0000-0000-00000B000000}"/>
              </a:ext>
            </a:extLst>
          </p:cNvPr>
          <p:cNvPicPr/>
          <p:nvPr/>
        </p:nvPicPr>
        <p:blipFill>
          <a:blip r:embed="rId1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00" y="5105400"/>
            <a:ext cx="838216" cy="994629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extBox 3">
            <a:extLst>
              <a:ext uri="{FF2B5EF4-FFF2-40B4-BE49-F238E27FC236}">
                <a16:creationId xmlns="" xmlns:a16="http://schemas.microsoft.com/office/drawing/2014/main" id="{B73B5A4B-091F-4F1A-89A4-6F00522AAA96}"/>
              </a:ext>
            </a:extLst>
          </p:cNvPr>
          <p:cNvSpPr txBox="1"/>
          <p:nvPr/>
        </p:nvSpPr>
        <p:spPr>
          <a:xfrm>
            <a:off x="6172200" y="6553201"/>
            <a:ext cx="2286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Calibri" panose="020F0502020204030204" pitchFamily="34" charset="0"/>
                <a:cs typeface="Calibri" panose="020F0502020204030204" pitchFamily="34" charset="0"/>
              </a:rPr>
              <a:t>See earlier lessons for photo </a:t>
            </a:r>
            <a:r>
              <a:rPr lang="en-US" sz="1000" dirty="0" smtClean="0">
                <a:latin typeface="Calibri" panose="020F0502020204030204" pitchFamily="34" charset="0"/>
                <a:cs typeface="Calibri" panose="020F0502020204030204" pitchFamily="34" charset="0"/>
              </a:rPr>
              <a:t>credits.</a:t>
            </a:r>
            <a:endParaRPr lang="en-US" sz="1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6" name="Picture 15"/>
          <p:cNvPicPr/>
          <p:nvPr/>
        </p:nvPicPr>
        <p:blipFill rotWithShape="1">
          <a:blip r:embed="rId14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="" xmlns:wpc="http://schemas.microsoft.com/office/word/2010/wordprocessingCanvas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mc="http://schemas.openxmlformats.org/markup-compatibility/2006" xmlns:aink="http://schemas.microsoft.com/office/drawing/2016/ink" xmlns:am3d="http://schemas.microsoft.com/office/drawing/2017/model3d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cid="http://schemas.microsoft.com/office/word/2016/wordml/cid" xmlns:w16se="http://schemas.microsoft.com/office/word/2015/wordml/symex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rcRect l="213" t="9122" r="-213" b="3489"/>
          <a:stretch/>
        </p:blipFill>
        <p:spPr bwMode="auto">
          <a:xfrm>
            <a:off x="1752600" y="4419600"/>
            <a:ext cx="647286" cy="9906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lc="http://schemas.openxmlformats.org/drawingml/2006/lockedCanvas" xmlns:pic="http://schemas.openxmlformats.org/drawingml/2006/picture" xmlns="" xmlns:wpc="http://schemas.microsoft.com/office/word/2010/wordprocessingCanvas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mc="http://schemas.openxmlformats.org/markup-compatibility/2006" xmlns:aink="http://schemas.microsoft.com/office/drawing/2016/ink" xmlns:am3d="http://schemas.microsoft.com/office/drawing/2017/model3d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cid="http://schemas.microsoft.com/office/word/2016/wordml/cid" xmlns:w16se="http://schemas.microsoft.com/office/word/2015/wordml/symex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/>
            </a:ext>
          </a:extLst>
        </p:spPr>
      </p:pic>
      <p:pic>
        <p:nvPicPr>
          <p:cNvPr id="19" name="Picture 18" descr="C:\Users\maintran\Downloads\snake-1758994_1280.jpg"/>
          <p:cNvPicPr/>
          <p:nvPr/>
        </p:nvPicPr>
        <p:blipFill>
          <a:blip r:embed="rId15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6se="http://schemas.microsoft.com/office/word/2015/wordml/symex" xmlns:w16cid="http://schemas.microsoft.com/office/word/2016/wordml/cid" xmlns:w15="http://schemas.microsoft.com/office/word/2012/wordml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am3d="http://schemas.microsoft.com/office/drawing/2017/model3d" xmlns:aink="http://schemas.microsoft.com/office/drawing/2016/ink" xmlns:mc="http://schemas.openxmlformats.org/markup-compatibility/2006" xmlns:cx8="http://schemas.microsoft.com/office/drawing/2016/5/14/chartex" xmlns:cx7="http://schemas.microsoft.com/office/drawing/2016/5/13/chartex" xmlns:cx6="http://schemas.microsoft.com/office/drawing/2016/5/12/chartex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:wpc="http://schemas.microsoft.com/office/word/2010/wordprocessingCanvas" xmlns="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2514600" y="2514600"/>
            <a:ext cx="914400" cy="1143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2" name="Picture 21" descr="C:\Users\maintran\Downloads\snake-195917_1280.jpg"/>
          <p:cNvPicPr/>
          <p:nvPr/>
        </p:nvPicPr>
        <p:blipFill>
          <a:blip r:embed="rId16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6se="http://schemas.microsoft.com/office/word/2015/wordml/symex" xmlns:w16cid="http://schemas.microsoft.com/office/word/2016/wordml/cid" xmlns:w15="http://schemas.microsoft.com/office/word/2012/wordml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am3d="http://schemas.microsoft.com/office/drawing/2017/model3d" xmlns:aink="http://schemas.microsoft.com/office/drawing/2016/ink" xmlns:mc="http://schemas.openxmlformats.org/markup-compatibility/2006" xmlns:cx8="http://schemas.microsoft.com/office/drawing/2016/5/14/chartex" xmlns:cx7="http://schemas.microsoft.com/office/drawing/2016/5/13/chartex" xmlns:cx6="http://schemas.microsoft.com/office/drawing/2016/5/12/chartex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:wpc="http://schemas.microsoft.com/office/word/2010/wordprocessingCanvas" xmlns="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3505200" y="3124200"/>
            <a:ext cx="1157287" cy="9715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3" name="Content Placeholder 7">
            <a:extLst>
              <a:ext uri="{FF2B5EF4-FFF2-40B4-BE49-F238E27FC236}">
                <a16:creationId xmlns:a16="http://schemas.microsoft.com/office/drawing/2014/main" xmlns="" id="{A605FE43-7919-48F6-8821-914C21E3A6EA}"/>
              </a:ext>
            </a:extLst>
          </p:cNvPr>
          <p:cNvPicPr>
            <a:picLocks noChangeAspect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2438400" y="4114800"/>
            <a:ext cx="1045840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xmlns="" id="{BB3AF360-BC02-48D9-80D0-26DDCE2AA5B8}"/>
              </a:ext>
            </a:extLst>
          </p:cNvPr>
          <p:cNvPicPr>
            <a:picLocks noChangeAspect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581400" y="4343400"/>
            <a:ext cx="1114036" cy="9906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5574633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81000"/>
            <a:ext cx="8077200" cy="990600"/>
          </a:xfrm>
        </p:spPr>
        <p:txBody>
          <a:bodyPr/>
          <a:lstStyle/>
          <a:p>
            <a:r>
              <a:rPr lang="en-US" dirty="0" smtClean="0"/>
              <a:t>Show What You Know!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609600" y="1371600"/>
            <a:ext cx="8001000" cy="50013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-365760">
              <a:spcBef>
                <a:spcPts val="1200"/>
              </a:spcBef>
              <a:buClr>
                <a:schemeClr val="bg1">
                  <a:lumMod val="75000"/>
                </a:schemeClr>
              </a:buClr>
            </a:pPr>
            <a:r>
              <a:rPr lang="en-US" sz="3100" dirty="0" smtClean="0">
                <a:latin typeface="Calibri" pitchFamily="34" charset="0"/>
              </a:rPr>
              <a:t>After you choose your plant or animal, think about these questions:</a:t>
            </a:r>
          </a:p>
          <a:p>
            <a:pPr marL="731520" indent="-365760">
              <a:spcBef>
                <a:spcPts val="1200"/>
              </a:spcBef>
              <a:buClr>
                <a:schemeClr val="bg1">
                  <a:lumMod val="75000"/>
                </a:schemeClr>
              </a:buClr>
              <a:buFont typeface="Arial" pitchFamily="34" charset="0"/>
              <a:buChar char="•"/>
            </a:pPr>
            <a:r>
              <a:rPr lang="en-US" sz="3100" dirty="0" smtClean="0">
                <a:latin typeface="Calibri" pitchFamily="34" charset="0"/>
              </a:rPr>
              <a:t>What </a:t>
            </a:r>
            <a:r>
              <a:rPr lang="en-US" sz="3100" b="1" dirty="0" smtClean="0">
                <a:latin typeface="Calibri" pitchFamily="34" charset="0"/>
              </a:rPr>
              <a:t>traits</a:t>
            </a:r>
            <a:r>
              <a:rPr lang="en-US" sz="3100" dirty="0" smtClean="0">
                <a:latin typeface="Calibri" pitchFamily="34" charset="0"/>
              </a:rPr>
              <a:t> does your plant or animal have?</a:t>
            </a:r>
          </a:p>
          <a:p>
            <a:pPr marL="731520" indent="-365760">
              <a:spcBef>
                <a:spcPts val="1200"/>
              </a:spcBef>
              <a:buClr>
                <a:schemeClr val="bg1">
                  <a:lumMod val="75000"/>
                </a:schemeClr>
              </a:buClr>
              <a:buFont typeface="Arial" pitchFamily="34" charset="0"/>
              <a:buChar char="•"/>
            </a:pPr>
            <a:r>
              <a:rPr lang="en-US" sz="3100" dirty="0" smtClean="0">
                <a:latin typeface="Calibri" pitchFamily="34" charset="0"/>
              </a:rPr>
              <a:t>What are </a:t>
            </a:r>
            <a:r>
              <a:rPr lang="en-US" sz="3100" b="1" dirty="0" smtClean="0">
                <a:latin typeface="Calibri" pitchFamily="34" charset="0"/>
              </a:rPr>
              <a:t>two variations </a:t>
            </a:r>
            <a:r>
              <a:rPr lang="en-US" sz="3100" dirty="0" smtClean="0">
                <a:latin typeface="Calibri" pitchFamily="34" charset="0"/>
              </a:rPr>
              <a:t>of that trait?</a:t>
            </a:r>
          </a:p>
          <a:p>
            <a:pPr marL="731520" indent="-365760">
              <a:spcBef>
                <a:spcPts val="1200"/>
              </a:spcBef>
              <a:buClr>
                <a:schemeClr val="bg1">
                  <a:lumMod val="75000"/>
                </a:schemeClr>
              </a:buClr>
              <a:buFont typeface="Arial" pitchFamily="34" charset="0"/>
              <a:buChar char="•"/>
            </a:pPr>
            <a:r>
              <a:rPr lang="en-US" sz="3100" dirty="0" smtClean="0">
                <a:latin typeface="Calibri" pitchFamily="34" charset="0"/>
              </a:rPr>
              <a:t>Why is it important for this plant or animal to survive in its environment?</a:t>
            </a:r>
          </a:p>
          <a:p>
            <a:pPr marL="731520" indent="-365760">
              <a:spcBef>
                <a:spcPts val="1200"/>
              </a:spcBef>
              <a:buClr>
                <a:schemeClr val="bg1">
                  <a:lumMod val="75000"/>
                </a:schemeClr>
              </a:buClr>
              <a:buFont typeface="Arial" pitchFamily="34" charset="0"/>
              <a:buChar char="•"/>
            </a:pPr>
            <a:r>
              <a:rPr lang="en-US" sz="3100" dirty="0" smtClean="0">
                <a:latin typeface="Calibri" pitchFamily="34" charset="0"/>
              </a:rPr>
              <a:t>How might a certain trait variation help your plant or animal survive in its environment so it can make seeds or babies?</a:t>
            </a:r>
          </a:p>
        </p:txBody>
      </p:sp>
    </p:spTree>
    <p:extLst>
      <p:ext uri="{BB962C8B-B14F-4D97-AF65-F5344CB8AC3E}">
        <p14:creationId xmlns:p14="http://schemas.microsoft.com/office/powerpoint/2010/main" xmlns="" val="248660707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ity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Clarity">
    <a:dk1>
      <a:srgbClr val="292934"/>
    </a:dk1>
    <a:lt1>
      <a:srgbClr val="FFFFFF"/>
    </a:lt1>
    <a:dk2>
      <a:srgbClr val="D2533C"/>
    </a:dk2>
    <a:lt2>
      <a:srgbClr val="F3F2DC"/>
    </a:lt2>
    <a:accent1>
      <a:srgbClr val="93A299"/>
    </a:accent1>
    <a:accent2>
      <a:srgbClr val="AD8F67"/>
    </a:accent2>
    <a:accent3>
      <a:srgbClr val="726056"/>
    </a:accent3>
    <a:accent4>
      <a:srgbClr val="4C5A6A"/>
    </a:accent4>
    <a:accent5>
      <a:srgbClr val="808DA0"/>
    </a:accent5>
    <a:accent6>
      <a:srgbClr val="79463D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4253</TotalTime>
  <Words>686</Words>
  <Application>Microsoft Office PowerPoint</Application>
  <PresentationFormat>On-screen Show (4:3)</PresentationFormat>
  <Paragraphs>56</Paragraphs>
  <Slides>12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Clarity</vt:lpstr>
      <vt:lpstr>Variations in plants and animals Lesson 5c</vt:lpstr>
      <vt:lpstr>Review: Cottonwood-Tree Seeds</vt:lpstr>
      <vt:lpstr>Today’s Focus Question</vt:lpstr>
      <vt:lpstr>Review: Dandelions in a City Park</vt:lpstr>
      <vt:lpstr>Review: Giraffes</vt:lpstr>
      <vt:lpstr>Review: Giraffes</vt:lpstr>
      <vt:lpstr>Our Focus Question and Unit Central Question</vt:lpstr>
      <vt:lpstr>Show What You Know!</vt:lpstr>
      <vt:lpstr>Show What You Know!</vt:lpstr>
      <vt:lpstr>Show What You Know!</vt:lpstr>
      <vt:lpstr>Key Science Ideas</vt:lpstr>
      <vt:lpstr>Key Science Ideas</vt:lpstr>
    </vt:vector>
  </TitlesOfParts>
  <Company>BSCS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Paul Numedahl</dc:creator>
  <cp:lastModifiedBy>JLonas</cp:lastModifiedBy>
  <cp:revision>190</cp:revision>
  <dcterms:created xsi:type="dcterms:W3CDTF">2014-06-10T18:20:14Z</dcterms:created>
  <dcterms:modified xsi:type="dcterms:W3CDTF">2019-09-30T14:35:49Z</dcterms:modified>
</cp:coreProperties>
</file>