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396" r:id="rId2"/>
    <p:sldId id="399" r:id="rId3"/>
    <p:sldId id="400" r:id="rId4"/>
    <p:sldId id="398" r:id="rId5"/>
    <p:sldId id="395" r:id="rId6"/>
    <p:sldId id="401" r:id="rId7"/>
    <p:sldId id="402" r:id="rId8"/>
    <p:sldId id="403" r:id="rId9"/>
    <p:sldId id="404" r:id="rId10"/>
    <p:sldId id="405" r:id="rId11"/>
    <p:sldId id="406" r:id="rId12"/>
    <p:sldId id="407" r:id="rId13"/>
    <p:sldId id="39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293" autoAdjust="0"/>
  </p:normalViewPr>
  <p:slideViewPr>
    <p:cSldViewPr>
      <p:cViewPr varScale="1">
        <p:scale>
          <a:sx n="59" d="100"/>
          <a:sy n="59" d="100"/>
        </p:scale>
        <p:origin x="-16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12/12/2019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883" indent="-28572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2898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05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21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376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53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869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5854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2258756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/>
              <a:t> 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603789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452737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18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18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18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59737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Variations in plants and animals Lesson 3a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05200"/>
            <a:ext cx="7772400" cy="1981200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lnSpc>
                <a:spcPct val="11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14400" dirty="0">
                <a:solidFill>
                  <a:srgbClr val="0070C0"/>
                </a:solidFill>
              </a:rPr>
              <a:t>Will Bigger or Smaller Cottonwood-Tree Seeds Be More Likely to Survive and Grow When the Wind Carries Them Away? Why Do You Think So?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5626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048000" y="56388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3000" y="55626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05600" y="5638800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Our Cottonwood-Seed Model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85800" y="1600200"/>
            <a:ext cx="4800600" cy="502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0" indent="-27432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000" dirty="0">
                <a:latin typeface="Calibri" pitchFamily="34" charset="0"/>
              </a:rPr>
              <a:t>Will a cottonwood seed have a better chance of surviving if it travels farther from the tree?</a:t>
            </a:r>
          </a:p>
          <a:p>
            <a:pPr marL="274320" indent="-27432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000" dirty="0">
                <a:latin typeface="Calibri" pitchFamily="34" charset="0"/>
              </a:rPr>
              <a:t>What does a seed need to survive and grow?</a:t>
            </a:r>
          </a:p>
          <a:p>
            <a:pPr marL="274320" indent="-27432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000" dirty="0">
                <a:latin typeface="Calibri" pitchFamily="34" charset="0"/>
              </a:rPr>
              <a:t>Would a cottonwood seed get more or less sunlight and rain if it’s farther away from the tree?</a:t>
            </a:r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62600" y="1752600"/>
            <a:ext cx="3059430" cy="4724400"/>
          </a:xfrm>
          <a:prstGeom prst="rect">
            <a:avLst/>
          </a:prstGeom>
        </p:spPr>
      </p:pic>
      <p:sp>
        <p:nvSpPr>
          <p:cNvPr id="5" name="Text Box 2">
            <a:extLst>
              <a:ext uri="{FF2B5EF4-FFF2-40B4-BE49-F238E27FC236}">
                <a16:creationId xmlns:a16="http://schemas.microsoft.com/office/drawing/2014/main" xmlns="" id="{265E44A6-926B-44CE-BB04-C8FDB160C6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82638" y="6438900"/>
            <a:ext cx="28956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alibri" pitchFamily="34" charset="0"/>
                <a:cs typeface="Arial" pitchFamily="34" charset="0"/>
              </a:rPr>
              <a:t>Photo courtesy of BSCS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81735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Our Focus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79248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Will bigger or smaller cottonwood-tree seeds be more likely to survive and grow after the wind carries them away? Why do you think so?</a:t>
            </a:r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35087336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What Do You Think Will Happen?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79248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Will the bigger or smaller cotton balls (cottonwood seeds) travel farther when the wind blows them? Why do you think so?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3200" dirty="0"/>
              <a:t>Write your predictions on the handout using this sentence starter:</a:t>
            </a:r>
          </a:p>
          <a:p>
            <a:pPr marL="731520" indent="0">
              <a:spcBef>
                <a:spcPts val="1200"/>
              </a:spcBef>
              <a:buNone/>
            </a:pPr>
            <a:r>
              <a:rPr lang="en-US" sz="3200" i="1" dirty="0"/>
              <a:t>I predict the [</a:t>
            </a:r>
            <a:r>
              <a:rPr lang="en-US" sz="3200" b="1" i="1" dirty="0"/>
              <a:t>bigger</a:t>
            </a:r>
            <a:r>
              <a:rPr lang="en-US" sz="3200" i="1" dirty="0"/>
              <a:t> or </a:t>
            </a:r>
            <a:r>
              <a:rPr lang="en-US" sz="3200" b="1" i="1" dirty="0"/>
              <a:t>smaller</a:t>
            </a:r>
            <a:r>
              <a:rPr lang="en-US" sz="3200" i="1" dirty="0"/>
              <a:t>] cotton balls will travel farther on the wind because …</a:t>
            </a:r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35087336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In our next lesson, we’ll use our model to test our predictions about how far the cotton balls will fly on the wind.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200" dirty="0"/>
              <a:t>The data we gather </a:t>
            </a:r>
            <a:br>
              <a:rPr lang="en-US" sz="3200" dirty="0"/>
            </a:br>
            <a:r>
              <a:rPr lang="en-US" sz="3200" dirty="0"/>
              <a:t>will help us figure</a:t>
            </a:r>
            <a:br>
              <a:rPr lang="en-US" sz="3200" dirty="0"/>
            </a:br>
            <a:r>
              <a:rPr lang="en-US" sz="3200" dirty="0"/>
              <a:t>out which cottonwood</a:t>
            </a:r>
            <a:br>
              <a:rPr lang="en-US" sz="3200" dirty="0"/>
            </a:br>
            <a:r>
              <a:rPr lang="en-US" sz="3200" dirty="0"/>
              <a:t>seeds are more likely</a:t>
            </a:r>
            <a:br>
              <a:rPr lang="en-US" sz="3200" dirty="0"/>
            </a:br>
            <a:r>
              <a:rPr lang="en-US" sz="3200" dirty="0"/>
              <a:t>to survive and grow.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600" dirty="0"/>
          </a:p>
        </p:txBody>
      </p:sp>
      <p:pic>
        <p:nvPicPr>
          <p:cNvPr id="11" name="Picture 3" descr="S:\PD\Project Files\RESPeCT\2.0 PD Curriculum Modules\Cohort 2\1.1_Traits and Variation\00_tav production\final art\RES.C2.TRA.L5HO.002.jpg">
            <a:extLst>
              <a:ext uri="{FF2B5EF4-FFF2-40B4-BE49-F238E27FC236}">
                <a16:creationId xmlns:a16="http://schemas.microsoft.com/office/drawing/2014/main" xmlns="" id="{67834278-E83E-4131-BCDA-7F00E4BA5C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276600"/>
            <a:ext cx="3487025" cy="2555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17FBB1AF-AFD4-4DCD-B3A7-263D9F7AE42A}"/>
              </a:ext>
            </a:extLst>
          </p:cNvPr>
          <p:cNvSpPr txBox="1"/>
          <p:nvPr/>
        </p:nvSpPr>
        <p:spPr>
          <a:xfrm>
            <a:off x="5715000" y="5867400"/>
            <a:ext cx="26100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Photograph by George </a:t>
            </a:r>
            <a:r>
              <a:rPr lang="en-US" sz="800" dirty="0" err="1">
                <a:latin typeface="Calibri" panose="020F0502020204030204" pitchFamily="34" charset="0"/>
                <a:cs typeface="Calibri" panose="020F0502020204030204" pitchFamily="34" charset="0"/>
              </a:rPr>
              <a:t>Chernilevsky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/Wikimedia Commons</a:t>
            </a:r>
          </a:p>
        </p:txBody>
      </p:sp>
    </p:spTree>
    <p:extLst>
      <p:ext uri="{BB962C8B-B14F-4D97-AF65-F5344CB8AC3E}">
        <p14:creationId xmlns:p14="http://schemas.microsoft.com/office/powerpoint/2010/main" xmlns="" val="16761924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01000" cy="990600"/>
          </a:xfrm>
        </p:spPr>
        <p:txBody>
          <a:bodyPr/>
          <a:lstStyle/>
          <a:p>
            <a:r>
              <a:rPr lang="en-US" dirty="0"/>
              <a:t>Review: Sunflower Traits and Variations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5800" y="1600200"/>
            <a:ext cx="77724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What traits did we observe 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in sunflowers? How are all 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sunflowers alike?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How are sunflowers different 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from each other? What 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variations in traits do they 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have?</a:t>
            </a:r>
          </a:p>
        </p:txBody>
      </p:sp>
      <p:sp>
        <p:nvSpPr>
          <p:cNvPr id="7" name="Text Box 2">
            <a:extLst>
              <a:ext uri="{FF2B5EF4-FFF2-40B4-BE49-F238E27FC236}">
                <a16:creationId xmlns:a16="http://schemas.microsoft.com/office/drawing/2014/main" xmlns="" id="{9A5EDDE2-A351-4A87-BE18-3A683834F8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79389" y="5197014"/>
            <a:ext cx="1981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Photo courtesy of Pixabay.com</a:t>
            </a:r>
          </a:p>
          <a:p>
            <a:pPr marL="0" marR="0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655A7CEE-0B36-41C3-9BC2-BF1110FEDBE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779" t="12523" r="46250"/>
          <a:stretch/>
        </p:blipFill>
        <p:spPr>
          <a:xfrm>
            <a:off x="6096000" y="1828930"/>
            <a:ext cx="2764589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326318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Review: Snake Traits and Variations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xmlns="" id="{A605FE43-7919-48F6-8821-914C21E3A6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0600" y="3657600"/>
            <a:ext cx="3352800" cy="2559586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77D83F76-D2C5-42EC-83FA-7A63361F147E}"/>
              </a:ext>
            </a:extLst>
          </p:cNvPr>
          <p:cNvSpPr txBox="1"/>
          <p:nvPr/>
        </p:nvSpPr>
        <p:spPr>
          <a:xfrm>
            <a:off x="2057400" y="6156066"/>
            <a:ext cx="238398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Photograph by Mike Pingleton/Wikimedia Commons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BB3AF360-BC02-48D9-80D0-26DDCE2AA5B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76800" y="3657600"/>
            <a:ext cx="3520440" cy="255958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8A21DE3C-FCFB-49C7-973D-2527819FBB30}"/>
              </a:ext>
            </a:extLst>
          </p:cNvPr>
          <p:cNvSpPr txBox="1"/>
          <p:nvPr/>
        </p:nvSpPr>
        <p:spPr>
          <a:xfrm>
            <a:off x="7049508" y="6156066"/>
            <a:ext cx="147508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Pixabay.com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2000" y="1295400"/>
            <a:ext cx="77724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How are all snakes alike? What traits do they share? 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How are snakes different from each other? What variations in traits do they have?</a:t>
            </a:r>
          </a:p>
        </p:txBody>
      </p:sp>
    </p:spTree>
    <p:extLst>
      <p:ext uri="{BB962C8B-B14F-4D97-AF65-F5344CB8AC3E}">
        <p14:creationId xmlns:p14="http://schemas.microsoft.com/office/powerpoint/2010/main" xmlns="" val="33946998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Today’s Focus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79248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Will bigger or smaller cottonwood-tree seeds be more likely to survive and grow after the wind carries them away? Why do you think so?</a:t>
            </a:r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3508733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 Cottonwood Tree? </a:t>
            </a:r>
          </a:p>
        </p:txBody>
      </p:sp>
      <p:pic>
        <p:nvPicPr>
          <p:cNvPr id="5" name="Picture 2" descr="S:\PD\Project Files\RESPeCT\2.0 PD Curriculum Modules\Cohort 2\1.1_Traits and Variation\00_tav production\final art\RES.C2.TRA.L5HO.001.jpg">
            <a:extLst>
              <a:ext uri="{FF2B5EF4-FFF2-40B4-BE49-F238E27FC236}">
                <a16:creationId xmlns:a16="http://schemas.microsoft.com/office/drawing/2014/main" xmlns="" id="{D41B4E50-89F9-4F91-80C3-BE1D52F33F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88669" y="1738666"/>
            <a:ext cx="3302000" cy="4402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S:\PD\Project Files\RESPeCT\2.0 PD Curriculum Modules\Cohort 2\1.1_Traits and Variation\00_tav production\final art\RES.C2.TRA.L5HO.002.jpg">
            <a:extLst>
              <a:ext uri="{FF2B5EF4-FFF2-40B4-BE49-F238E27FC236}">
                <a16:creationId xmlns:a16="http://schemas.microsoft.com/office/drawing/2014/main" xmlns="" id="{B33D1B9C-B7DE-45B7-8312-9A6070013F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69547" y="2508289"/>
            <a:ext cx="4214906" cy="3088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8A4DC8C0-3E87-4790-A60E-727F2B43A935}"/>
              </a:ext>
            </a:extLst>
          </p:cNvPr>
          <p:cNvSpPr txBox="1"/>
          <p:nvPr/>
        </p:nvSpPr>
        <p:spPr>
          <a:xfrm>
            <a:off x="1942609" y="6140555"/>
            <a:ext cx="233749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Photograph by Amy </a:t>
            </a:r>
            <a:r>
              <a:rPr lang="en-US" sz="800" dirty="0" err="1">
                <a:latin typeface="Calibri" panose="020F0502020204030204" pitchFamily="34" charset="0"/>
                <a:cs typeface="Calibri" panose="020F0502020204030204" pitchFamily="34" charset="0"/>
              </a:rPr>
              <a:t>Gaiennie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/Wikimedia Commons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9B049E20-EDC9-40AA-8087-24D162F57F2D}"/>
              </a:ext>
            </a:extLst>
          </p:cNvPr>
          <p:cNvSpPr txBox="1"/>
          <p:nvPr/>
        </p:nvSpPr>
        <p:spPr>
          <a:xfrm>
            <a:off x="6076790" y="5566847"/>
            <a:ext cx="26100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Photograph by George </a:t>
            </a:r>
            <a:r>
              <a:rPr lang="en-US" sz="800" dirty="0" err="1">
                <a:latin typeface="Calibri" panose="020F0502020204030204" pitchFamily="34" charset="0"/>
                <a:cs typeface="Calibri" panose="020F0502020204030204" pitchFamily="34" charset="0"/>
              </a:rPr>
              <a:t>Chernilevsky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/Wikimedia Commons</a:t>
            </a:r>
          </a:p>
        </p:txBody>
      </p:sp>
    </p:spTree>
    <p:extLst>
      <p:ext uri="{BB962C8B-B14F-4D97-AF65-F5344CB8AC3E}">
        <p14:creationId xmlns:p14="http://schemas.microsoft.com/office/powerpoint/2010/main" xmlns="" val="648173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A Dandelion’s Life</a:t>
            </a:r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10200" y="1676400"/>
            <a:ext cx="3152775" cy="4619625"/>
          </a:xfrm>
          <a:prstGeom prst="rect">
            <a:avLst/>
          </a:prstGeom>
        </p:spPr>
      </p:pic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5638800" y="6248400"/>
            <a:ext cx="28956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Photo courtesy of Greg Peterson/Wikimedia Commons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5800" y="1524000"/>
            <a:ext cx="4495800" cy="2138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In our story </a:t>
            </a:r>
            <a:r>
              <a:rPr lang="en-US" sz="3200" i="1" dirty="0">
                <a:latin typeface="Calibri" pitchFamily="34" charset="0"/>
              </a:rPr>
              <a:t>A Dandelion’s Life</a:t>
            </a:r>
            <a:r>
              <a:rPr lang="en-US" sz="3200" dirty="0">
                <a:latin typeface="Calibri" pitchFamily="34" charset="0"/>
              </a:rPr>
              <a:t>, what helped the dandelion seed survive (live and grow)?</a:t>
            </a:r>
          </a:p>
        </p:txBody>
      </p:sp>
    </p:spTree>
    <p:extLst>
      <p:ext uri="{BB962C8B-B14F-4D97-AF65-F5344CB8AC3E}">
        <p14:creationId xmlns:p14="http://schemas.microsoft.com/office/powerpoint/2010/main" xmlns="" val="6481735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Our Cottonwood-Seed Model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85800" y="1524000"/>
            <a:ext cx="480060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What does the fan represent?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What does the line on 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the paper marked “Tree” represent?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What does the paper on 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the floor represent?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What do the cotton balls represent? </a:t>
            </a:r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62600" y="1752600"/>
            <a:ext cx="3059430" cy="4648200"/>
          </a:xfrm>
          <a:prstGeom prst="rect">
            <a:avLst/>
          </a:prstGeom>
        </p:spPr>
      </p:pic>
      <p:sp>
        <p:nvSpPr>
          <p:cNvPr id="5" name="Text Box 2">
            <a:extLst>
              <a:ext uri="{FF2B5EF4-FFF2-40B4-BE49-F238E27FC236}">
                <a16:creationId xmlns:a16="http://schemas.microsoft.com/office/drawing/2014/main" xmlns="" id="{9E98FCFA-743E-40B9-AC65-61B4DDB127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6430" y="6362700"/>
            <a:ext cx="28956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alibri" pitchFamily="34" charset="0"/>
                <a:cs typeface="Arial" pitchFamily="34" charset="0"/>
              </a:rPr>
              <a:t>Photo courtesy of BSCS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81735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Our Cottonwood-Seed Model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85800" y="1600200"/>
            <a:ext cx="4800600" cy="4847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0" indent="-27432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100" dirty="0">
                <a:latin typeface="Calibri" pitchFamily="34" charset="0"/>
              </a:rPr>
              <a:t>What real-life things will our model help us study?</a:t>
            </a:r>
          </a:p>
          <a:p>
            <a:pPr marL="274320" indent="-27432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100" dirty="0">
                <a:latin typeface="Calibri" pitchFamily="34" charset="0"/>
              </a:rPr>
              <a:t>What </a:t>
            </a:r>
            <a:r>
              <a:rPr lang="en-US" sz="3100" b="1" dirty="0">
                <a:latin typeface="Calibri" pitchFamily="34" charset="0"/>
              </a:rPr>
              <a:t>trait</a:t>
            </a:r>
            <a:r>
              <a:rPr lang="en-US" sz="3100" dirty="0">
                <a:latin typeface="Calibri" pitchFamily="34" charset="0"/>
              </a:rPr>
              <a:t> of cottonwood seeds are we looking at?</a:t>
            </a:r>
          </a:p>
          <a:p>
            <a:pPr marL="274320" indent="-27432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100" dirty="0">
                <a:latin typeface="Calibri" pitchFamily="34" charset="0"/>
              </a:rPr>
              <a:t>What variations in the size of the seeds are we testing with our model?</a:t>
            </a:r>
          </a:p>
          <a:p>
            <a:pPr marL="274320" indent="-27432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100" dirty="0">
                <a:latin typeface="Calibri" pitchFamily="34" charset="0"/>
              </a:rPr>
              <a:t>What questions are we trying to answer?</a:t>
            </a:r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62600" y="1752600"/>
            <a:ext cx="3059430" cy="4648200"/>
          </a:xfrm>
          <a:prstGeom prst="rect">
            <a:avLst/>
          </a:prstGeom>
        </p:spPr>
      </p:pic>
      <p:sp>
        <p:nvSpPr>
          <p:cNvPr id="5" name="Text Box 2">
            <a:extLst>
              <a:ext uri="{FF2B5EF4-FFF2-40B4-BE49-F238E27FC236}">
                <a16:creationId xmlns:a16="http://schemas.microsoft.com/office/drawing/2014/main" xmlns="" id="{B029F440-025E-4222-B619-FD28FB4EBC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6430" y="6362700"/>
            <a:ext cx="28956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alibri" pitchFamily="34" charset="0"/>
                <a:cs typeface="Arial" pitchFamily="34" charset="0"/>
              </a:rPr>
              <a:t>Photo courtesy of BSCS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81735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Our Cottonwood-Seed Model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85800" y="1600200"/>
            <a:ext cx="4800600" cy="45397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0" indent="-27432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100" dirty="0">
                <a:latin typeface="Calibri" pitchFamily="34" charset="0"/>
              </a:rPr>
              <a:t>Our model can help us find out which cottonwood seeds will travel farther when the wind blows them.</a:t>
            </a:r>
          </a:p>
          <a:p>
            <a:pPr marL="274320" indent="-27432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100" dirty="0">
                <a:latin typeface="Calibri" pitchFamily="34" charset="0"/>
              </a:rPr>
              <a:t>It can also help us figure out which seeds will be more likely to survive and grow.</a:t>
            </a:r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62600" y="1752600"/>
            <a:ext cx="3059430" cy="4648200"/>
          </a:xfrm>
          <a:prstGeom prst="rect">
            <a:avLst/>
          </a:prstGeom>
        </p:spPr>
      </p:pic>
      <p:sp>
        <p:nvSpPr>
          <p:cNvPr id="5" name="Text Box 2">
            <a:extLst>
              <a:ext uri="{FF2B5EF4-FFF2-40B4-BE49-F238E27FC236}">
                <a16:creationId xmlns:a16="http://schemas.microsoft.com/office/drawing/2014/main" xmlns="" id="{DA8DEAFC-39EB-4018-B279-8768BAD832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6430" y="6362700"/>
            <a:ext cx="28956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alibri" pitchFamily="34" charset="0"/>
                <a:cs typeface="Arial" pitchFamily="34" charset="0"/>
              </a:rPr>
              <a:t>Photo courtesy of BSCS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81735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4941</TotalTime>
  <Words>462</Words>
  <Application>Microsoft Office PowerPoint</Application>
  <PresentationFormat>On-screen Show (4:3)</PresentationFormat>
  <Paragraphs>62</Paragraphs>
  <Slides>13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Clarity</vt:lpstr>
      <vt:lpstr>Variations in plants and animals Lesson 3a</vt:lpstr>
      <vt:lpstr>Review: Sunflower Traits and Variations</vt:lpstr>
      <vt:lpstr>Review: Snake Traits and Variations</vt:lpstr>
      <vt:lpstr>Today’s Focus Questions</vt:lpstr>
      <vt:lpstr>What Is a Cottonwood Tree? </vt:lpstr>
      <vt:lpstr>A Dandelion’s Life</vt:lpstr>
      <vt:lpstr>Our Cottonwood-Seed Model</vt:lpstr>
      <vt:lpstr>Our Cottonwood-Seed Model</vt:lpstr>
      <vt:lpstr>Our Cottonwood-Seed Model</vt:lpstr>
      <vt:lpstr>Our Cottonwood-Seed Model</vt:lpstr>
      <vt:lpstr>Our Focus Questions</vt:lpstr>
      <vt:lpstr>What Do You Think Will Happen?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165</cp:revision>
  <dcterms:created xsi:type="dcterms:W3CDTF">2014-06-10T18:20:14Z</dcterms:created>
  <dcterms:modified xsi:type="dcterms:W3CDTF">2019-12-12T19:01:27Z</dcterms:modified>
</cp:coreProperties>
</file>