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97" r:id="rId2"/>
    <p:sldId id="398" r:id="rId3"/>
    <p:sldId id="399" r:id="rId4"/>
    <p:sldId id="400" r:id="rId5"/>
    <p:sldId id="396" r:id="rId6"/>
    <p:sldId id="401" r:id="rId7"/>
    <p:sldId id="402" r:id="rId8"/>
    <p:sldId id="403" r:id="rId9"/>
    <p:sldId id="404" r:id="rId10"/>
    <p:sldId id="395" r:id="rId11"/>
    <p:sldId id="405" r:id="rId12"/>
    <p:sldId id="406" r:id="rId13"/>
    <p:sldId id="40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004" autoAdjust="0"/>
  </p:normalViewPr>
  <p:slideViewPr>
    <p:cSldViewPr>
      <p:cViewPr varScale="1">
        <p:scale>
          <a:sx n="58" d="100"/>
          <a:sy n="58" d="100"/>
        </p:scale>
        <p:origin x="-17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973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2123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205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Supplemental Math Lesson 2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9812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300" dirty="0">
                <a:solidFill>
                  <a:srgbClr val="0070C0"/>
                </a:solidFill>
              </a:rPr>
              <a:t>How Can We Use Evidence to Show That Sunflowers Are Not All Alike Even Though They’re All Sunflowers?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0480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410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Draw This Chart in Your Notebook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88026315"/>
              </p:ext>
            </p:extLst>
          </p:nvPr>
        </p:nvGraphicFramePr>
        <p:xfrm>
          <a:off x="533400" y="1524000"/>
          <a:ext cx="8001000" cy="4876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021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988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596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effectLst/>
                        <a:latin typeface="Calibri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Calibri" pitchFamily="34" charset="0"/>
                        </a:rPr>
                        <a:t>Sunflower Trait</a:t>
                      </a:r>
                      <a:endParaRPr lang="en-US" sz="2800" b="1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effectLst/>
                        <a:latin typeface="Calibri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Calibri" pitchFamily="34" charset="0"/>
                        </a:rPr>
                        <a:t>Variations in This Sunflower Trait</a:t>
                      </a:r>
                      <a:endParaRPr lang="en-US" sz="2800" b="1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71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Height (stem length)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 </a:t>
                      </a:r>
                      <a:endParaRPr lang="en-US" sz="2800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9917890" y="-990600"/>
            <a:ext cx="1906189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6191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>
            <a:normAutofit/>
          </a:bodyPr>
          <a:lstStyle/>
          <a:p>
            <a:r>
              <a:rPr lang="en-US" sz="3800" dirty="0"/>
              <a:t>Example: Label and Describe Your Drawings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88026315"/>
              </p:ext>
            </p:extLst>
          </p:nvPr>
        </p:nvGraphicFramePr>
        <p:xfrm>
          <a:off x="533400" y="1524000"/>
          <a:ext cx="8001000" cy="4876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2021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79888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0596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effectLst/>
                        <a:latin typeface="Calibri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Calibri" pitchFamily="34" charset="0"/>
                        </a:rPr>
                        <a:t>Sunflower Trait</a:t>
                      </a:r>
                      <a:endParaRPr lang="en-US" sz="2800" b="1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600" b="1" dirty="0">
                        <a:effectLst/>
                        <a:latin typeface="Calibri" pitchFamily="34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  <a:latin typeface="Calibri" pitchFamily="34" charset="0"/>
                        </a:rPr>
                        <a:t>Variations in This Sunflower Trait</a:t>
                      </a:r>
                      <a:endParaRPr lang="en-US" sz="2800" b="1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1712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Height (stem length)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 </a:t>
                      </a:r>
                      <a:endParaRPr lang="en-US" sz="2800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Calibri" pitchFamily="34" charset="0"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effectLst/>
                        <a:latin typeface="Calibri" pitchFamily="34" charset="0"/>
                        <a:ea typeface="Times New Roman" panose="02020603050405020304" pitchFamily="18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  <a:latin typeface="Calibri" pitchFamily="34" charset="0"/>
                          <a:ea typeface="Times New Roman" panose="02020603050405020304" pitchFamily="18" charset="0"/>
                        </a:rPr>
                        <a:t>Sunflower 2 is [X units]</a:t>
                      </a:r>
                      <a:r>
                        <a:rPr lang="en-US" sz="2200" baseline="0" dirty="0">
                          <a:effectLst/>
                          <a:latin typeface="Calibri" pitchFamily="34" charset="0"/>
                          <a:ea typeface="Times New Roman" panose="02020603050405020304" pitchFamily="18" charset="0"/>
                        </a:rPr>
                        <a:t> taller than Sunflower 1. Sunflower 2 is [X units] taller than Sunflower 3.</a:t>
                      </a:r>
                    </a:p>
                    <a:p>
                      <a:pPr marL="0" marR="0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200" baseline="0" dirty="0">
                          <a:effectLst/>
                          <a:latin typeface="Calibri" pitchFamily="34" charset="0"/>
                          <a:ea typeface="Times New Roman" panose="02020603050405020304" pitchFamily="18" charset="0"/>
                        </a:rPr>
                        <a:t>My drawing shows that the three sunflowers have variations in the trait of height. They aren’t exactly alike even though they’re all sunflowers.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9917890" y="-990600"/>
            <a:ext cx="19061890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19400" y="2667000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53000" y="2667000"/>
            <a:ext cx="914400" cy="1601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010400" y="2819400"/>
            <a:ext cx="660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46191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Our focus question: </a:t>
            </a:r>
            <a:r>
              <a:rPr lang="en-US" sz="2800" i="1" dirty="0"/>
              <a:t>How can we use evidence to show that sunflowers are not all alike even though they’re all sunflowers?</a:t>
            </a:r>
          </a:p>
          <a:p>
            <a:pPr marL="731520" indent="-365760">
              <a:spcBef>
                <a:spcPts val="2400"/>
              </a:spcBef>
            </a:pPr>
            <a:r>
              <a:rPr lang="en-US" sz="2800" dirty="0"/>
              <a:t>What evidence did we collect to show that sunflowers aren’t exactly alike?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How did we display our evidence? What two ways did we show the variations in our three sunflowers? </a:t>
            </a:r>
          </a:p>
          <a:p>
            <a:pPr marL="731520" indent="-365760">
              <a:spcBef>
                <a:spcPts val="1200"/>
              </a:spcBef>
            </a:pPr>
            <a:r>
              <a:rPr lang="en-US" sz="2800" dirty="0"/>
              <a:t>How did the bar graph help us show variations in the height trait of the sunflowers?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15240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How are snakes alike and different?</a:t>
            </a:r>
          </a:p>
          <a:p>
            <a:pPr marL="365760" indent="-365760">
              <a:spcBef>
                <a:spcPts val="600"/>
              </a:spcBef>
            </a:pPr>
            <a:r>
              <a:rPr lang="en-US" sz="3200" dirty="0"/>
              <a:t>How might variations in their traits help them survive so they can have baby snakes?</a:t>
            </a:r>
            <a:endParaRPr lang="en-US" sz="36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xmlns="" id="{A605FE43-7919-48F6-8821-914C21E3A6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85800" y="2971800"/>
            <a:ext cx="3962400" cy="2605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7D83F76-D2C5-42EC-83FA-7A63361F147E}"/>
              </a:ext>
            </a:extLst>
          </p:cNvPr>
          <p:cNvSpPr txBox="1"/>
          <p:nvPr/>
        </p:nvSpPr>
        <p:spPr>
          <a:xfrm>
            <a:off x="1752600" y="5562600"/>
            <a:ext cx="29193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Mike Pingleton/Wikimedia Commons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B3AF360-BC02-48D9-80D0-26DDCE2AA5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3429000"/>
            <a:ext cx="3672840" cy="27881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A21DE3C-FCFB-49C7-973D-2527819FBB30}"/>
              </a:ext>
            </a:extLst>
          </p:cNvPr>
          <p:cNvSpPr txBox="1"/>
          <p:nvPr/>
        </p:nvSpPr>
        <p:spPr>
          <a:xfrm>
            <a:off x="6705600" y="61722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6761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Review: Sunflower Traits and Variations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324600" y="1905000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629400" y="6324600"/>
            <a:ext cx="2047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1600200"/>
            <a:ext cx="5562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sunflower </a:t>
            </a:r>
            <a:r>
              <a:rPr lang="en-US" sz="3200" b="1" dirty="0">
                <a:latin typeface="Calibri" pitchFamily="34" charset="0"/>
              </a:rPr>
              <a:t>trait</a:t>
            </a:r>
            <a:r>
              <a:rPr lang="en-US" sz="3200" dirty="0">
                <a:latin typeface="Calibri" pitchFamily="34" charset="0"/>
              </a:rPr>
              <a:t> did we measure last time?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</a:t>
            </a:r>
            <a:r>
              <a:rPr lang="en-US" sz="3200" b="1" dirty="0">
                <a:latin typeface="Calibri" pitchFamily="34" charset="0"/>
              </a:rPr>
              <a:t>variations</a:t>
            </a:r>
            <a:r>
              <a:rPr lang="en-US" sz="3200" dirty="0">
                <a:latin typeface="Calibri" pitchFamily="34" charset="0"/>
              </a:rPr>
              <a:t> did we find in that trait?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we use evidence to show that sunflowers are not all alike even though they’re all sunflowers?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Review Our Sunflower Data!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6564182"/>
              </p:ext>
            </p:extLst>
          </p:nvPr>
        </p:nvGraphicFramePr>
        <p:xfrm>
          <a:off x="1143000" y="1523999"/>
          <a:ext cx="6781800" cy="4976792"/>
        </p:xfrm>
        <a:graphic>
          <a:graphicData uri="http://schemas.openxmlformats.org/drawingml/2006/table">
            <a:tbl>
              <a:tblPr firstRow="1" firstCol="1" bandRow="1"/>
              <a:tblGrid>
                <a:gridCol w="1695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7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Sunflower 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Sunflower 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Sunflower 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14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How tall is </a:t>
                      </a:r>
                      <a:b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the plant?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30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How long is the leaf?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4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How wide is the flower?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</a:b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2514600"/>
            <a:ext cx="786384" cy="7437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0" y="4038600"/>
            <a:ext cx="1149350" cy="76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5638800"/>
            <a:ext cx="883920" cy="68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74633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1188028"/>
            <a:ext cx="7315200" cy="56526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Sunflower Bar Graphs</a:t>
            </a:r>
          </a:p>
        </p:txBody>
      </p:sp>
    </p:spTree>
    <p:extLst>
      <p:ext uri="{BB962C8B-B14F-4D97-AF65-F5344CB8AC3E}">
        <p14:creationId xmlns:p14="http://schemas.microsoft.com/office/powerpoint/2010/main" xmlns="" val="3145819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Traits and Variations in Sunflowers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705600" y="3778884"/>
            <a:ext cx="14478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24192" y="1625444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62000" y="2743200"/>
            <a:ext cx="2138256" cy="320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172200"/>
            <a:ext cx="20970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Does Our Bar Graph Show?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848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the bars on our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graph show us?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evidence does the bar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graph provide?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19800" y="1752600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172200"/>
            <a:ext cx="2047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Does Our Bar Graph Show?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848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does the graph tell us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about the variations in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the height of the sunflowers?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Exactly how tall is each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sunflower plant?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does the height of each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sunflower compare to the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heights of the other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sunflowers?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19800" y="1752600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172200"/>
            <a:ext cx="2047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What Does Our Bar Graph Show?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600200"/>
            <a:ext cx="7848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Is it more accurate to say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that Sunflower 2 is </a:t>
            </a:r>
            <a:r>
              <a:rPr lang="en-US" sz="3200" i="1" dirty="0">
                <a:latin typeface="Calibri" pitchFamily="34" charset="0"/>
              </a:rPr>
              <a:t>taller</a:t>
            </a:r>
            <a:r>
              <a:rPr lang="en-US" sz="3200" dirty="0">
                <a:latin typeface="Calibri" pitchFamily="34" charset="0"/>
              </a:rPr>
              <a:t/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than Sunflower 1 or that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Sunflower 2 is exactly </a:t>
            </a:r>
            <a:r>
              <a:rPr lang="en-US" sz="3200" b="1" dirty="0">
                <a:latin typeface="Calibri" pitchFamily="34" charset="0"/>
              </a:rPr>
              <a:t>X</a:t>
            </a:r>
            <a:r>
              <a:rPr lang="en-US" sz="3200" dirty="0">
                <a:latin typeface="Calibri" pitchFamily="34" charset="0"/>
              </a:rPr>
              <a:t/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number of units taller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than Sunflower 1?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How does our bar graph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help us describe variations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in a trait more accurately?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19800" y="1752600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172200"/>
            <a:ext cx="2047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3889</TotalTime>
  <Words>319</Words>
  <Application>Microsoft Office PowerPoint</Application>
  <PresentationFormat>On-screen Show (4:3)</PresentationFormat>
  <Paragraphs>101</Paragraphs>
  <Slides>13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Variations in plants and animals Supplemental Math Lesson 2</vt:lpstr>
      <vt:lpstr>Review: Sunflower Traits and Variations</vt:lpstr>
      <vt:lpstr>Today’s Focus Question</vt:lpstr>
      <vt:lpstr>Let’s Review Our Sunflower Data!</vt:lpstr>
      <vt:lpstr>Sunflower Bar Graphs</vt:lpstr>
      <vt:lpstr>Traits and Variations in Sunflowers</vt:lpstr>
      <vt:lpstr>What Does Our Bar Graph Show?</vt:lpstr>
      <vt:lpstr>What Does Our Bar Graph Show?</vt:lpstr>
      <vt:lpstr>What Does Our Bar Graph Show?</vt:lpstr>
      <vt:lpstr>Draw This Chart in Your Notebook</vt:lpstr>
      <vt:lpstr>Example: Label and Describe Your Drawings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160</cp:revision>
  <dcterms:created xsi:type="dcterms:W3CDTF">2014-06-10T18:20:14Z</dcterms:created>
  <dcterms:modified xsi:type="dcterms:W3CDTF">2019-12-12T22:53:55Z</dcterms:modified>
</cp:coreProperties>
</file>