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20"/>
  </p:notesMasterIdLst>
  <p:sldIdLst>
    <p:sldId id="386" r:id="rId2"/>
    <p:sldId id="387" r:id="rId3"/>
    <p:sldId id="389" r:id="rId4"/>
    <p:sldId id="388" r:id="rId5"/>
    <p:sldId id="390" r:id="rId6"/>
    <p:sldId id="379" r:id="rId7"/>
    <p:sldId id="391" r:id="rId8"/>
    <p:sldId id="392" r:id="rId9"/>
    <p:sldId id="384" r:id="rId10"/>
    <p:sldId id="394" r:id="rId11"/>
    <p:sldId id="383" r:id="rId12"/>
    <p:sldId id="395" r:id="rId13"/>
    <p:sldId id="396" r:id="rId14"/>
    <p:sldId id="397" r:id="rId15"/>
    <p:sldId id="398" r:id="rId16"/>
    <p:sldId id="399" r:id="rId17"/>
    <p:sldId id="400" r:id="rId18"/>
    <p:sldId id="352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80" autoAdjust="0"/>
    <p:restoredTop sz="89602" autoAdjust="0"/>
  </p:normalViewPr>
  <p:slideViewPr>
    <p:cSldViewPr>
      <p:cViewPr varScale="1">
        <p:scale>
          <a:sx n="65" d="100"/>
          <a:sy n="65" d="100"/>
        </p:scale>
        <p:origin x="-169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12/7/2019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883" indent="-28572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2898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05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21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376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53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869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5854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1515854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350469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350469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350469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328147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350469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350469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328147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328147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328147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350469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328147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328147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56213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56213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8.jpeg"/><Relationship Id="rId4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848600" cy="1600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Earth’s Changing Surface Lesson 5b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05200"/>
            <a:ext cx="7543800" cy="2209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How Quickly or Slowly Do Landforms Change? How Do We Know?</a:t>
            </a:r>
            <a:endParaRPr lang="en-US" sz="4000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1816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00400" y="52578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57800" y="51816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34200" y="5257800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990600"/>
          </a:xfrm>
        </p:spPr>
        <p:txBody>
          <a:bodyPr>
            <a:normAutofit/>
          </a:bodyPr>
          <a:lstStyle/>
          <a:p>
            <a:r>
              <a:rPr lang="en-US" dirty="0"/>
              <a:t>How Fast or Slow Do Landforms Change?</a:t>
            </a:r>
          </a:p>
        </p:txBody>
      </p:sp>
      <p:sp>
        <p:nvSpPr>
          <p:cNvPr id="3" name="Left-Right Arrow 2"/>
          <p:cNvSpPr/>
          <p:nvPr/>
        </p:nvSpPr>
        <p:spPr>
          <a:xfrm>
            <a:off x="685800" y="1676400"/>
            <a:ext cx="7696200" cy="9144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2819400"/>
            <a:ext cx="1804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Slowest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086600" y="2819400"/>
            <a:ext cx="152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Fastest</a:t>
            </a:r>
          </a:p>
        </p:txBody>
      </p:sp>
      <p:sp>
        <p:nvSpPr>
          <p:cNvPr id="6" name="Rectangle 5"/>
          <p:cNvSpPr/>
          <p:nvPr/>
        </p:nvSpPr>
        <p:spPr>
          <a:xfrm>
            <a:off x="533400" y="3581400"/>
            <a:ext cx="8253663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indent="-365760"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2800" dirty="0"/>
              <a:t>Which landform example shows the </a:t>
            </a:r>
            <a:r>
              <a:rPr lang="en-US" sz="2800" b="1" dirty="0"/>
              <a:t>slowest change</a:t>
            </a:r>
            <a:r>
              <a:rPr lang="en-US" sz="2800" dirty="0"/>
              <a:t>? What’s your evidence?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2800" dirty="0"/>
              <a:t>Which landform changes slowly but isn’t the slowest? What’s your evidence?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2800" dirty="0"/>
              <a:t>Which landform example shows the </a:t>
            </a:r>
            <a:r>
              <a:rPr lang="en-US" sz="2800" b="1" dirty="0"/>
              <a:t>fastest change</a:t>
            </a:r>
            <a:r>
              <a:rPr lang="en-US" sz="2800" dirty="0"/>
              <a:t>? What’s your evidence?</a:t>
            </a:r>
          </a:p>
        </p:txBody>
      </p:sp>
    </p:spTree>
    <p:extLst>
      <p:ext uri="{BB962C8B-B14F-4D97-AF65-F5344CB8AC3E}">
        <p14:creationId xmlns:p14="http://schemas.microsoft.com/office/powerpoint/2010/main" xmlns="" val="4534561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What’s the Same and What’s Different?</a:t>
            </a:r>
            <a:endParaRPr lang="en-US" sz="4400" dirty="0"/>
          </a:p>
        </p:txBody>
      </p:sp>
      <p:sp>
        <p:nvSpPr>
          <p:cNvPr id="7" name="TextBox 6"/>
          <p:cNvSpPr txBox="1"/>
          <p:nvPr/>
        </p:nvSpPr>
        <p:spPr>
          <a:xfrm>
            <a:off x="762000" y="1600200"/>
            <a:ext cx="792480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Think about our three landform examples: </a:t>
            </a:r>
          </a:p>
          <a:p>
            <a:pPr marL="880110" indent="-514350">
              <a:buClr>
                <a:schemeClr val="bg1">
                  <a:lumMod val="65000"/>
                </a:schemeClr>
              </a:buClr>
              <a:buFont typeface="+mj-lt"/>
              <a:buAutoNum type="arabicPeriod"/>
            </a:pPr>
            <a:r>
              <a:rPr lang="en-US" sz="3200" dirty="0">
                <a:latin typeface="Calibri" pitchFamily="34" charset="0"/>
              </a:rPr>
              <a:t>The Grand Canyon</a:t>
            </a:r>
          </a:p>
          <a:p>
            <a:pPr marL="880110" indent="-514350">
              <a:buClr>
                <a:schemeClr val="bg1">
                  <a:lumMod val="65000"/>
                </a:schemeClr>
              </a:buClr>
              <a:buFont typeface="+mj-lt"/>
              <a:buAutoNum type="arabicPeriod"/>
            </a:pPr>
            <a:r>
              <a:rPr lang="en-US" sz="3200" dirty="0">
                <a:latin typeface="Calibri" pitchFamily="34" charset="0"/>
              </a:rPr>
              <a:t>Deltas</a:t>
            </a:r>
          </a:p>
          <a:p>
            <a:pPr marL="880110" indent="-514350">
              <a:buClr>
                <a:schemeClr val="bg1">
                  <a:lumMod val="65000"/>
                </a:schemeClr>
              </a:buClr>
              <a:buFont typeface="+mj-lt"/>
              <a:buAutoNum type="arabicPeriod"/>
            </a:pPr>
            <a:r>
              <a:rPr lang="en-US" sz="3200" dirty="0">
                <a:latin typeface="Calibri" pitchFamily="34" charset="0"/>
              </a:rPr>
              <a:t>Landslides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What’s the </a:t>
            </a:r>
            <a:r>
              <a:rPr lang="en-US" sz="3200" b="1" dirty="0">
                <a:latin typeface="Calibri" pitchFamily="34" charset="0"/>
              </a:rPr>
              <a:t>same</a:t>
            </a:r>
            <a:r>
              <a:rPr lang="en-US" sz="3200" dirty="0">
                <a:latin typeface="Calibri" pitchFamily="34" charset="0"/>
              </a:rPr>
              <a:t> about these examples? What do all of them have in common?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What’s </a:t>
            </a:r>
            <a:r>
              <a:rPr lang="en-US" sz="3200" b="1" dirty="0">
                <a:latin typeface="Calibri" pitchFamily="34" charset="0"/>
              </a:rPr>
              <a:t>different</a:t>
            </a:r>
            <a:r>
              <a:rPr lang="en-US" sz="3200" dirty="0">
                <a:latin typeface="Calibri" pitchFamily="34" charset="0"/>
              </a:rPr>
              <a:t> about these examples?</a:t>
            </a:r>
          </a:p>
        </p:txBody>
      </p:sp>
    </p:spTree>
    <p:extLst>
      <p:ext uri="{BB962C8B-B14F-4D97-AF65-F5344CB8AC3E}">
        <p14:creationId xmlns:p14="http://schemas.microsoft.com/office/powerpoint/2010/main" xmlns="" val="34042271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Autofit/>
          </a:bodyPr>
          <a:lstStyle/>
          <a:p>
            <a:pPr lvl="0"/>
            <a:r>
              <a:rPr lang="en-US" sz="4400" dirty="0"/>
              <a:t/>
            </a:r>
            <a:br>
              <a:rPr lang="en-US" sz="4400" dirty="0"/>
            </a:br>
            <a:r>
              <a:rPr lang="en-US" dirty="0"/>
              <a:t>What’s the Same?</a:t>
            </a:r>
            <a:r>
              <a:rPr lang="en-US" sz="4400" dirty="0"/>
              <a:t/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3000" dirty="0"/>
              <a:t>All three examples </a:t>
            </a:r>
            <a:r>
              <a:rPr lang="en-US" sz="3000" dirty="0" smtClean="0"/>
              <a:t>show landforms changing</a:t>
            </a:r>
            <a:r>
              <a:rPr lang="en-US" sz="3000" dirty="0"/>
              <a:t>.</a:t>
            </a:r>
          </a:p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3000" dirty="0"/>
              <a:t>Water caused the changes in all of these examples.</a:t>
            </a:r>
          </a:p>
        </p:txBody>
      </p:sp>
    </p:spTree>
    <p:extLst>
      <p:ext uri="{BB962C8B-B14F-4D97-AF65-F5344CB8AC3E}">
        <p14:creationId xmlns:p14="http://schemas.microsoft.com/office/powerpoint/2010/main" xmlns="" val="1158782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Autofit/>
          </a:bodyPr>
          <a:lstStyle/>
          <a:p>
            <a:pPr lvl="0"/>
            <a:r>
              <a:rPr lang="en-US" sz="4400" dirty="0"/>
              <a:t/>
            </a:r>
            <a:br>
              <a:rPr lang="en-US" sz="4400" dirty="0"/>
            </a:br>
            <a:r>
              <a:rPr lang="en-US" dirty="0"/>
              <a:t>What’s Different?</a:t>
            </a:r>
            <a:r>
              <a:rPr lang="en-US" sz="4400" dirty="0"/>
              <a:t/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365760" lvl="0" indent="-365760">
              <a:spcBef>
                <a:spcPts val="1200"/>
              </a:spcBef>
            </a:pPr>
            <a:r>
              <a:rPr lang="en-US" sz="3200" dirty="0"/>
              <a:t>All three examples </a:t>
            </a:r>
            <a:r>
              <a:rPr lang="en-US" sz="3200" dirty="0" smtClean="0"/>
              <a:t>show different </a:t>
            </a:r>
            <a:r>
              <a:rPr lang="en-US" sz="3200" dirty="0"/>
              <a:t>kinds of landforms that change at different speeds.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It took millions of years for the Colorado River to carve out the Grand Canyon.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The Mississippi River delta took thousands of years to form.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Landslides take only minutes to change the land.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xmlns="" val="1158782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>
            <a:noAutofit/>
          </a:bodyPr>
          <a:lstStyle/>
          <a:p>
            <a:pPr marL="777240" lvl="0"/>
            <a:r>
              <a:rPr lang="en-US" sz="4400" dirty="0"/>
              <a:t/>
            </a:r>
            <a:br>
              <a:rPr lang="en-US" sz="4400" dirty="0"/>
            </a:br>
            <a:r>
              <a:rPr lang="en-US" dirty="0"/>
              <a:t>Key Science Ideas</a:t>
            </a:r>
            <a:r>
              <a:rPr lang="en-US" sz="4400" dirty="0"/>
              <a:t/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80010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2900" dirty="0"/>
              <a:t>Landforms can change very slowly, like the Grand Canyon and the Mississippi River delta.</a:t>
            </a:r>
          </a:p>
          <a:p>
            <a:pPr marL="365760" indent="-365760">
              <a:spcBef>
                <a:spcPts val="1200"/>
              </a:spcBef>
            </a:pPr>
            <a:r>
              <a:rPr lang="en-US" sz="2900" dirty="0"/>
              <a:t>Landforms can also change very quickly, like during a flood or a landslide.</a:t>
            </a:r>
          </a:p>
          <a:p>
            <a:pPr marL="365760" indent="-365760">
              <a:spcBef>
                <a:spcPts val="1200"/>
              </a:spcBef>
            </a:pPr>
            <a:r>
              <a:rPr lang="en-US" sz="2900" dirty="0"/>
              <a:t>Landforms can change quickly or slowly depending on certain conditions, such as how much water is flowing in a river or how much rain is falling.</a:t>
            </a:r>
          </a:p>
          <a:p>
            <a:pPr marL="365760" indent="-365760">
              <a:spcBef>
                <a:spcPts val="1200"/>
              </a:spcBef>
            </a:pPr>
            <a:r>
              <a:rPr lang="en-US" sz="2900" dirty="0"/>
              <a:t>Landslides can change the land slowly or quickly. So can rivers!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2000" y="5334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5878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Autofit/>
          </a:bodyPr>
          <a:lstStyle/>
          <a:p>
            <a:pPr lvl="0"/>
            <a:r>
              <a:rPr lang="en-US" sz="4400" dirty="0"/>
              <a:t/>
            </a:r>
            <a:br>
              <a:rPr lang="en-US" sz="4400" dirty="0"/>
            </a:br>
            <a:r>
              <a:rPr lang="en-US" dirty="0"/>
              <a:t>Our Focus Questions</a:t>
            </a:r>
            <a:r>
              <a:rPr lang="en-US" sz="4400" dirty="0"/>
              <a:t/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648200"/>
          </a:xfrm>
        </p:spPr>
        <p:txBody>
          <a:bodyPr/>
          <a:lstStyle/>
          <a:p>
            <a:pPr marL="0" lvl="1" indent="0">
              <a:spcBef>
                <a:spcPts val="0"/>
              </a:spcBef>
              <a:buNone/>
            </a:pPr>
            <a:r>
              <a:rPr lang="en-US" sz="3200" dirty="0"/>
              <a:t>How quickly or slowly do landforms change over time? How do we know?</a:t>
            </a:r>
          </a:p>
        </p:txBody>
      </p:sp>
    </p:spTree>
    <p:extLst>
      <p:ext uri="{BB962C8B-B14F-4D97-AF65-F5344CB8AC3E}">
        <p14:creationId xmlns:p14="http://schemas.microsoft.com/office/powerpoint/2010/main" xmlns="" val="17494310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>
            <a:noAutofit/>
          </a:bodyPr>
          <a:lstStyle/>
          <a:p>
            <a:pPr lvl="0"/>
            <a:r>
              <a:rPr lang="en-US" sz="4400" dirty="0"/>
              <a:t/>
            </a:r>
            <a:br>
              <a:rPr lang="en-US" sz="4400" dirty="0"/>
            </a:br>
            <a:r>
              <a:rPr lang="en-US" dirty="0"/>
              <a:t>Let’s Summarize!</a:t>
            </a:r>
            <a:r>
              <a:rPr lang="en-US" sz="4400" dirty="0"/>
              <a:t/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229600" cy="4876800"/>
          </a:xfrm>
        </p:spPr>
        <p:txBody>
          <a:bodyPr/>
          <a:lstStyle/>
          <a:p>
            <a:pPr marL="0" lvl="1" indent="0">
              <a:buNone/>
            </a:pPr>
            <a:r>
              <a:rPr lang="en-US" sz="3000" b="1" dirty="0"/>
              <a:t>Our focus questions: </a:t>
            </a:r>
            <a:r>
              <a:rPr lang="en-US" sz="3000" i="1" dirty="0"/>
              <a:t>How quickly or slowly do landforms change over time? How do we know?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3000" dirty="0"/>
              <a:t>Answer these questions in your notebook using this sentence starter: </a:t>
            </a:r>
          </a:p>
          <a:p>
            <a:pPr marL="731520" indent="0">
              <a:spcBef>
                <a:spcPts val="800"/>
              </a:spcBef>
              <a:buNone/>
            </a:pPr>
            <a:r>
              <a:rPr lang="en-US" sz="3000" i="1" dirty="0"/>
              <a:t>I think landforms change [slowly/quickly/both]. </a:t>
            </a:r>
            <a:br>
              <a:rPr lang="en-US" sz="3000" i="1" dirty="0"/>
            </a:br>
            <a:r>
              <a:rPr lang="en-US" sz="3000" i="1" dirty="0"/>
              <a:t>My evidence is ________.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000" dirty="0"/>
              <a:t>Circle one of the options (slowly, quickly, or both). Make sure to use evidence from </a:t>
            </a:r>
            <a:r>
              <a:rPr lang="en-US" sz="3000" b="1" dirty="0"/>
              <a:t>all three landform examples</a:t>
            </a:r>
            <a:r>
              <a:rPr lang="en-US" sz="3000" dirty="0"/>
              <a:t> to support your ideas.</a:t>
            </a:r>
          </a:p>
        </p:txBody>
      </p:sp>
    </p:spTree>
    <p:extLst>
      <p:ext uri="{BB962C8B-B14F-4D97-AF65-F5344CB8AC3E}">
        <p14:creationId xmlns:p14="http://schemas.microsoft.com/office/powerpoint/2010/main" xmlns="" val="1158782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>
            <a:noAutofit/>
          </a:bodyPr>
          <a:lstStyle/>
          <a:p>
            <a:pPr marL="685800" lvl="0"/>
            <a:r>
              <a:rPr lang="en-US" sz="4400" dirty="0"/>
              <a:t/>
            </a:r>
            <a:br>
              <a:rPr lang="en-US" sz="4400" dirty="0"/>
            </a:br>
            <a:r>
              <a:rPr lang="en-US" dirty="0"/>
              <a:t>Key Science Ideas</a:t>
            </a:r>
            <a:r>
              <a:rPr lang="en-US" sz="4400" dirty="0"/>
              <a:t/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305800" cy="5257800"/>
          </a:xfrm>
        </p:spPr>
        <p:txBody>
          <a:bodyPr/>
          <a:lstStyle/>
          <a:p>
            <a:pPr marL="274320" indent="-274320">
              <a:spcBef>
                <a:spcPts val="600"/>
              </a:spcBef>
            </a:pPr>
            <a:r>
              <a:rPr lang="en-US" sz="2800" dirty="0"/>
              <a:t>Landforms change over </a:t>
            </a:r>
            <a:br>
              <a:rPr lang="en-US" sz="2800" dirty="0"/>
            </a:br>
            <a:r>
              <a:rPr lang="en-US" sz="2800" dirty="0"/>
              <a:t>time.</a:t>
            </a:r>
          </a:p>
          <a:p>
            <a:pPr marL="274320" indent="-274320">
              <a:spcBef>
                <a:spcPts val="600"/>
              </a:spcBef>
            </a:pPr>
            <a:r>
              <a:rPr lang="en-US" sz="2800" dirty="0"/>
              <a:t>Some changes happen </a:t>
            </a:r>
            <a:br>
              <a:rPr lang="en-US" sz="2800" dirty="0"/>
            </a:br>
            <a:r>
              <a:rPr lang="en-US" sz="2800" dirty="0"/>
              <a:t>quickly, like during a </a:t>
            </a:r>
            <a:br>
              <a:rPr lang="en-US" sz="2800" dirty="0"/>
            </a:br>
            <a:r>
              <a:rPr lang="en-US" sz="2800" dirty="0"/>
              <a:t>flood or a landslide. We</a:t>
            </a:r>
            <a:br>
              <a:rPr lang="en-US" sz="2800" dirty="0"/>
            </a:br>
            <a:r>
              <a:rPr lang="en-US" sz="2800" dirty="0"/>
              <a:t>can see these changes</a:t>
            </a:r>
            <a:br>
              <a:rPr lang="en-US" sz="2800" dirty="0"/>
            </a:br>
            <a:r>
              <a:rPr lang="en-US" sz="2800" dirty="0"/>
              <a:t>happen.</a:t>
            </a:r>
          </a:p>
          <a:p>
            <a:pPr marL="274320" indent="-274320">
              <a:spcBef>
                <a:spcPts val="600"/>
              </a:spcBef>
            </a:pPr>
            <a:r>
              <a:rPr lang="en-US" sz="2800" dirty="0"/>
              <a:t>Some changes happen </a:t>
            </a:r>
            <a:br>
              <a:rPr lang="en-US" sz="2800" dirty="0"/>
            </a:br>
            <a:r>
              <a:rPr lang="en-US" sz="2800" dirty="0"/>
              <a:t>very slowly over time, </a:t>
            </a:r>
            <a:br>
              <a:rPr lang="en-US" sz="2800" dirty="0"/>
            </a:br>
            <a:r>
              <a:rPr lang="en-US" sz="2800" dirty="0"/>
              <a:t>like when deltas or </a:t>
            </a:r>
            <a:br>
              <a:rPr lang="en-US" sz="2800" dirty="0"/>
            </a:br>
            <a:r>
              <a:rPr lang="en-US" sz="2800" dirty="0"/>
              <a:t>canyons form. We can’t </a:t>
            </a:r>
            <a:br>
              <a:rPr lang="en-US" sz="2800" dirty="0"/>
            </a:br>
            <a:r>
              <a:rPr lang="en-US" sz="2800" dirty="0"/>
              <a:t>always see them happen.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9600" y="609600"/>
            <a:ext cx="685800" cy="685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81600" y="1524000"/>
            <a:ext cx="3606799" cy="1447800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81600" y="3276600"/>
            <a:ext cx="3606799" cy="12954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022416" y="2934004"/>
            <a:ext cx="178766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W. Tyson </a:t>
            </a:r>
            <a:r>
              <a:rPr lang="en-US" sz="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Joyce/NPS</a:t>
            </a:r>
            <a:endParaRPr lang="en-US" sz="8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3555B4CA-274D-48F1-A275-4B5E3010EF35}"/>
              </a:ext>
            </a:extLst>
          </p:cNvPr>
          <p:cNvSpPr/>
          <p:nvPr/>
        </p:nvSpPr>
        <p:spPr>
          <a:xfrm>
            <a:off x="6368838" y="4548567"/>
            <a:ext cx="245131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Arthur </a:t>
            </a:r>
            <a:r>
              <a:rPr lang="en-US" sz="800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Belala</a:t>
            </a:r>
            <a:r>
              <a:rPr lang="en-US" sz="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/Wikimedia </a:t>
            </a:r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Commons</a:t>
            </a:r>
          </a:p>
        </p:txBody>
      </p:sp>
      <p:pic>
        <p:nvPicPr>
          <p:cNvPr id="9" name="Picture 8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2898"/>
          <a:stretch/>
        </p:blipFill>
        <p:spPr>
          <a:xfrm>
            <a:off x="5173176" y="4927296"/>
            <a:ext cx="3597638" cy="151447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7086600" y="6419399"/>
            <a:ext cx="186481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Mark </a:t>
            </a:r>
            <a:r>
              <a:rPr lang="en-US" sz="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Reid/USGS</a:t>
            </a:r>
            <a:endParaRPr lang="en-US" sz="8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878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Next Time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09600" y="1295400"/>
            <a:ext cx="8229600" cy="1371600"/>
          </a:xfrm>
        </p:spPr>
        <p:txBody>
          <a:bodyPr/>
          <a:lstStyle/>
          <a:p>
            <a:pPr marL="0" indent="0">
              <a:buNone/>
            </a:pPr>
            <a:r>
              <a:rPr lang="en-US" sz="3000" dirty="0"/>
              <a:t>How can we use what we’ve learned about landforms to explain changes that happen in the world around us? We’ll find out next time!</a:t>
            </a:r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909542" y="2806870"/>
            <a:ext cx="7477316" cy="375034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5867400" y="6557211"/>
            <a:ext cx="2590800" cy="232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Photo courtesy of </a:t>
            </a:r>
            <a:r>
              <a:rPr lang="en-US" sz="80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Yummifruitbat/Wikimedia </a:t>
            </a:r>
            <a:r>
              <a:rPr lang="en-US" sz="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/>
                <a:cs typeface="Calibri" panose="020F0502020204030204" pitchFamily="34" charset="0"/>
              </a:rPr>
              <a:t>Commons</a:t>
            </a:r>
            <a:endParaRPr lang="en-US" sz="1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2622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>
            <a:noAutofit/>
          </a:bodyPr>
          <a:lstStyle/>
          <a:p>
            <a:pPr lvl="0"/>
            <a:r>
              <a:rPr lang="en-US" sz="4400" dirty="0"/>
              <a:t/>
            </a:r>
            <a:br>
              <a:rPr lang="en-US" sz="4400" dirty="0"/>
            </a:br>
            <a:r>
              <a:rPr lang="en-US" sz="4400" dirty="0"/>
              <a:t>Review: What Is a Delta?</a:t>
            </a:r>
            <a:br>
              <a:rPr lang="en-US" sz="4400" dirty="0"/>
            </a:br>
            <a:endParaRPr lang="en-US" sz="4400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2000" y="1524000"/>
            <a:ext cx="7765548" cy="4724400"/>
          </a:xfrm>
        </p:spPr>
      </p:pic>
      <p:sp>
        <p:nvSpPr>
          <p:cNvPr id="12" name="Rectangle 11"/>
          <p:cNvSpPr/>
          <p:nvPr/>
        </p:nvSpPr>
        <p:spPr>
          <a:xfrm>
            <a:off x="6038136" y="6213931"/>
            <a:ext cx="245131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Arthur </a:t>
            </a:r>
            <a:r>
              <a:rPr lang="en-US" sz="800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Belala</a:t>
            </a:r>
            <a:r>
              <a:rPr lang="en-US" sz="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/Wikimedia </a:t>
            </a:r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Commons</a:t>
            </a:r>
          </a:p>
        </p:txBody>
      </p:sp>
    </p:spTree>
    <p:extLst>
      <p:ext uri="{BB962C8B-B14F-4D97-AF65-F5344CB8AC3E}">
        <p14:creationId xmlns:p14="http://schemas.microsoft.com/office/powerpoint/2010/main" xmlns="" val="1128788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Review: How Scientists Collect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77200" cy="4648200"/>
          </a:xfrm>
        </p:spPr>
        <p:txBody>
          <a:bodyPr/>
          <a:lstStyle/>
          <a:p>
            <a:pPr marL="365760" lvl="1" indent="-365760">
              <a:spcBef>
                <a:spcPts val="1200"/>
              </a:spcBef>
            </a:pPr>
            <a:r>
              <a:rPr lang="en-US" sz="3200" dirty="0"/>
              <a:t>Scientists collect all kinds of data to figure out how slowly or quickly landforms are changing.</a:t>
            </a:r>
          </a:p>
          <a:p>
            <a:pPr marL="365760" lvl="1" indent="-365760">
              <a:spcBef>
                <a:spcPts val="1200"/>
              </a:spcBef>
            </a:pPr>
            <a:r>
              <a:rPr lang="en-US" sz="3200" dirty="0"/>
              <a:t>They can measure landforms and compare the measurements to see if they’re different.</a:t>
            </a:r>
          </a:p>
          <a:p>
            <a:pPr marL="365760" lvl="1" indent="-365760">
              <a:spcBef>
                <a:spcPts val="1200"/>
              </a:spcBef>
            </a:pPr>
            <a:r>
              <a:rPr lang="en-US" sz="3200" dirty="0"/>
              <a:t>They can also take pictures to see whether a landform has changed over time. </a:t>
            </a:r>
          </a:p>
        </p:txBody>
      </p:sp>
    </p:spTree>
    <p:extLst>
      <p:ext uri="{BB962C8B-B14F-4D97-AF65-F5344CB8AC3E}">
        <p14:creationId xmlns:p14="http://schemas.microsoft.com/office/powerpoint/2010/main" xmlns="" val="17494310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Autofit/>
          </a:bodyPr>
          <a:lstStyle/>
          <a:p>
            <a:pPr lvl="0"/>
            <a:r>
              <a:rPr lang="en-US" sz="4400" dirty="0"/>
              <a:t/>
            </a:r>
            <a:br>
              <a:rPr lang="en-US" sz="4400" dirty="0"/>
            </a:br>
            <a:r>
              <a:rPr lang="en-US" dirty="0"/>
              <a:t>Today’s Focus Questions</a:t>
            </a:r>
            <a:r>
              <a:rPr lang="en-US" sz="4400" dirty="0"/>
              <a:t/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924800" cy="4648200"/>
          </a:xfrm>
        </p:spPr>
        <p:txBody>
          <a:bodyPr/>
          <a:lstStyle/>
          <a:p>
            <a:pPr marL="0" lvl="1" indent="0">
              <a:spcBef>
                <a:spcPts val="0"/>
              </a:spcBef>
              <a:buNone/>
            </a:pPr>
            <a:r>
              <a:rPr lang="en-US" sz="3200" dirty="0"/>
              <a:t>How quickly or slowly do landforms change over time? How do we know?</a:t>
            </a:r>
          </a:p>
        </p:txBody>
      </p:sp>
    </p:spTree>
    <p:extLst>
      <p:ext uri="{BB962C8B-B14F-4D97-AF65-F5344CB8AC3E}">
        <p14:creationId xmlns:p14="http://schemas.microsoft.com/office/powerpoint/2010/main" xmlns="" val="17494310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>
            <a:noAutofit/>
          </a:bodyPr>
          <a:lstStyle/>
          <a:p>
            <a:pPr marL="777240" lvl="0"/>
            <a:r>
              <a:rPr lang="en-US" sz="4400" dirty="0"/>
              <a:t/>
            </a:r>
            <a:br>
              <a:rPr lang="en-US" sz="4400" dirty="0"/>
            </a:br>
            <a:r>
              <a:rPr lang="en-US" sz="4400" dirty="0"/>
              <a:t/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153400" cy="5105400"/>
          </a:xfrm>
        </p:spPr>
        <p:txBody>
          <a:bodyPr/>
          <a:lstStyle/>
          <a:p>
            <a:pPr marL="365760" indent="-365760">
              <a:spcBef>
                <a:spcPts val="600"/>
              </a:spcBef>
            </a:pPr>
            <a:r>
              <a:rPr lang="en-US" sz="3200" dirty="0"/>
              <a:t>Is the Grand Canyon </a:t>
            </a:r>
            <a:br>
              <a:rPr lang="en-US" sz="3200" dirty="0"/>
            </a:br>
            <a:r>
              <a:rPr lang="en-US" sz="3200" dirty="0"/>
              <a:t>changing slowly or</a:t>
            </a:r>
            <a:br>
              <a:rPr lang="en-US" sz="3200" dirty="0"/>
            </a:br>
            <a:r>
              <a:rPr lang="en-US" sz="3200" dirty="0"/>
              <a:t>quickly? How do you</a:t>
            </a:r>
            <a:br>
              <a:rPr lang="en-US" sz="3200" dirty="0"/>
            </a:br>
            <a:r>
              <a:rPr lang="en-US" sz="3200" dirty="0"/>
              <a:t>know?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How long did it take </a:t>
            </a:r>
            <a:br>
              <a:rPr lang="en-US" sz="3200" dirty="0"/>
            </a:br>
            <a:r>
              <a:rPr lang="en-US" sz="3200" dirty="0"/>
              <a:t>the Mississippi</a:t>
            </a:r>
            <a:br>
              <a:rPr lang="en-US" sz="3200" dirty="0"/>
            </a:br>
            <a:r>
              <a:rPr lang="en-US" sz="3200" dirty="0"/>
              <a:t>River delta to form? </a:t>
            </a:r>
            <a:br>
              <a:rPr lang="en-US" sz="3200" dirty="0"/>
            </a:br>
            <a:r>
              <a:rPr lang="en-US" sz="3200" dirty="0"/>
              <a:t>Is this landform </a:t>
            </a:r>
            <a:br>
              <a:rPr lang="en-US" sz="3200" dirty="0"/>
            </a:br>
            <a:r>
              <a:rPr lang="en-US" sz="3200" dirty="0"/>
              <a:t>changing slowly or </a:t>
            </a:r>
            <a:br>
              <a:rPr lang="en-US" sz="3200" dirty="0"/>
            </a:br>
            <a:r>
              <a:rPr lang="en-US" sz="3200" dirty="0"/>
              <a:t>quickly?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5800" y="533400"/>
            <a:ext cx="80772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800" dirty="0">
                <a:solidFill>
                  <a:schemeClr val="tx2"/>
                </a:solidFill>
                <a:latin typeface="Calibri" pitchFamily="34" charset="0"/>
              </a:rPr>
              <a:t>Our Landform Examples from Last Time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DBE156BF-CD71-4909-A627-5F0675A1DE6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81599" y="1600200"/>
            <a:ext cx="3606799" cy="22098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969BD9CA-223A-42E9-BF25-F5070C51C1CB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81600" y="4267200"/>
            <a:ext cx="3606799" cy="20574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AFF8DB8D-F4FB-4FB2-8AF5-F1343621E3C1}"/>
              </a:ext>
            </a:extLst>
          </p:cNvPr>
          <p:cNvSpPr/>
          <p:nvPr/>
        </p:nvSpPr>
        <p:spPr>
          <a:xfrm>
            <a:off x="6934200" y="3810000"/>
            <a:ext cx="183255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W. Tyson </a:t>
            </a:r>
            <a:r>
              <a:rPr lang="en-US" sz="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Joyce/NPS</a:t>
            </a:r>
            <a:endParaRPr lang="en-US" sz="8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7D59878C-0BC2-487A-BDC1-BFAE392D3C21}"/>
              </a:ext>
            </a:extLst>
          </p:cNvPr>
          <p:cNvSpPr/>
          <p:nvPr/>
        </p:nvSpPr>
        <p:spPr>
          <a:xfrm>
            <a:off x="6324600" y="6324600"/>
            <a:ext cx="245131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Arthur </a:t>
            </a:r>
            <a:r>
              <a:rPr lang="en-US" sz="800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Belala</a:t>
            </a:r>
            <a:r>
              <a:rPr lang="en-US" sz="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/Wikimedia </a:t>
            </a:r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Commons</a:t>
            </a:r>
          </a:p>
        </p:txBody>
      </p:sp>
    </p:spTree>
    <p:extLst>
      <p:ext uri="{BB962C8B-B14F-4D97-AF65-F5344CB8AC3E}">
        <p14:creationId xmlns:p14="http://schemas.microsoft.com/office/powerpoint/2010/main" xmlns="" val="1158782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>
            <a:noAutofit/>
          </a:bodyPr>
          <a:lstStyle/>
          <a:p>
            <a:pPr lvl="0"/>
            <a:r>
              <a:rPr lang="en-US" sz="4400" dirty="0"/>
              <a:t/>
            </a:r>
            <a:br>
              <a:rPr lang="en-US" sz="4400" dirty="0"/>
            </a:br>
            <a:r>
              <a:rPr lang="en-US" dirty="0"/>
              <a:t>What Is Happening in this Photo?</a:t>
            </a:r>
            <a:r>
              <a:rPr lang="en-US" sz="4400" dirty="0"/>
              <a:t/>
            </a:r>
            <a:br>
              <a:rPr lang="en-US" sz="4400" dirty="0"/>
            </a:br>
            <a:endParaRPr lang="en-US" sz="4400" dirty="0"/>
          </a:p>
        </p:txBody>
      </p:sp>
      <p:pic>
        <p:nvPicPr>
          <p:cNvPr id="14" name="Picture 1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35708" y="1524000"/>
            <a:ext cx="7224983" cy="4800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00800" y="6324600"/>
            <a:ext cx="19819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Jonathan </a:t>
            </a:r>
            <a:r>
              <a:rPr lang="en-US" sz="800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Godt</a:t>
            </a:r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</a:t>
            </a:r>
            <a:r>
              <a:rPr lang="en-US" sz="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USGS</a:t>
            </a:r>
            <a:endParaRPr lang="en-US" sz="8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28330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7924800" cy="990600"/>
          </a:xfrm>
        </p:spPr>
        <p:txBody>
          <a:bodyPr>
            <a:noAutofit/>
          </a:bodyPr>
          <a:lstStyle/>
          <a:p>
            <a:pPr lvl="0"/>
            <a:r>
              <a:rPr lang="en-US" sz="4400" dirty="0"/>
              <a:t/>
            </a:r>
            <a:br>
              <a:rPr lang="en-US" sz="4400" dirty="0"/>
            </a:br>
            <a:r>
              <a:rPr lang="en-US" dirty="0"/>
              <a:t>What Causes Landslides?</a:t>
            </a:r>
            <a:r>
              <a:rPr lang="en-US" sz="4400" dirty="0"/>
              <a:t/>
            </a:r>
            <a:br>
              <a:rPr lang="en-US" sz="4400" dirty="0"/>
            </a:br>
            <a:endParaRPr lang="en-US" sz="4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F07E1B5C-BEA0-4555-9A84-23B673E149C1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35708" y="1524000"/>
            <a:ext cx="7224983" cy="48006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5FCE1973-E411-4038-85AC-3877FF176746}"/>
              </a:ext>
            </a:extLst>
          </p:cNvPr>
          <p:cNvSpPr txBox="1"/>
          <p:nvPr/>
        </p:nvSpPr>
        <p:spPr>
          <a:xfrm>
            <a:off x="6400800" y="6324600"/>
            <a:ext cx="19819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Jonathan </a:t>
            </a:r>
            <a:r>
              <a:rPr lang="en-US" sz="800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Godt</a:t>
            </a:r>
            <a:r>
              <a:rPr lang="en-US" sz="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/USGS</a:t>
            </a:r>
            <a:endParaRPr lang="en-US" sz="8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28330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305800" cy="99060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How Fast or Slow Do Landforms Change?</a:t>
            </a:r>
            <a:endParaRPr lang="en-US" sz="44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33400" y="1447800"/>
            <a:ext cx="8229600" cy="5105400"/>
          </a:xfrm>
        </p:spPr>
        <p:txBody>
          <a:bodyPr/>
          <a:lstStyle/>
          <a:p>
            <a:pPr marL="365760" indent="-365760">
              <a:spcBef>
                <a:spcPts val="0"/>
              </a:spcBef>
              <a:buFont typeface="+mj-lt"/>
              <a:buAutoNum type="arabicPeriod"/>
            </a:pPr>
            <a:r>
              <a:rPr lang="en-US" sz="3000" dirty="0"/>
              <a:t>Work with your partner from last time and read about </a:t>
            </a:r>
            <a:r>
              <a:rPr lang="en-US" sz="3000" b="1" dirty="0"/>
              <a:t>landslides</a:t>
            </a:r>
            <a:r>
              <a:rPr lang="en-US" sz="3000" dirty="0"/>
              <a:t> on the handout. Then study the </a:t>
            </a:r>
            <a:r>
              <a:rPr lang="en-US" sz="3000"/>
              <a:t>photo.</a:t>
            </a:r>
            <a:endParaRPr lang="en-US" sz="3000" dirty="0"/>
          </a:p>
          <a:p>
            <a:pPr marL="365760" indent="-365760">
              <a:spcBef>
                <a:spcPts val="800"/>
              </a:spcBef>
              <a:buFont typeface="+mj-lt"/>
              <a:buAutoNum type="arabicPeriod"/>
            </a:pPr>
            <a:r>
              <a:rPr lang="en-US" sz="3000" dirty="0"/>
              <a:t>Compare the landslide example with the Grand Canyon and delta examples from last time. Decide how fast or slow the land changes.</a:t>
            </a:r>
          </a:p>
          <a:p>
            <a:pPr marL="365760" indent="-365760">
              <a:spcBef>
                <a:spcPts val="800"/>
              </a:spcBef>
              <a:buFont typeface="+mj-lt"/>
              <a:buAutoNum type="arabicPeriod"/>
            </a:pPr>
            <a:r>
              <a:rPr lang="en-US" sz="3000" dirty="0"/>
              <a:t>Arrange your landform examples in order from the slowest change to the fastest change. </a:t>
            </a:r>
          </a:p>
          <a:p>
            <a:pPr marL="365760" indent="-365760">
              <a:spcBef>
                <a:spcPts val="800"/>
              </a:spcBef>
              <a:buFont typeface="+mj-lt"/>
              <a:buAutoNum type="arabicPeriod"/>
            </a:pPr>
            <a:r>
              <a:rPr lang="en-US" sz="3000" dirty="0"/>
              <a:t>Look for evidence in the readings to support your decisions. </a:t>
            </a:r>
          </a:p>
        </p:txBody>
      </p:sp>
    </p:spTree>
    <p:extLst>
      <p:ext uri="{BB962C8B-B14F-4D97-AF65-F5344CB8AC3E}">
        <p14:creationId xmlns:p14="http://schemas.microsoft.com/office/powerpoint/2010/main" xmlns="" val="10853487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990600"/>
          </a:xfrm>
        </p:spPr>
        <p:txBody>
          <a:bodyPr>
            <a:normAutofit/>
          </a:bodyPr>
          <a:lstStyle/>
          <a:p>
            <a:r>
              <a:rPr lang="en-US" dirty="0"/>
              <a:t>How Fast or Slow Do Landforms Change?</a:t>
            </a:r>
          </a:p>
        </p:txBody>
      </p:sp>
      <p:sp>
        <p:nvSpPr>
          <p:cNvPr id="3" name="Left-Right Arrow 2"/>
          <p:cNvSpPr/>
          <p:nvPr/>
        </p:nvSpPr>
        <p:spPr>
          <a:xfrm>
            <a:off x="685800" y="1676400"/>
            <a:ext cx="7696200" cy="9144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2819400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Slowest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010400" y="2819400"/>
            <a:ext cx="152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Fastest</a:t>
            </a:r>
          </a:p>
        </p:txBody>
      </p:sp>
      <p:sp>
        <p:nvSpPr>
          <p:cNvPr id="6" name="Rectangle 5"/>
          <p:cNvSpPr/>
          <p:nvPr/>
        </p:nvSpPr>
        <p:spPr>
          <a:xfrm>
            <a:off x="533400" y="3581400"/>
            <a:ext cx="8253663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indent="-365760"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2800" dirty="0"/>
              <a:t>Place the </a:t>
            </a:r>
            <a:r>
              <a:rPr lang="en-US" sz="2800" b="1" dirty="0"/>
              <a:t>slowest-changing</a:t>
            </a:r>
            <a:r>
              <a:rPr lang="en-US" sz="2800" dirty="0"/>
              <a:t> landform on the </a:t>
            </a:r>
            <a:r>
              <a:rPr lang="en-US" sz="2800" b="1" dirty="0"/>
              <a:t>left side </a:t>
            </a:r>
            <a:r>
              <a:rPr lang="en-US" sz="2800" dirty="0"/>
              <a:t>of your desk.</a:t>
            </a:r>
          </a:p>
          <a:p>
            <a:pPr marL="365760" indent="-365760">
              <a:spcBef>
                <a:spcPts val="6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2800" dirty="0"/>
              <a:t>Place the </a:t>
            </a:r>
            <a:r>
              <a:rPr lang="en-US" sz="2800" b="1" dirty="0"/>
              <a:t>fastest-changing</a:t>
            </a:r>
            <a:r>
              <a:rPr lang="en-US" sz="2800" dirty="0"/>
              <a:t> landform on the </a:t>
            </a:r>
            <a:r>
              <a:rPr lang="en-US" sz="2800" b="1" dirty="0"/>
              <a:t>right side </a:t>
            </a:r>
            <a:r>
              <a:rPr lang="en-US" sz="2800" dirty="0"/>
              <a:t>of your desk. </a:t>
            </a:r>
          </a:p>
          <a:p>
            <a:pPr marL="365760" indent="-365760">
              <a:spcBef>
                <a:spcPts val="6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2800" dirty="0"/>
              <a:t>In the </a:t>
            </a:r>
            <a:r>
              <a:rPr lang="en-US" sz="2800" b="1" dirty="0"/>
              <a:t>middle</a:t>
            </a:r>
            <a:r>
              <a:rPr lang="en-US" sz="2800" dirty="0"/>
              <a:t> of your desk, place the landform that changes slowly but isn’t the slowest.</a:t>
            </a:r>
          </a:p>
        </p:txBody>
      </p:sp>
    </p:spTree>
    <p:extLst>
      <p:ext uri="{BB962C8B-B14F-4D97-AF65-F5344CB8AC3E}">
        <p14:creationId xmlns:p14="http://schemas.microsoft.com/office/powerpoint/2010/main" xmlns="" val="4534561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5617</TotalTime>
  <Words>602</Words>
  <Application>Microsoft Office PowerPoint</Application>
  <PresentationFormat>On-screen Show (4:3)</PresentationFormat>
  <Paragraphs>89</Paragraphs>
  <Slides>18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Clarity</vt:lpstr>
      <vt:lpstr>Earth’s Changing Surface Lesson 5b</vt:lpstr>
      <vt:lpstr> Review: What Is a Delta? </vt:lpstr>
      <vt:lpstr>Review: How Scientists Collect Data</vt:lpstr>
      <vt:lpstr> Today’s Focus Questions </vt:lpstr>
      <vt:lpstr>  </vt:lpstr>
      <vt:lpstr> What Is Happening in this Photo? </vt:lpstr>
      <vt:lpstr> What Causes Landslides? </vt:lpstr>
      <vt:lpstr>How Fast or Slow Do Landforms Change?</vt:lpstr>
      <vt:lpstr>How Fast or Slow Do Landforms Change?</vt:lpstr>
      <vt:lpstr>How Fast or Slow Do Landforms Change?</vt:lpstr>
      <vt:lpstr>What’s the Same and What’s Different?</vt:lpstr>
      <vt:lpstr> What’s the Same? </vt:lpstr>
      <vt:lpstr> What’s Different? </vt:lpstr>
      <vt:lpstr> Key Science Ideas </vt:lpstr>
      <vt:lpstr> Our Focus Questions </vt:lpstr>
      <vt:lpstr> Let’s Summarize! </vt:lpstr>
      <vt:lpstr> Key Science Ideas 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148</cp:revision>
  <dcterms:created xsi:type="dcterms:W3CDTF">2014-06-10T18:20:14Z</dcterms:created>
  <dcterms:modified xsi:type="dcterms:W3CDTF">2019-12-07T21:23:56Z</dcterms:modified>
</cp:coreProperties>
</file>