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6"/>
  </p:notesMasterIdLst>
  <p:sldIdLst>
    <p:sldId id="391" r:id="rId2"/>
    <p:sldId id="336" r:id="rId3"/>
    <p:sldId id="392" r:id="rId4"/>
    <p:sldId id="393" r:id="rId5"/>
    <p:sldId id="394" r:id="rId6"/>
    <p:sldId id="390" r:id="rId7"/>
    <p:sldId id="395" r:id="rId8"/>
    <p:sldId id="396" r:id="rId9"/>
    <p:sldId id="397" r:id="rId10"/>
    <p:sldId id="398" r:id="rId11"/>
    <p:sldId id="399" r:id="rId12"/>
    <p:sldId id="400" r:id="rId13"/>
    <p:sldId id="401" r:id="rId14"/>
    <p:sldId id="403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0000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580" autoAdjust="0"/>
    <p:restoredTop sz="89602" autoAdjust="0"/>
  </p:normalViewPr>
  <p:slideViewPr>
    <p:cSldViewPr snapToGrid="0">
      <p:cViewPr varScale="1">
        <p:scale>
          <a:sx n="65" d="100"/>
          <a:sy n="65" d="100"/>
        </p:scale>
        <p:origin x="-1698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13E99A0-5A01-41BA-AC39-BB8F130969B5}" type="datetimeFigureOut">
              <a:rPr lang="en-US" smtClean="0"/>
              <a:pPr/>
              <a:t>12/7/2019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58BEC4D-D1F7-4625-B0BA-2126EAFE9E6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6917972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883" indent="-285724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2898" indent="-22858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057" indent="-22858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217" indent="-22858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376" indent="-22858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535" indent="-22858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8695" indent="-22858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5854" indent="-22858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0A9E7CF9-240F-482B-9EC3-A2AD26735D19}" type="slidenum">
              <a:rPr lang="en-US" altLang="en-US">
                <a:solidFill>
                  <a:prstClr val="black"/>
                </a:solidFill>
              </a:rPr>
              <a:pPr eaLnBrk="1" hangingPunct="1">
                <a:spcBef>
                  <a:spcPct val="0"/>
                </a:spcBef>
              </a:pPr>
              <a:t>1</a:t>
            </a:fld>
            <a:endParaRPr lang="en-US" altLang="en-US" dirty="0">
              <a:solidFill>
                <a:prstClr val="black"/>
              </a:solidFill>
            </a:endParaRPr>
          </a:p>
        </p:txBody>
      </p:sp>
      <p:sp>
        <p:nvSpPr>
          <p:cNvPr id="860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602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xmlns="" val="15158545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93281475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93281475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23504698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93281475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23504698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93281475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76351583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3056213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30562134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93281475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2350469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685800" y="3398838"/>
            <a:ext cx="7848600" cy="1587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736509-B7D9-4E14-990D-0939A6D2E15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466090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950129-838B-4CD0-82C5-B9E5CA8BA4D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9109853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3227E1-08E6-4E55-9BDE-7F7F260040A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1863072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7A78D6-729F-4E75-A2D7-D2A416F3A9D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0394501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731838" y="4598988"/>
            <a:ext cx="7848600" cy="1587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/>
          <a:lstStyle>
            <a:lvl1pPr algn="l">
              <a:defRPr sz="4800" b="0" cap="all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6BBEB5-01D6-47A2-BCF3-B3B9837CD53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51758983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>
                <a:latin typeface="Calibri" panose="020F0502020204030204" pitchFamily="34" charset="0"/>
              </a:defRPr>
            </a:lvl1pPr>
            <a:lvl2pPr>
              <a:defRPr sz="2400">
                <a:latin typeface="Calibri" panose="020F0502020204030204" pitchFamily="34" charset="0"/>
              </a:defRPr>
            </a:lvl2pPr>
            <a:lvl3pPr>
              <a:defRPr sz="2000">
                <a:latin typeface="Calibri" panose="020F0502020204030204" pitchFamily="34" charset="0"/>
              </a:defRPr>
            </a:lvl3pPr>
            <a:lvl4pPr>
              <a:defRPr sz="1800">
                <a:latin typeface="Calibri" panose="020F0502020204030204" pitchFamily="34" charset="0"/>
              </a:defRPr>
            </a:lvl4pPr>
            <a:lvl5pPr>
              <a:defRPr sz="1800">
                <a:latin typeface="Calibri" panose="020F050202020403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>
                <a:latin typeface="Calibri" panose="020F0502020204030204" pitchFamily="34" charset="0"/>
              </a:defRPr>
            </a:lvl1pPr>
            <a:lvl2pPr>
              <a:defRPr sz="2400">
                <a:latin typeface="Calibri" panose="020F0502020204030204" pitchFamily="34" charset="0"/>
              </a:defRPr>
            </a:lvl2pPr>
            <a:lvl3pPr>
              <a:defRPr sz="2000">
                <a:latin typeface="Calibri" panose="020F0502020204030204" pitchFamily="34" charset="0"/>
              </a:defRPr>
            </a:lvl3pPr>
            <a:lvl4pPr>
              <a:defRPr sz="1800">
                <a:latin typeface="Calibri" panose="020F0502020204030204" pitchFamily="34" charset="0"/>
              </a:defRPr>
            </a:lvl4pPr>
            <a:lvl5pPr>
              <a:defRPr sz="1800">
                <a:latin typeface="Calibri" panose="020F050202020403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82B28A-D4AF-4B7E-8537-11780E8ECB0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9816008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 rot="5400000">
            <a:off x="2218531" y="4045744"/>
            <a:ext cx="4708525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>
                <a:latin typeface="Calibri" panose="020F0502020204030204" pitchFamily="34" charset="0"/>
              </a:defRPr>
            </a:lvl1pPr>
            <a:lvl2pPr>
              <a:defRPr sz="2000">
                <a:latin typeface="Calibri" panose="020F0502020204030204" pitchFamily="34" charset="0"/>
              </a:defRPr>
            </a:lvl2pPr>
            <a:lvl3pPr>
              <a:defRPr sz="1800">
                <a:latin typeface="Calibri" panose="020F0502020204030204" pitchFamily="34" charset="0"/>
              </a:defRPr>
            </a:lvl3pPr>
            <a:lvl4pPr>
              <a:defRPr sz="1600">
                <a:latin typeface="Calibri" panose="020F0502020204030204" pitchFamily="34" charset="0"/>
              </a:defRPr>
            </a:lvl4pPr>
            <a:lvl5pPr>
              <a:defRPr sz="1600">
                <a:latin typeface="Calibri" panose="020F050202020403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>
                <a:latin typeface="Calibri" panose="020F0502020204030204" pitchFamily="34" charset="0"/>
              </a:defRPr>
            </a:lvl1pPr>
            <a:lvl2pPr>
              <a:defRPr sz="2000">
                <a:latin typeface="Calibri" panose="020F0502020204030204" pitchFamily="34" charset="0"/>
              </a:defRPr>
            </a:lvl2pPr>
            <a:lvl3pPr>
              <a:defRPr sz="1800">
                <a:latin typeface="Calibri" panose="020F0502020204030204" pitchFamily="34" charset="0"/>
              </a:defRPr>
            </a:lvl3pPr>
            <a:lvl4pPr>
              <a:defRPr sz="1600">
                <a:latin typeface="Calibri" panose="020F0502020204030204" pitchFamily="34" charset="0"/>
              </a:defRPr>
            </a:lvl4pPr>
            <a:lvl5pPr>
              <a:defRPr sz="1600">
                <a:latin typeface="Calibri" panose="020F050202020403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9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0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C85E45-36ED-4CB7-AAF7-BE6B50D63CE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3674736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CF5097-F154-45E2-885E-C804689485C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9381159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66BDC2-34F1-4F7E-8EA7-5E37952CD37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022234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 rot="5400000">
            <a:off x="-13494" y="3580607"/>
            <a:ext cx="5578475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>
                <a:latin typeface="Calibri" panose="020F0502020204030204" pitchFamily="34" charset="0"/>
              </a:defRPr>
            </a:lvl1pPr>
            <a:lvl2pPr>
              <a:defRPr sz="2800">
                <a:latin typeface="Calibri" panose="020F0502020204030204" pitchFamily="34" charset="0"/>
              </a:defRPr>
            </a:lvl2pPr>
            <a:lvl3pPr>
              <a:defRPr sz="2400">
                <a:latin typeface="Calibri" panose="020F0502020204030204" pitchFamily="34" charset="0"/>
              </a:defRPr>
            </a:lvl3pPr>
            <a:lvl4pPr>
              <a:defRPr sz="2000">
                <a:latin typeface="Calibri" panose="020F0502020204030204" pitchFamily="34" charset="0"/>
              </a:defRPr>
            </a:lvl4pPr>
            <a:lvl5pPr>
              <a:defRPr sz="2000">
                <a:latin typeface="Calibri" panose="020F050202020403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>
                <a:latin typeface="Calibri" panose="020F050202020403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70B46F-C72C-481F-AA11-EB346A150C1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2028207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/>
          <a:lstStyle>
            <a:lvl1pPr algn="l">
              <a:defRPr sz="2400" b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 rtlCol="0">
            <a:normAutofit/>
          </a:bodyPr>
          <a:lstStyle>
            <a:lvl1pPr marL="0" indent="0">
              <a:buNone/>
              <a:defRPr sz="3200">
                <a:latin typeface="Calibri" panose="020F050202020403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>
                <a:latin typeface="Calibri" panose="020F050202020403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B61DD7-BAA8-421F-9E35-5963BE49B3F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3563746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663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4100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/>
              <a:t>Click to edit Master text styles</a:t>
            </a:r>
          </a:p>
          <a:p>
            <a:pPr lvl="1"/>
            <a:r>
              <a:rPr lang="en-US" altLang="en-US" dirty="0"/>
              <a:t>Second level</a:t>
            </a:r>
          </a:p>
          <a:p>
            <a:pPr lvl="2"/>
            <a:r>
              <a:rPr lang="en-US" altLang="en-US" dirty="0"/>
              <a:t>Third level</a:t>
            </a:r>
          </a:p>
          <a:p>
            <a:pPr lvl="3"/>
            <a:r>
              <a:rPr lang="en-US" altLang="en-US" dirty="0"/>
              <a:t>Fourth level</a:t>
            </a:r>
          </a:p>
          <a:p>
            <a:pPr lvl="4"/>
            <a:r>
              <a:rPr lang="en-US" altLang="en-US" dirty="0"/>
              <a:t>Fifth level</a:t>
            </a:r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1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9050"/>
            <a:ext cx="28956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9050"/>
            <a:ext cx="41148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9050"/>
            <a:ext cx="10668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58F8E8D-CCF4-42A3-97FD-9805C969D99B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0202290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b="0" i="0" u="none" kern="1200" spc="-100">
          <a:solidFill>
            <a:schemeClr val="tx2"/>
          </a:solidFill>
          <a:latin typeface="Calibri" panose="020F0502020204030204" pitchFamily="34" charset="0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9pPr>
    </p:titleStyle>
    <p:bodyStyle>
      <a:lvl1pPr marL="182563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Arial" charset="0"/>
        <a:buChar char="•"/>
        <a:defRPr sz="24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1pPr>
      <a:lvl2pPr marL="457200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Arial" charset="0"/>
        <a:buChar char="•"/>
        <a:defRPr sz="20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2pPr>
      <a:lvl3pPr marL="730250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90000"/>
        <a:buFont typeface="Arial" charset="0"/>
        <a:buChar char="•"/>
        <a:defRPr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3pPr>
      <a:lvl4pPr marL="1004888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Arial" charset="0"/>
        <a:buChar char="•"/>
        <a:defRPr sz="16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4pPr>
      <a:lvl5pPr marL="1187450" indent="-1365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Arial" charset="0"/>
        <a:buChar char="•"/>
        <a:defRPr sz="14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gif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848600" cy="16002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en-US" dirty="0"/>
              <a:t>Earth’s Changing Surface Lesson 6b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05200"/>
            <a:ext cx="7543800" cy="2209800"/>
          </a:xfrm>
        </p:spPr>
        <p:txBody>
          <a:bodyPr rtlCol="0">
            <a:normAutofit/>
          </a:bodyPr>
          <a:lstStyle/>
          <a:p>
            <a:pPr eaLnBrk="1" fontAlgn="auto" hangingPunct="1"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en-US" sz="4000" dirty="0">
                <a:solidFill>
                  <a:srgbClr val="0070C0"/>
                </a:solidFill>
              </a:rPr>
              <a:t>Can We Predict and Explain How Landforms Might Be Changing in Our Area?</a:t>
            </a:r>
            <a:endParaRPr lang="en-US" sz="4000" dirty="0">
              <a:solidFill>
                <a:srgbClr val="0070C0"/>
              </a:solidFill>
            </a:endParaRPr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endParaRPr lang="en-US" altLang="en-US" dirty="0"/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endParaRPr lang="en-US" altLang="en-US" dirty="0"/>
          </a:p>
        </p:txBody>
      </p:sp>
      <p:pic>
        <p:nvPicPr>
          <p:cNvPr id="5" name="Picture 4" descr="Noyce Logo copy.pn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219200" y="5181600"/>
            <a:ext cx="787400" cy="787400"/>
          </a:xfrm>
          <a:prstGeom prst="rect">
            <a:avLst/>
          </a:prstGeom>
        </p:spPr>
      </p:pic>
      <p:pic>
        <p:nvPicPr>
          <p:cNvPr id="6" name="Picture 5" descr="Macintosh HD1:Users:nicolewickler:Desktop:Screen Shot 2013-10-14 at 11.04.49 AM.png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3526" t="10564" r="3623" b="5182"/>
          <a:stretch/>
        </p:blipFill>
        <p:spPr bwMode="auto">
          <a:xfrm>
            <a:off x="3200400" y="5257800"/>
            <a:ext cx="679450" cy="622300"/>
          </a:xfrm>
          <a:prstGeom prst="ellipse">
            <a:avLst/>
          </a:prstGeom>
          <a:noFill/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pic>
        <p:nvPicPr>
          <p:cNvPr id="7" name="Picture 6" descr="Macintosh HD:Users:ceemast:Desktop:CPP_logogreen1.gif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81600" y="5181600"/>
            <a:ext cx="736600" cy="711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858000" y="5257800"/>
            <a:ext cx="1439636" cy="5902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13483392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33400"/>
            <a:ext cx="8001000" cy="990600"/>
          </a:xfrm>
        </p:spPr>
        <p:txBody>
          <a:bodyPr>
            <a:noAutofit/>
          </a:bodyPr>
          <a:lstStyle/>
          <a:p>
            <a:pPr lvl="0"/>
            <a:r>
              <a:rPr lang="en-US" dirty="0"/>
              <a:t>Summarizing Our Ideas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00200"/>
            <a:ext cx="8001000" cy="4648200"/>
          </a:xfrm>
        </p:spPr>
        <p:txBody>
          <a:bodyPr/>
          <a:lstStyle/>
          <a:p>
            <a:pPr marL="0" lvl="1" indent="0">
              <a:spcBef>
                <a:spcPts val="0"/>
              </a:spcBef>
              <a:spcAft>
                <a:spcPts val="1200"/>
              </a:spcAft>
              <a:buNone/>
            </a:pPr>
            <a:r>
              <a:rPr lang="en-US" sz="3200" dirty="0"/>
              <a:t>We think that the ocean waves will keep wearing away the cliffs over time, and eventually, the houses will fall onto the beach.</a:t>
            </a:r>
          </a:p>
          <a:p>
            <a:pPr marL="731520" lvl="1" indent="-365760">
              <a:spcBef>
                <a:spcPts val="1800"/>
              </a:spcBef>
              <a:spcAft>
                <a:spcPts val="1200"/>
              </a:spcAft>
            </a:pPr>
            <a:r>
              <a:rPr lang="en-US" sz="3200" dirty="0"/>
              <a:t>Do we all agree with these predictions?</a:t>
            </a:r>
          </a:p>
          <a:p>
            <a:pPr marL="731520" lvl="1" indent="-365760">
              <a:spcBef>
                <a:spcPts val="0"/>
              </a:spcBef>
              <a:spcAft>
                <a:spcPts val="1200"/>
              </a:spcAft>
            </a:pPr>
            <a:r>
              <a:rPr lang="en-US" sz="3200" dirty="0"/>
              <a:t>Does anyone disagree?</a:t>
            </a:r>
          </a:p>
        </p:txBody>
      </p:sp>
    </p:spTree>
    <p:extLst>
      <p:ext uri="{BB962C8B-B14F-4D97-AF65-F5344CB8AC3E}">
        <p14:creationId xmlns:p14="http://schemas.microsoft.com/office/powerpoint/2010/main" xmlns="" val="174943105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81000"/>
            <a:ext cx="8001000" cy="990600"/>
          </a:xfrm>
        </p:spPr>
        <p:txBody>
          <a:bodyPr>
            <a:noAutofit/>
          </a:bodyPr>
          <a:lstStyle/>
          <a:p>
            <a:pPr marL="777240" lvl="0"/>
            <a:r>
              <a:rPr lang="en-US" sz="4400" dirty="0"/>
              <a:t/>
            </a:r>
            <a:br>
              <a:rPr lang="en-US" sz="4400" dirty="0"/>
            </a:br>
            <a:r>
              <a:rPr lang="en-US" dirty="0"/>
              <a:t>Key Science Ideas</a:t>
            </a:r>
            <a:r>
              <a:rPr lang="en-US" sz="4400" dirty="0"/>
              <a:t/>
            </a:r>
            <a:br>
              <a:rPr lang="en-US" sz="4400" dirty="0"/>
            </a:b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371600"/>
            <a:ext cx="8001000" cy="5029200"/>
          </a:xfrm>
        </p:spPr>
        <p:txBody>
          <a:bodyPr/>
          <a:lstStyle/>
          <a:p>
            <a:pPr marL="274320" indent="-274320">
              <a:spcBef>
                <a:spcPts val="600"/>
              </a:spcBef>
            </a:pPr>
            <a:r>
              <a:rPr lang="en-US" sz="3000" dirty="0"/>
              <a:t>Earths surface has many types of landforms.</a:t>
            </a:r>
          </a:p>
          <a:p>
            <a:pPr marL="274320" indent="-274320">
              <a:spcBef>
                <a:spcPts val="1200"/>
              </a:spcBef>
            </a:pPr>
            <a:r>
              <a:rPr lang="en-US" sz="3000" dirty="0"/>
              <a:t>The landforms in one place can be different from the landforms in another place.</a:t>
            </a:r>
          </a:p>
          <a:p>
            <a:pPr marL="274320" indent="-274320">
              <a:spcBef>
                <a:spcPts val="1200"/>
              </a:spcBef>
            </a:pPr>
            <a:r>
              <a:rPr lang="en-US" sz="3000" dirty="0"/>
              <a:t>Landforms change over time.</a:t>
            </a:r>
          </a:p>
          <a:p>
            <a:pPr marL="274320" indent="-274320">
              <a:spcBef>
                <a:spcPts val="1200"/>
              </a:spcBef>
            </a:pPr>
            <a:r>
              <a:rPr lang="en-US" sz="3000" dirty="0"/>
              <a:t>Some changes happen very slowly, like when canyons or deltas form, and other changes happen quickly, like during floods or landslides.</a:t>
            </a:r>
          </a:p>
          <a:p>
            <a:pPr marL="274320" indent="-274320">
              <a:spcBef>
                <a:spcPts val="1200"/>
              </a:spcBef>
            </a:pPr>
            <a:r>
              <a:rPr lang="en-US" sz="3000" dirty="0"/>
              <a:t>Flowing water can change landforms by moving rocks and soil from one place to another.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62000" y="533400"/>
            <a:ext cx="685800" cy="68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158782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81000"/>
            <a:ext cx="8001000" cy="990600"/>
          </a:xfrm>
        </p:spPr>
        <p:txBody>
          <a:bodyPr>
            <a:noAutofit/>
          </a:bodyPr>
          <a:lstStyle/>
          <a:p>
            <a:pPr lvl="0"/>
            <a:r>
              <a:rPr lang="en-US" dirty="0"/>
              <a:t>Let’s Summarize!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371600"/>
            <a:ext cx="8001000" cy="4648200"/>
          </a:xfrm>
        </p:spPr>
        <p:txBody>
          <a:bodyPr/>
          <a:lstStyle/>
          <a:p>
            <a:pPr marL="0" lvl="1" indent="0">
              <a:spcBef>
                <a:spcPts val="0"/>
              </a:spcBef>
              <a:spcAft>
                <a:spcPts val="1200"/>
              </a:spcAft>
              <a:buNone/>
            </a:pPr>
            <a:r>
              <a:rPr lang="en-US" sz="3200" b="1" dirty="0"/>
              <a:t>Our focus question: </a:t>
            </a:r>
            <a:r>
              <a:rPr lang="en-US" sz="3200" i="1" dirty="0"/>
              <a:t>Can we predict and explain how landforms might be changing in our area?</a:t>
            </a:r>
          </a:p>
          <a:p>
            <a:pPr marL="731520" indent="-365760">
              <a:spcBef>
                <a:spcPts val="1800"/>
              </a:spcBef>
            </a:pPr>
            <a:r>
              <a:rPr lang="en-US" sz="3000" dirty="0"/>
              <a:t>Answer this question in your science notebook.</a:t>
            </a:r>
          </a:p>
          <a:p>
            <a:pPr marL="731520" indent="-365760">
              <a:spcBef>
                <a:spcPts val="1200"/>
              </a:spcBef>
            </a:pPr>
            <a:r>
              <a:rPr lang="en-US" sz="3000" dirty="0"/>
              <a:t>Support your ideas with evidence from our landform challenges.</a:t>
            </a:r>
          </a:p>
          <a:p>
            <a:pPr marL="0" lvl="1" indent="0">
              <a:spcBef>
                <a:spcPts val="0"/>
              </a:spcBef>
              <a:spcAft>
                <a:spcPts val="1200"/>
              </a:spcAft>
              <a:buNone/>
            </a:pPr>
            <a:endParaRPr lang="en-US" sz="3200" i="1" dirty="0"/>
          </a:p>
        </p:txBody>
      </p:sp>
    </p:spTree>
    <p:extLst>
      <p:ext uri="{BB962C8B-B14F-4D97-AF65-F5344CB8AC3E}">
        <p14:creationId xmlns:p14="http://schemas.microsoft.com/office/powerpoint/2010/main" xmlns="" val="174943105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457200"/>
            <a:ext cx="8001000" cy="990600"/>
          </a:xfrm>
        </p:spPr>
        <p:txBody>
          <a:bodyPr>
            <a:noAutofit/>
          </a:bodyPr>
          <a:lstStyle/>
          <a:p>
            <a:pPr lvl="0"/>
            <a:r>
              <a:rPr lang="en-US" dirty="0"/>
              <a:t>Let’s Summarize!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371600"/>
            <a:ext cx="8001000" cy="4953000"/>
          </a:xfrm>
        </p:spPr>
        <p:txBody>
          <a:bodyPr/>
          <a:lstStyle/>
          <a:p>
            <a:pPr marL="0" lvl="1" indent="0">
              <a:spcBef>
                <a:spcPts val="0"/>
              </a:spcBef>
              <a:spcAft>
                <a:spcPts val="1200"/>
              </a:spcAft>
              <a:buNone/>
            </a:pPr>
            <a:r>
              <a:rPr lang="en-US" sz="3200" b="1" dirty="0"/>
              <a:t>Our unit central questions: </a:t>
            </a:r>
            <a:r>
              <a:rPr lang="en-US" sz="3200" i="1" dirty="0"/>
              <a:t>What does the surface of Earth look like? Does it ever change?</a:t>
            </a:r>
          </a:p>
          <a:p>
            <a:pPr marL="731520" indent="-365760">
              <a:spcBef>
                <a:spcPts val="2400"/>
              </a:spcBef>
            </a:pPr>
            <a:r>
              <a:rPr lang="en-US" sz="3000" dirty="0"/>
              <a:t>Think about everything you’ve learned about Earth’s surface and landforms this week.</a:t>
            </a:r>
          </a:p>
          <a:p>
            <a:pPr marL="731520" indent="-365760">
              <a:spcBef>
                <a:spcPts val="1200"/>
              </a:spcBef>
            </a:pPr>
            <a:r>
              <a:rPr lang="en-US" sz="3000" dirty="0"/>
              <a:t>Write 3 or 4 sentences in your science notebook that you think answer these questions.</a:t>
            </a:r>
          </a:p>
          <a:p>
            <a:pPr marL="731520" indent="-365760">
              <a:spcBef>
                <a:spcPts val="1200"/>
              </a:spcBef>
            </a:pPr>
            <a:r>
              <a:rPr lang="en-US" sz="3000" dirty="0"/>
              <a:t>Make sure to include evidence from our investigations this week.</a:t>
            </a:r>
          </a:p>
          <a:p>
            <a:pPr marL="0" lvl="1" indent="0">
              <a:spcBef>
                <a:spcPts val="0"/>
              </a:spcBef>
              <a:spcAft>
                <a:spcPts val="1200"/>
              </a:spcAft>
              <a:buNone/>
            </a:pPr>
            <a:endParaRPr lang="en-US" sz="3200" i="1" dirty="0"/>
          </a:p>
        </p:txBody>
      </p:sp>
    </p:spTree>
    <p:extLst>
      <p:ext uri="{BB962C8B-B14F-4D97-AF65-F5344CB8AC3E}">
        <p14:creationId xmlns:p14="http://schemas.microsoft.com/office/powerpoint/2010/main" xmlns="" val="174943105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457200"/>
            <a:ext cx="8077200" cy="762000"/>
          </a:xfrm>
        </p:spPr>
        <p:txBody>
          <a:bodyPr>
            <a:noAutofit/>
          </a:bodyPr>
          <a:lstStyle/>
          <a:p>
            <a:pPr lvl="0"/>
            <a:r>
              <a:rPr lang="en-US" dirty="0"/>
              <a:t>Earth’s Changing Surface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219200"/>
            <a:ext cx="8077200" cy="5257800"/>
          </a:xfrm>
        </p:spPr>
        <p:txBody>
          <a:bodyPr/>
          <a:lstStyle/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000" dirty="0"/>
              <a:t>We’ll continue exploring Earth’s changing surface in future lessons, so don’t forget everything you’ve learned!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xmlns="" id="{765598EB-CF71-4C2F-AC96-683A6350364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147808" y="2729278"/>
            <a:ext cx="3285118" cy="1855878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xmlns="" id="{B08EDE3B-3DEB-4973-98AE-5F120751B628}"/>
              </a:ext>
            </a:extLst>
          </p:cNvPr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6830" b="15759"/>
          <a:stretch/>
        </p:blipFill>
        <p:spPr>
          <a:xfrm>
            <a:off x="4800600" y="2729278"/>
            <a:ext cx="3196590" cy="1855878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xmlns="" id="{524C9DEC-82C1-45B0-9F45-D47A8F562478}"/>
              </a:ext>
            </a:extLst>
          </p:cNvPr>
          <p:cNvSpPr txBox="1"/>
          <p:nvPr/>
        </p:nvSpPr>
        <p:spPr>
          <a:xfrm>
            <a:off x="2706528" y="4553187"/>
            <a:ext cx="178927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Photo courtesy of W. Tyson </a:t>
            </a:r>
            <a:r>
              <a:rPr lang="en-US" sz="800" dirty="0" err="1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Joye</a:t>
            </a:r>
            <a:r>
              <a:rPr lang="en-US" sz="800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/NPS</a:t>
            </a:r>
            <a:endParaRPr lang="en-US" sz="80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xmlns="" id="{4557F6E8-CD13-4531-9A10-AC7D988FC18E}"/>
              </a:ext>
            </a:extLst>
          </p:cNvPr>
          <p:cNvSpPr txBox="1"/>
          <p:nvPr/>
        </p:nvSpPr>
        <p:spPr>
          <a:xfrm>
            <a:off x="6288767" y="4553187"/>
            <a:ext cx="170591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Photo courtesy of  Mark </a:t>
            </a:r>
            <a:r>
              <a:rPr lang="en-US" sz="800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Reid/USGS</a:t>
            </a:r>
            <a:endParaRPr lang="en-US" sz="80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xmlns="" id="{C2926197-E3EC-48E5-8F61-DDB6AA220FC6}"/>
              </a:ext>
            </a:extLst>
          </p:cNvPr>
          <p:cNvPicPr/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8184" b="28799"/>
          <a:stretch/>
        </p:blipFill>
        <p:spPr>
          <a:xfrm>
            <a:off x="2377678" y="4796995"/>
            <a:ext cx="4388643" cy="1845561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xmlns="" id="{5A4687B2-6CF2-4ADB-B9AC-AA2C43872BBF}"/>
              </a:ext>
            </a:extLst>
          </p:cNvPr>
          <p:cNvSpPr txBox="1"/>
          <p:nvPr/>
        </p:nvSpPr>
        <p:spPr>
          <a:xfrm>
            <a:off x="4323987" y="6633031"/>
            <a:ext cx="258768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Photo courtesy of Arthur </a:t>
            </a:r>
            <a:r>
              <a:rPr lang="en-US" sz="800" dirty="0" err="1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Belala</a:t>
            </a:r>
            <a:r>
              <a:rPr lang="en-US" sz="800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/Wikimedia </a:t>
            </a:r>
            <a:r>
              <a:rPr lang="en-US" sz="8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Commons</a:t>
            </a:r>
          </a:p>
        </p:txBody>
      </p:sp>
    </p:spTree>
    <p:extLst>
      <p:ext uri="{BB962C8B-B14F-4D97-AF65-F5344CB8AC3E}">
        <p14:creationId xmlns:p14="http://schemas.microsoft.com/office/powerpoint/2010/main" xmlns="" val="22981282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33400"/>
            <a:ext cx="8153400" cy="762000"/>
          </a:xfrm>
        </p:spPr>
        <p:txBody>
          <a:bodyPr>
            <a:noAutofit/>
          </a:bodyPr>
          <a:lstStyle/>
          <a:p>
            <a:pPr lvl="0"/>
            <a:r>
              <a:rPr lang="en-US" dirty="0"/>
              <a:t>Review: Our Landform Challenge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1371600"/>
            <a:ext cx="8001000" cy="4800600"/>
          </a:xfrm>
        </p:spPr>
        <p:txBody>
          <a:bodyPr/>
          <a:lstStyle/>
          <a:p>
            <a:pPr marL="365760" lvl="1" indent="-365760">
              <a:spcBef>
                <a:spcPts val="1200"/>
              </a:spcBef>
            </a:pPr>
            <a:r>
              <a:rPr lang="en-US" sz="3200" dirty="0"/>
              <a:t>What new landforms did we learn about last time?</a:t>
            </a:r>
          </a:p>
          <a:p>
            <a:pPr marL="365760" lvl="1" indent="-365760">
              <a:spcBef>
                <a:spcPts val="1200"/>
              </a:spcBef>
            </a:pPr>
            <a:r>
              <a:rPr lang="en-US" sz="3200" dirty="0"/>
              <a:t>What do you think is causing the cliffs along the beach to break apart and fall onto the beach?</a:t>
            </a:r>
          </a:p>
          <a:p>
            <a:pPr marL="365760" lvl="1" indent="-365760">
              <a:spcBef>
                <a:spcPts val="1200"/>
              </a:spcBef>
            </a:pPr>
            <a:r>
              <a:rPr lang="en-US" sz="3200" dirty="0"/>
              <a:t>Do you think these changes are happening quickly or slowly (or both)?</a:t>
            </a:r>
          </a:p>
          <a:p>
            <a:pPr marL="365760" lvl="1" indent="-365760">
              <a:spcBef>
                <a:spcPts val="1200"/>
              </a:spcBef>
            </a:pPr>
            <a:r>
              <a:rPr lang="en-US" sz="3200" dirty="0"/>
              <a:t>Do you think the cliffs will keep changing or stay the same in the future? </a:t>
            </a:r>
          </a:p>
        </p:txBody>
      </p:sp>
    </p:spTree>
    <p:extLst>
      <p:ext uri="{BB962C8B-B14F-4D97-AF65-F5344CB8AC3E}">
        <p14:creationId xmlns:p14="http://schemas.microsoft.com/office/powerpoint/2010/main" xmlns="" val="24841783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81000"/>
            <a:ext cx="8001000" cy="990600"/>
          </a:xfrm>
        </p:spPr>
        <p:txBody>
          <a:bodyPr>
            <a:noAutofit/>
          </a:bodyPr>
          <a:lstStyle/>
          <a:p>
            <a:pPr marL="777240" lvl="0"/>
            <a:r>
              <a:rPr lang="en-US" sz="4400" dirty="0"/>
              <a:t/>
            </a:r>
            <a:br>
              <a:rPr lang="en-US" sz="4400" dirty="0"/>
            </a:br>
            <a:r>
              <a:rPr lang="en-US" dirty="0"/>
              <a:t>Key Science Ideas</a:t>
            </a:r>
            <a:r>
              <a:rPr lang="en-US" sz="4400" dirty="0"/>
              <a:t/>
            </a:r>
            <a:br>
              <a:rPr lang="en-US" sz="4400" dirty="0"/>
            </a:b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371600"/>
            <a:ext cx="8001000" cy="5029200"/>
          </a:xfrm>
        </p:spPr>
        <p:txBody>
          <a:bodyPr/>
          <a:lstStyle/>
          <a:p>
            <a:pPr marL="274320" indent="-274320">
              <a:spcBef>
                <a:spcPts val="600"/>
              </a:spcBef>
            </a:pPr>
            <a:r>
              <a:rPr lang="en-US" sz="3000" dirty="0"/>
              <a:t>Earths surface has many types of landforms.</a:t>
            </a:r>
          </a:p>
          <a:p>
            <a:pPr marL="274320" indent="-274320">
              <a:spcBef>
                <a:spcPts val="1200"/>
              </a:spcBef>
            </a:pPr>
            <a:r>
              <a:rPr lang="en-US" sz="3000" dirty="0"/>
              <a:t>The landforms in one place can be different from the landforms in another place.</a:t>
            </a:r>
          </a:p>
          <a:p>
            <a:pPr marL="274320" indent="-274320">
              <a:spcBef>
                <a:spcPts val="1200"/>
              </a:spcBef>
            </a:pPr>
            <a:r>
              <a:rPr lang="en-US" sz="3000" dirty="0"/>
              <a:t>Landforms change over time.</a:t>
            </a:r>
          </a:p>
          <a:p>
            <a:pPr marL="274320" indent="-274320">
              <a:spcBef>
                <a:spcPts val="1200"/>
              </a:spcBef>
            </a:pPr>
            <a:r>
              <a:rPr lang="en-US" sz="3000" dirty="0"/>
              <a:t>Some changes happen very slowly, like when canyons or deltas form, and other changes happen quickly, like during floods or landslides.</a:t>
            </a:r>
          </a:p>
          <a:p>
            <a:pPr marL="274320" indent="-274320">
              <a:spcBef>
                <a:spcPts val="1200"/>
              </a:spcBef>
            </a:pPr>
            <a:r>
              <a:rPr lang="en-US" sz="3000" dirty="0"/>
              <a:t>Flowing water can change landforms by moving rocks and soil from one place to another.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62000" y="533400"/>
            <a:ext cx="685800" cy="68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158782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33400"/>
            <a:ext cx="8001000" cy="990600"/>
          </a:xfrm>
        </p:spPr>
        <p:txBody>
          <a:bodyPr>
            <a:noAutofit/>
          </a:bodyPr>
          <a:lstStyle/>
          <a:p>
            <a:pPr lvl="0"/>
            <a:r>
              <a:rPr lang="en-US" sz="4400" dirty="0"/>
              <a:t/>
            </a:r>
            <a:br>
              <a:rPr lang="en-US" sz="4400" dirty="0"/>
            </a:br>
            <a:r>
              <a:rPr lang="en-US" dirty="0"/>
              <a:t>Today’s Focus Question</a:t>
            </a:r>
            <a:r>
              <a:rPr lang="en-US" sz="4400" dirty="0"/>
              <a:t/>
            </a:r>
            <a:br>
              <a:rPr lang="en-US" sz="4400" dirty="0"/>
            </a:b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00200"/>
            <a:ext cx="8001000" cy="4648200"/>
          </a:xfrm>
        </p:spPr>
        <p:txBody>
          <a:bodyPr/>
          <a:lstStyle/>
          <a:p>
            <a:pPr marL="0" lvl="1" indent="0">
              <a:spcBef>
                <a:spcPts val="0"/>
              </a:spcBef>
              <a:buNone/>
            </a:pPr>
            <a:r>
              <a:rPr lang="en-US" sz="3200" dirty="0"/>
              <a:t>Can we predict and explain how landforms might be changing in our area? </a:t>
            </a:r>
          </a:p>
        </p:txBody>
      </p:sp>
    </p:spTree>
    <p:extLst>
      <p:ext uri="{BB962C8B-B14F-4D97-AF65-F5344CB8AC3E}">
        <p14:creationId xmlns:p14="http://schemas.microsoft.com/office/powerpoint/2010/main" xmlns="" val="17494310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990600"/>
          </a:xfrm>
        </p:spPr>
        <p:txBody>
          <a:bodyPr/>
          <a:lstStyle/>
          <a:p>
            <a:r>
              <a:rPr lang="en-US" dirty="0"/>
              <a:t>Have You Ever Been to a Beach Like This?</a:t>
            </a:r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457200" y="1371600"/>
            <a:ext cx="8229600" cy="495300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Box 4"/>
          <p:cNvSpPr txBox="1"/>
          <p:nvPr/>
        </p:nvSpPr>
        <p:spPr>
          <a:xfrm>
            <a:off x="6172200" y="6324600"/>
            <a:ext cx="25146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Photo courtesy of </a:t>
            </a:r>
            <a:r>
              <a:rPr lang="en-US" sz="800" dirty="0" err="1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Yummifruitbat</a:t>
            </a:r>
            <a:r>
              <a:rPr lang="en-US" sz="800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/Wikimedia </a:t>
            </a:r>
            <a:r>
              <a:rPr lang="en-US" sz="8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Commons</a:t>
            </a:r>
          </a:p>
        </p:txBody>
      </p:sp>
    </p:spTree>
    <p:extLst>
      <p:ext uri="{BB962C8B-B14F-4D97-AF65-F5344CB8AC3E}">
        <p14:creationId xmlns:p14="http://schemas.microsoft.com/office/powerpoint/2010/main" xmlns="" val="42731378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9" name="Picture 3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8960"/>
          <a:stretch/>
        </p:blipFill>
        <p:spPr bwMode="auto">
          <a:xfrm>
            <a:off x="762000" y="1238865"/>
            <a:ext cx="5256740" cy="252934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 Box 2"/>
          <p:cNvSpPr txBox="1">
            <a:spLocks noChangeArrowheads="1"/>
          </p:cNvSpPr>
          <p:nvPr/>
        </p:nvSpPr>
        <p:spPr bwMode="auto">
          <a:xfrm>
            <a:off x="3394587" y="3768213"/>
            <a:ext cx="2667000" cy="2576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sz="8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Photo courtesy of Andrew </a:t>
            </a:r>
            <a:r>
              <a:rPr lang="en-US" sz="800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Dunn/Wikimedia </a:t>
            </a:r>
            <a:r>
              <a:rPr lang="en-US" sz="8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Commons</a:t>
            </a: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dirty="0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0" y="33909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609600" y="304800"/>
            <a:ext cx="7772400" cy="990600"/>
          </a:xfrm>
        </p:spPr>
        <p:txBody>
          <a:bodyPr>
            <a:normAutofit/>
          </a:bodyPr>
          <a:lstStyle/>
          <a:p>
            <a:r>
              <a:rPr lang="en-US" dirty="0"/>
              <a:t>Compare the Photos</a:t>
            </a:r>
          </a:p>
        </p:txBody>
      </p:sp>
      <p:pic>
        <p:nvPicPr>
          <p:cNvPr id="8" name="Content Placeholder 3"/>
          <p:cNvPicPr>
            <a:picLocks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3226" b="6452"/>
          <a:stretch/>
        </p:blipFill>
        <p:spPr bwMode="auto">
          <a:xfrm>
            <a:off x="3296265" y="4146755"/>
            <a:ext cx="5256740" cy="2313039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TextBox 8"/>
          <p:cNvSpPr txBox="1"/>
          <p:nvPr/>
        </p:nvSpPr>
        <p:spPr>
          <a:xfrm>
            <a:off x="6024715" y="6450825"/>
            <a:ext cx="25146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Photo courtesy of </a:t>
            </a:r>
            <a:r>
              <a:rPr lang="en-US" sz="800" dirty="0" err="1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Yummifruitbat</a:t>
            </a:r>
            <a:r>
              <a:rPr lang="en-US" sz="800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/Wikimedia </a:t>
            </a:r>
            <a:r>
              <a:rPr lang="en-US" sz="8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Commons</a:t>
            </a:r>
          </a:p>
        </p:txBody>
      </p:sp>
    </p:spTree>
    <p:extLst>
      <p:ext uri="{BB962C8B-B14F-4D97-AF65-F5344CB8AC3E}">
        <p14:creationId xmlns:p14="http://schemas.microsoft.com/office/powerpoint/2010/main" xmlns="" val="391158070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9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722671" y="1447800"/>
            <a:ext cx="7757652" cy="48768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 Box 2"/>
          <p:cNvSpPr txBox="1">
            <a:spLocks noChangeArrowheads="1"/>
          </p:cNvSpPr>
          <p:nvPr/>
        </p:nvSpPr>
        <p:spPr bwMode="auto">
          <a:xfrm>
            <a:off x="5791200" y="6305550"/>
            <a:ext cx="2659879" cy="2576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sz="8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Photo courtesy of Andrew </a:t>
            </a:r>
            <a:r>
              <a:rPr lang="en-US" sz="800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Dunn/Wikimedia </a:t>
            </a:r>
            <a:r>
              <a:rPr lang="en-US" sz="8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Commons</a:t>
            </a: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dirty="0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0" y="33909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609600" y="457200"/>
            <a:ext cx="7772400" cy="990600"/>
          </a:xfrm>
        </p:spPr>
        <p:txBody>
          <a:bodyPr>
            <a:normAutofit/>
          </a:bodyPr>
          <a:lstStyle/>
          <a:p>
            <a:r>
              <a:rPr lang="en-US" dirty="0"/>
              <a:t>A New Landform Challenge!</a:t>
            </a:r>
          </a:p>
        </p:txBody>
      </p:sp>
    </p:spTree>
    <p:extLst>
      <p:ext uri="{BB962C8B-B14F-4D97-AF65-F5344CB8AC3E}">
        <p14:creationId xmlns:p14="http://schemas.microsoft.com/office/powerpoint/2010/main" xmlns="" val="391158070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04800"/>
            <a:ext cx="8305800" cy="990600"/>
          </a:xfrm>
        </p:spPr>
        <p:txBody>
          <a:bodyPr>
            <a:normAutofit/>
          </a:bodyPr>
          <a:lstStyle/>
          <a:p>
            <a:pPr lvl="0"/>
            <a:r>
              <a:rPr lang="en-US" dirty="0"/>
              <a:t>A New Landform Challenge!</a:t>
            </a:r>
            <a:endParaRPr lang="en-US" sz="4400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533400" y="1219200"/>
            <a:ext cx="8229600" cy="5334000"/>
          </a:xfrm>
        </p:spPr>
        <p:txBody>
          <a:bodyPr/>
          <a:lstStyle/>
          <a:p>
            <a:pPr marL="365760" indent="-365760">
              <a:spcBef>
                <a:spcPts val="800"/>
              </a:spcBef>
              <a:buFont typeface="+mj-lt"/>
              <a:buAutoNum type="arabicPeriod"/>
            </a:pPr>
            <a:r>
              <a:rPr lang="en-US" sz="2700" dirty="0"/>
              <a:t>With your partner, read the information on the handout. Then study the photo and read the questions.</a:t>
            </a:r>
          </a:p>
          <a:p>
            <a:pPr marL="365760" indent="-365760">
              <a:spcBef>
                <a:spcPts val="600"/>
              </a:spcBef>
              <a:buFont typeface="+mj-lt"/>
              <a:buAutoNum type="arabicPeriod"/>
            </a:pPr>
            <a:r>
              <a:rPr lang="en-US" sz="2700" dirty="0"/>
              <a:t>Share your ideas about what might happen to the cliffs over time and why you think so.</a:t>
            </a:r>
          </a:p>
          <a:p>
            <a:pPr marL="365760" indent="-365760">
              <a:spcBef>
                <a:spcPts val="600"/>
              </a:spcBef>
              <a:buFont typeface="+mj-lt"/>
              <a:buAutoNum type="arabicPeriod"/>
            </a:pPr>
            <a:r>
              <a:rPr lang="en-US" sz="2700" dirty="0"/>
              <a:t>Answer the questions on the handout:</a:t>
            </a:r>
          </a:p>
          <a:p>
            <a:pPr marL="731520" indent="-365760">
              <a:spcBef>
                <a:spcPts val="600"/>
              </a:spcBef>
            </a:pPr>
            <a:r>
              <a:rPr lang="en-US" sz="2700" dirty="0"/>
              <a:t>What do you predict might happen to the cliffs over time? Why do you think so?</a:t>
            </a:r>
          </a:p>
          <a:p>
            <a:pPr marL="731520" indent="-365760">
              <a:spcBef>
                <a:spcPts val="600"/>
              </a:spcBef>
            </a:pPr>
            <a:r>
              <a:rPr lang="en-US" sz="2700" dirty="0"/>
              <a:t>What do you think might happen to the houses near the cliffs? Why do you think so?</a:t>
            </a:r>
          </a:p>
          <a:p>
            <a:pPr marL="365760" indent="-365760">
              <a:spcBef>
                <a:spcPts val="600"/>
              </a:spcBef>
              <a:buFont typeface="+mj-lt"/>
              <a:buAutoNum type="arabicPeriod" startAt="4"/>
            </a:pPr>
            <a:r>
              <a:rPr lang="en-US" sz="2700" dirty="0"/>
              <a:t>Decide who will share your ideas and evidence to with the class.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08534872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7848600" cy="685800"/>
          </a:xfrm>
        </p:spPr>
        <p:txBody>
          <a:bodyPr>
            <a:noAutofit/>
          </a:bodyPr>
          <a:lstStyle/>
          <a:p>
            <a:pPr lvl="0"/>
            <a:r>
              <a:rPr lang="en-US" dirty="0"/>
              <a:t>Let’s Share Our Ideas!</a:t>
            </a:r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3758128017"/>
              </p:ext>
            </p:extLst>
          </p:nvPr>
        </p:nvGraphicFramePr>
        <p:xfrm>
          <a:off x="609600" y="1524000"/>
          <a:ext cx="7848602" cy="496275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3622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91776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568633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390751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+mn-lt"/>
                        </a:rPr>
                        <a:t>Questions</a:t>
                      </a:r>
                      <a:endParaRPr lang="en-US" sz="20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Calibri" panose="020F0502020204030204" pitchFamily="34" charset="0"/>
                        </a:rPr>
                        <a:t>Your Ideas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Calibri" panose="020F0502020204030204" pitchFamily="34" charset="0"/>
                          <a:ea typeface="Times New Roman"/>
                        </a:rPr>
                        <a:t>Evidence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123849">
                <a:tc>
                  <a:txBody>
                    <a:bodyPr/>
                    <a:lstStyle/>
                    <a:p>
                      <a:pPr marL="137160" lvl="0"/>
                      <a:r>
                        <a:rPr lang="en-US" sz="20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What do you predict might happen to the cliffs over time? Why do you think so?</a:t>
                      </a:r>
                    </a:p>
                  </a:txBody>
                  <a:tcPr marL="137160" marR="137160" marT="228600" marB="22860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010632">
                <a:tc>
                  <a:txBody>
                    <a:bodyPr/>
                    <a:lstStyle/>
                    <a:p>
                      <a:pPr marL="13716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Symbol"/>
                        <a:buNone/>
                        <a:tabLst/>
                        <a:defRPr/>
                      </a:pPr>
                      <a:r>
                        <a:rPr lang="en-US" sz="20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What do you think might happen to the houses</a:t>
                      </a:r>
                      <a:r>
                        <a:rPr lang="en-US" sz="2000" b="1" kern="1200" baseline="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near the cliffs? Why do you think so</a:t>
                      </a:r>
                      <a:r>
                        <a:rPr lang="en-US" sz="20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?</a:t>
                      </a:r>
                    </a:p>
                  </a:txBody>
                  <a:tcPr marL="137160" marR="137160" marT="228600" marB="22860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sp>
        <p:nvSpPr>
          <p:cNvPr id="8" name="Rectangle 1"/>
          <p:cNvSpPr>
            <a:spLocks noChangeArrowheads="1"/>
          </p:cNvSpPr>
          <p:nvPr/>
        </p:nvSpPr>
        <p:spPr bwMode="auto">
          <a:xfrm>
            <a:off x="460375" y="2484438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0422711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ity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Clarity">
    <a:dk1>
      <a:srgbClr val="292934"/>
    </a:dk1>
    <a:lt1>
      <a:srgbClr val="FFFFFF"/>
    </a:lt1>
    <a:dk2>
      <a:srgbClr val="D2533C"/>
    </a:dk2>
    <a:lt2>
      <a:srgbClr val="F3F2DC"/>
    </a:lt2>
    <a:accent1>
      <a:srgbClr val="93A299"/>
    </a:accent1>
    <a:accent2>
      <a:srgbClr val="AD8F67"/>
    </a:accent2>
    <a:accent3>
      <a:srgbClr val="726056"/>
    </a:accent3>
    <a:accent4>
      <a:srgbClr val="4C5A6A"/>
    </a:accent4>
    <a:accent5>
      <a:srgbClr val="808DA0"/>
    </a:accent5>
    <a:accent6>
      <a:srgbClr val="79463D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5202</TotalTime>
  <Words>614</Words>
  <Application>Microsoft Office PowerPoint</Application>
  <PresentationFormat>On-screen Show (4:3)</PresentationFormat>
  <Paragraphs>71</Paragraphs>
  <Slides>14</Slides>
  <Notes>12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Clarity</vt:lpstr>
      <vt:lpstr>Earth’s Changing Surface Lesson 6b</vt:lpstr>
      <vt:lpstr>Review: Our Landform Challenge</vt:lpstr>
      <vt:lpstr> Key Science Ideas </vt:lpstr>
      <vt:lpstr> Today’s Focus Question </vt:lpstr>
      <vt:lpstr>Have You Ever Been to a Beach Like This?</vt:lpstr>
      <vt:lpstr>Compare the Photos</vt:lpstr>
      <vt:lpstr>A New Landform Challenge!</vt:lpstr>
      <vt:lpstr>A New Landform Challenge!</vt:lpstr>
      <vt:lpstr>Let’s Share Our Ideas!</vt:lpstr>
      <vt:lpstr>Summarizing Our Ideas</vt:lpstr>
      <vt:lpstr> Key Science Ideas </vt:lpstr>
      <vt:lpstr>Let’s Summarize!</vt:lpstr>
      <vt:lpstr>Let’s Summarize!</vt:lpstr>
      <vt:lpstr>Earth’s Changing Surface</vt:lpstr>
    </vt:vector>
  </TitlesOfParts>
  <Company>BSCS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Paul Numedahl</dc:creator>
  <cp:lastModifiedBy>JLonas</cp:lastModifiedBy>
  <cp:revision>131</cp:revision>
  <dcterms:created xsi:type="dcterms:W3CDTF">2014-06-10T18:20:14Z</dcterms:created>
  <dcterms:modified xsi:type="dcterms:W3CDTF">2019-12-07T22:22:34Z</dcterms:modified>
</cp:coreProperties>
</file>