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81" r:id="rId2"/>
    <p:sldId id="362" r:id="rId3"/>
    <p:sldId id="382" r:id="rId4"/>
    <p:sldId id="383" r:id="rId5"/>
    <p:sldId id="358" r:id="rId6"/>
    <p:sldId id="384" r:id="rId7"/>
    <p:sldId id="385" r:id="rId8"/>
    <p:sldId id="386" r:id="rId9"/>
    <p:sldId id="367" r:id="rId10"/>
    <p:sldId id="387" r:id="rId11"/>
    <p:sldId id="389" r:id="rId12"/>
    <p:sldId id="388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696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35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Properties of Matter Lesson 2a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Causes Matter to Change from a Solid to a Liquid or from a Liquid to a Solid?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Heating and Cooling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Why do you think the water didn’t turn back to a solid, but the chocolate and crayon wax did?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What’s different about the water?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When the three substances changed to liquids, do you think they also changed into </a:t>
            </a:r>
            <a:br>
              <a:rPr lang="en-US" sz="3200" dirty="0"/>
            </a:br>
            <a:r>
              <a:rPr lang="en-US" sz="3200" dirty="0"/>
              <a:t>a different kind of matter? Or are they still the same kind of matter?</a:t>
            </a:r>
          </a:p>
          <a:p>
            <a:pPr marL="0" indent="0">
              <a:buNone/>
            </a:pPr>
            <a:endParaRPr lang="en-US" sz="3200" dirty="0"/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What causes matter to change from a solid to a liquid or from a liquid to a solid?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What have we learned so far about what causes matter to change?</a:t>
            </a:r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/>
          <a:lstStyle/>
          <a:p>
            <a:pPr marL="731520"/>
            <a:r>
              <a:rPr lang="en-US" dirty="0"/>
              <a:t>Key Science Ideas about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257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2800" dirty="0"/>
              <a:t>Each kind of matter (the ice, chocolate chips, and crayon pieces) became a liquid when we heated it.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/>
              <a:t>Each kind of matter melted at a different rate.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/>
              <a:t>Some kinds of matter changed back to a solid when we took them off the heat, and some didn’t. The chocolate and crayon wax changed back to solid matter, but the water didn’t.</a:t>
            </a:r>
          </a:p>
          <a:p>
            <a:pPr marL="365760" indent="-365760">
              <a:spcBef>
                <a:spcPts val="1200"/>
              </a:spcBef>
            </a:pPr>
            <a:r>
              <a:rPr lang="en-US" sz="2800" dirty="0"/>
              <a:t>Each kind of matter stayed the same even though it changed from a solid form to a liquid form. The water was still water. The chocolate was still chocolate. And the crayons were still crayons. Only the form changed!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572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467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In our next lesson, we’ll explore another way to show how matter can change from a solid to a liquid and then back to a solid again. 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solidFill>
                  <a:srgbClr val="000000"/>
                </a:solidFill>
              </a:rPr>
              <a:t>Stay tuned!</a:t>
            </a:r>
          </a:p>
        </p:txBody>
      </p:sp>
    </p:spTree>
    <p:extLst>
      <p:ext uri="{BB962C8B-B14F-4D97-AF65-F5344CB8AC3E}">
        <p14:creationId xmlns:p14="http://schemas.microsoft.com/office/powerpoint/2010/main" xmlns="" val="122433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Review: How Can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Look at our class data from Stations 1–4.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</a:pPr>
            <a:r>
              <a:rPr lang="en-US" sz="3000" dirty="0"/>
              <a:t>What do you notice about how you described the changes in matter you observed?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</a:pPr>
            <a:r>
              <a:rPr lang="en-US" sz="3000" dirty="0"/>
              <a:t>Are some of the changes similar to other changes you observed?</a:t>
            </a:r>
          </a:p>
          <a:p>
            <a:pPr marL="731520" indent="-365760">
              <a:spcBef>
                <a:spcPts val="1200"/>
              </a:spcBef>
              <a:spcAft>
                <a:spcPts val="0"/>
              </a:spcAft>
            </a:pPr>
            <a:r>
              <a:rPr lang="en-US" sz="3000" dirty="0"/>
              <a:t>Do you see any patterns in the ways matter can change? Do any of the changes seem to go together?  </a:t>
            </a:r>
          </a:p>
        </p:txBody>
      </p:sp>
    </p:spTree>
    <p:extLst>
      <p:ext uri="{BB962C8B-B14F-4D97-AF65-F5344CB8AC3E}">
        <p14:creationId xmlns:p14="http://schemas.microsoft.com/office/powerpoint/2010/main" xmlns="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What is matter made of? How can matter change? </a:t>
            </a:r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causes matter to change from a solid to a liquid or from a liquid to a solid?</a:t>
            </a:r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Why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Scenario 1: </a:t>
            </a:r>
            <a:r>
              <a:rPr lang="en-US" sz="3200" dirty="0"/>
              <a:t>An ice cube melts when it’s sitting on a table.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Turn and Talk question: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Why do you think an ice cube changes to a liquid, or melts, when it’s sitting on a table?  </a:t>
            </a:r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Why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Scenario 2: </a:t>
            </a:r>
            <a:r>
              <a:rPr lang="en-US" sz="3200" dirty="0"/>
              <a:t>Imagine that you’re holding a piece of chocolate in your hand.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Turn and Talk questions: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What do you think will happen to the chocolate in your hand?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Would the same thing happen if the chocolate sat on a table? Why or why not?</a:t>
            </a:r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Why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Scenario 3: </a:t>
            </a:r>
            <a:r>
              <a:rPr lang="en-US" sz="3000" dirty="0"/>
              <a:t>In lesson 1, we </a:t>
            </a:r>
            <a:br>
              <a:rPr lang="en-US" sz="3000" dirty="0"/>
            </a:br>
            <a:r>
              <a:rPr lang="en-US" sz="3000" dirty="0"/>
              <a:t>saw butter melt, or become </a:t>
            </a:r>
            <a:br>
              <a:rPr lang="en-US" sz="3000" dirty="0"/>
            </a:br>
            <a:r>
              <a:rPr lang="en-US" sz="3000" dirty="0"/>
              <a:t>a liquid, when we added </a:t>
            </a:r>
            <a:br>
              <a:rPr lang="en-US" sz="3000" dirty="0"/>
            </a:br>
            <a:r>
              <a:rPr lang="en-US" sz="3000" dirty="0"/>
              <a:t>heat. Then we saw the liquid </a:t>
            </a:r>
            <a:br>
              <a:rPr lang="en-US" sz="3000" dirty="0"/>
            </a:br>
            <a:r>
              <a:rPr lang="en-US" sz="3000" dirty="0"/>
              <a:t>butter become a solid again </a:t>
            </a:r>
            <a:br>
              <a:rPr lang="en-US" sz="3000" dirty="0"/>
            </a:br>
            <a:r>
              <a:rPr lang="en-US" sz="3000" dirty="0"/>
              <a:t>when we took it off the heat.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b="1" dirty="0"/>
              <a:t>Turn and Talk question: 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Why do you think the melted butter changed back to solid butter when we took away the heat?</a:t>
            </a:r>
          </a:p>
          <a:p>
            <a:pPr marL="182245" indent="-182245"/>
            <a:endParaRPr lang="en-US" dirty="0"/>
          </a:p>
        </p:txBody>
      </p:sp>
      <p:pic>
        <p:nvPicPr>
          <p:cNvPr id="4" name="Picture 3" descr="http://www.themetabite.com/wp-content/uploads/2013/07/butter-melt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3332164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6770B0-6C5A-4BD6-AFA5-6B094C8B65DF}"/>
              </a:ext>
            </a:extLst>
          </p:cNvPr>
          <p:cNvSpPr txBox="1"/>
          <p:nvPr/>
        </p:nvSpPr>
        <p:spPr>
          <a:xfrm>
            <a:off x="7591087" y="4159478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Heating and Cooling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Each of the three beakers contains a different substance: ice, chocolate chips, and crayon pieces.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What do you think will happen to the matter when I place the beakers on a griddle and turn on the heat?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What do you think will happen to the matter when I remove the beakers from the heat?</a:t>
            </a:r>
          </a:p>
          <a:p>
            <a:pPr marL="0" indent="0">
              <a:buNone/>
            </a:pPr>
            <a:endParaRPr lang="en-US" sz="3200" dirty="0"/>
          </a:p>
          <a:p>
            <a:pPr marL="182245" indent="-18224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Our Data Table: Heating and Cooling Matter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3551056"/>
              </p:ext>
            </p:extLst>
          </p:nvPr>
        </p:nvGraphicFramePr>
        <p:xfrm>
          <a:off x="762000" y="1447801"/>
          <a:ext cx="7772400" cy="5012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602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itchFamily="34" charset="0"/>
                        </a:rPr>
                        <a:t>Substance</a:t>
                      </a:r>
                    </a:p>
                    <a:p>
                      <a:pPr algn="ctr"/>
                      <a:r>
                        <a:rPr lang="en-US" sz="2400" dirty="0">
                          <a:latin typeface="Calibri" pitchFamily="34" charset="0"/>
                        </a:rPr>
                        <a:t>(Kind of Matter)</a:t>
                      </a:r>
                    </a:p>
                  </a:txBody>
                  <a:tcPr>
                    <a:solidFill>
                      <a:srgbClr val="677E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itchFamily="34" charset="0"/>
                        </a:rPr>
                        <a:t>What Happened When the Solid Matter Was Heated?</a:t>
                      </a:r>
                    </a:p>
                  </a:txBody>
                  <a:tcPr>
                    <a:solidFill>
                      <a:srgbClr val="677E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itchFamily="34" charset="0"/>
                        </a:rPr>
                        <a:t>What Happened When the Liquid Matter Was Removed from </a:t>
                      </a:r>
                      <a:br>
                        <a:rPr lang="en-US" sz="2400" dirty="0">
                          <a:latin typeface="Calibri" pitchFamily="34" charset="0"/>
                        </a:rPr>
                      </a:br>
                      <a:r>
                        <a:rPr lang="en-US" sz="2400" dirty="0">
                          <a:latin typeface="Calibri" pitchFamily="34" charset="0"/>
                        </a:rPr>
                        <a:t>the Heat?</a:t>
                      </a:r>
                    </a:p>
                  </a:txBody>
                  <a:tcPr>
                    <a:solidFill>
                      <a:srgbClr val="677E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32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latin typeface="Calibri" pitchFamily="34" charset="0"/>
                        </a:rPr>
                        <a:t>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51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latin typeface="Calibri" pitchFamily="34" charset="0"/>
                        </a:rPr>
                        <a:t>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433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latin typeface="Calibri" pitchFamily="34" charset="0"/>
                        </a:rPr>
                        <a:t>Crayon</a:t>
                      </a:r>
                      <a:r>
                        <a:rPr lang="en-US" sz="2800" baseline="0" dirty="0">
                          <a:latin typeface="Calibri" pitchFamily="34" charset="0"/>
                        </a:rPr>
                        <a:t> Pieces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2973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587</Words>
  <Application>Microsoft Office PowerPoint</Application>
  <PresentationFormat>On-screen Show (4:3)</PresentationFormat>
  <Paragraphs>60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Properties of Matter Lesson 2a</vt:lpstr>
      <vt:lpstr>Review: How Can Matter Change?</vt:lpstr>
      <vt:lpstr>Unit Central Questions</vt:lpstr>
      <vt:lpstr>Today’s Focus Question</vt:lpstr>
      <vt:lpstr>Why Does Matter Change?</vt:lpstr>
      <vt:lpstr>Why Does Matter Change?</vt:lpstr>
      <vt:lpstr>Why Does Matter Change?</vt:lpstr>
      <vt:lpstr>Heating and Cooling Matter</vt:lpstr>
      <vt:lpstr>Our Data Table: Heating and Cooling Matter</vt:lpstr>
      <vt:lpstr>Heating and Cooling Matter</vt:lpstr>
      <vt:lpstr>Let’s Summarize!</vt:lpstr>
      <vt:lpstr>Key Science Ideas about Matter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156</cp:revision>
  <cp:lastPrinted>2016-01-11T21:41:20Z</cp:lastPrinted>
  <dcterms:created xsi:type="dcterms:W3CDTF">2014-06-10T18:20:14Z</dcterms:created>
  <dcterms:modified xsi:type="dcterms:W3CDTF">2019-12-08T16:12:24Z</dcterms:modified>
</cp:coreProperties>
</file>