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384" r:id="rId2"/>
    <p:sldId id="373" r:id="rId3"/>
    <p:sldId id="386" r:id="rId4"/>
    <p:sldId id="334" r:id="rId5"/>
    <p:sldId id="361" r:id="rId6"/>
    <p:sldId id="381" r:id="rId7"/>
    <p:sldId id="385" r:id="rId8"/>
    <p:sldId id="358" r:id="rId9"/>
    <p:sldId id="379" r:id="rId10"/>
    <p:sldId id="383" r:id="rId11"/>
    <p:sldId id="382" r:id="rId1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72A8"/>
    <a:srgbClr val="677EB1"/>
    <a:srgbClr val="7A8A9E"/>
    <a:srgbClr val="68809C"/>
    <a:srgbClr val="899DAD"/>
    <a:srgbClr val="8995AD"/>
    <a:srgbClr val="7694C0"/>
    <a:srgbClr val="8A9DAC"/>
    <a:srgbClr val="869A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5" autoAdjust="0"/>
    <p:restoredTop sz="80639" autoAdjust="0"/>
  </p:normalViewPr>
  <p:slideViewPr>
    <p:cSldViewPr>
      <p:cViewPr varScale="1">
        <p:scale>
          <a:sx n="98" d="100"/>
          <a:sy n="98" d="100"/>
        </p:scale>
        <p:origin x="136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0583" cy="480388"/>
          </a:xfrm>
          <a:prstGeom prst="rect">
            <a:avLst/>
          </a:prstGeom>
        </p:spPr>
        <p:txBody>
          <a:bodyPr vert="horz" lIns="94851" tIns="47425" rIns="94851" bIns="47425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962" y="0"/>
            <a:ext cx="3170583" cy="480388"/>
          </a:xfrm>
          <a:prstGeom prst="rect">
            <a:avLst/>
          </a:prstGeom>
        </p:spPr>
        <p:txBody>
          <a:bodyPr vert="horz" lIns="94851" tIns="47425" rIns="94851" bIns="47425" rtlCol="0"/>
          <a:lstStyle>
            <a:lvl1pPr algn="r">
              <a:defRPr sz="1200"/>
            </a:lvl1pPr>
          </a:lstStyle>
          <a:p>
            <a:fld id="{7E8B3138-02F8-4271-AE06-E3638800E77D}" type="datetimeFigureOut">
              <a:rPr lang="en-US" smtClean="0"/>
              <a:pPr/>
              <a:t>9/25/2019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119173"/>
            <a:ext cx="3170583" cy="480388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962" y="9119173"/>
            <a:ext cx="3170583" cy="480388"/>
          </a:xfrm>
          <a:prstGeom prst="rect">
            <a:avLst/>
          </a:prstGeom>
        </p:spPr>
        <p:txBody>
          <a:bodyPr vert="horz" lIns="94851" tIns="47425" rIns="94851" bIns="47425" rtlCol="0" anchor="b"/>
          <a:lstStyle>
            <a:lvl1pPr algn="r">
              <a:defRPr sz="1200"/>
            </a:lvl1pPr>
          </a:lstStyle>
          <a:p>
            <a:fld id="{81B4D70C-C6FC-4CEE-BE95-5F01CD5290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049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9/25/2019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3" tIns="48327" rIns="96653" bIns="48327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53" tIns="48327" rIns="96653" bIns="4832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1pPr>
            <a:lvl2pPr marL="785372" indent="-302066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2pPr>
            <a:lvl3pPr marL="1208265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3pPr>
            <a:lvl4pPr marL="1691571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4pPr>
            <a:lvl5pPr marL="2174878" indent="-241653" eaLnBrk="0" hangingPunct="0">
              <a:spcBef>
                <a:spcPct val="30000"/>
              </a:spcBef>
              <a:defRPr sz="1300">
                <a:solidFill>
                  <a:schemeClr val="tx1"/>
                </a:solidFill>
                <a:latin typeface="Arial" charset="0"/>
              </a:defRPr>
            </a:lvl5pPr>
            <a:lvl6pPr marL="2658184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6pPr>
            <a:lvl7pPr marL="3141490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7pPr>
            <a:lvl8pPr marL="3624796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8pPr>
            <a:lvl9pPr marL="4108102" indent="-241653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1585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907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9075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5935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756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464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433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 smtClean="0"/>
              <a:t>Properties of Matter Lesson 1A</a:t>
            </a:r>
            <a:endParaRPr lang="en-US" alt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543800" cy="2209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 smtClean="0">
                <a:solidFill>
                  <a:srgbClr val="0070C0"/>
                </a:solidFill>
              </a:rPr>
              <a:t>What Changes in Matter Can We See?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953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76600" y="5029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953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5029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 smtClean="0"/>
              <a:t>Let’s Summarize!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077200" cy="4876800"/>
          </a:xfrm>
        </p:spPr>
        <p:txBody>
          <a:bodyPr/>
          <a:lstStyle/>
          <a:p>
            <a:pPr marL="0" lvl="0" indent="0">
              <a:buClr>
                <a:srgbClr val="93A299"/>
              </a:buClr>
              <a:buNone/>
            </a:pPr>
            <a:r>
              <a:rPr lang="en-US" sz="3200" b="1" dirty="0" smtClean="0"/>
              <a:t>Our focus question: </a:t>
            </a:r>
            <a:r>
              <a:rPr lang="en-US" sz="3200" i="1" dirty="0" smtClean="0"/>
              <a:t>What </a:t>
            </a:r>
            <a:r>
              <a:rPr lang="en-US" sz="3200" i="1" dirty="0"/>
              <a:t>changes in matter can </a:t>
            </a:r>
            <a:r>
              <a:rPr lang="en-US" sz="3200" i="1" dirty="0" smtClean="0"/>
              <a:t>we </a:t>
            </a:r>
            <a:r>
              <a:rPr lang="en-US" sz="3200" i="1" dirty="0"/>
              <a:t>see?</a:t>
            </a:r>
            <a:r>
              <a:rPr lang="en-US" sz="3200" dirty="0"/>
              <a:t> </a:t>
            </a:r>
            <a:endParaRPr lang="en-US" sz="3200" dirty="0" smtClean="0"/>
          </a:p>
          <a:p>
            <a:pPr marL="0" lvl="0" indent="0">
              <a:spcBef>
                <a:spcPts val="2400"/>
              </a:spcBef>
              <a:buClr>
                <a:srgbClr val="93A299"/>
              </a:buClr>
              <a:buNone/>
            </a:pPr>
            <a:r>
              <a:rPr lang="en-US" sz="3200" b="1" dirty="0" smtClean="0"/>
              <a:t>Sentence starters:</a:t>
            </a:r>
            <a:endParaRPr lang="en-US" sz="3200" b="1" dirty="0"/>
          </a:p>
          <a:p>
            <a:pPr marL="365760" indent="-365760">
              <a:spcBef>
                <a:spcPts val="600"/>
              </a:spcBef>
            </a:pPr>
            <a:r>
              <a:rPr lang="en-US" sz="3200" i="1" dirty="0"/>
              <a:t>The matter I saw </a:t>
            </a:r>
            <a:r>
              <a:rPr lang="en-US" sz="3200" i="1" dirty="0" smtClean="0"/>
              <a:t>started out as _________ </a:t>
            </a:r>
            <a:r>
              <a:rPr lang="en-US" sz="3200" i="1" dirty="0"/>
              <a:t>and changed </a:t>
            </a:r>
            <a:r>
              <a:rPr lang="en-US" sz="3200" i="1" dirty="0" smtClean="0"/>
              <a:t>to _________.</a:t>
            </a:r>
            <a:r>
              <a:rPr lang="en-US" sz="3200" i="1" dirty="0"/>
              <a:t> 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i="1" dirty="0" smtClean="0"/>
              <a:t>I </a:t>
            </a:r>
            <a:r>
              <a:rPr lang="en-US" sz="3200" i="1" dirty="0"/>
              <a:t>think ___________ caused the change.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i="1" dirty="0" smtClean="0"/>
              <a:t>I </a:t>
            </a:r>
            <a:r>
              <a:rPr lang="en-US" sz="3200" i="1" dirty="0"/>
              <a:t>think </a:t>
            </a:r>
            <a:r>
              <a:rPr lang="en-US" sz="3200" i="1" dirty="0" smtClean="0"/>
              <a:t>I [can/can’t] change this matter back </a:t>
            </a:r>
            <a:r>
              <a:rPr lang="en-US" sz="3200" i="1" dirty="0"/>
              <a:t>to the way it </a:t>
            </a:r>
            <a:r>
              <a:rPr lang="en-US" sz="3200" i="1" dirty="0" smtClean="0"/>
              <a:t>was before because _________</a:t>
            </a:r>
            <a:r>
              <a:rPr lang="en-US" sz="3200" i="1" dirty="0" smtClean="0">
                <a:solidFill>
                  <a:srgbClr val="292934"/>
                </a:solidFill>
              </a:rPr>
              <a:t>.</a:t>
            </a: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val="155976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 smtClean="0">
                <a:solidFill>
                  <a:srgbClr val="000000"/>
                </a:solidFill>
              </a:rPr>
              <a:t>In our next lesson, we’ll explore how two new </a:t>
            </a:r>
            <a:r>
              <a:rPr lang="en-US" sz="3200" dirty="0">
                <a:solidFill>
                  <a:srgbClr val="000000"/>
                </a:solidFill>
              </a:rPr>
              <a:t>kinds of </a:t>
            </a:r>
            <a:r>
              <a:rPr lang="en-US" sz="3200" dirty="0" smtClean="0">
                <a:solidFill>
                  <a:srgbClr val="000000"/>
                </a:solidFill>
              </a:rPr>
              <a:t>matter can change.</a:t>
            </a:r>
            <a:endParaRPr lang="en-US" sz="3200" dirty="0">
              <a:solidFill>
                <a:srgbClr val="000000"/>
              </a:solidFill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>
                <a:solidFill>
                  <a:srgbClr val="000000"/>
                </a:solidFill>
              </a:rPr>
              <a:t>Do you think </a:t>
            </a:r>
            <a:r>
              <a:rPr lang="en-US" sz="3200" dirty="0" smtClean="0">
                <a:solidFill>
                  <a:srgbClr val="000000"/>
                </a:solidFill>
              </a:rPr>
              <a:t>these </a:t>
            </a:r>
            <a:r>
              <a:rPr lang="en-US" sz="3200" dirty="0">
                <a:solidFill>
                  <a:srgbClr val="000000"/>
                </a:solidFill>
              </a:rPr>
              <a:t>changes </a:t>
            </a:r>
            <a:r>
              <a:rPr lang="en-US" sz="3200" dirty="0" smtClean="0">
                <a:solidFill>
                  <a:srgbClr val="000000"/>
                </a:solidFill>
              </a:rPr>
              <a:t>will </a:t>
            </a:r>
            <a:r>
              <a:rPr lang="en-US" sz="3200" dirty="0">
                <a:solidFill>
                  <a:srgbClr val="000000"/>
                </a:solidFill>
              </a:rPr>
              <a:t>be </a:t>
            </a:r>
            <a:r>
              <a:rPr lang="en-US" sz="3200" dirty="0" smtClean="0">
                <a:solidFill>
                  <a:srgbClr val="000000"/>
                </a:solidFill>
              </a:rPr>
              <a:t>like the changes we saw </a:t>
            </a:r>
            <a:r>
              <a:rPr lang="en-US" sz="3200" dirty="0">
                <a:solidFill>
                  <a:srgbClr val="000000"/>
                </a:solidFill>
              </a:rPr>
              <a:t>today</a:t>
            </a:r>
            <a:r>
              <a:rPr lang="en-US" sz="3200" dirty="0" smtClean="0">
                <a:solidFill>
                  <a:srgbClr val="000000"/>
                </a:solidFill>
              </a:rPr>
              <a:t>?</a:t>
            </a:r>
            <a:endParaRPr lang="en-US" sz="3200" dirty="0">
              <a:solidFill>
                <a:srgbClr val="000000"/>
              </a:solidFill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>
                <a:solidFill>
                  <a:srgbClr val="000000"/>
                </a:solidFill>
              </a:rPr>
              <a:t>We’ll </a:t>
            </a:r>
            <a:r>
              <a:rPr lang="en-US" sz="3200" dirty="0">
                <a:solidFill>
                  <a:srgbClr val="000000"/>
                </a:solidFill>
              </a:rPr>
              <a:t>find out </a:t>
            </a:r>
            <a:r>
              <a:rPr lang="en-US" sz="3200" dirty="0" smtClean="0">
                <a:solidFill>
                  <a:srgbClr val="000000"/>
                </a:solidFill>
              </a:rPr>
              <a:t>next time!</a:t>
            </a:r>
            <a:r>
              <a:rPr lang="en-US" sz="3200" dirty="0">
                <a:solidFill>
                  <a:srgbClr val="000000"/>
                </a:solidFill>
              </a:rPr>
              <a:t> </a:t>
            </a:r>
          </a:p>
          <a:p>
            <a:pPr marL="182245" indent="-18224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9917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What Do You Know about Matter?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is matter? 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</a:t>
            </a:r>
            <a:r>
              <a:rPr lang="en-US" sz="3200" dirty="0"/>
              <a:t>are some properties of matter</a:t>
            </a:r>
            <a:r>
              <a:rPr lang="en-US" sz="3200" dirty="0" smtClean="0"/>
              <a:t>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 smtClean="0"/>
              <a:t>What are some examples of matter in our classroom?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20588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Properties of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3200" dirty="0" smtClean="0"/>
              <a:t>A </a:t>
            </a:r>
            <a:r>
              <a:rPr lang="en-US" sz="3200" b="1" dirty="0" smtClean="0"/>
              <a:t>property of matter </a:t>
            </a:r>
            <a:r>
              <a:rPr lang="en-US" sz="3200" dirty="0" smtClean="0"/>
              <a:t>is something that won’t change even if you add more of it or take some of it away.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/>
              <a:t>If I break a piece of wood in half, both pieces are still wood with the same properties of wood.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20588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Unit Central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 smtClean="0"/>
              <a:t>What </a:t>
            </a:r>
            <a:r>
              <a:rPr lang="en-US" sz="3200" dirty="0"/>
              <a:t>is matter made of? </a:t>
            </a:r>
            <a:r>
              <a:rPr lang="en-US" sz="3200" dirty="0" smtClean="0"/>
              <a:t>How </a:t>
            </a:r>
            <a:r>
              <a:rPr lang="en-US" sz="3200" dirty="0"/>
              <a:t>can matter change? </a:t>
            </a:r>
          </a:p>
        </p:txBody>
      </p:sp>
    </p:spTree>
    <p:extLst>
      <p:ext uri="{BB962C8B-B14F-4D97-AF65-F5344CB8AC3E}">
        <p14:creationId xmlns:p14="http://schemas.microsoft.com/office/powerpoint/2010/main" val="900455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Today’s </a:t>
            </a:r>
            <a:r>
              <a:rPr lang="en-US" dirty="0" smtClean="0"/>
              <a:t>Focus </a:t>
            </a:r>
            <a:r>
              <a:rPr lang="en-US" dirty="0"/>
              <a:t>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01302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changes in </a:t>
            </a:r>
            <a:r>
              <a:rPr lang="en-US" sz="3200" dirty="0" smtClean="0"/>
              <a:t>matter can we </a:t>
            </a:r>
            <a:r>
              <a:rPr lang="en-US" sz="3200" dirty="0"/>
              <a:t>see? </a:t>
            </a:r>
          </a:p>
        </p:txBody>
      </p:sp>
    </p:spTree>
    <p:extLst>
      <p:ext uri="{BB962C8B-B14F-4D97-AF65-F5344CB8AC3E}">
        <p14:creationId xmlns:p14="http://schemas.microsoft.com/office/powerpoint/2010/main" val="684012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Do You Think Matter Can Change?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</a:rPr>
              <a:t>Think </a:t>
            </a:r>
            <a:r>
              <a:rPr lang="en-US" sz="3200" dirty="0" smtClean="0">
                <a:solidFill>
                  <a:srgbClr val="000000"/>
                </a:solidFill>
              </a:rPr>
              <a:t>about the examples of matter you saw around our classroom.</a:t>
            </a:r>
            <a:endParaRPr lang="en-US" sz="3200" dirty="0">
              <a:solidFill>
                <a:srgbClr val="000000"/>
              </a:solidFill>
            </a:endParaRP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>
                <a:solidFill>
                  <a:srgbClr val="000000"/>
                </a:solidFill>
              </a:rPr>
              <a:t>Can </a:t>
            </a:r>
            <a:r>
              <a:rPr lang="en-US" sz="3200" dirty="0">
                <a:solidFill>
                  <a:srgbClr val="000000"/>
                </a:solidFill>
              </a:rPr>
              <a:t>you imagine any of </a:t>
            </a:r>
            <a:r>
              <a:rPr lang="en-US" sz="3200" dirty="0" smtClean="0">
                <a:solidFill>
                  <a:srgbClr val="000000"/>
                </a:solidFill>
              </a:rPr>
              <a:t>this matter changing</a:t>
            </a:r>
            <a:r>
              <a:rPr lang="en-US" sz="3200" dirty="0">
                <a:solidFill>
                  <a:srgbClr val="000000"/>
                </a:solidFill>
              </a:rPr>
              <a:t>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>
                <a:solidFill>
                  <a:srgbClr val="000000"/>
                </a:solidFill>
              </a:rPr>
              <a:t>In what ways might </a:t>
            </a:r>
            <a:r>
              <a:rPr lang="en-US" sz="3200" dirty="0" smtClean="0">
                <a:solidFill>
                  <a:srgbClr val="000000"/>
                </a:solidFill>
              </a:rPr>
              <a:t>the matter in these examples change</a:t>
            </a:r>
            <a:r>
              <a:rPr lang="en-US" sz="3200" dirty="0">
                <a:solidFill>
                  <a:srgbClr val="000000"/>
                </a:solidFill>
              </a:rPr>
              <a:t>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>
                <a:solidFill>
                  <a:srgbClr val="000000"/>
                </a:solidFill>
              </a:rPr>
              <a:t>What </a:t>
            </a:r>
            <a:r>
              <a:rPr lang="en-US" sz="3200" dirty="0" smtClean="0">
                <a:solidFill>
                  <a:srgbClr val="000000"/>
                </a:solidFill>
              </a:rPr>
              <a:t>might cause the matter to </a:t>
            </a:r>
            <a:r>
              <a:rPr lang="en-US" sz="3200" dirty="0">
                <a:solidFill>
                  <a:srgbClr val="000000"/>
                </a:solidFill>
              </a:rPr>
              <a:t>change? </a:t>
            </a:r>
          </a:p>
        </p:txBody>
      </p:sp>
    </p:spTree>
    <p:extLst>
      <p:ext uri="{BB962C8B-B14F-4D97-AF65-F5344CB8AC3E}">
        <p14:creationId xmlns:p14="http://schemas.microsoft.com/office/powerpoint/2010/main" val="1692393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Do You Think Matter Can Change?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>
                <a:solidFill>
                  <a:srgbClr val="000000"/>
                </a:solidFill>
              </a:rPr>
              <a:t>Now think of an example of matter </a:t>
            </a:r>
            <a:r>
              <a:rPr lang="en-US" sz="3200" b="1" dirty="0" smtClean="0">
                <a:solidFill>
                  <a:srgbClr val="000000"/>
                </a:solidFill>
              </a:rPr>
              <a:t>outside</a:t>
            </a:r>
            <a:r>
              <a:rPr lang="en-US" sz="3200" dirty="0" smtClean="0">
                <a:solidFill>
                  <a:srgbClr val="000000"/>
                </a:solidFill>
              </a:rPr>
              <a:t> our classroom (in the world around us).</a:t>
            </a:r>
            <a:endParaRPr lang="en-US" sz="3200" dirty="0">
              <a:solidFill>
                <a:srgbClr val="000000"/>
              </a:solidFill>
            </a:endParaRP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>
                <a:solidFill>
                  <a:srgbClr val="000000"/>
                </a:solidFill>
              </a:rPr>
              <a:t>How might this matter change?</a:t>
            </a:r>
            <a:r>
              <a:rPr lang="en-US" sz="3200" dirty="0">
                <a:solidFill>
                  <a:srgbClr val="000000"/>
                </a:solidFill>
              </a:rPr>
              <a:t> </a:t>
            </a:r>
            <a:endParaRPr lang="en-US" sz="3200" dirty="0" smtClean="0">
              <a:solidFill>
                <a:srgbClr val="000000"/>
              </a:solidFill>
            </a:endParaRPr>
          </a:p>
          <a:p>
            <a:pPr marL="731520" indent="-365760">
              <a:spcBef>
                <a:spcPts val="1200"/>
              </a:spcBef>
            </a:pPr>
            <a:r>
              <a:rPr lang="en-US" sz="3200" dirty="0" smtClean="0">
                <a:solidFill>
                  <a:srgbClr val="000000"/>
                </a:solidFill>
              </a:rPr>
              <a:t>What might cause it to change?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 smtClean="0">
                <a:solidFill>
                  <a:srgbClr val="000000"/>
                </a:solidFill>
              </a:rPr>
              <a:t>Share your example and ideas with an elbow partner.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393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 smtClean="0"/>
              <a:t>Investigating Changes in Matter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876800"/>
          </a:xfrm>
        </p:spPr>
        <p:txBody>
          <a:bodyPr/>
          <a:lstStyle/>
          <a:p>
            <a:pPr marL="365760" lvl="0" indent="-365760">
              <a:spcBef>
                <a:spcPts val="12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200" dirty="0" smtClean="0"/>
              <a:t>At each station, have different team members read the questions on the card:</a:t>
            </a:r>
          </a:p>
          <a:p>
            <a:pPr marL="731520" lvl="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dirty="0" smtClean="0"/>
              <a:t>What </a:t>
            </a:r>
            <a:r>
              <a:rPr lang="en-US" sz="3200" dirty="0"/>
              <a:t>change in matter do you see?</a:t>
            </a:r>
          </a:p>
          <a:p>
            <a:pPr marL="731520" lvl="0" indent="-365760">
              <a:spcBef>
                <a:spcPts val="600"/>
              </a:spcBef>
              <a:spcAft>
                <a:spcPts val="0"/>
              </a:spcAft>
            </a:pPr>
            <a:r>
              <a:rPr lang="en-US" sz="3200" dirty="0"/>
              <a:t>What do you think caused the change? </a:t>
            </a:r>
          </a:p>
          <a:p>
            <a:pPr marL="731520" lvl="0" indent="-365760">
              <a:spcBef>
                <a:spcPts val="600"/>
              </a:spcBef>
              <a:spcAft>
                <a:spcPts val="0"/>
              </a:spcAft>
            </a:pPr>
            <a:r>
              <a:rPr lang="en-US" sz="3200" dirty="0"/>
              <a:t>Could you ever reverse the change </a:t>
            </a:r>
            <a:r>
              <a:rPr lang="en-US" sz="3200" dirty="0" smtClean="0"/>
              <a:t>you </a:t>
            </a:r>
            <a:r>
              <a:rPr lang="en-US" sz="3200" dirty="0"/>
              <a:t>see?  </a:t>
            </a:r>
            <a:endParaRPr lang="en-US" sz="3200" dirty="0" smtClean="0"/>
          </a:p>
          <a:p>
            <a:pPr marL="365760" lvl="0" indent="-365760">
              <a:spcBef>
                <a:spcPts val="1200"/>
              </a:spcBef>
              <a:spcAft>
                <a:spcPts val="0"/>
              </a:spcAft>
              <a:buFont typeface="+mj-lt"/>
              <a:buAutoNum type="arabicPeriod" startAt="2"/>
            </a:pPr>
            <a:r>
              <a:rPr lang="en-US" sz="3200" dirty="0" smtClean="0"/>
              <a:t>Look at the matter and talk about these questions as a team.</a:t>
            </a:r>
          </a:p>
        </p:txBody>
      </p:sp>
    </p:spTree>
    <p:extLst>
      <p:ext uri="{BB962C8B-B14F-4D97-AF65-F5344CB8AC3E}">
        <p14:creationId xmlns:p14="http://schemas.microsoft.com/office/powerpoint/2010/main" val="266115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 smtClean="0"/>
              <a:t>Our Data Table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9886512"/>
              </p:ext>
            </p:extLst>
          </p:nvPr>
        </p:nvGraphicFramePr>
        <p:xfrm>
          <a:off x="533400" y="1600200"/>
          <a:ext cx="8124823" cy="47243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5196">
                  <a:extLst>
                    <a:ext uri="{9D8B030D-6E8A-4147-A177-3AD203B41FA5}">
                      <a16:colId xmlns:a16="http://schemas.microsoft.com/office/drawing/2014/main" val="2486821785"/>
                    </a:ext>
                  </a:extLst>
                </a:gridCol>
                <a:gridCol w="2963059">
                  <a:extLst>
                    <a:ext uri="{9D8B030D-6E8A-4147-A177-3AD203B41FA5}">
                      <a16:colId xmlns:a16="http://schemas.microsoft.com/office/drawing/2014/main" val="2629034367"/>
                    </a:ext>
                  </a:extLst>
                </a:gridCol>
                <a:gridCol w="2038284">
                  <a:extLst>
                    <a:ext uri="{9D8B030D-6E8A-4147-A177-3AD203B41FA5}">
                      <a16:colId xmlns:a16="http://schemas.microsoft.com/office/drawing/2014/main" val="4052646711"/>
                    </a:ext>
                  </a:extLst>
                </a:gridCol>
                <a:gridCol w="2038284">
                  <a:extLst>
                    <a:ext uri="{9D8B030D-6E8A-4147-A177-3AD203B41FA5}">
                      <a16:colId xmlns:a16="http://schemas.microsoft.com/office/drawing/2014/main" val="1506637309"/>
                    </a:ext>
                  </a:extLst>
                </a:gridCol>
              </a:tblGrid>
              <a:tr h="703634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Station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Describe the 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Change </a:t>
                      </a:r>
                      <a:r>
                        <a:rPr lang="en-US" dirty="0"/>
                        <a:t>in </a:t>
                      </a:r>
                      <a:r>
                        <a:rPr lang="en-US" dirty="0" smtClean="0"/>
                        <a:t>Matter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What </a:t>
                      </a:r>
                      <a:r>
                        <a:rPr lang="en-US" dirty="0" smtClean="0"/>
                        <a:t>Caused This Change</a:t>
                      </a:r>
                      <a:r>
                        <a:rPr lang="en-US" dirty="0"/>
                        <a:t>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Is it </a:t>
                      </a:r>
                      <a:r>
                        <a:rPr lang="en-US" dirty="0" smtClean="0"/>
                        <a:t/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Reversible</a:t>
                      </a:r>
                      <a:r>
                        <a:rPr lang="en-US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0825784"/>
                  </a:ext>
                </a:extLst>
              </a:tr>
              <a:tr h="100519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1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308818"/>
                  </a:ext>
                </a:extLst>
              </a:tr>
              <a:tr h="100519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2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1852029"/>
                  </a:ext>
                </a:extLst>
              </a:tr>
              <a:tr h="100519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3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7074498"/>
                  </a:ext>
                </a:extLst>
              </a:tr>
              <a:tr h="100519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r>
                        <a:rPr lang="en-US" dirty="0"/>
                        <a:t>4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37590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95826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3087</TotalTime>
  <Words>316</Words>
  <Application>Microsoft Office PowerPoint</Application>
  <PresentationFormat>On-screen Show (4:3)</PresentationFormat>
  <Paragraphs>60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Clarity</vt:lpstr>
      <vt:lpstr>Properties of Matter Lesson 1A</vt:lpstr>
      <vt:lpstr>What Do You Know about Matter?</vt:lpstr>
      <vt:lpstr>Properties of Matter</vt:lpstr>
      <vt:lpstr>Unit Central Questions</vt:lpstr>
      <vt:lpstr>Today’s Focus Question</vt:lpstr>
      <vt:lpstr>Do You Think Matter Can Change?</vt:lpstr>
      <vt:lpstr>Do You Think Matter Can Change?</vt:lpstr>
      <vt:lpstr>Investigating Changes in Matter</vt:lpstr>
      <vt:lpstr>Our Data Table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Cemast</cp:lastModifiedBy>
  <cp:revision>131</cp:revision>
  <cp:lastPrinted>2018-02-27T23:33:12Z</cp:lastPrinted>
  <dcterms:created xsi:type="dcterms:W3CDTF">2014-06-10T18:20:14Z</dcterms:created>
  <dcterms:modified xsi:type="dcterms:W3CDTF">2019-09-25T16:24:07Z</dcterms:modified>
</cp:coreProperties>
</file>