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379" r:id="rId2"/>
    <p:sldId id="362" r:id="rId3"/>
    <p:sldId id="380" r:id="rId4"/>
    <p:sldId id="381" r:id="rId5"/>
    <p:sldId id="382" r:id="rId6"/>
    <p:sldId id="384" r:id="rId7"/>
    <p:sldId id="383" r:id="rId8"/>
    <p:sldId id="385" r:id="rId9"/>
    <p:sldId id="378" r:id="rId10"/>
    <p:sldId id="358" r:id="rId11"/>
    <p:sldId id="386" r:id="rId12"/>
    <p:sldId id="387" r:id="rId13"/>
    <p:sldId id="388" r:id="rId14"/>
    <p:sldId id="389" r:id="rId15"/>
    <p:sldId id="376" r:id="rId16"/>
    <p:sldId id="390" r:id="rId17"/>
    <p:sldId id="373" r:id="rId18"/>
    <p:sldId id="371" r:id="rId19"/>
    <p:sldId id="391" r:id="rId2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ustine Newell" initials="JN" lastIdx="17" clrIdx="0"/>
  <p:cmAuthor id="1" name="Betty" initials="BS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00"/>
    <a:srgbClr val="4E72A8"/>
    <a:srgbClr val="677EB1"/>
    <a:srgbClr val="7A8A9E"/>
    <a:srgbClr val="68809C"/>
    <a:srgbClr val="899DAD"/>
    <a:srgbClr val="8995AD"/>
    <a:srgbClr val="7694C0"/>
    <a:srgbClr val="8A9DAC"/>
    <a:srgbClr val="869AB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5" autoAdjust="0"/>
    <p:restoredTop sz="80639" autoAdjust="0"/>
  </p:normalViewPr>
  <p:slideViewPr>
    <p:cSldViewPr>
      <p:cViewPr varScale="1">
        <p:scale>
          <a:sx n="58" d="100"/>
          <a:sy n="58" d="100"/>
        </p:scale>
        <p:origin x="-17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8B3138-02F8-4271-AE06-E3638800E77D}" type="datetimeFigureOut">
              <a:rPr lang="en-US" smtClean="0"/>
              <a:pPr/>
              <a:t>12/8/2019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4D70C-C6FC-4CEE-BE95-5F01CD5290C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510497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1pPr>
            <a:lvl2pPr marL="757020" indent="-291161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2pPr>
            <a:lvl3pPr marL="1164647" indent="-232929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3pPr>
            <a:lvl4pPr marL="1630505" indent="-232929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4pPr>
            <a:lvl5pPr marL="2096365" indent="-232929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5pPr>
            <a:lvl6pPr marL="2562224" indent="-232929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6pPr>
            <a:lvl7pPr marL="3028082" indent="-232929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7pPr>
            <a:lvl8pPr marL="3493941" indent="-232929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8pPr>
            <a:lvl9pPr marL="3959800" indent="-232929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15854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935935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935935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212583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589518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669142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833958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626349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935935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935935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93593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8.png"/><Relationship Id="rId7" Type="http://schemas.openxmlformats.org/officeDocument/2006/relationships/image" Target="../media/image16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848600" cy="1600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Properties of Matter Lesson 6 (Extension)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05200"/>
            <a:ext cx="7924800" cy="16764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What Happens When Matter Starts Off as One Thing and Changes into Something Different?</a:t>
            </a:r>
            <a:endParaRPr 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4864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048000" y="5562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3000" y="54864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3200" y="55626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Vinegar and Baking Soda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happened in lesson 1 when we mixed vinegar with baking soda in a plastic freezer bag?</a:t>
            </a:r>
          </a:p>
          <a:p>
            <a:pPr marL="0" indent="0" algn="ctr">
              <a:buNone/>
            </a:pPr>
            <a:endParaRPr lang="en-US" sz="4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6115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A Baking-Soda Molecule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1534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This is a Lego model of a baking-soda molecule: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spcBef>
                <a:spcPts val="0"/>
              </a:spcBef>
              <a:buNone/>
            </a:pPr>
            <a:endParaRPr lang="en-US" sz="3200" dirty="0"/>
          </a:p>
          <a:p>
            <a:pPr marL="0" indent="0">
              <a:spcBef>
                <a:spcPts val="0"/>
              </a:spcBef>
              <a:buNone/>
            </a:pPr>
            <a:endParaRPr lang="en-US" sz="3200" dirty="0"/>
          </a:p>
          <a:p>
            <a:pPr marL="0" indent="0">
              <a:spcBef>
                <a:spcPts val="0"/>
              </a:spcBef>
              <a:buNone/>
            </a:pPr>
            <a:r>
              <a:rPr lang="en-US" sz="3200" dirty="0"/>
              <a:t>How is this molecule like a water molecule? How is it different?</a:t>
            </a:r>
          </a:p>
          <a:p>
            <a:pPr marL="0" indent="0" algn="ctr">
              <a:buNone/>
            </a:pPr>
            <a:endParaRPr lang="en-US" sz="4000" dirty="0"/>
          </a:p>
          <a:p>
            <a:endParaRPr lang="en-US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362200"/>
            <a:ext cx="44196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2">
            <a:extLst>
              <a:ext uri="{FF2B5EF4-FFF2-40B4-BE49-F238E27FC236}">
                <a16:creationId xmlns:a16="http://schemas.microsoft.com/office/drawing/2014/main" xmlns="" id="{38312C0E-F676-4DA2-9F78-B5E324C5D8D3}"/>
              </a:ext>
            </a:extLst>
          </p:cNvPr>
          <p:cNvSpPr txBox="1"/>
          <p:nvPr/>
        </p:nvSpPr>
        <p:spPr>
          <a:xfrm>
            <a:off x="5438048" y="5073878"/>
            <a:ext cx="11913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Photo courtesy of BSCS</a:t>
            </a:r>
            <a:endParaRPr lang="en-US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115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A Baking-Soda Molecule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848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A baking-soda molecule has </a:t>
            </a:r>
            <a:r>
              <a:rPr lang="en-US" sz="3200" b="1" dirty="0"/>
              <a:t>six atoms</a:t>
            </a:r>
            <a:r>
              <a:rPr lang="en-US" sz="3200" dirty="0"/>
              <a:t>. Two atoms are the same as the atoms in water (hydrogen and oxygen), and two are different.  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spcBef>
                <a:spcPts val="0"/>
              </a:spcBef>
              <a:buNone/>
            </a:pPr>
            <a:endParaRPr lang="en-US" sz="3200" dirty="0"/>
          </a:p>
          <a:p>
            <a:pPr marL="0" indent="0">
              <a:spcBef>
                <a:spcPts val="0"/>
              </a:spcBef>
              <a:buNone/>
            </a:pPr>
            <a:endParaRPr lang="en-US" sz="3200" dirty="0"/>
          </a:p>
          <a:p>
            <a:pPr marL="0" indent="0" algn="ctr">
              <a:buNone/>
            </a:pPr>
            <a:endParaRPr lang="en-US" sz="4000" dirty="0"/>
          </a:p>
          <a:p>
            <a:endParaRPr lang="en-US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505200"/>
            <a:ext cx="44196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2">
            <a:extLst>
              <a:ext uri="{FF2B5EF4-FFF2-40B4-BE49-F238E27FC236}">
                <a16:creationId xmlns:a16="http://schemas.microsoft.com/office/drawing/2014/main" xmlns="" id="{38312C0E-F676-4DA2-9F78-B5E324C5D8D3}"/>
              </a:ext>
            </a:extLst>
          </p:cNvPr>
          <p:cNvSpPr txBox="1"/>
          <p:nvPr/>
        </p:nvSpPr>
        <p:spPr>
          <a:xfrm>
            <a:off x="5514248" y="6241858"/>
            <a:ext cx="11913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Photo courtesy of BSCS</a:t>
            </a:r>
            <a:endParaRPr lang="en-US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115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A Vinegar Molecule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1534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This is a Lego model of a vinegar molecule: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spcBef>
                <a:spcPts val="0"/>
              </a:spcBef>
              <a:buNone/>
            </a:pPr>
            <a:endParaRPr lang="en-US" sz="3200" dirty="0"/>
          </a:p>
          <a:p>
            <a:pPr marL="0" indent="0">
              <a:spcBef>
                <a:spcPts val="0"/>
              </a:spcBef>
              <a:buNone/>
            </a:pPr>
            <a:endParaRPr lang="en-US" sz="3200" dirty="0"/>
          </a:p>
          <a:p>
            <a:pPr marL="0" indent="0">
              <a:spcBef>
                <a:spcPts val="0"/>
              </a:spcBef>
              <a:buNone/>
            </a:pPr>
            <a:r>
              <a:rPr lang="en-US" sz="3200" dirty="0"/>
              <a:t>How is this molecule different from a baking-soda molecule?</a:t>
            </a:r>
          </a:p>
          <a:p>
            <a:pPr marL="0" indent="0" algn="ctr">
              <a:buNone/>
            </a:pPr>
            <a:endParaRPr lang="en-US" sz="4000" dirty="0"/>
          </a:p>
          <a:p>
            <a:endParaRPr lang="en-US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438400"/>
            <a:ext cx="4038600" cy="2570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2">
            <a:extLst>
              <a:ext uri="{FF2B5EF4-FFF2-40B4-BE49-F238E27FC236}">
                <a16:creationId xmlns:a16="http://schemas.microsoft.com/office/drawing/2014/main" xmlns="" id="{38312C0E-F676-4DA2-9F78-B5E324C5D8D3}"/>
              </a:ext>
            </a:extLst>
          </p:cNvPr>
          <p:cNvSpPr txBox="1"/>
          <p:nvPr/>
        </p:nvSpPr>
        <p:spPr>
          <a:xfrm>
            <a:off x="5285648" y="5015022"/>
            <a:ext cx="11913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Photo courtesy of BSCS</a:t>
            </a:r>
            <a:endParaRPr lang="en-US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115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352800"/>
            <a:ext cx="4038600" cy="2570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A Vinegar Molecule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1534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A vinegar molecule is bigger than a baking-soda molecule with a total of </a:t>
            </a:r>
            <a:r>
              <a:rPr lang="en-US" sz="3200" b="1" dirty="0"/>
              <a:t>eight</a:t>
            </a:r>
            <a:r>
              <a:rPr lang="en-US" sz="3200" dirty="0"/>
              <a:t> atoms. But it has only three different kinds of atoms.</a:t>
            </a:r>
          </a:p>
        </p:txBody>
      </p:sp>
      <p:sp>
        <p:nvSpPr>
          <p:cNvPr id="5" name="TextBox 2">
            <a:extLst>
              <a:ext uri="{FF2B5EF4-FFF2-40B4-BE49-F238E27FC236}">
                <a16:creationId xmlns:a16="http://schemas.microsoft.com/office/drawing/2014/main" xmlns="" id="{38312C0E-F676-4DA2-9F78-B5E324C5D8D3}"/>
              </a:ext>
            </a:extLst>
          </p:cNvPr>
          <p:cNvSpPr txBox="1"/>
          <p:nvPr/>
        </p:nvSpPr>
        <p:spPr>
          <a:xfrm>
            <a:off x="5438048" y="5923373"/>
            <a:ext cx="11913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Photo courtesy of BSCS</a:t>
            </a:r>
            <a:endParaRPr lang="en-US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115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Your Predictions</a:t>
            </a: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810000"/>
            <a:ext cx="2520722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810000"/>
            <a:ext cx="2443180" cy="2375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Plus 12"/>
          <p:cNvSpPr/>
          <p:nvPr/>
        </p:nvSpPr>
        <p:spPr>
          <a:xfrm>
            <a:off x="4114800" y="4800600"/>
            <a:ext cx="719278" cy="762000"/>
          </a:xfrm>
          <a:prstGeom prst="mathPlu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">
            <a:extLst>
              <a:ext uri="{FF2B5EF4-FFF2-40B4-BE49-F238E27FC236}">
                <a16:creationId xmlns:a16="http://schemas.microsoft.com/office/drawing/2014/main" xmlns="" id="{38312C0E-F676-4DA2-9F78-B5E324C5D8D3}"/>
              </a:ext>
            </a:extLst>
          </p:cNvPr>
          <p:cNvSpPr txBox="1"/>
          <p:nvPr/>
        </p:nvSpPr>
        <p:spPr>
          <a:xfrm>
            <a:off x="7620000" y="6534644"/>
            <a:ext cx="11913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800" kern="12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Photos courtesy of BSCS</a:t>
            </a:r>
            <a:endParaRPr lang="en-US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5800" y="1524000"/>
            <a:ext cx="7620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What do you think will happen to these molecules when we mix the vinegar and the baking together?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219200" y="3352800"/>
            <a:ext cx="25146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latin typeface="Calibri" pitchFamily="34" charset="0"/>
              </a:rPr>
              <a:t>Vinegar Molecule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029200" y="3352800"/>
            <a:ext cx="3048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latin typeface="Calibri" pitchFamily="34" charset="0"/>
              </a:rPr>
              <a:t>Baking-Soda Molecule</a:t>
            </a:r>
          </a:p>
        </p:txBody>
      </p:sp>
    </p:spTree>
    <p:extLst>
      <p:ext uri="{BB962C8B-B14F-4D97-AF65-F5344CB8AC3E}">
        <p14:creationId xmlns:p14="http://schemas.microsoft.com/office/powerpoint/2010/main" xmlns="" val="638320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229600" cy="990600"/>
          </a:xfrm>
        </p:spPr>
        <p:txBody>
          <a:bodyPr/>
          <a:lstStyle/>
          <a:p>
            <a:r>
              <a:rPr lang="en-US" dirty="0"/>
              <a:t>Physical and Chemical Changes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24000"/>
            <a:ext cx="2286000" cy="150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524000"/>
            <a:ext cx="2042443" cy="14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5"/>
          <p:cNvGrpSpPr/>
          <p:nvPr/>
        </p:nvGrpSpPr>
        <p:grpSpPr>
          <a:xfrm>
            <a:off x="3352800" y="2133600"/>
            <a:ext cx="2433357" cy="400110"/>
            <a:chOff x="3457855" y="5943600"/>
            <a:chExt cx="2433357" cy="400110"/>
          </a:xfrm>
        </p:grpSpPr>
        <p:cxnSp>
          <p:nvCxnSpPr>
            <p:cNvPr id="7" name="Straight Arrow Connector 6"/>
            <p:cNvCxnSpPr/>
            <p:nvPr/>
          </p:nvCxnSpPr>
          <p:spPr>
            <a:xfrm>
              <a:off x="3457855" y="6132241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>
              <a:off x="5357812" y="6151291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4038600" y="5943600"/>
              <a:ext cx="13192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alibri" pitchFamily="34" charset="0"/>
                </a:rPr>
                <a:t>Add Heat </a:t>
              </a:r>
            </a:p>
          </p:txBody>
        </p:sp>
      </p:grp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34200" y="5486400"/>
            <a:ext cx="1571779" cy="975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191000"/>
            <a:ext cx="2566988" cy="972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6400" y="5257800"/>
            <a:ext cx="1143000" cy="1193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/>
          <p:nvPr/>
        </p:nvCxnSpPr>
        <p:spPr>
          <a:xfrm>
            <a:off x="228600" y="3505200"/>
            <a:ext cx="85344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3810000"/>
            <a:ext cx="1776412" cy="153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81200" y="5105400"/>
            <a:ext cx="1924050" cy="139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Plus 12"/>
          <p:cNvSpPr/>
          <p:nvPr/>
        </p:nvSpPr>
        <p:spPr>
          <a:xfrm>
            <a:off x="2471877" y="4267200"/>
            <a:ext cx="719278" cy="762000"/>
          </a:xfrm>
          <a:prstGeom prst="mathPlu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Equal 13"/>
          <p:cNvSpPr/>
          <p:nvPr/>
        </p:nvSpPr>
        <p:spPr>
          <a:xfrm>
            <a:off x="4114800" y="5029200"/>
            <a:ext cx="976312" cy="762000"/>
          </a:xfrm>
          <a:prstGeom prst="mathEqua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76600" y="1524000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alibri" pitchFamily="34" charset="0"/>
              </a:rPr>
              <a:t>Physical Change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200400" y="3657600"/>
            <a:ext cx="29616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alibri" pitchFamily="34" charset="0"/>
              </a:rPr>
              <a:t>Chemical Change</a:t>
            </a:r>
          </a:p>
        </p:txBody>
      </p:sp>
      <p:sp>
        <p:nvSpPr>
          <p:cNvPr id="25" name="TextBox 2">
            <a:extLst>
              <a:ext uri="{FF2B5EF4-FFF2-40B4-BE49-F238E27FC236}">
                <a16:creationId xmlns:a16="http://schemas.microsoft.com/office/drawing/2014/main" xmlns="" id="{21AE76AA-0605-41F7-9C45-8DA2F30EEC45}"/>
              </a:ext>
            </a:extLst>
          </p:cNvPr>
          <p:cNvSpPr txBox="1"/>
          <p:nvPr/>
        </p:nvSpPr>
        <p:spPr>
          <a:xfrm>
            <a:off x="7720089" y="6569602"/>
            <a:ext cx="11913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Photos courtesy of BSCS</a:t>
            </a:r>
            <a:endParaRPr lang="en-US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29" name="Group 5"/>
          <p:cNvGrpSpPr/>
          <p:nvPr/>
        </p:nvGrpSpPr>
        <p:grpSpPr>
          <a:xfrm>
            <a:off x="3352799" y="2666999"/>
            <a:ext cx="1905000" cy="707885"/>
            <a:chOff x="4153484" y="5943604"/>
            <a:chExt cx="940880" cy="495423"/>
          </a:xfrm>
        </p:grpSpPr>
        <p:cxnSp>
          <p:nvCxnSpPr>
            <p:cNvPr id="31" name="Straight Arrow Connector 30"/>
            <p:cNvCxnSpPr/>
            <p:nvPr/>
          </p:nvCxnSpPr>
          <p:spPr>
            <a:xfrm flipH="1">
              <a:off x="4153484" y="6103593"/>
              <a:ext cx="263445" cy="1407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4454566" y="5943604"/>
              <a:ext cx="639798" cy="49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alibri" pitchFamily="34" charset="0"/>
                </a:rPr>
                <a:t>Remove</a:t>
              </a:r>
              <a:br>
                <a:rPr lang="en-US" sz="2000" dirty="0">
                  <a:latin typeface="Calibri" pitchFamily="34" charset="0"/>
                </a:rPr>
              </a:br>
              <a:r>
                <a:rPr lang="en-US" sz="2000" dirty="0">
                  <a:latin typeface="Calibri" pitchFamily="34" charset="0"/>
                </a:rPr>
                <a:t>   Heat </a:t>
              </a:r>
            </a:p>
          </p:txBody>
        </p:sp>
      </p:grpSp>
      <p:cxnSp>
        <p:nvCxnSpPr>
          <p:cNvPr id="46" name="Straight Arrow Connector 45"/>
          <p:cNvCxnSpPr/>
          <p:nvPr/>
        </p:nvCxnSpPr>
        <p:spPr>
          <a:xfrm flipH="1">
            <a:off x="5257800" y="2895600"/>
            <a:ext cx="533398" cy="201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38320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0772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153400" cy="5181600"/>
          </a:xfrm>
        </p:spPr>
        <p:txBody>
          <a:bodyPr/>
          <a:lstStyle/>
          <a:p>
            <a:pPr marL="0" lvl="0" indent="0">
              <a:buClr>
                <a:srgbClr val="93A299"/>
              </a:buClr>
              <a:buNone/>
            </a:pPr>
            <a:r>
              <a:rPr lang="en-US" sz="3000" b="1" dirty="0">
                <a:solidFill>
                  <a:srgbClr val="292934"/>
                </a:solidFill>
              </a:rPr>
              <a:t>Today’s focus question: </a:t>
            </a:r>
            <a:r>
              <a:rPr lang="en-US" sz="3000" i="1" dirty="0">
                <a:solidFill>
                  <a:srgbClr val="292934"/>
                </a:solidFill>
              </a:rPr>
              <a:t>What happens when matter starts off as one thing and changes into something different?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000" b="1" dirty="0"/>
              <a:t>Turn and Talk: </a:t>
            </a:r>
            <a:r>
              <a:rPr lang="en-US" sz="3000" dirty="0"/>
              <a:t>Share your ideas with an elbow partner. Then write your best answer to this question in your science notebook using 1 or 2 complete sentences.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000" dirty="0"/>
              <a:t>Listen carefully and ask questions to help each other come up with clear answers that include science words and ideas about matter.</a:t>
            </a:r>
          </a:p>
        </p:txBody>
      </p:sp>
    </p:spTree>
    <p:extLst>
      <p:ext uri="{BB962C8B-B14F-4D97-AF65-F5344CB8AC3E}">
        <p14:creationId xmlns:p14="http://schemas.microsoft.com/office/powerpoint/2010/main" xmlns="" val="20020128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153400" cy="990600"/>
          </a:xfrm>
        </p:spPr>
        <p:txBody>
          <a:bodyPr/>
          <a:lstStyle/>
          <a:p>
            <a:r>
              <a:rPr lang="en-US" dirty="0"/>
              <a:t>Atoms and Molecules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3820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2900" dirty="0"/>
              <a:t>Today we started with 2 types of molecules (baking soda and vinegar) and ended up with 3 new molecules!</a:t>
            </a:r>
          </a:p>
          <a:p>
            <a:pPr marL="731520" indent="-365760">
              <a:spcBef>
                <a:spcPts val="1200"/>
              </a:spcBef>
            </a:pPr>
            <a:r>
              <a:rPr lang="en-US" sz="2900" dirty="0"/>
              <a:t>If we can end up with a different number of molecules in a chemical change, </a:t>
            </a:r>
            <a:r>
              <a:rPr lang="en-US" sz="2900" b="1" dirty="0"/>
              <a:t>can the number of atoms change too</a:t>
            </a:r>
            <a:r>
              <a:rPr lang="en-US" sz="2900" dirty="0"/>
              <a:t>?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2900" dirty="0"/>
              <a:t>Think about this question. Then share your ideas with an elbow partner using this sentence starter: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2900" i="1" dirty="0"/>
              <a:t>I think the number of atoms [can/can’t] change because ____________.</a:t>
            </a:r>
          </a:p>
        </p:txBody>
      </p:sp>
    </p:spTree>
    <p:extLst>
      <p:ext uri="{BB962C8B-B14F-4D97-AF65-F5344CB8AC3E}">
        <p14:creationId xmlns:p14="http://schemas.microsoft.com/office/powerpoint/2010/main" xmlns="" val="1414156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305800" cy="48006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In our next lesson, we’ll talk more about whether the number of atoms can change like the number of molecules in a chemical change.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Then we’ll see if our ideas match the ideas of scientists.</a:t>
            </a:r>
          </a:p>
        </p:txBody>
      </p:sp>
    </p:spTree>
    <p:extLst>
      <p:ext uri="{BB962C8B-B14F-4D97-AF65-F5344CB8AC3E}">
        <p14:creationId xmlns:p14="http://schemas.microsoft.com/office/powerpoint/2010/main" xmlns="" val="1414156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/>
              <a:t>How Can Matter Change?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1534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  <a:spcAft>
                <a:spcPts val="0"/>
              </a:spcAft>
            </a:pPr>
            <a:r>
              <a:rPr lang="en-US" sz="3200" dirty="0"/>
              <a:t>What happens to the molecules when a solid changes to a liquid?</a:t>
            </a:r>
          </a:p>
          <a:p>
            <a:pPr marL="365760" indent="-365760">
              <a:spcBef>
                <a:spcPts val="1200"/>
              </a:spcBef>
              <a:spcAft>
                <a:spcPts val="0"/>
              </a:spcAft>
            </a:pPr>
            <a:r>
              <a:rPr lang="en-US" sz="3200" dirty="0"/>
              <a:t>What happens to the molecules when a liquid changes to a solid?  </a:t>
            </a:r>
          </a:p>
        </p:txBody>
      </p:sp>
      <p:pic>
        <p:nvPicPr>
          <p:cNvPr id="1028" name="Picture 4" descr="http://si.wsj.net/public/resources/images/OD-AG206_icecov_DV_2011042122125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809999"/>
            <a:ext cx="1676400" cy="251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glass cup of wat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8999" y="3810000"/>
            <a:ext cx="1704033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00000000-0008-0000-0100-00000E000000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953000"/>
            <a:ext cx="2952749" cy="1299196"/>
          </a:xfrm>
          <a:prstGeom prst="rect">
            <a:avLst/>
          </a:prstGeom>
          <a:noFill/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00000000-0008-0000-0100-00000F000000}"/>
              </a:ext>
            </a:extLst>
          </p:cNvPr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452" b="14514"/>
          <a:stretch/>
        </p:blipFill>
        <p:spPr bwMode="auto">
          <a:xfrm>
            <a:off x="5791200" y="3352800"/>
            <a:ext cx="2743200" cy="1143000"/>
          </a:xfrm>
          <a:prstGeom prst="rect">
            <a:avLst/>
          </a:prstGeom>
          <a:noFill/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25C6735B-EE22-42A2-B7B4-28C5B4D73E18}"/>
              </a:ext>
            </a:extLst>
          </p:cNvPr>
          <p:cNvSpPr txBox="1"/>
          <p:nvPr/>
        </p:nvSpPr>
        <p:spPr>
          <a:xfrm>
            <a:off x="7496174" y="6326221"/>
            <a:ext cx="11906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Photos 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558868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A Human Model of Matter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Today you’ll become human models of matter!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As models of water molecules, you’ll act out what happens when a solid changes to a liquid and a liquid changes to a solid.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How would you move if you were a water molecule?</a:t>
            </a:r>
          </a:p>
        </p:txBody>
      </p:sp>
    </p:spTree>
    <p:extLst>
      <p:ext uri="{BB962C8B-B14F-4D97-AF65-F5344CB8AC3E}">
        <p14:creationId xmlns:p14="http://schemas.microsoft.com/office/powerpoint/2010/main" xmlns="" val="37289028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A Human Model of Matter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4876800"/>
          </a:xfrm>
        </p:spPr>
        <p:txBody>
          <a:bodyPr/>
          <a:lstStyle/>
          <a:p>
            <a:pPr marL="0" lvl="1" indent="0">
              <a:buNone/>
            </a:pPr>
            <a:r>
              <a:rPr lang="en-US" sz="3200" dirty="0"/>
              <a:t>In your group, come up with a plan for acting out how water molecules behave in a solid and a liquid.</a:t>
            </a:r>
          </a:p>
          <a:p>
            <a:pPr marL="0" lvl="1" indent="0">
              <a:spcBef>
                <a:spcPts val="1800"/>
              </a:spcBef>
              <a:buNone/>
            </a:pPr>
            <a:r>
              <a:rPr lang="en-US" sz="3200" dirty="0"/>
              <a:t>Make these decisions: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sz="3200" dirty="0"/>
              <a:t>How close should we </a:t>
            </a:r>
            <a:r>
              <a:rPr lang="en-US" sz="3200" b="1" dirty="0"/>
              <a:t>stand</a:t>
            </a:r>
            <a:r>
              <a:rPr lang="en-US" sz="3200" dirty="0"/>
              <a:t> as molecules of solid water and liquid water?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sz="3200" dirty="0"/>
              <a:t>How should we all </a:t>
            </a:r>
            <a:r>
              <a:rPr lang="en-US" sz="3200" b="1" dirty="0"/>
              <a:t>move</a:t>
            </a:r>
            <a:r>
              <a:rPr lang="en-US" sz="3200" dirty="0"/>
              <a:t> as molecules of solid water and liquid water?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289028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A Drop of Water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54023" y="2438400"/>
            <a:ext cx="2819400" cy="381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5800" y="1524000"/>
            <a:ext cx="784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Let’s read about water molecules!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5C7C5895-4003-462E-912C-A4169F730E2C}"/>
              </a:ext>
            </a:extLst>
          </p:cNvPr>
          <p:cNvSpPr txBox="1"/>
          <p:nvPr/>
        </p:nvSpPr>
        <p:spPr>
          <a:xfrm>
            <a:off x="4822146" y="6211614"/>
            <a:ext cx="11512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37289028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pPr marL="777240"/>
            <a:r>
              <a:rPr lang="en-US" dirty="0"/>
              <a:t>Key Science Ideas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229600" cy="5105400"/>
          </a:xfrm>
        </p:spPr>
        <p:txBody>
          <a:bodyPr/>
          <a:lstStyle/>
          <a:p>
            <a:pPr marL="365760" indent="-365760">
              <a:spcBef>
                <a:spcPts val="600"/>
              </a:spcBef>
            </a:pPr>
            <a:r>
              <a:rPr lang="en-US" sz="3200" dirty="0">
                <a:solidFill>
                  <a:srgbClr val="000000"/>
                </a:solidFill>
              </a:rPr>
              <a:t>Heating (melting) and removing heat (freezing) can cause changes in matter. </a:t>
            </a:r>
          </a:p>
          <a:p>
            <a:pPr marL="365760" indent="-365760">
              <a:spcBef>
                <a:spcPts val="900"/>
              </a:spcBef>
            </a:pPr>
            <a:r>
              <a:rPr lang="en-US" sz="3200" dirty="0">
                <a:solidFill>
                  <a:srgbClr val="000000"/>
                </a:solidFill>
              </a:rPr>
              <a:t>Matter changes from a solid to a liquid when heat is added and the molecules move around more freely. </a:t>
            </a:r>
          </a:p>
          <a:p>
            <a:pPr marL="365760" indent="-365760">
              <a:spcBef>
                <a:spcPts val="900"/>
              </a:spcBef>
            </a:pPr>
            <a:r>
              <a:rPr lang="en-US" sz="3200" dirty="0">
                <a:solidFill>
                  <a:srgbClr val="000000"/>
                </a:solidFill>
              </a:rPr>
              <a:t>Matter changes from a liquid to a solid when heat is taken away and the molecules slow down and vibrate in place.</a:t>
            </a:r>
          </a:p>
          <a:p>
            <a:pPr marL="365760" indent="-365760">
              <a:spcBef>
                <a:spcPts val="900"/>
              </a:spcBef>
            </a:pPr>
            <a:endParaRPr lang="en-US" sz="3000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0" y="6858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49823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happens when matter starts off as one thing and changes into something different?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31236541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77200" cy="990600"/>
          </a:xfrm>
        </p:spPr>
        <p:txBody>
          <a:bodyPr/>
          <a:lstStyle/>
          <a:p>
            <a:r>
              <a:rPr lang="en-US" dirty="0"/>
              <a:t>Examples of Changes in Matter</a:t>
            </a:r>
          </a:p>
        </p:txBody>
      </p:sp>
      <p:pic>
        <p:nvPicPr>
          <p:cNvPr id="4" name="Content Placeholder 3" descr="image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867400" y="4114800"/>
            <a:ext cx="2362200" cy="1889788"/>
          </a:xfrm>
        </p:spPr>
      </p:pic>
      <p:pic>
        <p:nvPicPr>
          <p:cNvPr id="5" name="Picture 4" descr="Image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8200" y="1752600"/>
            <a:ext cx="2707546" cy="183362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56A8BD24-3F30-4935-9B31-A04BB51743A1}"/>
              </a:ext>
            </a:extLst>
          </p:cNvPr>
          <p:cNvSpPr txBox="1"/>
          <p:nvPr/>
        </p:nvSpPr>
        <p:spPr>
          <a:xfrm>
            <a:off x="7571648" y="6175307"/>
            <a:ext cx="11913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Photos courtesy of BSCS</a:t>
            </a:r>
          </a:p>
        </p:txBody>
      </p:sp>
      <p:pic>
        <p:nvPicPr>
          <p:cNvPr id="17" name="Picture 4" descr="http://si.wsj.net/public/resources/images/OD-AG206_icecov_DV_20110421221254.jpg">
            <a:extLst>
              <a:ext uri="{FF2B5EF4-FFF2-40B4-BE49-F238E27FC236}">
                <a16:creationId xmlns:a16="http://schemas.microsoft.com/office/drawing/2014/main" xmlns="" id="{317A2488-58AA-4132-A804-707B475445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504122"/>
            <a:ext cx="1981200" cy="2153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 descr="Image result for glass cup of water">
            <a:extLst>
              <a:ext uri="{FF2B5EF4-FFF2-40B4-BE49-F238E27FC236}">
                <a16:creationId xmlns:a16="http://schemas.microsoft.com/office/drawing/2014/main" xmlns="" id="{47DE580F-F7A8-4400-A1A1-45BD3E69A2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0" y="4114800"/>
            <a:ext cx="2057400" cy="206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12539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Our Lego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63246"/>
            <a:ext cx="8229600" cy="4876800"/>
          </a:xfrm>
        </p:spPr>
        <p:txBody>
          <a:bodyPr/>
          <a:lstStyle/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       </a:t>
            </a:r>
          </a:p>
          <a:p>
            <a:pPr marL="0" indent="0">
              <a:buNone/>
            </a:pPr>
            <a:endParaRPr lang="en-US" sz="3200" dirty="0"/>
          </a:p>
        </p:txBody>
      </p:sp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838200" y="1828800"/>
          <a:ext cx="7620000" cy="3505200"/>
        </p:xfrm>
        <a:graphic>
          <a:graphicData uri="http://schemas.openxmlformats.org/drawingml/2006/table">
            <a:tbl>
              <a:tblPr/>
              <a:tblGrid>
                <a:gridCol w="7620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8516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latin typeface="Calibri" pitchFamily="34" charset="0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en-US" sz="3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en-US" sz="3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latin typeface="Calibri" pitchFamily="34" charset="0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en-US" sz="3200" baseline="-25000" dirty="0">
                          <a:latin typeface="Calibri" pitchFamily="34" charset="0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US" sz="3200" dirty="0">
                          <a:latin typeface="Calibri" pitchFamily="34" charset="0"/>
                          <a:ea typeface="Calibri"/>
                          <a:cs typeface="Times New Roman"/>
                        </a:rPr>
                        <a:t>O = Water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535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latin typeface="Calibri" pitchFamily="34" charset="0"/>
                          <a:ea typeface="Calibri"/>
                          <a:cs typeface="Times New Roman"/>
                        </a:rPr>
                        <a:t>More than one Lego brick = One molecule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21505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2362200"/>
            <a:ext cx="3505200" cy="1511852"/>
          </a:xfrm>
          <a:prstGeom prst="rect">
            <a:avLst/>
          </a:prstGeom>
          <a:noFill/>
        </p:spPr>
      </p:pic>
      <p:sp>
        <p:nvSpPr>
          <p:cNvPr id="6" name="TextBox 2">
            <a:extLst>
              <a:ext uri="{FF2B5EF4-FFF2-40B4-BE49-F238E27FC236}">
                <a16:creationId xmlns:a16="http://schemas.microsoft.com/office/drawing/2014/main" xmlns="" id="{38312C0E-F676-4DA2-9F78-B5E324C5D8D3}"/>
              </a:ext>
            </a:extLst>
          </p:cNvPr>
          <p:cNvSpPr txBox="1"/>
          <p:nvPr/>
        </p:nvSpPr>
        <p:spPr>
          <a:xfrm>
            <a:off x="5323748" y="3874052"/>
            <a:ext cx="11913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Photo courtesy of BSCS</a:t>
            </a:r>
            <a:endParaRPr lang="en-US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36132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4679</TotalTime>
  <Words>630</Words>
  <Application>Microsoft Office PowerPoint</Application>
  <PresentationFormat>On-screen Show (4:3)</PresentationFormat>
  <Paragraphs>105</Paragraphs>
  <Slides>19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Clarity</vt:lpstr>
      <vt:lpstr>Properties of Matter Lesson 6 (Extension)</vt:lpstr>
      <vt:lpstr>How Can Matter Change?</vt:lpstr>
      <vt:lpstr>A Human Model of Matter</vt:lpstr>
      <vt:lpstr>A Human Model of Matter</vt:lpstr>
      <vt:lpstr>A Drop of Water</vt:lpstr>
      <vt:lpstr>Key Science Ideas</vt:lpstr>
      <vt:lpstr>Today’s Focus Question</vt:lpstr>
      <vt:lpstr>Examples of Changes in Matter</vt:lpstr>
      <vt:lpstr>Our Lego Model</vt:lpstr>
      <vt:lpstr>Vinegar and Baking Soda</vt:lpstr>
      <vt:lpstr>A Baking-Soda Molecule</vt:lpstr>
      <vt:lpstr>A Baking-Soda Molecule</vt:lpstr>
      <vt:lpstr>A Vinegar Molecule</vt:lpstr>
      <vt:lpstr>A Vinegar Molecule</vt:lpstr>
      <vt:lpstr>Your Predictions</vt:lpstr>
      <vt:lpstr>Physical and Chemical Changes</vt:lpstr>
      <vt:lpstr>Let’s Summarize!</vt:lpstr>
      <vt:lpstr>Atoms and Molecules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179</cp:revision>
  <cp:lastPrinted>2016-01-11T21:41:49Z</cp:lastPrinted>
  <dcterms:created xsi:type="dcterms:W3CDTF">2014-06-10T18:20:14Z</dcterms:created>
  <dcterms:modified xsi:type="dcterms:W3CDTF">2019-12-08T21:06:36Z</dcterms:modified>
</cp:coreProperties>
</file>