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399" r:id="rId2"/>
    <p:sldId id="400" r:id="rId3"/>
    <p:sldId id="401" r:id="rId4"/>
    <p:sldId id="402" r:id="rId5"/>
    <p:sldId id="403" r:id="rId6"/>
    <p:sldId id="396" r:id="rId7"/>
    <p:sldId id="404" r:id="rId8"/>
    <p:sldId id="405" r:id="rId9"/>
    <p:sldId id="406" r:id="rId10"/>
    <p:sldId id="397" r:id="rId11"/>
    <p:sldId id="372" r:id="rId12"/>
    <p:sldId id="388" r:id="rId13"/>
    <p:sldId id="374" r:id="rId14"/>
    <p:sldId id="407" r:id="rId15"/>
    <p:sldId id="398" r:id="rId1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stine Newell" initials="JN" lastIdx="20" clrIdx="0"/>
  <p:cmAuthor id="1" name="Betty" initials="B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82833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87643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9246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3375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3375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9516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669142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46222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4622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46222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90364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620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034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429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277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6414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346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35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87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268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635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3353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7263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Properties of Matter 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Does Heat Cause Matter to Change from a Solid to a Liquid and from a Liquid to a Solid?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2296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</a:rPr>
              <a:t>How Heat Changes Matter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endParaRPr lang="en-US" sz="4000" b="1" dirty="0"/>
          </a:p>
          <a:p>
            <a:pPr marL="0" indent="0" algn="ctr">
              <a:buFont typeface="Arial" charset="0"/>
              <a:buNone/>
            </a:pPr>
            <a:r>
              <a:rPr lang="en-US" sz="4000" b="1" dirty="0"/>
              <a:t>LIQUID</a:t>
            </a:r>
          </a:p>
          <a:p>
            <a:pPr marL="0" indent="0" algn="ctr">
              <a:buFont typeface="Arial" charset="0"/>
              <a:buNone/>
            </a:pPr>
            <a:endParaRPr lang="en-US" sz="4000" b="1" dirty="0"/>
          </a:p>
          <a:p>
            <a:pPr marL="0" indent="0" algn="ctr">
              <a:buFont typeface="Arial" charset="0"/>
              <a:buNone/>
            </a:pPr>
            <a:endParaRPr lang="en-US" sz="4000" b="1" dirty="0"/>
          </a:p>
          <a:p>
            <a:pPr marL="0" indent="0" algn="ctr">
              <a:buFont typeface="Arial" charset="0"/>
              <a:buNone/>
            </a:pPr>
            <a:endParaRPr lang="en-US" sz="4000" b="1" dirty="0"/>
          </a:p>
          <a:p>
            <a:pPr marL="0" indent="0" algn="ctr">
              <a:buFont typeface="Arial" charset="0"/>
              <a:buNone/>
            </a:pPr>
            <a:r>
              <a:rPr lang="en-US" sz="4000" b="1" dirty="0"/>
              <a:t>SOLID</a:t>
            </a:r>
          </a:p>
          <a:p>
            <a:pPr marL="0" indent="0" algn="ctr">
              <a:buFont typeface="Arial" charset="0"/>
              <a:buNone/>
            </a:pPr>
            <a:endParaRPr lang="en-US" sz="3600" b="1" dirty="0"/>
          </a:p>
          <a:p>
            <a:pPr marL="0" indent="0" algn="ctr">
              <a:buFont typeface="Arial" charset="0"/>
              <a:buNone/>
            </a:pPr>
            <a:endParaRPr lang="en-US" sz="3600" b="1" dirty="0"/>
          </a:p>
          <a:p>
            <a:pPr marL="0" indent="0" algn="ctr">
              <a:buFont typeface="Arial" charset="0"/>
              <a:buNone/>
            </a:pPr>
            <a:endParaRPr lang="en-US" sz="3600" b="1" dirty="0"/>
          </a:p>
        </p:txBody>
      </p:sp>
      <p:sp>
        <p:nvSpPr>
          <p:cNvPr id="7" name="Oval 6"/>
          <p:cNvSpPr/>
          <p:nvPr/>
        </p:nvSpPr>
        <p:spPr>
          <a:xfrm>
            <a:off x="2895600" y="19812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sp>
        <p:nvSpPr>
          <p:cNvPr id="8" name="Oval 7"/>
          <p:cNvSpPr/>
          <p:nvPr/>
        </p:nvSpPr>
        <p:spPr>
          <a:xfrm>
            <a:off x="2895600" y="49530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57800" y="3324880"/>
            <a:ext cx="0" cy="152400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76400" y="38963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Add Heat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733800" y="3321100"/>
            <a:ext cx="0" cy="150364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38800" y="38963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Remove Heat</a:t>
            </a:r>
          </a:p>
        </p:txBody>
      </p:sp>
    </p:spTree>
    <p:extLst>
      <p:ext uri="{BB962C8B-B14F-4D97-AF65-F5344CB8AC3E}">
        <p14:creationId xmlns:p14="http://schemas.microsoft.com/office/powerpoint/2010/main" xmlns="" val="372223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How Adding Heat Changes Matter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LIQUID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SOLID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</p:txBody>
      </p:sp>
      <p:sp>
        <p:nvSpPr>
          <p:cNvPr id="4" name="Oval 3"/>
          <p:cNvSpPr/>
          <p:nvPr/>
        </p:nvSpPr>
        <p:spPr>
          <a:xfrm>
            <a:off x="2971800" y="19812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sp>
        <p:nvSpPr>
          <p:cNvPr id="5" name="Oval 4"/>
          <p:cNvSpPr/>
          <p:nvPr/>
        </p:nvSpPr>
        <p:spPr>
          <a:xfrm>
            <a:off x="2971800" y="49530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7338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Add Heat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733800" y="3321100"/>
            <a:ext cx="0" cy="150364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724400"/>
            <a:ext cx="2010055" cy="150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05000"/>
            <a:ext cx="2042443" cy="14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2">
            <a:extLst>
              <a:ext uri="{FF2B5EF4-FFF2-40B4-BE49-F238E27FC236}">
                <a16:creationId xmlns:a16="http://schemas.microsoft.com/office/drawing/2014/main" xmlns="" id="{A3E38E4C-BFC7-47C4-AAA1-099A388C66AB}"/>
              </a:ext>
            </a:extLst>
          </p:cNvPr>
          <p:cNvSpPr txBox="1"/>
          <p:nvPr/>
        </p:nvSpPr>
        <p:spPr>
          <a:xfrm>
            <a:off x="7391400" y="632460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Photos courtesy of BSCS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28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How Adding Heat Changes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800" dirty="0"/>
          </a:p>
          <a:p>
            <a:pPr marL="0" indent="0">
              <a:buNone/>
            </a:pPr>
            <a:r>
              <a:rPr lang="en-US" dirty="0"/>
              <a:t>                                              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          </a:t>
            </a:r>
            <a:r>
              <a:rPr lang="en-US" sz="2800" dirty="0"/>
              <a:t>Solid Water           Add Heat             Liquid Water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sz="2800" dirty="0"/>
              <a:t>Vibrate in Place </a:t>
            </a:r>
            <a:r>
              <a:rPr lang="en-US" dirty="0"/>
              <a:t>           </a:t>
            </a:r>
          </a:p>
        </p:txBody>
      </p:sp>
      <p:pic>
        <p:nvPicPr>
          <p:cNvPr id="4098" name="Picture 2" descr="http://www.mobiles24.com/static/previews/downloads/default/331/P-575942-yW9BVc5opl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751" y="1295400"/>
            <a:ext cx="2743199" cy="22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guardianlv.com/wp-content/uploads/2014/10/Detroit-Judge-Rules-There-Is-No-Basic-Human-Right-to-Water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00200"/>
            <a:ext cx="2572546" cy="1523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267200"/>
            <a:ext cx="2010055" cy="150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343400"/>
            <a:ext cx="2042443" cy="14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3124200" y="25146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334000" y="25146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48000" y="38100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334000" y="38100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276600" y="63246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410200" y="6248400"/>
            <a:ext cx="5334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86200" y="60198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Add Heat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19800" y="6019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Move Freely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3800" y="2217979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Add Heat </a:t>
            </a:r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xmlns="" id="{D64722C1-8962-43FD-885B-8BE1862ED4C9}"/>
              </a:ext>
            </a:extLst>
          </p:cNvPr>
          <p:cNvSpPr txBox="1"/>
          <p:nvPr/>
        </p:nvSpPr>
        <p:spPr>
          <a:xfrm>
            <a:off x="7400994" y="654302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Photos courtesy of BSCS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390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3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Removing Heat Changes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LIQUID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SOLID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</p:txBody>
      </p:sp>
      <p:sp>
        <p:nvSpPr>
          <p:cNvPr id="4" name="Oval 3"/>
          <p:cNvSpPr/>
          <p:nvPr/>
        </p:nvSpPr>
        <p:spPr>
          <a:xfrm>
            <a:off x="2971800" y="19812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sp>
        <p:nvSpPr>
          <p:cNvPr id="5" name="Oval 4"/>
          <p:cNvSpPr/>
          <p:nvPr/>
        </p:nvSpPr>
        <p:spPr>
          <a:xfrm>
            <a:off x="2895600" y="49530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57800" y="3324880"/>
            <a:ext cx="0" cy="152400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38800" y="38963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Remove Heat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2042443" cy="14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48200"/>
            <a:ext cx="2010055" cy="150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">
            <a:extLst>
              <a:ext uri="{FF2B5EF4-FFF2-40B4-BE49-F238E27FC236}">
                <a16:creationId xmlns:a16="http://schemas.microsoft.com/office/drawing/2014/main" xmlns="" id="{B9F58DD8-9DD1-4CBB-AFAD-0C15D86FF618}"/>
              </a:ext>
            </a:extLst>
          </p:cNvPr>
          <p:cNvSpPr txBox="1"/>
          <p:nvPr/>
        </p:nvSpPr>
        <p:spPr>
          <a:xfrm>
            <a:off x="7495448" y="647700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Photos courtesy of BSCS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9382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Our focus question: </a:t>
            </a:r>
            <a:r>
              <a:rPr lang="en-US" sz="2800" i="1" dirty="0"/>
              <a:t>How does heat cause matter to change from a solid to a liquid and from a liquid to a solid?</a:t>
            </a:r>
          </a:p>
          <a:p>
            <a:pPr marL="731520" indent="-365760">
              <a:spcBef>
                <a:spcPts val="2400"/>
              </a:spcBef>
            </a:pPr>
            <a:r>
              <a:rPr lang="en-US" sz="2800" dirty="0"/>
              <a:t>Using science ideas about matter, work with an elbow partner to write 1 or 2 sentences that answer this question.</a:t>
            </a:r>
          </a:p>
          <a:p>
            <a:pPr marL="731520" indent="-365760">
              <a:spcBef>
                <a:spcPts val="600"/>
              </a:spcBef>
            </a:pPr>
            <a:r>
              <a:rPr lang="en-US" sz="2800" b="1" dirty="0"/>
              <a:t>Word bank:</a:t>
            </a:r>
          </a:p>
          <a:p>
            <a:pPr marL="1097280" indent="-365760">
              <a:spcBef>
                <a:spcPts val="600"/>
              </a:spcBef>
              <a:buNone/>
            </a:pPr>
            <a:r>
              <a:rPr lang="en-US" sz="2800" dirty="0"/>
              <a:t>Water molecules		Vibrate in place</a:t>
            </a:r>
          </a:p>
          <a:p>
            <a:pPr marL="1097280" indent="-365760">
              <a:spcBef>
                <a:spcPts val="0"/>
              </a:spcBef>
              <a:buNone/>
            </a:pPr>
            <a:r>
              <a:rPr lang="en-US" sz="2800" dirty="0"/>
              <a:t>Solid/Liquid			Move around freely</a:t>
            </a:r>
          </a:p>
          <a:p>
            <a:pPr marL="1097280" indent="-365760">
              <a:spcBef>
                <a:spcPts val="0"/>
              </a:spcBef>
              <a:buNone/>
            </a:pPr>
            <a:r>
              <a:rPr lang="en-US" sz="2800" dirty="0"/>
              <a:t>Add heat			Move faster</a:t>
            </a:r>
          </a:p>
          <a:p>
            <a:pPr marL="1097280" indent="-365760">
              <a:spcBef>
                <a:spcPts val="0"/>
              </a:spcBef>
              <a:buNone/>
            </a:pPr>
            <a:r>
              <a:rPr lang="en-US" sz="2800" dirty="0"/>
              <a:t>Take heat away		Move slower</a:t>
            </a:r>
          </a:p>
          <a:p>
            <a:pPr marL="731520" indent="-365760">
              <a:spcBef>
                <a:spcPts val="24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810726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</a:rPr>
              <a:t>Next 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</a:rPr>
              <a:t>Today we learned more about how heat causes matter to change from a solid to a liquid and from a liquid to a solid.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</a:rPr>
              <a:t>Next time, you’ll show what you know about how solid and liquid matter change and why!</a:t>
            </a:r>
            <a:endParaRPr lang="en-US" sz="3200" dirty="0">
              <a:solidFill>
                <a:srgbClr val="29293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3220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Review: Solid Water and Liquid Water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876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/>
              <a:t>Are the molecules in liquid water the same as the molecules in ice cubes (solid water)?</a:t>
            </a:r>
          </a:p>
        </p:txBody>
      </p:sp>
      <p:pic>
        <p:nvPicPr>
          <p:cNvPr id="8" name="Picture 4" descr="http://si.wsj.net/public/resources/images/OD-AG206_icecov_DV_20110421221254.jpg">
            <a:extLst>
              <a:ext uri="{FF2B5EF4-FFF2-40B4-BE49-F238E27FC236}">
                <a16:creationId xmlns:a16="http://schemas.microsoft.com/office/drawing/2014/main" xmlns="" id="{DFFCB9E0-5732-458C-AE61-421C4253F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971800"/>
            <a:ext cx="2057400" cy="30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Image result for glass cup of water">
            <a:extLst>
              <a:ext uri="{FF2B5EF4-FFF2-40B4-BE49-F238E27FC236}">
                <a16:creationId xmlns:a16="http://schemas.microsoft.com/office/drawing/2014/main" xmlns="" id="{14B21CB5-D939-4D91-9444-2905F49C2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971800"/>
            <a:ext cx="2096635" cy="30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E78A501-4C79-4B9C-BB67-D0CF4AB000EF}"/>
              </a:ext>
            </a:extLst>
          </p:cNvPr>
          <p:cNvSpPr txBox="1"/>
          <p:nvPr/>
        </p:nvSpPr>
        <p:spPr>
          <a:xfrm>
            <a:off x="5434671" y="6034231"/>
            <a:ext cx="2032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Derek 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Jensen/Wikimedia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4BD8BFA-5E69-4AF1-9E13-02278E198D61}"/>
              </a:ext>
            </a:extLst>
          </p:cNvPr>
          <p:cNvSpPr txBox="1"/>
          <p:nvPr/>
        </p:nvSpPr>
        <p:spPr>
          <a:xfrm>
            <a:off x="2631347" y="6055932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Review: Solid Water and Liquid Water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876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>
                <a:solidFill>
                  <a:srgbClr val="000000"/>
                </a:solidFill>
              </a:rPr>
              <a:t>Do the molecules in liquid water and solid water (ice) move in the same way or in different ways?</a:t>
            </a:r>
            <a:endParaRPr lang="en-US" sz="3200" dirty="0"/>
          </a:p>
        </p:txBody>
      </p:sp>
      <p:pic>
        <p:nvPicPr>
          <p:cNvPr id="7" name="Picture 4" descr="http://si.wsj.net/public/resources/images/OD-AG206_icecov_DV_20110421221254.jpg">
            <a:extLst>
              <a:ext uri="{FF2B5EF4-FFF2-40B4-BE49-F238E27FC236}">
                <a16:creationId xmlns:a16="http://schemas.microsoft.com/office/drawing/2014/main" xmlns="" id="{3E6733C2-6F41-4E99-AAA2-5F11C7663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971800"/>
            <a:ext cx="2057400" cy="30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Image result for glass cup of water">
            <a:extLst>
              <a:ext uri="{FF2B5EF4-FFF2-40B4-BE49-F238E27FC236}">
                <a16:creationId xmlns:a16="http://schemas.microsoft.com/office/drawing/2014/main" xmlns="" id="{474B5696-FB2D-4CD8-83E0-33E1C40B3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971800"/>
            <a:ext cx="2096635" cy="30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1E3739D-1404-4231-A247-A8673AF0A659}"/>
              </a:ext>
            </a:extLst>
          </p:cNvPr>
          <p:cNvSpPr txBox="1"/>
          <p:nvPr/>
        </p:nvSpPr>
        <p:spPr>
          <a:xfrm>
            <a:off x="5434671" y="6034231"/>
            <a:ext cx="2032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Derek </a:t>
            </a:r>
            <a:r>
              <a:rPr lang="en-US" sz="800" dirty="0" smtClean="0">
                <a:latin typeface="Calibri" panose="020F0502020204030204" pitchFamily="34" charset="0"/>
                <a:cs typeface="Calibri" panose="020F0502020204030204" pitchFamily="34" charset="0"/>
              </a:rPr>
              <a:t>Jensen/Wikimedia</a:t>
            </a:r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FAABF5E-B5E2-4660-A437-27BDC6EBFBE2}"/>
              </a:ext>
            </a:extLst>
          </p:cNvPr>
          <p:cNvSpPr txBox="1"/>
          <p:nvPr/>
        </p:nvSpPr>
        <p:spPr>
          <a:xfrm>
            <a:off x="2631347" y="6055932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</a:rPr>
              <a:t>Review: How Solids and Liquids Move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</a:rPr>
              <a:t>In a solid, the molecules can only vibrate in place. </a:t>
            </a:r>
            <a:endParaRPr lang="en-US" sz="3200" dirty="0"/>
          </a:p>
          <a:p>
            <a:pPr marL="36576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</a:rPr>
              <a:t>In a liquid, the molecules can move around more freely. 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2924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does heat cause matter to change from a solid to a liquid and from a liquid to a solid? 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xmlns="" val="3123654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Our Lego Model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				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0"/>
            <a:ext cx="4427626" cy="235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>
            <a:extLst>
              <a:ext uri="{FF2B5EF4-FFF2-40B4-BE49-F238E27FC236}">
                <a16:creationId xmlns:a16="http://schemas.microsoft.com/office/drawing/2014/main" xmlns="" id="{EA4937C7-C371-4247-AAC6-369468EF66FF}"/>
              </a:ext>
            </a:extLst>
          </p:cNvPr>
          <p:cNvSpPr txBox="1"/>
          <p:nvPr/>
        </p:nvSpPr>
        <p:spPr>
          <a:xfrm>
            <a:off x="5638549" y="6152829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371600"/>
            <a:ext cx="7848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Why do you think we used Lego bricks instead of real water molecules to learn about how matter changes from a solid to a liquid and from a liquid to a solid?</a:t>
            </a:r>
          </a:p>
        </p:txBody>
      </p:sp>
    </p:spTree>
    <p:extLst>
      <p:ext uri="{BB962C8B-B14F-4D97-AF65-F5344CB8AC3E}">
        <p14:creationId xmlns:p14="http://schemas.microsoft.com/office/powerpoint/2010/main" xmlns="" val="3015439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Our Lego Model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			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371600"/>
            <a:ext cx="7848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Water molecules are much too small for us to see!  </a:t>
            </a:r>
          </a:p>
          <a:p>
            <a:pPr>
              <a:spcBef>
                <a:spcPts val="1200"/>
              </a:spcBef>
            </a:pPr>
            <a:r>
              <a:rPr lang="en-US" sz="3200" dirty="0">
                <a:latin typeface="Calibri" pitchFamily="34" charset="0"/>
              </a:rPr>
              <a:t>Using a model helped us imagine how these tiny molecules move in a liquid and a solid.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2EA8E6B7-69B6-479A-86CB-83A87B827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0"/>
            <a:ext cx="4427626" cy="2356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">
            <a:extLst>
              <a:ext uri="{FF2B5EF4-FFF2-40B4-BE49-F238E27FC236}">
                <a16:creationId xmlns:a16="http://schemas.microsoft.com/office/drawing/2014/main" xmlns="" id="{0FD1F44B-562D-4BA2-BE07-6811FEBF968E}"/>
              </a:ext>
            </a:extLst>
          </p:cNvPr>
          <p:cNvSpPr txBox="1"/>
          <p:nvPr/>
        </p:nvSpPr>
        <p:spPr>
          <a:xfrm>
            <a:off x="5638549" y="6152829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Photo courtesy of BSCS</a:t>
            </a:r>
            <a:endParaRPr lang="en-US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5439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Why Scientists Use Models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/>
              <a:t>			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79248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Scientists uses models because things in real life are too small, too big, too dangerous, or too far away to observe firsthand.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Models help scientists learn about things in the real world, just like our Lego model helped us learn about water molecules.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When scientists use models, they want the models to show as accurately as possible how things work in real life. </a:t>
            </a:r>
          </a:p>
        </p:txBody>
      </p:sp>
    </p:spTree>
    <p:extLst>
      <p:ext uri="{BB962C8B-B14F-4D97-AF65-F5344CB8AC3E}">
        <p14:creationId xmlns:p14="http://schemas.microsoft.com/office/powerpoint/2010/main" xmlns="" val="3015439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My Lego Model—Analogy Map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0" y="1603373"/>
          <a:ext cx="7772400" cy="4873626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96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633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768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65501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latin typeface="Arial"/>
                          <a:ea typeface="Calibri"/>
                          <a:cs typeface="Times New Roman"/>
                        </a:rPr>
                        <a:t>Part of the Model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Arial"/>
                          <a:ea typeface="Calibri"/>
                          <a:cs typeface="Times New Roman"/>
                        </a:rPr>
                        <a:t>Is/Are Like …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Arial"/>
                          <a:ea typeface="Calibri"/>
                          <a:cs typeface="Times New Roman"/>
                        </a:rPr>
                        <a:t>Part of the Real World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>
                          <a:latin typeface="Arial"/>
                          <a:ea typeface="Calibri"/>
                          <a:cs typeface="Times New Roman"/>
                        </a:rPr>
                        <a:t>Because …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36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One Lego brick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An atom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Lego brick is one small piece, and an atom is one small piece of something.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0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A molecule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449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Two white Lego bricks and one red Lego brick stuck together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8367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Lego bricks in the cardboard box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molecules in a solid can’t move very much, just like the Legos in the box.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072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Liquid water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224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Lego bricks jiggling or vibrating in place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The molecules in a solid vibrate in place too.   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2245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Lego bricks moving around freely 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endParaRPr lang="en-US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</a:pPr>
                      <a:endParaRPr lang="en-US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2984</TotalTime>
  <Words>582</Words>
  <Application>Microsoft Office PowerPoint</Application>
  <PresentationFormat>On-screen Show (4:3)</PresentationFormat>
  <Paragraphs>115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Properties of Matter Lesson 4a</vt:lpstr>
      <vt:lpstr>Review: Solid Water and Liquid Water</vt:lpstr>
      <vt:lpstr>Review: Solid Water and Liquid Water</vt:lpstr>
      <vt:lpstr>Review: How Solids and Liquids Move</vt:lpstr>
      <vt:lpstr>Today’s Focus Question</vt:lpstr>
      <vt:lpstr>Our Lego Model</vt:lpstr>
      <vt:lpstr>Our Lego Model</vt:lpstr>
      <vt:lpstr>Why Scientists Use Models</vt:lpstr>
      <vt:lpstr>My Lego Model—Analogy Map</vt:lpstr>
      <vt:lpstr>How Heat Changes Matter</vt:lpstr>
      <vt:lpstr>How Adding Heat Changes Matter</vt:lpstr>
      <vt:lpstr>How Adding Heat Changes Matter</vt:lpstr>
      <vt:lpstr>How Removing Heat Changes Matter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173</cp:revision>
  <cp:lastPrinted>2016-01-11T21:41:37Z</cp:lastPrinted>
  <dcterms:created xsi:type="dcterms:W3CDTF">2014-06-10T18:20:14Z</dcterms:created>
  <dcterms:modified xsi:type="dcterms:W3CDTF">2019-12-08T17:55:44Z</dcterms:modified>
</cp:coreProperties>
</file>