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59"/>
  </p:notesMasterIdLst>
  <p:handoutMasterIdLst>
    <p:handoutMasterId r:id="rId60"/>
  </p:handoutMasterIdLst>
  <p:sldIdLst>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373" r:id="rId33"/>
    <p:sldId id="431" r:id="rId34"/>
    <p:sldId id="376" r:id="rId35"/>
    <p:sldId id="432" r:id="rId36"/>
    <p:sldId id="437" r:id="rId37"/>
    <p:sldId id="438" r:id="rId38"/>
    <p:sldId id="439" r:id="rId39"/>
    <p:sldId id="440" r:id="rId40"/>
    <p:sldId id="441" r:id="rId41"/>
    <p:sldId id="433" r:id="rId42"/>
    <p:sldId id="379" r:id="rId43"/>
    <p:sldId id="383" r:id="rId44"/>
    <p:sldId id="442" r:id="rId45"/>
    <p:sldId id="385" r:id="rId46"/>
    <p:sldId id="386" r:id="rId47"/>
    <p:sldId id="387" r:id="rId48"/>
    <p:sldId id="388" r:id="rId49"/>
    <p:sldId id="389" r:id="rId50"/>
    <p:sldId id="390" r:id="rId51"/>
    <p:sldId id="391" r:id="rId52"/>
    <p:sldId id="443" r:id="rId53"/>
    <p:sldId id="444" r:id="rId54"/>
    <p:sldId id="445" r:id="rId55"/>
    <p:sldId id="428" r:id="rId56"/>
    <p:sldId id="429" r:id="rId57"/>
    <p:sldId id="430" r:id="rId58"/>
  </p:sldIdLst>
  <p:sldSz cx="9144000" cy="6858000" type="screen4x3"/>
  <p:notesSz cx="70104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0C96D"/>
    <a:srgbClr val="6FBC82"/>
    <a:srgbClr val="ECEBE4"/>
    <a:srgbClr val="1AD4FA"/>
    <a:srgbClr val="9C6E00"/>
    <a:srgbClr val="7E6468"/>
    <a:srgbClr val="290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9" autoAdjust="0"/>
    <p:restoredTop sz="69176" autoAdjust="0"/>
  </p:normalViewPr>
  <p:slideViewPr>
    <p:cSldViewPr>
      <p:cViewPr varScale="1">
        <p:scale>
          <a:sx n="78" d="100"/>
          <a:sy n="78" d="100"/>
        </p:scale>
        <p:origin x="1272" y="5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tags" Target="tags/tag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641E4DF-CC49-453D-A637-08771FA8A063}" type="datetimeFigureOut">
              <a:rPr lang="en-US" smtClean="0"/>
              <a:pPr/>
              <a:t>1/7/2020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FCB00251-494A-4E29-9488-0F7FF6DAA189}" type="slidenum">
              <a:rPr lang="en-US" smtClean="0"/>
              <a:pPr/>
              <a:t>‹#›</a:t>
            </a:fld>
            <a:endParaRPr lang="en-US"/>
          </a:p>
        </p:txBody>
      </p:sp>
    </p:spTree>
    <p:extLst>
      <p:ext uri="{BB962C8B-B14F-4D97-AF65-F5344CB8AC3E}">
        <p14:creationId xmlns:p14="http://schemas.microsoft.com/office/powerpoint/2010/main" val="322654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3 min</a:t>
            </a:r>
          </a:p>
          <a:p>
            <a:pPr eaLnBrk="1" hangingPunct="1"/>
            <a:endParaRPr lang="en-US" altLang="en-US" dirty="0"/>
          </a:p>
          <a:p>
            <a:pPr eaLnBrk="1" hangingPunct="1"/>
            <a:r>
              <a:rPr lang="en-US" dirty="0"/>
              <a:t>a. Take care of any housekeeping issues.</a:t>
            </a:r>
            <a:endParaRPr lang="en-US" altLang="en-US" dirty="0"/>
          </a:p>
        </p:txBody>
      </p:sp>
    </p:spTree>
    <p:extLst>
      <p:ext uri="{BB962C8B-B14F-4D97-AF65-F5344CB8AC3E}">
        <p14:creationId xmlns:p14="http://schemas.microsoft.com/office/powerpoint/2010/main" val="30832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3 min</a:t>
            </a:r>
          </a:p>
          <a:p>
            <a:pPr eaLnBrk="1" hangingPunct="1"/>
            <a:endParaRPr lang="en-US" dirty="0"/>
          </a:p>
          <a:p>
            <a:pPr marL="0" lvl="1"/>
            <a:r>
              <a:rPr lang="en-US" dirty="0"/>
              <a:t>a. “This is the three-step protocol that will guide our video-based lesson analysis work. Although we’ll follow the protocol a bit more loosely during the Summer Institute, we’ll rely heavily on this explicit three-step format as we move into the fall study groups.”</a:t>
            </a:r>
          </a:p>
          <a:p>
            <a:pPr marL="232943" lvl="1" indent="-232943"/>
            <a:endParaRPr lang="en-US" dirty="0"/>
          </a:p>
          <a:p>
            <a:r>
              <a:rPr lang="en-US" dirty="0"/>
              <a:t>b. Review the steps on the slide; then tell participants, “Framing our analysis in this way and following specific steps will help us focus more holistically on the teaching and the impact of the </a:t>
            </a:r>
            <a:r>
              <a:rPr lang="en-US" dirty="0" err="1"/>
              <a:t>STeLLA</a:t>
            </a:r>
            <a:r>
              <a:rPr lang="en-US" dirty="0"/>
              <a:t> strategies on student thinking and learning and the storyline students are constructing (i.e., the Student Thinking Lens and the Science Content Storyline Lens).” </a:t>
            </a:r>
            <a:r>
              <a:rPr lang="en-US" sz="900" dirty="0"/>
              <a:t>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3 </a:t>
            </a:r>
            <a:r>
              <a:rPr lang="en-US" baseline="0" dirty="0"/>
              <a:t>min</a:t>
            </a:r>
          </a:p>
          <a:p>
            <a:pPr lvl="0"/>
            <a:endParaRPr lang="en-US" dirty="0"/>
          </a:p>
          <a:p>
            <a:pPr lvl="0"/>
            <a:r>
              <a:rPr lang="en-US" dirty="0"/>
              <a:t>a. “The lesson analysis protocol includes this five-step process.”</a:t>
            </a:r>
          </a:p>
          <a:p>
            <a:endParaRPr lang="en-US" dirty="0"/>
          </a:p>
          <a:p>
            <a:r>
              <a:rPr lang="en-US" dirty="0"/>
              <a:t>b. Review the steps on the slide and note that in the study groups, these steps will be followed more explicitly than they will be during the Summer Institute.</a:t>
            </a:r>
          </a:p>
        </p:txBody>
      </p:sp>
      <p:sp>
        <p:nvSpPr>
          <p:cNvPr id="44036" name="Slide Number Placeholder 3"/>
          <p:cNvSpPr>
            <a:spLocks noGrp="1"/>
          </p:cNvSpPr>
          <p:nvPr>
            <p:ph type="sldNum" sz="quarter" idx="5"/>
          </p:nvPr>
        </p:nvSpPr>
        <p:spPr>
          <a:noFill/>
        </p:spPr>
        <p:txBody>
          <a:bodyPr/>
          <a:lstStyle>
            <a:lvl1pPr defTabSz="984871" eaLnBrk="0" hangingPunct="0">
              <a:defRPr>
                <a:solidFill>
                  <a:schemeClr val="tx1"/>
                </a:solidFill>
                <a:latin typeface="Arial" charset="0"/>
              </a:defRPr>
            </a:lvl1pPr>
            <a:lvl2pPr marL="785213" indent="-302004" defTabSz="984871" eaLnBrk="0" hangingPunct="0">
              <a:defRPr>
                <a:solidFill>
                  <a:schemeClr val="tx1"/>
                </a:solidFill>
                <a:latin typeface="Arial" charset="0"/>
              </a:defRPr>
            </a:lvl2pPr>
            <a:lvl3pPr marL="1208019" indent="-241604" defTabSz="984871" eaLnBrk="0" hangingPunct="0">
              <a:defRPr>
                <a:solidFill>
                  <a:schemeClr val="tx1"/>
                </a:solidFill>
                <a:latin typeface="Arial" charset="0"/>
              </a:defRPr>
            </a:lvl3pPr>
            <a:lvl4pPr marL="1691224" indent="-241604" defTabSz="984871" eaLnBrk="0" hangingPunct="0">
              <a:defRPr>
                <a:solidFill>
                  <a:schemeClr val="tx1"/>
                </a:solidFill>
                <a:latin typeface="Arial" charset="0"/>
              </a:defRPr>
            </a:lvl4pPr>
            <a:lvl5pPr marL="2174434" indent="-241604" defTabSz="984871" eaLnBrk="0" hangingPunct="0">
              <a:defRPr>
                <a:solidFill>
                  <a:schemeClr val="tx1"/>
                </a:solidFill>
                <a:latin typeface="Arial" charset="0"/>
              </a:defRPr>
            </a:lvl5pPr>
            <a:lvl6pPr marL="2657640" indent="-241604" defTabSz="984871" eaLnBrk="0" fontAlgn="base" hangingPunct="0">
              <a:spcBef>
                <a:spcPct val="0"/>
              </a:spcBef>
              <a:spcAft>
                <a:spcPct val="0"/>
              </a:spcAft>
              <a:defRPr>
                <a:solidFill>
                  <a:schemeClr val="tx1"/>
                </a:solidFill>
                <a:latin typeface="Arial" charset="0"/>
              </a:defRPr>
            </a:lvl6pPr>
            <a:lvl7pPr marL="3140847" indent="-241604" defTabSz="984871" eaLnBrk="0" fontAlgn="base" hangingPunct="0">
              <a:spcBef>
                <a:spcPct val="0"/>
              </a:spcBef>
              <a:spcAft>
                <a:spcPct val="0"/>
              </a:spcAft>
              <a:defRPr>
                <a:solidFill>
                  <a:schemeClr val="tx1"/>
                </a:solidFill>
                <a:latin typeface="Arial" charset="0"/>
              </a:defRPr>
            </a:lvl7pPr>
            <a:lvl8pPr marL="3624055" indent="-241604" defTabSz="984871" eaLnBrk="0" fontAlgn="base" hangingPunct="0">
              <a:spcBef>
                <a:spcPct val="0"/>
              </a:spcBef>
              <a:spcAft>
                <a:spcPct val="0"/>
              </a:spcAft>
              <a:defRPr>
                <a:solidFill>
                  <a:schemeClr val="tx1"/>
                </a:solidFill>
                <a:latin typeface="Arial" charset="0"/>
              </a:defRPr>
            </a:lvl8pPr>
            <a:lvl9pPr marL="4107262" indent="-241604" defTabSz="984871"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a:t>STeLLA Blue 1       Study Group 1</a:t>
            </a:r>
            <a:endParaRPr lang="en-US" dirty="0"/>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0" lvl="1"/>
            <a:r>
              <a:rPr lang="en-US" dirty="0"/>
              <a:t>a. </a:t>
            </a:r>
            <a:r>
              <a:rPr lang="en-US" b="1" dirty="0"/>
              <a:t>Ask:</a:t>
            </a:r>
            <a:r>
              <a:rPr lang="en-US" dirty="0"/>
              <a:t> “Why is each of these viewing basics important? Which will be hardest for you?”</a:t>
            </a:r>
          </a:p>
          <a:p>
            <a:endParaRPr lang="en-US" u="sng" dirty="0"/>
          </a:p>
          <a:p>
            <a:r>
              <a:rPr lang="en-US" dirty="0"/>
              <a:t>b. Tell participants they can find details on the viewing basics in the </a:t>
            </a:r>
            <a:r>
              <a:rPr lang="en-US" dirty="0" err="1"/>
              <a:t>STeLLA</a:t>
            </a:r>
            <a:r>
              <a:rPr lang="en-US" dirty="0"/>
              <a:t> strategies booklet and refer to this information later.</a:t>
            </a:r>
          </a:p>
          <a:p>
            <a:endParaRPr lang="en-US" b="1" dirty="0"/>
          </a:p>
          <a:p>
            <a:r>
              <a:rPr lang="en-US" dirty="0"/>
              <a:t>c. </a:t>
            </a:r>
            <a:r>
              <a:rPr lang="en-US" b="1" dirty="0"/>
              <a:t>Highlight:</a:t>
            </a:r>
            <a:r>
              <a:rPr lang="en-US" dirty="0"/>
              <a:t> “The videos we’ll be viewing throughout the program aren’t necessarily exemplary, but rather they provide real-world examples of teachers implementing the </a:t>
            </a:r>
            <a:r>
              <a:rPr lang="en-US" dirty="0" err="1"/>
              <a:t>STeLLA</a:t>
            </a:r>
            <a:r>
              <a:rPr lang="en-US" dirty="0"/>
              <a:t> strategies. Examples like these deepen our thinking because we can see the sometimes unintended results of teacher decisions and consider missed opportunities.” </a:t>
            </a:r>
          </a:p>
          <a:p>
            <a:endParaRPr lang="en-US" u="sng" dirty="0"/>
          </a:p>
          <a:p>
            <a:r>
              <a:rPr lang="en-US" dirty="0"/>
              <a:t>d. </a:t>
            </a:r>
            <a:r>
              <a:rPr lang="en-US" b="1" dirty="0"/>
              <a:t>Honor the </a:t>
            </a:r>
            <a:r>
              <a:rPr lang="en-US" b="1" dirty="0" err="1"/>
              <a:t>videocase</a:t>
            </a:r>
            <a:r>
              <a:rPr lang="en-US" b="1" dirty="0"/>
              <a:t> teachers! </a:t>
            </a:r>
            <a:r>
              <a:rPr lang="en-US" dirty="0"/>
              <a:t>All of these courageous teachers are not only working hard to improve their own teaching practice but are also willing to make their practice public so that others can learn from it. None of them would claim to be exemplary science teachers. </a:t>
            </a:r>
            <a:r>
              <a:rPr lang="en-US" sz="900" dirty="0"/>
              <a:t>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Describe the context of the first video clip participants will watch. (See the top of the transcript—handout 2.1 in the PD program binder.) </a:t>
            </a:r>
          </a:p>
          <a:p>
            <a:endParaRPr lang="en-US" dirty="0"/>
          </a:p>
          <a:p>
            <a:r>
              <a:rPr lang="en-US" dirty="0"/>
              <a:t>b. “This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endParaRPr lang="en-US" sz="180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0" lvl="1"/>
            <a:r>
              <a:rPr lang="en-US" dirty="0"/>
              <a:t>a. Provide instructions for watching video clip 1 and using the transcript to identify</a:t>
            </a:r>
            <a:r>
              <a:rPr lang="en-US" b="1" i="1" dirty="0"/>
              <a:t> </a:t>
            </a:r>
            <a:r>
              <a:rPr lang="en-US" dirty="0"/>
              <a:t>questions that elicit (E) and probe (P) student ideas and predictions.</a:t>
            </a:r>
          </a:p>
          <a:p>
            <a:endParaRPr lang="en-US" u="sng" dirty="0"/>
          </a:p>
          <a:p>
            <a:r>
              <a:rPr lang="en-US" dirty="0"/>
              <a:t>b. Remind participants that the purpose of watching the video clip is to deepen their shared understandings of these strategies and to build their individual and collective lesson analysis skills. </a:t>
            </a:r>
          </a:p>
          <a:p>
            <a:endParaRPr lang="en-US" b="1" dirty="0"/>
          </a:p>
          <a:p>
            <a:r>
              <a:rPr lang="en-US" dirty="0"/>
              <a:t>c. </a:t>
            </a:r>
            <a:r>
              <a:rPr lang="en-US" b="1" dirty="0"/>
              <a:t>Individuals:</a:t>
            </a:r>
            <a:r>
              <a:rPr lang="en-US" dirty="0"/>
              <a:t> Allow time for participants to review the video transcript and mark E and P questions. </a:t>
            </a:r>
          </a:p>
          <a:p>
            <a:endParaRPr lang="en-US" b="1" dirty="0"/>
          </a:p>
          <a:p>
            <a:r>
              <a:rPr lang="en-US" dirty="0"/>
              <a:t>d. </a:t>
            </a:r>
            <a:r>
              <a:rPr lang="en-US" b="1" dirty="0"/>
              <a:t>Whole group:</a:t>
            </a:r>
            <a:r>
              <a:rPr lang="en-US" dirty="0"/>
              <a:t> Discuss what participants found in the transcript. Encourage them to use evidence from the transcript and reasons from their Z-fold summary charts or the </a:t>
            </a:r>
            <a:r>
              <a:rPr lang="en-US" dirty="0" err="1"/>
              <a:t>STeLLA</a:t>
            </a:r>
            <a:r>
              <a:rPr lang="en-US" dirty="0"/>
              <a:t> strategies booklet to support their ideas. Participants should work to differentiate elicit and probe questions and distinguish them from other types of teacher questions or statements.</a:t>
            </a:r>
          </a:p>
          <a:p>
            <a:pPr defTabSz="881341">
              <a:defRPr/>
            </a:pPr>
            <a:endParaRPr lang="en-US" sz="1700" dirty="0"/>
          </a:p>
          <a:p>
            <a:r>
              <a:rPr lang="en-US" b="1" dirty="0"/>
              <a:t>Examples of elicit questions:</a:t>
            </a:r>
            <a:r>
              <a:rPr lang="en-US" dirty="0"/>
              <a:t> </a:t>
            </a:r>
          </a:p>
          <a:p>
            <a:pPr marL="137160" indent="-137160">
              <a:buFont typeface="Arial" pitchFamily="34" charset="0"/>
              <a:buChar char="•"/>
            </a:pPr>
            <a:r>
              <a:rPr lang="en-US" sz="1200" b="1" kern="1200" dirty="0">
                <a:solidFill>
                  <a:schemeClr val="tx1"/>
                </a:solidFill>
                <a:latin typeface="+mn-lt"/>
                <a:ea typeface="+mn-ea"/>
                <a:cs typeface="+mn-cs"/>
              </a:rPr>
              <a:t>Video segment 00:00.01:</a:t>
            </a:r>
            <a:r>
              <a:rPr lang="en-US" sz="1200" kern="1200" dirty="0">
                <a:solidFill>
                  <a:schemeClr val="tx1"/>
                </a:solidFill>
                <a:latin typeface="+mn-lt"/>
                <a:ea typeface="+mn-ea"/>
                <a:cs typeface="+mn-cs"/>
              </a:rPr>
              <a:t> “There's ice and water. Do you think ice and water are the same or different?”</a:t>
            </a:r>
          </a:p>
          <a:p>
            <a:pPr marL="137160" indent="-137160">
              <a:buFont typeface="Arial" pitchFamily="34" charset="0"/>
              <a:buChar char="•"/>
            </a:pPr>
            <a:r>
              <a:rPr lang="en-US" sz="1200" b="1" kern="1200" dirty="0">
                <a:solidFill>
                  <a:schemeClr val="tx1"/>
                </a:solidFill>
                <a:latin typeface="+mn-lt"/>
                <a:ea typeface="+mn-ea"/>
                <a:cs typeface="+mn-cs"/>
              </a:rPr>
              <a:t>Segment 00:00:55:</a:t>
            </a:r>
            <a:r>
              <a:rPr lang="en-US" sz="1200" kern="1200" dirty="0">
                <a:solidFill>
                  <a:schemeClr val="tx1"/>
                </a:solidFill>
                <a:latin typeface="+mn-lt"/>
                <a:ea typeface="+mn-ea"/>
                <a:cs typeface="+mn-cs"/>
              </a:rPr>
              <a:t> “OK. Hmm. Can you ever change ice into water?”</a:t>
            </a:r>
          </a:p>
          <a:p>
            <a:pPr marL="137160" indent="-137160">
              <a:buFont typeface="Arial" pitchFamily="34" charset="0"/>
              <a:buChar char="•"/>
            </a:pPr>
            <a:r>
              <a:rPr lang="en-US" sz="1200" b="1" kern="1200" dirty="0">
                <a:solidFill>
                  <a:schemeClr val="tx1"/>
                </a:solidFill>
                <a:latin typeface="+mn-lt"/>
                <a:ea typeface="+mn-ea"/>
                <a:cs typeface="+mn-cs"/>
              </a:rPr>
              <a:t>Segment 00:01:32:</a:t>
            </a:r>
            <a:r>
              <a:rPr lang="en-US" sz="1200" kern="1200" dirty="0">
                <a:solidFill>
                  <a:schemeClr val="tx1"/>
                </a:solidFill>
                <a:latin typeface="+mn-lt"/>
                <a:ea typeface="+mn-ea"/>
                <a:cs typeface="+mn-cs"/>
              </a:rPr>
              <a:t> “Oh, OK. OK. Hmm. Can you ever change this water into this?”</a:t>
            </a:r>
          </a:p>
          <a:p>
            <a:pPr marL="137160" indent="-137160">
              <a:buFont typeface="Arial" pitchFamily="34" charset="0"/>
              <a:buChar char="•"/>
            </a:pPr>
            <a:r>
              <a:rPr lang="en-US" sz="1200" b="1" kern="1200" dirty="0">
                <a:solidFill>
                  <a:schemeClr val="tx1"/>
                </a:solidFill>
                <a:latin typeface="+mn-lt"/>
                <a:ea typeface="+mn-ea"/>
                <a:cs typeface="+mn-cs"/>
              </a:rPr>
              <a:t>Segment 00:02:33:</a:t>
            </a:r>
            <a:r>
              <a:rPr lang="en-US" sz="1200" kern="1200" dirty="0">
                <a:solidFill>
                  <a:schemeClr val="tx1"/>
                </a:solidFill>
                <a:latin typeface="+mn-lt"/>
                <a:ea typeface="+mn-ea"/>
                <a:cs typeface="+mn-cs"/>
              </a:rPr>
              <a:t> “OK? So if you were that small, or maybe even use a … a real strong microscope, what would that water look like?”</a:t>
            </a:r>
          </a:p>
          <a:p>
            <a:pPr marL="137160" indent="-137160">
              <a:buFont typeface="Arial" pitchFamily="34" charset="0"/>
              <a:buChar char="•"/>
            </a:pPr>
            <a:r>
              <a:rPr lang="en-US" sz="1200" b="1" kern="1200" dirty="0">
                <a:solidFill>
                  <a:schemeClr val="tx1"/>
                </a:solidFill>
                <a:latin typeface="+mn-lt"/>
                <a:ea typeface="+mn-ea"/>
                <a:cs typeface="+mn-cs"/>
              </a:rPr>
              <a:t>Segment 00:03:31:</a:t>
            </a:r>
            <a:r>
              <a:rPr lang="en-US" sz="1200" kern="1200" dirty="0">
                <a:solidFill>
                  <a:schemeClr val="tx1"/>
                </a:solidFill>
                <a:latin typeface="+mn-lt"/>
                <a:ea typeface="+mn-ea"/>
                <a:cs typeface="+mn-cs"/>
              </a:rPr>
              <a:t> “What would you see in the 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Although elicit questions are typically used in a classroom setting to elicit a variety of student ideas, this video clip shows an interview with a student conducted before the Properties of Matter unit began. The interviewer in the clip asks the student questions to elicit ideas about similarities and differences between ice and water, whether ice can change to water or vice versa, and what the student would see if she were small enough to fit inside an ice cube. These questions framed the entire discussion in this portion of the interview. </a:t>
            </a:r>
            <a:endParaRPr lang="en-US" dirty="0"/>
          </a:p>
          <a:p>
            <a:endParaRPr lang="en-US" b="1" dirty="0"/>
          </a:p>
          <a:p>
            <a:r>
              <a:rPr lang="en-US" b="1" dirty="0"/>
              <a:t>Examples of probe questions: </a:t>
            </a:r>
          </a:p>
          <a:p>
            <a:pPr marL="137160" indent="-137160">
              <a:buFont typeface="Arial" pitchFamily="34" charset="0"/>
              <a:buChar char="•"/>
            </a:pPr>
            <a:r>
              <a:rPr lang="en-US" sz="1200" b="1" kern="1200" dirty="0">
                <a:solidFill>
                  <a:schemeClr val="tx1"/>
                </a:solidFill>
                <a:latin typeface="+mn-lt"/>
                <a:ea typeface="+mn-ea"/>
                <a:cs typeface="+mn-cs"/>
              </a:rPr>
              <a:t>Video segment 00:00:09: </a:t>
            </a:r>
            <a:r>
              <a:rPr lang="en-US" sz="1200" kern="1200" dirty="0">
                <a:solidFill>
                  <a:schemeClr val="tx1"/>
                </a:solidFill>
                <a:latin typeface="+mn-lt"/>
                <a:ea typeface="+mn-ea"/>
                <a:cs typeface="+mn-cs"/>
              </a:rPr>
              <a:t>“OK. What do you mean by ‘kind of solid’?”</a:t>
            </a:r>
          </a:p>
          <a:p>
            <a:pPr marL="137160" indent="-137160">
              <a:buFont typeface="Arial" pitchFamily="34" charset="0"/>
              <a:buChar char="•"/>
            </a:pPr>
            <a:r>
              <a:rPr lang="en-US" sz="1200" b="1" kern="1200" dirty="0">
                <a:solidFill>
                  <a:schemeClr val="tx1"/>
                </a:solidFill>
                <a:latin typeface="+mn-lt"/>
                <a:ea typeface="+mn-ea"/>
                <a:cs typeface="+mn-cs"/>
              </a:rPr>
              <a:t>Segment 00:00:21: </a:t>
            </a:r>
            <a:r>
              <a:rPr lang="en-US" sz="1200" kern="1200" dirty="0">
                <a:solidFill>
                  <a:schemeClr val="tx1"/>
                </a:solidFill>
                <a:latin typeface="+mn-lt"/>
                <a:ea typeface="+mn-ea"/>
                <a:cs typeface="+mn-cs"/>
              </a:rPr>
              <a:t>“OK. So this one's kind of a … you said a semisolid. Was that right?”</a:t>
            </a:r>
          </a:p>
          <a:p>
            <a:pPr marL="137160" indent="-137160">
              <a:buFont typeface="Arial" pitchFamily="34" charset="0"/>
              <a:buChar char="•"/>
            </a:pPr>
            <a:r>
              <a:rPr lang="en-US" sz="1200" b="1" kern="1200" dirty="0">
                <a:solidFill>
                  <a:schemeClr val="tx1"/>
                </a:solidFill>
                <a:latin typeface="+mn-lt"/>
                <a:ea typeface="+mn-ea"/>
                <a:cs typeface="+mn-cs"/>
              </a:rPr>
              <a:t>Segment 00:00:29: </a:t>
            </a:r>
            <a:r>
              <a:rPr lang="en-US" sz="1200" kern="1200" dirty="0">
                <a:solidFill>
                  <a:schemeClr val="tx1"/>
                </a:solidFill>
                <a:latin typeface="+mn-lt"/>
                <a:ea typeface="+mn-ea"/>
                <a:cs typeface="+mn-cs"/>
              </a:rPr>
              <a:t>“What do you mean by a semisolid? And did you say not quite a liquid?</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Segment 00:00:52: </a:t>
            </a:r>
            <a:r>
              <a:rPr lang="en-US" sz="1200" kern="1200" dirty="0">
                <a:solidFill>
                  <a:schemeClr val="tx1"/>
                </a:solidFill>
                <a:latin typeface="+mn-lt"/>
                <a:ea typeface="+mn-ea"/>
                <a:cs typeface="+mn-cs"/>
              </a:rPr>
              <a:t>“Ah, so it can be a little softer. That’s kind of what you mean by semisolid?”</a:t>
            </a:r>
          </a:p>
          <a:p>
            <a:pPr marL="137160" indent="-137160">
              <a:buFont typeface="Arial" pitchFamily="34" charset="0"/>
              <a:buChar char="•"/>
            </a:pPr>
            <a:r>
              <a:rPr lang="en-US" sz="1200" b="1" kern="1200" dirty="0">
                <a:solidFill>
                  <a:schemeClr val="tx1"/>
                </a:solidFill>
                <a:latin typeface="+mn-lt"/>
                <a:ea typeface="+mn-ea"/>
                <a:cs typeface="+mn-cs"/>
              </a:rPr>
              <a:t>Segment 00:01:16: </a:t>
            </a:r>
            <a:r>
              <a:rPr lang="en-US" sz="1200" kern="1200" dirty="0">
                <a:solidFill>
                  <a:schemeClr val="tx1"/>
                </a:solidFill>
                <a:latin typeface="+mn-lt"/>
                <a:ea typeface="+mn-ea"/>
                <a:cs typeface="+mn-cs"/>
              </a:rPr>
              <a:t>“Ah, so the Sun makes ice melt?”</a:t>
            </a:r>
          </a:p>
          <a:p>
            <a:pPr marL="137160" indent="-137160">
              <a:buFont typeface="Arial" pitchFamily="34" charset="0"/>
              <a:buChar char="•"/>
            </a:pPr>
            <a:r>
              <a:rPr lang="en-US" sz="1200" b="1" kern="1200" dirty="0">
                <a:solidFill>
                  <a:schemeClr val="tx1"/>
                </a:solidFill>
                <a:latin typeface="+mn-lt"/>
                <a:ea typeface="+mn-ea"/>
                <a:cs typeface="+mn-cs"/>
              </a:rPr>
              <a:t>Segment 00:01:49: </a:t>
            </a:r>
            <a:r>
              <a:rPr lang="en-US" sz="1200" kern="1200" dirty="0">
                <a:solidFill>
                  <a:schemeClr val="tx1"/>
                </a:solidFill>
                <a:latin typeface="+mn-lt"/>
                <a:ea typeface="+mn-ea"/>
                <a:cs typeface="+mn-cs"/>
              </a:rPr>
              <a:t>“Tell me more what you think about ‘ice is already the liquid.’”</a:t>
            </a:r>
          </a:p>
          <a:p>
            <a:pPr marL="137160" indent="-137160">
              <a:buFont typeface="Arial" pitchFamily="34" charset="0"/>
              <a:buChar char="•"/>
            </a:pPr>
            <a:r>
              <a:rPr lang="en-US" sz="1200" b="1" kern="1200" dirty="0">
                <a:solidFill>
                  <a:schemeClr val="tx1"/>
                </a:solidFill>
                <a:latin typeface="+mn-lt"/>
                <a:ea typeface="+mn-ea"/>
                <a:cs typeface="+mn-cs"/>
              </a:rPr>
              <a:t>Segment 00:01:59: </a:t>
            </a:r>
            <a:r>
              <a:rPr lang="en-US" sz="1200" kern="1200" dirty="0">
                <a:solidFill>
                  <a:schemeClr val="tx1"/>
                </a:solidFill>
                <a:latin typeface="+mn-lt"/>
                <a:ea typeface="+mn-ea"/>
                <a:cs typeface="+mn-cs"/>
              </a:rPr>
              <a:t>“Oh, so you can’t turn the water back to ice?”</a:t>
            </a:r>
          </a:p>
          <a:p>
            <a:pPr marL="137160" indent="-137160">
              <a:buFont typeface="Arial" pitchFamily="34" charset="0"/>
              <a:buChar char="•"/>
            </a:pPr>
            <a:r>
              <a:rPr lang="en-US" sz="1200" b="1" kern="1200" dirty="0">
                <a:solidFill>
                  <a:schemeClr val="tx1"/>
                </a:solidFill>
                <a:latin typeface="+mn-lt"/>
                <a:ea typeface="+mn-ea"/>
                <a:cs typeface="+mn-cs"/>
              </a:rPr>
              <a:t>Segment 00:02:53: </a:t>
            </a:r>
            <a:r>
              <a:rPr lang="en-US" sz="1200" kern="1200" dirty="0">
                <a:solidFill>
                  <a:schemeClr val="tx1"/>
                </a:solidFill>
                <a:latin typeface="+mn-lt"/>
                <a:ea typeface="+mn-ea"/>
                <a:cs typeface="+mn-cs"/>
              </a:rPr>
              <a:t>“OK. Tell me a little more what you mean by ‘the ice that was gone.’”</a:t>
            </a:r>
          </a:p>
          <a:p>
            <a:pPr marL="137160" indent="-137160">
              <a:buFont typeface="Arial" pitchFamily="34" charset="0"/>
              <a:buChar char="•"/>
            </a:pPr>
            <a:r>
              <a:rPr lang="en-US" sz="1200" b="1" kern="1200" dirty="0">
                <a:solidFill>
                  <a:schemeClr val="tx1"/>
                </a:solidFill>
                <a:latin typeface="+mn-lt"/>
                <a:ea typeface="+mn-ea"/>
                <a:cs typeface="+mn-cs"/>
              </a:rPr>
              <a:t>Segment 00:03:08: </a:t>
            </a:r>
            <a:r>
              <a:rPr lang="en-US" sz="1200" kern="1200" dirty="0">
                <a:solidFill>
                  <a:schemeClr val="tx1"/>
                </a:solidFill>
                <a:latin typeface="+mn-lt"/>
                <a:ea typeface="+mn-ea"/>
                <a:cs typeface="+mn-cs"/>
              </a:rPr>
              <a:t>“Oh, there might look like there’s still ice in it … like ice pieces?”</a:t>
            </a:r>
          </a:p>
          <a:p>
            <a:pPr marL="137160" indent="-137160">
              <a:buFont typeface="Arial" pitchFamily="34" charset="0"/>
              <a:buChar char="•"/>
            </a:pPr>
            <a:r>
              <a:rPr lang="en-US" sz="1200" b="1" kern="1200" dirty="0">
                <a:solidFill>
                  <a:schemeClr val="tx1"/>
                </a:solidFill>
                <a:latin typeface="+mn-lt"/>
                <a:ea typeface="+mn-ea"/>
                <a:cs typeface="+mn-cs"/>
              </a:rPr>
              <a:t>Segment 00:03:13: </a:t>
            </a:r>
            <a:r>
              <a:rPr lang="en-US" sz="1200" kern="1200" dirty="0">
                <a:solidFill>
                  <a:schemeClr val="tx1"/>
                </a:solidFill>
                <a:latin typeface="+mn-lt"/>
                <a:ea typeface="+mn-ea"/>
                <a:cs typeface="+mn-cs"/>
              </a:rPr>
              <a:t>“Oh. So if you were very small, or if you had a very strong microscope, and you were … could look inside there, and you’re inside there, you would see little … maybe little ice pieces still?”</a:t>
            </a:r>
            <a:endParaRPr lang="en-US" dirty="0"/>
          </a:p>
          <a:p>
            <a:pPr marL="372709" indent="-186355">
              <a:buFont typeface="Arial" pitchFamily="34" charset="0"/>
              <a:buChar char="•"/>
            </a:pPr>
            <a:endParaRPr lang="en-US" sz="170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81341">
              <a:defRPr/>
            </a:pPr>
            <a:endParaRPr lang="en-US" dirty="0"/>
          </a:p>
          <a:p>
            <a:pPr marL="0" lvl="1"/>
            <a:r>
              <a:rPr lang="en-US" dirty="0"/>
              <a:t>a. Give participants time to review the video transcript and develop an answer to one of the analysis questions on this slide. Encourage them to write down their answers.</a:t>
            </a:r>
          </a:p>
          <a:p>
            <a:endParaRPr lang="en-US" dirty="0"/>
          </a:p>
          <a:p>
            <a:r>
              <a:rPr lang="en-US" dirty="0"/>
              <a:t>b. For this first video analysis, do a round-robin and have each participant share. Ask probe and challenge questions to support participants in communicating their ideas clearly and completely:</a:t>
            </a:r>
          </a:p>
          <a:p>
            <a:pPr marL="457174" indent="-137152">
              <a:buFont typeface="Arial" pitchFamily="34" charset="0"/>
              <a:buChar char="•"/>
            </a:pPr>
            <a:r>
              <a:rPr lang="en-US" b="1" dirty="0"/>
              <a:t>Probe question:</a:t>
            </a:r>
            <a:r>
              <a:rPr lang="en-US" dirty="0"/>
              <a:t> “Can you say more about what you mean by …?”  </a:t>
            </a:r>
          </a:p>
          <a:p>
            <a:pPr marL="457174" indent="-137152">
              <a:buFont typeface="Arial" pitchFamily="34" charset="0"/>
              <a:buChar char="•"/>
            </a:pPr>
            <a:r>
              <a:rPr lang="en-US" b="1" dirty="0"/>
              <a:t>Challenge question:</a:t>
            </a:r>
            <a:r>
              <a:rPr lang="en-US" dirty="0"/>
              <a:t> “Can you point to a specific place in the transcript that supports your idea?” </a:t>
            </a:r>
          </a:p>
          <a:p>
            <a:endParaRPr lang="en-US" dirty="0"/>
          </a:p>
          <a:p>
            <a:r>
              <a:rPr lang="en-US" dirty="0"/>
              <a:t>c. As participants share, encourage others to respond by asking questions like these:</a:t>
            </a:r>
          </a:p>
          <a:p>
            <a:pPr marL="457174" indent="-137152">
              <a:buFont typeface="Arial" pitchFamily="34" charset="0"/>
              <a:buChar char="•"/>
            </a:pPr>
            <a:r>
              <a:rPr lang="en-US" dirty="0"/>
              <a:t>Do others have additional evidence to support (or challenge) this idea?</a:t>
            </a:r>
          </a:p>
          <a:p>
            <a:pPr marL="457174" indent="-137152">
              <a:buFont typeface="Arial" pitchFamily="34" charset="0"/>
              <a:buChar char="•"/>
            </a:pPr>
            <a:r>
              <a:rPr lang="en-US" dirty="0"/>
              <a:t>Do others have a different interpretation?</a:t>
            </a:r>
          </a:p>
          <a:p>
            <a:endParaRPr lang="en-US" dirty="0"/>
          </a:p>
          <a:p>
            <a:r>
              <a:rPr lang="en-US" b="1" dirty="0"/>
              <a:t>Observations:</a:t>
            </a:r>
          </a:p>
          <a:p>
            <a:pPr marL="137160" indent="-137160">
              <a:buFont typeface="Arial" pitchFamily="34" charset="0"/>
              <a:buChar char="•"/>
            </a:pPr>
            <a:r>
              <a:rPr lang="en-US" sz="1200" kern="1200" dirty="0" err="1">
                <a:solidFill>
                  <a:schemeClr val="tx1"/>
                </a:solidFill>
                <a:latin typeface="+mn-lt"/>
                <a:ea typeface="+mn-ea"/>
                <a:cs typeface="+mn-cs"/>
              </a:rPr>
              <a:t>Shamini’s</a:t>
            </a:r>
            <a:r>
              <a:rPr lang="en-US" sz="1200" kern="1200" dirty="0">
                <a:solidFill>
                  <a:schemeClr val="tx1"/>
                </a:solidFill>
                <a:latin typeface="+mn-lt"/>
                <a:ea typeface="+mn-ea"/>
                <a:cs typeface="+mn-cs"/>
              </a:rPr>
              <a:t> answers reveal an understanding that ice is a solid and the water in the glass is a liquid (video segment 00:00:05). </a:t>
            </a:r>
            <a:r>
              <a:rPr lang="en-US" sz="1200" kern="1200" dirty="0" err="1">
                <a:solidFill>
                  <a:schemeClr val="tx1"/>
                </a:solidFill>
                <a:latin typeface="+mn-lt"/>
                <a:ea typeface="+mn-ea"/>
                <a:cs typeface="+mn-cs"/>
              </a:rPr>
              <a:t>Shamini</a:t>
            </a:r>
            <a:r>
              <a:rPr lang="en-US" sz="1200" kern="1200" dirty="0">
                <a:solidFill>
                  <a:schemeClr val="tx1"/>
                </a:solidFill>
                <a:latin typeface="+mn-lt"/>
                <a:ea typeface="+mn-ea"/>
                <a:cs typeface="+mn-cs"/>
              </a:rPr>
              <a:t> also understands that heat from the Sun can cause ice to melt into liquid water (segments 00:01:02–01:18). </a:t>
            </a:r>
          </a:p>
          <a:p>
            <a:pPr marL="137160" indent="-137160">
              <a:buFont typeface="Arial" pitchFamily="34" charset="0"/>
              <a:buChar char="•"/>
            </a:pPr>
            <a:r>
              <a:rPr lang="en-US" sz="1200" kern="1200" dirty="0" err="1">
                <a:solidFill>
                  <a:schemeClr val="tx1"/>
                </a:solidFill>
                <a:latin typeface="+mn-lt"/>
                <a:ea typeface="+mn-ea"/>
                <a:cs typeface="+mn-cs"/>
              </a:rPr>
              <a:t>Shamini</a:t>
            </a:r>
            <a:r>
              <a:rPr lang="en-US" sz="1200" kern="1200" dirty="0">
                <a:solidFill>
                  <a:schemeClr val="tx1"/>
                </a:solidFill>
                <a:latin typeface="+mn-lt"/>
                <a:ea typeface="+mn-ea"/>
                <a:cs typeface="+mn-cs"/>
              </a:rPr>
              <a:t> has an interesting idea that ice is “kind of solid,” referring to it as “sesame solid” (semisolid) because it’s softer than hard solids like the table (segments 00:00:05–00:35). This is different from how a scientist would define a semisolid substance. </a:t>
            </a:r>
          </a:p>
          <a:p>
            <a:pPr marL="137160" indent="-137160">
              <a:buFont typeface="Arial" pitchFamily="34" charset="0"/>
              <a:buChar char="•"/>
            </a:pPr>
            <a:r>
              <a:rPr lang="en-US" sz="1200" kern="1200" dirty="0" err="1">
                <a:solidFill>
                  <a:schemeClr val="tx1"/>
                </a:solidFill>
                <a:latin typeface="+mn-lt"/>
                <a:ea typeface="+mn-ea"/>
                <a:cs typeface="+mn-cs"/>
              </a:rPr>
              <a:t>Shamini</a:t>
            </a:r>
            <a:r>
              <a:rPr lang="en-US" sz="1200" kern="1200" dirty="0">
                <a:solidFill>
                  <a:schemeClr val="tx1"/>
                </a:solidFill>
                <a:latin typeface="+mn-lt"/>
                <a:ea typeface="+mn-ea"/>
                <a:cs typeface="+mn-cs"/>
              </a:rPr>
              <a:t> doesn’t believe that water can be turned back into ice, although she might mean at room temperature (segments 00:01:32–02:03). The interviewer could have clarified this by asking, “If you could move the liquid water and put it somewhere else, could you turn it back into ice?”</a:t>
            </a:r>
          </a:p>
          <a:p>
            <a:pPr marL="137160" indent="-137160">
              <a:buFont typeface="Arial" pitchFamily="34" charset="0"/>
              <a:buChar char="•"/>
            </a:pPr>
            <a:r>
              <a:rPr lang="en-US" sz="1200" kern="1200" dirty="0" err="1">
                <a:solidFill>
                  <a:schemeClr val="tx1"/>
                </a:solidFill>
                <a:latin typeface="+mn-lt"/>
                <a:ea typeface="+mn-ea"/>
                <a:cs typeface="+mn-cs"/>
              </a:rPr>
              <a:t>Shamini</a:t>
            </a:r>
            <a:r>
              <a:rPr lang="en-US" sz="1200" kern="1200" dirty="0">
                <a:solidFill>
                  <a:schemeClr val="tx1"/>
                </a:solidFill>
                <a:latin typeface="+mn-lt"/>
                <a:ea typeface="+mn-ea"/>
                <a:cs typeface="+mn-cs"/>
              </a:rPr>
              <a:t> doesn’t seem to realize that ice and water are made up of molecules. For example, she doesn’t mention anything about the structure of water or ice when asked to imagine what she might see under a powerful microscope or if she could shrink small enough to fit inside ice or water (segments 00:02:09–03:58).</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20</a:t>
            </a:r>
            <a:r>
              <a:rPr lang="en-US" baseline="0" dirty="0"/>
              <a:t> min</a:t>
            </a:r>
          </a:p>
          <a:p>
            <a:pPr lvl="0"/>
            <a:endParaRPr lang="en-US" baseline="0" dirty="0"/>
          </a:p>
          <a:p>
            <a:pPr marL="0" lvl="1"/>
            <a:r>
              <a:rPr lang="en-US" dirty="0"/>
              <a:t>a. Provide instructions for watching video clip 2 and using the transcript (handout 2.2) to identify questions that probe student ideas and predictions and challenge student thinking. </a:t>
            </a:r>
          </a:p>
          <a:p>
            <a:endParaRPr lang="en-US" u="sng" dirty="0"/>
          </a:p>
          <a:p>
            <a:r>
              <a:rPr lang="en-US" dirty="0"/>
              <a:t>b. Encourage participants to refer to the strategy charts from day 1 (STL strategies 1–3), their Z-fold summary charts, and the </a:t>
            </a:r>
            <a:r>
              <a:rPr lang="en-US" dirty="0" err="1"/>
              <a:t>STeLLA</a:t>
            </a:r>
            <a:r>
              <a:rPr lang="en-US" dirty="0"/>
              <a:t> strategies booklet for help differentiating probe and challenge questions. Remind them that other types of questions (such as elicit questions) may appear in this video clip.</a:t>
            </a:r>
          </a:p>
          <a:p>
            <a:endParaRPr lang="en-US" b="1" dirty="0"/>
          </a:p>
          <a:p>
            <a:r>
              <a:rPr lang="en-US" dirty="0"/>
              <a:t>c. </a:t>
            </a:r>
            <a:r>
              <a:rPr lang="en-US" b="1" dirty="0"/>
              <a:t>Set the context: </a:t>
            </a:r>
            <a:r>
              <a:rPr lang="en-US" dirty="0"/>
              <a:t>Read the context for video clip 2 (at the top of the transcript).</a:t>
            </a:r>
          </a:p>
          <a:p>
            <a:endParaRPr lang="en-US" dirty="0"/>
          </a:p>
          <a:p>
            <a:r>
              <a:rPr lang="en-US" dirty="0"/>
              <a:t>d. </a:t>
            </a:r>
            <a:r>
              <a:rPr lang="en-US" sz="1200" kern="1200" dirty="0">
                <a:solidFill>
                  <a:schemeClr val="tx1"/>
                </a:solidFill>
                <a:effectLst/>
                <a:latin typeface="+mn-lt"/>
                <a:ea typeface="+mn-ea"/>
                <a:cs typeface="+mn-cs"/>
              </a:rPr>
              <a:t>Emphasize that the students in this class haven’t yet studied anything about properties of matter.</a:t>
            </a:r>
            <a:endParaRPr lang="en-US" dirty="0"/>
          </a:p>
          <a:p>
            <a:endParaRPr lang="en-US" b="1" dirty="0"/>
          </a:p>
          <a:p>
            <a:r>
              <a:rPr lang="en-US" dirty="0"/>
              <a:t>e. Show the video clip and allow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0" lvl="1"/>
            <a:r>
              <a:rPr lang="en-US" dirty="0"/>
              <a:t>a. After each suggested probe or challenge question, ask participants the following:</a:t>
            </a:r>
          </a:p>
          <a:p>
            <a:pPr marL="457174" indent="-137152">
              <a:buFont typeface="Arial" pitchFamily="34" charset="0"/>
              <a:buChar char="•"/>
            </a:pPr>
            <a:r>
              <a:rPr lang="en-US" dirty="0"/>
              <a:t>“What makes this a probe/challenge question?”</a:t>
            </a:r>
          </a:p>
          <a:p>
            <a:pPr marL="457174" indent="-137152">
              <a:buFont typeface="Arial" pitchFamily="34" charset="0"/>
              <a:buChar char="•"/>
            </a:pPr>
            <a:r>
              <a:rPr lang="en-US" dirty="0"/>
              <a:t>“Did others mark this as a probe/challenge question?”</a:t>
            </a:r>
          </a:p>
          <a:p>
            <a:pPr marL="457174" indent="-137152">
              <a:buFont typeface="Arial" pitchFamily="34" charset="0"/>
              <a:buChar char="•"/>
            </a:pPr>
            <a:r>
              <a:rPr lang="en-US" dirty="0"/>
              <a:t>“Can you point to any of our resources (the Z-fold summary chart, our strategy charts from day 1, or the </a:t>
            </a:r>
            <a:r>
              <a:rPr lang="en-US" dirty="0" err="1"/>
              <a:t>STeLLA</a:t>
            </a:r>
            <a:r>
              <a:rPr lang="en-US" dirty="0"/>
              <a:t> strategies booklet) to support your answer?”</a:t>
            </a:r>
          </a:p>
          <a:p>
            <a:endParaRPr lang="en-US" dirty="0"/>
          </a:p>
          <a:p>
            <a:r>
              <a:rPr lang="en-US" dirty="0"/>
              <a:t>b. Don’t worry about debate and lack of agreement on some questions. </a:t>
            </a:r>
            <a:r>
              <a:rPr lang="en-US" b="1" dirty="0"/>
              <a:t>The important thing</a:t>
            </a:r>
            <a:r>
              <a:rPr lang="en-US" dirty="0"/>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 elicit questions to reveal student ideas and misconceptions.</a:t>
            </a:r>
            <a:endParaRPr lang="en-US" sz="1600" dirty="0"/>
          </a:p>
          <a:p>
            <a:endParaRPr lang="en-US" b="1" dirty="0"/>
          </a:p>
          <a:p>
            <a:r>
              <a:rPr lang="en-US" b="1" dirty="0"/>
              <a:t>Examples of probe questions: </a:t>
            </a:r>
            <a:endParaRPr lang="en-US" dirty="0"/>
          </a:p>
          <a:p>
            <a:pPr marL="137160" indent="-137160">
              <a:buFont typeface="Arial" pitchFamily="34" charset="0"/>
              <a:buChar char="•"/>
            </a:pPr>
            <a:r>
              <a:rPr lang="en-US" sz="1200" b="1" kern="1200" dirty="0">
                <a:solidFill>
                  <a:schemeClr val="tx1"/>
                </a:solidFill>
                <a:latin typeface="+mn-lt"/>
                <a:ea typeface="+mn-ea"/>
                <a:cs typeface="+mn-cs"/>
              </a:rPr>
              <a:t>Video segment 00:00:49:</a:t>
            </a:r>
            <a:r>
              <a:rPr lang="en-US" sz="1200" kern="1200" dirty="0">
                <a:solidFill>
                  <a:schemeClr val="tx1"/>
                </a:solidFill>
                <a:latin typeface="+mn-lt"/>
                <a:ea typeface="+mn-ea"/>
                <a:cs typeface="+mn-cs"/>
              </a:rPr>
              <a:t> “OK. OK. So if you put [the chocolate in] an oven in a bowl, it would melt? OK. Because what are you … what are you adding?”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asks probe questions to better understand student thinking about what might cause the chocolate to melt.]</a:t>
            </a:r>
          </a:p>
          <a:p>
            <a:pPr marL="137160" indent="-137160">
              <a:buFont typeface="Arial" pitchFamily="34" charset="0"/>
              <a:buChar char="•"/>
            </a:pPr>
            <a:r>
              <a:rPr lang="en-US" sz="1200" b="1" kern="1200" dirty="0">
                <a:solidFill>
                  <a:schemeClr val="tx1"/>
                </a:solidFill>
                <a:latin typeface="+mn-lt"/>
                <a:ea typeface="+mn-ea"/>
                <a:cs typeface="+mn-cs"/>
              </a:rPr>
              <a:t>Segment 00:03:32:</a:t>
            </a:r>
            <a:r>
              <a:rPr lang="en-US" sz="1200" kern="1200" dirty="0">
                <a:solidFill>
                  <a:schemeClr val="tx1"/>
                </a:solidFill>
                <a:latin typeface="+mn-lt"/>
                <a:ea typeface="+mn-ea"/>
                <a:cs typeface="+mn-cs"/>
              </a:rPr>
              <a:t> “It … it’s … it’s not hot anymore? Like the lava. Is that what you’re talking about?”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After a student talks about volcanic eruptions and fire (lava), the teacher probes the student’s thinking to clarify how this relates to chocolate melting.]</a:t>
            </a:r>
            <a:r>
              <a:rPr lang="en-US" dirty="0"/>
              <a:t> </a:t>
            </a:r>
          </a:p>
          <a:p>
            <a:pPr marL="232943"/>
            <a:endParaRPr lang="en-US" b="1" dirty="0"/>
          </a:p>
          <a:p>
            <a:r>
              <a:rPr lang="en-US" b="1" dirty="0"/>
              <a:t>Example of challenge questions: </a:t>
            </a:r>
            <a:endParaRPr lang="en-US" dirty="0"/>
          </a:p>
          <a:p>
            <a:pPr marL="137160" indent="-137160">
              <a:buFont typeface="Arial" pitchFamily="34" charset="0"/>
              <a:buChar char="•"/>
            </a:pPr>
            <a:r>
              <a:rPr lang="en-US" sz="1200" b="1" kern="1200" dirty="0">
                <a:solidFill>
                  <a:schemeClr val="tx1"/>
                </a:solidFill>
                <a:latin typeface="+mn-lt"/>
                <a:ea typeface="+mn-ea"/>
                <a:cs typeface="+mn-cs"/>
              </a:rPr>
              <a:t>Segment 00:01:12: </a:t>
            </a:r>
            <a:r>
              <a:rPr lang="en-US" sz="1200" kern="1200" dirty="0">
                <a:solidFill>
                  <a:schemeClr val="tx1"/>
                </a:solidFill>
                <a:latin typeface="+mn-lt"/>
                <a:ea typeface="+mn-ea"/>
                <a:cs typeface="+mn-cs"/>
              </a:rPr>
              <a:t>“Can you summarize what caused the matter—the ice and the chocolate—to change in these two examples that we've been thinking about? What has caused it to change?”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asks a student to connect two ideas to deepen his or her science-content understanding.]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In this clip, the teacher sometimes puts words in students’ mouths and says what she assumes they’re thinking rather than asking questions that prompt students to clarify their ideas. These aren’t good examples of probe questions: segments 00:00:39–00:45; 00:01:32; 00:02:21–02:47; 00:03:37–03:55.</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0" lvl="1"/>
            <a:r>
              <a:rPr lang="en-US" dirty="0"/>
              <a:t>a. </a:t>
            </a:r>
            <a:r>
              <a:rPr lang="en-US" b="1" dirty="0"/>
              <a:t>Individuals:</a:t>
            </a:r>
            <a:r>
              <a:rPr lang="en-US" dirty="0"/>
              <a:t> “Identify a missed opportunity for a probe question in the video transcript.”</a:t>
            </a:r>
          </a:p>
          <a:p>
            <a:endParaRPr lang="en-US" b="1" dirty="0"/>
          </a:p>
          <a:p>
            <a:r>
              <a:rPr lang="en-US" dirty="0"/>
              <a:t>b. </a:t>
            </a:r>
            <a:r>
              <a:rPr lang="en-US" b="1" dirty="0"/>
              <a:t>Turn and Talk:</a:t>
            </a:r>
            <a:r>
              <a:rPr lang="en-US" dirty="0"/>
              <a:t> Have participants pair up and discuss their suggested probe questions. Listen to their conversations to assess whether they</a:t>
            </a:r>
            <a:r>
              <a:rPr lang="en-US" sz="1000" dirty="0"/>
              <a:t> </a:t>
            </a:r>
            <a:r>
              <a:rPr lang="en-US" dirty="0"/>
              <a:t>truly comprehend that a probe question is designed to help them understand what students are thinking.</a:t>
            </a:r>
          </a:p>
          <a:p>
            <a:endParaRPr lang="en-US" b="1" dirty="0"/>
          </a:p>
          <a:p>
            <a:r>
              <a:rPr lang="en-US" dirty="0"/>
              <a:t>c. </a:t>
            </a:r>
            <a:r>
              <a:rPr lang="en-US" b="1" dirty="0"/>
              <a:t>Whole-group share-out:</a:t>
            </a:r>
            <a:r>
              <a:rPr lang="en-US" dirty="0"/>
              <a:t> Participants may need guidance about when to ask probe questions. Remind them that probe questions are appropriate when students make vague or abbreviated statements, or when they simply use a vocabulary term without saying what it means. Do they really understand the term or concept, or do they have misconceptions? Ask a probe question to find out!  </a:t>
            </a:r>
          </a:p>
          <a:p>
            <a:endParaRPr lang="en-US" b="1" dirty="0"/>
          </a:p>
          <a:p>
            <a:r>
              <a:rPr lang="en-US" dirty="0"/>
              <a:t>d. </a:t>
            </a:r>
            <a:r>
              <a:rPr lang="en-US" b="1" dirty="0"/>
              <a:t>Remind participants:</a:t>
            </a:r>
            <a:r>
              <a:rPr lang="en-US" dirty="0"/>
              <a:t> “Don’t probe everything a student says. Just probe responses that seem relevant to the lesson’s main learning goal and might reveal interesting student thinking.”  </a:t>
            </a:r>
          </a:p>
          <a:p>
            <a:endParaRPr lang="en-US" b="1" dirty="0"/>
          </a:p>
          <a:p>
            <a:r>
              <a:rPr lang="en-US" b="1" dirty="0"/>
              <a:t>Possible missed opportunities: </a:t>
            </a:r>
            <a:endParaRPr lang="en-US" dirty="0"/>
          </a:p>
          <a:p>
            <a:pPr marL="137160" indent="-137160">
              <a:buFont typeface="Arial" pitchFamily="34" charset="0"/>
              <a:buChar char="•"/>
            </a:pPr>
            <a:r>
              <a:rPr lang="en-US" sz="1200" b="1" kern="1200" dirty="0">
                <a:solidFill>
                  <a:schemeClr val="tx1"/>
                </a:solidFill>
                <a:latin typeface="+mn-lt"/>
                <a:ea typeface="+mn-ea"/>
                <a:cs typeface="+mn-cs"/>
              </a:rPr>
              <a:t>Video segment 00:01:32:</a:t>
            </a:r>
            <a:r>
              <a:rPr lang="en-US" sz="1200" kern="1200" dirty="0">
                <a:solidFill>
                  <a:schemeClr val="tx1"/>
                </a:solidFill>
                <a:latin typeface="+mn-lt"/>
                <a:ea typeface="+mn-ea"/>
                <a:cs typeface="+mn-cs"/>
              </a:rPr>
              <a:t> Instead of assuming what “it” means, the teacher could have probed student thinking to find out whether the reference was to chocolate, ice, or both. </a:t>
            </a:r>
          </a:p>
          <a:p>
            <a:pPr marL="137160" indent="-137160">
              <a:buFont typeface="Arial" pitchFamily="34" charset="0"/>
              <a:buChar char="•"/>
            </a:pPr>
            <a:r>
              <a:rPr lang="en-US" sz="1200" b="1" kern="1200" dirty="0">
                <a:solidFill>
                  <a:schemeClr val="tx1"/>
                </a:solidFill>
                <a:latin typeface="+mn-lt"/>
                <a:ea typeface="+mn-ea"/>
                <a:cs typeface="+mn-cs"/>
              </a:rPr>
              <a:t>Segments 00:02:21–02:47:</a:t>
            </a:r>
            <a:r>
              <a:rPr lang="en-US" sz="1200" kern="1200" dirty="0">
                <a:solidFill>
                  <a:schemeClr val="tx1"/>
                </a:solidFill>
                <a:latin typeface="+mn-lt"/>
                <a:ea typeface="+mn-ea"/>
                <a:cs typeface="+mn-cs"/>
              </a:rPr>
              <a:t> To determine what the student meant by the butter freezing, the teacher could have asked the probe question, “How do you define </a:t>
            </a:r>
            <a:r>
              <a:rPr lang="en-US" sz="1200" i="1" kern="1200" dirty="0">
                <a:solidFill>
                  <a:schemeClr val="tx1"/>
                </a:solidFill>
                <a:latin typeface="+mn-lt"/>
                <a:ea typeface="+mn-ea"/>
                <a:cs typeface="+mn-cs"/>
              </a:rPr>
              <a:t>freezing</a:t>
            </a:r>
            <a:r>
              <a:rPr lang="en-US" sz="1200" kern="1200" dirty="0">
                <a:solidFill>
                  <a:schemeClr val="tx1"/>
                </a:solidFill>
                <a:latin typeface="+mn-lt"/>
                <a:ea typeface="+mn-ea"/>
                <a:cs typeface="+mn-cs"/>
              </a:rPr>
              <a:t>?” This might have prompted the student to talk about the phase change from liquid to solid instead of the teacher mentioning it. Also, to see whether the student had any ideas about how cold the butter would need to be for freezing to occur, the teacher could have asked, “Why do you say, ‘It must’ve been really cold’?” </a:t>
            </a:r>
            <a:endParaRPr lang="en-US" b="1" dirty="0"/>
          </a:p>
          <a:p>
            <a:pPr marL="285734" indent="-285734">
              <a:lnSpc>
                <a:spcPct val="115000"/>
              </a:lnSpc>
              <a:spcBef>
                <a:spcPts val="600"/>
              </a:spcBef>
              <a:spcAft>
                <a:spcPts val="600"/>
              </a:spcAft>
              <a:buSzPts val="1000"/>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“Now let’s consider some commonly held student ideas (misconceptions) about</a:t>
            </a:r>
            <a:r>
              <a:rPr lang="en-US" baseline="0" dirty="0"/>
              <a:t> properties of matter</a:t>
            </a:r>
            <a:r>
              <a:rPr lang="en-US" dirty="0"/>
              <a:t>. Then we can analyze whether any of these ideas appear in our video clips.” </a:t>
            </a:r>
          </a:p>
          <a:p>
            <a:endParaRPr lang="en-US" dirty="0"/>
          </a:p>
          <a:p>
            <a:pPr marL="0" lvl="1" defTabSz="931774">
              <a:defRPr/>
            </a:pPr>
            <a:r>
              <a:rPr lang="en-US" dirty="0"/>
              <a:t>b. Have participants locate the Common Student Ideas chart in the resources section of their lesson plans binders. </a:t>
            </a:r>
          </a:p>
          <a:p>
            <a:endParaRPr lang="en-US" dirty="0"/>
          </a:p>
          <a:p>
            <a:r>
              <a:rPr lang="en-US" dirty="0"/>
              <a:t>c. “This Common Student Ideas chart shows some commonly held student ideas that are interesting but aren’t scientifically accurate.”</a:t>
            </a:r>
          </a:p>
          <a:p>
            <a:endParaRPr lang="en-US" b="1" dirty="0"/>
          </a:p>
          <a:p>
            <a:r>
              <a:rPr lang="en-US" dirty="0"/>
              <a:t>d. </a:t>
            </a:r>
            <a:r>
              <a:rPr lang="en-US" b="1" dirty="0"/>
              <a:t>Individuals:</a:t>
            </a:r>
            <a:r>
              <a:rPr lang="en-US" dirty="0"/>
              <a:t> Have participants mark with a red sticker dot any</a:t>
            </a:r>
            <a:r>
              <a:rPr lang="en-US" sz="1000" dirty="0"/>
              <a:t> </a:t>
            </a:r>
            <a:r>
              <a:rPr lang="en-US" dirty="0"/>
              <a:t>ideas they’ve observed among their students, and mark with a blue sticker dot any ideas they’ve</a:t>
            </a:r>
            <a:r>
              <a:rPr lang="en-US" baseline="0" dirty="0"/>
              <a:t> had</a:t>
            </a:r>
            <a:r>
              <a:rPr lang="en-US" dirty="0"/>
              <a:t> themselves.</a:t>
            </a:r>
          </a:p>
          <a:p>
            <a:endParaRPr lang="en-US" b="1" dirty="0"/>
          </a:p>
          <a:p>
            <a:r>
              <a:rPr lang="en-US" dirty="0"/>
              <a:t>e. </a:t>
            </a:r>
            <a:r>
              <a:rPr lang="en-US" b="1" dirty="0"/>
              <a:t>Pairs:</a:t>
            </a:r>
            <a:r>
              <a:rPr lang="en-US" dirty="0"/>
              <a:t> Have participants discuss their observations with a partner.</a:t>
            </a:r>
          </a:p>
          <a:p>
            <a:endParaRPr lang="en-US" b="1" dirty="0"/>
          </a:p>
          <a:p>
            <a:r>
              <a:rPr lang="en-US" dirty="0"/>
              <a:t>f. </a:t>
            </a:r>
            <a:r>
              <a:rPr lang="en-US" b="1" dirty="0"/>
              <a:t>Whole-group discussion:</a:t>
            </a:r>
            <a:r>
              <a:rPr lang="en-US" dirty="0"/>
              <a:t> Ask participants to share which ideas they’ve observed in their students and themselves. During this share-out, apply sticker dots to the Common Student Ideas chart at the front of the room as participants to highlight patterns in the results. Then discuss the following questions:</a:t>
            </a:r>
          </a:p>
          <a:p>
            <a:pPr marL="457174" indent="-137152">
              <a:buFont typeface="Arial" pitchFamily="34" charset="0"/>
              <a:buChar char="•"/>
            </a:pPr>
            <a:r>
              <a:rPr lang="en-US" dirty="0"/>
              <a:t>“What conceptual patterns do you notice in the red and blue dots?” </a:t>
            </a:r>
          </a:p>
          <a:p>
            <a:pPr marL="457174" indent="-137152">
              <a:buFont typeface="Arial" pitchFamily="34" charset="0"/>
              <a:buChar char="•"/>
            </a:pPr>
            <a:r>
              <a:rPr lang="en-US" dirty="0"/>
              <a:t>“What reactions do you have to this analysis? What did it make you think about?”</a:t>
            </a:r>
          </a:p>
          <a:p>
            <a:pPr defTabSz="931774">
              <a:defRPr/>
            </a:pPr>
            <a:endParaRPr lang="en-US" b="1" dirty="0"/>
          </a:p>
          <a:p>
            <a:pPr defTabSz="931774">
              <a:defRPr/>
            </a:pPr>
            <a:r>
              <a:rPr lang="en-US" b="1" dirty="0"/>
              <a:t>Note:</a:t>
            </a:r>
            <a:r>
              <a:rPr lang="en-US" dirty="0"/>
              <a:t> If time is short, skip this pattern analysis and discussion.</a:t>
            </a:r>
          </a:p>
          <a:p>
            <a:endParaRPr lang="en-US" b="1" dirty="0"/>
          </a:p>
          <a:p>
            <a:r>
              <a:rPr lang="en-US" dirty="0"/>
              <a:t>g. “We’ve recognized these common ideas in students or held them ourselves. It’s important to be aware of them when we’re analyzing student thinking in the video clips or planning and teaching lessons in the future.”</a:t>
            </a:r>
          </a:p>
          <a:p>
            <a:endParaRPr lang="en-US" b="1" dirty="0"/>
          </a:p>
          <a:p>
            <a:r>
              <a:rPr lang="en-US" dirty="0"/>
              <a:t>h. “Now let’s look for evidence of these common student ideas in a video clip.” </a:t>
            </a:r>
            <a:r>
              <a:rPr lang="en-US" sz="900" dirty="0"/>
              <a:t> </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dirty="0"/>
              <a:t>a. Give participants time to review your summary of their reflections from day 1 and offer reactions and comments or ask follow-up questions.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Have participants count off in ones and twos (1, 2, 1, 2). “Ones” will focus on odd-numbered ideas on the Common Student Ideas chart, and “twos” will focus on even-numbered ideas.</a:t>
            </a:r>
          </a:p>
          <a:p>
            <a:endParaRPr lang="en-US" dirty="0"/>
          </a:p>
          <a:p>
            <a:r>
              <a:rPr lang="en-US" dirty="0"/>
              <a:t>b. </a:t>
            </a:r>
            <a:r>
              <a:rPr lang="en-US" b="1" dirty="0"/>
              <a:t>Individuals:</a:t>
            </a:r>
            <a:r>
              <a:rPr lang="en-US" dirty="0"/>
              <a:t> “Read the scientific explanations for your assigned idea on the Common Student Ideas chart.” </a:t>
            </a:r>
          </a:p>
          <a:p>
            <a:endParaRPr lang="en-US" b="1" dirty="0"/>
          </a:p>
          <a:p>
            <a:r>
              <a:rPr lang="en-US" dirty="0"/>
              <a:t>c. </a:t>
            </a:r>
            <a:r>
              <a:rPr lang="en-US" b="1" dirty="0"/>
              <a:t>Pairs:</a:t>
            </a:r>
            <a:r>
              <a:rPr lang="en-US" dirty="0"/>
              <a:t> “Discuss these explanations</a:t>
            </a:r>
            <a:r>
              <a:rPr lang="en-US" baseline="0" dirty="0"/>
              <a:t> briefly </a:t>
            </a:r>
            <a:r>
              <a:rPr lang="en-US" dirty="0"/>
              <a:t>with a partner. What was new to you? Write on sticky notes any content questions you have and place the notes on the Parking Lot poster.”</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0" lvl="1"/>
            <a:r>
              <a:rPr lang="en-US" dirty="0"/>
              <a:t>a. “Before we analyze the video clip, let’s think about our lesson analysis process.”</a:t>
            </a:r>
          </a:p>
          <a:p>
            <a:endParaRPr lang="en-US" dirty="0"/>
          </a:p>
          <a:p>
            <a:r>
              <a:rPr lang="en-US" dirty="0"/>
              <a:t>b. Review the analysis basics on the slide. </a:t>
            </a:r>
          </a:p>
          <a:p>
            <a:endParaRPr lang="en-US" b="1" dirty="0"/>
          </a:p>
          <a:p>
            <a:r>
              <a:rPr lang="en-US" b="1" dirty="0"/>
              <a:t>Note:</a:t>
            </a:r>
            <a:r>
              <a:rPr lang="en-US" dirty="0"/>
              <a:t> Direct participants to page 2 in the strategies booklet if they have specific questions that require more information.</a:t>
            </a:r>
          </a:p>
          <a:p>
            <a:endParaRPr lang="en-US" b="1" dirty="0"/>
          </a:p>
          <a:p>
            <a:r>
              <a:rPr lang="en-US" dirty="0"/>
              <a:t>c. </a:t>
            </a:r>
            <a:r>
              <a:rPr lang="en-US" b="1" dirty="0"/>
              <a:t>Why the analysis basics are important:</a:t>
            </a:r>
            <a:r>
              <a:rPr lang="en-US" dirty="0"/>
              <a:t> “The analysis basics will help us dig deeper and learn more from our </a:t>
            </a:r>
            <a:r>
              <a:rPr lang="en-US" dirty="0" err="1"/>
              <a:t>videocase</a:t>
            </a:r>
            <a:r>
              <a:rPr lang="en-US" dirty="0"/>
              <a:t> analyses while keeping us focused on the ultimate goal of improved student learning.” </a:t>
            </a:r>
          </a:p>
          <a:p>
            <a:endParaRPr lang="en-US" b="1" dirty="0"/>
          </a:p>
          <a:p>
            <a:r>
              <a:rPr lang="en-US" b="1" dirty="0"/>
              <a:t>Note: </a:t>
            </a:r>
            <a:r>
              <a:rPr lang="en-US" dirty="0"/>
              <a:t>This lesson analysis process is </a:t>
            </a:r>
            <a:r>
              <a:rPr lang="en-US" b="1" dirty="0"/>
              <a:t>not</a:t>
            </a:r>
            <a:r>
              <a:rPr lang="en-US" dirty="0"/>
              <a:t> about critiquing teachers but about improving student learning. </a:t>
            </a:r>
          </a:p>
          <a:p>
            <a:endParaRPr lang="en-US" b="1" dirty="0"/>
          </a:p>
          <a:p>
            <a:r>
              <a:rPr lang="en-US" dirty="0"/>
              <a:t>d. “We’ll use a more structured lesson analysis protocol when we begin reviewing each other’s videos in the fall study-group sessions.” </a:t>
            </a:r>
            <a:endParaRPr lang="en-US" sz="1000" dirty="0"/>
          </a:p>
          <a:p>
            <a:pPr marL="220335" lvl="1" indent="-220335" defTabSz="881341">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Remind participants of the purposes of video analysis: to deepen understandings of </a:t>
            </a:r>
            <a:r>
              <a:rPr lang="en-US" dirty="0" err="1"/>
              <a:t>STeLLA</a:t>
            </a:r>
            <a:r>
              <a:rPr lang="en-US" dirty="0"/>
              <a:t> strategies; to develop their ability to analyze student thinking; and, ultimately, to improve student learning.</a:t>
            </a:r>
          </a:p>
          <a:p>
            <a:endParaRPr lang="en-US" b="1" dirty="0"/>
          </a:p>
          <a:p>
            <a:r>
              <a:rPr lang="en-US" dirty="0"/>
              <a:t>b. </a:t>
            </a:r>
            <a:r>
              <a:rPr lang="en-US" b="1" dirty="0"/>
              <a:t>Tell participants:</a:t>
            </a:r>
            <a:r>
              <a:rPr lang="en-US" dirty="0"/>
              <a:t> “Remember to refer to your Common Student Ideas chart as you analyze the video clip.” </a:t>
            </a:r>
          </a:p>
          <a:p>
            <a:endParaRPr lang="en-US" b="1" dirty="0"/>
          </a:p>
          <a:p>
            <a:r>
              <a:rPr lang="en-US" dirty="0"/>
              <a:t>c.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d. </a:t>
            </a:r>
            <a:r>
              <a:rPr lang="en-US" b="1" dirty="0"/>
              <a:t>Whole group:</a:t>
            </a:r>
            <a:endParaRPr lang="en-US" dirty="0"/>
          </a:p>
          <a:p>
            <a:pPr marL="457174" indent="-137152">
              <a:buFont typeface="Arial" pitchFamily="34" charset="0"/>
              <a:buChar char="•"/>
            </a:pPr>
            <a:r>
              <a:rPr lang="en-US" dirty="0"/>
              <a:t>Have several participants share their claims and evidence. </a:t>
            </a:r>
          </a:p>
          <a:p>
            <a:pPr marL="457174" indent="-137152">
              <a:buFont typeface="Arial" pitchFamily="34" charset="0"/>
              <a:buChar char="•"/>
            </a:pPr>
            <a:r>
              <a:rPr lang="en-US" b="1" dirty="0"/>
              <a:t>Ask:</a:t>
            </a:r>
            <a:r>
              <a:rPr lang="en-US" dirty="0"/>
              <a:t> “Did you recognize any of the common student ideas in the students’ responses?”</a:t>
            </a:r>
          </a:p>
          <a:p>
            <a:pPr marL="457174" indent="-137152">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20 min</a:t>
            </a:r>
          </a:p>
          <a:p>
            <a:pPr lvl="0"/>
            <a:endParaRPr lang="en-US" u="none" dirty="0">
              <a:latin typeface="Arial" charset="0"/>
            </a:endParaRPr>
          </a:p>
          <a:p>
            <a:pPr marL="0" lvl="1"/>
            <a:r>
              <a:rPr lang="en-US" dirty="0"/>
              <a:t>a. Read the context for this video clip at the top of the transcript (handout</a:t>
            </a:r>
            <a:r>
              <a:rPr lang="en-US" baseline="0" dirty="0"/>
              <a:t> 2.3</a:t>
            </a:r>
            <a:r>
              <a:rPr lang="en-US" dirty="0"/>
              <a:t>). </a:t>
            </a:r>
          </a:p>
          <a:p>
            <a:pPr marL="0" lvl="1"/>
            <a:endParaRPr lang="en-US" dirty="0"/>
          </a:p>
          <a:p>
            <a:r>
              <a:rPr lang="en-US" dirty="0"/>
              <a:t>b. Provide instructions for watching video clip 3 and using the transcript to identify</a:t>
            </a:r>
            <a:r>
              <a:rPr lang="en-US" b="1" i="1" dirty="0"/>
              <a:t> </a:t>
            </a:r>
            <a:r>
              <a:rPr lang="en-US" dirty="0"/>
              <a:t>questions that probe student ideas and predictions and challenge student thinking. </a:t>
            </a:r>
            <a:r>
              <a:rPr lang="en-US" b="1" dirty="0"/>
              <a:t>Participants should also be on the lookout for leading questions and missed opportunities. </a:t>
            </a:r>
            <a:r>
              <a:rPr lang="en-US" dirty="0"/>
              <a:t>(</a:t>
            </a:r>
            <a:r>
              <a:rPr lang="en-US" b="1" dirty="0"/>
              <a:t>Note: </a:t>
            </a:r>
            <a:r>
              <a:rPr lang="en-US" dirty="0"/>
              <a:t>Leading questions provide hints or make it easy for students to give the “right” answer.) Remind participants that other types of questions (such as elicit questions) may appear in this video clip.</a:t>
            </a:r>
          </a:p>
          <a:p>
            <a:endParaRPr lang="en-US" dirty="0"/>
          </a:p>
          <a:p>
            <a:r>
              <a:rPr lang="en-US" dirty="0"/>
              <a:t>c.</a:t>
            </a:r>
            <a:r>
              <a:rPr lang="en-US" baseline="0" dirty="0"/>
              <a:t> Show the video clip.</a:t>
            </a:r>
            <a:endParaRPr lang="en-US" dirty="0"/>
          </a:p>
          <a:p>
            <a:endParaRPr lang="en-US" b="1" dirty="0"/>
          </a:p>
          <a:p>
            <a:r>
              <a:rPr lang="en-US" b="0" dirty="0"/>
              <a:t>d.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e. </a:t>
            </a:r>
            <a:r>
              <a:rPr lang="en-US" b="1" dirty="0"/>
              <a:t>Whole group: </a:t>
            </a:r>
            <a:endParaRPr lang="en-US" dirty="0"/>
          </a:p>
          <a:p>
            <a:pPr marL="457174" indent="-137152">
              <a:buFont typeface="Arial" pitchFamily="34" charset="0"/>
              <a:buChar char="•"/>
            </a:pPr>
            <a:r>
              <a:rPr lang="en-US" dirty="0"/>
              <a:t>Challenge participants to clearly state their reasons for identifying a question as probe, challenge, or leading.</a:t>
            </a:r>
          </a:p>
          <a:p>
            <a:pPr marL="457174" indent="-137152">
              <a:buFont typeface="Arial" pitchFamily="34" charset="0"/>
              <a:buChar char="•"/>
            </a:pPr>
            <a:r>
              <a:rPr lang="en-US" dirty="0"/>
              <a:t>Encourage participants to provide evidence from the </a:t>
            </a:r>
            <a:r>
              <a:rPr lang="en-US" dirty="0" err="1"/>
              <a:t>STeLLA</a:t>
            </a:r>
            <a:r>
              <a:rPr lang="en-US" dirty="0"/>
              <a:t> strategies booklet to support their claims.</a:t>
            </a:r>
          </a:p>
          <a:p>
            <a:endParaRPr lang="en-US" b="1" dirty="0"/>
          </a:p>
          <a:p>
            <a:r>
              <a:rPr lang="en-US" b="1" dirty="0"/>
              <a:t>Possible probe questions: </a:t>
            </a:r>
            <a:endParaRPr lang="en-US" dirty="0"/>
          </a:p>
          <a:p>
            <a:pPr marL="137160" indent="-137160">
              <a:buFont typeface="Arial" pitchFamily="34" charset="0"/>
              <a:buChar char="•"/>
            </a:pPr>
            <a:r>
              <a:rPr lang="en-US" sz="1200" b="1" kern="1200" dirty="0">
                <a:solidFill>
                  <a:schemeClr val="tx1"/>
                </a:solidFill>
                <a:latin typeface="+mn-lt"/>
                <a:ea typeface="+mn-ea"/>
                <a:cs typeface="+mn-cs"/>
              </a:rPr>
              <a:t>Video segment 00:00:46: </a:t>
            </a:r>
            <a:r>
              <a:rPr lang="en-US" sz="1200" kern="1200" dirty="0">
                <a:solidFill>
                  <a:schemeClr val="tx1"/>
                </a:solidFill>
                <a:latin typeface="+mn-lt"/>
                <a:ea typeface="+mn-ea"/>
                <a:cs typeface="+mn-cs"/>
              </a:rPr>
              <a:t>“Can you show me?”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The teacher asks the student to expand on his thinking by demonstrating his point.] </a:t>
            </a:r>
          </a:p>
          <a:p>
            <a:pPr marL="137160" indent="-137160">
              <a:buFont typeface="Arial" pitchFamily="34" charset="0"/>
              <a:buChar char="•"/>
            </a:pPr>
            <a:r>
              <a:rPr lang="en-US" sz="1200" b="1" kern="1200" dirty="0">
                <a:solidFill>
                  <a:schemeClr val="tx1"/>
                </a:solidFill>
                <a:latin typeface="+mn-lt"/>
                <a:ea typeface="+mn-ea"/>
                <a:cs typeface="+mn-cs"/>
              </a:rPr>
              <a:t>Segment 00:02:26:</a:t>
            </a:r>
            <a:r>
              <a:rPr lang="en-US" sz="1200" kern="1200" dirty="0">
                <a:solidFill>
                  <a:schemeClr val="tx1"/>
                </a:solidFill>
                <a:latin typeface="+mn-lt"/>
                <a:ea typeface="+mn-ea"/>
                <a:cs typeface="+mn-cs"/>
              </a:rPr>
              <a:t> “Why do you think so? Why do you think?”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asks probe questions to clarify what the student is thinking.] </a:t>
            </a:r>
          </a:p>
          <a:p>
            <a:pPr marL="137160" indent="-137160">
              <a:buFont typeface="Arial" pitchFamily="34" charset="0"/>
              <a:buChar char="•"/>
            </a:pPr>
            <a:r>
              <a:rPr lang="en-US" sz="1200" b="1" kern="1200" dirty="0">
                <a:solidFill>
                  <a:schemeClr val="tx1"/>
                </a:solidFill>
                <a:latin typeface="+mn-lt"/>
                <a:ea typeface="+mn-ea"/>
                <a:cs typeface="+mn-cs"/>
              </a:rPr>
              <a:t>Segment 00:02:45: </a:t>
            </a:r>
            <a:r>
              <a:rPr lang="en-US" sz="1200" kern="1200" dirty="0">
                <a:solidFill>
                  <a:schemeClr val="tx1"/>
                </a:solidFill>
                <a:latin typeface="+mn-lt"/>
                <a:ea typeface="+mn-ea"/>
                <a:cs typeface="+mn-cs"/>
              </a:rPr>
              <a:t>“Why do you think?”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asks probe questions to prompt students to explain and expand on their yes or no responses to a question about whether weighing items on a balance will let them know if atoms are being created or destroyed.]</a:t>
            </a:r>
            <a:endParaRPr lang="en-US" dirty="0"/>
          </a:p>
          <a:p>
            <a:endParaRPr lang="en-US" b="1" dirty="0"/>
          </a:p>
          <a:p>
            <a:r>
              <a:rPr lang="en-US" b="1" dirty="0"/>
              <a:t>Possible challenge question:</a:t>
            </a:r>
            <a:endParaRPr lang="en-US" dirty="0"/>
          </a:p>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a:solidFill>
                  <a:schemeClr val="tx1"/>
                </a:solidFill>
                <a:latin typeface="+mn-lt"/>
                <a:ea typeface="+mn-ea"/>
                <a:cs typeface="+mn-cs"/>
              </a:rPr>
              <a:t>Video segment 00:03:22:</a:t>
            </a:r>
            <a:r>
              <a:rPr lang="en-US" sz="1200" kern="1200" dirty="0">
                <a:solidFill>
                  <a:schemeClr val="tx1"/>
                </a:solidFill>
                <a:latin typeface="+mn-lt"/>
                <a:ea typeface="+mn-ea"/>
                <a:cs typeface="+mn-cs"/>
              </a:rPr>
              <a:t> “OK, and what could I say about the number of atoms on the heavier side?”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is challenging the student to consider new ideas and connect weight to the number of atoms in matter.]</a:t>
            </a:r>
          </a:p>
          <a:p>
            <a:pPr marL="372709" marR="0" indent="-186355"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r>
              <a:rPr lang="en-US" b="1" dirty="0"/>
              <a:t>Possible leading question:</a:t>
            </a:r>
            <a:endParaRPr lang="en-US" dirty="0"/>
          </a:p>
          <a:p>
            <a:pPr marL="137160" indent="-137160">
              <a:buFont typeface="Arial" pitchFamily="34" charset="0"/>
              <a:buChar char="•"/>
            </a:pPr>
            <a:r>
              <a:rPr lang="en-US" sz="1200" b="1" kern="1200" dirty="0">
                <a:solidFill>
                  <a:schemeClr val="tx1"/>
                </a:solidFill>
                <a:latin typeface="+mn-lt"/>
                <a:ea typeface="+mn-ea"/>
                <a:cs typeface="+mn-cs"/>
              </a:rPr>
              <a:t>Video segment 00:02:19: </a:t>
            </a:r>
            <a:r>
              <a:rPr lang="en-US" sz="1200" kern="1200" dirty="0">
                <a:solidFill>
                  <a:schemeClr val="tx1"/>
                </a:solidFill>
                <a:latin typeface="+mn-lt"/>
                <a:ea typeface="+mn-ea"/>
                <a:cs typeface="+mn-cs"/>
              </a:rPr>
              <a:t>“And if [two different objects] have the same weight, can we kind of determine that they have the same number of atoms and molecules?”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The teacher poses a yes-or-no question with an inflection that indicates yes is the desired answer.]</a:t>
            </a:r>
            <a:endParaRPr lang="en-US" dirty="0"/>
          </a:p>
          <a:p>
            <a:pPr lvl="0"/>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10</a:t>
            </a:r>
            <a:r>
              <a:rPr lang="en-US" baseline="0" dirty="0"/>
              <a:t> min </a:t>
            </a:r>
          </a:p>
          <a:p>
            <a:endParaRPr lang="en-US" dirty="0"/>
          </a:p>
          <a:p>
            <a:r>
              <a:rPr lang="en-US" dirty="0"/>
              <a:t>a. </a:t>
            </a:r>
            <a:r>
              <a:rPr lang="en-US" b="1" dirty="0"/>
              <a:t>Emphasize: </a:t>
            </a:r>
            <a:r>
              <a:rPr lang="en-US" dirty="0"/>
              <a:t>“Remember to refer to your Common Student Ideas chart as you analyze the video.” </a:t>
            </a:r>
          </a:p>
          <a:p>
            <a:endParaRPr lang="en-US" b="1" dirty="0"/>
          </a:p>
          <a:p>
            <a:r>
              <a:rPr lang="en-US" dirty="0"/>
              <a:t>b. </a:t>
            </a:r>
            <a:r>
              <a:rPr lang="en-US" b="1" dirty="0"/>
              <a:t>Individuals: </a:t>
            </a:r>
            <a:r>
              <a:rPr lang="en-US" dirty="0"/>
              <a:t>Review the slide instructions before participants begin working independently on developing a claim to answer the analysis question.</a:t>
            </a:r>
            <a:r>
              <a:rPr lang="en-US" sz="1000" dirty="0"/>
              <a:t> </a:t>
            </a:r>
            <a:endParaRPr lang="en-US" dirty="0"/>
          </a:p>
          <a:p>
            <a:endParaRPr lang="en-US" b="1" dirty="0"/>
          </a:p>
          <a:p>
            <a:r>
              <a:rPr lang="en-US" dirty="0"/>
              <a:t>c. </a:t>
            </a:r>
            <a:r>
              <a:rPr lang="en-US" b="1" dirty="0"/>
              <a:t>Whole group:</a:t>
            </a:r>
            <a:endParaRPr lang="en-US" dirty="0"/>
          </a:p>
          <a:p>
            <a:pPr marL="457174" indent="-137152">
              <a:buFont typeface="Arial" pitchFamily="34" charset="0"/>
              <a:buChar char="•"/>
            </a:pPr>
            <a:r>
              <a:rPr lang="en-US" dirty="0"/>
              <a:t>Have several participants share their claims and evidence. </a:t>
            </a:r>
          </a:p>
          <a:p>
            <a:pPr marL="457174" indent="-137152">
              <a:buFont typeface="Arial" pitchFamily="34" charset="0"/>
              <a:buChar char="•"/>
            </a:pPr>
            <a:r>
              <a:rPr lang="en-US" b="1" dirty="0"/>
              <a:t>Ask:</a:t>
            </a:r>
            <a:r>
              <a:rPr lang="en-US" dirty="0"/>
              <a:t> “Did you recognize any of the common student ideas in the students’ responses?”</a:t>
            </a:r>
          </a:p>
          <a:p>
            <a:pPr marL="457174" indent="-137152">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endParaRPr lang="en-US" sz="1600" dirty="0"/>
          </a:p>
          <a:p>
            <a:endParaRPr lang="en-US" b="1" dirty="0"/>
          </a:p>
          <a:p>
            <a:pPr defTabSz="931774">
              <a:defRPr/>
            </a:pPr>
            <a:r>
              <a:rPr lang="en-US" b="1" dirty="0"/>
              <a:t>Example of a common student idea: </a:t>
            </a:r>
            <a:endParaRPr lang="en-US" dirty="0"/>
          </a:p>
          <a:p>
            <a:pPr marL="137160" indent="-137160">
              <a:buFont typeface="Arial" pitchFamily="34" charset="0"/>
              <a:buChar char="•"/>
            </a:pPr>
            <a:r>
              <a:rPr lang="en-US" sz="1200" kern="1200" dirty="0">
                <a:solidFill>
                  <a:schemeClr val="tx1"/>
                </a:solidFill>
                <a:latin typeface="+mn-lt"/>
                <a:ea typeface="+mn-ea"/>
                <a:cs typeface="+mn-cs"/>
              </a:rPr>
              <a:t>In the video clip, students continue thinking that the weight of the frozen water and liquid water pertains to the weight and size of atoms rather than the number of atoms. Evidence of this is found at video segments 00:03:19, 00:03:28, and 00:03:49. At segment 00:03:59, the teacher asks a question about creating or destroying matter in an attempt to shift student thinking to the number of atoms and how weight can indicate a change in matter.</a:t>
            </a:r>
            <a:r>
              <a:rPr lang="en-US" dirty="0"/>
              <a:t> </a:t>
            </a: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pPr marL="0" lvl="1"/>
            <a:r>
              <a:rPr lang="en-US" dirty="0"/>
              <a:t>a. Pose the first question on the slide. If participants need support, point them to the descriptions of strategies 1, 2, and 3 in the </a:t>
            </a:r>
            <a:r>
              <a:rPr lang="en-US" dirty="0" err="1"/>
              <a:t>STeLLA</a:t>
            </a:r>
            <a:r>
              <a:rPr lang="en-US" dirty="0"/>
              <a:t> strategies booklet (especially the Summary of </a:t>
            </a:r>
            <a:r>
              <a:rPr lang="en-US" dirty="0" err="1"/>
              <a:t>STeLLA</a:t>
            </a:r>
            <a:r>
              <a:rPr lang="en-US" dirty="0"/>
              <a:t> Student Thinking Lens Strategies).</a:t>
            </a:r>
          </a:p>
          <a:p>
            <a:endParaRPr lang="en-US" u="sng" dirty="0"/>
          </a:p>
          <a:p>
            <a:r>
              <a:rPr lang="en-US" dirty="0"/>
              <a:t>b. Pose the second question. Do participants come up with the idea that science-content knowledge is essential for asking good elicit, probe, and challenge questions? </a:t>
            </a:r>
          </a:p>
          <a:p>
            <a:endParaRPr lang="en-US" dirty="0"/>
          </a:p>
          <a:p>
            <a:r>
              <a:rPr lang="en-US" dirty="0"/>
              <a:t>c. Use the rest of the time to highlight the importance of knowing science content and being aware of common student ideas.</a:t>
            </a: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81341">
              <a:defRPr/>
            </a:pPr>
            <a:endParaRPr lang="en-US" dirty="0"/>
          </a:p>
          <a:p>
            <a:pPr marL="0" lvl="1"/>
            <a:r>
              <a:rPr lang="en-US" dirty="0"/>
              <a:t>a. Ideally, participants will first respond to the questions in a quick write and then share their ideas with the group. But if time is running short, you can have them simply think for a minute and then share their ideas. But be sure to give them time to think before opening up the discussion.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a:t>
            </a:r>
            <a:r>
              <a:rPr lang="en-US" b="1" dirty="0"/>
              <a:t>Describe the challenge: </a:t>
            </a:r>
            <a:r>
              <a:rPr lang="en-US" dirty="0"/>
              <a:t>“Next, you</a:t>
            </a:r>
            <a:r>
              <a:rPr lang="en-US" baseline="0" dirty="0"/>
              <a:t> and a partner will </a:t>
            </a:r>
            <a:r>
              <a:rPr lang="en-US" dirty="0"/>
              <a:t>practice using elicit and probe questions by interviewing each other. The challenge is to ask your partner an elicit question and then follow up by asking </a:t>
            </a:r>
            <a:r>
              <a:rPr lang="en-US" b="1" dirty="0"/>
              <a:t>only</a:t>
            </a:r>
            <a:r>
              <a:rPr lang="en-US" dirty="0"/>
              <a:t> probe questions.” </a:t>
            </a:r>
          </a:p>
          <a:p>
            <a:endParaRPr lang="en-US" dirty="0"/>
          </a:p>
          <a:p>
            <a:r>
              <a:rPr lang="en-US" dirty="0"/>
              <a:t>b. Give each participant a different elicit question</a:t>
            </a:r>
            <a:r>
              <a:rPr lang="en-US" baseline="0" dirty="0"/>
              <a:t> (from the PD leader master cards)</a:t>
            </a:r>
            <a:r>
              <a:rPr lang="en-US" dirty="0"/>
              <a:t>.</a:t>
            </a:r>
          </a:p>
          <a:p>
            <a:endParaRPr lang="en-US" dirty="0"/>
          </a:p>
          <a:p>
            <a:r>
              <a:rPr lang="en-US" dirty="0"/>
              <a:t>c. Direct participants to prepare for the interviews by following the slide instructions. </a:t>
            </a:r>
          </a:p>
          <a:p>
            <a:endParaRPr lang="en-US" baseline="0" dirty="0"/>
          </a:p>
          <a:p>
            <a:r>
              <a:rPr lang="en-US" b="1" dirty="0"/>
              <a:t>Note:</a:t>
            </a:r>
            <a:r>
              <a:rPr lang="en-US" dirty="0"/>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Review the instructions on the slide.</a:t>
            </a:r>
          </a:p>
          <a:p>
            <a:pPr marL="0" lvl="1"/>
            <a:endParaRPr lang="en-US" dirty="0"/>
          </a:p>
          <a:p>
            <a:pPr marL="0" lvl="1"/>
            <a:r>
              <a:rPr lang="en-US" dirty="0"/>
              <a:t>b. “Each interviewer will have 5 minutes to ask questions. Try to keep going with your probe questions for at least 2 minutes.”</a:t>
            </a:r>
          </a:p>
          <a:p>
            <a:endParaRPr lang="en-US" sz="1000" b="1" dirty="0"/>
          </a:p>
          <a:p>
            <a:r>
              <a:rPr lang="en-US" sz="1000" dirty="0"/>
              <a:t>c. </a:t>
            </a:r>
            <a:r>
              <a:rPr lang="en-US" sz="1000" b="1" dirty="0"/>
              <a:t>Interviewees:</a:t>
            </a:r>
            <a:r>
              <a:rPr lang="en-US" dirty="0"/>
              <a:t> “Don’t pretend to be an elementary student; be yourself. H</a:t>
            </a:r>
            <a:r>
              <a:rPr lang="en-US" sz="1000" dirty="0"/>
              <a:t>elp your partner</a:t>
            </a:r>
            <a:r>
              <a:rPr lang="en-US" dirty="0"/>
              <a:t> by pushing yourself to explain things in more depth than you actually understand. Try to come up with possible explanations that go beyond the surface vocabulary. Don’t worry about being wrong; this will actually make the task more like what you might encounter in the classroom.” </a:t>
            </a:r>
            <a:endParaRPr lang="en-US" sz="1000" dirty="0"/>
          </a:p>
          <a:p>
            <a:pPr marL="220335" indent="-220335"/>
            <a:endParaRPr lang="en-US" sz="17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a:t>
            </a:r>
          </a:p>
          <a:p>
            <a:pPr eaLnBrk="1" hangingPunct="1"/>
            <a:endParaRPr lang="en-US" dirty="0"/>
          </a:p>
          <a:p>
            <a:pPr marL="0" lvl="1"/>
            <a:r>
              <a:rPr lang="en-US" dirty="0"/>
              <a:t>a. </a:t>
            </a:r>
            <a:r>
              <a:rPr lang="en-US" b="1" dirty="0"/>
              <a:t>Whole group: </a:t>
            </a:r>
            <a:r>
              <a:rPr lang="en-US" dirty="0"/>
              <a:t>Discuss the questions on the slide.</a:t>
            </a:r>
          </a:p>
          <a:p>
            <a:endParaRPr lang="en-US" dirty="0"/>
          </a:p>
          <a:p>
            <a:r>
              <a:rPr lang="en-US" dirty="0"/>
              <a:t>b. If there’s time, ask participants, “How might it help your teaching to do more of this type of practice (with a partner or small group)?”</a:t>
            </a:r>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37" indent="-291129" eaLnBrk="0" hangingPunct="0">
              <a:spcBef>
                <a:spcPct val="30000"/>
              </a:spcBef>
              <a:defRPr sz="1300">
                <a:solidFill>
                  <a:schemeClr val="tx1"/>
                </a:solidFill>
                <a:latin typeface="Arial" charset="0"/>
              </a:defRPr>
            </a:lvl2pPr>
            <a:lvl3pPr marL="1164517" indent="-232903" eaLnBrk="0" hangingPunct="0">
              <a:spcBef>
                <a:spcPct val="30000"/>
              </a:spcBef>
              <a:defRPr sz="1300">
                <a:solidFill>
                  <a:schemeClr val="tx1"/>
                </a:solidFill>
                <a:latin typeface="Arial" charset="0"/>
              </a:defRPr>
            </a:lvl3pPr>
            <a:lvl4pPr marL="1630325" indent="-232903" eaLnBrk="0" hangingPunct="0">
              <a:spcBef>
                <a:spcPct val="30000"/>
              </a:spcBef>
              <a:defRPr sz="1300">
                <a:solidFill>
                  <a:schemeClr val="tx1"/>
                </a:solidFill>
                <a:latin typeface="Arial" charset="0"/>
              </a:defRPr>
            </a:lvl4pPr>
            <a:lvl5pPr marL="2096133" indent="-232903" eaLnBrk="0" hangingPunct="0">
              <a:spcBef>
                <a:spcPct val="30000"/>
              </a:spcBef>
              <a:defRPr sz="1300">
                <a:solidFill>
                  <a:schemeClr val="tx1"/>
                </a:solidFill>
                <a:latin typeface="Arial" charset="0"/>
              </a:defRPr>
            </a:lvl5pPr>
            <a:lvl6pPr marL="2561940" indent="-232903" eaLnBrk="0" fontAlgn="base" hangingPunct="0">
              <a:spcBef>
                <a:spcPct val="30000"/>
              </a:spcBef>
              <a:spcAft>
                <a:spcPct val="0"/>
              </a:spcAft>
              <a:defRPr sz="1300">
                <a:solidFill>
                  <a:schemeClr val="tx1"/>
                </a:solidFill>
                <a:latin typeface="Arial" charset="0"/>
              </a:defRPr>
            </a:lvl6pPr>
            <a:lvl7pPr marL="3027748" indent="-232903" eaLnBrk="0" fontAlgn="base" hangingPunct="0">
              <a:spcBef>
                <a:spcPct val="30000"/>
              </a:spcBef>
              <a:spcAft>
                <a:spcPct val="0"/>
              </a:spcAft>
              <a:defRPr sz="1300">
                <a:solidFill>
                  <a:schemeClr val="tx1"/>
                </a:solidFill>
                <a:latin typeface="Arial" charset="0"/>
              </a:defRPr>
            </a:lvl7pPr>
            <a:lvl8pPr marL="3493554" indent="-232903" eaLnBrk="0" fontAlgn="base" hangingPunct="0">
              <a:spcBef>
                <a:spcPct val="30000"/>
              </a:spcBef>
              <a:spcAft>
                <a:spcPct val="0"/>
              </a:spcAft>
              <a:defRPr sz="1300">
                <a:solidFill>
                  <a:schemeClr val="tx1"/>
                </a:solidFill>
                <a:latin typeface="Arial" charset="0"/>
              </a:defRPr>
            </a:lvl8pPr>
            <a:lvl9pPr marL="3959362" indent="-23290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0" lvl="1"/>
            <a:r>
              <a:rPr lang="en-US" dirty="0"/>
              <a:t>a. </a:t>
            </a:r>
            <a:r>
              <a:rPr lang="en-US" b="1" dirty="0"/>
              <a:t>Provide context:</a:t>
            </a:r>
            <a:r>
              <a:rPr lang="en-US" dirty="0"/>
              <a:t> “Since we’ll</a:t>
            </a:r>
            <a:r>
              <a:rPr lang="en-US" sz="1000" dirty="0"/>
              <a:t> </a:t>
            </a:r>
            <a:r>
              <a:rPr lang="en-US" dirty="0"/>
              <a:t>be working together throughout the Summer Institute and the academic year, we need norms that will enable us to build trust and productivity as a group.</a:t>
            </a:r>
            <a:r>
              <a:rPr lang="en-US" sz="1000" dirty="0"/>
              <a:t> </a:t>
            </a:r>
            <a:r>
              <a:rPr lang="en-US" dirty="0"/>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dirty="0"/>
          </a:p>
          <a:p>
            <a:r>
              <a:rPr lang="en-US" dirty="0"/>
              <a:t>b. “Do you want to clarify or revise any of these norms?” </a:t>
            </a:r>
            <a:r>
              <a:rPr lang="en-US" sz="1000" dirty="0"/>
              <a:t> </a:t>
            </a:r>
            <a:endParaRPr lang="en-US" dirty="0"/>
          </a:p>
          <a:p>
            <a:endParaRPr lang="en-US" b="1" dirty="0"/>
          </a:p>
          <a:p>
            <a:r>
              <a:rPr lang="en-US" b="1" dirty="0"/>
              <a:t>Note:</a:t>
            </a:r>
            <a:r>
              <a:rPr lang="en-US" dirty="0"/>
              <a:t> Have participants locate the half-page sheet of norms they pasted into their science notebooks</a:t>
            </a:r>
            <a:r>
              <a:rPr lang="en-US" sz="1000" dirty="0"/>
              <a:t> </a:t>
            </a:r>
            <a:r>
              <a:rPr lang="en-US" dirty="0"/>
              <a:t>on day 1. Remind them to leave space for revising the norms.</a:t>
            </a:r>
            <a:endParaRPr lang="en-US" sz="1600" dirty="0"/>
          </a:p>
          <a:p>
            <a:endParaRPr lang="en-US" u="sng" dirty="0"/>
          </a:p>
          <a:p>
            <a:r>
              <a:rPr lang="en-US" dirty="0"/>
              <a:t>c. Encourage participants to ask clarifying questions regarding the meaning of any of the norms and jot notes in their science notebooks.</a:t>
            </a:r>
            <a:endParaRPr lang="en-US" sz="1600" dirty="0"/>
          </a:p>
          <a:p>
            <a:endParaRPr lang="en-US" u="sng" dirty="0"/>
          </a:p>
          <a:p>
            <a:r>
              <a:rPr lang="en-US" dirty="0"/>
              <a:t>d. Ask participants if they’re willing to live with these norms today, and let them know they’ll have an opportunity to revise them tomorrow. Remind them of this at the end of the session.</a:t>
            </a:r>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sz="1200" dirty="0">
                <a:effectLst/>
                <a:latin typeface="Arial" panose="020B0604020202020204" pitchFamily="34" charset="0"/>
                <a:ea typeface="Calibri" panose="020F0502020204030204" pitchFamily="34" charset="0"/>
              </a:rPr>
              <a:t>Less than 1 min</a:t>
            </a:r>
          </a:p>
          <a:p>
            <a:pPr marL="285750" marR="0" lvl="0" indent="-285750">
              <a:spcBef>
                <a:spcPts val="600"/>
              </a:spcBef>
              <a:spcAft>
                <a:spcPts val="600"/>
              </a:spcAft>
              <a:buSzPts val="1000"/>
              <a:buFont typeface="+mj-lt"/>
              <a:buNone/>
              <a:tabLst>
                <a:tab pos="137160" algn="l"/>
                <a:tab pos="228600" algn="l"/>
                <a:tab pos="137160" algn="l"/>
              </a:tabLst>
            </a:pPr>
            <a:endParaRPr lang="en-US" sz="1200" dirty="0">
              <a:effectLst/>
              <a:latin typeface="Arial" panose="020B0604020202020204" pitchFamily="34" charset="0"/>
              <a:ea typeface="Calibri" panose="020F0502020204030204" pitchFamily="34" charset="0"/>
            </a:endParaRPr>
          </a:p>
          <a:p>
            <a:pPr marL="285750" marR="0" lvl="0" indent="-285750">
              <a:spcBef>
                <a:spcPts val="600"/>
              </a:spcBef>
              <a:spcAft>
                <a:spcPts val="600"/>
              </a:spcAft>
              <a:buSzPts val="1000"/>
              <a:buFont typeface="+mj-lt"/>
              <a:buNone/>
              <a:tabLst>
                <a:tab pos="137160" algn="l"/>
                <a:tab pos="228600" algn="l"/>
                <a:tab pos="137160" algn="l"/>
              </a:tabLst>
            </a:pPr>
            <a:r>
              <a:rPr lang="en-US" sz="1200" dirty="0">
                <a:effectLst/>
                <a:latin typeface="Arial" panose="020B0604020202020204" pitchFamily="34" charset="0"/>
                <a:ea typeface="Calibri" panose="020F0502020204030204" pitchFamily="34" charset="0"/>
              </a:rPr>
              <a:t>a. “Next, we’ll focus on deepening our science-content understandings</a:t>
            </a:r>
            <a:r>
              <a:rPr lang="en-US" sz="1200" baseline="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of matter.”</a:t>
            </a:r>
          </a:p>
          <a:p>
            <a:endPar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Throughout this content deepening phase, refer as needed to the Properties of Matter Content Background Document and Common Student Ideas about Properties of Matter.</a:t>
            </a:r>
            <a:endParaRPr lang="en-US" dirty="0"/>
          </a:p>
        </p:txBody>
      </p:sp>
    </p:spTree>
    <p:extLst>
      <p:ext uri="{BB962C8B-B14F-4D97-AF65-F5344CB8AC3E}">
        <p14:creationId xmlns:p14="http://schemas.microsoft.com/office/powerpoint/2010/main" val="211386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 min</a:t>
            </a:r>
          </a:p>
          <a:p>
            <a:endParaRPr lang="en-US" baseline="0" dirty="0"/>
          </a:p>
          <a:p>
            <a:pPr marL="0" lvl="1"/>
            <a:r>
              <a:rPr lang="en-US" sz="1200" kern="1200" dirty="0">
                <a:solidFill>
                  <a:schemeClr val="tx1"/>
                </a:solidFill>
                <a:latin typeface="+mn-lt"/>
                <a:ea typeface="+mn-ea"/>
                <a:cs typeface="+mn-cs"/>
              </a:rPr>
              <a:t>a. Revisit the unit central questions that will guide student learning throughout the Properties of Matter lesson sequence.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we’ll focus on the second question, especially how matter can change on a molecular level. So get ready to draw more Mickey Mouse water molecules!”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(3 min): </a:t>
            </a:r>
            <a:r>
              <a:rPr lang="en-US" sz="1200" kern="1200" dirty="0">
                <a:solidFill>
                  <a:schemeClr val="tx1"/>
                </a:solidFill>
                <a:latin typeface="+mn-lt"/>
                <a:ea typeface="+mn-ea"/>
                <a:cs typeface="+mn-cs"/>
              </a:rPr>
              <a:t>“First, take a moment to reflect on what we’ve learned so far that might help us answer these questions. Then write your ideas in your science notebooks.”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their notes and other resources as needed. </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(4 min):</a:t>
            </a:r>
            <a:r>
              <a:rPr lang="en-US" sz="1200" kern="1200" dirty="0">
                <a:solidFill>
                  <a:schemeClr val="tx1"/>
                </a:solidFill>
                <a:latin typeface="+mn-lt"/>
                <a:ea typeface="+mn-ea"/>
                <a:cs typeface="+mn-cs"/>
              </a:rPr>
              <a:t> Invite participants to share their ideas with the group. Probe and challenge participants’ thinking by asking questions like the following: </a:t>
            </a:r>
          </a:p>
          <a:p>
            <a:pPr marL="411480" indent="-137160">
              <a:buFont typeface="Arial" pitchFamily="34" charset="0"/>
              <a:buChar char="•"/>
            </a:pPr>
            <a:r>
              <a:rPr lang="en-US" sz="1200" kern="1200" dirty="0">
                <a:solidFill>
                  <a:schemeClr val="tx1"/>
                </a:solidFill>
                <a:latin typeface="+mn-lt"/>
                <a:ea typeface="+mn-ea"/>
                <a:cs typeface="+mn-cs"/>
              </a:rPr>
              <a:t>“What do you mean when you say …?” </a:t>
            </a:r>
          </a:p>
          <a:p>
            <a:pPr marL="411480" indent="-137160">
              <a:buFont typeface="Arial" pitchFamily="34" charset="0"/>
              <a:buChar char="•"/>
            </a:pPr>
            <a:r>
              <a:rPr lang="en-US" sz="1200" kern="1200" dirty="0">
                <a:solidFill>
                  <a:schemeClr val="tx1"/>
                </a:solidFill>
                <a:latin typeface="+mn-lt"/>
                <a:ea typeface="+mn-ea"/>
                <a:cs typeface="+mn-cs"/>
              </a:rPr>
              <a:t>“Can you tell us more about …?”</a:t>
            </a:r>
          </a:p>
          <a:p>
            <a:pPr marL="411480" indent="-137160">
              <a:buFont typeface="Arial" pitchFamily="34" charset="0"/>
              <a:buChar char="•"/>
            </a:pPr>
            <a:r>
              <a:rPr lang="en-US" sz="1200" kern="1200" dirty="0">
                <a:solidFill>
                  <a:schemeClr val="tx1"/>
                </a:solidFill>
                <a:latin typeface="+mn-lt"/>
                <a:ea typeface="+mn-ea"/>
                <a:cs typeface="+mn-cs"/>
              </a:rPr>
              <a:t>“Can you link that to things we discussed about …?”</a:t>
            </a:r>
          </a:p>
          <a:p>
            <a:pPr marL="411480" indent="-137160">
              <a:buFont typeface="Arial" pitchFamily="34" charset="0"/>
              <a:buChar char="•"/>
            </a:pPr>
            <a:r>
              <a:rPr lang="en-US" sz="1200" kern="1200" dirty="0">
                <a:solidFill>
                  <a:schemeClr val="tx1"/>
                </a:solidFill>
                <a:latin typeface="+mn-lt"/>
                <a:ea typeface="+mn-ea"/>
                <a:cs typeface="+mn-cs"/>
              </a:rPr>
              <a:t>“Why do you think …?”</a:t>
            </a:r>
            <a:r>
              <a:rPr lang="en-US" sz="18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32</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sz="1200" dirty="0">
                <a:effectLst/>
                <a:latin typeface="Arial" panose="020B0604020202020204" pitchFamily="34" charset="0"/>
                <a:ea typeface="Calibri" panose="020F0502020204030204" pitchFamily="34" charset="0"/>
              </a:rPr>
              <a:t>3 min</a:t>
            </a:r>
          </a:p>
          <a:p>
            <a:pPr marL="285750" marR="0" lvl="0" indent="-285750">
              <a:spcBef>
                <a:spcPts val="600"/>
              </a:spcBef>
              <a:spcAft>
                <a:spcPts val="600"/>
              </a:spcAft>
              <a:buSzPts val="1000"/>
              <a:buFont typeface="+mj-lt"/>
              <a:buNone/>
              <a:tabLst>
                <a:tab pos="137160" algn="l"/>
                <a:tab pos="228600" algn="l"/>
                <a:tab pos="137160" algn="l"/>
              </a:tabLst>
            </a:pPr>
            <a:endParaRPr lang="en-US" sz="1200" dirty="0">
              <a:effectLst/>
              <a:latin typeface="Arial" panose="020B0604020202020204" pitchFamily="34" charset="0"/>
              <a:ea typeface="Calibri" panose="020F0502020204030204" pitchFamily="34" charset="0"/>
            </a:endParaRPr>
          </a:p>
          <a:p>
            <a:pPr marL="0" lvl="1"/>
            <a:r>
              <a:rPr lang="en-US" sz="1200" kern="1200" dirty="0">
                <a:solidFill>
                  <a:schemeClr val="tx1"/>
                </a:solidFill>
                <a:latin typeface="+mn-lt"/>
                <a:ea typeface="+mn-ea"/>
                <a:cs typeface="+mn-cs"/>
              </a:rPr>
              <a:t>a. “</a:t>
            </a:r>
            <a:r>
              <a:rPr lang="en-US" sz="1200" i="1" kern="1200" dirty="0">
                <a:solidFill>
                  <a:schemeClr val="tx1"/>
                </a:solidFill>
                <a:latin typeface="+mn-lt"/>
                <a:ea typeface="+mn-ea"/>
                <a:cs typeface="+mn-cs"/>
              </a:rPr>
              <a:t>Matter</a:t>
            </a:r>
            <a:r>
              <a:rPr lang="en-US" sz="1200" kern="1200" dirty="0">
                <a:solidFill>
                  <a:schemeClr val="tx1"/>
                </a:solidFill>
                <a:latin typeface="+mn-lt"/>
                <a:ea typeface="+mn-ea"/>
                <a:cs typeface="+mn-cs"/>
              </a:rPr>
              <a:t> is anything that has mass and volume or takes up space. Can you think of something that </a:t>
            </a:r>
            <a:r>
              <a:rPr lang="en-US" sz="1200" i="1" kern="1200" dirty="0">
                <a:solidFill>
                  <a:schemeClr val="tx1"/>
                </a:solidFill>
                <a:latin typeface="+mn-lt"/>
                <a:ea typeface="+mn-ea"/>
                <a:cs typeface="+mn-cs"/>
              </a:rPr>
              <a:t>isn’t</a:t>
            </a:r>
            <a:r>
              <a:rPr lang="en-US" sz="1200" kern="1200" dirty="0">
                <a:solidFill>
                  <a:schemeClr val="tx1"/>
                </a:solidFill>
                <a:latin typeface="+mn-lt"/>
                <a:ea typeface="+mn-ea"/>
                <a:cs typeface="+mn-cs"/>
              </a:rPr>
              <a:t> matter?”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Participants may find it difficult to think of something that isn’t matter. If it doesn’t come up, point out that energy (light, heat, motion) isn’t a thing and doesn’t have mass or volume. Although some participants might think that air isn’t matter, it’s actually made up of molecules (oxygen and carbon dioxide) that take up space and have mass. (Think of a balloon full of air. It has volume!) </a:t>
            </a:r>
            <a:endParaRPr lang="en-US" dirty="0"/>
          </a:p>
        </p:txBody>
      </p:sp>
    </p:spTree>
    <p:extLst>
      <p:ext uri="{BB962C8B-B14F-4D97-AF65-F5344CB8AC3E}">
        <p14:creationId xmlns:p14="http://schemas.microsoft.com/office/powerpoint/2010/main" val="2342991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33</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dirty="0"/>
              <a:t>6</a:t>
            </a:r>
            <a:r>
              <a:rPr lang="en-US" baseline="0" dirty="0"/>
              <a:t> min</a:t>
            </a:r>
          </a:p>
          <a:p>
            <a:pPr marL="285750" marR="0" lvl="0" indent="-285750">
              <a:spcBef>
                <a:spcPts val="600"/>
              </a:spcBef>
              <a:spcAft>
                <a:spcPts val="600"/>
              </a:spcAft>
              <a:buSzPts val="1000"/>
              <a:buFont typeface="+mj-lt"/>
              <a:buNone/>
              <a:tabLst>
                <a:tab pos="137160" algn="l"/>
                <a:tab pos="228600" algn="l"/>
                <a:tab pos="137160" algn="l"/>
              </a:tabLst>
            </a:pPr>
            <a:endParaRPr lang="en-US" baseline="0" dirty="0"/>
          </a:p>
          <a:p>
            <a:pPr marL="0" lvl="1"/>
            <a:r>
              <a:rPr lang="en-US" sz="1200" kern="1200" dirty="0">
                <a:solidFill>
                  <a:schemeClr val="tx1"/>
                </a:solidFill>
                <a:latin typeface="+mn-lt"/>
                <a:ea typeface="+mn-ea"/>
                <a:cs typeface="+mn-cs"/>
              </a:rPr>
              <a:t>a. “In our last content deepening session, we talked about the properties and characteristics of water, as well as the arrangement and movement of water molecules in solid matter. Let’s take a few minutes and review what we’ve learned.”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Read the questions on the slide and have participants write a few sentences in their science notebooks summarizing key ideas from the previous session that answer these questions.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“How would you answer these questions? Let’s hear your ideas.”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 participants share their responses, record key ideas on chart paper.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science ideas: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Water is made up of hydrogen and oxygen atoms that combine to form molecules. </a:t>
            </a:r>
          </a:p>
          <a:p>
            <a:pPr marL="228600" indent="-137160">
              <a:buFont typeface="Arial" pitchFamily="34" charset="0"/>
              <a:buChar char="•"/>
            </a:pPr>
            <a:r>
              <a:rPr lang="en-US" sz="1200" kern="1200" dirty="0">
                <a:solidFill>
                  <a:schemeClr val="tx1"/>
                </a:solidFill>
                <a:latin typeface="+mn-lt"/>
                <a:ea typeface="+mn-ea"/>
                <a:cs typeface="+mn-cs"/>
              </a:rPr>
              <a:t>In a solid, such as ice, the molecules are tightly arranged in a lattice-like structure and vibrate in place. This is how a solid retains its shape and form. </a:t>
            </a:r>
            <a:endParaRPr lang="en-US" dirty="0"/>
          </a:p>
        </p:txBody>
      </p:sp>
    </p:spTree>
    <p:extLst>
      <p:ext uri="{BB962C8B-B14F-4D97-AF65-F5344CB8AC3E}">
        <p14:creationId xmlns:p14="http://schemas.microsoft.com/office/powerpoint/2010/main" val="234299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1/7/2020 9:50:15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34</a:t>
            </a:fld>
            <a:endParaRPr lang="en-US">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1/7/2020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34</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t>1</a:t>
            </a:r>
            <a:r>
              <a:rPr lang="en-US" baseline="0" dirty="0"/>
              <a:t> min</a:t>
            </a:r>
          </a:p>
          <a:p>
            <a:endParaRPr lang="en-US" baseline="0" dirty="0"/>
          </a:p>
          <a:p>
            <a:pPr marL="228600" indent="-228600">
              <a:buNone/>
            </a:pPr>
            <a:r>
              <a:rPr lang="en-US" sz="1200" kern="1200" dirty="0">
                <a:solidFill>
                  <a:schemeClr val="tx1"/>
                </a:solidFill>
                <a:latin typeface="+mn-lt"/>
                <a:ea typeface="+mn-ea"/>
                <a:cs typeface="+mn-cs"/>
              </a:rPr>
              <a:t>a. “In today’s content deepening</a:t>
            </a:r>
            <a:r>
              <a:rPr lang="en-US" sz="1200" kern="1200" baseline="0" dirty="0">
                <a:solidFill>
                  <a:schemeClr val="tx1"/>
                </a:solidFill>
                <a:latin typeface="+mn-lt"/>
                <a:ea typeface="+mn-ea"/>
                <a:cs typeface="+mn-cs"/>
              </a:rPr>
              <a:t> session, we’ll investigate different </a:t>
            </a:r>
            <a:r>
              <a:rPr lang="en-US" sz="1200" kern="1200" dirty="0">
                <a:solidFill>
                  <a:schemeClr val="tx1"/>
                </a:solidFill>
                <a:latin typeface="+mn-lt"/>
                <a:ea typeface="+mn-ea"/>
                <a:cs typeface="+mn-cs"/>
              </a:rPr>
              <a:t>changes</a:t>
            </a:r>
            <a:r>
              <a:rPr lang="en-US" sz="1200" kern="1200" baseline="0" dirty="0">
                <a:solidFill>
                  <a:schemeClr val="tx1"/>
                </a:solidFill>
                <a:latin typeface="+mn-lt"/>
                <a:ea typeface="+mn-ea"/>
                <a:cs typeface="+mn-cs"/>
              </a:rPr>
              <a:t> in matter. But first, let’s talk about how water molecules are arranged and move in a liquid.” </a:t>
            </a:r>
          </a:p>
          <a:p>
            <a:pPr marL="228600" indent="-228600">
              <a:buNone/>
            </a:pPr>
            <a:endParaRPr lang="en-US" sz="1200" kern="1200" baseline="0" dirty="0">
              <a:solidFill>
                <a:schemeClr val="tx1"/>
              </a:solidFill>
              <a:latin typeface="+mn-lt"/>
              <a:ea typeface="+mn-ea"/>
              <a:cs typeface="+mn-cs"/>
            </a:endParaRPr>
          </a:p>
          <a:p>
            <a:pPr marL="228600" indent="-228600">
              <a:buNone/>
            </a:pPr>
            <a:r>
              <a:rPr lang="en-US" sz="1200" kern="1200" baseline="0" dirty="0">
                <a:solidFill>
                  <a:schemeClr val="tx1"/>
                </a:solidFill>
                <a:latin typeface="+mn-lt"/>
                <a:ea typeface="+mn-ea"/>
                <a:cs typeface="+mn-cs"/>
              </a:rPr>
              <a:t>b. Walk participants through the information on the slide.</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110554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1/7/2020 9:50:15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35</a:t>
            </a:fld>
            <a:endParaRPr lang="en-US">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1/7/2020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35</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sz="1200" dirty="0">
                <a:latin typeface="+mn-lt"/>
                <a:cs typeface="Calibri"/>
              </a:rPr>
              <a:t>7</a:t>
            </a:r>
            <a:r>
              <a:rPr lang="en-US" sz="1200" baseline="0" dirty="0">
                <a:latin typeface="+mn-lt"/>
                <a:cs typeface="Calibri"/>
              </a:rPr>
              <a:t> min</a:t>
            </a:r>
          </a:p>
          <a:p>
            <a:endParaRPr lang="en-US" sz="1200" baseline="0" dirty="0">
              <a:latin typeface="+mn-lt"/>
              <a:cs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have participants review the information on atoms and molecules in handout 3.1 (Lego Model).</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“To help us to visualize how molecules are arranged and move in a liquid state, let’s use our Lego model again.”</a:t>
            </a:r>
          </a:p>
          <a:p>
            <a:pPr marL="0" lvl="1"/>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form the same small groups from the previous PD session. Then distribute a set of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 cardboard box (optional), and a plastic sandwich bag to each group.</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“First, make six Lego water molecules using one red Lego brick to represent oxygen and two white Lego bricks to represent</a:t>
            </a:r>
            <a:r>
              <a:rPr lang="en-US" sz="1200" kern="1200" baseline="0" dirty="0">
                <a:solidFill>
                  <a:schemeClr val="tx1"/>
                </a:solidFill>
                <a:latin typeface="+mn-lt"/>
                <a:ea typeface="+mn-ea"/>
                <a:cs typeface="+mn-cs"/>
              </a:rPr>
              <a:t> hydrogen</a:t>
            </a:r>
            <a:r>
              <a:rPr lang="en-US" sz="1200" kern="1200" dirty="0">
                <a:solidFill>
                  <a:schemeClr val="tx1"/>
                </a:solidFill>
                <a:latin typeface="+mn-lt"/>
                <a:ea typeface="+mn-ea"/>
                <a:cs typeface="+mn-cs"/>
              </a:rPr>
              <a:t>. Then place the molecules in the plastic sandwich bag without taking the molecules apart.”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sealing the bag, move the molecules around and observe what happens. Think about the movement of the Lego molecules in the cardboard box.”</a:t>
            </a:r>
          </a:p>
          <a:p>
            <a:endParaRPr lang="en-US" sz="1200" kern="1200" dirty="0">
              <a:solidFill>
                <a:schemeClr val="tx1"/>
              </a:solidFill>
              <a:latin typeface="+mn-lt"/>
              <a:ea typeface="+mn-ea"/>
              <a:cs typeface="+mn-cs"/>
            </a:endParaRPr>
          </a:p>
          <a:p>
            <a:endParaRPr lang="en-US" sz="1200" dirty="0">
              <a:latin typeface="+mn-lt"/>
              <a:cs typeface="Calibri"/>
            </a:endParaRPr>
          </a:p>
        </p:txBody>
      </p:sp>
    </p:spTree>
    <p:extLst>
      <p:ext uri="{BB962C8B-B14F-4D97-AF65-F5344CB8AC3E}">
        <p14:creationId xmlns:p14="http://schemas.microsoft.com/office/powerpoint/2010/main" val="3016450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1/7/2020 9:50:15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36</a:t>
            </a:fld>
            <a:endParaRPr lang="en-US">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1/7/2020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36</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t>10</a:t>
            </a:r>
            <a:r>
              <a:rPr lang="en-US" baseline="0" dirty="0"/>
              <a:t> min</a:t>
            </a:r>
          </a:p>
          <a:p>
            <a:endParaRPr lang="en-US" baseline="0" dirty="0"/>
          </a:p>
          <a:p>
            <a:pPr marL="0" lvl="1"/>
            <a:r>
              <a:rPr lang="en-US" sz="1200" kern="1200" dirty="0">
                <a:solidFill>
                  <a:schemeClr val="tx1"/>
                </a:solidFill>
                <a:latin typeface="+mn-lt"/>
                <a:ea typeface="+mn-ea"/>
                <a:cs typeface="+mn-cs"/>
              </a:rPr>
              <a:t>a. Have participants locate their quadrant drawings from the previous lesson.</a:t>
            </a:r>
          </a:p>
          <a:p>
            <a:pPr marL="0" lvl="1"/>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“Last time, we drew pictures of </a:t>
            </a:r>
            <a:r>
              <a:rPr lang="en-US" sz="1200" i="1" kern="1200" dirty="0">
                <a:solidFill>
                  <a:schemeClr val="tx1"/>
                </a:solidFill>
                <a:latin typeface="+mn-lt"/>
                <a:ea typeface="+mn-ea"/>
                <a:cs typeface="+mn-cs"/>
              </a:rPr>
              <a:t>solid water</a:t>
            </a:r>
            <a:r>
              <a:rPr lang="en-US" sz="1200" kern="1200" dirty="0">
                <a:solidFill>
                  <a:schemeClr val="tx1"/>
                </a:solidFill>
                <a:latin typeface="+mn-lt"/>
                <a:ea typeface="+mn-ea"/>
                <a:cs typeface="+mn-cs"/>
              </a:rPr>
              <a:t> molecules on a quadrant. The first picture represented our Lego molecules in a cardboard box, and the second picture represented an ice-lattice model that scientists use. Today we’ll draw pictures of liquid water molecules to complete our quadrant.”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“In the top left box of your</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quadrant, draw six Mickey Mouse water molecules to represent a puddle of liquid water from a melted ice cube. Your drawings should look similar to Lego molecules of liquid water in a plastic bag.”</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Give participants 1 or 2 minutes to draw their liquid</a:t>
            </a:r>
            <a:r>
              <a:rPr lang="en-US" sz="1200" b="0" kern="1200" baseline="0" dirty="0">
                <a:solidFill>
                  <a:schemeClr val="tx1"/>
                </a:solidFill>
                <a:latin typeface="+mn-lt"/>
                <a:ea typeface="+mn-ea"/>
                <a:cs typeface="+mn-cs"/>
              </a:rPr>
              <a:t> water molecules.</a:t>
            </a:r>
            <a:endParaRPr lang="en-US" sz="1200" b="0" kern="1200" dirty="0">
              <a:solidFill>
                <a:schemeClr val="tx1"/>
              </a:solidFill>
              <a:latin typeface="+mn-lt"/>
              <a:ea typeface="+mn-ea"/>
              <a:cs typeface="+mn-cs"/>
            </a:endParaRPr>
          </a:p>
          <a:p>
            <a:pPr marL="0" lvl="1"/>
            <a:endParaRPr lang="en-US" sz="1200" b="0"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Have participants share their drawings with an elbow partner and discuss any similarities or differences they observe.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drawings and descriptions with the group. Ask them to identify similarities and differences among the drawings.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861600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1/7/2020 9:50:15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37</a:t>
            </a:fld>
            <a:endParaRPr lang="en-US">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1/7/2020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37</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sz="1200" baseline="0" dirty="0">
                <a:latin typeface="+mn-lt"/>
                <a:cs typeface="Calibri"/>
              </a:rPr>
              <a:t>10 min</a:t>
            </a:r>
          </a:p>
          <a:p>
            <a:endParaRPr lang="en-US" sz="1200" baseline="0" dirty="0">
              <a:latin typeface="+mn-lt"/>
              <a:cs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a:t>
            </a:r>
            <a:r>
              <a:rPr lang="en-US" sz="1200" kern="1200" baseline="0" dirty="0">
                <a:solidFill>
                  <a:schemeClr val="tx1"/>
                </a:solidFill>
                <a:latin typeface="+mn-lt"/>
                <a:ea typeface="+mn-ea"/>
                <a:cs typeface="+mn-cs"/>
              </a:rPr>
              <a:t> h</a:t>
            </a:r>
            <a:r>
              <a:rPr lang="en-US" sz="1200" kern="1200" dirty="0">
                <a:solidFill>
                  <a:schemeClr val="tx1"/>
                </a:solidFill>
                <a:latin typeface="+mn-lt"/>
                <a:ea typeface="+mn-ea"/>
                <a:cs typeface="+mn-cs"/>
              </a:rPr>
              <a:t>ide the scientific model of liquid water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“Interestingly, scientists reason that liquid water has a constant volume and conforms to the shape of the container it’s in because the molecules flow around more freely and have occasional interactions as they slide past each other.”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a:t>
            </a:r>
            <a:r>
              <a:rPr lang="en-US" sz="1200" kern="1200" dirty="0">
                <a:solidFill>
                  <a:schemeClr val="tx1"/>
                </a:solidFill>
                <a:latin typeface="+mn-lt"/>
                <a:ea typeface="+mn-ea"/>
                <a:cs typeface="+mn-cs"/>
              </a:rPr>
              <a:t>Using your six Lego water molecules, see if you can figure out the overall configuration or arrangement of </a:t>
            </a:r>
            <a:r>
              <a:rPr lang="en-US" sz="1200" i="1" kern="1200" dirty="0">
                <a:solidFill>
                  <a:schemeClr val="tx1"/>
                </a:solidFill>
                <a:latin typeface="+mn-lt"/>
                <a:ea typeface="+mn-ea"/>
                <a:cs typeface="+mn-cs"/>
              </a:rPr>
              <a:t>liquid water</a:t>
            </a:r>
            <a:r>
              <a:rPr lang="en-US" sz="1200" kern="1200" dirty="0">
                <a:solidFill>
                  <a:schemeClr val="tx1"/>
                </a:solidFill>
                <a:latin typeface="+mn-lt"/>
                <a:ea typeface="+mn-ea"/>
                <a:cs typeface="+mn-cs"/>
              </a:rPr>
              <a:t> molecules in a larger system.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Give small groups 1 or 2 minutes to manipulate their Lego water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It will be interesting to see whether participants identify the weaker, less organized H-bonds or temporary attractions between the hydrogen atoms of one water molecule and the oxygen atom of a neighboring molecule. The nonbonding electrons are again responsible for these intermolecular attractions, which are represented by the dotted lines in the diagram on the slide. The weaker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 organized interactions between molecules explain why liquid water molecules can move around more freely and flow past each other compared with solid water molecules.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scientific model of liquid water on the slide and discuss the overall shape or configuration of water molecules in a liquid.</a:t>
            </a:r>
            <a:r>
              <a:rPr lang="en-US" dirty="0"/>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714782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1/7/2020 9:50:15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38</a:t>
            </a:fld>
            <a:endParaRPr lang="en-US">
              <a:solidFill>
                <a:prstClr val="black"/>
              </a:solidFill>
            </a:endParaRPr>
          </a:p>
        </p:txBody>
      </p:sp>
      <p:sp>
        <p:nvSpPr>
          <p:cNvPr id="138242" name="Rectangle 2"/>
          <p:cNvSpPr txBox="1">
            <a:spLocks noGrp="1" noChangeArrowheads="1"/>
          </p:cNvSpPr>
          <p:nvPr/>
        </p:nvSpPr>
        <p:spPr bwMode="auto">
          <a:xfrm>
            <a:off x="0" y="0"/>
            <a:ext cx="6465253"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6670499" y="0"/>
            <a:ext cx="2565576"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1/7/2020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6659880"/>
            <a:ext cx="6054760"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6260006" y="6659880"/>
            <a:ext cx="2976069" cy="35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38</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2865438" y="525463"/>
            <a:ext cx="3505200" cy="26289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7" name="Rectangle 3"/>
          <p:cNvSpPr>
            <a:spLocks noGrp="1" noChangeArrowheads="1"/>
          </p:cNvSpPr>
          <p:nvPr>
            <p:ph type="body" idx="1"/>
          </p:nvPr>
        </p:nvSpPr>
        <p:spPr bwMode="auto">
          <a:xfrm>
            <a:off x="1231477" y="3329940"/>
            <a:ext cx="6773122" cy="31546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t>10</a:t>
            </a:r>
            <a:r>
              <a:rPr lang="en-US" baseline="0" dirty="0"/>
              <a:t> min</a:t>
            </a:r>
          </a:p>
          <a:p>
            <a:endParaRPr lang="en-US" baseline="0" dirty="0"/>
          </a:p>
          <a:p>
            <a:pPr marL="0" lvl="1"/>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in the top right quadrant of your chart, draw six Mickey Mouse liquid water molecules that look similar to the model scientists use.”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Using a ball-and-stick model with magnets, show participants the arrangement of liquid water molecules participating in H-bonds.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Give participants 1 minute to draw the scientific model of liquid water molecules.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“Next, share your diagrams with an elbow partner and discuss any similarities and differences you notice.”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drawings and descriptions with the group. Ask them to compare the drawings and identify and similarities and differences. </a:t>
            </a:r>
            <a:r>
              <a:rPr lang="en-US" sz="1050" kern="1200" dirty="0">
                <a:solidFill>
                  <a:schemeClr val="tx1"/>
                </a:solidFill>
                <a:latin typeface="+mn-lt"/>
                <a:ea typeface="+mn-ea"/>
                <a:cs typeface="+mn-cs"/>
              </a:rPr>
              <a:t> </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861600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5 min</a:t>
            </a:r>
          </a:p>
          <a:p>
            <a:pPr defTabSz="931774">
              <a:defRPr/>
            </a:pPr>
            <a:endParaRPr lang="en-US" dirty="0"/>
          </a:p>
          <a:p>
            <a:pPr marL="0" lvl="1"/>
            <a:r>
              <a:rPr lang="en-US" sz="1200" kern="1200" dirty="0">
                <a:solidFill>
                  <a:schemeClr val="tx1"/>
                </a:solidFill>
                <a:latin typeface="+mn-lt"/>
                <a:ea typeface="+mn-ea"/>
                <a:cs typeface="+mn-cs"/>
              </a:rPr>
              <a:t>a. Read the focus questions on the slide.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“To answer these questions, we’ll need to pay close attention to the arrangement of water molecules as we investigate different changes in matter.”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“Let’s start with t</a:t>
            </a:r>
            <a:r>
              <a:rPr lang="en-US" sz="1200" kern="1200" baseline="0" dirty="0">
                <a:solidFill>
                  <a:schemeClr val="tx1"/>
                </a:solidFill>
                <a:latin typeface="+mn-lt"/>
                <a:ea typeface="+mn-ea"/>
                <a:cs typeface="+mn-cs"/>
              </a:rPr>
              <a:t>he first question.”</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37" indent="-291129" eaLnBrk="0" hangingPunct="0">
              <a:spcBef>
                <a:spcPct val="30000"/>
              </a:spcBef>
              <a:defRPr sz="1300">
                <a:solidFill>
                  <a:schemeClr val="tx1"/>
                </a:solidFill>
                <a:latin typeface="Arial" charset="0"/>
              </a:defRPr>
            </a:lvl2pPr>
            <a:lvl3pPr marL="1164517" indent="-232903" eaLnBrk="0" hangingPunct="0">
              <a:spcBef>
                <a:spcPct val="30000"/>
              </a:spcBef>
              <a:defRPr sz="1300">
                <a:solidFill>
                  <a:schemeClr val="tx1"/>
                </a:solidFill>
                <a:latin typeface="Arial" charset="0"/>
              </a:defRPr>
            </a:lvl3pPr>
            <a:lvl4pPr marL="1630325" indent="-232903" eaLnBrk="0" hangingPunct="0">
              <a:spcBef>
                <a:spcPct val="30000"/>
              </a:spcBef>
              <a:defRPr sz="1300">
                <a:solidFill>
                  <a:schemeClr val="tx1"/>
                </a:solidFill>
                <a:latin typeface="Arial" charset="0"/>
              </a:defRPr>
            </a:lvl4pPr>
            <a:lvl5pPr marL="2096133" indent="-232903" eaLnBrk="0" hangingPunct="0">
              <a:spcBef>
                <a:spcPct val="30000"/>
              </a:spcBef>
              <a:defRPr sz="1300">
                <a:solidFill>
                  <a:schemeClr val="tx1"/>
                </a:solidFill>
                <a:latin typeface="Arial" charset="0"/>
              </a:defRPr>
            </a:lvl5pPr>
            <a:lvl6pPr marL="2561940" indent="-232903" eaLnBrk="0" fontAlgn="base" hangingPunct="0">
              <a:spcBef>
                <a:spcPct val="30000"/>
              </a:spcBef>
              <a:spcAft>
                <a:spcPct val="0"/>
              </a:spcAft>
              <a:defRPr sz="1300">
                <a:solidFill>
                  <a:schemeClr val="tx1"/>
                </a:solidFill>
                <a:latin typeface="Arial" charset="0"/>
              </a:defRPr>
            </a:lvl6pPr>
            <a:lvl7pPr marL="3027748" indent="-232903" eaLnBrk="0" fontAlgn="base" hangingPunct="0">
              <a:spcBef>
                <a:spcPct val="30000"/>
              </a:spcBef>
              <a:spcAft>
                <a:spcPct val="0"/>
              </a:spcAft>
              <a:defRPr sz="1300">
                <a:solidFill>
                  <a:schemeClr val="tx1"/>
                </a:solidFill>
                <a:latin typeface="Arial" charset="0"/>
              </a:defRPr>
            </a:lvl7pPr>
            <a:lvl8pPr marL="3493554" indent="-232903" eaLnBrk="0" fontAlgn="base" hangingPunct="0">
              <a:spcBef>
                <a:spcPct val="30000"/>
              </a:spcBef>
              <a:spcAft>
                <a:spcPct val="0"/>
              </a:spcAft>
              <a:defRPr sz="1300">
                <a:solidFill>
                  <a:schemeClr val="tx1"/>
                </a:solidFill>
                <a:latin typeface="Arial" charset="0"/>
              </a:defRPr>
            </a:lvl8pPr>
            <a:lvl9pPr marL="3959362" indent="-23290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u="sng" dirty="0"/>
          </a:p>
          <a:p>
            <a:r>
              <a:rPr lang="en-US" dirty="0"/>
              <a:t>a. “Now let’s review the norms at the heart of the </a:t>
            </a:r>
            <a:r>
              <a:rPr lang="en-US" dirty="0" err="1"/>
              <a:t>RESPeCT</a:t>
            </a:r>
            <a:r>
              <a:rPr lang="en-US" dirty="0"/>
              <a:t> PD program.”</a:t>
            </a:r>
          </a:p>
          <a:p>
            <a:endParaRPr lang="en-US" dirty="0"/>
          </a:p>
          <a:p>
            <a:r>
              <a:rPr lang="en-US" dirty="0"/>
              <a:t>b. “Do you want to clarify or revise any of these norms?”</a:t>
            </a:r>
          </a:p>
          <a:p>
            <a:endParaRPr lang="en-US" dirty="0"/>
          </a:p>
          <a:p>
            <a:r>
              <a:rPr lang="en-US" dirty="0"/>
              <a:t>c. “Do you want to add any norms to this list?”</a:t>
            </a:r>
          </a:p>
          <a:p>
            <a:endParaRPr lang="en-US" b="1" u="sng" dirty="0"/>
          </a:p>
          <a:p>
            <a:r>
              <a:rPr lang="en-US" b="0" dirty="0"/>
              <a:t>d. </a:t>
            </a:r>
            <a:r>
              <a:rPr lang="en-US" dirty="0"/>
              <a:t>Ask participants if they’re willing to live with these norms today, and announce that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10 min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first, show only the ice cubes on the slide and the caption underneath.</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“In our last session, we talked about solid water or ice and how the molecules vibrate in a rigid, lattice-like structure. What causes water in its solid form to melt or change from a solid to a liquid? What happens to the molecules?”</a:t>
            </a:r>
          </a:p>
          <a:p>
            <a:pPr marL="0" lvl="1"/>
            <a:endParaRPr lang="en-US" sz="1200" b="1" kern="1200" dirty="0">
              <a:solidFill>
                <a:schemeClr val="tx1"/>
              </a:solidFill>
              <a:latin typeface="+mn-lt"/>
              <a:ea typeface="+mn-ea"/>
              <a:cs typeface="+mn-cs"/>
            </a:endParaRPr>
          </a:p>
          <a:p>
            <a:pPr marL="0" lvl="1"/>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Display the large ice-lattice model.</a:t>
            </a:r>
            <a:endParaRPr lang="en-US" sz="1200" b="1" kern="1200" dirty="0">
              <a:solidFill>
                <a:schemeClr val="tx1"/>
              </a:solidFill>
              <a:latin typeface="+mn-lt"/>
              <a:ea typeface="+mn-ea"/>
              <a:cs typeface="+mn-cs"/>
            </a:endParaRP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Be as specific as possible as you describe the changes that happen.”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Invite pairs to share their ideas with the group. Challenge them to think on a molecular level as they describe how adding heat causes water molecules to change from a solid to a liquid. Probe participants’ ideas about what happens to the molecules of ice when they absorb heat from their environment.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Advance the slide animation to reveal the photo of liquid water and the remaining captions underneath. Don’t display the Lego images</a:t>
            </a:r>
            <a:r>
              <a:rPr lang="en-US" sz="1200" kern="1200" baseline="0" dirty="0">
                <a:solidFill>
                  <a:schemeClr val="tx1"/>
                </a:solidFill>
                <a:latin typeface="+mn-lt"/>
                <a:ea typeface="+mn-ea"/>
                <a:cs typeface="+mn-cs"/>
              </a:rPr>
              <a:t> and captions at the bottom of the slide yet.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“Many of you stated that at room temperature an ice cube will melt into a puddle of liquid water. This physical change from a solid to a liquid is controlled by adding heat to the system. Heat from the environment is sufficient to cause some solids to melt into a liquid state.”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Advance the animation to show the Lego models and captions at the bottom of the slide. Discuss the arrangement and movement of water</a:t>
            </a:r>
            <a:r>
              <a:rPr lang="en-US" sz="1200" kern="1200" baseline="0" dirty="0">
                <a:solidFill>
                  <a:schemeClr val="tx1"/>
                </a:solidFill>
                <a:latin typeface="+mn-lt"/>
                <a:ea typeface="+mn-ea"/>
                <a:cs typeface="+mn-cs"/>
              </a:rPr>
              <a:t> molecules </a:t>
            </a:r>
            <a:r>
              <a:rPr lang="en-US" sz="1200" kern="1200" dirty="0">
                <a:solidFill>
                  <a:schemeClr val="tx1"/>
                </a:solidFill>
                <a:latin typeface="+mn-lt"/>
                <a:ea typeface="+mn-ea"/>
                <a:cs typeface="+mn-cs"/>
              </a:rPr>
              <a:t>when they change from a solid to a liquid.</a:t>
            </a:r>
          </a:p>
          <a:p>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g. Emphasize the ability of liquid water molecules to spread out when heat is added to a solid and melting occurs.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Ask participants, “How do you think your students will respond to the Lego model?” </a:t>
            </a:r>
            <a:r>
              <a:rPr lang="en-US" sz="1400" kern="1200" dirty="0">
                <a:solidFill>
                  <a:schemeClr val="tx1"/>
                </a:solidFill>
                <a:latin typeface="+mn-lt"/>
                <a:ea typeface="+mn-ea"/>
                <a:cs typeface="+mn-cs"/>
              </a:rPr>
              <a:t>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55448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n-lt"/>
                <a:cs typeface="Calibri"/>
              </a:rPr>
              <a:t>6 min</a:t>
            </a:r>
          </a:p>
          <a:p>
            <a:pPr lvl="0"/>
            <a:endParaRPr lang="en-US" sz="1200" dirty="0">
              <a:latin typeface="+mn-lt"/>
              <a:cs typeface="Calibri"/>
            </a:endParaRPr>
          </a:p>
          <a:p>
            <a:pPr marL="0" lvl="1"/>
            <a:r>
              <a:rPr lang="en-US" sz="1200" kern="1200" dirty="0">
                <a:solidFill>
                  <a:schemeClr val="tx1"/>
                </a:solidFill>
                <a:latin typeface="+mn-lt"/>
                <a:ea typeface="+mn-ea"/>
                <a:cs typeface="+mn-cs"/>
              </a:rPr>
              <a:t>a. “The reversibility of a physical change in matter is another key aspect of the lesson sequence. </a:t>
            </a:r>
            <a:r>
              <a:rPr lang="en-US" sz="1200" i="1" kern="1200" dirty="0">
                <a:solidFill>
                  <a:schemeClr val="tx1"/>
                </a:solidFill>
                <a:latin typeface="+mn-lt"/>
                <a:ea typeface="+mn-ea"/>
                <a:cs typeface="+mn-cs"/>
              </a:rPr>
              <a:t>Reversibility</a:t>
            </a:r>
            <a:r>
              <a:rPr lang="en-US" sz="1200" kern="1200" dirty="0">
                <a:solidFill>
                  <a:schemeClr val="tx1"/>
                </a:solidFill>
                <a:latin typeface="+mn-lt"/>
                <a:ea typeface="+mn-ea"/>
                <a:cs typeface="+mn-cs"/>
              </a:rPr>
              <a:t> refers to the ability of matter to change back and forth from a solid to a liquid and from a liquid to a solid when heat is added or removed.”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Remind participants that the process of changing from a solid to a liquid is </a:t>
            </a:r>
            <a:r>
              <a:rPr lang="en-US" sz="1200" i="1" kern="1200" dirty="0">
                <a:solidFill>
                  <a:schemeClr val="tx1"/>
                </a:solidFill>
                <a:latin typeface="+mn-lt"/>
                <a:ea typeface="+mn-ea"/>
                <a:cs typeface="+mn-cs"/>
              </a:rPr>
              <a:t>melting</a:t>
            </a:r>
            <a:r>
              <a:rPr lang="en-US" sz="1200" kern="1200" dirty="0">
                <a:solidFill>
                  <a:schemeClr val="tx1"/>
                </a:solidFill>
                <a:latin typeface="+mn-lt"/>
                <a:ea typeface="+mn-ea"/>
                <a:cs typeface="+mn-cs"/>
              </a:rPr>
              <a:t>, and the process of changing from a liquid to a solid is </a:t>
            </a:r>
            <a:r>
              <a:rPr lang="en-US" sz="1200" i="1" kern="1200" dirty="0">
                <a:solidFill>
                  <a:schemeClr val="tx1"/>
                </a:solidFill>
                <a:latin typeface="+mn-lt"/>
                <a:ea typeface="+mn-ea"/>
                <a:cs typeface="+mn-cs"/>
              </a:rPr>
              <a:t>freezing</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“Who can summarize the melting process shown on the slide? Make sure to include how the arrangement and movement of the molecules change.”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 participants share their ideas, record them on chart paper.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“Now who can explain the freezing process or how removing heat affects the arrangement and movement of liquid water molecules? What temperature do you think is needed to change liquid matter back to a solid?”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Record key ideas on chart paper.</a:t>
            </a:r>
            <a:endParaRPr lang="en-US" sz="1800" dirty="0">
              <a:latin typeface="+mn-lt"/>
              <a:cs typeface="Calibri"/>
            </a:endParaRPr>
          </a:p>
          <a:p>
            <a:endParaRPr lang="en-US" sz="1200" baseline="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40000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1 min</a:t>
            </a:r>
          </a:p>
          <a:p>
            <a:pPr defTabSz="931774">
              <a:defRPr/>
            </a:pPr>
            <a:endParaRPr lang="en-US" dirty="0"/>
          </a:p>
          <a:p>
            <a:pPr marL="0" lvl="1"/>
            <a:r>
              <a:rPr lang="en-US" sz="1200" kern="1200" dirty="0">
                <a:solidFill>
                  <a:schemeClr val="tx1"/>
                </a:solidFill>
                <a:latin typeface="+mn-lt"/>
                <a:ea typeface="+mn-ea"/>
                <a:cs typeface="+mn-cs"/>
              </a:rPr>
              <a:t>a. Review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answer this question in their science notebooks by engaging in a 30-second quick write.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3</a:t>
            </a:r>
            <a:r>
              <a:rPr lang="en-US" baseline="0" dirty="0"/>
              <a:t> min</a:t>
            </a:r>
          </a:p>
          <a:p>
            <a:pPr marL="228600" indent="-228600">
              <a:buFont typeface="+mj-lt"/>
              <a:buNone/>
            </a:pPr>
            <a:endParaRPr lang="en-US" baseline="0" dirty="0"/>
          </a:p>
          <a:p>
            <a:pPr marL="0" lvl="1"/>
            <a:r>
              <a:rPr lang="en-US" sz="1200" kern="1200" dirty="0">
                <a:solidFill>
                  <a:schemeClr val="tx1"/>
                </a:solidFill>
                <a:latin typeface="+mn-lt"/>
                <a:ea typeface="+mn-ea"/>
                <a:cs typeface="+mn-cs"/>
              </a:rPr>
              <a:t>a. Read the focus question on the slide and remind participants that to answer this question, they’ll need to pay close attention to the arrangement of the molecules.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“Baking cookies is a good example of matter starting off as one thing and ending up as something entirely different. Think about all of the different ingredients that are mixed together to make a chocolate-chip cookie. What we start with is completely different from the finished product, isn’t it? For example, the molecules of an egg are arranged very differently in the raw cookie batter than they are in a baked cookie. This might even make the cookie taste better!”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“Let’s consider some other examples.”</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44</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dirty="0"/>
              <a:t>6</a:t>
            </a:r>
            <a:r>
              <a:rPr lang="en-US" baseline="0" dirty="0"/>
              <a:t> min</a:t>
            </a:r>
          </a:p>
          <a:p>
            <a:pPr marL="285750" marR="0" lvl="0" indent="-285750">
              <a:spcBef>
                <a:spcPts val="600"/>
              </a:spcBef>
              <a:spcAft>
                <a:spcPts val="600"/>
              </a:spcAft>
              <a:buSzPts val="1000"/>
              <a:buFont typeface="+mj-lt"/>
              <a:buNone/>
              <a:tabLst>
                <a:tab pos="137160" algn="l"/>
                <a:tab pos="228600" algn="l"/>
                <a:tab pos="137160" algn="l"/>
              </a:tabLst>
            </a:pPr>
            <a:endParaRPr lang="en-US" baseline="0" dirty="0"/>
          </a:p>
          <a:p>
            <a:pPr marL="0" lvl="1"/>
            <a:r>
              <a:rPr lang="en-US" sz="1200" kern="1200" dirty="0">
                <a:solidFill>
                  <a:schemeClr val="tx1"/>
                </a:solidFill>
                <a:latin typeface="+mn-lt"/>
                <a:ea typeface="+mn-ea"/>
                <a:cs typeface="+mn-cs"/>
              </a:rPr>
              <a:t>a. “Look at the oak tree on this slide. What do you think it’s made of? How do you think a tiny seed becomes a huge tree like this? Where did the matter come from?”</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about these questions for a moment and then share your ideas with an elbow partner.”</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Record key ideas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most common student misconception is that a tree’s matter comes from dirt. If that were true, the soil around the tree would slowly disappear as the tree grows, but this doesn’t happen. Another common idea is that a tree’s matter comes from the water the tree absorbs from the soil. But the tree isn’t made of just water! So where does the matter come from?</a:t>
            </a:r>
            <a:endParaRPr lang="en-US" dirty="0"/>
          </a:p>
        </p:txBody>
      </p:sp>
    </p:spTree>
    <p:extLst>
      <p:ext uri="{BB962C8B-B14F-4D97-AF65-F5344CB8AC3E}">
        <p14:creationId xmlns:p14="http://schemas.microsoft.com/office/powerpoint/2010/main" val="1414355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45</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sz="1800" b="0" baseline="0" dirty="0">
                <a:solidFill>
                  <a:srgbClr val="FF0000"/>
                </a:solidFill>
                <a:effectLst>
                  <a:outerShdw blurRad="38100" dist="38100" dir="2700000" algn="tl">
                    <a:srgbClr val="FFFFFF"/>
                  </a:outerShdw>
                </a:effectLst>
              </a:rPr>
              <a:t>10 min</a:t>
            </a:r>
          </a:p>
          <a:p>
            <a:pPr marL="285750" marR="0" lvl="0" indent="-285750">
              <a:spcBef>
                <a:spcPts val="600"/>
              </a:spcBef>
              <a:spcAft>
                <a:spcPts val="600"/>
              </a:spcAft>
              <a:buSzPts val="1000"/>
              <a:buFont typeface="+mj-lt"/>
              <a:buNone/>
              <a:tabLst>
                <a:tab pos="137160" algn="l"/>
                <a:tab pos="228600" algn="l"/>
                <a:tab pos="137160" algn="l"/>
              </a:tabLst>
            </a:pPr>
            <a:endParaRPr lang="en-US" sz="1800" b="0" baseline="0" dirty="0">
              <a:solidFill>
                <a:srgbClr val="FF0000"/>
              </a:solidFill>
              <a:effectLst>
                <a:outerShdw blurRad="38100" dist="38100" dir="2700000" algn="tl">
                  <a:srgbClr val="FFFFFF"/>
                </a:outerShdw>
              </a:effectLst>
            </a:endParaRPr>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change in matter that happens when a tiny seed grows into a huge oak tree isn’t a physical change. The matter isn’t simply changing state from a solid a liquid or from a liquid to a solid. Instead, the matter changes from the original substances into entirely new substances with different properties. This is called a </a:t>
            </a:r>
            <a:r>
              <a:rPr lang="en-US" sz="1200" i="1" kern="1200" dirty="0">
                <a:solidFill>
                  <a:schemeClr val="tx1"/>
                </a:solidFill>
                <a:latin typeface="+mn-lt"/>
                <a:ea typeface="+mn-ea"/>
                <a:cs typeface="+mn-cs"/>
              </a:rPr>
              <a:t>chemical change</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“Photosynthesis is one example of a chemical change. Photosynthesis takes place when a plant uses carbon dioxide from the air, water from the soil, and energy from sunlight to produce glucose, oxygen, and water. In this process, the atoms of carbon-dioxide and water molecules combine and rearrange to form </a:t>
            </a:r>
            <a:r>
              <a:rPr lang="en-US" sz="1200" kern="1200" baseline="0" dirty="0">
                <a:solidFill>
                  <a:schemeClr val="tx1"/>
                </a:solidFill>
                <a:latin typeface="+mn-lt"/>
                <a:ea typeface="+mn-ea"/>
                <a:cs typeface="+mn-cs"/>
              </a:rPr>
              <a:t>two new substances (glucose and oxygen). Glucose molecules are the building blocks of the cellulose that plants are made of.</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“How might you represent this chemical change in an equation?”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create a chemical equation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or word equation that represents what happens in photosynthesis.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Some participants might remember the chemical formulas for carbon dioxide, water, and glucose. If so, they can create a chemical equation. Others can construct a word equation</a:t>
            </a:r>
            <a:r>
              <a:rPr lang="en-US" sz="1200" kern="1200" baseline="0" dirty="0">
                <a:solidFill>
                  <a:schemeClr val="tx1"/>
                </a:solidFill>
                <a:latin typeface="+mn-lt"/>
                <a:ea typeface="+mn-ea"/>
                <a:cs typeface="+mn-cs"/>
              </a:rPr>
              <a:t> (e.g.,</a:t>
            </a:r>
            <a:r>
              <a:rPr lang="en-US" sz="1200" kern="1200" dirty="0">
                <a:solidFill>
                  <a:schemeClr val="tx1"/>
                </a:solidFill>
                <a:latin typeface="+mn-lt"/>
                <a:ea typeface="+mn-ea"/>
                <a:cs typeface="+mn-cs"/>
              </a:rPr>
              <a:t> “In the presence of light, water and carbon dioxide produce glucose and oxygen”).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equations with the group. Record the equations on chart paper.  </a:t>
            </a:r>
          </a:p>
          <a:p>
            <a:pPr marL="285750" marR="0" lvl="0" indent="-285750">
              <a:spcBef>
                <a:spcPts val="600"/>
              </a:spcBef>
              <a:spcAft>
                <a:spcPts val="600"/>
              </a:spcAft>
              <a:buSzPts val="1000"/>
              <a:buFont typeface="+mj-lt"/>
              <a:buNone/>
              <a:tabLst>
                <a:tab pos="137160" algn="l"/>
                <a:tab pos="228600" algn="l"/>
                <a:tab pos="137160" algn="l"/>
              </a:tabLst>
            </a:pPr>
            <a:endParaRPr lang="en-US" sz="1800" b="0" baseline="0" dirty="0">
              <a:solidFill>
                <a:srgbClr val="FF0000"/>
              </a:solidFill>
              <a:effectLst>
                <a:outerShdw blurRad="38100" dist="38100" dir="2700000" algn="tl">
                  <a:srgbClr val="FFFFFF"/>
                </a:outerShdw>
              </a:effectLst>
            </a:endParaRPr>
          </a:p>
        </p:txBody>
      </p:sp>
    </p:spTree>
    <p:extLst>
      <p:ext uri="{BB962C8B-B14F-4D97-AF65-F5344CB8AC3E}">
        <p14:creationId xmlns:p14="http://schemas.microsoft.com/office/powerpoint/2010/main" val="455723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46</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sz="1200" dirty="0">
                <a:effectLst/>
                <a:latin typeface="Arial" panose="020B0604020202020204" pitchFamily="34" charset="0"/>
                <a:ea typeface="Calibri" panose="020F0502020204030204" pitchFamily="34" charset="0"/>
              </a:rPr>
              <a:t>3 min</a:t>
            </a:r>
          </a:p>
          <a:p>
            <a:pPr marL="285750" marR="0" lvl="0" indent="-285750">
              <a:spcBef>
                <a:spcPts val="600"/>
              </a:spcBef>
              <a:spcAft>
                <a:spcPts val="600"/>
              </a:spcAft>
              <a:buSzPts val="1000"/>
              <a:buFont typeface="+mj-lt"/>
              <a:buNone/>
              <a:tabLst>
                <a:tab pos="137160" algn="l"/>
                <a:tab pos="228600" algn="l"/>
                <a:tab pos="137160" algn="l"/>
              </a:tabLst>
            </a:pPr>
            <a:endParaRPr lang="en-US" sz="1200" dirty="0">
              <a:effectLst/>
              <a:latin typeface="Arial" panose="020B0604020202020204" pitchFamily="34" charset="0"/>
              <a:ea typeface="Calibri" panose="020F0502020204030204" pitchFamily="34" charset="0"/>
            </a:endParaRPr>
          </a:p>
          <a:p>
            <a:pPr marL="0" lvl="1"/>
            <a:r>
              <a:rPr lang="en-US" sz="1200" kern="1200" dirty="0">
                <a:solidFill>
                  <a:schemeClr val="tx1"/>
                </a:solidFill>
                <a:latin typeface="+mn-lt"/>
                <a:ea typeface="+mn-ea"/>
                <a:cs typeface="+mn-cs"/>
              </a:rPr>
              <a:t>a. “Photosynthesis is a classic reaction between carbon-dioxide and water molecules that produces oxygen and glucose molecules, from which cellulose is made.”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content representations of photosynthesis can vary.</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“Look at the molecular diagrams on the slide. What do you notice about the individual atoms in this reaction?”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 participants share their ideas and observations, record them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Point out that the gray-colored atoms in this reaction are carbon atoms participating in double bonds. See if anyone brings up the reaction coefficients used to balance the equation for the conservation of matter (i.e., six carbon atoms go into the reaction, and six carbon atoms are produced). </a:t>
            </a:r>
          </a:p>
        </p:txBody>
      </p:sp>
    </p:spTree>
    <p:extLst>
      <p:ext uri="{BB962C8B-B14F-4D97-AF65-F5344CB8AC3E}">
        <p14:creationId xmlns:p14="http://schemas.microsoft.com/office/powerpoint/2010/main" val="880018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sz="1800" u="none" kern="1200" dirty="0">
                <a:solidFill>
                  <a:schemeClr val="tx1"/>
                </a:solidFill>
                <a:effectLst/>
                <a:latin typeface="+mn-lt"/>
                <a:ea typeface="+mn-ea"/>
                <a:cs typeface="+mn-cs"/>
              </a:rPr>
              <a:t>1</a:t>
            </a:r>
            <a:r>
              <a:rPr lang="en-US" sz="1800" u="none" kern="1200" baseline="0" dirty="0">
                <a:solidFill>
                  <a:schemeClr val="tx1"/>
                </a:solidFill>
                <a:effectLst/>
                <a:latin typeface="+mn-lt"/>
                <a:ea typeface="+mn-ea"/>
                <a:cs typeface="+mn-cs"/>
              </a:rPr>
              <a:t> min</a:t>
            </a:r>
          </a:p>
          <a:p>
            <a:pPr marL="285750" marR="0" lvl="0" indent="-285750">
              <a:spcBef>
                <a:spcPts val="600"/>
              </a:spcBef>
              <a:spcAft>
                <a:spcPts val="600"/>
              </a:spcAft>
              <a:buSzPts val="1000"/>
              <a:buFont typeface="+mj-lt"/>
              <a:buNone/>
              <a:tabLst>
                <a:tab pos="137160" algn="l"/>
                <a:tab pos="228600" algn="l"/>
                <a:tab pos="137160" algn="l"/>
              </a:tabLst>
            </a:pPr>
            <a:endParaRPr lang="en-US" sz="1800" u="none"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“Photosynthesis is difficult to visualize, so let’s consider a classic example of a chemical change that occurs when an acid is combined with a base. This kind of change is called a </a:t>
            </a:r>
            <a:r>
              <a:rPr lang="en-US" sz="1200" i="1" kern="1200" dirty="0">
                <a:solidFill>
                  <a:schemeClr val="tx1"/>
                </a:solidFill>
                <a:latin typeface="+mn-lt"/>
                <a:ea typeface="+mn-ea"/>
                <a:cs typeface="+mn-cs"/>
              </a:rPr>
              <a:t>neutralization reaction</a:t>
            </a:r>
            <a:r>
              <a:rPr lang="en-US" sz="1200" kern="1200" dirty="0">
                <a:solidFill>
                  <a:schemeClr val="tx1"/>
                </a:solidFill>
                <a:latin typeface="+mn-lt"/>
                <a:ea typeface="+mn-ea"/>
                <a:cs typeface="+mn-cs"/>
              </a:rPr>
              <a:t>. For this investigation, we’ll combine vinegar or acetic acid, which has a pH of 3, with baking soda or sodium carbonate, which has a pH of 9, to create substances with a more neutral pH of 7.”</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pH scale ranges from 1 to 14. Acids, with a pH of 1–6, are sour, and bases, with a pH of 8–14, are bitter. A substance that is neutral or balanced has a pH of 7. </a:t>
            </a:r>
            <a:endParaRPr lang="en-US" sz="18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sz="1800" kern="1200" baseline="0" dirty="0">
                <a:solidFill>
                  <a:schemeClr val="tx1"/>
                </a:solidFill>
                <a:effectLst/>
                <a:latin typeface="+mn-lt"/>
                <a:ea typeface="+mn-ea"/>
                <a:cs typeface="+mn-cs"/>
              </a:rPr>
              <a:t>15 min</a:t>
            </a:r>
          </a:p>
          <a:p>
            <a:pPr marL="285750" marR="0" lvl="0" indent="-285750">
              <a:spcBef>
                <a:spcPts val="600"/>
              </a:spcBef>
              <a:spcAft>
                <a:spcPts val="600"/>
              </a:spcAft>
              <a:buSzPts val="1000"/>
              <a:buFont typeface="+mj-lt"/>
              <a:buNone/>
              <a:tabLst>
                <a:tab pos="137160" algn="l"/>
                <a:tab pos="228600" algn="l"/>
                <a:tab pos="137160" algn="l"/>
              </a:tabLst>
            </a:pPr>
            <a:endParaRPr lang="en-US" sz="18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Have participants pair up for the investigation. Then give each pair a sample of vinegar and baking soda to examine using their senses.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“First, let’s explore the two reagents in this reaction using our senses of sight, smell, and touch. Examine the vinegar and baking soda using your senses and share your observations with your partner. Identify the characteristics of each reagent and record them in your science notebooks.”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Give pairs time to examine the reagents, discuss their observations, and record characteristics in their notebooks.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“What new substances do you think will be produced when the vinegar and baking soda are combined?”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to share their predictions. If a gas is mentioned, ask, “What would be the chemical formula of the gas?”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f. “Now let’s see what happens when we mix the vinegar and baking soda together.”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g. Give each a pair of participants a plastic freezer bag containing 1 teaspoon of baking soda and a vial of vinegar. Caution them not to open the bags or shake them.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h. “Without opening the freezer bag, carefully pop the cap off the vial and pour the vinegar into the bag so it mixes with the baking powder. Watch what happens during this reaction and record your observations in your science notebooks. Then open the bag and examine the new substance</a:t>
            </a:r>
            <a:r>
              <a:rPr lang="en-US" sz="1200" kern="1200" baseline="0" dirty="0">
                <a:solidFill>
                  <a:schemeClr val="tx1"/>
                </a:solidFill>
                <a:latin typeface="+mn-lt"/>
                <a:ea typeface="+mn-ea"/>
                <a:cs typeface="+mn-cs"/>
              </a:rPr>
              <a:t> using your senses. Record these observations in your notebooks as well.</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err="1">
                <a:solidFill>
                  <a:schemeClr val="tx1"/>
                </a:solidFill>
                <a:latin typeface="+mn-lt"/>
                <a:ea typeface="+mn-ea"/>
                <a:cs typeface="+mn-cs"/>
              </a:rPr>
              <a:t>i</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Invite pairs to share their observations with the group. </a:t>
            </a:r>
          </a:p>
          <a:p>
            <a:r>
              <a:rPr lang="en-US" sz="1200" kern="1200" dirty="0">
                <a:solidFill>
                  <a:schemeClr val="tx1"/>
                </a:solidFill>
                <a:latin typeface="+mn-lt"/>
                <a:ea typeface="+mn-ea"/>
                <a:cs typeface="+mn-cs"/>
              </a:rPr>
              <a:t> </a:t>
            </a:r>
          </a:p>
          <a:p>
            <a:pPr marL="285750" marR="0" lvl="0" indent="-285750">
              <a:spcBef>
                <a:spcPts val="600"/>
              </a:spcBef>
              <a:spcAft>
                <a:spcPts val="600"/>
              </a:spcAft>
              <a:buSzPts val="1000"/>
              <a:buFont typeface="+mj-lt"/>
              <a:buNone/>
              <a:tabLst>
                <a:tab pos="137160" algn="l"/>
                <a:tab pos="228600" algn="l"/>
                <a:tab pos="137160" algn="l"/>
              </a:tabLst>
            </a:pPr>
            <a:endParaRPr lang="en-US" sz="18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10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Walk participants through the equation on the slide, highlighting the chemical formula of each reagent and product involved in the neutralization reaction.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“Now I’d like you to work in pairs to make a Lego model of this reaction.”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Distribute a set of Lego bricks to each pair of participants. </a:t>
            </a:r>
          </a:p>
          <a:p>
            <a:pPr marL="0" lvl="1"/>
            <a:endParaRPr lang="en-US" sz="1200" kern="1200" dirty="0">
              <a:solidFill>
                <a:schemeClr val="tx1"/>
              </a:solidFill>
              <a:latin typeface="+mn-lt"/>
              <a:ea typeface="+mn-ea"/>
              <a:cs typeface="+mn-cs"/>
            </a:endParaRPr>
          </a:p>
          <a:p>
            <a:pPr marL="0" lvl="1"/>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each vinegar molecule, pairs will need four white (hydrogen)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two red (oxygen)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and two black (carbon)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For each baking-soda molecule, they’ll need one lime-green (sodium) Lego, three red (oxygen)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one black (carbon) Lego, and one white (hydrogen) Lego.</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“First, you’ll need to build two vinegar molecules and two baking-soda molecules like the Lego molecules on the slide. After building these molecules, set aside one vinegar molecule and one baking-soda molecule to represent the reagents in the reaction. Then take apart the second pair of molecules and rearrange the atoms to form the three new substances produced in this chemical change. The sodium-acetate molecule doesn’t have to look exactly like the Lego model on the slide, but the water and carbon-dioxide molecules should look like Mickey Mouse molecules. So don’t get too crazy with your configurations!”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Give pairs a few minutes to assemble their molecules.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Ask pairs to use their models to describe what happens in the actual experiment. For example:</a:t>
            </a:r>
          </a:p>
          <a:p>
            <a:pPr marL="320040" indent="-137160">
              <a:buFont typeface="Arial" pitchFamily="34" charset="0"/>
              <a:buChar char="•"/>
            </a:pPr>
            <a:r>
              <a:rPr lang="en-US" sz="1200" kern="1200" dirty="0">
                <a:solidFill>
                  <a:schemeClr val="tx1"/>
                </a:solidFill>
                <a:latin typeface="+mn-lt"/>
                <a:ea typeface="+mn-ea"/>
                <a:cs typeface="+mn-cs"/>
              </a:rPr>
              <a:t>When carbon-dioxide gas is produced, the plastic bag puffs up.</a:t>
            </a:r>
          </a:p>
          <a:p>
            <a:pPr marL="320040" indent="-137160">
              <a:buFont typeface="Arial" pitchFamily="34" charset="0"/>
              <a:buChar char="•"/>
            </a:pPr>
            <a:r>
              <a:rPr lang="en-US" sz="1200" kern="1200" dirty="0">
                <a:solidFill>
                  <a:schemeClr val="tx1"/>
                </a:solidFill>
                <a:latin typeface="+mn-lt"/>
                <a:ea typeface="+mn-ea"/>
                <a:cs typeface="+mn-cs"/>
              </a:rPr>
              <a:t>The smooth, powdery feel of the baking soda is different from the grainy feel of the new substance (sodium acetate) that formed.</a:t>
            </a:r>
          </a:p>
          <a:p>
            <a:pPr marL="320040" indent="-137160">
              <a:buFont typeface="Arial" pitchFamily="34" charset="0"/>
              <a:buChar char="•"/>
            </a:pPr>
            <a:r>
              <a:rPr lang="en-US" sz="1200" kern="1200" dirty="0">
                <a:solidFill>
                  <a:schemeClr val="tx1"/>
                </a:solidFill>
                <a:latin typeface="+mn-lt"/>
                <a:ea typeface="+mn-ea"/>
                <a:cs typeface="+mn-cs"/>
              </a:rPr>
              <a:t>The atoms are conserved in the chemical reaction. No extra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were needed to build the new substances, and none were left over.</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6</a:t>
            </a:r>
            <a:r>
              <a:rPr lang="en-US" baseline="0" dirty="0"/>
              <a:t> min</a:t>
            </a:r>
          </a:p>
          <a:p>
            <a:pPr marL="228600" indent="-228600">
              <a:buFont typeface="+mj-lt"/>
              <a:buNone/>
            </a:pPr>
            <a:endParaRPr lang="en-US" baseline="0" dirty="0"/>
          </a:p>
          <a:p>
            <a:pPr marL="0" lvl="1"/>
            <a:r>
              <a:rPr lang="en-US" sz="1200" kern="1200" dirty="0">
                <a:solidFill>
                  <a:schemeClr val="tx1"/>
                </a:solidFill>
                <a:latin typeface="+mn-lt"/>
                <a:ea typeface="+mn-ea"/>
                <a:cs typeface="+mn-cs"/>
              </a:rPr>
              <a:t>a. Review the focus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answer the question in their science notebooks and use evidence from today’s investigation to support</a:t>
            </a:r>
            <a:r>
              <a:rPr lang="en-US" sz="1200" kern="1200" baseline="0" dirty="0">
                <a:solidFill>
                  <a:schemeClr val="tx1"/>
                </a:solidFill>
                <a:latin typeface="+mn-lt"/>
                <a:ea typeface="+mn-ea"/>
                <a:cs typeface="+mn-cs"/>
              </a:rPr>
              <a:t> their ideas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responses with the group. During this share-out, record key ideas on chart paper. If time allows, elicit other examples</a:t>
            </a:r>
            <a:r>
              <a:rPr lang="en-US" sz="1200" kern="1200" baseline="0" dirty="0">
                <a:solidFill>
                  <a:schemeClr val="tx1"/>
                </a:solidFill>
                <a:latin typeface="+mn-lt"/>
                <a:ea typeface="+mn-ea"/>
                <a:cs typeface="+mn-cs"/>
              </a:rPr>
              <a:t> of chemical changes.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NGSS disciplinary core ideas on the slide. Then ask participants, “How did today’s content deepening activities address these core ideas? How would addressing these ideas in the classroom be valuable for our students?”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about these questions and then write their ideas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responses with the group. Record key</a:t>
            </a:r>
            <a:r>
              <a:rPr lang="en-US" sz="1200" kern="1200" baseline="0" dirty="0">
                <a:solidFill>
                  <a:schemeClr val="tx1"/>
                </a:solidFill>
                <a:latin typeface="+mn-lt"/>
                <a:ea typeface="+mn-ea"/>
                <a:cs typeface="+mn-cs"/>
              </a:rPr>
              <a:t> ideas </a:t>
            </a:r>
            <a:r>
              <a:rPr lang="en-US" sz="1200" kern="1200" dirty="0">
                <a:solidFill>
                  <a:schemeClr val="tx1"/>
                </a:solidFill>
                <a:latin typeface="+mn-lt"/>
                <a:ea typeface="+mn-ea"/>
                <a:cs typeface="+mn-cs"/>
              </a:rPr>
              <a:t>on chart paper.</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792368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t>
            </a:r>
            <a:r>
              <a:rPr lang="en-US" baseline="0" dirty="0"/>
              <a:t>min</a:t>
            </a:r>
          </a:p>
          <a:p>
            <a:endParaRPr lang="en-US" baseline="0" dirty="0"/>
          </a:p>
          <a:p>
            <a:r>
              <a:rPr lang="en-US" sz="1200" kern="1200" dirty="0">
                <a:solidFill>
                  <a:schemeClr val="tx1"/>
                </a:solidFill>
                <a:latin typeface="+mn-lt"/>
                <a:ea typeface="+mn-ea"/>
                <a:cs typeface="+mn-cs"/>
              </a:rPr>
              <a:t>a. Review the unit central questions on the slide and ask participants how they would answer these questions based on today’s content deepening work.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Avoid adding on to participants’ responses. Simply ask probe and challenge questions to ensure that participants express their ideas about matter in scientifically accurate ways.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45918" indent="-325352" eaLnBrk="0" hangingPunct="0">
              <a:defRPr>
                <a:solidFill>
                  <a:schemeClr val="tx1"/>
                </a:solidFill>
                <a:latin typeface="Arial" charset="0"/>
              </a:defRPr>
            </a:lvl2pPr>
            <a:lvl3pPr marL="1301413" indent="-260282" eaLnBrk="0" hangingPunct="0">
              <a:defRPr>
                <a:solidFill>
                  <a:schemeClr val="tx1"/>
                </a:solidFill>
                <a:latin typeface="Arial" charset="0"/>
              </a:defRPr>
            </a:lvl3pPr>
            <a:lvl4pPr marL="1821977" indent="-260282" eaLnBrk="0" hangingPunct="0">
              <a:defRPr>
                <a:solidFill>
                  <a:schemeClr val="tx1"/>
                </a:solidFill>
                <a:latin typeface="Arial" charset="0"/>
              </a:defRPr>
            </a:lvl4pPr>
            <a:lvl5pPr marL="2342543" indent="-260282" eaLnBrk="0" hangingPunct="0">
              <a:defRPr>
                <a:solidFill>
                  <a:schemeClr val="tx1"/>
                </a:solidFill>
                <a:latin typeface="Arial" charset="0"/>
              </a:defRPr>
            </a:lvl5pPr>
            <a:lvl6pPr marL="2863108" indent="-260282" eaLnBrk="0" fontAlgn="base" hangingPunct="0">
              <a:spcBef>
                <a:spcPct val="0"/>
              </a:spcBef>
              <a:spcAft>
                <a:spcPct val="0"/>
              </a:spcAft>
              <a:defRPr>
                <a:solidFill>
                  <a:schemeClr val="tx1"/>
                </a:solidFill>
                <a:latin typeface="Arial" charset="0"/>
              </a:defRPr>
            </a:lvl6pPr>
            <a:lvl7pPr marL="3383673" indent="-260282" eaLnBrk="0" fontAlgn="base" hangingPunct="0">
              <a:spcBef>
                <a:spcPct val="0"/>
              </a:spcBef>
              <a:spcAft>
                <a:spcPct val="0"/>
              </a:spcAft>
              <a:defRPr>
                <a:solidFill>
                  <a:schemeClr val="tx1"/>
                </a:solidFill>
                <a:latin typeface="Arial" charset="0"/>
              </a:defRPr>
            </a:lvl7pPr>
            <a:lvl8pPr marL="3904238" indent="-260282" eaLnBrk="0" fontAlgn="base" hangingPunct="0">
              <a:spcBef>
                <a:spcPct val="0"/>
              </a:spcBef>
              <a:spcAft>
                <a:spcPct val="0"/>
              </a:spcAft>
              <a:defRPr>
                <a:solidFill>
                  <a:schemeClr val="tx1"/>
                </a:solidFill>
                <a:latin typeface="Arial" charset="0"/>
              </a:defRPr>
            </a:lvl8pPr>
            <a:lvl9pPr marL="4424804" indent="-260282"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53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lvl="1"/>
            <a:r>
              <a:rPr lang="en-US" dirty="0"/>
              <a:t>8 min</a:t>
            </a:r>
          </a:p>
          <a:p>
            <a:pPr marL="0" lvl="1"/>
            <a:endParaRPr lang="en-US" dirty="0"/>
          </a:p>
          <a:p>
            <a:pPr marL="0" lvl="1"/>
            <a:r>
              <a:rPr lang="en-US" dirty="0"/>
              <a:t>a. Divide participants into three groups. Have Group 1 come up with some conclusions/key ideas related to focus question 1. Have Group 2 come up with conclusions/key ideas for focus question 2, and have Group 3 do the same thing for focus question 3. </a:t>
            </a:r>
            <a:r>
              <a:rPr lang="en-US" sz="1100" dirty="0"/>
              <a:t> </a:t>
            </a:r>
            <a:endParaRPr lang="en-US" dirty="0"/>
          </a:p>
          <a:p>
            <a:endParaRPr lang="en-US" dirty="0"/>
          </a:p>
          <a:p>
            <a:r>
              <a:rPr lang="en-US" dirty="0"/>
              <a:t>b. Give each group 2 minutes to come up with ideas and conclusions.</a:t>
            </a:r>
          </a:p>
          <a:p>
            <a:endParaRPr lang="en-US" dirty="0"/>
          </a:p>
          <a:p>
            <a:r>
              <a:rPr lang="en-US" dirty="0"/>
              <a:t>c. Allow a 2-minute share-out for each group. </a:t>
            </a: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dirty="0"/>
              <a:t>a. Forecast that next time, you’ll tackle two new, closely interconnected Student Thinking Lens strategies.</a:t>
            </a:r>
          </a:p>
          <a:p>
            <a:endParaRPr lang="en-US" dirty="0"/>
          </a:p>
          <a:p>
            <a:pPr marL="0" lvl="1" defTabSz="931774">
              <a:defRPr/>
            </a:pPr>
            <a:r>
              <a:rPr lang="en-US" dirty="0"/>
              <a:t>b. Go over the homework assignments on the slide and have participants copy them into their notebooks. </a:t>
            </a:r>
            <a:r>
              <a:rPr lang="en-US" sz="1200" kern="1200" dirty="0">
                <a:solidFill>
                  <a:schemeClr val="tx1"/>
                </a:solidFill>
                <a:latin typeface="+mn-lt"/>
                <a:ea typeface="+mn-ea"/>
                <a:cs typeface="+mn-cs"/>
              </a:rPr>
              <a:t>Encourage participants to write down any questions they still have about the science ideas they explored during today’s content deepening session.</a:t>
            </a:r>
            <a:endParaRPr lang="en-US" dirty="0"/>
          </a:p>
          <a:p>
            <a:pPr marL="0" lvl="1" defTabSz="931774">
              <a:defRPr/>
            </a:pPr>
            <a:endParaRPr lang="en-US" dirty="0"/>
          </a:p>
          <a:p>
            <a:r>
              <a:rPr lang="en-US" dirty="0"/>
              <a:t>c. Remind participants about their homework for Friday (becoming experts on the </a:t>
            </a:r>
            <a:r>
              <a:rPr lang="en-US"/>
              <a:t>lesson plans </a:t>
            </a:r>
            <a:r>
              <a:rPr lang="en-US" dirty="0"/>
              <a:t>assigned to them).</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15380" indent="-313607" eaLnBrk="0" hangingPunct="0">
              <a:defRPr>
                <a:solidFill>
                  <a:schemeClr val="tx1"/>
                </a:solidFill>
                <a:latin typeface="Arial" charset="0"/>
              </a:defRPr>
            </a:lvl2pPr>
            <a:lvl3pPr marL="1254432" indent="-250886" eaLnBrk="0" hangingPunct="0">
              <a:defRPr>
                <a:solidFill>
                  <a:schemeClr val="tx1"/>
                </a:solidFill>
                <a:latin typeface="Arial" charset="0"/>
              </a:defRPr>
            </a:lvl3pPr>
            <a:lvl4pPr marL="1756204" indent="-250886" eaLnBrk="0" hangingPunct="0">
              <a:defRPr>
                <a:solidFill>
                  <a:schemeClr val="tx1"/>
                </a:solidFill>
                <a:latin typeface="Arial" charset="0"/>
              </a:defRPr>
            </a:lvl4pPr>
            <a:lvl5pPr marL="2257978" indent="-250886" eaLnBrk="0" hangingPunct="0">
              <a:defRPr>
                <a:solidFill>
                  <a:schemeClr val="tx1"/>
                </a:solidFill>
                <a:latin typeface="Arial" charset="0"/>
              </a:defRPr>
            </a:lvl5pPr>
            <a:lvl6pPr marL="2759750" indent="-250886" eaLnBrk="0" fontAlgn="base" hangingPunct="0">
              <a:spcBef>
                <a:spcPct val="0"/>
              </a:spcBef>
              <a:spcAft>
                <a:spcPct val="0"/>
              </a:spcAft>
              <a:defRPr>
                <a:solidFill>
                  <a:schemeClr val="tx1"/>
                </a:solidFill>
                <a:latin typeface="Arial" charset="0"/>
              </a:defRPr>
            </a:lvl6pPr>
            <a:lvl7pPr marL="3261522" indent="-250886" eaLnBrk="0" fontAlgn="base" hangingPunct="0">
              <a:spcBef>
                <a:spcPct val="0"/>
              </a:spcBef>
              <a:spcAft>
                <a:spcPct val="0"/>
              </a:spcAft>
              <a:defRPr>
                <a:solidFill>
                  <a:schemeClr val="tx1"/>
                </a:solidFill>
                <a:latin typeface="Arial" charset="0"/>
              </a:defRPr>
            </a:lvl7pPr>
            <a:lvl8pPr marL="3763295" indent="-250886" eaLnBrk="0" fontAlgn="base" hangingPunct="0">
              <a:spcBef>
                <a:spcPct val="0"/>
              </a:spcBef>
              <a:spcAft>
                <a:spcPct val="0"/>
              </a:spcAft>
              <a:defRPr>
                <a:solidFill>
                  <a:schemeClr val="tx1"/>
                </a:solidFill>
                <a:latin typeface="Arial" charset="0"/>
              </a:defRPr>
            </a:lvl8pPr>
            <a:lvl9pPr marL="4265068" indent="-250886"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55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defTabSz="931774">
              <a:defRPr/>
            </a:pPr>
            <a:r>
              <a:rPr lang="en-US" dirty="0"/>
              <a:t>a. Make sure participants have </a:t>
            </a:r>
            <a:r>
              <a:rPr lang="en-US" b="1" dirty="0"/>
              <a:t>at least 5 minutes </a:t>
            </a:r>
            <a:r>
              <a:rPr lang="en-US" dirty="0"/>
              <a:t>to think about the questions on the reflections sheet (handout 2.4 in the PD program binder) and write down their thoughts. </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0350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lvl="0"/>
            <a:r>
              <a:rPr lang="en-US" dirty="0"/>
              <a:t>a. Introduce the focus questions that will guide today’s session.</a:t>
            </a:r>
          </a:p>
          <a:p>
            <a:pPr lvl="0"/>
            <a:endParaRPr lang="en-US" dirty="0"/>
          </a:p>
          <a:p>
            <a:pPr lvl="0"/>
            <a:r>
              <a:rPr lang="en-US" dirty="0"/>
              <a:t>b. </a:t>
            </a:r>
            <a:r>
              <a:rPr lang="en-US" baseline="0" dirty="0"/>
              <a:t>“</a:t>
            </a:r>
            <a:r>
              <a:rPr lang="en-US" dirty="0"/>
              <a:t>Each day we’re going to have at least one lesson analysis focus question and one content deepening focus question.”</a:t>
            </a:r>
          </a:p>
          <a:p>
            <a:r>
              <a:rPr lang="en-US" dirty="0"/>
              <a:t> </a:t>
            </a:r>
          </a:p>
          <a:p>
            <a:r>
              <a:rPr lang="en-US" dirty="0"/>
              <a:t>c. “Here are our focus questions for today’s session.”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 Point out the strategies highlighted on the slide.</a:t>
            </a:r>
          </a:p>
          <a:p>
            <a:endParaRPr lang="en-US" dirty="0"/>
          </a:p>
          <a:p>
            <a:r>
              <a:rPr lang="en-US" dirty="0"/>
              <a:t>b. “During today’s session,</a:t>
            </a:r>
            <a:r>
              <a:rPr lang="en-US" baseline="0" dirty="0"/>
              <a:t> we’ll </a:t>
            </a:r>
            <a:r>
              <a:rPr lang="en-US" dirty="0"/>
              <a:t>focus again on the first three Student Thinking Lens strategies: elicit, probe, and challenge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49" eaLnBrk="0" fontAlgn="base" hangingPunct="0">
              <a:spcBef>
                <a:spcPct val="30000"/>
              </a:spcBef>
              <a:spcAft>
                <a:spcPct val="0"/>
              </a:spcAft>
              <a:defRPr/>
            </a:pPr>
            <a:r>
              <a:rPr lang="en-US" dirty="0">
                <a:latin typeface="Arial" charset="0"/>
              </a:rPr>
              <a:t>10</a:t>
            </a:r>
            <a:r>
              <a:rPr lang="en-US" baseline="0" dirty="0">
                <a:latin typeface="Arial" charset="0"/>
              </a:rPr>
              <a:t> min </a:t>
            </a:r>
          </a:p>
          <a:p>
            <a:pPr defTabSz="931449" eaLnBrk="0" fontAlgn="base" hangingPunct="0">
              <a:spcBef>
                <a:spcPct val="30000"/>
              </a:spcBef>
              <a:spcAft>
                <a:spcPct val="0"/>
              </a:spcAft>
              <a:defRPr/>
            </a:pPr>
            <a:endParaRPr lang="en-US" baseline="0" dirty="0">
              <a:latin typeface="Arial" charset="0"/>
            </a:endParaRPr>
          </a:p>
          <a:p>
            <a:r>
              <a:rPr lang="en-US" dirty="0"/>
              <a:t>a. Have participants look in the </a:t>
            </a:r>
            <a:r>
              <a:rPr lang="en-US" dirty="0" err="1"/>
              <a:t>STeLLA</a:t>
            </a:r>
            <a:r>
              <a:rPr lang="en-US" dirty="0"/>
              <a:t> strategies booklet at a dialogue example for STL strategy 3 that highlights probe and challenge questions.</a:t>
            </a:r>
          </a:p>
          <a:p>
            <a:r>
              <a:rPr lang="en-US" dirty="0"/>
              <a:t> </a:t>
            </a:r>
            <a:endParaRPr lang="en-US" sz="1600" dirty="0"/>
          </a:p>
          <a:p>
            <a:r>
              <a:rPr lang="en-US" dirty="0"/>
              <a:t>b. The purposes of this activity are as follows:</a:t>
            </a:r>
          </a:p>
          <a:p>
            <a:endParaRPr lang="en-US" sz="1600" dirty="0"/>
          </a:p>
          <a:p>
            <a:pPr marL="232943"/>
            <a:r>
              <a:rPr lang="en-US" dirty="0"/>
              <a:t>1. To get participants’ heads back into the questioning strategies discussed on day 1. </a:t>
            </a:r>
          </a:p>
          <a:p>
            <a:pPr marL="232943"/>
            <a:endParaRPr lang="en-US" dirty="0"/>
          </a:p>
          <a:p>
            <a:pPr marL="232943"/>
            <a:r>
              <a:rPr lang="en-US" dirty="0"/>
              <a:t>2. To make sure participants understand the distinct purposes of probe and challenge questions:  </a:t>
            </a:r>
          </a:p>
          <a:p>
            <a:endParaRPr lang="en-US" b="1" dirty="0"/>
          </a:p>
          <a:p>
            <a:pPr marL="465887" lvl="1" indent="-137152">
              <a:buFont typeface="Arial" pitchFamily="34" charset="0"/>
              <a:buChar char="•"/>
            </a:pPr>
            <a:r>
              <a:rPr lang="en-US" b="1" dirty="0"/>
              <a:t>Probe questions</a:t>
            </a:r>
            <a:r>
              <a:rPr lang="en-US" dirty="0"/>
              <a:t> seek to understand what students are saying/writing and encourage them to explain their ideas more clearly or fully (</a:t>
            </a:r>
            <a:r>
              <a:rPr lang="en-US" i="1" dirty="0"/>
              <a:t>not</a:t>
            </a:r>
            <a:r>
              <a:rPr lang="en-US" dirty="0"/>
              <a:t> to change their thinking).</a:t>
            </a:r>
          </a:p>
          <a:p>
            <a:pPr marL="465887" lvl="1" indent="-137152">
              <a:buFont typeface="Arial" pitchFamily="34" charset="0"/>
              <a:buChar char="•"/>
            </a:pPr>
            <a:r>
              <a:rPr lang="en-US" b="1" dirty="0"/>
              <a:t>Challenge questions</a:t>
            </a:r>
            <a:r>
              <a:rPr lang="en-US" dirty="0"/>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dirty="0"/>
              <a:t>a. “Today we’ll explore this focus question: </a:t>
            </a:r>
            <a:r>
              <a:rPr lang="en-US" i="0" dirty="0"/>
              <a:t>How can lesson analysis help us better understand how elicit, probe, and challenge questions can reveal and challenge student thinking?</a:t>
            </a:r>
            <a:r>
              <a:rPr lang="en-US" dirty="0"/>
              <a:t>” </a:t>
            </a:r>
          </a:p>
          <a:p>
            <a:pPr marL="0" lvl="1"/>
            <a:endParaRPr lang="en-US" dirty="0"/>
          </a:p>
          <a:p>
            <a:pPr marL="0" lvl="1"/>
            <a:r>
              <a:rPr lang="en-US" dirty="0"/>
              <a:t>b. “But first let’s discuss what lesson analysis involves.”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45459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361860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585250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7762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embed/LOmCCeF6Go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W0IZR6K9uV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OA-yRxUs1Cc"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10" Type="http://schemas.microsoft.com/office/2007/relationships/hdphoto" Target="../media/hdphoto2.wdp"/><Relationship Id="rId4" Type="http://schemas.openxmlformats.org/officeDocument/2006/relationships/image" Target="../media/image26.jpe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Calibri" pitchFamily="34" charset="0"/>
              </a:rPr>
              <a:t>RESPeCT</a:t>
            </a:r>
            <a:r>
              <a:rPr lang="en-US" altLang="en-US" sz="18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523220"/>
          </a:xfrm>
          <a:prstGeom prst="rect">
            <a:avLst/>
          </a:prstGeom>
          <a:noFill/>
        </p:spPr>
        <p:txBody>
          <a:bodyPr wrap="square" rtlCol="0">
            <a:spAutoFit/>
          </a:bodyPr>
          <a:lstStyle/>
          <a:p>
            <a:pPr algn="ctr"/>
            <a:r>
              <a:rPr lang="en-US" sz="28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a:t>
            </a:r>
            <a:r>
              <a:rPr lang="en-US" sz="2800" dirty="0" err="1"/>
              <a:t>STeLLA</a:t>
            </a:r>
            <a:r>
              <a:rPr lang="en-US" sz="2800" dirty="0"/>
              <a:t>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a:t>
            </a:r>
            <a:r>
              <a:rPr lang="en-US" sz="2800" dirty="0" err="1"/>
              <a:t>STeLLA</a:t>
            </a:r>
            <a:r>
              <a:rPr lang="en-US" sz="2800" dirty="0"/>
              <a:t>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954107"/>
          </a:xfrm>
          <a:prstGeom prst="rect">
            <a:avLst/>
          </a:prstGeom>
          <a:noFill/>
        </p:spPr>
        <p:txBody>
          <a:bodyPr wrap="square" rtlCol="0">
            <a:spAutoFit/>
          </a:bodyPr>
          <a:lstStyle/>
          <a:p>
            <a:r>
              <a:rPr lang="en-US" sz="2800" b="1" dirty="0">
                <a:latin typeface="Calibri" pitchFamily="34" charset="0"/>
              </a:rPr>
              <a:t>Note: </a:t>
            </a:r>
            <a:r>
              <a:rPr lang="en-US" sz="2800" dirty="0">
                <a:latin typeface="Calibri" pitchFamily="34" charset="0"/>
              </a:rPr>
              <a:t>Find out more about the viewing basics on page 1 of in the </a:t>
            </a:r>
            <a:r>
              <a:rPr lang="en-US" sz="2800" dirty="0" err="1">
                <a:latin typeface="Calibri" pitchFamily="34" charset="0"/>
              </a:rPr>
              <a:t>STeLLA</a:t>
            </a:r>
            <a:r>
              <a:rPr lang="en-US" sz="2800" dirty="0">
                <a:latin typeface="Calibri" pitchFamily="34" charset="0"/>
              </a:rPr>
              <a:t>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22"/>
            <a:ext cx="6172200" cy="990600"/>
          </a:xfrm>
        </p:spPr>
        <p:txBody>
          <a:bodyPr/>
          <a:lstStyle/>
          <a:p>
            <a:r>
              <a:rPr lang="en-US" dirty="0"/>
              <a:t>Our First Video Clip</a:t>
            </a:r>
          </a:p>
        </p:txBody>
      </p:sp>
      <p:sp>
        <p:nvSpPr>
          <p:cNvPr id="3" name="Content Placeholder 2"/>
          <p:cNvSpPr>
            <a:spLocks noGrp="1"/>
          </p:cNvSpPr>
          <p:nvPr>
            <p:ph idx="1"/>
          </p:nvPr>
        </p:nvSpPr>
        <p:spPr>
          <a:xfrm>
            <a:off x="609600" y="1600200"/>
            <a:ext cx="7696200" cy="5105400"/>
          </a:xfrm>
        </p:spPr>
        <p:txBody>
          <a:bodyPr/>
          <a:lstStyle/>
          <a:p>
            <a:pPr marL="0" indent="0">
              <a:buNone/>
            </a:pPr>
            <a:r>
              <a:rPr lang="en-US" sz="3000" b="1" dirty="0"/>
              <a:t>Context:  </a:t>
            </a:r>
          </a:p>
          <a:p>
            <a:pPr marL="365760" indent="-365760"/>
            <a:r>
              <a:rPr lang="en-US" sz="3000" dirty="0"/>
              <a:t>An interview with a 2nd-grade student before the teacher begins a unit on properties of matter.</a:t>
            </a:r>
          </a:p>
          <a:p>
            <a:pPr marL="365760" indent="-365760">
              <a:spcBef>
                <a:spcPts val="600"/>
              </a:spcBef>
            </a:pPr>
            <a:r>
              <a:rPr lang="en-US" sz="3000" dirty="0"/>
              <a:t>The student and the interviewer are talking about similarities and differences between a cup of ice and a cup of water and whether ice can change into liquid or vice versa.</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p:txBody>
      </p:sp>
      <p:sp>
        <p:nvSpPr>
          <p:cNvPr id="5" name="TextBox 4"/>
          <p:cNvSpPr txBox="1"/>
          <p:nvPr/>
        </p:nvSpPr>
        <p:spPr>
          <a:xfrm>
            <a:off x="7620000" y="667574"/>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52611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the interviewer or teacher asking students elicit and probe questions.</a:t>
            </a:r>
          </a:p>
          <a:p>
            <a:pPr marL="228600" lvl="1" indent="-228600">
              <a:spcBef>
                <a:spcPts val="0"/>
              </a:spcBef>
              <a:spcAft>
                <a:spcPts val="300"/>
              </a:spcAft>
              <a:tabLst>
                <a:tab pos="137160" algn="l"/>
              </a:tabLst>
            </a:pPr>
            <a:r>
              <a:rPr lang="en-US" sz="2600" dirty="0"/>
              <a:t>Identify the questions on your transcript and mark them</a:t>
            </a:r>
            <a:br>
              <a:rPr lang="en-US" sz="2600" dirty="0"/>
            </a:br>
            <a:r>
              <a:rPr lang="en-US" sz="2600" dirty="0"/>
              <a:t>E (elicit) and P (probe).</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p:cNvSpPr txBox="1"/>
          <p:nvPr/>
        </p:nvSpPr>
        <p:spPr>
          <a:xfrm>
            <a:off x="3278777" y="6248400"/>
            <a:ext cx="57150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3"/>
              </a:rPr>
              <a:t>2.1_mspcp_gr.2_matter_griffin_pre_c1</a:t>
            </a:r>
            <a:endParaRPr lang="en-US" dirty="0">
              <a:solidFill>
                <a:srgbClr val="0070C0"/>
              </a:solidFill>
              <a:latin typeface="Calibri" pitchFamily="34" charset="0"/>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229600" cy="5029200"/>
          </a:xfrm>
        </p:spPr>
        <p:txBody>
          <a:bodyPr/>
          <a:lstStyle/>
          <a:p>
            <a:pPr marL="0" indent="0">
              <a:spcAft>
                <a:spcPts val="1200"/>
              </a:spcAft>
              <a:buNone/>
            </a:pPr>
            <a:r>
              <a:rPr lang="en-US" sz="3000" dirty="0"/>
              <a:t>Review the interview transcript. </a:t>
            </a:r>
          </a:p>
          <a:p>
            <a:pPr marL="731520" indent="-365760">
              <a:spcBef>
                <a:spcPts val="600"/>
              </a:spcBef>
              <a:spcAft>
                <a:spcPts val="1200"/>
              </a:spcAft>
              <a:tabLst>
                <a:tab pos="457200" algn="l"/>
              </a:tabLst>
            </a:pPr>
            <a:r>
              <a:rPr lang="en-US" sz="3000" dirty="0"/>
              <a:t>What student thinking was revealed through the interviewer’s elicit and probe questions?  </a:t>
            </a:r>
          </a:p>
          <a:p>
            <a:pPr marL="731520" lvl="1" indent="-365760">
              <a:spcBef>
                <a:spcPts val="600"/>
              </a:spcBef>
              <a:spcAft>
                <a:spcPts val="1200"/>
              </a:spcAft>
              <a:tabLst>
                <a:tab pos="457200" algn="l"/>
              </a:tabLst>
            </a:pPr>
            <a:r>
              <a:rPr lang="en-US" sz="3000" dirty="0"/>
              <a:t>What ideas did </a:t>
            </a:r>
            <a:r>
              <a:rPr lang="en-US" sz="3000" dirty="0" err="1"/>
              <a:t>Shamini</a:t>
            </a:r>
            <a:r>
              <a:rPr lang="en-US" sz="3000" dirty="0"/>
              <a:t> have about ice, liquid water, and changes in matter?  </a:t>
            </a:r>
          </a:p>
          <a:p>
            <a:pPr marL="731520" lvl="1" indent="-365760">
              <a:spcBef>
                <a:spcPts val="600"/>
              </a:spcBef>
              <a:spcAft>
                <a:spcPts val="0"/>
              </a:spcAft>
              <a:tabLst>
                <a:tab pos="457200" algn="l"/>
              </a:tabLst>
            </a:pPr>
            <a:r>
              <a:rPr lang="en-US" sz="3000" dirty="0"/>
              <a:t>Were there places you wished the interviewer had probed </a:t>
            </a:r>
            <a:r>
              <a:rPr lang="en-US" sz="3000" dirty="0" err="1"/>
              <a:t>Shamini’s</a:t>
            </a:r>
            <a:r>
              <a:rPr lang="en-US" sz="3000" dirty="0"/>
              <a:t> thinking more?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dirty="0"/>
              <a:t>Not all questions will fall into these categories.</a:t>
            </a:r>
            <a:endParaRPr lang="en-US" sz="2400" b="1" dirty="0"/>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 </a:t>
            </a: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200400" y="6324600"/>
            <a:ext cx="565404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2.2_mspcp_gr.2_matter_griffin_L2_c2</a:t>
            </a:r>
            <a:endParaRPr lang="en-US" dirty="0">
              <a:solidFill>
                <a:srgbClr val="0070C0"/>
              </a:solidFill>
              <a:latin typeface="Calibri" pitchFamily="34" charset="0"/>
            </a:endParaRPr>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Missed Opportunities to Probe Student Thinking</a:t>
            </a:r>
          </a:p>
        </p:txBody>
      </p:sp>
      <p:sp>
        <p:nvSpPr>
          <p:cNvPr id="3" name="Content Placeholder 2"/>
          <p:cNvSpPr>
            <a:spLocks noGrp="1"/>
          </p:cNvSpPr>
          <p:nvPr>
            <p:ph idx="1"/>
          </p:nvPr>
        </p:nvSpPr>
        <p:spPr>
          <a:xfrm>
            <a:off x="457200" y="1676400"/>
            <a:ext cx="8229600" cy="4572000"/>
          </a:xfrm>
        </p:spPr>
        <p:txBody>
          <a:bodyPr/>
          <a:lstStyle/>
          <a:p>
            <a:pPr marL="0" indent="0">
              <a:spcAft>
                <a:spcPts val="1200"/>
              </a:spcAft>
              <a:buNone/>
            </a:pPr>
            <a:r>
              <a:rPr lang="en-US" sz="3000" b="1" dirty="0"/>
              <a:t>Individuals: </a:t>
            </a:r>
            <a:r>
              <a:rPr lang="en-US" sz="3000" dirty="0"/>
              <a:t>Locate one missed opportunity in the video where the teacher could have asked a probe question. Suggest a probe question to better understand student thinking.  </a:t>
            </a:r>
          </a:p>
          <a:p>
            <a:pPr marL="0" indent="0">
              <a:spcBef>
                <a:spcPts val="1200"/>
              </a:spcBef>
              <a:spcAft>
                <a:spcPts val="0"/>
              </a:spcAft>
              <a:buNone/>
            </a:pPr>
            <a:r>
              <a:rPr lang="en-US" sz="3000" b="1" dirty="0"/>
              <a:t>Turn and Talk: </a:t>
            </a:r>
            <a:r>
              <a:rPr lang="en-US" sz="3000" dirty="0"/>
              <a:t>Turn to a partner and share your possible probe question. Provide each other with feedback. Ask, “Is this a probe question? Why or why not?” </a:t>
            </a:r>
          </a:p>
          <a:p>
            <a:pPr marL="0" lvl="1" indent="0">
              <a:spcBef>
                <a:spcPts val="1200"/>
              </a:spcBef>
              <a:spcAft>
                <a:spcPts val="0"/>
              </a:spcAft>
              <a:buNone/>
            </a:pPr>
            <a:r>
              <a:rPr lang="en-US" sz="3000" b="1" dirty="0"/>
              <a:t>Whole group: </a:t>
            </a:r>
            <a:r>
              <a:rPr lang="en-US" sz="3000" dirty="0"/>
              <a:t>Do you need any clarification?  </a:t>
            </a:r>
          </a:p>
          <a:p>
            <a:endParaRPr lang="en-US" dirty="0"/>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365760" indent="-365760" eaLnBrk="1" hangingPunct="1">
              <a:spcBef>
                <a:spcPts val="0"/>
              </a:spcBef>
              <a:spcAft>
                <a:spcPts val="600"/>
              </a:spcAft>
              <a:buFont typeface="+mj-lt"/>
              <a:buAutoNum type="arabicPeriod"/>
              <a:defRPr/>
            </a:pPr>
            <a:r>
              <a:rPr lang="en-US" sz="2600" dirty="0"/>
              <a:t>Locate Common Student Ideas about Properties of Matter (in lesson plans binder).</a:t>
            </a:r>
            <a:endParaRPr lang="en-US" sz="2600" dirty="0">
              <a:solidFill>
                <a:srgbClr val="FF0000"/>
              </a:solidFill>
            </a:endParaRPr>
          </a:p>
          <a:p>
            <a:pPr marL="365760" indent="-365760" eaLnBrk="1" hangingPunct="1">
              <a:spcBef>
                <a:spcPts val="0"/>
              </a:spcBef>
              <a:spcAft>
                <a:spcPts val="600"/>
              </a:spcAft>
              <a:buFont typeface="+mj-lt"/>
              <a:buAutoNum type="arabicPeriod"/>
              <a:defRPr/>
            </a:pPr>
            <a:r>
              <a:rPr lang="en-US" sz="2600" dirty="0"/>
              <a:t>Read through the </a:t>
            </a:r>
            <a:r>
              <a:rPr lang="en-US" sz="2600" b="1" dirty="0"/>
              <a:t>left-hand column</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365760" indent="-365760" eaLnBrk="1" hangingPunct="1">
              <a:spcBef>
                <a:spcPts val="0"/>
              </a:spcBef>
              <a:spcAft>
                <a:spcPts val="0"/>
              </a:spcAft>
              <a:buFontTx/>
              <a:buAutoNum type="arabicPeriod"/>
              <a:defRPr/>
            </a:pPr>
            <a:r>
              <a:rPr lang="en-US" sz="2600" b="1" dirty="0"/>
              <a:t>Pairs:</a:t>
            </a:r>
            <a:r>
              <a:rPr lang="en-US" sz="2600" dirty="0"/>
              <a:t> Share your observations with a partner.</a:t>
            </a:r>
          </a:p>
          <a:p>
            <a:pPr marL="365760" indent="-36576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219200"/>
            <a:ext cx="8153400" cy="5181600"/>
          </a:xfrm>
        </p:spPr>
        <p:txBody>
          <a:bodyPr>
            <a:noAutofit/>
          </a:bodyPr>
          <a:lstStyle/>
          <a:p>
            <a:pPr marL="0" indent="0">
              <a:spcBef>
                <a:spcPts val="0"/>
              </a:spcBef>
              <a:spcAft>
                <a:spcPts val="600"/>
              </a:spcAft>
              <a:buNone/>
            </a:pPr>
            <a:r>
              <a:rPr lang="en-US" sz="3200" b="1" dirty="0"/>
              <a:t>Individuals: </a:t>
            </a:r>
            <a:r>
              <a:rPr lang="en-US" sz="3200" dirty="0"/>
              <a:t>Read the scientific explanations for your assigned idea on the Common Student Ideas chart.</a:t>
            </a:r>
          </a:p>
          <a:p>
            <a:pPr marL="0" indent="0">
              <a:spcBef>
                <a:spcPts val="2400"/>
              </a:spcBef>
              <a:spcAft>
                <a:spcPts val="0"/>
              </a:spcAft>
              <a:buNone/>
            </a:pPr>
            <a:r>
              <a:rPr lang="en-US" sz="3200" b="1" dirty="0"/>
              <a:t>Pairs: </a:t>
            </a:r>
            <a:r>
              <a:rPr lang="en-US" sz="32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4572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4876800"/>
          </a:xfrm>
        </p:spPr>
        <p:txBody>
          <a:bodyPr>
            <a:normAutofit/>
          </a:bodyPr>
          <a:lstStyle/>
          <a:p>
            <a:pPr marL="365760" indent="-365760">
              <a:spcBef>
                <a:spcPts val="0"/>
              </a:spcBef>
              <a:spcAft>
                <a:spcPts val="1200"/>
              </a:spcAft>
            </a:pPr>
            <a:r>
              <a:rPr lang="en-US" sz="3200" b="1" dirty="0"/>
              <a:t>Analysis basic 1: </a:t>
            </a:r>
            <a:r>
              <a:rPr lang="en-US" sz="3200" dirty="0"/>
              <a:t>Focus on student thinking and the science content storyline.</a:t>
            </a:r>
          </a:p>
          <a:p>
            <a:pPr marL="365760" indent="-365760">
              <a:spcBef>
                <a:spcPts val="0"/>
              </a:spcBef>
              <a:spcAft>
                <a:spcPts val="600"/>
              </a:spcAft>
            </a:pPr>
            <a:r>
              <a:rPr lang="en-US" sz="3200" b="1" dirty="0"/>
              <a:t>Analysis basic 2: </a:t>
            </a:r>
            <a:r>
              <a:rPr lang="en-US" sz="3200" dirty="0"/>
              <a:t>Look for evidence to support any claims.</a:t>
            </a:r>
          </a:p>
          <a:p>
            <a:pPr marL="365760" indent="-365760">
              <a:spcBef>
                <a:spcPts val="0"/>
              </a:spcBef>
              <a:spcAft>
                <a:spcPts val="600"/>
              </a:spcAft>
            </a:pPr>
            <a:r>
              <a:rPr lang="en-US" sz="3200" b="1" dirty="0"/>
              <a:t>Analysis basic 3: </a:t>
            </a:r>
            <a:r>
              <a:rPr lang="en-US" sz="3200" dirty="0"/>
              <a:t>Look more than once (in the video and transcript).</a:t>
            </a:r>
          </a:p>
          <a:p>
            <a:pPr marL="365760" indent="-365760">
              <a:spcBef>
                <a:spcPts val="0"/>
              </a:spcBef>
              <a:spcAft>
                <a:spcPts val="600"/>
              </a:spcAft>
            </a:pPr>
            <a:r>
              <a:rPr lang="en-US" sz="3200" b="1" dirty="0"/>
              <a:t>Analysis basic 4: </a:t>
            </a:r>
            <a:r>
              <a:rPr lang="en-US" sz="32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791200"/>
            <a:ext cx="8229600" cy="892552"/>
          </a:xfrm>
          <a:prstGeom prst="rect">
            <a:avLst/>
          </a:prstGeom>
          <a:noFill/>
        </p:spPr>
        <p:txBody>
          <a:bodyPr wrap="square" rtlCol="0">
            <a:spAutoFit/>
          </a:bodyPr>
          <a:lstStyle/>
          <a:p>
            <a:r>
              <a:rPr lang="en-US" sz="2600" b="1" dirty="0">
                <a:latin typeface="Calibri" pitchFamily="34" charset="0"/>
              </a:rPr>
              <a:t>Note: </a:t>
            </a:r>
            <a:r>
              <a:rPr lang="en-US" sz="2600" dirty="0">
                <a:latin typeface="Calibri" pitchFamily="34" charset="0"/>
              </a:rPr>
              <a:t>Find out more about the analysis basics on page 2 of the </a:t>
            </a:r>
            <a:r>
              <a:rPr lang="en-US" sz="2600" dirty="0" err="1">
                <a:latin typeface="Calibri" pitchFamily="34" charset="0"/>
              </a:rPr>
              <a:t>STeLLA</a:t>
            </a:r>
            <a:r>
              <a:rPr lang="en-US" sz="2600" dirty="0">
                <a:latin typeface="Calibri" pitchFamily="34" charset="0"/>
              </a:rPr>
              <a:t> strategies booklet.</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76400"/>
            <a:ext cx="8305800" cy="4953000"/>
          </a:xfrm>
        </p:spPr>
        <p:txBody>
          <a:bodyPr>
            <a:noAutofit/>
          </a:bodyPr>
          <a:lstStyle/>
          <a:p>
            <a:pPr marL="0" indent="0" eaLnBrk="1" hangingPunct="1">
              <a:spcBef>
                <a:spcPts val="0"/>
              </a:spcBef>
              <a:spcAft>
                <a:spcPts val="600"/>
              </a:spcAft>
              <a:buNone/>
            </a:pPr>
            <a:r>
              <a:rPr lang="en-US" sz="2600" b="1" dirty="0"/>
              <a:t>Analysis question: </a:t>
            </a:r>
            <a:r>
              <a:rPr lang="en-US" sz="26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600" b="1" dirty="0"/>
              <a:t>Individuals: </a:t>
            </a:r>
            <a:r>
              <a:rPr lang="en-US" sz="26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600" dirty="0"/>
              <a:t>evidence from the transcript,  </a:t>
            </a:r>
          </a:p>
          <a:p>
            <a:pPr lvl="1" indent="-228600" eaLnBrk="1" hangingPunct="1">
              <a:spcBef>
                <a:spcPts val="0"/>
              </a:spcBef>
              <a:spcAft>
                <a:spcPts val="300"/>
              </a:spcAft>
            </a:pPr>
            <a:r>
              <a:rPr lang="en-US" sz="2600" dirty="0"/>
              <a:t>ideas from the Common Student Ideas chart, and/or</a:t>
            </a:r>
          </a:p>
          <a:p>
            <a:pPr lvl="1" indent="-228600" eaLnBrk="1" hangingPunct="1">
              <a:spcBef>
                <a:spcPts val="0"/>
              </a:spcBef>
              <a:spcAft>
                <a:spcPts val="600"/>
              </a:spcAft>
            </a:pPr>
            <a:r>
              <a:rPr lang="en-US" sz="2600" dirty="0"/>
              <a:t>ideas from the </a:t>
            </a:r>
            <a:r>
              <a:rPr lang="en-US" sz="2600" dirty="0" err="1"/>
              <a:t>STeLLA</a:t>
            </a:r>
            <a:r>
              <a:rPr lang="en-US" sz="2600" dirty="0"/>
              <a:t> strategies booklet.</a:t>
            </a:r>
          </a:p>
          <a:p>
            <a:pPr marL="0" indent="0" eaLnBrk="1" hangingPunct="1">
              <a:spcBef>
                <a:spcPts val="400"/>
              </a:spcBef>
              <a:spcAft>
                <a:spcPts val="0"/>
              </a:spcAft>
              <a:buNone/>
            </a:pPr>
            <a:r>
              <a:rPr lang="en-US" sz="2600" b="1" dirty="0"/>
              <a:t>Whole group: </a:t>
            </a:r>
            <a:r>
              <a:rPr lang="en-US" sz="2600" dirty="0"/>
              <a:t>Share claims and evidence. </a:t>
            </a:r>
          </a:p>
        </p:txBody>
      </p:sp>
      <p:sp>
        <p:nvSpPr>
          <p:cNvPr id="5" name="TextBox 4"/>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 </a:t>
            </a:r>
            <a:r>
              <a:rPr lang="en-US" sz="3600" dirty="0">
                <a:cs typeface="Times New Roman" pitchFamily="18" charset="0"/>
              </a:rPr>
              <a:t>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three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124200" y="6248400"/>
            <a:ext cx="56388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3: </a:t>
            </a:r>
            <a:r>
              <a:rPr lang="en-US" dirty="0">
                <a:solidFill>
                  <a:srgbClr val="0070C0"/>
                </a:solidFill>
                <a:latin typeface="Calibri" pitchFamily="34" charset="0"/>
                <a:hlinkClick r:id="rId4"/>
              </a:rPr>
              <a:t>2.3_mspcp_gr.2_matter_fowler_L5_c3</a:t>
            </a:r>
            <a:endParaRPr lang="en-US" dirty="0">
              <a:solidFill>
                <a:srgbClr val="0070C0"/>
              </a:solidFill>
              <a:latin typeface="Calibri" pitchFamily="34" charset="0"/>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sz="3600" b="1" dirty="0"/>
              <a:t>Analyze </a:t>
            </a:r>
            <a:r>
              <a:rPr lang="en-US" sz="3600"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a:t>
            </a:r>
            <a:r>
              <a:rPr lang="en-US" sz="3000" dirty="0" err="1"/>
              <a:t>STeLLA</a:t>
            </a:r>
            <a:r>
              <a:rPr lang="en-US" sz="3000" dirty="0"/>
              <a:t>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686800" cy="990600"/>
          </a:xfrm>
        </p:spPr>
        <p:txBody>
          <a:bodyPr>
            <a:noAutofit/>
          </a:bodyPr>
          <a:lstStyle/>
          <a:p>
            <a:pPr eaLnBrk="1" hangingPunct="1"/>
            <a:r>
              <a:rPr lang="en-US" sz="3800" dirty="0"/>
              <a:t>Summarize: Elicit, Probe, and Challenge </a:t>
            </a:r>
            <a:br>
              <a:rPr lang="en-US" sz="3800" dirty="0"/>
            </a:br>
            <a:r>
              <a:rPr lang="en-US" sz="3800" dirty="0"/>
              <a:t>Questions</a:t>
            </a:r>
          </a:p>
        </p:txBody>
      </p:sp>
      <p:sp>
        <p:nvSpPr>
          <p:cNvPr id="19459" name="Rectangle 3"/>
          <p:cNvSpPr>
            <a:spLocks noGrp="1" noChangeArrowheads="1"/>
          </p:cNvSpPr>
          <p:nvPr>
            <p:ph idx="1"/>
          </p:nvPr>
        </p:nvSpPr>
        <p:spPr>
          <a:xfrm>
            <a:off x="457200" y="1676400"/>
            <a:ext cx="8382000" cy="4724400"/>
          </a:xfrm>
        </p:spPr>
        <p:txBody>
          <a:bodyPr>
            <a:noAutofit/>
          </a:bodyPr>
          <a:lstStyle/>
          <a:p>
            <a:pPr marL="365760" indent="-365760" eaLnBrk="1" hangingPunct="1">
              <a:spcAft>
                <a:spcPts val="1200"/>
              </a:spcAft>
              <a:buFont typeface="+mj-lt"/>
              <a:buAutoNum type="arabicPeriod"/>
            </a:pPr>
            <a:r>
              <a:rPr lang="en-US" sz="3100" dirty="0"/>
              <a:t>What makes a good elicit question? A good probe question? A good challenge question?</a:t>
            </a:r>
          </a:p>
          <a:p>
            <a:pPr marL="365760" indent="-365760" eaLnBrk="1" hangingPunct="1">
              <a:spcAft>
                <a:spcPts val="1200"/>
              </a:spcAft>
              <a:buFont typeface="+mj-lt"/>
              <a:buAutoNum type="arabicPeriod"/>
            </a:pPr>
            <a:r>
              <a:rPr lang="en-US" sz="3100" dirty="0"/>
              <a:t>What do you need to know to ask good elicit, probe, and challenge questions?</a:t>
            </a:r>
          </a:p>
          <a:p>
            <a:pPr marL="0" indent="0" eaLnBrk="1" hangingPunct="1">
              <a:spcBef>
                <a:spcPts val="1200"/>
              </a:spcBef>
              <a:spcAft>
                <a:spcPts val="600"/>
              </a:spcAft>
              <a:buNone/>
            </a:pPr>
            <a:r>
              <a:rPr lang="en-US" sz="3100" dirty="0"/>
              <a:t>To ask good questions that make student thinking visible, you need a clear understanding of</a:t>
            </a:r>
          </a:p>
          <a:p>
            <a:pPr marL="731520" lvl="1" indent="-365760" eaLnBrk="1" hangingPunct="1">
              <a:spcBef>
                <a:spcPts val="600"/>
              </a:spcBef>
              <a:spcAft>
                <a:spcPts val="0"/>
              </a:spcAft>
              <a:buFont typeface="+mj-lt"/>
              <a:buAutoNum type="alphaLcPeriod"/>
            </a:pPr>
            <a:r>
              <a:rPr lang="en-US" sz="3100" dirty="0"/>
              <a:t>the science concepts you are teaching, and</a:t>
            </a:r>
          </a:p>
          <a:p>
            <a:pPr marL="731520" lvl="1" indent="-365760" eaLnBrk="1" hangingPunct="1">
              <a:spcAft>
                <a:spcPts val="1200"/>
              </a:spcAft>
              <a:buFont typeface="+mj-lt"/>
              <a:buAutoNum type="alphaLcPeriod"/>
            </a:pPr>
            <a:r>
              <a:rPr lang="en-US" sz="31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533400"/>
            <a:ext cx="8534400" cy="990600"/>
          </a:xfrm>
        </p:spPr>
        <p:txBody>
          <a:bodyPr>
            <a:noAutofit/>
          </a:bodyPr>
          <a:lstStyle/>
          <a:p>
            <a:pPr eaLnBrk="1" hangingPunct="1"/>
            <a:r>
              <a:rPr lang="en-US" sz="3800"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question(s).</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question(s).</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Autofit/>
          </a:bodyPr>
          <a:lstStyle/>
          <a:p>
            <a:pPr eaLnBrk="1" hangingPunct="1"/>
            <a:r>
              <a:rPr lang="en-US" sz="3800" dirty="0"/>
              <a:t>Practice Elicit and Probe Questions: Interview Process</a:t>
            </a:r>
          </a:p>
        </p:txBody>
      </p:sp>
      <p:sp>
        <p:nvSpPr>
          <p:cNvPr id="21507" name="Rectangle 3"/>
          <p:cNvSpPr>
            <a:spLocks noGrp="1" noChangeArrowheads="1"/>
          </p:cNvSpPr>
          <p:nvPr>
            <p:ph idx="1"/>
          </p:nvPr>
        </p:nvSpPr>
        <p:spPr>
          <a:xfrm>
            <a:off x="533400" y="1676400"/>
            <a:ext cx="8382000" cy="4953000"/>
          </a:xfrm>
        </p:spPr>
        <p:txBody>
          <a:bodyPr/>
          <a:lstStyle/>
          <a:p>
            <a:pPr marL="514350" indent="-514350" eaLnBrk="1" hangingPunct="1">
              <a:spcBef>
                <a:spcPts val="0"/>
              </a:spcBef>
              <a:spcAft>
                <a:spcPts val="300"/>
              </a:spcAft>
              <a:buFont typeface="+mj-lt"/>
              <a:buAutoNum type="arabicPeriod"/>
            </a:pPr>
            <a:r>
              <a:rPr lang="en-US" sz="2800" dirty="0"/>
              <a:t>Ask your partner the elicit question(s).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Properties of matter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0" y="6252597"/>
            <a:ext cx="23622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533400"/>
            <a:ext cx="8001000" cy="990600"/>
          </a:xfrm>
        </p:spPr>
        <p:txBody>
          <a:bodyPr/>
          <a:lstStyle/>
          <a:p>
            <a:r>
              <a:rPr lang="en-US" dirty="0"/>
              <a:t>What Is (and Isn’t) Matter?</a:t>
            </a:r>
          </a:p>
        </p:txBody>
      </p:sp>
      <p:sp>
        <p:nvSpPr>
          <p:cNvPr id="60419" name="Rectangle 3"/>
          <p:cNvSpPr>
            <a:spLocks noGrp="1" noChangeArrowheads="1"/>
          </p:cNvSpPr>
          <p:nvPr>
            <p:ph type="body" idx="1"/>
          </p:nvPr>
        </p:nvSpPr>
        <p:spPr>
          <a:xfrm>
            <a:off x="762000" y="1524000"/>
            <a:ext cx="7772400" cy="3505200"/>
          </a:xfrm>
        </p:spPr>
        <p:txBody>
          <a:bodyPr/>
          <a:lstStyle/>
          <a:p>
            <a:pPr marL="0" indent="0">
              <a:lnSpc>
                <a:spcPct val="90000"/>
              </a:lnSpc>
              <a:buNone/>
            </a:pPr>
            <a:r>
              <a:rPr lang="en-US" sz="2800" b="1" dirty="0"/>
              <a:t>Matter</a:t>
            </a:r>
            <a:r>
              <a:rPr lang="en-US" sz="2800" dirty="0"/>
              <a:t> is anything that has mass and volume (takes up space).</a:t>
            </a:r>
          </a:p>
          <a:p>
            <a:pPr marL="731520" indent="-365760">
              <a:lnSpc>
                <a:spcPct val="90000"/>
              </a:lnSpc>
              <a:spcBef>
                <a:spcPts val="1200"/>
              </a:spcBef>
            </a:pPr>
            <a:r>
              <a:rPr lang="en-US" sz="2800" dirty="0">
                <a:effectLst>
                  <a:outerShdw blurRad="38100" dist="38100" dir="2700000" algn="tl">
                    <a:srgbClr val="FFFFFF"/>
                  </a:outerShdw>
                </a:effectLst>
              </a:rPr>
              <a:t>Can you think of something that </a:t>
            </a:r>
            <a:r>
              <a:rPr lang="en-US" sz="2800" b="1" dirty="0">
                <a:effectLst>
                  <a:outerShdw blurRad="38100" dist="38100" dir="2700000" algn="tl">
                    <a:srgbClr val="FFFFFF"/>
                  </a:outerShdw>
                </a:effectLst>
              </a:rPr>
              <a:t>isn’t</a:t>
            </a:r>
            <a:r>
              <a:rPr lang="en-US" sz="2800" dirty="0">
                <a:effectLst>
                  <a:outerShdw blurRad="38100" dist="38100" dir="2700000" algn="tl">
                    <a:srgbClr val="FFFFFF"/>
                  </a:outerShdw>
                </a:effectLst>
              </a:rPr>
              <a:t> matter?</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465" t="6250" r="21789" b="6250"/>
          <a:stretch/>
        </p:blipFill>
        <p:spPr>
          <a:xfrm>
            <a:off x="571499" y="3200400"/>
            <a:ext cx="2552701" cy="2667000"/>
          </a:xfrm>
          <a:prstGeom prst="rect">
            <a:avLst/>
          </a:prstGeom>
        </p:spPr>
      </p:pic>
      <p:sp>
        <p:nvSpPr>
          <p:cNvPr id="3" name="TextBox 2"/>
          <p:cNvSpPr txBox="1"/>
          <p:nvPr/>
        </p:nvSpPr>
        <p:spPr>
          <a:xfrm>
            <a:off x="1633367" y="5912621"/>
            <a:ext cx="1538458"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Pixabay.com</a:t>
            </a:r>
          </a:p>
        </p:txBody>
      </p:sp>
      <p:sp>
        <p:nvSpPr>
          <p:cNvPr id="4" name="TextBox 3"/>
          <p:cNvSpPr txBox="1"/>
          <p:nvPr/>
        </p:nvSpPr>
        <p:spPr>
          <a:xfrm>
            <a:off x="3592564" y="5028296"/>
            <a:ext cx="2305050"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BSCS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9859" t="2187" r="7063" b="2187"/>
          <a:stretch/>
        </p:blipFill>
        <p:spPr>
          <a:xfrm>
            <a:off x="6050014" y="3200399"/>
            <a:ext cx="2636786" cy="2667001"/>
          </a:xfrm>
          <a:prstGeom prst="rect">
            <a:avLst/>
          </a:prstGeom>
        </p:spPr>
      </p:pic>
      <p:sp>
        <p:nvSpPr>
          <p:cNvPr id="12" name="TextBox 11"/>
          <p:cNvSpPr txBox="1"/>
          <p:nvPr/>
        </p:nvSpPr>
        <p:spPr>
          <a:xfrm>
            <a:off x="6572254" y="5912078"/>
            <a:ext cx="2209801"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Pixabay.com</a:t>
            </a:r>
          </a:p>
        </p:txBody>
      </p:sp>
      <p:pic>
        <p:nvPicPr>
          <p:cNvPr id="10" name="Picture 9" descr="http://guardianlv.com/wp-content/uploads/2014/10/Detroit-Judge-Rules-There-Is-No-Basic-Human-Right-to-Water.jpeg">
            <a:extLst>
              <a:ext uri="{FF2B5EF4-FFF2-40B4-BE49-F238E27FC236}">
                <a16:creationId xmlns:a16="http://schemas.microsoft.com/office/drawing/2014/main" id="{6483E94D-886D-471B-B685-2F1E24ECDE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1493" y="3804453"/>
            <a:ext cx="2636121" cy="12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96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533400"/>
            <a:ext cx="8001000" cy="990600"/>
          </a:xfrm>
        </p:spPr>
        <p:txBody>
          <a:bodyPr/>
          <a:lstStyle/>
          <a:p>
            <a:r>
              <a:rPr lang="en-US" dirty="0"/>
              <a:t>Properties of Water</a:t>
            </a:r>
          </a:p>
        </p:txBody>
      </p:sp>
      <p:sp>
        <p:nvSpPr>
          <p:cNvPr id="60419" name="Rectangle 3"/>
          <p:cNvSpPr>
            <a:spLocks noGrp="1" noChangeArrowheads="1"/>
          </p:cNvSpPr>
          <p:nvPr>
            <p:ph type="body" idx="1"/>
          </p:nvPr>
        </p:nvSpPr>
        <p:spPr>
          <a:xfrm>
            <a:off x="609600" y="1524000"/>
            <a:ext cx="7772400" cy="4495800"/>
          </a:xfrm>
        </p:spPr>
        <p:txBody>
          <a:bodyPr/>
          <a:lstStyle/>
          <a:p>
            <a:pPr marL="0" indent="0">
              <a:lnSpc>
                <a:spcPct val="90000"/>
              </a:lnSpc>
              <a:buNone/>
            </a:pPr>
            <a:r>
              <a:rPr lang="en-US" sz="2800" dirty="0"/>
              <a:t>Write a few sentences in your </a:t>
            </a:r>
            <a:br>
              <a:rPr lang="en-US" sz="2800" dirty="0"/>
            </a:br>
            <a:r>
              <a:rPr lang="en-US" sz="2800" dirty="0"/>
              <a:t>science notebook summarizing </a:t>
            </a:r>
            <a:br>
              <a:rPr lang="en-US" sz="2800" dirty="0"/>
            </a:br>
            <a:r>
              <a:rPr lang="en-US" sz="2800" dirty="0"/>
              <a:t>ideas from our previous session </a:t>
            </a:r>
            <a:br>
              <a:rPr lang="en-US" sz="2800" dirty="0"/>
            </a:br>
            <a:r>
              <a:rPr lang="en-US" sz="2800" dirty="0"/>
              <a:t>that answer these questions:</a:t>
            </a:r>
          </a:p>
          <a:p>
            <a:pPr marL="731520" indent="-365760">
              <a:lnSpc>
                <a:spcPct val="90000"/>
              </a:lnSpc>
              <a:spcBef>
                <a:spcPts val="2400"/>
              </a:spcBef>
            </a:pPr>
            <a:r>
              <a:rPr lang="en-US" sz="2800" dirty="0"/>
              <a:t>What is water made of?</a:t>
            </a:r>
          </a:p>
          <a:p>
            <a:pPr marL="731520" indent="-365760">
              <a:lnSpc>
                <a:spcPct val="90000"/>
              </a:lnSpc>
              <a:spcBef>
                <a:spcPts val="1200"/>
              </a:spcBef>
            </a:pPr>
            <a:r>
              <a:rPr lang="en-US" sz="2800" dirty="0"/>
              <a:t>How would you describe the arrangement and motion of water molecules in a solid?</a:t>
            </a:r>
          </a:p>
          <a:p>
            <a:pPr marL="731520" indent="-365760">
              <a:lnSpc>
                <a:spcPct val="90000"/>
              </a:lnSpc>
              <a:spcBef>
                <a:spcPts val="1200"/>
              </a:spcBef>
            </a:pPr>
            <a:r>
              <a:rPr lang="en-US" sz="2800" dirty="0"/>
              <a:t>Why do solids retain their shape and form?</a:t>
            </a:r>
          </a:p>
        </p:txBody>
      </p:sp>
      <p:sp>
        <p:nvSpPr>
          <p:cNvPr id="6" name="TextBox 5">
            <a:extLst>
              <a:ext uri="{FF2B5EF4-FFF2-40B4-BE49-F238E27FC236}">
                <a16:creationId xmlns:a16="http://schemas.microsoft.com/office/drawing/2014/main" id="{720546C3-A0B3-4CD9-ABC4-EDB209A4EFEF}"/>
              </a:ext>
            </a:extLst>
          </p:cNvPr>
          <p:cNvSpPr txBox="1"/>
          <p:nvPr/>
        </p:nvSpPr>
        <p:spPr>
          <a:xfrm>
            <a:off x="6329869" y="3079711"/>
            <a:ext cx="2305050"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BSCS</a:t>
            </a:r>
          </a:p>
        </p:txBody>
      </p:sp>
      <p:pic>
        <p:nvPicPr>
          <p:cNvPr id="7" name="Picture 6" descr="http://guardianlv.com/wp-content/uploads/2014/10/Detroit-Judge-Rules-There-Is-No-Basic-Human-Right-to-Water.jpeg">
            <a:extLst>
              <a:ext uri="{FF2B5EF4-FFF2-40B4-BE49-F238E27FC236}">
                <a16:creationId xmlns:a16="http://schemas.microsoft.com/office/drawing/2014/main" id="{DDC99766-E9D8-419E-9877-66F82666D3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7026" y="1636073"/>
            <a:ext cx="3097893" cy="143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96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guardianlv.com/wp-content/uploads/2014/10/Detroit-Judge-Rules-There-Is-No-Basic-Human-Right-to-Water.jpeg">
            <a:extLst>
              <a:ext uri="{FF2B5EF4-FFF2-40B4-BE49-F238E27FC236}">
                <a16:creationId xmlns:a16="http://schemas.microsoft.com/office/drawing/2014/main" id="{5B2CF310-C8F7-4064-8824-0DDB12F8F9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343400"/>
            <a:ext cx="4038600" cy="1876341"/>
          </a:xfrm>
          <a:prstGeom prst="rect">
            <a:avLst/>
          </a:prstGeom>
          <a:noFill/>
          <a:extLst>
            <a:ext uri="{909E8E84-426E-40DD-AFC4-6F175D3DCCD1}">
              <a14:hiddenFill xmlns:a14="http://schemas.microsoft.com/office/drawing/2010/main">
                <a:solidFill>
                  <a:srgbClr val="FFFFFF"/>
                </a:solidFill>
              </a14:hiddenFill>
            </a:ext>
          </a:extLst>
        </p:spPr>
      </p:pic>
      <p:sp>
        <p:nvSpPr>
          <p:cNvPr id="137218" name="Rectangle 2"/>
          <p:cNvSpPr>
            <a:spLocks noGrp="1" noChangeArrowheads="1"/>
          </p:cNvSpPr>
          <p:nvPr>
            <p:ph type="title" idx="4294967295"/>
          </p:nvPr>
        </p:nvSpPr>
        <p:spPr>
          <a:xfrm>
            <a:off x="609600" y="381000"/>
            <a:ext cx="8077200" cy="990600"/>
          </a:xfrm>
        </p:spPr>
        <p:txBody>
          <a:bodyPr/>
          <a:lstStyle/>
          <a:p>
            <a:r>
              <a:rPr lang="en-US" dirty="0"/>
              <a:t>Molecules in Liquid Water</a:t>
            </a:r>
          </a:p>
        </p:txBody>
      </p:sp>
      <p:sp>
        <p:nvSpPr>
          <p:cNvPr id="137219" name="Rectangle 3"/>
          <p:cNvSpPr>
            <a:spLocks noChangeArrowheads="1"/>
          </p:cNvSpPr>
          <p:nvPr/>
        </p:nvSpPr>
        <p:spPr bwMode="auto">
          <a:xfrm>
            <a:off x="609600" y="1379577"/>
            <a:ext cx="80772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pPr marL="365760" indent="-365760">
              <a:spcBef>
                <a:spcPts val="800"/>
              </a:spcBef>
              <a:buClr>
                <a:schemeClr val="bg1">
                  <a:lumMod val="65000"/>
                </a:schemeClr>
              </a:buClr>
              <a:buFont typeface="Arial" pitchFamily="34" charset="0"/>
              <a:buChar char="•"/>
            </a:pPr>
            <a:r>
              <a:rPr lang="en-US" sz="3200" dirty="0">
                <a:solidFill>
                  <a:srgbClr val="292934"/>
                </a:solidFill>
                <a:latin typeface="Calibri"/>
                <a:cs typeface="Calibri"/>
              </a:rPr>
              <a:t>In a liquid, molecules are arranged more loosely than they are in a solid, but they’re </a:t>
            </a:r>
            <a:br>
              <a:rPr lang="en-US" sz="3200" dirty="0">
                <a:solidFill>
                  <a:srgbClr val="292934"/>
                </a:solidFill>
                <a:latin typeface="Calibri"/>
                <a:cs typeface="Calibri"/>
              </a:rPr>
            </a:br>
            <a:r>
              <a:rPr lang="en-US" sz="3200" dirty="0">
                <a:solidFill>
                  <a:srgbClr val="292934"/>
                </a:solidFill>
                <a:latin typeface="Calibri"/>
                <a:cs typeface="Calibri"/>
              </a:rPr>
              <a:t>still attracted to one another.</a:t>
            </a:r>
          </a:p>
          <a:p>
            <a:pPr marL="365760" indent="-365760">
              <a:spcBef>
                <a:spcPts val="1200"/>
              </a:spcBef>
              <a:buClr>
                <a:schemeClr val="bg1">
                  <a:lumMod val="65000"/>
                </a:schemeClr>
              </a:buClr>
              <a:buFont typeface="Arial" pitchFamily="34" charset="0"/>
              <a:buChar char="•"/>
            </a:pPr>
            <a:r>
              <a:rPr lang="en-US" sz="3200" dirty="0">
                <a:solidFill>
                  <a:srgbClr val="292934"/>
                </a:solidFill>
                <a:latin typeface="Calibri"/>
                <a:cs typeface="Calibri"/>
              </a:rPr>
              <a:t>Liquid water molecules move around more freely and slide or flow past each other.</a:t>
            </a:r>
          </a:p>
        </p:txBody>
      </p:sp>
      <p:sp>
        <p:nvSpPr>
          <p:cNvPr id="6" name="TextBox 5">
            <a:extLst>
              <a:ext uri="{FF2B5EF4-FFF2-40B4-BE49-F238E27FC236}">
                <a16:creationId xmlns:a16="http://schemas.microsoft.com/office/drawing/2014/main" id="{4C8643F1-D6BB-4182-A792-E85BF6C56769}"/>
              </a:ext>
            </a:extLst>
          </p:cNvPr>
          <p:cNvSpPr txBox="1"/>
          <p:nvPr/>
        </p:nvSpPr>
        <p:spPr>
          <a:xfrm>
            <a:off x="3505200" y="6248400"/>
            <a:ext cx="3005002"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424516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457200"/>
            <a:ext cx="8077200" cy="990600"/>
          </a:xfrm>
        </p:spPr>
        <p:txBody>
          <a:bodyPr/>
          <a:lstStyle/>
          <a:p>
            <a:r>
              <a:rPr lang="en-US" dirty="0"/>
              <a:t>A Molecular Model of Liquid Water</a:t>
            </a:r>
          </a:p>
        </p:txBody>
      </p:sp>
      <p:sp>
        <p:nvSpPr>
          <p:cNvPr id="137219" name="Rectangle 3"/>
          <p:cNvSpPr>
            <a:spLocks noChangeArrowheads="1"/>
          </p:cNvSpPr>
          <p:nvPr/>
        </p:nvSpPr>
        <p:spPr bwMode="auto">
          <a:xfrm>
            <a:off x="685800" y="1447800"/>
            <a:ext cx="77724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pPr marL="365760" indent="-365760">
              <a:spcBef>
                <a:spcPts val="600"/>
              </a:spcBef>
              <a:buClr>
                <a:schemeClr val="bg1">
                  <a:lumMod val="65000"/>
                </a:schemeClr>
              </a:buClr>
              <a:buFont typeface="Arial" pitchFamily="34" charset="0"/>
              <a:buChar char="•"/>
            </a:pPr>
            <a:r>
              <a:rPr lang="en-US" sz="3000" dirty="0">
                <a:solidFill>
                  <a:srgbClr val="292934"/>
                </a:solidFill>
                <a:latin typeface="Calibri"/>
                <a:cs typeface="Calibri"/>
              </a:rPr>
              <a:t>Build 6 Lego water molecules </a:t>
            </a:r>
            <a:br>
              <a:rPr lang="en-US" sz="3000" dirty="0">
                <a:solidFill>
                  <a:srgbClr val="292934"/>
                </a:solidFill>
                <a:latin typeface="Calibri"/>
                <a:cs typeface="Calibri"/>
              </a:rPr>
            </a:br>
            <a:r>
              <a:rPr lang="en-US" sz="3000" dirty="0">
                <a:solidFill>
                  <a:srgbClr val="292934"/>
                </a:solidFill>
                <a:latin typeface="Calibri"/>
                <a:cs typeface="Calibri"/>
              </a:rPr>
              <a:t>with red and white Lego bricks. </a:t>
            </a:r>
          </a:p>
          <a:p>
            <a:pPr marL="365760" indent="-365760">
              <a:spcBef>
                <a:spcPts val="1200"/>
              </a:spcBef>
              <a:buClr>
                <a:schemeClr val="bg1">
                  <a:lumMod val="65000"/>
                </a:schemeClr>
              </a:buClr>
              <a:buFont typeface="Arial" pitchFamily="34" charset="0"/>
              <a:buChar char="•"/>
            </a:pPr>
            <a:r>
              <a:rPr lang="en-US" sz="3000" dirty="0">
                <a:solidFill>
                  <a:srgbClr val="292934"/>
                </a:solidFill>
                <a:latin typeface="Calibri"/>
                <a:cs typeface="Calibri"/>
              </a:rPr>
              <a:t>Place all 6 molecules in the </a:t>
            </a:r>
            <a:br>
              <a:rPr lang="en-US" sz="3000" dirty="0">
                <a:solidFill>
                  <a:srgbClr val="292934"/>
                </a:solidFill>
                <a:latin typeface="Calibri"/>
                <a:cs typeface="Calibri"/>
              </a:rPr>
            </a:br>
            <a:r>
              <a:rPr lang="en-US" sz="3000" dirty="0">
                <a:solidFill>
                  <a:srgbClr val="292934"/>
                </a:solidFill>
                <a:latin typeface="Calibri"/>
                <a:cs typeface="Calibri"/>
              </a:rPr>
              <a:t>plastic sandwich bag without </a:t>
            </a:r>
            <a:br>
              <a:rPr lang="en-US" sz="3000" dirty="0">
                <a:solidFill>
                  <a:srgbClr val="292934"/>
                </a:solidFill>
                <a:latin typeface="Calibri"/>
                <a:cs typeface="Calibri"/>
              </a:rPr>
            </a:br>
            <a:r>
              <a:rPr lang="en-US" sz="3000" dirty="0">
                <a:solidFill>
                  <a:srgbClr val="292934"/>
                </a:solidFill>
                <a:latin typeface="Calibri"/>
                <a:cs typeface="Calibri"/>
              </a:rPr>
              <a:t>taking the molecules apart. </a:t>
            </a:r>
            <a:br>
              <a:rPr lang="en-US" sz="3000" dirty="0">
                <a:solidFill>
                  <a:srgbClr val="292934"/>
                </a:solidFill>
                <a:latin typeface="Calibri"/>
                <a:cs typeface="Calibri"/>
              </a:rPr>
            </a:br>
            <a:r>
              <a:rPr lang="en-US" sz="3000" dirty="0">
                <a:solidFill>
                  <a:srgbClr val="292934"/>
                </a:solidFill>
                <a:latin typeface="Calibri"/>
                <a:cs typeface="Calibri"/>
              </a:rPr>
              <a:t>The bag represents </a:t>
            </a:r>
            <a:r>
              <a:rPr lang="en-US" sz="3000" b="1" dirty="0">
                <a:solidFill>
                  <a:srgbClr val="292934"/>
                </a:solidFill>
                <a:latin typeface="Calibri"/>
                <a:cs typeface="Calibri"/>
              </a:rPr>
              <a:t>liquid </a:t>
            </a:r>
            <a:br>
              <a:rPr lang="en-US" sz="3000" b="1" dirty="0">
                <a:solidFill>
                  <a:srgbClr val="292934"/>
                </a:solidFill>
                <a:latin typeface="Calibri"/>
                <a:cs typeface="Calibri"/>
              </a:rPr>
            </a:br>
            <a:r>
              <a:rPr lang="en-US" sz="3000" b="1" dirty="0">
                <a:solidFill>
                  <a:srgbClr val="292934"/>
                </a:solidFill>
                <a:latin typeface="Calibri"/>
                <a:cs typeface="Calibri"/>
              </a:rPr>
              <a:t>water </a:t>
            </a:r>
            <a:r>
              <a:rPr lang="en-US" sz="3000" dirty="0">
                <a:solidFill>
                  <a:srgbClr val="292934"/>
                </a:solidFill>
                <a:latin typeface="Calibri"/>
                <a:cs typeface="Calibri"/>
              </a:rPr>
              <a:t>in a system.</a:t>
            </a:r>
          </a:p>
          <a:p>
            <a:pPr marL="365760" indent="-365760">
              <a:spcBef>
                <a:spcPts val="1200"/>
              </a:spcBef>
              <a:buClr>
                <a:schemeClr val="bg1">
                  <a:lumMod val="65000"/>
                </a:schemeClr>
              </a:buClr>
              <a:buFont typeface="Arial" pitchFamily="34" charset="0"/>
              <a:buChar char="•"/>
            </a:pPr>
            <a:r>
              <a:rPr lang="en-US" sz="3000" dirty="0">
                <a:solidFill>
                  <a:srgbClr val="292934"/>
                </a:solidFill>
                <a:latin typeface="Calibri"/>
                <a:cs typeface="Calibri"/>
              </a:rPr>
              <a:t>After sealing the bag, move</a:t>
            </a:r>
            <a:br>
              <a:rPr lang="en-US" sz="3000" dirty="0">
                <a:solidFill>
                  <a:srgbClr val="292934"/>
                </a:solidFill>
                <a:latin typeface="Calibri"/>
                <a:cs typeface="Calibri"/>
              </a:rPr>
            </a:br>
            <a:r>
              <a:rPr lang="en-US" sz="3000" dirty="0">
                <a:solidFill>
                  <a:srgbClr val="292934"/>
                </a:solidFill>
                <a:latin typeface="Calibri"/>
                <a:cs typeface="Calibri"/>
              </a:rPr>
              <a:t>the molecules around and</a:t>
            </a:r>
            <a:br>
              <a:rPr lang="en-US" sz="3000" dirty="0">
                <a:solidFill>
                  <a:srgbClr val="292934"/>
                </a:solidFill>
                <a:latin typeface="Calibri"/>
                <a:cs typeface="Calibri"/>
              </a:rPr>
            </a:br>
            <a:r>
              <a:rPr lang="en-US" sz="3000" dirty="0">
                <a:solidFill>
                  <a:srgbClr val="292934"/>
                </a:solidFill>
                <a:latin typeface="Calibri"/>
                <a:cs typeface="Calibri"/>
              </a:rPr>
              <a:t>observe what happens.</a:t>
            </a: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038600"/>
            <a:ext cx="2590800" cy="210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467600" y="61722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sp>
        <p:nvSpPr>
          <p:cNvPr id="9" name="TextBox 8">
            <a:extLst>
              <a:ext uri="{FF2B5EF4-FFF2-40B4-BE49-F238E27FC236}">
                <a16:creationId xmlns:a16="http://schemas.microsoft.com/office/drawing/2014/main" id="{0DBBE361-09C3-4789-84A7-43875117677E}"/>
              </a:ext>
            </a:extLst>
          </p:cNvPr>
          <p:cNvSpPr txBox="1"/>
          <p:nvPr/>
        </p:nvSpPr>
        <p:spPr>
          <a:xfrm>
            <a:off x="6553200" y="3429000"/>
            <a:ext cx="2305050"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BSCS</a:t>
            </a:r>
          </a:p>
        </p:txBody>
      </p:sp>
      <p:pic>
        <p:nvPicPr>
          <p:cNvPr id="12" name="Picture 11" descr="http://guardianlv.com/wp-content/uploads/2014/10/Detroit-Judge-Rules-There-Is-No-Basic-Human-Right-to-Water.jpeg">
            <a:extLst>
              <a:ext uri="{FF2B5EF4-FFF2-40B4-BE49-F238E27FC236}">
                <a16:creationId xmlns:a16="http://schemas.microsoft.com/office/drawing/2014/main" id="{B7BE73BE-9796-4725-92F4-4983200DCB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600200"/>
            <a:ext cx="263612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049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CCCBED-24D6-40BC-9070-21C58A4ABFAC}"/>
              </a:ext>
            </a:extLst>
          </p:cNvPr>
          <p:cNvGraphicFramePr>
            <a:graphicFrameLocks noGrp="1"/>
          </p:cNvGraphicFramePr>
          <p:nvPr>
            <p:extLst>
              <p:ext uri="{D42A27DB-BD31-4B8C-83A1-F6EECF244321}">
                <p14:modId xmlns:p14="http://schemas.microsoft.com/office/powerpoint/2010/main" val="3653818682"/>
              </p:ext>
            </p:extLst>
          </p:nvPr>
        </p:nvGraphicFramePr>
        <p:xfrm>
          <a:off x="4419600" y="1600200"/>
          <a:ext cx="4410636" cy="4876800"/>
        </p:xfrm>
        <a:graphic>
          <a:graphicData uri="http://schemas.openxmlformats.org/drawingml/2006/table">
            <a:tbl>
              <a:tblPr firstRow="1" bandRow="1">
                <a:tableStyleId>{5940675A-B579-460E-94D1-54222C63F5DA}</a:tableStyleId>
              </a:tblPr>
              <a:tblGrid>
                <a:gridCol w="2205318">
                  <a:extLst>
                    <a:ext uri="{9D8B030D-6E8A-4147-A177-3AD203B41FA5}">
                      <a16:colId xmlns:a16="http://schemas.microsoft.com/office/drawing/2014/main" val="1305370456"/>
                    </a:ext>
                  </a:extLst>
                </a:gridCol>
                <a:gridCol w="2205318">
                  <a:extLst>
                    <a:ext uri="{9D8B030D-6E8A-4147-A177-3AD203B41FA5}">
                      <a16:colId xmlns:a16="http://schemas.microsoft.com/office/drawing/2014/main" val="2019694378"/>
                    </a:ext>
                  </a:extLst>
                </a:gridCol>
              </a:tblGrid>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0405800"/>
                  </a:ext>
                </a:extLst>
              </a:tr>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8455802"/>
                  </a:ext>
                </a:extLst>
              </a:tr>
            </a:tbl>
          </a:graphicData>
        </a:graphic>
      </p:graphicFrame>
      <p:sp>
        <p:nvSpPr>
          <p:cNvPr id="137218" name="Rectangle 2"/>
          <p:cNvSpPr>
            <a:spLocks noGrp="1" noChangeArrowheads="1"/>
          </p:cNvSpPr>
          <p:nvPr>
            <p:ph type="title" idx="4294967295"/>
          </p:nvPr>
        </p:nvSpPr>
        <p:spPr>
          <a:xfrm>
            <a:off x="609600" y="381000"/>
            <a:ext cx="8077200" cy="990600"/>
          </a:xfrm>
        </p:spPr>
        <p:txBody>
          <a:bodyPr/>
          <a:lstStyle/>
          <a:p>
            <a:r>
              <a:rPr lang="en-US" dirty="0"/>
              <a:t>A Molecular Model of Liquid Water</a:t>
            </a:r>
          </a:p>
        </p:txBody>
      </p:sp>
      <p:sp>
        <p:nvSpPr>
          <p:cNvPr id="137219" name="Rectangle 3"/>
          <p:cNvSpPr>
            <a:spLocks noChangeArrowheads="1"/>
          </p:cNvSpPr>
          <p:nvPr/>
        </p:nvSpPr>
        <p:spPr bwMode="auto">
          <a:xfrm>
            <a:off x="609600" y="1447800"/>
            <a:ext cx="3276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3200" dirty="0">
                <a:solidFill>
                  <a:srgbClr val="292934"/>
                </a:solidFill>
                <a:latin typeface="Calibri"/>
                <a:cs typeface="Calibri"/>
              </a:rPr>
              <a:t>In the </a:t>
            </a:r>
            <a:r>
              <a:rPr lang="en-US" sz="3200" b="1" dirty="0">
                <a:solidFill>
                  <a:srgbClr val="292934"/>
                </a:solidFill>
                <a:latin typeface="Calibri"/>
                <a:cs typeface="Calibri"/>
              </a:rPr>
              <a:t>top left quadrant</a:t>
            </a:r>
            <a:r>
              <a:rPr lang="en-US" sz="3200" dirty="0">
                <a:solidFill>
                  <a:srgbClr val="292934"/>
                </a:solidFill>
                <a:latin typeface="Calibri"/>
                <a:cs typeface="Calibri"/>
              </a:rPr>
              <a:t>, draw 6 Mickey Mouse liquid water molecules that look similar to Lego molecules of liquid water in a plastic bag.</a:t>
            </a:r>
          </a:p>
        </p:txBody>
      </p:sp>
    </p:spTree>
    <p:extLst>
      <p:ext uri="{BB962C8B-B14F-4D97-AF65-F5344CB8AC3E}">
        <p14:creationId xmlns:p14="http://schemas.microsoft.com/office/powerpoint/2010/main" val="101543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iquid Water.jpg">
            <a:extLst>
              <a:ext uri="{FF2B5EF4-FFF2-40B4-BE49-F238E27FC236}">
                <a16:creationId xmlns:a16="http://schemas.microsoft.com/office/drawing/2014/main" id="{6A16BE17-2C6D-4B03-B0F2-E2D5391F92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500"/>
          <a:stretch/>
        </p:blipFill>
        <p:spPr>
          <a:xfrm>
            <a:off x="5685292" y="3429000"/>
            <a:ext cx="2772908" cy="3130703"/>
          </a:xfrm>
          <a:prstGeom prst="rect">
            <a:avLst/>
          </a:prstGeom>
        </p:spPr>
      </p:pic>
      <p:sp>
        <p:nvSpPr>
          <p:cNvPr id="137218" name="Rectangle 2"/>
          <p:cNvSpPr>
            <a:spLocks noGrp="1" noChangeArrowheads="1"/>
          </p:cNvSpPr>
          <p:nvPr>
            <p:ph type="title" idx="4294967295"/>
          </p:nvPr>
        </p:nvSpPr>
        <p:spPr>
          <a:xfrm>
            <a:off x="685800" y="381000"/>
            <a:ext cx="8001000" cy="990600"/>
          </a:xfrm>
        </p:spPr>
        <p:txBody>
          <a:bodyPr/>
          <a:lstStyle/>
          <a:p>
            <a:r>
              <a:rPr lang="en-US" dirty="0"/>
              <a:t>A Molecular Model of Liquid Water</a:t>
            </a:r>
          </a:p>
        </p:txBody>
      </p:sp>
      <p:sp>
        <p:nvSpPr>
          <p:cNvPr id="137219" name="Rectangle 3"/>
          <p:cNvSpPr>
            <a:spLocks noChangeArrowheads="1"/>
          </p:cNvSpPr>
          <p:nvPr/>
        </p:nvSpPr>
        <p:spPr bwMode="auto">
          <a:xfrm>
            <a:off x="685800" y="1410355"/>
            <a:ext cx="42672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3000" dirty="0">
                <a:solidFill>
                  <a:srgbClr val="292934"/>
                </a:solidFill>
                <a:latin typeface="Calibri"/>
                <a:cs typeface="Calibri"/>
              </a:rPr>
              <a:t>Scientists reason that liquid water has a constant volume </a:t>
            </a:r>
            <a:br>
              <a:rPr lang="en-US" sz="3000" dirty="0">
                <a:solidFill>
                  <a:srgbClr val="292934"/>
                </a:solidFill>
                <a:latin typeface="Calibri"/>
                <a:cs typeface="Calibri"/>
              </a:rPr>
            </a:br>
            <a:r>
              <a:rPr lang="en-US" sz="3000" dirty="0">
                <a:solidFill>
                  <a:srgbClr val="292934"/>
                </a:solidFill>
                <a:latin typeface="Calibri"/>
                <a:cs typeface="Calibri"/>
              </a:rPr>
              <a:t>and conforms to the shape of the container it’s in because the molecules flow around more freely and have occasional interactions as they slide past each other.</a:t>
            </a:r>
          </a:p>
        </p:txBody>
      </p:sp>
      <p:sp>
        <p:nvSpPr>
          <p:cNvPr id="13" name="TextBox 12"/>
          <p:cNvSpPr txBox="1"/>
          <p:nvPr/>
        </p:nvSpPr>
        <p:spPr>
          <a:xfrm>
            <a:off x="7271163" y="6521678"/>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ScienceLine</a:t>
            </a:r>
          </a:p>
        </p:txBody>
      </p:sp>
      <p:sp>
        <p:nvSpPr>
          <p:cNvPr id="10" name="TextBox 9">
            <a:extLst>
              <a:ext uri="{FF2B5EF4-FFF2-40B4-BE49-F238E27FC236}">
                <a16:creationId xmlns:a16="http://schemas.microsoft.com/office/drawing/2014/main" id="{62D06770-9C99-4137-B0F5-547D2CA5B2F4}"/>
              </a:ext>
            </a:extLst>
          </p:cNvPr>
          <p:cNvSpPr txBox="1"/>
          <p:nvPr/>
        </p:nvSpPr>
        <p:spPr>
          <a:xfrm>
            <a:off x="6156738" y="3017196"/>
            <a:ext cx="2305050"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BSCS</a:t>
            </a:r>
          </a:p>
        </p:txBody>
      </p:sp>
      <p:pic>
        <p:nvPicPr>
          <p:cNvPr id="11" name="Picture 10" descr="http://guardianlv.com/wp-content/uploads/2014/10/Detroit-Judge-Rules-There-Is-No-Basic-Human-Right-to-Water.jpeg">
            <a:extLst>
              <a:ext uri="{FF2B5EF4-FFF2-40B4-BE49-F238E27FC236}">
                <a16:creationId xmlns:a16="http://schemas.microsoft.com/office/drawing/2014/main" id="{856861C8-9F93-4CE1-B2BF-DC721AD131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4147" y="1553449"/>
            <a:ext cx="311621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CCCBED-24D6-40BC-9070-21C58A4ABFAC}"/>
              </a:ext>
            </a:extLst>
          </p:cNvPr>
          <p:cNvGraphicFramePr>
            <a:graphicFrameLocks noGrp="1"/>
          </p:cNvGraphicFramePr>
          <p:nvPr>
            <p:extLst>
              <p:ext uri="{D42A27DB-BD31-4B8C-83A1-F6EECF244321}">
                <p14:modId xmlns:p14="http://schemas.microsoft.com/office/powerpoint/2010/main" val="3653818682"/>
              </p:ext>
            </p:extLst>
          </p:nvPr>
        </p:nvGraphicFramePr>
        <p:xfrm>
          <a:off x="4419600" y="1600200"/>
          <a:ext cx="4410636" cy="4876800"/>
        </p:xfrm>
        <a:graphic>
          <a:graphicData uri="http://schemas.openxmlformats.org/drawingml/2006/table">
            <a:tbl>
              <a:tblPr firstRow="1" bandRow="1">
                <a:tableStyleId>{5940675A-B579-460E-94D1-54222C63F5DA}</a:tableStyleId>
              </a:tblPr>
              <a:tblGrid>
                <a:gridCol w="2205318">
                  <a:extLst>
                    <a:ext uri="{9D8B030D-6E8A-4147-A177-3AD203B41FA5}">
                      <a16:colId xmlns:a16="http://schemas.microsoft.com/office/drawing/2014/main" val="1305370456"/>
                    </a:ext>
                  </a:extLst>
                </a:gridCol>
                <a:gridCol w="2205318">
                  <a:extLst>
                    <a:ext uri="{9D8B030D-6E8A-4147-A177-3AD203B41FA5}">
                      <a16:colId xmlns:a16="http://schemas.microsoft.com/office/drawing/2014/main" val="2019694378"/>
                    </a:ext>
                  </a:extLst>
                </a:gridCol>
              </a:tblGrid>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0405800"/>
                  </a:ext>
                </a:extLst>
              </a:tr>
              <a:tr h="2438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8455802"/>
                  </a:ext>
                </a:extLst>
              </a:tr>
            </a:tbl>
          </a:graphicData>
        </a:graphic>
      </p:graphicFrame>
      <p:sp>
        <p:nvSpPr>
          <p:cNvPr id="137218" name="Rectangle 2"/>
          <p:cNvSpPr>
            <a:spLocks noGrp="1" noChangeArrowheads="1"/>
          </p:cNvSpPr>
          <p:nvPr>
            <p:ph type="title" idx="4294967295"/>
          </p:nvPr>
        </p:nvSpPr>
        <p:spPr>
          <a:xfrm>
            <a:off x="609600" y="381000"/>
            <a:ext cx="8077200" cy="990600"/>
          </a:xfrm>
        </p:spPr>
        <p:txBody>
          <a:bodyPr/>
          <a:lstStyle/>
          <a:p>
            <a:r>
              <a:rPr lang="en-US" dirty="0"/>
              <a:t>A Molecular Model of Liquid Water</a:t>
            </a:r>
          </a:p>
        </p:txBody>
      </p:sp>
      <p:sp>
        <p:nvSpPr>
          <p:cNvPr id="137219" name="Rectangle 3"/>
          <p:cNvSpPr>
            <a:spLocks noChangeArrowheads="1"/>
          </p:cNvSpPr>
          <p:nvPr/>
        </p:nvSpPr>
        <p:spPr bwMode="auto">
          <a:xfrm>
            <a:off x="609600" y="1447800"/>
            <a:ext cx="3276600"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p>
            <a:r>
              <a:rPr lang="en-US" sz="3200" dirty="0">
                <a:solidFill>
                  <a:srgbClr val="292934"/>
                </a:solidFill>
                <a:latin typeface="Calibri"/>
                <a:cs typeface="Calibri"/>
              </a:rPr>
              <a:t>In the </a:t>
            </a:r>
            <a:r>
              <a:rPr lang="en-US" sz="3200" b="1" dirty="0">
                <a:solidFill>
                  <a:srgbClr val="292934"/>
                </a:solidFill>
                <a:latin typeface="Calibri"/>
                <a:cs typeface="Calibri"/>
              </a:rPr>
              <a:t>top right quadrant</a:t>
            </a:r>
            <a:r>
              <a:rPr lang="en-US" sz="3200" dirty="0">
                <a:solidFill>
                  <a:srgbClr val="292934"/>
                </a:solidFill>
                <a:latin typeface="Calibri"/>
                <a:cs typeface="Calibri"/>
              </a:rPr>
              <a:t>, draw 6 Mickey Mouse liquid water molecules that look similar to the model scientists use.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86" r="68256" b="1"/>
          <a:stretch/>
        </p:blipFill>
        <p:spPr>
          <a:xfrm>
            <a:off x="7086600" y="4114800"/>
            <a:ext cx="1371600" cy="2248827"/>
          </a:xfrm>
          <a:prstGeom prst="rect">
            <a:avLst/>
          </a:prstGeom>
        </p:spPr>
      </p:pic>
      <p:sp>
        <p:nvSpPr>
          <p:cNvPr id="6" name="TextBox 5"/>
          <p:cNvSpPr txBox="1"/>
          <p:nvPr/>
        </p:nvSpPr>
        <p:spPr>
          <a:xfrm>
            <a:off x="7553886" y="6573936"/>
            <a:ext cx="127635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ScienceLine</a:t>
            </a:r>
          </a:p>
        </p:txBody>
      </p:sp>
      <p:pic>
        <p:nvPicPr>
          <p:cNvPr id="7" name="Picture 6" descr="Liquid Water.jpg">
            <a:extLst>
              <a:ext uri="{FF2B5EF4-FFF2-40B4-BE49-F238E27FC236}">
                <a16:creationId xmlns:a16="http://schemas.microsoft.com/office/drawing/2014/main" id="{6A16BE17-2C6D-4B03-B0F2-E2D5391F92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992" y="1846676"/>
            <a:ext cx="1685977" cy="1963323"/>
          </a:xfrm>
          <a:prstGeom prst="rect">
            <a:avLst/>
          </a:prstGeom>
        </p:spPr>
      </p:pic>
    </p:spTree>
    <p:extLst>
      <p:ext uri="{BB962C8B-B14F-4D97-AF65-F5344CB8AC3E}">
        <p14:creationId xmlns:p14="http://schemas.microsoft.com/office/powerpoint/2010/main" val="101543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does the arrangement of water molecules change when heat is added or removed?</a:t>
            </a:r>
          </a:p>
          <a:p>
            <a:pPr marL="365760" indent="-365760">
              <a:spcBef>
                <a:spcPts val="1200"/>
              </a:spcBef>
              <a:buFont typeface="+mj-lt"/>
              <a:buAutoNum type="arabicPeriod"/>
            </a:pPr>
            <a:r>
              <a:rPr lang="en-US" sz="3200" dirty="0"/>
              <a:t>What happens when matter starts off as one thing and changes into something different?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a:t>
            </a:r>
            <a:r>
              <a:rPr lang="en-US" sz="3200" b="1" dirty="0" err="1"/>
              <a:t>RESPeCT</a:t>
            </a:r>
            <a:r>
              <a:rPr lang="en-US" sz="3200" b="1" dirty="0"/>
              <a: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What Causes Solid Water (Ice) to Melt?</a:t>
            </a:r>
          </a:p>
        </p:txBody>
      </p:sp>
      <p:pic>
        <p:nvPicPr>
          <p:cNvPr id="4098" name="Picture 2" descr="http://www.mobiles24.com/static/previews/downloads/default/331/P-575942-yW9BVc5op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1" y="1295400"/>
            <a:ext cx="2743199" cy="221449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76527" y="1951939"/>
            <a:ext cx="2420146" cy="1124291"/>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267200"/>
            <a:ext cx="2238655" cy="1680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4" name="Straight Arrow Connector 13"/>
          <p:cNvCxnSpPr/>
          <p:nvPr/>
        </p:nvCxnSpPr>
        <p:spPr>
          <a:xfrm>
            <a:off x="2971800" y="38100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0200" y="38100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0400" y="64008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10200" y="63246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5C4EBE6-8ABB-4347-BEEF-150361BD8ED4}"/>
              </a:ext>
            </a:extLst>
          </p:cNvPr>
          <p:cNvSpPr txBox="1"/>
          <p:nvPr/>
        </p:nvSpPr>
        <p:spPr>
          <a:xfrm>
            <a:off x="6553200" y="6597878"/>
            <a:ext cx="230505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Photos courtesy of BSCS</a:t>
            </a:r>
          </a:p>
        </p:txBody>
      </p:sp>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2573" y="4253616"/>
            <a:ext cx="2286000" cy="165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B80350E-B68B-4D64-B85D-7AD0FB609125}"/>
              </a:ext>
            </a:extLst>
          </p:cNvPr>
          <p:cNvSpPr txBox="1"/>
          <p:nvPr/>
        </p:nvSpPr>
        <p:spPr>
          <a:xfrm>
            <a:off x="914015" y="3515381"/>
            <a:ext cx="2029210" cy="523220"/>
          </a:xfrm>
          <a:prstGeom prst="rect">
            <a:avLst/>
          </a:prstGeom>
          <a:noFill/>
        </p:spPr>
        <p:txBody>
          <a:bodyPr wrap="none" rtlCol="0">
            <a:spAutoFit/>
          </a:bodyPr>
          <a:lstStyle/>
          <a:p>
            <a:r>
              <a:rPr lang="en-US" sz="2800" dirty="0"/>
              <a:t>Solid Water</a:t>
            </a:r>
          </a:p>
        </p:txBody>
      </p:sp>
      <p:sp>
        <p:nvSpPr>
          <p:cNvPr id="15" name="TextBox 14">
            <a:extLst>
              <a:ext uri="{FF2B5EF4-FFF2-40B4-BE49-F238E27FC236}">
                <a16:creationId xmlns:a16="http://schemas.microsoft.com/office/drawing/2014/main" id="{7977F359-AA55-484E-8A7B-8948B74BBAA5}"/>
              </a:ext>
            </a:extLst>
          </p:cNvPr>
          <p:cNvSpPr txBox="1"/>
          <p:nvPr/>
        </p:nvSpPr>
        <p:spPr>
          <a:xfrm>
            <a:off x="3708902" y="3515381"/>
            <a:ext cx="1683474" cy="523220"/>
          </a:xfrm>
          <a:prstGeom prst="rect">
            <a:avLst/>
          </a:prstGeom>
          <a:noFill/>
        </p:spPr>
        <p:txBody>
          <a:bodyPr wrap="none" rtlCol="0">
            <a:spAutoFit/>
          </a:bodyPr>
          <a:lstStyle/>
          <a:p>
            <a:r>
              <a:rPr lang="en-US" sz="2800" dirty="0"/>
              <a:t>Add Heat</a:t>
            </a:r>
          </a:p>
        </p:txBody>
      </p:sp>
      <p:sp>
        <p:nvSpPr>
          <p:cNvPr id="17" name="TextBox 16">
            <a:extLst>
              <a:ext uri="{FF2B5EF4-FFF2-40B4-BE49-F238E27FC236}">
                <a16:creationId xmlns:a16="http://schemas.microsoft.com/office/drawing/2014/main" id="{20D52D04-B287-44C9-837A-53724090286F}"/>
              </a:ext>
            </a:extLst>
          </p:cNvPr>
          <p:cNvSpPr txBox="1"/>
          <p:nvPr/>
        </p:nvSpPr>
        <p:spPr>
          <a:xfrm>
            <a:off x="6158053" y="3509890"/>
            <a:ext cx="2191113" cy="523220"/>
          </a:xfrm>
          <a:prstGeom prst="rect">
            <a:avLst/>
          </a:prstGeom>
          <a:noFill/>
        </p:spPr>
        <p:txBody>
          <a:bodyPr wrap="none" rtlCol="0">
            <a:spAutoFit/>
          </a:bodyPr>
          <a:lstStyle/>
          <a:p>
            <a:r>
              <a:rPr lang="en-US" sz="2800" dirty="0"/>
              <a:t>Liquid Water</a:t>
            </a:r>
          </a:p>
        </p:txBody>
      </p:sp>
      <p:sp>
        <p:nvSpPr>
          <p:cNvPr id="22" name="TextBox 21">
            <a:extLst>
              <a:ext uri="{FF2B5EF4-FFF2-40B4-BE49-F238E27FC236}">
                <a16:creationId xmlns:a16="http://schemas.microsoft.com/office/drawing/2014/main" id="{764C7EE7-8B4B-45CC-90CC-394CF280EB86}"/>
              </a:ext>
            </a:extLst>
          </p:cNvPr>
          <p:cNvSpPr txBox="1"/>
          <p:nvPr/>
        </p:nvSpPr>
        <p:spPr>
          <a:xfrm>
            <a:off x="541993" y="6106180"/>
            <a:ext cx="2696507" cy="523220"/>
          </a:xfrm>
          <a:prstGeom prst="rect">
            <a:avLst/>
          </a:prstGeom>
          <a:noFill/>
        </p:spPr>
        <p:txBody>
          <a:bodyPr wrap="none" rtlCol="0">
            <a:spAutoFit/>
          </a:bodyPr>
          <a:lstStyle/>
          <a:p>
            <a:r>
              <a:rPr lang="en-US" sz="2800" dirty="0"/>
              <a:t>Vibrate in Place</a:t>
            </a:r>
          </a:p>
        </p:txBody>
      </p:sp>
      <p:sp>
        <p:nvSpPr>
          <p:cNvPr id="23" name="TextBox 22">
            <a:extLst>
              <a:ext uri="{FF2B5EF4-FFF2-40B4-BE49-F238E27FC236}">
                <a16:creationId xmlns:a16="http://schemas.microsoft.com/office/drawing/2014/main" id="{698B96BF-9069-4792-890E-78DB07FD9395}"/>
              </a:ext>
            </a:extLst>
          </p:cNvPr>
          <p:cNvSpPr txBox="1"/>
          <p:nvPr/>
        </p:nvSpPr>
        <p:spPr>
          <a:xfrm>
            <a:off x="3768363" y="6106180"/>
            <a:ext cx="1683474" cy="523220"/>
          </a:xfrm>
          <a:prstGeom prst="rect">
            <a:avLst/>
          </a:prstGeom>
          <a:noFill/>
        </p:spPr>
        <p:txBody>
          <a:bodyPr wrap="none" rtlCol="0">
            <a:spAutoFit/>
          </a:bodyPr>
          <a:lstStyle/>
          <a:p>
            <a:r>
              <a:rPr lang="en-US" sz="2800" dirty="0"/>
              <a:t>Add Heat</a:t>
            </a:r>
          </a:p>
        </p:txBody>
      </p:sp>
      <p:sp>
        <p:nvSpPr>
          <p:cNvPr id="24" name="TextBox 23">
            <a:extLst>
              <a:ext uri="{FF2B5EF4-FFF2-40B4-BE49-F238E27FC236}">
                <a16:creationId xmlns:a16="http://schemas.microsoft.com/office/drawing/2014/main" id="{3E00C209-E0D9-4A3C-84BA-BA07D280BD6B}"/>
              </a:ext>
            </a:extLst>
          </p:cNvPr>
          <p:cNvSpPr txBox="1"/>
          <p:nvPr/>
        </p:nvSpPr>
        <p:spPr>
          <a:xfrm>
            <a:off x="5985154" y="6106180"/>
            <a:ext cx="2184637" cy="523220"/>
          </a:xfrm>
          <a:prstGeom prst="rect">
            <a:avLst/>
          </a:prstGeom>
          <a:noFill/>
        </p:spPr>
        <p:txBody>
          <a:bodyPr wrap="none" rtlCol="0">
            <a:spAutoFit/>
          </a:bodyPr>
          <a:lstStyle/>
          <a:p>
            <a:r>
              <a:rPr lang="en-US" sz="2800" dirty="0"/>
              <a:t>Flow Around</a:t>
            </a:r>
          </a:p>
        </p:txBody>
      </p:sp>
    </p:spTree>
    <p:extLst>
      <p:ext uri="{BB962C8B-B14F-4D97-AF65-F5344CB8AC3E}">
        <p14:creationId xmlns:p14="http://schemas.microsoft.com/office/powerpoint/2010/main" val="18612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3800" dirty="0"/>
              <a:t>Reversibility of Physical Changes in Matter</a:t>
            </a:r>
          </a:p>
        </p:txBody>
      </p:sp>
      <p:sp>
        <p:nvSpPr>
          <p:cNvPr id="3" name="Content Placeholder 2"/>
          <p:cNvSpPr>
            <a:spLocks noGrp="1"/>
          </p:cNvSpPr>
          <p:nvPr>
            <p:ph idx="1"/>
          </p:nvPr>
        </p:nvSpPr>
        <p:spPr/>
        <p:txBody>
          <a:bodyPr/>
          <a:lstStyle/>
          <a:p>
            <a:pPr marL="0" indent="0" algn="ctr">
              <a:buNone/>
            </a:pPr>
            <a:endParaRPr lang="en-US" sz="4000" b="1" dirty="0"/>
          </a:p>
          <a:p>
            <a:pPr marL="0" indent="0" algn="ctr">
              <a:buNone/>
            </a:pPr>
            <a:r>
              <a:rPr lang="en-US" sz="4000" b="1" dirty="0"/>
              <a:t>LIQUID</a:t>
            </a:r>
          </a:p>
          <a:p>
            <a:pPr marL="0" indent="0" algn="ctr">
              <a:buNone/>
            </a:pPr>
            <a:endParaRPr lang="en-US" sz="4000" b="1" dirty="0"/>
          </a:p>
          <a:p>
            <a:pPr marL="0" indent="0" algn="ctr">
              <a:buNone/>
            </a:pPr>
            <a:endParaRPr lang="en-US" sz="4000" b="1" dirty="0"/>
          </a:p>
          <a:p>
            <a:pPr marL="0" indent="0" algn="ctr">
              <a:buNone/>
            </a:pPr>
            <a:endParaRPr lang="en-US" sz="4000" b="1" dirty="0"/>
          </a:p>
          <a:p>
            <a:pPr marL="0" indent="0" algn="ctr">
              <a:buNone/>
            </a:pPr>
            <a:r>
              <a:rPr lang="en-US" sz="4000" b="1" dirty="0"/>
              <a:t>SOLID</a:t>
            </a:r>
          </a:p>
          <a:p>
            <a:pPr marL="0" indent="0" algn="ctr">
              <a:buNone/>
            </a:pPr>
            <a:endParaRPr lang="en-US" sz="3600" b="1" dirty="0"/>
          </a:p>
          <a:p>
            <a:pPr marL="0" indent="0" algn="ctr">
              <a:buNone/>
            </a:pPr>
            <a:endParaRPr lang="en-US" sz="3600" b="1" dirty="0"/>
          </a:p>
          <a:p>
            <a:pPr marL="0" indent="0" algn="ctr">
              <a:buNone/>
            </a:pPr>
            <a:endParaRPr lang="en-US" sz="3600" b="1" dirty="0"/>
          </a:p>
        </p:txBody>
      </p:sp>
      <p:sp>
        <p:nvSpPr>
          <p:cNvPr id="4" name="Oval 3"/>
          <p:cNvSpPr/>
          <p:nvPr/>
        </p:nvSpPr>
        <p:spPr>
          <a:xfrm>
            <a:off x="2895600" y="1981200"/>
            <a:ext cx="3352800" cy="1295400"/>
          </a:xfrm>
          <a:prstGeom prst="ellipse">
            <a:avLst/>
          </a:prstGeom>
          <a:noFill/>
          <a:ln w="28575">
            <a:solidFill>
              <a:srgbClr val="4E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4E72A8"/>
                </a:solidFill>
              </a:ln>
              <a:noFill/>
            </a:endParaRPr>
          </a:p>
        </p:txBody>
      </p:sp>
      <p:sp>
        <p:nvSpPr>
          <p:cNvPr id="5" name="Oval 4"/>
          <p:cNvSpPr/>
          <p:nvPr/>
        </p:nvSpPr>
        <p:spPr>
          <a:xfrm>
            <a:off x="2895600" y="4953000"/>
            <a:ext cx="3352800" cy="1295400"/>
          </a:xfrm>
          <a:prstGeom prst="ellipse">
            <a:avLst/>
          </a:prstGeom>
          <a:noFill/>
          <a:ln w="28575">
            <a:solidFill>
              <a:srgbClr val="4E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4E72A8"/>
                </a:solidFill>
              </a:ln>
              <a:noFill/>
            </a:endParaRPr>
          </a:p>
        </p:txBody>
      </p:sp>
      <p:sp>
        <p:nvSpPr>
          <p:cNvPr id="8" name="TextBox 7"/>
          <p:cNvSpPr txBox="1"/>
          <p:nvPr/>
        </p:nvSpPr>
        <p:spPr>
          <a:xfrm>
            <a:off x="1676400" y="3896380"/>
            <a:ext cx="2286000" cy="584775"/>
          </a:xfrm>
          <a:prstGeom prst="rect">
            <a:avLst/>
          </a:prstGeom>
          <a:noFill/>
        </p:spPr>
        <p:txBody>
          <a:bodyPr wrap="square" rtlCol="0">
            <a:spAutoFit/>
          </a:bodyPr>
          <a:lstStyle/>
          <a:p>
            <a:r>
              <a:rPr lang="en-US" sz="3200" b="1" dirty="0">
                <a:solidFill>
                  <a:srgbClr val="292934"/>
                </a:solidFill>
                <a:latin typeface="Calibri" pitchFamily="34" charset="0"/>
              </a:rPr>
              <a:t>Add Heat</a:t>
            </a:r>
          </a:p>
        </p:txBody>
      </p:sp>
      <p:sp>
        <p:nvSpPr>
          <p:cNvPr id="9" name="TextBox 8"/>
          <p:cNvSpPr txBox="1"/>
          <p:nvPr/>
        </p:nvSpPr>
        <p:spPr>
          <a:xfrm rot="19405791">
            <a:off x="233624" y="3258810"/>
            <a:ext cx="1905000" cy="584775"/>
          </a:xfrm>
          <a:prstGeom prst="rect">
            <a:avLst/>
          </a:prstGeom>
          <a:noFill/>
        </p:spPr>
        <p:txBody>
          <a:bodyPr wrap="square" rtlCol="0">
            <a:spAutoFit/>
          </a:bodyPr>
          <a:lstStyle/>
          <a:p>
            <a:r>
              <a:rPr lang="en-US" sz="3200" b="1" dirty="0">
                <a:solidFill>
                  <a:srgbClr val="292934"/>
                </a:solidFill>
                <a:latin typeface="Calibri" pitchFamily="34" charset="0"/>
              </a:rPr>
              <a:t>Melting</a:t>
            </a:r>
          </a:p>
        </p:txBody>
      </p:sp>
      <p:cxnSp>
        <p:nvCxnSpPr>
          <p:cNvPr id="10" name="Straight Arrow Connector 9"/>
          <p:cNvCxnSpPr/>
          <p:nvPr/>
        </p:nvCxnSpPr>
        <p:spPr>
          <a:xfrm flipV="1">
            <a:off x="3733800" y="3321100"/>
            <a:ext cx="0" cy="1503640"/>
          </a:xfrm>
          <a:prstGeom prst="straightConnector1">
            <a:avLst/>
          </a:prstGeom>
          <a:ln w="130175">
            <a:solidFill>
              <a:srgbClr val="4E72A8"/>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72050"/>
            <a:ext cx="2010055" cy="150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78" y="1447800"/>
            <a:ext cx="2042443" cy="1476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447799"/>
            <a:ext cx="2042443" cy="1476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rot="2638723">
            <a:off x="7111861" y="3605770"/>
            <a:ext cx="2368386" cy="584775"/>
          </a:xfrm>
          <a:prstGeom prst="rect">
            <a:avLst/>
          </a:prstGeom>
          <a:noFill/>
        </p:spPr>
        <p:txBody>
          <a:bodyPr wrap="square" rtlCol="0">
            <a:spAutoFit/>
          </a:bodyPr>
          <a:lstStyle/>
          <a:p>
            <a:r>
              <a:rPr lang="en-US" sz="3200" b="1" dirty="0">
                <a:solidFill>
                  <a:srgbClr val="292934"/>
                </a:solidFill>
                <a:latin typeface="Calibri" pitchFamily="34" charset="0"/>
              </a:rPr>
              <a:t>Freezing</a:t>
            </a:r>
          </a:p>
        </p:txBody>
      </p:sp>
      <p:sp>
        <p:nvSpPr>
          <p:cNvPr id="13" name="TextBox 12"/>
          <p:cNvSpPr txBox="1"/>
          <p:nvPr/>
        </p:nvSpPr>
        <p:spPr>
          <a:xfrm>
            <a:off x="5638800" y="3896380"/>
            <a:ext cx="2667000" cy="584775"/>
          </a:xfrm>
          <a:prstGeom prst="rect">
            <a:avLst/>
          </a:prstGeom>
          <a:noFill/>
        </p:spPr>
        <p:txBody>
          <a:bodyPr wrap="square" rtlCol="0">
            <a:spAutoFit/>
          </a:bodyPr>
          <a:lstStyle/>
          <a:p>
            <a:r>
              <a:rPr lang="en-US" sz="3200" b="1" dirty="0">
                <a:solidFill>
                  <a:srgbClr val="292934"/>
                </a:solidFill>
                <a:latin typeface="Calibri" pitchFamily="34" charset="0"/>
              </a:rPr>
              <a:t>Remove Heat</a:t>
            </a:r>
          </a:p>
        </p:txBody>
      </p:sp>
      <p:cxnSp>
        <p:nvCxnSpPr>
          <p:cNvPr id="16" name="Straight Arrow Connector 15"/>
          <p:cNvCxnSpPr/>
          <p:nvPr/>
        </p:nvCxnSpPr>
        <p:spPr>
          <a:xfrm>
            <a:off x="5257800" y="3324880"/>
            <a:ext cx="0" cy="1524000"/>
          </a:xfrm>
          <a:prstGeom prst="straightConnector1">
            <a:avLst/>
          </a:prstGeom>
          <a:ln w="130175">
            <a:solidFill>
              <a:srgbClr val="4E72A8"/>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788" y="4953000"/>
            <a:ext cx="2010055" cy="150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7471693" y="6497478"/>
            <a:ext cx="120015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spTree>
    <p:extLst>
      <p:ext uri="{BB962C8B-B14F-4D97-AF65-F5344CB8AC3E}">
        <p14:creationId xmlns:p14="http://schemas.microsoft.com/office/powerpoint/2010/main" val="3406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85800" y="1828800"/>
            <a:ext cx="8001000" cy="4648200"/>
          </a:xfrm>
        </p:spPr>
        <p:txBody>
          <a:bodyPr/>
          <a:lstStyle/>
          <a:p>
            <a:pPr marL="0" indent="0">
              <a:spcBef>
                <a:spcPts val="1200"/>
              </a:spcBef>
              <a:buNone/>
            </a:pPr>
            <a:r>
              <a:rPr lang="en-US" sz="3200" dirty="0"/>
              <a:t>How does the arrangement of water molecules change when heat is added or removed?</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76600"/>
            <a:ext cx="2286000" cy="1813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276600"/>
            <a:ext cx="2377786"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038600" y="3200400"/>
            <a:ext cx="1143000" cy="954107"/>
          </a:xfrm>
          <a:prstGeom prst="rect">
            <a:avLst/>
          </a:prstGeom>
          <a:noFill/>
        </p:spPr>
        <p:txBody>
          <a:bodyPr wrap="square" rtlCol="0">
            <a:spAutoFit/>
          </a:bodyPr>
          <a:lstStyle/>
          <a:p>
            <a:pPr algn="ctr"/>
            <a:r>
              <a:rPr lang="en-US" sz="2800" dirty="0">
                <a:solidFill>
                  <a:srgbClr val="292934"/>
                </a:solidFill>
                <a:latin typeface="Calibri" pitchFamily="34" charset="0"/>
              </a:rPr>
              <a:t>Add </a:t>
            </a:r>
            <a:br>
              <a:rPr lang="en-US" sz="2800" dirty="0">
                <a:solidFill>
                  <a:srgbClr val="292934"/>
                </a:solidFill>
                <a:latin typeface="Calibri" pitchFamily="34" charset="0"/>
              </a:rPr>
            </a:br>
            <a:r>
              <a:rPr lang="en-US" sz="2800" dirty="0">
                <a:solidFill>
                  <a:srgbClr val="292934"/>
                </a:solidFill>
                <a:latin typeface="Calibri" pitchFamily="34" charset="0"/>
              </a:rPr>
              <a:t>Heat </a:t>
            </a:r>
          </a:p>
        </p:txBody>
      </p:sp>
      <p:cxnSp>
        <p:nvCxnSpPr>
          <p:cNvPr id="7" name="Straight Arrow Connector 6"/>
          <p:cNvCxnSpPr/>
          <p:nvPr/>
        </p:nvCxnSpPr>
        <p:spPr>
          <a:xfrm>
            <a:off x="3276600" y="36576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10200" y="36576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86200" y="4343400"/>
            <a:ext cx="1371600" cy="954107"/>
          </a:xfrm>
          <a:prstGeom prst="rect">
            <a:avLst/>
          </a:prstGeom>
          <a:noFill/>
        </p:spPr>
        <p:txBody>
          <a:bodyPr wrap="square" rtlCol="0">
            <a:spAutoFit/>
          </a:bodyPr>
          <a:lstStyle/>
          <a:p>
            <a:pPr algn="ctr"/>
            <a:r>
              <a:rPr lang="en-US" sz="2800" dirty="0">
                <a:solidFill>
                  <a:srgbClr val="292934"/>
                </a:solidFill>
                <a:latin typeface="Calibri" pitchFamily="34" charset="0"/>
              </a:rPr>
              <a:t>Remove</a:t>
            </a:r>
            <a:br>
              <a:rPr lang="en-US" sz="2800" dirty="0">
                <a:solidFill>
                  <a:srgbClr val="292934"/>
                </a:solidFill>
                <a:latin typeface="Calibri" pitchFamily="34" charset="0"/>
              </a:rPr>
            </a:br>
            <a:r>
              <a:rPr lang="en-US" sz="2800" dirty="0">
                <a:solidFill>
                  <a:srgbClr val="292934"/>
                </a:solidFill>
                <a:latin typeface="Calibri" pitchFamily="34" charset="0"/>
              </a:rPr>
              <a:t>Heat</a:t>
            </a:r>
          </a:p>
        </p:txBody>
      </p:sp>
      <p:cxnSp>
        <p:nvCxnSpPr>
          <p:cNvPr id="10" name="Straight Arrow Connector 9"/>
          <p:cNvCxnSpPr/>
          <p:nvPr/>
        </p:nvCxnSpPr>
        <p:spPr>
          <a:xfrm rot="10800000">
            <a:off x="5410200" y="45720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3276600" y="45720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6DED05-36C2-4E7F-9466-68F3543052C9}"/>
              </a:ext>
            </a:extLst>
          </p:cNvPr>
          <p:cNvSpPr txBox="1"/>
          <p:nvPr/>
        </p:nvSpPr>
        <p:spPr>
          <a:xfrm>
            <a:off x="7391400" y="6477000"/>
            <a:ext cx="1295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Content Deepening: Focus Question 2</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What happens when matter starts off as one thing and changes into something different?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26" y="3632534"/>
            <a:ext cx="3330507" cy="2039935"/>
          </a:xfrm>
          <a:prstGeom prst="rect">
            <a:avLst/>
          </a:prstGeom>
        </p:spPr>
      </p:pic>
      <p:sp>
        <p:nvSpPr>
          <p:cNvPr id="7" name="TextBox 6"/>
          <p:cNvSpPr txBox="1"/>
          <p:nvPr/>
        </p:nvSpPr>
        <p:spPr>
          <a:xfrm>
            <a:off x="7086600" y="6556099"/>
            <a:ext cx="1866901"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Pixabay.com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470273"/>
            <a:ext cx="3538538" cy="2359025"/>
          </a:xfrm>
          <a:prstGeom prst="rect">
            <a:avLst/>
          </a:prstGeom>
        </p:spPr>
      </p:pic>
    </p:spTree>
    <p:extLst>
      <p:ext uri="{BB962C8B-B14F-4D97-AF65-F5344CB8AC3E}">
        <p14:creationId xmlns:p14="http://schemas.microsoft.com/office/powerpoint/2010/main" val="246053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305800" cy="990600"/>
          </a:xfrm>
        </p:spPr>
        <p:txBody>
          <a:bodyPr/>
          <a:lstStyle/>
          <a:p>
            <a:r>
              <a:rPr lang="en-US" dirty="0"/>
              <a:t>Matter in Nature</a:t>
            </a:r>
          </a:p>
        </p:txBody>
      </p:sp>
      <p:sp>
        <p:nvSpPr>
          <p:cNvPr id="60419" name="Rectangle 3"/>
          <p:cNvSpPr>
            <a:spLocks noGrp="1" noChangeArrowheads="1"/>
          </p:cNvSpPr>
          <p:nvPr>
            <p:ph type="body" idx="1"/>
          </p:nvPr>
        </p:nvSpPr>
        <p:spPr>
          <a:xfrm>
            <a:off x="533400" y="1447800"/>
            <a:ext cx="8001000" cy="5105400"/>
          </a:xfrm>
        </p:spPr>
        <p:txBody>
          <a:bodyPr/>
          <a:lstStyle/>
          <a:p>
            <a:pPr marL="365760" indent="-365760">
              <a:spcBef>
                <a:spcPts val="1200"/>
              </a:spcBef>
            </a:pPr>
            <a:r>
              <a:rPr lang="en-US" sz="3200" dirty="0"/>
              <a:t>What do you think </a:t>
            </a:r>
            <a:br>
              <a:rPr lang="en-US" sz="3200" dirty="0"/>
            </a:br>
            <a:r>
              <a:rPr lang="en-US" sz="3200" dirty="0"/>
              <a:t>this oak tree is </a:t>
            </a:r>
            <a:br>
              <a:rPr lang="en-US" sz="3200" dirty="0"/>
            </a:br>
            <a:r>
              <a:rPr lang="en-US" sz="3200" dirty="0"/>
              <a:t>made of? </a:t>
            </a:r>
          </a:p>
          <a:p>
            <a:pPr marL="365760" indent="-365760">
              <a:spcBef>
                <a:spcPts val="1200"/>
              </a:spcBef>
            </a:pPr>
            <a:r>
              <a:rPr lang="en-US" sz="3200" dirty="0"/>
              <a:t>How do you think a </a:t>
            </a:r>
            <a:br>
              <a:rPr lang="en-US" sz="3200" dirty="0"/>
            </a:br>
            <a:r>
              <a:rPr lang="en-US" sz="3200" dirty="0"/>
              <a:t>tiny seed becomes </a:t>
            </a:r>
            <a:br>
              <a:rPr lang="en-US" sz="3200" dirty="0"/>
            </a:br>
            <a:r>
              <a:rPr lang="en-US" sz="3200" dirty="0"/>
              <a:t>a huge tree? </a:t>
            </a:r>
          </a:p>
          <a:p>
            <a:pPr marL="365760" indent="-365760">
              <a:spcBef>
                <a:spcPts val="1200"/>
              </a:spcBef>
            </a:pPr>
            <a:r>
              <a:rPr lang="en-US" sz="3200" dirty="0"/>
              <a:t>Where did the </a:t>
            </a:r>
            <a:br>
              <a:rPr lang="en-US" sz="3200" dirty="0"/>
            </a:br>
            <a:r>
              <a:rPr lang="en-US" sz="3200" dirty="0"/>
              <a:t>matter come from?</a:t>
            </a:r>
            <a:endParaRPr lang="en-US" sz="3200" dirty="0">
              <a:effectLst>
                <a:outerShdw blurRad="38100" dist="38100" dir="2700000" algn="tl">
                  <a:srgbClr val="FFFFFF"/>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600200"/>
            <a:ext cx="4229100" cy="4038600"/>
          </a:xfrm>
          <a:prstGeom prst="rect">
            <a:avLst/>
          </a:prstGeom>
        </p:spPr>
      </p:pic>
      <p:sp>
        <p:nvSpPr>
          <p:cNvPr id="4" name="Rectangle 3"/>
          <p:cNvSpPr/>
          <p:nvPr/>
        </p:nvSpPr>
        <p:spPr>
          <a:xfrm>
            <a:off x="7459924" y="5636821"/>
            <a:ext cx="1417376" cy="215444"/>
          </a:xfrm>
          <a:prstGeom prst="rect">
            <a:avLst/>
          </a:prstGeom>
        </p:spPr>
        <p:txBody>
          <a:bodyPr wrap="none">
            <a:spAutoFit/>
          </a:bodyPr>
          <a:lstStyle/>
          <a:p>
            <a:r>
              <a:rPr lang="en-US" sz="800" dirty="0">
                <a:solidFill>
                  <a:srgbClr val="000000"/>
                </a:solidFill>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3541795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304800"/>
            <a:ext cx="8229600" cy="990600"/>
          </a:xfrm>
        </p:spPr>
        <p:txBody>
          <a:bodyPr>
            <a:normAutofit/>
          </a:bodyPr>
          <a:lstStyle/>
          <a:p>
            <a:r>
              <a:rPr lang="en-US" dirty="0"/>
              <a:t>Photosynthesis: A Chemical Change</a:t>
            </a:r>
          </a:p>
        </p:txBody>
      </p:sp>
      <p:sp>
        <p:nvSpPr>
          <p:cNvPr id="60419" name="Rectangle 3"/>
          <p:cNvSpPr>
            <a:spLocks noGrp="1" noChangeArrowheads="1"/>
          </p:cNvSpPr>
          <p:nvPr>
            <p:ph type="body" idx="1"/>
          </p:nvPr>
        </p:nvSpPr>
        <p:spPr>
          <a:xfrm>
            <a:off x="457200" y="1219200"/>
            <a:ext cx="4495800" cy="5334000"/>
          </a:xfrm>
        </p:spPr>
        <p:txBody>
          <a:bodyPr/>
          <a:lstStyle/>
          <a:p>
            <a:pPr marL="274320" indent="-274320">
              <a:spcBef>
                <a:spcPts val="0"/>
              </a:spcBef>
            </a:pPr>
            <a:r>
              <a:rPr lang="en-US" sz="2600" dirty="0"/>
              <a:t>In photosynthesis, plants use carbon dioxide from the air, water from the soil, and energy from sunlight to form glucose, oxygen, and water. </a:t>
            </a:r>
          </a:p>
          <a:p>
            <a:pPr marL="274320" indent="-274320">
              <a:spcBef>
                <a:spcPts val="600"/>
              </a:spcBef>
            </a:pPr>
            <a:r>
              <a:rPr lang="en-US" sz="2600" b="1" dirty="0">
                <a:solidFill>
                  <a:srgbClr val="FF0000"/>
                </a:solidFill>
              </a:rPr>
              <a:t>In this process, the atoms of carbon-dioxide and water molecules combine and rearrange to form two new substances (glucose and oxygen). Glucose molecules build the cellulose that plants are made of.</a:t>
            </a:r>
            <a:endParaRPr lang="en-US" sz="2600" b="1" dirty="0">
              <a:solidFill>
                <a:srgbClr val="FF0000"/>
              </a:solidFill>
              <a:effectLst>
                <a:outerShdw blurRad="38100" dist="38100" dir="2700000" algn="tl">
                  <a:srgbClr val="FFFFFF"/>
                </a:outerShdw>
              </a:effectLst>
            </a:endParaRPr>
          </a:p>
        </p:txBody>
      </p:sp>
      <p:sp>
        <p:nvSpPr>
          <p:cNvPr id="3" name="TextBox 2"/>
          <p:cNvSpPr txBox="1"/>
          <p:nvPr/>
        </p:nvSpPr>
        <p:spPr>
          <a:xfrm>
            <a:off x="6923355" y="6549459"/>
            <a:ext cx="21336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Courtesy of At09kg/Wikimedia Commons</a:t>
            </a:r>
          </a:p>
        </p:txBody>
      </p:sp>
      <p:grpSp>
        <p:nvGrpSpPr>
          <p:cNvPr id="7" name="Group 6">
            <a:extLst>
              <a:ext uri="{FF2B5EF4-FFF2-40B4-BE49-F238E27FC236}">
                <a16:creationId xmlns:a16="http://schemas.microsoft.com/office/drawing/2014/main" id="{FE81985C-99EC-44B8-892B-17056C81A2DA}"/>
              </a:ext>
            </a:extLst>
          </p:cNvPr>
          <p:cNvGrpSpPr/>
          <p:nvPr/>
        </p:nvGrpSpPr>
        <p:grpSpPr>
          <a:xfrm>
            <a:off x="5257800" y="1371600"/>
            <a:ext cx="3581400" cy="5149544"/>
            <a:chOff x="5257800" y="1371600"/>
            <a:chExt cx="3581400" cy="5149544"/>
          </a:xfrm>
        </p:grpSpPr>
        <p:pic>
          <p:nvPicPr>
            <p:cNvPr id="2" name="Picture 1"/>
            <p:cNvPicPr>
              <a:picLocks noChangeAspect="1"/>
            </p:cNvPicPr>
            <p:nvPr/>
          </p:nvPicPr>
          <p:blipFill>
            <a:blip r:embed="rId3" cstate="print"/>
            <a:stretch>
              <a:fillRect/>
            </a:stretch>
          </p:blipFill>
          <p:spPr>
            <a:xfrm>
              <a:off x="5257800" y="1371600"/>
              <a:ext cx="3581400" cy="5149544"/>
            </a:xfrm>
            <a:prstGeom prst="rect">
              <a:avLst/>
            </a:prstGeom>
          </p:spPr>
        </p:pic>
        <p:sp>
          <p:nvSpPr>
            <p:cNvPr id="8" name="TextBox 7"/>
            <p:cNvSpPr txBox="1"/>
            <p:nvPr/>
          </p:nvSpPr>
          <p:spPr>
            <a:xfrm>
              <a:off x="7239000" y="2209800"/>
              <a:ext cx="1018227" cy="369332"/>
            </a:xfrm>
            <a:prstGeom prst="rect">
              <a:avLst/>
            </a:prstGeom>
            <a:solidFill>
              <a:schemeClr val="bg1"/>
            </a:solidFill>
          </p:spPr>
          <p:txBody>
            <a:bodyPr wrap="none" rtlCol="0">
              <a:spAutoFit/>
            </a:bodyPr>
            <a:lstStyle/>
            <a:p>
              <a:r>
                <a:rPr lang="en-US" dirty="0">
                  <a:solidFill>
                    <a:srgbClr val="000000"/>
                  </a:solidFill>
                </a:rPr>
                <a:t>Sunlight</a:t>
              </a:r>
            </a:p>
          </p:txBody>
        </p:sp>
        <p:sp>
          <p:nvSpPr>
            <p:cNvPr id="9" name="TextBox 8"/>
            <p:cNvSpPr txBox="1"/>
            <p:nvPr/>
          </p:nvSpPr>
          <p:spPr>
            <a:xfrm>
              <a:off x="8080184" y="3715540"/>
              <a:ext cx="582211" cy="230832"/>
            </a:xfrm>
            <a:prstGeom prst="rect">
              <a:avLst/>
            </a:prstGeom>
            <a:solidFill>
              <a:schemeClr val="bg1"/>
            </a:solidFill>
          </p:spPr>
          <p:txBody>
            <a:bodyPr wrap="none" rtlCol="0">
              <a:spAutoFit/>
            </a:bodyPr>
            <a:lstStyle/>
            <a:p>
              <a:r>
                <a:rPr lang="en-US" sz="900" dirty="0">
                  <a:solidFill>
                    <a:srgbClr val="000000"/>
                  </a:solidFill>
                </a:rPr>
                <a:t>Oxygen</a:t>
              </a:r>
            </a:p>
          </p:txBody>
        </p:sp>
        <p:sp>
          <p:nvSpPr>
            <p:cNvPr id="10" name="TextBox 9"/>
            <p:cNvSpPr txBox="1"/>
            <p:nvPr/>
          </p:nvSpPr>
          <p:spPr>
            <a:xfrm>
              <a:off x="5943600" y="5183365"/>
              <a:ext cx="979755" cy="230832"/>
            </a:xfrm>
            <a:prstGeom prst="rect">
              <a:avLst/>
            </a:prstGeom>
            <a:solidFill>
              <a:schemeClr val="bg1"/>
            </a:solidFill>
          </p:spPr>
          <p:txBody>
            <a:bodyPr wrap="none" rtlCol="0">
              <a:spAutoFit/>
            </a:bodyPr>
            <a:lstStyle/>
            <a:p>
              <a:r>
                <a:rPr lang="en-US" sz="900" dirty="0">
                  <a:solidFill>
                    <a:srgbClr val="000000"/>
                  </a:solidFill>
                </a:rPr>
                <a:t>Carbon Dioxide</a:t>
              </a:r>
            </a:p>
          </p:txBody>
        </p:sp>
        <p:sp>
          <p:nvSpPr>
            <p:cNvPr id="5" name="TextBox 4"/>
            <p:cNvSpPr txBox="1"/>
            <p:nvPr/>
          </p:nvSpPr>
          <p:spPr>
            <a:xfrm>
              <a:off x="5735934" y="5355782"/>
              <a:ext cx="1219200" cy="107722"/>
            </a:xfrm>
            <a:prstGeom prst="rect">
              <a:avLst/>
            </a:prstGeom>
            <a:solidFill>
              <a:srgbClr val="9C6E00"/>
            </a:solidFill>
          </p:spPr>
          <p:txBody>
            <a:bodyPr wrap="square" rtlCol="0">
              <a:spAutoFit/>
            </a:bodyPr>
            <a:lstStyle/>
            <a:p>
              <a:endParaRPr lang="en-US" sz="100" dirty="0"/>
            </a:p>
          </p:txBody>
        </p:sp>
        <p:sp>
          <p:nvSpPr>
            <p:cNvPr id="12" name="TextBox 11"/>
            <p:cNvSpPr txBox="1"/>
            <p:nvPr/>
          </p:nvSpPr>
          <p:spPr>
            <a:xfrm>
              <a:off x="5638800" y="6019800"/>
              <a:ext cx="554197" cy="230832"/>
            </a:xfrm>
            <a:prstGeom prst="rect">
              <a:avLst/>
            </a:prstGeom>
            <a:solidFill>
              <a:srgbClr val="9C6E00"/>
            </a:solidFill>
          </p:spPr>
          <p:txBody>
            <a:bodyPr wrap="square" rtlCol="0">
              <a:spAutoFit/>
            </a:bodyPr>
            <a:lstStyle/>
            <a:p>
              <a:r>
                <a:rPr lang="en-US" sz="900" dirty="0">
                  <a:solidFill>
                    <a:schemeClr val="bg1"/>
                  </a:solidFill>
                </a:rPr>
                <a:t>Water</a:t>
              </a:r>
            </a:p>
          </p:txBody>
        </p:sp>
        <p:sp>
          <p:nvSpPr>
            <p:cNvPr id="6" name="Freeform 5"/>
            <p:cNvSpPr/>
            <p:nvPr/>
          </p:nvSpPr>
          <p:spPr>
            <a:xfrm rot="153561">
              <a:off x="6109653" y="6216265"/>
              <a:ext cx="83344" cy="45244"/>
            </a:xfrm>
            <a:custGeom>
              <a:avLst/>
              <a:gdLst>
                <a:gd name="connsiteX0" fmla="*/ 83344 w 83344"/>
                <a:gd name="connsiteY0" fmla="*/ 0 h 45244"/>
                <a:gd name="connsiteX1" fmla="*/ 0 w 83344"/>
                <a:gd name="connsiteY1" fmla="*/ 45244 h 45244"/>
                <a:gd name="connsiteX2" fmla="*/ 83344 w 83344"/>
                <a:gd name="connsiteY2" fmla="*/ 0 h 45244"/>
              </a:gdLst>
              <a:ahLst/>
              <a:cxnLst>
                <a:cxn ang="0">
                  <a:pos x="connsiteX0" y="connsiteY0"/>
                </a:cxn>
                <a:cxn ang="0">
                  <a:pos x="connsiteX1" y="connsiteY1"/>
                </a:cxn>
                <a:cxn ang="0">
                  <a:pos x="connsiteX2" y="connsiteY2"/>
                </a:cxn>
              </a:cxnLst>
              <a:rect l="l" t="t" r="r" b="b"/>
              <a:pathLst>
                <a:path w="83344" h="45244">
                  <a:moveTo>
                    <a:pt x="83344" y="0"/>
                  </a:moveTo>
                  <a:lnTo>
                    <a:pt x="0" y="45244"/>
                  </a:lnTo>
                  <a:lnTo>
                    <a:pt x="83344" y="0"/>
                  </a:lnTo>
                  <a:close/>
                </a:path>
              </a:pathLst>
            </a:custGeom>
            <a:solidFill>
              <a:srgbClr val="1AD4FA"/>
            </a:solidFill>
            <a:ln>
              <a:solidFill>
                <a:srgbClr val="1AD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53561">
              <a:off x="6148663" y="6225142"/>
              <a:ext cx="83344" cy="45244"/>
            </a:xfrm>
            <a:custGeom>
              <a:avLst/>
              <a:gdLst>
                <a:gd name="connsiteX0" fmla="*/ 83344 w 83344"/>
                <a:gd name="connsiteY0" fmla="*/ 0 h 45244"/>
                <a:gd name="connsiteX1" fmla="*/ 0 w 83344"/>
                <a:gd name="connsiteY1" fmla="*/ 45244 h 45244"/>
                <a:gd name="connsiteX2" fmla="*/ 83344 w 83344"/>
                <a:gd name="connsiteY2" fmla="*/ 0 h 45244"/>
              </a:gdLst>
              <a:ahLst/>
              <a:cxnLst>
                <a:cxn ang="0">
                  <a:pos x="connsiteX0" y="connsiteY0"/>
                </a:cxn>
                <a:cxn ang="0">
                  <a:pos x="connsiteX1" y="connsiteY1"/>
                </a:cxn>
                <a:cxn ang="0">
                  <a:pos x="connsiteX2" y="connsiteY2"/>
                </a:cxn>
              </a:cxnLst>
              <a:rect l="l" t="t" r="r" b="b"/>
              <a:pathLst>
                <a:path w="83344" h="45244">
                  <a:moveTo>
                    <a:pt x="83344" y="0"/>
                  </a:moveTo>
                  <a:lnTo>
                    <a:pt x="0" y="45244"/>
                  </a:lnTo>
                  <a:lnTo>
                    <a:pt x="83344" y="0"/>
                  </a:lnTo>
                  <a:close/>
                </a:path>
              </a:pathLst>
            </a:custGeom>
            <a:solidFill>
              <a:srgbClr val="1AD4FA"/>
            </a:solidFill>
            <a:ln>
              <a:solidFill>
                <a:srgbClr val="1AD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3689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381000"/>
            <a:ext cx="8077200" cy="990600"/>
          </a:xfrm>
        </p:spPr>
        <p:txBody>
          <a:bodyPr/>
          <a:lstStyle/>
          <a:p>
            <a:r>
              <a:rPr lang="en-US" dirty="0"/>
              <a:t>A Representation of Photosynthesis</a:t>
            </a:r>
          </a:p>
        </p:txBody>
      </p:sp>
      <p:grpSp>
        <p:nvGrpSpPr>
          <p:cNvPr id="3" name="Group 2">
            <a:extLst>
              <a:ext uri="{FF2B5EF4-FFF2-40B4-BE49-F238E27FC236}">
                <a16:creationId xmlns:a16="http://schemas.microsoft.com/office/drawing/2014/main" id="{A763087A-9F76-4D7A-9110-468551F4A39E}"/>
              </a:ext>
            </a:extLst>
          </p:cNvPr>
          <p:cNvGrpSpPr/>
          <p:nvPr/>
        </p:nvGrpSpPr>
        <p:grpSpPr>
          <a:xfrm>
            <a:off x="609600" y="1447800"/>
            <a:ext cx="8247744" cy="4983387"/>
            <a:chOff x="609600" y="1447800"/>
            <a:chExt cx="8247744" cy="498338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47800"/>
              <a:ext cx="8247744" cy="4767943"/>
            </a:xfrm>
            <a:prstGeom prst="rect">
              <a:avLst/>
            </a:prstGeom>
          </p:spPr>
        </p:pic>
        <p:sp>
          <p:nvSpPr>
            <p:cNvPr id="5" name="TextBox 4"/>
            <p:cNvSpPr txBox="1"/>
            <p:nvPr/>
          </p:nvSpPr>
          <p:spPr>
            <a:xfrm>
              <a:off x="7162800" y="6215743"/>
              <a:ext cx="1524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sp>
          <p:nvSpPr>
            <p:cNvPr id="2" name="TextBox 1"/>
            <p:cNvSpPr txBox="1"/>
            <p:nvPr/>
          </p:nvSpPr>
          <p:spPr>
            <a:xfrm>
              <a:off x="1516926" y="1995772"/>
              <a:ext cx="1774845" cy="369332"/>
            </a:xfrm>
            <a:prstGeom prst="rect">
              <a:avLst/>
            </a:prstGeom>
            <a:solidFill>
              <a:schemeClr val="bg1"/>
            </a:solidFill>
          </p:spPr>
          <p:txBody>
            <a:bodyPr wrap="none" rtlCol="0">
              <a:spAutoFit/>
            </a:bodyPr>
            <a:lstStyle/>
            <a:p>
              <a:r>
                <a:rPr lang="en-US" dirty="0"/>
                <a:t>Carbon Dioxide</a:t>
              </a:r>
            </a:p>
          </p:txBody>
        </p:sp>
        <p:sp>
          <p:nvSpPr>
            <p:cNvPr id="6" name="TextBox 5"/>
            <p:cNvSpPr txBox="1"/>
            <p:nvPr/>
          </p:nvSpPr>
          <p:spPr>
            <a:xfrm>
              <a:off x="3429000" y="2286000"/>
              <a:ext cx="1600200" cy="369332"/>
            </a:xfrm>
            <a:prstGeom prst="rect">
              <a:avLst/>
            </a:prstGeom>
            <a:solidFill>
              <a:schemeClr val="bg1"/>
            </a:solidFill>
          </p:spPr>
          <p:txBody>
            <a:bodyPr wrap="square" rtlCol="0">
              <a:spAutoFit/>
            </a:bodyPr>
            <a:lstStyle/>
            <a:p>
              <a:pPr algn="ctr"/>
              <a:r>
                <a:rPr lang="en-US" dirty="0"/>
                <a:t>Molecules</a:t>
              </a:r>
            </a:p>
          </p:txBody>
        </p:sp>
        <p:sp>
          <p:nvSpPr>
            <p:cNvPr id="7" name="TextBox 6"/>
            <p:cNvSpPr txBox="1"/>
            <p:nvPr/>
          </p:nvSpPr>
          <p:spPr>
            <a:xfrm>
              <a:off x="5334000" y="2743200"/>
              <a:ext cx="1031051" cy="369332"/>
            </a:xfrm>
            <a:prstGeom prst="rect">
              <a:avLst/>
            </a:prstGeom>
            <a:solidFill>
              <a:schemeClr val="bg1"/>
            </a:solidFill>
          </p:spPr>
          <p:txBody>
            <a:bodyPr wrap="none" rtlCol="0">
              <a:spAutoFit/>
            </a:bodyPr>
            <a:lstStyle/>
            <a:p>
              <a:r>
                <a:rPr lang="en-US" dirty="0"/>
                <a:t>Glucose</a:t>
              </a:r>
            </a:p>
          </p:txBody>
        </p:sp>
        <p:sp>
          <p:nvSpPr>
            <p:cNvPr id="8" name="TextBox 7"/>
            <p:cNvSpPr txBox="1"/>
            <p:nvPr/>
          </p:nvSpPr>
          <p:spPr>
            <a:xfrm>
              <a:off x="4539322" y="3652939"/>
              <a:ext cx="979755" cy="369332"/>
            </a:xfrm>
            <a:prstGeom prst="rect">
              <a:avLst/>
            </a:prstGeom>
            <a:solidFill>
              <a:schemeClr val="bg1"/>
            </a:solidFill>
          </p:spPr>
          <p:txBody>
            <a:bodyPr wrap="none" rtlCol="0">
              <a:spAutoFit/>
            </a:bodyPr>
            <a:lstStyle/>
            <a:p>
              <a:r>
                <a:rPr lang="en-US" dirty="0"/>
                <a:t>Oxygen</a:t>
              </a:r>
            </a:p>
          </p:txBody>
        </p:sp>
        <p:sp>
          <p:nvSpPr>
            <p:cNvPr id="9" name="TextBox 8"/>
            <p:cNvSpPr txBox="1"/>
            <p:nvPr/>
          </p:nvSpPr>
          <p:spPr>
            <a:xfrm>
              <a:off x="3200400" y="3493532"/>
              <a:ext cx="791627" cy="369332"/>
            </a:xfrm>
            <a:prstGeom prst="rect">
              <a:avLst/>
            </a:prstGeom>
            <a:solidFill>
              <a:schemeClr val="bg1"/>
            </a:solidFill>
          </p:spPr>
          <p:txBody>
            <a:bodyPr wrap="none" rtlCol="0">
              <a:spAutoFit/>
            </a:bodyPr>
            <a:lstStyle/>
            <a:p>
              <a:r>
                <a:rPr lang="en-US" dirty="0"/>
                <a:t>Water</a:t>
              </a:r>
            </a:p>
          </p:txBody>
        </p:sp>
        <p:sp>
          <p:nvSpPr>
            <p:cNvPr id="10" name="TextBox 9"/>
            <p:cNvSpPr txBox="1"/>
            <p:nvPr/>
          </p:nvSpPr>
          <p:spPr>
            <a:xfrm>
              <a:off x="3498231" y="5008864"/>
              <a:ext cx="1210588" cy="400110"/>
            </a:xfrm>
            <a:prstGeom prst="rect">
              <a:avLst/>
            </a:prstGeom>
            <a:solidFill>
              <a:schemeClr val="bg1"/>
            </a:solidFill>
          </p:spPr>
          <p:txBody>
            <a:bodyPr wrap="none" rtlCol="0">
              <a:spAutoFit/>
            </a:bodyPr>
            <a:lstStyle/>
            <a:p>
              <a:r>
                <a:rPr lang="en-US" sz="2000" b="1" dirty="0"/>
                <a:t>Sunlight</a:t>
              </a:r>
            </a:p>
          </p:txBody>
        </p:sp>
        <p:sp>
          <p:nvSpPr>
            <p:cNvPr id="11" name="TextBox 10"/>
            <p:cNvSpPr txBox="1"/>
            <p:nvPr/>
          </p:nvSpPr>
          <p:spPr>
            <a:xfrm>
              <a:off x="6477000" y="1600200"/>
              <a:ext cx="1981200" cy="338554"/>
            </a:xfrm>
            <a:prstGeom prst="rect">
              <a:avLst/>
            </a:prstGeom>
            <a:solidFill>
              <a:schemeClr val="bg1"/>
            </a:solidFill>
          </p:spPr>
          <p:txBody>
            <a:bodyPr wrap="square" rtlCol="0">
              <a:spAutoFit/>
            </a:bodyPr>
            <a:lstStyle/>
            <a:p>
              <a:endParaRPr lang="en-US" sz="1600" dirty="0"/>
            </a:p>
          </p:txBody>
        </p:sp>
      </p:grpSp>
    </p:spTree>
    <p:extLst>
      <p:ext uri="{BB962C8B-B14F-4D97-AF65-F5344CB8AC3E}">
        <p14:creationId xmlns:p14="http://schemas.microsoft.com/office/powerpoint/2010/main" val="2773159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Investigation: A Neutralization Reaction</a:t>
            </a:r>
          </a:p>
        </p:txBody>
      </p:sp>
      <p:sp>
        <p:nvSpPr>
          <p:cNvPr id="3" name="Content Placeholder 2"/>
          <p:cNvSpPr>
            <a:spLocks noGrp="1"/>
          </p:cNvSpPr>
          <p:nvPr>
            <p:ph idx="1"/>
          </p:nvPr>
        </p:nvSpPr>
        <p:spPr>
          <a:xfrm>
            <a:off x="533400" y="1371600"/>
            <a:ext cx="8229600" cy="4876800"/>
          </a:xfrm>
        </p:spPr>
        <p:txBody>
          <a:bodyPr/>
          <a:lstStyle/>
          <a:p>
            <a:pPr marL="0" indent="0">
              <a:buNone/>
            </a:pPr>
            <a:r>
              <a:rPr lang="en-US" sz="3200" dirty="0"/>
              <a:t>When an acid (vinegar) and a base (baking soda) combine in a chemical reaction, new substances are formed with a neutral or balanced pH. </a:t>
            </a:r>
          </a:p>
        </p:txBody>
      </p:sp>
      <p:sp>
        <p:nvSpPr>
          <p:cNvPr id="7" name="TextBox 6"/>
          <p:cNvSpPr txBox="1"/>
          <p:nvPr/>
        </p:nvSpPr>
        <p:spPr>
          <a:xfrm>
            <a:off x="6170762" y="6477000"/>
            <a:ext cx="2744638"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Adapted from Heinrich-Boll-</a:t>
            </a:r>
            <a:r>
              <a:rPr lang="en-US" sz="800" dirty="0" err="1">
                <a:latin typeface="Calibri" panose="020F0502020204030204" pitchFamily="34" charset="0"/>
                <a:cs typeface="Calibri" panose="020F0502020204030204" pitchFamily="34" charset="0"/>
              </a:rPr>
              <a:t>Stiftung</a:t>
            </a:r>
            <a:r>
              <a:rPr lang="en-US" sz="800" dirty="0">
                <a:latin typeface="Calibri" panose="020F0502020204030204" pitchFamily="34" charset="0"/>
                <a:cs typeface="Calibri" panose="020F0502020204030204" pitchFamily="34" charset="0"/>
              </a:rPr>
              <a:t>/Wikimedia Commons</a:t>
            </a:r>
          </a:p>
        </p:txBody>
      </p:sp>
      <p:grpSp>
        <p:nvGrpSpPr>
          <p:cNvPr id="18" name="Group 17">
            <a:extLst>
              <a:ext uri="{FF2B5EF4-FFF2-40B4-BE49-F238E27FC236}">
                <a16:creationId xmlns:a16="http://schemas.microsoft.com/office/drawing/2014/main" id="{486FC440-A498-4B5E-87D8-4346EAF8398F}"/>
              </a:ext>
            </a:extLst>
          </p:cNvPr>
          <p:cNvGrpSpPr/>
          <p:nvPr/>
        </p:nvGrpSpPr>
        <p:grpSpPr>
          <a:xfrm>
            <a:off x="457200" y="3183118"/>
            <a:ext cx="8336605" cy="3370082"/>
            <a:chOff x="457200" y="3183118"/>
            <a:chExt cx="8336605" cy="337008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183118"/>
              <a:ext cx="8300937" cy="3352800"/>
            </a:xfrm>
            <a:prstGeom prst="rect">
              <a:avLst/>
            </a:prstGeom>
          </p:spPr>
        </p:pic>
        <p:sp>
          <p:nvSpPr>
            <p:cNvPr id="4" name="TextBox 3"/>
            <p:cNvSpPr txBox="1"/>
            <p:nvPr/>
          </p:nvSpPr>
          <p:spPr>
            <a:xfrm>
              <a:off x="3733800" y="3276600"/>
              <a:ext cx="2133600" cy="276999"/>
            </a:xfrm>
            <a:prstGeom prst="rect">
              <a:avLst/>
            </a:prstGeom>
            <a:solidFill>
              <a:schemeClr val="bg1"/>
            </a:solidFill>
          </p:spPr>
          <p:txBody>
            <a:bodyPr wrap="square" rtlCol="0">
              <a:spAutoFit/>
            </a:bodyPr>
            <a:lstStyle/>
            <a:p>
              <a:endParaRPr lang="en-US" sz="1200" dirty="0"/>
            </a:p>
          </p:txBody>
        </p:sp>
        <p:sp>
          <p:nvSpPr>
            <p:cNvPr id="6" name="TextBox 5"/>
            <p:cNvSpPr txBox="1"/>
            <p:nvPr/>
          </p:nvSpPr>
          <p:spPr>
            <a:xfrm>
              <a:off x="3124200" y="3625334"/>
              <a:ext cx="4191000" cy="584775"/>
            </a:xfrm>
            <a:prstGeom prst="rect">
              <a:avLst/>
            </a:prstGeom>
            <a:solidFill>
              <a:srgbClr val="ECEBE4"/>
            </a:solidFill>
          </p:spPr>
          <p:txBody>
            <a:bodyPr wrap="square" rtlCol="0">
              <a:spAutoFit/>
            </a:bodyPr>
            <a:lstStyle/>
            <a:p>
              <a:endParaRPr lang="en-US" sz="3200" dirty="0"/>
            </a:p>
          </p:txBody>
        </p:sp>
        <p:sp>
          <p:nvSpPr>
            <p:cNvPr id="8" name="TextBox 7"/>
            <p:cNvSpPr txBox="1"/>
            <p:nvPr/>
          </p:nvSpPr>
          <p:spPr>
            <a:xfrm>
              <a:off x="533400" y="3553599"/>
              <a:ext cx="8153400" cy="153888"/>
            </a:xfrm>
            <a:prstGeom prst="rect">
              <a:avLst/>
            </a:prstGeom>
            <a:solidFill>
              <a:srgbClr val="ECEBE4"/>
            </a:solidFill>
          </p:spPr>
          <p:txBody>
            <a:bodyPr wrap="square" rtlCol="0">
              <a:spAutoFit/>
            </a:bodyPr>
            <a:lstStyle/>
            <a:p>
              <a:endParaRPr lang="en-US" sz="400" dirty="0"/>
            </a:p>
          </p:txBody>
        </p:sp>
        <p:sp>
          <p:nvSpPr>
            <p:cNvPr id="9" name="Rectangle 8"/>
            <p:cNvSpPr/>
            <p:nvPr/>
          </p:nvSpPr>
          <p:spPr>
            <a:xfrm>
              <a:off x="463448" y="3553598"/>
              <a:ext cx="139931" cy="2847202"/>
            </a:xfrm>
            <a:prstGeom prst="rect">
              <a:avLst/>
            </a:prstGeom>
            <a:solidFill>
              <a:srgbClr val="EC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53874" y="3553598"/>
              <a:ext cx="139931" cy="2847202"/>
            </a:xfrm>
            <a:prstGeom prst="rect">
              <a:avLst/>
            </a:prstGeom>
            <a:solidFill>
              <a:srgbClr val="EC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448" y="6019800"/>
              <a:ext cx="8330357" cy="533400"/>
            </a:xfrm>
            <a:prstGeom prst="rect">
              <a:avLst/>
            </a:prstGeom>
            <a:solidFill>
              <a:srgbClr val="EC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86400" y="3984486"/>
              <a:ext cx="304800" cy="330340"/>
            </a:xfrm>
            <a:prstGeom prst="rect">
              <a:avLst/>
            </a:prstGeom>
            <a:solidFill>
              <a:srgbClr val="EC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19600" y="4191000"/>
              <a:ext cx="340468" cy="533400"/>
            </a:xfrm>
            <a:prstGeom prst="rect">
              <a:avLst/>
            </a:prstGeom>
            <a:solidFill>
              <a:srgbClr val="EC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60132" y="4519999"/>
              <a:ext cx="340468" cy="533400"/>
            </a:xfrm>
            <a:prstGeom prst="rect">
              <a:avLst/>
            </a:prstGeom>
            <a:solidFill>
              <a:srgbClr val="EC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07668" y="5048309"/>
              <a:ext cx="497732" cy="152400"/>
            </a:xfrm>
            <a:prstGeom prst="rect">
              <a:avLst/>
            </a:prstGeom>
            <a:solidFill>
              <a:srgbClr val="6FB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 name="Rectangle 15"/>
            <p:cNvSpPr/>
            <p:nvPr/>
          </p:nvSpPr>
          <p:spPr>
            <a:xfrm>
              <a:off x="4462954" y="5048309"/>
              <a:ext cx="121595" cy="152400"/>
            </a:xfrm>
            <a:prstGeom prst="rect">
              <a:avLst/>
            </a:prstGeom>
            <a:solidFill>
              <a:srgbClr val="A0C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7068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www.dailyhiit.com/hiit-blog/wp-content/uploads/2014/07/photo-1-63.jpg">
            <a:extLst>
              <a:ext uri="{FF2B5EF4-FFF2-40B4-BE49-F238E27FC236}">
                <a16:creationId xmlns:a16="http://schemas.microsoft.com/office/drawing/2014/main" id="{00000000-0008-0000-0200-00002700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7832" y="4347757"/>
            <a:ext cx="1530999" cy="1867244"/>
          </a:xfrm>
          <a:prstGeom prst="rect">
            <a:avLst/>
          </a:prstGeom>
          <a:noFill/>
          <a:extLst>
            <a:ext uri="{909E8E84-426E-40dd-AFC4-6F175D3DCCD1}">
              <a14:hiddenFill xmlns:lc="http://schemas.openxmlformats.org/drawingml/2006/lockedCanvas" xmlns:a14="http://schemas.microsoft.com/office/drawing/2010/main" xmlns="" xmlns:xdr="http://schemas.openxmlformats.org/drawingml/2006/spreadsheetDrawing">
                <a:solidFill>
                  <a:srgbClr val="FFFFFF"/>
                </a:solidFill>
              </a14:hiddenFill>
            </a:ext>
          </a:extLst>
        </p:spPr>
      </p:pic>
      <p:sp>
        <p:nvSpPr>
          <p:cNvPr id="2" name="Title 1"/>
          <p:cNvSpPr>
            <a:spLocks noGrp="1"/>
          </p:cNvSpPr>
          <p:nvPr>
            <p:ph type="title"/>
          </p:nvPr>
        </p:nvSpPr>
        <p:spPr>
          <a:xfrm>
            <a:off x="609600" y="381000"/>
            <a:ext cx="8077200" cy="990600"/>
          </a:xfrm>
        </p:spPr>
        <p:txBody>
          <a:bodyPr/>
          <a:lstStyle/>
          <a:p>
            <a:r>
              <a:rPr lang="en-US" dirty="0"/>
              <a:t>Investigation: A Neutralization Reaction</a:t>
            </a:r>
          </a:p>
        </p:txBody>
      </p:sp>
      <p:sp>
        <p:nvSpPr>
          <p:cNvPr id="3" name="Content Placeholder 2"/>
          <p:cNvSpPr>
            <a:spLocks noGrp="1"/>
          </p:cNvSpPr>
          <p:nvPr>
            <p:ph idx="1"/>
          </p:nvPr>
        </p:nvSpPr>
        <p:spPr>
          <a:xfrm>
            <a:off x="533400" y="1447800"/>
            <a:ext cx="8229600" cy="4876800"/>
          </a:xfrm>
        </p:spPr>
        <p:txBody>
          <a:bodyPr/>
          <a:lstStyle/>
          <a:p>
            <a:pPr marL="365760" indent="-365760">
              <a:spcBef>
                <a:spcPts val="1200"/>
              </a:spcBef>
            </a:pPr>
            <a:r>
              <a:rPr lang="en-US" sz="3000" dirty="0"/>
              <a:t>Examine the vinegar and baking soda using your senses (sight, touch, smell). Discuss your observations with your partner and record the characteristics of each reagent in your science notebook.</a:t>
            </a:r>
            <a:endParaRPr lang="en-US" sz="3000" i="1" u="sng" dirty="0"/>
          </a:p>
          <a:p>
            <a:pPr marL="365760" indent="-365760">
              <a:spcBef>
                <a:spcPts val="1200"/>
              </a:spcBef>
            </a:pPr>
            <a:r>
              <a:rPr lang="en-US" sz="3000" dirty="0"/>
              <a:t>What new substances do you think will be produced when the </a:t>
            </a:r>
            <a:br>
              <a:rPr lang="en-US" sz="3000" dirty="0"/>
            </a:br>
            <a:r>
              <a:rPr lang="en-US" sz="3000" dirty="0"/>
              <a:t>baking soda and </a:t>
            </a:r>
            <a:br>
              <a:rPr lang="en-US" sz="3000" dirty="0"/>
            </a:br>
            <a:r>
              <a:rPr lang="en-US" sz="3000" dirty="0"/>
              <a:t>vinegar are combined?</a:t>
            </a:r>
          </a:p>
        </p:txBody>
      </p:sp>
      <p:cxnSp>
        <p:nvCxnSpPr>
          <p:cNvPr id="8" name="Straight Arrow Connector 7"/>
          <p:cNvCxnSpPr/>
          <p:nvPr/>
        </p:nvCxnSpPr>
        <p:spPr>
          <a:xfrm>
            <a:off x="6553200" y="5181600"/>
            <a:ext cx="1371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62489B-5B93-407A-A631-499EDE0DBFA2}"/>
              </a:ext>
            </a:extLst>
          </p:cNvPr>
          <p:cNvSpPr txBox="1"/>
          <p:nvPr/>
        </p:nvSpPr>
        <p:spPr>
          <a:xfrm>
            <a:off x="3962400" y="6172200"/>
            <a:ext cx="230505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used with permission from BSCS</a:t>
            </a:r>
          </a:p>
        </p:txBody>
      </p:sp>
      <p:sp>
        <p:nvSpPr>
          <p:cNvPr id="10" name="TextBox 9"/>
          <p:cNvSpPr txBox="1"/>
          <p:nvPr/>
        </p:nvSpPr>
        <p:spPr>
          <a:xfrm>
            <a:off x="8077200" y="4724400"/>
            <a:ext cx="457200" cy="861774"/>
          </a:xfrm>
          <a:prstGeom prst="rect">
            <a:avLst/>
          </a:prstGeom>
          <a:noFill/>
        </p:spPr>
        <p:txBody>
          <a:bodyPr wrap="square" rtlCol="0">
            <a:spAutoFit/>
          </a:bodyPr>
          <a:lstStyle/>
          <a:p>
            <a:r>
              <a:rPr lang="en-US" sz="5000" b="1" dirty="0">
                <a:latin typeface="Calibri" pitchFamily="34" charset="0"/>
              </a:rPr>
              <a:t>?</a:t>
            </a:r>
          </a:p>
        </p:txBody>
      </p:sp>
    </p:spTree>
    <p:extLst>
      <p:ext uri="{BB962C8B-B14F-4D97-AF65-F5344CB8AC3E}">
        <p14:creationId xmlns:p14="http://schemas.microsoft.com/office/powerpoint/2010/main" val="1564195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45" y="457200"/>
            <a:ext cx="8229600" cy="990600"/>
          </a:xfrm>
        </p:spPr>
        <p:txBody>
          <a:bodyPr>
            <a:normAutofit/>
          </a:bodyPr>
          <a:lstStyle/>
          <a:p>
            <a:r>
              <a:rPr lang="en-US" dirty="0"/>
              <a:t>Lego Model of a Neutralization Reaction</a:t>
            </a:r>
          </a:p>
        </p:txBody>
      </p:sp>
      <p:sp>
        <p:nvSpPr>
          <p:cNvPr id="3" name="Content Placeholder 2"/>
          <p:cNvSpPr>
            <a:spLocks noGrp="1"/>
          </p:cNvSpPr>
          <p:nvPr>
            <p:ph idx="1"/>
          </p:nvPr>
        </p:nvSpPr>
        <p:spPr>
          <a:xfrm>
            <a:off x="617645" y="1447800"/>
            <a:ext cx="8229600" cy="4876800"/>
          </a:xfrm>
        </p:spPr>
        <p:txBody>
          <a:bodyPr/>
          <a:lstStyle/>
          <a:p>
            <a:pPr marL="0" indent="0">
              <a:buNone/>
            </a:pPr>
            <a:r>
              <a:rPr lang="en-US" sz="3200" dirty="0"/>
              <a:t>Build these compounds using Lego bricks: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431746"/>
            <a:ext cx="1713182" cy="648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181600"/>
            <a:ext cx="1138922" cy="1189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940" y="5236970"/>
            <a:ext cx="1259860" cy="10897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5233857"/>
            <a:ext cx="1506483" cy="1092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Right Arrow 16"/>
          <p:cNvSpPr/>
          <p:nvPr/>
        </p:nvSpPr>
        <p:spPr>
          <a:xfrm>
            <a:off x="3429000" y="5641836"/>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FFFFFF"/>
              </a:solidFill>
            </a:endParaRPr>
          </a:p>
        </p:txBody>
      </p:sp>
      <p:sp>
        <p:nvSpPr>
          <p:cNvPr id="22" name="TextBox 21">
            <a:extLst>
              <a:ext uri="{FF2B5EF4-FFF2-40B4-BE49-F238E27FC236}">
                <a16:creationId xmlns:a16="http://schemas.microsoft.com/office/drawing/2014/main" id="{4B21D8E4-0626-47C3-92F6-F033DC5F3474}"/>
              </a:ext>
            </a:extLst>
          </p:cNvPr>
          <p:cNvSpPr txBox="1"/>
          <p:nvPr/>
        </p:nvSpPr>
        <p:spPr>
          <a:xfrm>
            <a:off x="7569435" y="6441729"/>
            <a:ext cx="120161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grpSp>
        <p:nvGrpSpPr>
          <p:cNvPr id="16" name="Group 15">
            <a:extLst>
              <a:ext uri="{FF2B5EF4-FFF2-40B4-BE49-F238E27FC236}">
                <a16:creationId xmlns:a16="http://schemas.microsoft.com/office/drawing/2014/main" id="{6AD95538-88B2-4370-9582-ACCA7C4B3907}"/>
              </a:ext>
            </a:extLst>
          </p:cNvPr>
          <p:cNvGrpSpPr/>
          <p:nvPr/>
        </p:nvGrpSpPr>
        <p:grpSpPr>
          <a:xfrm>
            <a:off x="76200" y="2111123"/>
            <a:ext cx="8610600" cy="4046940"/>
            <a:chOff x="236645" y="2111123"/>
            <a:chExt cx="8610600" cy="4046940"/>
          </a:xfrm>
        </p:grpSpPr>
        <p:grpSp>
          <p:nvGrpSpPr>
            <p:cNvPr id="4" name="Group 3">
              <a:extLst>
                <a:ext uri="{FF2B5EF4-FFF2-40B4-BE49-F238E27FC236}">
                  <a16:creationId xmlns:a16="http://schemas.microsoft.com/office/drawing/2014/main" id="{770D9CCA-4A27-4CC1-8F6F-422E58674231}"/>
                </a:ext>
              </a:extLst>
            </p:cNvPr>
            <p:cNvGrpSpPr/>
            <p:nvPr/>
          </p:nvGrpSpPr>
          <p:grpSpPr>
            <a:xfrm>
              <a:off x="236645" y="2111123"/>
              <a:ext cx="8610600" cy="4046940"/>
              <a:chOff x="236645" y="2111123"/>
              <a:chExt cx="8610600" cy="4046940"/>
            </a:xfrm>
          </p:grpSpPr>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0049" y="5354209"/>
                <a:ext cx="1295400" cy="8038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8" name="Straight Connector 17"/>
              <p:cNvCxnSpPr/>
              <p:nvPr/>
            </p:nvCxnSpPr>
            <p:spPr>
              <a:xfrm>
                <a:off x="236645" y="4572000"/>
                <a:ext cx="8534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1" t="32192" r="-1048" b="19903"/>
              <a:stretch/>
            </p:blipFill>
            <p:spPr>
              <a:xfrm>
                <a:off x="521392" y="2111123"/>
                <a:ext cx="8077200" cy="2153920"/>
              </a:xfrm>
              <a:prstGeom prst="rect">
                <a:avLst/>
              </a:prstGeom>
            </p:spPr>
          </p:pic>
          <p:sp>
            <p:nvSpPr>
              <p:cNvPr id="5" name="Oval 4"/>
              <p:cNvSpPr/>
              <p:nvPr/>
            </p:nvSpPr>
            <p:spPr>
              <a:xfrm>
                <a:off x="2374490" y="2328862"/>
                <a:ext cx="381000" cy="381000"/>
              </a:xfrm>
              <a:prstGeom prst="ellipse">
                <a:avLst/>
              </a:prstGeom>
              <a:gradFill>
                <a:gsLst>
                  <a:gs pos="84000">
                    <a:schemeClr val="bg2">
                      <a:lumMod val="25000"/>
                    </a:schemeClr>
                  </a:gs>
                  <a:gs pos="9000">
                    <a:schemeClr val="bg2">
                      <a:lumMod val="75000"/>
                    </a:schemeClr>
                  </a:gs>
                  <a:gs pos="44000">
                    <a:schemeClr val="bg2">
                      <a:lumMod val="5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3F2DC">
                        <a:lumMod val="25000"/>
                      </a:srgbClr>
                    </a:solidFill>
                  </a:ln>
                  <a:solidFill>
                    <a:srgbClr val="F3F2DC">
                      <a:lumMod val="25000"/>
                    </a:srgbClr>
                  </a:solidFill>
                </a:endParaRPr>
              </a:p>
            </p:txBody>
          </p:sp>
          <p:sp>
            <p:nvSpPr>
              <p:cNvPr id="14" name="TextBox 13"/>
              <p:cNvSpPr txBox="1"/>
              <p:nvPr/>
            </p:nvSpPr>
            <p:spPr>
              <a:xfrm>
                <a:off x="7286429" y="4265043"/>
                <a:ext cx="1560816"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pic>
            <p:nvPicPr>
              <p:cNvPr id="12" name="Picture 11"/>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5290" y="2415155"/>
                <a:ext cx="368710" cy="365760"/>
              </a:xfrm>
              <a:prstGeom prst="rect">
                <a:avLst/>
              </a:prstGeom>
            </p:spPr>
          </p:pic>
          <p:sp>
            <p:nvSpPr>
              <p:cNvPr id="13" name="TextBox 12"/>
              <p:cNvSpPr txBox="1"/>
              <p:nvPr/>
            </p:nvSpPr>
            <p:spPr>
              <a:xfrm>
                <a:off x="1053067" y="3818830"/>
                <a:ext cx="1126206" cy="323165"/>
              </a:xfrm>
              <a:prstGeom prst="rect">
                <a:avLst/>
              </a:prstGeom>
              <a:solidFill>
                <a:schemeClr val="bg1"/>
              </a:solidFill>
            </p:spPr>
            <p:txBody>
              <a:bodyPr wrap="none" rtlCol="0">
                <a:spAutoFit/>
              </a:bodyPr>
              <a:lstStyle/>
              <a:p>
                <a:r>
                  <a:rPr lang="en-US" sz="1500" dirty="0"/>
                  <a:t>Acetic Acid</a:t>
                </a:r>
              </a:p>
            </p:txBody>
          </p:sp>
          <p:sp>
            <p:nvSpPr>
              <p:cNvPr id="19" name="TextBox 18"/>
              <p:cNvSpPr txBox="1"/>
              <p:nvPr/>
            </p:nvSpPr>
            <p:spPr>
              <a:xfrm>
                <a:off x="2253023" y="3829197"/>
                <a:ext cx="1920719" cy="323165"/>
              </a:xfrm>
              <a:prstGeom prst="rect">
                <a:avLst/>
              </a:prstGeom>
              <a:solidFill>
                <a:schemeClr val="bg1"/>
              </a:solidFill>
            </p:spPr>
            <p:txBody>
              <a:bodyPr wrap="square" rtlCol="0">
                <a:spAutoFit/>
              </a:bodyPr>
              <a:lstStyle/>
              <a:p>
                <a:r>
                  <a:rPr lang="en-US" sz="1500" dirty="0"/>
                  <a:t>Sodium Bicarbonate</a:t>
                </a:r>
              </a:p>
            </p:txBody>
          </p:sp>
          <p:sp>
            <p:nvSpPr>
              <p:cNvPr id="20" name="TextBox 19"/>
              <p:cNvSpPr txBox="1"/>
              <p:nvPr/>
            </p:nvSpPr>
            <p:spPr>
              <a:xfrm>
                <a:off x="4351445" y="3829197"/>
                <a:ext cx="1533368" cy="323165"/>
              </a:xfrm>
              <a:prstGeom prst="rect">
                <a:avLst/>
              </a:prstGeom>
              <a:solidFill>
                <a:schemeClr val="bg1"/>
              </a:solidFill>
            </p:spPr>
            <p:txBody>
              <a:bodyPr wrap="none" rtlCol="0">
                <a:spAutoFit/>
              </a:bodyPr>
              <a:lstStyle/>
              <a:p>
                <a:r>
                  <a:rPr lang="en-US" sz="1500" dirty="0"/>
                  <a:t>Sodium Acetate</a:t>
                </a:r>
              </a:p>
            </p:txBody>
          </p:sp>
          <p:sp>
            <p:nvSpPr>
              <p:cNvPr id="21" name="TextBox 20"/>
              <p:cNvSpPr txBox="1"/>
              <p:nvPr/>
            </p:nvSpPr>
            <p:spPr>
              <a:xfrm>
                <a:off x="6113413" y="3829197"/>
                <a:ext cx="690510" cy="323165"/>
              </a:xfrm>
              <a:prstGeom prst="rect">
                <a:avLst/>
              </a:prstGeom>
              <a:solidFill>
                <a:schemeClr val="bg1"/>
              </a:solidFill>
            </p:spPr>
            <p:txBody>
              <a:bodyPr wrap="none" rtlCol="0">
                <a:spAutoFit/>
              </a:bodyPr>
              <a:lstStyle/>
              <a:p>
                <a:r>
                  <a:rPr lang="en-US" sz="1500" dirty="0"/>
                  <a:t>Water</a:t>
                </a:r>
              </a:p>
            </p:txBody>
          </p:sp>
          <p:sp>
            <p:nvSpPr>
              <p:cNvPr id="23" name="TextBox 22"/>
              <p:cNvSpPr txBox="1"/>
              <p:nvPr/>
            </p:nvSpPr>
            <p:spPr>
              <a:xfrm>
                <a:off x="7005188" y="3816256"/>
                <a:ext cx="1515158" cy="323165"/>
              </a:xfrm>
              <a:prstGeom prst="rect">
                <a:avLst/>
              </a:prstGeom>
              <a:solidFill>
                <a:schemeClr val="bg1"/>
              </a:solidFill>
            </p:spPr>
            <p:txBody>
              <a:bodyPr wrap="none" rtlCol="0">
                <a:spAutoFit/>
              </a:bodyPr>
              <a:lstStyle/>
              <a:p>
                <a:r>
                  <a:rPr lang="en-US" sz="1500" dirty="0"/>
                  <a:t>Carbon Dioxide</a:t>
                </a:r>
              </a:p>
            </p:txBody>
          </p:sp>
        </p:grpSp>
        <p:sp>
          <p:nvSpPr>
            <p:cNvPr id="24" name="Oval 23">
              <a:extLst>
                <a:ext uri="{FF2B5EF4-FFF2-40B4-BE49-F238E27FC236}">
                  <a16:creationId xmlns:a16="http://schemas.microsoft.com/office/drawing/2014/main" id="{CAF31CD5-65B5-41B5-A6B2-25F743AE0161}"/>
                </a:ext>
              </a:extLst>
            </p:cNvPr>
            <p:cNvSpPr/>
            <p:nvPr/>
          </p:nvSpPr>
          <p:spPr>
            <a:xfrm>
              <a:off x="4247488" y="2328862"/>
              <a:ext cx="381000" cy="381000"/>
            </a:xfrm>
            <a:prstGeom prst="ellipse">
              <a:avLst/>
            </a:prstGeom>
            <a:gradFill>
              <a:gsLst>
                <a:gs pos="84000">
                  <a:schemeClr val="bg2">
                    <a:lumMod val="25000"/>
                  </a:schemeClr>
                </a:gs>
                <a:gs pos="9000">
                  <a:schemeClr val="bg2">
                    <a:lumMod val="75000"/>
                  </a:schemeClr>
                </a:gs>
                <a:gs pos="44000">
                  <a:schemeClr val="bg2">
                    <a:lumMod val="5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3F2DC">
                      <a:lumMod val="25000"/>
                    </a:srgbClr>
                  </a:solidFill>
                </a:ln>
                <a:solidFill>
                  <a:srgbClr val="F3F2DC">
                    <a:lumMod val="25000"/>
                  </a:srgbClr>
                </a:solidFill>
              </a:endParaRPr>
            </a:p>
          </p:txBody>
        </p:sp>
      </p:grpSp>
      <p:sp>
        <p:nvSpPr>
          <p:cNvPr id="28" name="Plus Sign 27">
            <a:extLst>
              <a:ext uri="{FF2B5EF4-FFF2-40B4-BE49-F238E27FC236}">
                <a16:creationId xmlns:a16="http://schemas.microsoft.com/office/drawing/2014/main" id="{00A0D8B8-A0EE-409D-9955-DC012E4E23C9}"/>
              </a:ext>
            </a:extLst>
          </p:cNvPr>
          <p:cNvSpPr/>
          <p:nvPr/>
        </p:nvSpPr>
        <p:spPr>
          <a:xfrm>
            <a:off x="1447800" y="5597859"/>
            <a:ext cx="328537" cy="328537"/>
          </a:xfrm>
          <a:prstGeom prst="mathPlus">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9CE02345-AC31-43C4-8F50-DB09386427F7}"/>
              </a:ext>
            </a:extLst>
          </p:cNvPr>
          <p:cNvSpPr/>
          <p:nvPr/>
        </p:nvSpPr>
        <p:spPr>
          <a:xfrm>
            <a:off x="5181600" y="5612188"/>
            <a:ext cx="328537" cy="328537"/>
          </a:xfrm>
          <a:prstGeom prst="mathPlus">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0426CD03-8F91-401C-B256-028812342679}"/>
              </a:ext>
            </a:extLst>
          </p:cNvPr>
          <p:cNvSpPr/>
          <p:nvPr/>
        </p:nvSpPr>
        <p:spPr>
          <a:xfrm>
            <a:off x="6934200" y="5588635"/>
            <a:ext cx="328537" cy="328537"/>
          </a:xfrm>
          <a:prstGeom prst="mathPlus">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6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properties of matter</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381000" y="1905000"/>
            <a:ext cx="8153400" cy="4495800"/>
          </a:xfrm>
        </p:spPr>
        <p:txBody>
          <a:bodyPr/>
          <a:lstStyle/>
          <a:p>
            <a:pPr marL="0" indent="0">
              <a:buNone/>
            </a:pPr>
            <a:r>
              <a:rPr lang="en-US" sz="3200" dirty="0"/>
              <a:t>What happens when matter starts off as one thing and changes into something different?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26" y="3632534"/>
            <a:ext cx="3330507" cy="2039935"/>
          </a:xfrm>
          <a:prstGeom prst="rect">
            <a:avLst/>
          </a:prstGeom>
        </p:spPr>
      </p:pic>
      <p:sp>
        <p:nvSpPr>
          <p:cNvPr id="7" name="TextBox 6"/>
          <p:cNvSpPr txBox="1"/>
          <p:nvPr/>
        </p:nvSpPr>
        <p:spPr>
          <a:xfrm>
            <a:off x="6972299" y="6185356"/>
            <a:ext cx="1562101"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Pixabay.com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200400"/>
            <a:ext cx="3538538" cy="2359025"/>
          </a:xfrm>
          <a:prstGeom prst="rect">
            <a:avLst/>
          </a:prstGeom>
        </p:spPr>
      </p:pic>
    </p:spTree>
    <p:extLst>
      <p:ext uri="{BB962C8B-B14F-4D97-AF65-F5344CB8AC3E}">
        <p14:creationId xmlns:p14="http://schemas.microsoft.com/office/powerpoint/2010/main" val="2460538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NGSS Connections</a:t>
            </a:r>
          </a:p>
        </p:txBody>
      </p:sp>
      <p:sp>
        <p:nvSpPr>
          <p:cNvPr id="3" name="Content Placeholder 2"/>
          <p:cNvSpPr>
            <a:spLocks noGrp="1"/>
          </p:cNvSpPr>
          <p:nvPr>
            <p:ph idx="1"/>
          </p:nvPr>
        </p:nvSpPr>
        <p:spPr>
          <a:xfrm>
            <a:off x="533400" y="1295400"/>
            <a:ext cx="8229600" cy="5334000"/>
          </a:xfrm>
        </p:spPr>
        <p:txBody>
          <a:bodyPr/>
          <a:lstStyle/>
          <a:p>
            <a:pPr marL="457200" indent="-457200">
              <a:buNone/>
            </a:pPr>
            <a:r>
              <a:rPr lang="en-US" sz="2500" b="1" dirty="0"/>
              <a:t>Disciplinary core ideas (2-PS1-1; 2-PS1-4):</a:t>
            </a:r>
          </a:p>
          <a:p>
            <a:pPr marL="731520" indent="-365760">
              <a:buFont typeface="+mj-lt"/>
              <a:buAutoNum type="arabicPeriod"/>
            </a:pPr>
            <a:r>
              <a:rPr lang="en-US" sz="2500" dirty="0"/>
              <a:t>Different kinds of matter exist and many of them can be either solid or liquid, depending on temperature. Matter can be described and classified by its observable properties. </a:t>
            </a:r>
          </a:p>
          <a:p>
            <a:pPr marL="731520" indent="-365760">
              <a:buFont typeface="+mj-lt"/>
              <a:buAutoNum type="arabicPeriod"/>
            </a:pPr>
            <a:r>
              <a:rPr lang="en-US" sz="2500" dirty="0"/>
              <a:t>Heating or cooling a substance may cause changes that can be observed. Sometimes these changes are reversible, and sometimes they are not. </a:t>
            </a:r>
          </a:p>
          <a:p>
            <a:pPr marL="274320" indent="-274320">
              <a:spcBef>
                <a:spcPts val="2400"/>
              </a:spcBef>
            </a:pPr>
            <a:r>
              <a:rPr lang="en-US" sz="2500" b="1" dirty="0"/>
              <a:t>How did today’s content deepening activities address these core ideas?</a:t>
            </a:r>
          </a:p>
          <a:p>
            <a:pPr marL="274320" indent="-274320">
              <a:spcBef>
                <a:spcPts val="1200"/>
              </a:spcBef>
            </a:pPr>
            <a:r>
              <a:rPr lang="en-US" sz="2500" b="1" dirty="0"/>
              <a:t>How would addressing these ideas in the classroom be valuable for our students?</a:t>
            </a:r>
          </a:p>
          <a:p>
            <a:pPr marL="0" indent="0">
              <a:lnSpc>
                <a:spcPct val="200000"/>
              </a:lnSpc>
              <a:buNone/>
            </a:pPr>
            <a:endParaRPr lang="en-US" sz="3200" dirty="0"/>
          </a:p>
        </p:txBody>
      </p:sp>
    </p:spTree>
    <p:extLst>
      <p:ext uri="{BB962C8B-B14F-4D97-AF65-F5344CB8AC3E}">
        <p14:creationId xmlns:p14="http://schemas.microsoft.com/office/powerpoint/2010/main" val="1835639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3574" y="6216878"/>
            <a:ext cx="2362200"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8001000" cy="990600"/>
          </a:xfrm>
        </p:spPr>
        <p:txBody>
          <a:bodyPr/>
          <a:lstStyle/>
          <a:p>
            <a:pPr eaLnBrk="1" hangingPunct="1"/>
            <a:r>
              <a:rPr lang="en-US" dirty="0"/>
              <a:t>Summary: Today’s Focus Questions</a:t>
            </a:r>
          </a:p>
        </p:txBody>
      </p:sp>
      <p:sp>
        <p:nvSpPr>
          <p:cNvPr id="90115" name="Rectangle 3"/>
          <p:cNvSpPr>
            <a:spLocks noGrp="1" noChangeArrowheads="1"/>
          </p:cNvSpPr>
          <p:nvPr>
            <p:ph idx="1"/>
          </p:nvPr>
        </p:nvSpPr>
        <p:spPr>
          <a:xfrm>
            <a:off x="762000" y="1295400"/>
            <a:ext cx="7924800" cy="5257800"/>
          </a:xfrm>
        </p:spPr>
        <p:txBody>
          <a:bodyPr>
            <a:noAutofit/>
          </a:bodyPr>
          <a:lstStyle/>
          <a:p>
            <a:pPr marL="0" indent="0">
              <a:spcAft>
                <a:spcPts val="0"/>
              </a:spcAft>
              <a:buNone/>
            </a:pPr>
            <a:r>
              <a:rPr lang="en-US" sz="2900" dirty="0"/>
              <a:t>What progress have we made in addressing today’s focus questions?</a:t>
            </a:r>
          </a:p>
          <a:p>
            <a:pPr marL="731520" indent="-365760" eaLnBrk="1" hangingPunct="1">
              <a:spcBef>
                <a:spcPts val="1200"/>
              </a:spcBef>
              <a:spcAft>
                <a:spcPts val="0"/>
              </a:spcAft>
              <a:buFont typeface="+mj-lt"/>
              <a:buAutoNum type="arabicPeriod"/>
              <a:defRPr/>
            </a:pPr>
            <a:r>
              <a:rPr lang="en-US" sz="2900" dirty="0"/>
              <a:t>How can lesson analysis help us better understand how elicit, probe, and challenge questions can reveal and challenge student thinking? </a:t>
            </a:r>
          </a:p>
          <a:p>
            <a:pPr marL="731520" indent="-365760" eaLnBrk="1" hangingPunct="1">
              <a:spcBef>
                <a:spcPts val="600"/>
              </a:spcBef>
              <a:spcAft>
                <a:spcPts val="0"/>
              </a:spcAft>
              <a:buFont typeface="+mj-lt"/>
              <a:buAutoNum type="arabicPeriod"/>
              <a:defRPr/>
            </a:pPr>
            <a:r>
              <a:rPr lang="en-US" sz="2900" dirty="0"/>
              <a:t>When does the arrangement of water molecules change when heat is added? </a:t>
            </a:r>
          </a:p>
          <a:p>
            <a:pPr marL="731520" indent="-365760" eaLnBrk="1" hangingPunct="1">
              <a:spcBef>
                <a:spcPts val="600"/>
              </a:spcBef>
              <a:spcAft>
                <a:spcPts val="0"/>
              </a:spcAft>
              <a:buFont typeface="+mj-lt"/>
              <a:buAutoNum type="arabicPeriod"/>
              <a:defRPr/>
            </a:pPr>
            <a:r>
              <a:rPr lang="en-US" sz="2900" dirty="0"/>
              <a:t>What happens when matter starts off as one thing and changes into something different?</a:t>
            </a:r>
          </a:p>
        </p:txBody>
      </p:sp>
    </p:spTree>
    <p:extLst>
      <p:ext uri="{BB962C8B-B14F-4D97-AF65-F5344CB8AC3E}">
        <p14:creationId xmlns:p14="http://schemas.microsoft.com/office/powerpoint/2010/main" val="98121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Homework</a:t>
            </a:r>
          </a:p>
        </p:txBody>
      </p:sp>
      <p:sp>
        <p:nvSpPr>
          <p:cNvPr id="3" name="Content Placeholder 2"/>
          <p:cNvSpPr>
            <a:spLocks noGrp="1"/>
          </p:cNvSpPr>
          <p:nvPr>
            <p:ph idx="1"/>
          </p:nvPr>
        </p:nvSpPr>
        <p:spPr>
          <a:xfrm>
            <a:off x="685800" y="1295400"/>
            <a:ext cx="8001000" cy="5257800"/>
          </a:xfrm>
        </p:spPr>
        <p:txBody>
          <a:bodyPr/>
          <a:lstStyle/>
          <a:p>
            <a:pPr marL="365760" indent="-365760">
              <a:buFont typeface="+mj-lt"/>
              <a:buAutoNum type="arabicPeriod"/>
            </a:pPr>
            <a:r>
              <a:rPr lang="en-US" sz="2800" dirty="0"/>
              <a:t>For tomorrow, read the </a:t>
            </a:r>
            <a:r>
              <a:rPr lang="en-US" sz="2800" dirty="0" err="1"/>
              <a:t>STeLLA</a:t>
            </a:r>
            <a:r>
              <a:rPr lang="en-US" sz="2800" dirty="0"/>
              <a:t> strategies booklet and complete the Z-fold summary chart for these two Student Thinking Lens strategies:</a:t>
            </a:r>
          </a:p>
          <a:p>
            <a:pPr marL="731520" lvl="1" indent="-365760">
              <a:spcBef>
                <a:spcPts val="600"/>
              </a:spcBef>
              <a:buFont typeface="Arial" pitchFamily="34" charset="0"/>
              <a:buChar char="•"/>
            </a:pPr>
            <a:r>
              <a:rPr lang="en-US" sz="2800" b="1" dirty="0"/>
              <a:t>Strategy 4: </a:t>
            </a:r>
            <a:r>
              <a:rPr lang="en-US" sz="2800" dirty="0"/>
              <a:t>Engage students in analyzing and interpreting data and observations.</a:t>
            </a:r>
          </a:p>
          <a:p>
            <a:pPr marL="731520" lvl="1" indent="-365760">
              <a:spcBef>
                <a:spcPts val="600"/>
              </a:spcBef>
              <a:buFont typeface="Arial" pitchFamily="34" charset="0"/>
              <a:buChar char="•"/>
            </a:pPr>
            <a:r>
              <a:rPr lang="en-US" sz="2800" b="1" dirty="0"/>
              <a:t>Strategy 5: </a:t>
            </a:r>
            <a:r>
              <a:rPr lang="en-US" sz="2800" dirty="0"/>
              <a:t>Engage students in constructing explanations and arguments. </a:t>
            </a:r>
          </a:p>
          <a:p>
            <a:pPr marL="365760" indent="-365760">
              <a:spcBef>
                <a:spcPts val="1200"/>
              </a:spcBef>
              <a:buFont typeface="+mj-lt"/>
              <a:buAutoNum type="arabicPeriod"/>
            </a:pPr>
            <a:r>
              <a:rPr lang="en-US" sz="2800" dirty="0"/>
              <a:t>Read sections 5–10 in the content background document.</a:t>
            </a:r>
          </a:p>
          <a:p>
            <a:pPr marL="365760" indent="-365760">
              <a:spcBef>
                <a:spcPts val="1200"/>
              </a:spcBef>
              <a:buFont typeface="+mj-lt"/>
              <a:buAutoNum type="arabicPeriod"/>
            </a:pPr>
            <a:r>
              <a:rPr lang="en-US" sz="2800" dirty="0"/>
              <a:t>Don’t forget about the lesson-plan reading-and-reporting assignment due on day 4. </a:t>
            </a:r>
          </a:p>
        </p:txBody>
      </p:sp>
    </p:spTree>
    <p:extLst>
      <p:ext uri="{BB962C8B-B14F-4D97-AF65-F5344CB8AC3E}">
        <p14:creationId xmlns:p14="http://schemas.microsoft.com/office/powerpoint/2010/main" val="2907252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sz="3600"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2.4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218579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30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828800"/>
            <a:ext cx="4267200" cy="4267200"/>
          </a:xfrm>
        </p:spPr>
        <p:txBody>
          <a:bodyPr/>
          <a:lstStyle/>
          <a:p>
            <a:r>
              <a:rPr lang="en-US" sz="3000" dirty="0"/>
              <a:t>How does the arrangement of water molecules change when heat is added or removed? </a:t>
            </a:r>
          </a:p>
          <a:p>
            <a:pPr>
              <a:spcBef>
                <a:spcPts val="1200"/>
              </a:spcBef>
            </a:pPr>
            <a:r>
              <a:rPr lang="en-US" sz="3000" dirty="0"/>
              <a:t>What happens when matter starts off as one thing and changes into something different?</a:t>
            </a:r>
          </a:p>
        </p:txBody>
      </p:sp>
    </p:spTree>
    <p:extLst>
      <p:ext uri="{BB962C8B-B14F-4D97-AF65-F5344CB8AC3E}">
        <p14:creationId xmlns:p14="http://schemas.microsoft.com/office/powerpoint/2010/main" val="29820443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781A610-692D-47D0-9DC3-5862ECA0808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457200"/>
            <a:ext cx="5849988" cy="6400800"/>
          </a:xfrm>
        </p:spPr>
      </p:pic>
      <p:sp>
        <p:nvSpPr>
          <p:cNvPr id="5" name="Rectangle 6"/>
          <p:cNvSpPr>
            <a:spLocks noChangeArrowheads="1"/>
          </p:cNvSpPr>
          <p:nvPr/>
        </p:nvSpPr>
        <p:spPr bwMode="auto">
          <a:xfrm>
            <a:off x="1828800" y="2743200"/>
            <a:ext cx="2667000"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one of the dialogue examples for STL strategy 3 in the </a:t>
            </a:r>
            <a:r>
              <a:rPr lang="en-US" sz="3200" dirty="0" err="1"/>
              <a:t>STeLLA</a:t>
            </a:r>
            <a:r>
              <a:rPr lang="en-US" sz="3200" dirty="0"/>
              <a:t>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Trends in Reflections&amp;quot;&quot;/&gt;&lt;property id=&quot;20307&quot; value=&quot;300&quot;/&gt;&lt;/object&gt;&lt;object type=&quot;3&quot; unique_id=&quot;10005&quot;&gt;&lt;property id=&quot;20148&quot; value=&quot;5&quot;/&gt;&lt;property id=&quot;20300&quot; value=&quot;Slide 3 - &amp;quot; Norms for Working Together &amp;quot;&quot;/&gt;&lt;property id=&quot;20307&quot; value=&quot;330&quot;/&gt;&lt;/object&gt;&lt;object type=&quot;3&quot; unique_id=&quot;10006&quot;&gt;&lt;property id=&quot;20148&quot; value=&quot;5&quot;/&gt;&lt;property id=&quot;20300&quot; value=&quot;Slide 4 - &amp;quot; Norms for Working Together &amp;quot;&quot;/&gt;&lt;property id=&quot;20307&quot; value=&quot;331&quot;/&gt;&lt;/object&gt;&lt;object type=&quot;3&quot; unique_id=&quot;10007&quot;&gt;&lt;property id=&quot;20148&quot; value=&quot;5&quot;/&gt;&lt;property id=&quot;20300&quot; value=&quot;Slide 5 - &amp;quot;Today’s Focus Questions&amp;quot;&quot;/&gt;&lt;property id=&quot;20307&quot; value=&quot;354&quot;/&gt;&lt;/object&gt;&lt;object type=&quot;3&quot; unique_id=&quot;10008&quot;&gt;&lt;property id=&quot;20148&quot; value=&quot;5&quot;/&gt;&lt;property id=&quot;20300&quot; value=&quot;Slide 6&quot;/&gt;&lt;property id=&quot;20307&quot; value=&quot;329&quot;/&gt;&lt;/object&gt;&lt;object type=&quot;3&quot; unique_id=&quot;10009&quot;&gt;&lt;property id=&quot;20148&quot; value=&quot;5&quot;/&gt;&lt;property id=&quot;20300&quot; value=&quot;Slide 7 - &amp;quot;Link to Day 1: Elicit vs. Probe vs. Challenge&amp;quot;&quot;/&gt;&lt;property id=&quot;20307&quot; value=&quot;339&quot;/&gt;&lt;/object&gt;&lt;object type=&quot;3&quot; unique_id=&quot;10010&quot;&gt;&lt;property id=&quot;20148&quot; value=&quot;5&quot;/&gt;&lt;property id=&quot;20300&quot; value=&quot;Slide 8 - &amp;quot;RESPeCT  Video Analysis Process&amp;quot;&quot;/&gt;&lt;property id=&quot;20307&quot; value=&quot;309&quot;/&gt;&lt;/object&gt;&lt;object type=&quot;3&quot; unique_id=&quot;10011&quot;&gt;&lt;property id=&quot;20148&quot; value=&quot;5&quot;/&gt;&lt;property id=&quot;20300&quot; value=&quot;Slide 9 - &amp;quot;Video Viewing Basics&amp;quot;&quot;/&gt;&lt;property id=&quot;20307&quot; value=&quot;340&quot;/&gt;&lt;/object&gt;&lt;object type=&quot;3&quot; unique_id=&quot;10012&quot;&gt;&lt;property id=&quot;20148&quot; value=&quot;5&quot;/&gt;&lt;property id=&quot;20300&quot; value=&quot;Slide 10 - &amp;quot;Our first video analysis clip! &amp;quot;&quot;/&gt;&lt;property id=&quot;20307&quot; value=&quot;344&quot;/&gt;&lt;/object&gt;&lt;object type=&quot;3&quot; unique_id=&quot;10013&quot;&gt;&lt;property id=&quot;20148&quot; value=&quot;5&quot;/&gt;&lt;property id=&quot;20300&quot; value=&quot;Slide 11 - &amp;quot;IDENTIFY Elicit and Probe Questions&amp;quot;&quot;/&gt;&lt;property id=&quot;20307&quot; value=&quot;341&quot;/&gt;&lt;/object&gt;&lt;object type=&quot;3&quot; unique_id=&quot;10014&quot;&gt;&lt;property id=&quot;20148&quot; value=&quot;5&quot;/&gt;&lt;property id=&quot;20300&quot; value=&quot;Slide 12 - &amp;quot;IDENTIFY Student Thinking&amp;quot;&quot;/&gt;&lt;property id=&quot;20307&quot; value=&quot;345&quot;/&gt;&lt;/object&gt;&lt;object type=&quot;3&quot; unique_id=&quot;10015&quot;&gt;&lt;property id=&quot;20148&quot; value=&quot;5&quot;/&gt;&lt;property id=&quot;20300&quot; value=&quot;Slide 13 - &amp;quot;IDENTIFY Elicit, Probe, and Challenge Questions&amp;quot;&quot;/&gt;&lt;property id=&quot;20307&quot; value=&quot;342&quot;/&gt;&lt;/object&gt;&lt;object type=&quot;3&quot; unique_id=&quot;10016&quot;&gt;&lt;property id=&quot;20148&quot; value=&quot;5&quot;/&gt;&lt;property id=&quot;20300&quot; value=&quot;Slide 14 - &amp;quot;IDENTIFY Elicit, Probe, and Challenge Questions&amp;quot;&quot;/&gt;&lt;property id=&quot;20307&quot; value=&quot;346&quot;/&gt;&lt;/object&gt;&lt;object type=&quot;3&quot; unique_id=&quot;10017&quot;&gt;&lt;property id=&quot;20148&quot; value=&quot;5&quot;/&gt;&lt;property id=&quot;20300&quot; value=&quot;Slide 15 - &amp;quot;IDENTIFY Missed Opportunities to Probe&amp;quot;&quot;/&gt;&lt;property id=&quot;20307&quot; value=&quot;353&quot;/&gt;&lt;/object&gt;&lt;object type=&quot;3&quot; unique_id=&quot;10018&quot;&gt;&lt;property id=&quot;20148&quot; value=&quot;5&quot;/&gt;&lt;property id=&quot;20300&quot; value=&quot;Slide 16 - &amp;quot;Common Student Ideas about Matter&amp;quot;&quot;/&gt;&lt;property id=&quot;20307&quot; value=&quot;305&quot;/&gt;&lt;/object&gt;&lt;object type=&quot;3&quot; unique_id=&quot;10019&quot;&gt;&lt;property id=&quot;20148&quot; value=&quot;5&quot;/&gt;&lt;property id=&quot;20300&quot; value=&quot;Slide 17 - &amp;quot;Common Student Ideas about Matter&amp;quot;&quot;/&gt;&lt;property id=&quot;20307&quot; value=&quot;306&quot;/&gt;&lt;/object&gt;&lt;object type=&quot;3&quot; unique_id=&quot;10020&quot;&gt;&lt;property id=&quot;20148&quot; value=&quot;5&quot;/&gt;&lt;property id=&quot;20300&quot; value=&quot;Slide 18 - &amp;quot;Lesson Analysis: Analysis Basics&amp;quot;&quot;/&gt;&lt;property id=&quot;20307&quot; value=&quot;308&quot;/&gt;&lt;/object&gt;&lt;object type=&quot;3&quot; unique_id=&quot;10022&quot;&gt;&lt;property id=&quot;20148&quot; value=&quot;5&quot;/&gt;&lt;property id=&quot;20300&quot; value=&quot;Slide 19 - &amp;quot;IDENTIFY Elicit, Probe,  Challenge, and Leading Questions&amp;quot;&quot;/&gt;&lt;property id=&quot;20307&quot; value=&quot;348&quot;/&gt;&lt;/object&gt;&lt;object type=&quot;3&quot; unique_id=&quot;10023&quot;&gt;&lt;property id=&quot;20148&quot; value=&quot;5&quot;/&gt;&lt;property id=&quot;20300&quot; value=&quot;Slide 20 - &amp;quot;ANALYZE: Questions that Elicit, Probe, and Challenge Student Thinking&amp;quot;&quot;/&gt;&lt;property id=&quot;20307&quot; value=&quot;347&quot;/&gt;&lt;/object&gt;&lt;object type=&quot;3&quot; unique_id=&quot;10024&quot;&gt;&lt;property id=&quot;20148&quot; value=&quot;5&quot;/&gt;&lt;property id=&quot;20300&quot; value=&quot;Slide 21 - &amp;quot;Summarize:  Elicit, probe, challenge questions&amp;quot;&quot;/&gt;&lt;property id=&quot;20307&quot; value=&quot;352&quot;/&gt;&lt;/object&gt;&lt;object type=&quot;3&quot; unique_id=&quot;10025&quot;&gt;&lt;property id=&quot;20148&quot; value=&quot;5&quot;/&gt;&lt;property id=&quot;20300&quot; value=&quot;Slide 22 - &amp;quot;REFLECT on Your Learning&amp;quot;&quot;/&gt;&lt;property id=&quot;20307&quot; value=&quot;314&quot;/&gt;&lt;/object&gt;&lt;object type=&quot;3&quot; unique_id=&quot;10026&quot;&gt;&lt;property id=&quot;20148&quot; value=&quot;5&quot;/&gt;&lt;property id=&quot;20300&quot; value=&quot;Slide 23 - &amp;quot;Practice Probe Questions: Interview Planning&amp;quot;&quot;/&gt;&lt;property id=&quot;20307&quot; value=&quot;323&quot;/&gt;&lt;/object&gt;&lt;object type=&quot;3&quot; unique_id=&quot;10027&quot;&gt;&lt;property id=&quot;20148&quot; value=&quot;5&quot;/&gt;&lt;property id=&quot;20300&quot; value=&quot;Slide 24 - &amp;quot;Practice Probe Questions: Interview Process&amp;quot;&quot;/&gt;&lt;property id=&quot;20307&quot; value=&quot;324&quot;/&gt;&lt;/object&gt;&lt;object type=&quot;3&quot; unique_id=&quot;10028&quot;&gt;&lt;property id=&quot;20148&quot; value=&quot;5&quot;/&gt;&lt;property id=&quot;20300&quot; value=&quot;Slide 25 - &amp;quot;Group Discussion about the Interviews&amp;quot;&quot;/&gt;&lt;property id=&quot;20307&quot; value=&quot;325&quot;/&gt;&lt;/object&gt;&lt;object type=&quot;3&quot; unique_id=&quot;10029&quot;&gt;&lt;property id=&quot;20148&quot; value=&quot;5&quot;/&gt;&lt;property id=&quot;20300&quot; value=&quot;Slide 26 - &amp;quot;Properties of matter&amp;quot;&quot;/&gt;&lt;property id=&quot;20307&quot; value=&quot;373&quot;/&gt;&lt;/object&gt;&lt;object type=&quot;3&quot; unique_id=&quot;10030&quot;&gt;&lt;property id=&quot;20148&quot; value=&quot;5&quot;/&gt;&lt;property id=&quot;20300&quot; value=&quot;Slide 27 - &amp;quot;Central Learning Goal&amp;quot;&quot;/&gt;&lt;property id=&quot;20307&quot; value=&quot;375&quot;/&gt;&lt;/object&gt;&lt;object type=&quot;3&quot; unique_id=&quot;10031&quot;&gt;&lt;property id=&quot;20148&quot; value=&quot;5&quot;/&gt;&lt;property id=&quot;20300&quot; value=&quot;Slide 28 - &amp;quot;Matter (Lesson 1-3)&amp;quot;&quot;/&gt;&lt;property id=&quot;20307&quot; value=&quot;376&quot;/&gt;&lt;/object&gt;&lt;object type=&quot;3&quot; unique_id=&quot;10032&quot;&gt;&lt;property id=&quot;20148&quot; value=&quot;5&quot;/&gt;&lt;property id=&quot;20300&quot; value=&quot;Slide 29 - &amp;quot;Central Learning Goal&amp;quot;&quot;/&gt;&lt;property id=&quot;20307&quot; value=&quot;377&quot;/&gt;&lt;/object&gt;&lt;object type=&quot;3&quot; unique_id=&quot;10033&quot;&gt;&lt;property id=&quot;20148&quot; value=&quot;5&quot;/&gt;&lt;property id=&quot;20300&quot; value=&quot;Slide 30 - &amp;quot;Focus Questions for the Session&amp;quot;&quot;/&gt;&lt;property id=&quot;20307&quot; value=&quot;378&quot;/&gt;&lt;/object&gt;&lt;object type=&quot;3&quot; unique_id=&quot;10034&quot;&gt;&lt;property id=&quot;20148&quot; value=&quot;5&quot;/&gt;&lt;property id=&quot;20300&quot; value=&quot;Slide 31 - &amp;quot;States of Water&amp;quot;&quot;/&gt;&lt;property id=&quot;20307&quot; value=&quot;379&quot;/&gt;&lt;/object&gt;&lt;object type=&quot;3&quot; unique_id=&quot;10035&quot;&gt;&lt;property id=&quot;20148&quot; value=&quot;5&quot;/&gt;&lt;property id=&quot;20300&quot; value=&quot;Slide 32 - &amp;quot;Molecules in liquid water&amp;quot;&quot;/&gt;&lt;property id=&quot;20307&quot; value=&quot;380&quot;/&gt;&lt;/object&gt;&lt;object type=&quot;3&quot; unique_id=&quot;10036&quot;&gt;&lt;property id=&quot;20148&quot; value=&quot;5&quot;/&gt;&lt;property id=&quot;20300&quot; value=&quot;Slide 33 - &amp;quot;Molecules in liquid water&amp;quot;&quot;/&gt;&lt;property id=&quot;20307&quot; value=&quot;381&quot;/&gt;&lt;/object&gt;&lt;object type=&quot;3&quot; unique_id=&quot;10037&quot;&gt;&lt;property id=&quot;20148&quot; value=&quot;5&quot;/&gt;&lt;property id=&quot;20300&quot; value=&quot;Slide 34 - &amp;quot;Molecules in liquid water&amp;quot;&quot;/&gt;&lt;property id=&quot;20307&quot; value=&quot;382&quot;/&gt;&lt;/object&gt;&lt;object type=&quot;3&quot; unique_id=&quot;10038&quot;&gt;&lt;property id=&quot;20148&quot; value=&quot;5&quot;/&gt;&lt;property id=&quot;20300&quot; value=&quot;Slide 35 - &amp;quot;Changing from Liquid to Solid (Lesson 3)&amp;quot;&quot;/&gt;&lt;property id=&quot;20307&quot; value=&quot;383&quot;/&gt;&lt;/object&gt;&lt;object type=&quot;3&quot; unique_id=&quot;10039&quot;&gt;&lt;property id=&quot;20148&quot; value=&quot;5&quot;/&gt;&lt;property id=&quot;20300&quot; value=&quot;Slide 36 - &amp;quot;Focus Question Review&amp;quot;&quot;/&gt;&lt;property id=&quot;20307&quot; value=&quot;384&quot;/&gt;&lt;/object&gt;&lt;object type=&quot;3&quot; unique_id=&quot;10040&quot;&gt;&lt;property id=&quot;20148&quot; value=&quot;5&quot;/&gt;&lt;property id=&quot;20300&quot; value=&quot;Slide 37 - &amp;quot;Additional Focus Question for the Session&amp;quot;&quot;/&gt;&lt;property id=&quot;20307&quot; value=&quot;385&quot;/&gt;&lt;/object&gt;&lt;object type=&quot;3&quot; unique_id=&quot;10041&quot;&gt;&lt;property id=&quot;20148&quot; value=&quot;5&quot;/&gt;&lt;property id=&quot;20300&quot; value=&quot;Slide 38 - &amp;quot;Matter in Nature&amp;quot;&quot;/&gt;&lt;property id=&quot;20307&quot; value=&quot;386&quot;/&gt;&lt;/object&gt;&lt;object type=&quot;3&quot; unique_id=&quot;10042&quot;&gt;&lt;property id=&quot;20148&quot; value=&quot;5&quot;/&gt;&lt;property id=&quot;20300&quot; value=&quot;Slide 39 - &amp;quot;Photosynthesis&amp;quot;&quot;/&gt;&lt;property id=&quot;20307&quot; value=&quot;387&quot;/&gt;&lt;/object&gt;&lt;object type=&quot;3&quot; unique_id=&quot;10043&quot;&gt;&lt;property id=&quot;20148&quot; value=&quot;5&quot;/&gt;&lt;property id=&quot;20300&quot; value=&quot;Slide 40 - &amp;quot;Content representations can vary&amp;quot;&quot;/&gt;&lt;property id=&quot;20307&quot; value=&quot;388&quot;/&gt;&lt;/object&gt;&lt;object type=&quot;3&quot; unique_id=&quot;10044&quot;&gt;&lt;property id=&quot;20148&quot; value=&quot;5&quot;/&gt;&lt;property id=&quot;20300&quot; value=&quot;Slide 41 - &amp;quot;Neutralization Reaction&amp;quot;&quot;/&gt;&lt;property id=&quot;20307&quot; value=&quot;389&quot;/&gt;&lt;/object&gt;&lt;object type=&quot;3&quot; unique_id=&quot;10045&quot;&gt;&lt;property id=&quot;20148&quot; value=&quot;5&quot;/&gt;&lt;property id=&quot;20300&quot; value=&quot;Slide 42 - &amp;quot;Investigation&amp;quot;&quot;/&gt;&lt;property id=&quot;20307&quot; value=&quot;390&quot;/&gt;&lt;/object&gt;&lt;object type=&quot;3&quot; unique_id=&quot;10046&quot;&gt;&lt;property id=&quot;20148&quot; value=&quot;5&quot;/&gt;&lt;property id=&quot;20300&quot; value=&quot;Slide 43 - &amp;quot;Lego Model&amp;quot;&quot;/&gt;&lt;property id=&quot;20307&quot; value=&quot;391&quot;/&gt;&lt;/object&gt;&lt;object type=&quot;3&quot; unique_id=&quot;10047&quot;&gt;&lt;property id=&quot;20148&quot; value=&quot;5&quot;/&gt;&lt;property id=&quot;20300&quot; value=&quot;Slide 44 - &amp;quot;Focus Question Review&amp;quot;&quot;/&gt;&lt;property id=&quot;20307&quot; value=&quot;392&quot;/&gt;&lt;/object&gt;&lt;object type=&quot;3&quot; unique_id=&quot;10048&quot;&gt;&lt;property id=&quot;20148&quot; value=&quot;5&quot;/&gt;&lt;property id=&quot;20300&quot; value=&quot;Slide 45 - &amp;quot;Central Learning Goal Review&amp;quot;&quot;/&gt;&lt;property id=&quot;20307&quot; value=&quot;393&quot;/&gt;&lt;/object&gt;&lt;object type=&quot;3&quot; unique_id=&quot;10049&quot;&gt;&lt;property id=&quot;20148&quot; value=&quot;5&quot;/&gt;&lt;property id=&quot;20300&quot; value=&quot;Slide 46 - &amp;quot;Summary&amp;quot;&quot;/&gt;&lt;property id=&quot;20307&quot; value=&quot;326&quot;/&gt;&lt;/object&gt;&lt;object type=&quot;3&quot; unique_id=&quot;10050&quot;&gt;&lt;property id=&quot;20148&quot; value=&quot;5&quot;/&gt;&lt;property id=&quot;20300&quot; value=&quot;Slide 47 - &amp;quot;Homework&amp;quot;&quot;/&gt;&lt;property id=&quot;20307&quot; value=&quot;355&quot;/&gt;&lt;/object&gt;&lt;object type=&quot;3&quot; unique_id=&quot;10051&quot;&gt;&lt;property id=&quot;20148&quot; value=&quot;5&quot;/&gt;&lt;property id=&quot;20300&quot; value=&quot;Slide 48 - &amp;quot;Reflection on Today’s Session&amp;quot;&quot;/&gt;&lt;property id=&quot;20307&quot; value=&quot;327&quot;/&gt;&lt;/object&gt;&lt;/object&gt;&lt;object type=&quot;8&quot; unique_id=&quot;1010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19070</TotalTime>
  <Words>9112</Words>
  <Application>Microsoft Office PowerPoint</Application>
  <PresentationFormat>On-screen Show (4:3)</PresentationFormat>
  <Paragraphs>1011</Paragraphs>
  <Slides>55</Slides>
  <Notes>55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55</vt:i4>
      </vt:variant>
    </vt:vector>
  </HeadingPairs>
  <TitlesOfParts>
    <vt:vector size="63" baseType="lpstr">
      <vt:lpstr>Arial</vt:lpstr>
      <vt:lpstr>Calibri</vt:lpstr>
      <vt:lpstr>Lucida Sans Unicode</vt:lpstr>
      <vt:lpstr>Times New Roman</vt:lpstr>
      <vt:lpstr>Verdana</vt:lpstr>
      <vt:lpstr>Clarity</vt:lpstr>
      <vt:lpstr>RESPeCT Template</vt:lpstr>
      <vt:lpstr>1_Clarity</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vt:lpstr>
      <vt:lpstr>Identify Elicit and Probe Questions</vt:lpstr>
      <vt:lpstr>Analyze Student Thinking</vt:lpstr>
      <vt:lpstr>Identify Probe and Challenge Questions</vt:lpstr>
      <vt:lpstr>Identify Probe and Challenge Questions</vt:lpstr>
      <vt:lpstr>Identify Missed Opportunities to Probe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Properties of matter</vt:lpstr>
      <vt:lpstr>Unit Central Questions</vt:lpstr>
      <vt:lpstr>What Is (and Isn’t) Matter?</vt:lpstr>
      <vt:lpstr>Properties of Water</vt:lpstr>
      <vt:lpstr>Molecules in Liquid Water</vt:lpstr>
      <vt:lpstr>A Molecular Model of Liquid Water</vt:lpstr>
      <vt:lpstr>A Molecular Model of Liquid Water</vt:lpstr>
      <vt:lpstr>A Molecular Model of Liquid Water</vt:lpstr>
      <vt:lpstr>A Molecular Model of Liquid Water</vt:lpstr>
      <vt:lpstr>Content Deepening Focus Questions</vt:lpstr>
      <vt:lpstr>What Causes Solid Water (Ice) to Melt?</vt:lpstr>
      <vt:lpstr>Reversibility of Physical Changes in Matter</vt:lpstr>
      <vt:lpstr>Reflect: Content Deepening Focus Question 1</vt:lpstr>
      <vt:lpstr>Content Deepening: Focus Question 2</vt:lpstr>
      <vt:lpstr>Matter in Nature</vt:lpstr>
      <vt:lpstr>Photosynthesis: A Chemical Change</vt:lpstr>
      <vt:lpstr>A Representation of Photosynthesis</vt:lpstr>
      <vt:lpstr>Investigation: A Neutralization Reaction</vt:lpstr>
      <vt:lpstr>Investigation: A Neutralization Reaction</vt:lpstr>
      <vt:lpstr>Lego Model of a Neutralization Reaction</vt:lpstr>
      <vt:lpstr>Reflect: Content Deepening Focus Question 2</vt:lpstr>
      <vt:lpstr>NGSS Connections</vt:lpstr>
      <vt:lpstr>Unit Central Questions</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607</cp:revision>
  <cp:lastPrinted>2016-03-11T23:22:31Z</cp:lastPrinted>
  <dcterms:created xsi:type="dcterms:W3CDTF">2014-06-10T18:20:14Z</dcterms:created>
  <dcterms:modified xsi:type="dcterms:W3CDTF">2020-01-07T17:50:53Z</dcterms:modified>
</cp:coreProperties>
</file>