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416" r:id="rId2"/>
    <p:sldId id="417" r:id="rId3"/>
    <p:sldId id="332" r:id="rId4"/>
    <p:sldId id="333" r:id="rId5"/>
    <p:sldId id="334"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350" r:id="rId25"/>
    <p:sldId id="385" r:id="rId26"/>
    <p:sldId id="442"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13" r:id="rId45"/>
    <p:sldId id="411" r:id="rId46"/>
    <p:sldId id="443" r:id="rId47"/>
    <p:sldId id="406" r:id="rId48"/>
    <p:sldId id="444" r:id="rId49"/>
    <p:sldId id="408" r:id="rId50"/>
    <p:sldId id="436" r:id="rId51"/>
    <p:sldId id="437" r:id="rId52"/>
    <p:sldId id="438" r:id="rId53"/>
    <p:sldId id="439" r:id="rId54"/>
    <p:sldId id="440" r:id="rId55"/>
    <p:sldId id="441" r:id="rId56"/>
  </p:sldIdLst>
  <p:sldSz cx="9144000" cy="6858000" type="screen4x3"/>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0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9" autoAdjust="0"/>
    <p:restoredTop sz="62724" autoAdjust="0"/>
  </p:normalViewPr>
  <p:slideViewPr>
    <p:cSldViewPr>
      <p:cViewPr varScale="1">
        <p:scale>
          <a:sx n="70" d="100"/>
          <a:sy n="70" d="100"/>
        </p:scale>
        <p:origin x="1380"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1" d="100"/>
          <a:sy n="91" d="100"/>
        </p:scale>
        <p:origin x="21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641E4DF-CC49-453D-A637-08771FA8A063}" type="datetimeFigureOut">
              <a:rPr lang="en-US" smtClean="0"/>
              <a:pPr/>
              <a:t>1/7/2020</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FCB00251-494A-4E29-9488-0F7FF6DAA189}" type="slidenum">
              <a:rPr lang="en-US" smtClean="0"/>
              <a:pPr/>
              <a:t>‹#›</a:t>
            </a:fld>
            <a:endParaRPr lang="en-US" dirty="0"/>
          </a:p>
        </p:txBody>
      </p:sp>
    </p:spTree>
    <p:extLst>
      <p:ext uri="{BB962C8B-B14F-4D97-AF65-F5344CB8AC3E}">
        <p14:creationId xmlns:p14="http://schemas.microsoft.com/office/powerpoint/2010/main" val="322654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407101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4.4 in your PD program binders).”</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the lesson analysis.</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10</a:t>
            </a:fld>
            <a:endParaRPr lang="en-US" dirty="0"/>
          </a:p>
        </p:txBody>
      </p:sp>
    </p:spTree>
    <p:extLst>
      <p:ext uri="{BB962C8B-B14F-4D97-AF65-F5344CB8AC3E}">
        <p14:creationId xmlns:p14="http://schemas.microsoft.com/office/powerpoint/2010/main" val="158833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11</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r>
              <a:rPr lang="en-US" sz="1200" u="none" kern="1200" dirty="0">
                <a:solidFill>
                  <a:schemeClr val="tx1"/>
                </a:solidFill>
                <a:latin typeface="+mn-lt"/>
                <a:ea typeface="+mn-ea"/>
                <a:cs typeface="+mn-cs"/>
              </a:rPr>
              <a:t>a. “</a:t>
            </a:r>
            <a:r>
              <a:rPr lang="en-US" sz="1200" kern="1200" dirty="0">
                <a:solidFill>
                  <a:schemeClr val="tx1"/>
                </a:solidFill>
                <a:latin typeface="+mn-lt"/>
                <a:ea typeface="+mn-ea"/>
                <a:cs typeface="+mn-cs"/>
              </a:rPr>
              <a:t>As </a:t>
            </a:r>
            <a:r>
              <a:rPr lang="en-US" sz="1200" kern="1200" dirty="0">
                <a:solidFill>
                  <a:schemeClr val="tx1"/>
                </a:solidFill>
                <a:effectLst/>
                <a:latin typeface="+mn-lt"/>
                <a:ea typeface="+mn-ea"/>
                <a:cs typeface="+mn-cs"/>
              </a:rPr>
              <a:t>you watch the video, think about what makes activity in this clip a use-and-apply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task. What science ideas should students be using and applying in each scenario? Also notice what kinds of questions the teacher asks.”  </a:t>
            </a:r>
          </a:p>
          <a:p>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b. Show the video clip.</a:t>
            </a:r>
          </a:p>
          <a:p>
            <a:pPr lvl="0" fontAlgn="base"/>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“Think </a:t>
            </a:r>
            <a:r>
              <a:rPr lang="en-US" sz="1200" kern="1200" dirty="0">
                <a:solidFill>
                  <a:schemeClr val="tx1"/>
                </a:solidFill>
                <a:effectLst/>
                <a:latin typeface="+mn-lt"/>
                <a:ea typeface="+mn-ea"/>
                <a:cs typeface="+mn-cs"/>
              </a:rPr>
              <a:t>about the questions on the slide and mark the transcript as you identify the use of strategy 6.”</a:t>
            </a:r>
            <a:r>
              <a:rPr lang="en-US" dirty="0">
                <a:effectLst/>
              </a:rPr>
              <a:t> </a:t>
            </a:r>
            <a:r>
              <a:rPr lang="en-US" sz="1200" kern="1200" dirty="0">
                <a:solidFill>
                  <a:schemeClr val="tx1"/>
                </a:solidFill>
                <a:effectLst/>
                <a:latin typeface="+mn-lt"/>
                <a:ea typeface="+mn-ea"/>
                <a:cs typeface="+mn-cs"/>
              </a:rPr>
              <a:t> </a:t>
            </a:r>
          </a:p>
          <a:p>
            <a:pPr lvl="0" fontAlgn="base"/>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participants’ responses to t</a:t>
            </a:r>
            <a:r>
              <a:rPr lang="en-US" sz="1200" kern="1200" dirty="0">
                <a:solidFill>
                  <a:schemeClr val="tx1"/>
                </a:solidFill>
                <a:latin typeface="+mn-lt"/>
                <a:ea typeface="+mn-ea"/>
                <a:cs typeface="+mn-cs"/>
              </a:rPr>
              <a:t>he questions.</a:t>
            </a:r>
          </a:p>
          <a:p>
            <a:pPr lvl="0" fontAlgn="base"/>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activity in the clip is a use-and-apply task because it doesn’t introduce any new science ideas or practices. Instead, students use what they’ve learned about changes in matter (especially phase changes) to come up with examples in everyday life. Then they identify the type of change in each example and explain the cause. </a:t>
            </a:r>
          </a:p>
          <a:p>
            <a:pPr marL="137160" indent="-137160">
              <a:buFont typeface="Arial" pitchFamily="34" charset="0"/>
              <a:buChar char="•"/>
            </a:pPr>
            <a:r>
              <a:rPr lang="en-US" sz="1200" kern="1200" dirty="0">
                <a:solidFill>
                  <a:schemeClr val="tx1"/>
                </a:solidFill>
                <a:latin typeface="+mn-lt"/>
                <a:ea typeface="+mn-ea"/>
                <a:cs typeface="+mn-cs"/>
              </a:rPr>
              <a:t>In this activity, students need to understand and use the following science ideas:</a:t>
            </a:r>
          </a:p>
          <a:p>
            <a:pPr marL="411480" indent="-137160">
              <a:buFont typeface="Arial" pitchFamily="34" charset="0"/>
              <a:buChar char="•"/>
            </a:pPr>
            <a:r>
              <a:rPr lang="en-US" sz="1200" kern="1200" dirty="0">
                <a:solidFill>
                  <a:schemeClr val="tx1"/>
                </a:solidFill>
                <a:latin typeface="+mn-lt"/>
                <a:ea typeface="+mn-ea"/>
                <a:cs typeface="+mn-cs"/>
              </a:rPr>
              <a:t>Matter can change from a liquid to a solid and from a solid to a liquid.</a:t>
            </a:r>
          </a:p>
          <a:p>
            <a:pPr marL="411480" indent="-137160">
              <a:buFont typeface="Arial" pitchFamily="34" charset="0"/>
              <a:buChar char="•"/>
            </a:pPr>
            <a:r>
              <a:rPr lang="en-US" sz="1200" kern="1200" dirty="0">
                <a:solidFill>
                  <a:schemeClr val="tx1"/>
                </a:solidFill>
                <a:latin typeface="+mn-lt"/>
                <a:ea typeface="+mn-ea"/>
                <a:cs typeface="+mn-cs"/>
              </a:rPr>
              <a:t>Heat causes matter to change from a solid to a liquid.</a:t>
            </a:r>
          </a:p>
          <a:p>
            <a:pPr marL="411480" indent="-137160">
              <a:buFont typeface="Arial" pitchFamily="34" charset="0"/>
              <a:buChar char="•"/>
            </a:pPr>
            <a:r>
              <a:rPr lang="en-US" sz="1200" kern="1200" dirty="0">
                <a:solidFill>
                  <a:schemeClr val="tx1"/>
                </a:solidFill>
                <a:latin typeface="+mn-lt"/>
                <a:ea typeface="+mn-ea"/>
                <a:cs typeface="+mn-cs"/>
              </a:rPr>
              <a:t>Removing heat (cooling) causes matter to change from a liquid to a solid.</a:t>
            </a:r>
          </a:p>
          <a:p>
            <a:pPr marL="411480" indent="-137160">
              <a:buFont typeface="Arial" pitchFamily="34" charset="0"/>
              <a:buChar char="•"/>
            </a:pPr>
            <a:r>
              <a:rPr lang="en-US" sz="1200" kern="1200" dirty="0">
                <a:solidFill>
                  <a:schemeClr val="tx1"/>
                </a:solidFill>
                <a:latin typeface="+mn-lt"/>
                <a:ea typeface="+mn-ea"/>
                <a:cs typeface="+mn-cs"/>
              </a:rPr>
              <a:t>Sometimes changes in matter result in new substances being formed (like the gas in the “fizzies” example).</a:t>
            </a:r>
          </a:p>
          <a:p>
            <a:pPr marL="137160" indent="-137160">
              <a:buFont typeface="Arial" pitchFamily="34" charset="0"/>
              <a:buChar char="•"/>
            </a:pPr>
            <a:r>
              <a:rPr lang="en-US" sz="1200" kern="1200" dirty="0">
                <a:solidFill>
                  <a:schemeClr val="tx1"/>
                </a:solidFill>
                <a:latin typeface="+mn-lt"/>
                <a:ea typeface="+mn-ea"/>
                <a:cs typeface="+mn-cs"/>
              </a:rPr>
              <a:t>During a use-and-apply task, the teacher should ask many probe and challenge questions. </a:t>
            </a:r>
          </a:p>
          <a:p>
            <a:pPr marL="411480" indent="-137160">
              <a:buFont typeface="Arial" pitchFamily="34" charset="0"/>
              <a:buChar char="•"/>
            </a:pPr>
            <a:r>
              <a:rPr lang="en-US" sz="1200" kern="1200" dirty="0">
                <a:solidFill>
                  <a:schemeClr val="tx1"/>
                </a:solidFill>
                <a:latin typeface="+mn-lt"/>
                <a:ea typeface="+mn-ea"/>
                <a:cs typeface="+mn-cs"/>
              </a:rPr>
              <a:t>The teacher should use probe questions to determine whether students are using science ideas accurately.</a:t>
            </a:r>
          </a:p>
          <a:p>
            <a:pPr marL="411480" indent="-137160">
              <a:buFont typeface="Arial" pitchFamily="34" charset="0"/>
              <a:buChar char="•"/>
            </a:pPr>
            <a:r>
              <a:rPr lang="en-US" sz="1200" kern="1200" dirty="0">
                <a:solidFill>
                  <a:schemeClr val="tx1"/>
                </a:solidFill>
                <a:latin typeface="+mn-lt"/>
                <a:ea typeface="+mn-ea"/>
                <a:cs typeface="+mn-cs"/>
              </a:rPr>
              <a:t>The teacher should use challenge questions that are open ended enough to reveal whether students understand the science ideas. Challenge questions should push students to move their thinking forward, elaborate on their answers, and connect their thinking with the science ideas.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Probe questions:</a:t>
            </a:r>
            <a:r>
              <a:rPr lang="en-US" sz="1200" kern="1200" dirty="0">
                <a:solidFill>
                  <a:schemeClr val="tx1"/>
                </a:solidFill>
                <a:latin typeface="+mn-lt"/>
                <a:ea typeface="+mn-ea"/>
                <a:cs typeface="+mn-cs"/>
              </a:rPr>
              <a:t> See comment below about weaker challenge questions.</a:t>
            </a:r>
          </a:p>
          <a:p>
            <a:pPr marL="137160" indent="-137160">
              <a:buFont typeface="Arial" pitchFamily="34" charset="0"/>
              <a:buChar char="•"/>
            </a:pPr>
            <a:r>
              <a:rPr lang="en-US" sz="1200" b="1" kern="1200" dirty="0">
                <a:solidFill>
                  <a:schemeClr val="tx1"/>
                </a:solidFill>
                <a:latin typeface="+mn-lt"/>
                <a:ea typeface="+mn-ea"/>
                <a:cs typeface="+mn-cs"/>
              </a:rPr>
              <a:t>Strong challenge questions:</a:t>
            </a:r>
            <a:r>
              <a:rPr lang="en-US" sz="1200" kern="1200" dirty="0">
                <a:solidFill>
                  <a:schemeClr val="tx1"/>
                </a:solidFill>
                <a:latin typeface="+mn-lt"/>
                <a:ea typeface="+mn-ea"/>
                <a:cs typeface="+mn-cs"/>
              </a:rPr>
              <a:t> </a:t>
            </a:r>
          </a:p>
          <a:p>
            <a:pPr marL="320040" indent="-137160">
              <a:buFont typeface="Arial" pitchFamily="34" charset="0"/>
              <a:buChar char="•"/>
            </a:pPr>
            <a:r>
              <a:rPr lang="en-US" sz="1200" b="1" kern="1200" dirty="0">
                <a:solidFill>
                  <a:schemeClr val="tx1"/>
                </a:solidFill>
                <a:latin typeface="+mn-lt"/>
                <a:ea typeface="+mn-ea"/>
                <a:cs typeface="+mn-cs"/>
              </a:rPr>
              <a:t>Video segment 00:00:00: </a:t>
            </a:r>
            <a:r>
              <a:rPr lang="en-US" sz="1200" kern="1200" dirty="0">
                <a:solidFill>
                  <a:schemeClr val="tx1"/>
                </a:solidFill>
                <a:latin typeface="+mn-lt"/>
                <a:ea typeface="+mn-ea"/>
                <a:cs typeface="+mn-cs"/>
              </a:rPr>
              <a:t>“I want you to think about a time that you either saw a liquid turn into a solid [or] a solid turn into a liquid or maybe a gas outside of our classroom.” </a:t>
            </a:r>
          </a:p>
          <a:p>
            <a:pPr marL="320040" indent="-137160">
              <a:buFont typeface="Arial" pitchFamily="34" charset="0"/>
              <a:buChar char="•"/>
            </a:pPr>
            <a:r>
              <a:rPr lang="en-US" sz="1200" b="1" kern="1200" dirty="0">
                <a:solidFill>
                  <a:schemeClr val="tx1"/>
                </a:solidFill>
                <a:latin typeface="+mn-lt"/>
                <a:ea typeface="+mn-ea"/>
                <a:cs typeface="+mn-cs"/>
              </a:rPr>
              <a:t>Segment 00:00:45: </a:t>
            </a:r>
            <a:r>
              <a:rPr lang="en-US" sz="1200" kern="1200" dirty="0">
                <a:solidFill>
                  <a:schemeClr val="tx1"/>
                </a:solidFill>
                <a:latin typeface="+mn-lt"/>
                <a:ea typeface="+mn-ea"/>
                <a:cs typeface="+mn-cs"/>
              </a:rPr>
              <a:t>“[Anyone] have any ideas of why there’s still ice hanging out over there?”</a:t>
            </a:r>
          </a:p>
          <a:p>
            <a:pPr marL="320040" indent="-137160">
              <a:buFont typeface="Arial" pitchFamily="34" charset="0"/>
              <a:buChar char="•"/>
            </a:pPr>
            <a:r>
              <a:rPr lang="en-US" sz="1200" b="1" kern="1200" dirty="0">
                <a:solidFill>
                  <a:schemeClr val="tx1"/>
                </a:solidFill>
                <a:latin typeface="+mn-lt"/>
                <a:ea typeface="+mn-ea"/>
                <a:cs typeface="+mn-cs"/>
              </a:rPr>
              <a:t>Segment 00:01:34: </a:t>
            </a:r>
            <a:r>
              <a:rPr lang="en-US" sz="1200" kern="1200" dirty="0">
                <a:solidFill>
                  <a:schemeClr val="tx1"/>
                </a:solidFill>
                <a:latin typeface="+mn-lt"/>
                <a:ea typeface="+mn-ea"/>
                <a:cs typeface="+mn-cs"/>
              </a:rPr>
              <a:t>“Jilissa, where have you seen changes in matter outside of our classroom?”</a:t>
            </a:r>
          </a:p>
          <a:p>
            <a:pPr marL="320040" indent="-137160">
              <a:buFont typeface="Arial" pitchFamily="34" charset="0"/>
              <a:buChar char="•"/>
            </a:pPr>
            <a:r>
              <a:rPr lang="en-US" sz="1200" b="1" kern="1200" dirty="0">
                <a:solidFill>
                  <a:schemeClr val="tx1"/>
                </a:solidFill>
                <a:latin typeface="+mn-lt"/>
                <a:ea typeface="+mn-ea"/>
                <a:cs typeface="+mn-cs"/>
              </a:rPr>
              <a:t>Segment 00:04:14: </a:t>
            </a:r>
            <a:r>
              <a:rPr lang="en-US" sz="1200" kern="1200" dirty="0">
                <a:solidFill>
                  <a:schemeClr val="tx1"/>
                </a:solidFill>
                <a:latin typeface="+mn-lt"/>
                <a:ea typeface="+mn-ea"/>
                <a:cs typeface="+mn-cs"/>
              </a:rPr>
              <a:t>“And how is that a change in matter?”</a:t>
            </a:r>
          </a:p>
          <a:p>
            <a:pPr marL="137160" indent="-137160">
              <a:buFont typeface="Arial" pitchFamily="34" charset="0"/>
              <a:buChar char="•"/>
            </a:pPr>
            <a:r>
              <a:rPr lang="en-US" sz="1200" b="1" kern="1200" dirty="0">
                <a:solidFill>
                  <a:schemeClr val="tx1"/>
                </a:solidFill>
                <a:latin typeface="+mn-lt"/>
                <a:ea typeface="+mn-ea"/>
                <a:cs typeface="+mn-cs"/>
              </a:rPr>
              <a:t>Weaker challenge questions:</a:t>
            </a:r>
            <a:r>
              <a:rPr lang="en-US" sz="1200" kern="1200" dirty="0">
                <a:solidFill>
                  <a:schemeClr val="tx1"/>
                </a:solidFill>
                <a:latin typeface="+mn-lt"/>
                <a:ea typeface="+mn-ea"/>
                <a:cs typeface="+mn-cs"/>
              </a:rPr>
              <a:t> The following challenge questions are weaker because they prompt only one-word responses from students. Some participants might consider them probe questions, but since the teacher is trying to get students to extend their thinking and use science ideas they’ve learned, they qualify as challenge questions.</a:t>
            </a:r>
          </a:p>
          <a:p>
            <a:pPr marL="320040" indent="-137160">
              <a:buFont typeface="Arial" pitchFamily="34" charset="0"/>
              <a:buChar char="•"/>
            </a:pPr>
            <a:r>
              <a:rPr lang="en-US" sz="1200" b="1" kern="1200" dirty="0">
                <a:solidFill>
                  <a:schemeClr val="tx1"/>
                </a:solidFill>
                <a:latin typeface="+mn-lt"/>
                <a:ea typeface="+mn-ea"/>
                <a:cs typeface="+mn-cs"/>
              </a:rPr>
              <a:t>Video segment 00:00:21: </a:t>
            </a:r>
            <a:r>
              <a:rPr lang="en-US" sz="1200" kern="1200" dirty="0">
                <a:solidFill>
                  <a:schemeClr val="tx1"/>
                </a:solidFill>
                <a:latin typeface="+mn-lt"/>
                <a:ea typeface="+mn-ea"/>
                <a:cs typeface="+mn-cs"/>
              </a:rPr>
              <a:t>“What do you think caused the snow to melt?” </a:t>
            </a:r>
          </a:p>
          <a:p>
            <a:pPr marL="320040" indent="-137160">
              <a:buFont typeface="Arial" pitchFamily="34" charset="0"/>
              <a:buChar char="•"/>
            </a:pPr>
            <a:r>
              <a:rPr lang="en-US" sz="1200" b="1" kern="1200" dirty="0">
                <a:solidFill>
                  <a:schemeClr val="tx1"/>
                </a:solidFill>
                <a:latin typeface="+mn-lt"/>
                <a:ea typeface="+mn-ea"/>
                <a:cs typeface="+mn-cs"/>
              </a:rPr>
              <a:t>Segment 00:00:25: </a:t>
            </a:r>
            <a:r>
              <a:rPr lang="en-US" sz="1200" kern="1200" dirty="0">
                <a:solidFill>
                  <a:schemeClr val="tx1"/>
                </a:solidFill>
                <a:latin typeface="+mn-lt"/>
                <a:ea typeface="+mn-ea"/>
                <a:cs typeface="+mn-cs"/>
              </a:rPr>
              <a:t>“And what does the Sun provide?”</a:t>
            </a:r>
          </a:p>
          <a:p>
            <a:pPr marL="320040" indent="-137160">
              <a:buFont typeface="Arial" pitchFamily="34" charset="0"/>
              <a:buChar char="•"/>
            </a:pPr>
            <a:r>
              <a:rPr lang="en-US" sz="1200" b="1" kern="1200" dirty="0">
                <a:solidFill>
                  <a:schemeClr val="tx1"/>
                </a:solidFill>
                <a:latin typeface="+mn-lt"/>
                <a:ea typeface="+mn-ea"/>
                <a:cs typeface="+mn-cs"/>
              </a:rPr>
              <a:t>Segment 00:00:52: </a:t>
            </a:r>
            <a:r>
              <a:rPr lang="en-US" sz="1200" kern="1200" dirty="0">
                <a:solidFill>
                  <a:schemeClr val="tx1"/>
                </a:solidFill>
                <a:latin typeface="+mn-lt"/>
                <a:ea typeface="+mn-ea"/>
                <a:cs typeface="+mn-cs"/>
              </a:rPr>
              <a:t>“So what does the shade stop [from] happening?” </a:t>
            </a:r>
          </a:p>
          <a:p>
            <a:pPr marL="320040" indent="-137160">
              <a:buFont typeface="Arial" pitchFamily="34" charset="0"/>
              <a:buChar char="•"/>
            </a:pPr>
            <a:r>
              <a:rPr lang="en-US" sz="1200" b="1" kern="1200" dirty="0">
                <a:solidFill>
                  <a:schemeClr val="tx1"/>
                </a:solidFill>
                <a:latin typeface="+mn-lt"/>
                <a:ea typeface="+mn-ea"/>
                <a:cs typeface="+mn-cs"/>
              </a:rPr>
              <a:t>Segment 00:01:02: </a:t>
            </a:r>
            <a:r>
              <a:rPr lang="en-US" sz="1200" kern="1200" dirty="0">
                <a:solidFill>
                  <a:schemeClr val="tx1"/>
                </a:solidFill>
                <a:latin typeface="+mn-lt"/>
                <a:ea typeface="+mn-ea"/>
                <a:cs typeface="+mn-cs"/>
              </a:rPr>
              <a:t>“And then that stops what from happening?” </a:t>
            </a:r>
          </a:p>
          <a:p>
            <a:pPr marL="320040" indent="-137160">
              <a:buFont typeface="Arial" pitchFamily="34" charset="0"/>
              <a:buChar char="•"/>
            </a:pPr>
            <a:r>
              <a:rPr lang="en-US" sz="1200" b="1" kern="1200" dirty="0">
                <a:solidFill>
                  <a:schemeClr val="tx1"/>
                </a:solidFill>
                <a:latin typeface="+mn-lt"/>
                <a:ea typeface="+mn-ea"/>
                <a:cs typeface="+mn-cs"/>
              </a:rPr>
              <a:t>Segment 00:02:17: </a:t>
            </a:r>
            <a:r>
              <a:rPr lang="en-US" sz="1200" kern="1200" dirty="0">
                <a:solidFill>
                  <a:schemeClr val="tx1"/>
                </a:solidFill>
                <a:latin typeface="+mn-lt"/>
                <a:ea typeface="+mn-ea"/>
                <a:cs typeface="+mn-cs"/>
              </a:rPr>
              <a:t>“What did it create, though?”</a:t>
            </a:r>
          </a:p>
          <a:p>
            <a:pPr marL="320040" indent="-137160">
              <a:buFont typeface="Arial" pitchFamily="34" charset="0"/>
              <a:buChar char="•"/>
            </a:pPr>
            <a:r>
              <a:rPr lang="en-US" sz="1200" b="1" kern="1200" dirty="0">
                <a:solidFill>
                  <a:schemeClr val="tx1"/>
                </a:solidFill>
                <a:latin typeface="+mn-lt"/>
                <a:ea typeface="+mn-ea"/>
                <a:cs typeface="+mn-cs"/>
              </a:rPr>
              <a:t>Segment 00:02:36: </a:t>
            </a:r>
            <a:r>
              <a:rPr lang="en-US" sz="1200" kern="1200" dirty="0">
                <a:solidFill>
                  <a:schemeClr val="tx1"/>
                </a:solidFill>
                <a:latin typeface="+mn-lt"/>
                <a:ea typeface="+mn-ea"/>
                <a:cs typeface="+mn-cs"/>
              </a:rPr>
              <a:t>“What kind of matter are bubbles?”</a:t>
            </a:r>
          </a:p>
          <a:p>
            <a:pPr marL="320040" indent="-137160">
              <a:buFont typeface="Arial" pitchFamily="34" charset="0"/>
              <a:buChar char="•"/>
            </a:pPr>
            <a:r>
              <a:rPr lang="en-US" sz="1200" b="1" kern="1200" dirty="0">
                <a:solidFill>
                  <a:schemeClr val="tx1"/>
                </a:solidFill>
                <a:latin typeface="+mn-lt"/>
                <a:ea typeface="+mn-ea"/>
                <a:cs typeface="+mn-cs"/>
              </a:rPr>
              <a:t>Segment 00:03:44:</a:t>
            </a:r>
            <a:r>
              <a:rPr lang="en-US" sz="1200" kern="1200" dirty="0">
                <a:solidFill>
                  <a:schemeClr val="tx1"/>
                </a:solidFill>
                <a:latin typeface="+mn-lt"/>
                <a:ea typeface="+mn-ea"/>
                <a:cs typeface="+mn-cs"/>
              </a:rPr>
              <a:t> “And what type of matter is hail?” </a:t>
            </a:r>
          </a:p>
          <a:p>
            <a:pPr marL="137160" indent="-137160">
              <a:buFont typeface="Arial" pitchFamily="34" charset="0"/>
              <a:buChar char="•"/>
            </a:pPr>
            <a:r>
              <a:rPr lang="en-US" sz="1200" b="1" kern="1200" dirty="0">
                <a:solidFill>
                  <a:schemeClr val="tx1"/>
                </a:solidFill>
                <a:latin typeface="+mn-lt"/>
                <a:ea typeface="+mn-ea"/>
                <a:cs typeface="+mn-cs"/>
              </a:rPr>
              <a:t>Leading questions:</a:t>
            </a:r>
            <a:r>
              <a:rPr lang="en-US" sz="1200" kern="1200" dirty="0">
                <a:solidFill>
                  <a:schemeClr val="tx1"/>
                </a:solidFill>
                <a:latin typeface="+mn-lt"/>
                <a:ea typeface="+mn-ea"/>
                <a:cs typeface="+mn-cs"/>
              </a:rPr>
              <a:t> Possibly at video segment 00:01:20 (“’Cause it’s missing …?”). At segment 00:03:50, the teacher rephrases a question to make it easier for students to answer (i.e., from “What type of matter is hail?” to “Is it a liquid, a gas …?”).</a:t>
            </a:r>
            <a:r>
              <a:rPr lang="en-US" dirty="0"/>
              <a:t>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096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“For the analysis question on the slide, study the video transcript and come up with a claim, evidence, and reasoning to support your claim.”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Whole-group share-out:</a:t>
            </a:r>
            <a:r>
              <a:rPr lang="en-US" sz="1200" u="none" strike="noStrike" kern="1200" dirty="0">
                <a:solidFill>
                  <a:schemeClr val="tx1"/>
                </a:solidFill>
                <a:effectLst/>
                <a:latin typeface="+mn-lt"/>
                <a:ea typeface="+mn-ea"/>
                <a:cs typeface="+mn-cs"/>
              </a:rPr>
              <a:t> As participants share their </a:t>
            </a:r>
            <a:r>
              <a:rPr lang="en-US" sz="1200" kern="1200" dirty="0">
                <a:solidFill>
                  <a:schemeClr val="tx1"/>
                </a:solidFill>
                <a:effectLst/>
                <a:latin typeface="+mn-lt"/>
                <a:ea typeface="+mn-ea"/>
                <a:cs typeface="+mn-cs"/>
              </a:rPr>
              <a:t>claims, evidence, and reasoning</a:t>
            </a:r>
            <a:r>
              <a:rPr lang="en-US" sz="1200" u="none" strike="noStrike" kern="1200" dirty="0">
                <a:solidFill>
                  <a:schemeClr val="tx1"/>
                </a:solidFill>
                <a:effectLst/>
                <a:latin typeface="+mn-lt"/>
                <a:ea typeface="+mn-ea"/>
                <a:cs typeface="+mn-cs"/>
              </a:rPr>
              <a:t>, encourage them to challenge one another by asking questions, disagreeing, and suggesting improvements or alternative explanations and arguments. (Refer to the norms at the heart of the RESPeCT program.)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also want to ask participants whether they noticed in the transcript any missed opportunities for engaging students in using and applying new science ideas.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Reflect (1 min):</a:t>
            </a:r>
            <a:r>
              <a:rPr lang="en-US" sz="1200" u="none" strike="noStrike" kern="1200" dirty="0">
                <a:solidFill>
                  <a:schemeClr val="tx1"/>
                </a:solidFill>
                <a:effectLst/>
                <a:latin typeface="+mn-lt"/>
                <a:ea typeface="+mn-ea"/>
                <a:cs typeface="+mn-cs"/>
              </a:rPr>
              <a:t> Give participants time to think about the reflection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Whole-group discussion.</a:t>
            </a:r>
            <a:r>
              <a:rPr lang="en-US" sz="1200" u="none" strike="noStrike" kern="1200" dirty="0">
                <a:solidFill>
                  <a:schemeClr val="tx1"/>
                </a:solidFill>
                <a:effectLst/>
                <a:latin typeface="+mn-lt"/>
                <a:ea typeface="+mn-ea"/>
                <a:cs typeface="+mn-cs"/>
              </a:rPr>
              <a:t> Discuss the reflection question as a group. Make sure participants note specifically what they learned about strategy 6 from</a:t>
            </a:r>
            <a:r>
              <a:rPr lang="en-US" sz="1200" u="none" strike="noStrike" kern="1200" baseline="0" dirty="0">
                <a:solidFill>
                  <a:schemeClr val="tx1"/>
                </a:solidFill>
                <a:effectLst/>
                <a:latin typeface="+mn-lt"/>
                <a:ea typeface="+mn-ea"/>
                <a:cs typeface="+mn-cs"/>
              </a:rPr>
              <a:t> watching and analyzing this video clip.</a:t>
            </a:r>
          </a:p>
          <a:p>
            <a:pPr lvl="0" fontAlgn="base"/>
            <a:endParaRPr lang="en-US" sz="1200" u="none" strike="noStrike"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Student thinking revealed in this clip:</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the clip, students recognize that heat can cause changes in matter. The first example is the Sun causing snow to melt (video segment 00:00:24). Another student adds onto this idea by explaining that shady areas still have snow/ice because they don’t get as much heat (segment 00:00:56). </a:t>
            </a:r>
          </a:p>
          <a:p>
            <a:pPr marL="137160" indent="-137160">
              <a:buFont typeface="Arial" pitchFamily="34" charset="0"/>
              <a:buChar char="•"/>
            </a:pPr>
            <a:r>
              <a:rPr lang="en-US" sz="1200" kern="1200" dirty="0">
                <a:solidFill>
                  <a:schemeClr val="tx1"/>
                </a:solidFill>
                <a:latin typeface="+mn-lt"/>
                <a:ea typeface="+mn-ea"/>
                <a:cs typeface="+mn-cs"/>
              </a:rPr>
              <a:t>Jilissa gives an example of a soda exploding when her sibling put a mint candy in the drink (segment 00:01:41). Although the teacher originally asked students about phase changes, at segment 00:01:34, she changes the question to a broader one about “changes in matter.” So Jilissa’s example is appropriate even though it illustrates a chemical change rather than a physical (phase) change. (This is never made explicit in the clip.) When the teacher asks what type of matter is formed as a result of this change, Jilissa struggles with the question, but another student identifies the new substance as air/gas (segment 00:02:41). The teacher helps students link this back to the baking-soda and vinegar lesson. (segment 00:02:08)</a:t>
            </a:r>
          </a:p>
          <a:p>
            <a:pPr marL="137160" indent="-137160">
              <a:buFont typeface="Arial" pitchFamily="34" charset="0"/>
              <a:buChar char="•"/>
            </a:pPr>
            <a:r>
              <a:rPr lang="en-US" sz="1200" kern="1200" dirty="0">
                <a:solidFill>
                  <a:schemeClr val="tx1"/>
                </a:solidFill>
                <a:latin typeface="+mn-lt"/>
                <a:ea typeface="+mn-ea"/>
                <a:cs typeface="+mn-cs"/>
              </a:rPr>
              <a:t>Students offer good examples of phase changes at segments 00:00:18 (snow melting) and 00:03:06 (rain turning into hail). The teacher links science ideas in this use-and-apply task by asking students to identify the type of matter, how it’s changing, and what is causing the change. </a:t>
            </a:r>
          </a:p>
          <a:p>
            <a:pPr marL="137160" indent="-137160">
              <a:buFont typeface="Arial" pitchFamily="34" charset="0"/>
              <a:buChar char="•"/>
            </a:pPr>
            <a:r>
              <a:rPr lang="en-US" sz="1200" kern="1200" dirty="0">
                <a:solidFill>
                  <a:schemeClr val="tx1"/>
                </a:solidFill>
                <a:latin typeface="+mn-lt"/>
                <a:ea typeface="+mn-ea"/>
                <a:cs typeface="+mn-cs"/>
              </a:rPr>
              <a:t>At segment 00:04:06, Ava gives an example of an apple-tree flower turning into an apple or an apple tree. This example isn’t related to the lesson goals but illustrates the rich experiences students have with the subject matter. The teacher links to the ideas about phase changes by pointing out that although the size and shape of the solid matter changes, this isn’t an example of a phase change because the matter is a solid before and after the change.</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8657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74637">
              <a:spcAft>
                <a:spcPts val="1200"/>
              </a:spcAft>
              <a:buSzPct val="85000"/>
              <a:buFont typeface="Arial" charset="0"/>
              <a:buNone/>
            </a:pPr>
            <a:r>
              <a:rPr lang="en-US" sz="2800" baseline="0" dirty="0"/>
              <a:t>5 min</a:t>
            </a:r>
          </a:p>
          <a:p>
            <a:pPr marL="182563" lvl="1">
              <a:spcAft>
                <a:spcPts val="1200"/>
              </a:spcAft>
              <a:buSzPct val="85000"/>
              <a:buFont typeface="Arial" charset="0"/>
              <a:buNone/>
            </a:pPr>
            <a:endParaRPr lang="en-US" sz="2800"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a:t>
            </a:r>
            <a:r>
              <a:rPr lang="en-US" sz="1200" kern="1200" baseline="0" dirty="0">
                <a:solidFill>
                  <a:schemeClr val="tx1"/>
                </a:solidFill>
                <a:latin typeface="+mn-lt"/>
                <a:ea typeface="+mn-ea"/>
                <a:cs typeface="+mn-cs"/>
              </a:rPr>
              <a:t> aloud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pPr marL="182880" indent="-137160">
              <a:buFont typeface="Arial" pitchFamily="34" charset="0"/>
              <a:buChar char="•"/>
            </a:pPr>
            <a:r>
              <a:rPr lang="en-US" sz="1200" kern="1200" dirty="0">
                <a:solidFill>
                  <a:schemeClr val="tx1"/>
                </a:solidFill>
                <a:latin typeface="+mn-lt"/>
                <a:ea typeface="+mn-ea"/>
                <a:cs typeface="+mn-cs"/>
              </a:rPr>
              <a:t>After</a:t>
            </a:r>
          </a:p>
          <a:p>
            <a:pPr marL="182880" indent="-137160">
              <a:buFont typeface="Arial" pitchFamily="34" charset="0"/>
              <a:buChar char="•"/>
            </a:pPr>
            <a:r>
              <a:rPr lang="en-US" sz="1200" kern="1200" dirty="0">
                <a:solidFill>
                  <a:schemeClr val="tx1"/>
                </a:solidFill>
                <a:latin typeface="+mn-lt"/>
                <a:ea typeface="+mn-ea"/>
                <a:cs typeface="+mn-cs"/>
              </a:rPr>
              <a:t>Many</a:t>
            </a:r>
          </a:p>
          <a:p>
            <a:pPr marL="182880" indent="-137160">
              <a:buFont typeface="Arial" pitchFamily="34" charset="0"/>
              <a:buChar char="•"/>
            </a:pPr>
            <a:r>
              <a:rPr lang="en-US" sz="1200" kern="1200" dirty="0">
                <a:solidFill>
                  <a:schemeClr val="tx1"/>
                </a:solidFill>
                <a:latin typeface="+mn-lt"/>
                <a:ea typeface="+mn-ea"/>
                <a:cs typeface="+mn-cs"/>
              </a:rPr>
              <a:t>False</a:t>
            </a:r>
          </a:p>
          <a:p>
            <a:pPr marL="182880" indent="-137160">
              <a:buFont typeface="Arial" pitchFamily="34" charset="0"/>
              <a:buChar char="•"/>
            </a:pPr>
            <a:r>
              <a:rPr lang="en-US" sz="1200" kern="1200" dirty="0">
                <a:solidFill>
                  <a:schemeClr val="tx1"/>
                </a:solidFill>
                <a:latin typeface="+mn-lt"/>
                <a:ea typeface="+mn-ea"/>
                <a:cs typeface="+mn-cs"/>
              </a:rPr>
              <a:t>Challenge (and probe)</a:t>
            </a:r>
          </a:p>
          <a:p>
            <a:pPr marL="182880" indent="-137160">
              <a:buFont typeface="Arial" pitchFamily="34" charset="0"/>
              <a:buChar char="•"/>
            </a:pPr>
            <a:r>
              <a:rPr lang="en-US" sz="1200" kern="1200" dirty="0">
                <a:solidFill>
                  <a:schemeClr val="tx1"/>
                </a:solidFill>
                <a:latin typeface="+mn-lt"/>
                <a:ea typeface="+mn-ea"/>
                <a:cs typeface="+mn-cs"/>
              </a:rPr>
              <a:t>Judiciously (defined as “good or discriminating judgment; wise, sensible, or well advised”)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dirty="0"/>
          </a:p>
        </p:txBody>
      </p:sp>
    </p:spTree>
    <p:extLst>
      <p:ext uri="{BB962C8B-B14F-4D97-AF65-F5344CB8AC3E}">
        <p14:creationId xmlns:p14="http://schemas.microsoft.com/office/powerpoint/2010/main" val="2487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1" u="none" strike="noStrike" kern="1200" baseline="0" dirty="0">
                <a:solidFill>
                  <a:schemeClr val="tx1"/>
                </a:solidFill>
                <a:effectLst/>
                <a:latin typeface="+mn-lt"/>
                <a:ea typeface="+mn-ea"/>
                <a:cs typeface="+mn-cs"/>
              </a:rPr>
              <a:t>(1 min)</a:t>
            </a: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“Think for a moment about how you would answer the focus question on this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Have a few participants share their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dirty="0"/>
          </a:p>
        </p:txBody>
      </p:sp>
    </p:spTree>
    <p:extLst>
      <p:ext uri="{BB962C8B-B14F-4D97-AF65-F5344CB8AC3E}">
        <p14:creationId xmlns:p14="http://schemas.microsoft.com/office/powerpoint/2010/main" val="37434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 </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“We’ll now shift our attention to the second lesson analysis focus question and spend some time summarizing what we’ve learned so far about Student Thinking Lens strategies 1–6. Then we’ll review the Properties</a:t>
            </a:r>
            <a:r>
              <a:rPr lang="en-US" sz="1200" kern="1200" baseline="0" dirty="0">
                <a:solidFill>
                  <a:schemeClr val="tx1"/>
                </a:solidFill>
                <a:latin typeface="+mn-lt"/>
                <a:ea typeface="+mn-ea"/>
                <a:cs typeface="+mn-cs"/>
              </a:rPr>
              <a:t> of Matter </a:t>
            </a:r>
            <a:r>
              <a:rPr lang="en-US" sz="1200" kern="1200" dirty="0">
                <a:solidFill>
                  <a:schemeClr val="tx1"/>
                </a:solidFill>
                <a:latin typeface="+mn-lt"/>
                <a:ea typeface="+mn-ea"/>
                <a:cs typeface="+mn-cs"/>
              </a:rPr>
              <a:t>lesson plans and highlight how these strategies are used in the lessons you’ll start teaching in January.”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dirty="0"/>
          </a:p>
        </p:txBody>
      </p:sp>
    </p:spTree>
    <p:extLst>
      <p:ext uri="{BB962C8B-B14F-4D97-AF65-F5344CB8AC3E}">
        <p14:creationId xmlns:p14="http://schemas.microsoft.com/office/powerpoint/2010/main" val="231449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pPr defTabSz="931774">
              <a:defRPr/>
            </a:pPr>
            <a:endParaRPr lang="en-US" baseline="0" dirty="0"/>
          </a:p>
          <a:p>
            <a:pPr defTabSz="931774">
              <a:defRPr/>
            </a:pPr>
            <a:r>
              <a:rPr lang="en-US" baseline="0" dirty="0"/>
              <a:t>a. “These are the Student Thinking Lens strategies we’ve explored so far. You’ll get practice using them as you teach the lessons on the properties of matter and Earth’s changing surface next year.”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dirty="0"/>
          </a:p>
        </p:txBody>
      </p:sp>
    </p:spTree>
    <p:extLst>
      <p:ext uri="{BB962C8B-B14F-4D97-AF65-F5344CB8AC3E}">
        <p14:creationId xmlns:p14="http://schemas.microsoft.com/office/powerpoint/2010/main" val="80158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baseline="0" dirty="0"/>
              <a:t>3 </a:t>
            </a:r>
            <a:r>
              <a:rPr lang="en-US" dirty="0"/>
              <a:t>min </a:t>
            </a:r>
          </a:p>
          <a:p>
            <a:pPr lvl="0" fontAlgn="base"/>
            <a:endParaRPr lang="en-US" sz="1200" b="1" u="none" strike="noStrike"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review STL strategies 1–6 on the summary chart in the strategies booklet (Summary of STeLLA Student Thinking Lens Strategies).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the questions on the slide.</a:t>
            </a:r>
          </a:p>
          <a:p>
            <a:r>
              <a:rPr lang="en-US" sz="1050" kern="1200" dirty="0">
                <a:solidFill>
                  <a:schemeClr val="tx1"/>
                </a:solidFill>
                <a:latin typeface="+mn-lt"/>
                <a:ea typeface="+mn-ea"/>
                <a:cs typeface="+mn-cs"/>
              </a:rPr>
              <a:t>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Strategies 1–3 are types of questions, and strategies 4–6 are activities designed to move student thinking forward toward more-scientific understandings. </a:t>
            </a:r>
          </a:p>
          <a:p>
            <a:pPr marL="137160" indent="-137160">
              <a:buFont typeface="Arial" pitchFamily="34" charset="0"/>
              <a:buChar char="•"/>
            </a:pPr>
            <a:r>
              <a:rPr lang="en-US" sz="1200" kern="1200" dirty="0">
                <a:solidFill>
                  <a:schemeClr val="tx1"/>
                </a:solidFill>
                <a:latin typeface="+mn-lt"/>
                <a:ea typeface="+mn-ea"/>
                <a:cs typeface="+mn-cs"/>
              </a:rPr>
              <a:t>Some strategies are used at any time during the lesson (e.g., probe questions); others are used at specific times (e.g., elicit questions used </a:t>
            </a:r>
            <a:r>
              <a:rPr lang="en-US" sz="1200" b="0" i="1" kern="1200" dirty="0">
                <a:solidFill>
                  <a:schemeClr val="tx1"/>
                </a:solidFill>
                <a:latin typeface="+mn-lt"/>
                <a:ea typeface="+mn-ea"/>
                <a:cs typeface="+mn-cs"/>
              </a:rPr>
              <a:t>before</a:t>
            </a:r>
            <a:r>
              <a:rPr lang="en-US" sz="1200" kern="1200" dirty="0">
                <a:solidFill>
                  <a:schemeClr val="tx1"/>
                </a:solidFill>
                <a:latin typeface="+mn-lt"/>
                <a:ea typeface="+mn-ea"/>
                <a:cs typeface="+mn-cs"/>
              </a:rPr>
              <a:t> students have been introduced to new science ideas; use-and-apply activities used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been introduced to new science ideas).</a:t>
            </a:r>
          </a:p>
          <a:p>
            <a:pPr marL="137160" indent="-137160">
              <a:buFont typeface="Arial" pitchFamily="34" charset="0"/>
              <a:buChar char="•"/>
            </a:pPr>
            <a:r>
              <a:rPr lang="en-US" sz="1200" kern="1200" dirty="0">
                <a:solidFill>
                  <a:schemeClr val="tx1"/>
                </a:solidFill>
                <a:latin typeface="+mn-lt"/>
                <a:ea typeface="+mn-ea"/>
                <a:cs typeface="+mn-cs"/>
              </a:rPr>
              <a:t>Each strategy has it’s own specific purpose(s), but the strategies are closely connected to one another. That is, these strategies aren’t used in isolation; they’re complementary.</a:t>
            </a:r>
            <a:endParaRPr lang="en-US" baseline="0" dirty="0"/>
          </a:p>
        </p:txBody>
      </p:sp>
      <p:sp>
        <p:nvSpPr>
          <p:cNvPr id="624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B7C795E-1AF6-4A8C-A213-CFDC663F8001}" type="slidenum">
              <a:rPr lang="en-US" smtClean="0"/>
              <a:pPr eaLnBrk="1" hangingPunct="1"/>
              <a:t>17</a:t>
            </a:fld>
            <a:endParaRPr lang="en-US" dirty="0"/>
          </a:p>
        </p:txBody>
      </p:sp>
    </p:spTree>
    <p:extLst>
      <p:ext uri="{BB962C8B-B14F-4D97-AF65-F5344CB8AC3E}">
        <p14:creationId xmlns:p14="http://schemas.microsoft.com/office/powerpoint/2010/main" val="345815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0" indent="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4.5 in your PD program binders).”</a:t>
            </a:r>
          </a:p>
          <a:p>
            <a:pPr marL="228600" lvl="0" indent="-228600" fontAlgn="base">
              <a:buNone/>
            </a:pPr>
            <a:endParaRPr lang="en-US" dirty="0"/>
          </a:p>
          <a:p>
            <a:pPr marL="0" lvl="0" indent="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18</a:t>
            </a:fld>
            <a:endParaRPr lang="en-US" dirty="0"/>
          </a:p>
        </p:txBody>
      </p:sp>
    </p:spTree>
    <p:extLst>
      <p:ext uri="{BB962C8B-B14F-4D97-AF65-F5344CB8AC3E}">
        <p14:creationId xmlns:p14="http://schemas.microsoft.com/office/powerpoint/2010/main" val="1588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 min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absolutely necessary, you can skip this video analysis.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Orient participants to handout 4.6, Identifying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context of </a:t>
            </a:r>
            <a:r>
              <a:rPr lang="en-US" sz="1200" kern="1200" baseline="0" dirty="0">
                <a:solidFill>
                  <a:schemeClr val="tx1"/>
                </a:solidFill>
                <a:latin typeface="+mn-lt"/>
                <a:ea typeface="+mn-ea"/>
                <a:cs typeface="+mn-cs"/>
              </a:rPr>
              <a:t>the video clip (</a:t>
            </a:r>
            <a:r>
              <a:rPr lang="en-US" sz="1200" kern="1200" dirty="0">
                <a:solidFill>
                  <a:schemeClr val="tx1"/>
                </a:solidFill>
                <a:latin typeface="+mn-lt"/>
                <a:ea typeface="+mn-ea"/>
                <a:cs typeface="+mn-cs"/>
              </a:rPr>
              <a:t>from the transcript).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handout 4.6, Identifying Student Thinking</a:t>
            </a:r>
            <a:r>
              <a:rPr lang="en-US" sz="1200" kern="1200" baseline="0" dirty="0">
                <a:solidFill>
                  <a:schemeClr val="tx1"/>
                </a:solidFill>
                <a:latin typeface="+mn-lt"/>
                <a:ea typeface="+mn-ea"/>
                <a:cs typeface="+mn-cs"/>
              </a:rPr>
              <a:t> Lens Strategies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STL strategies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did you identify in the video transcript? Did you spot any missed opportunities?”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See PD Leader Master: Identifying Student Thinking Lens Strategies (Answer Key) for suggested answers to this analysis. Keep in mind that these are just suggestions. Don’t expect the group to come up with exactly the same responses. The important thing is to make sure participants understand the strategies and are using that knowledge to make appropriate decisions.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5029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Talk through the agenda for the day.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31087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“Before we share our reports about each of the Properties of Matter lesson plans and how they support you in practicing these Student Thinking Lens strategies, let’s review the plan for the school year.”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 fall you’ll teach the </a:t>
            </a:r>
            <a:r>
              <a:rPr lang="en-US" sz="1200" b="1" kern="1200" dirty="0">
                <a:solidFill>
                  <a:schemeClr val="tx1"/>
                </a:solidFill>
                <a:latin typeface="+mn-lt"/>
                <a:ea typeface="+mn-ea"/>
                <a:cs typeface="+mn-cs"/>
              </a:rPr>
              <a:t>Earth’s Changing</a:t>
            </a:r>
            <a:r>
              <a:rPr lang="en-US" sz="1200" b="1" kern="1200" baseline="0" dirty="0">
                <a:solidFill>
                  <a:schemeClr val="tx1"/>
                </a:solidFill>
                <a:latin typeface="+mn-lt"/>
                <a:ea typeface="+mn-ea"/>
                <a:cs typeface="+mn-cs"/>
              </a:rPr>
              <a:t> Surface </a:t>
            </a:r>
            <a:r>
              <a:rPr lang="en-US" sz="1200" kern="1200" dirty="0">
                <a:solidFill>
                  <a:schemeClr val="tx1"/>
                </a:solidFill>
                <a:latin typeface="+mn-lt"/>
                <a:ea typeface="+mn-ea"/>
                <a:cs typeface="+mn-cs"/>
              </a:rPr>
              <a:t>lessons, and we’ll meet in our study group to analyze video clips and student work from these lessons. This analysis will help us deepen our understandings of the STeLLA strategies, the science content, the lesson plans, and our students’ thinking and learning.”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“Starting in January, you’ll teach the </a:t>
            </a:r>
            <a:r>
              <a:rPr lang="en-US" sz="1200" b="1" kern="1200" dirty="0">
                <a:solidFill>
                  <a:schemeClr val="tx1"/>
                </a:solidFill>
                <a:latin typeface="+mn-lt"/>
                <a:ea typeface="+mn-ea"/>
                <a:cs typeface="+mn-cs"/>
              </a:rPr>
              <a:t>Properties</a:t>
            </a:r>
            <a:r>
              <a:rPr lang="en-US" sz="1200" b="1" kern="1200" baseline="0" dirty="0">
                <a:solidFill>
                  <a:schemeClr val="tx1"/>
                </a:solidFill>
                <a:latin typeface="+mn-lt"/>
                <a:ea typeface="+mn-ea"/>
                <a:cs typeface="+mn-cs"/>
              </a:rPr>
              <a:t> of Matter </a:t>
            </a:r>
            <a:r>
              <a:rPr lang="en-US" sz="1200" kern="1200" dirty="0">
                <a:solidFill>
                  <a:schemeClr val="tx1"/>
                </a:solidFill>
                <a:latin typeface="+mn-lt"/>
                <a:ea typeface="+mn-ea"/>
                <a:cs typeface="+mn-cs"/>
              </a:rPr>
              <a:t>lessons, and we’ll meet in our study group to analyze video clips and student work from these lessons. Do you have any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Important reminder: </a:t>
            </a:r>
            <a:r>
              <a:rPr lang="en-US" sz="1200" kern="1200" dirty="0">
                <a:solidFill>
                  <a:schemeClr val="tx1"/>
                </a:solidFill>
                <a:latin typeface="+mn-lt"/>
                <a:ea typeface="+mn-ea"/>
                <a:cs typeface="+mn-cs"/>
              </a:rPr>
              <a:t>“Remember that we’re analyzing video clips of our own classroom teaching to help us all learn, not to evaluate and critique one another. Everyone is learning to use both new strategies and new lesson plans, so it’s predictable that our first attempts at teaching these lessons will have rough spots. We need to appreciate and acknowledge the courage each of us is demonstrating in sharing our initial efforts to teach these lessons. Please be assured that our analyses of the videos will focus on the strategies, the science content, and most importantly, how students are making sense of the lessons. We’re not going to focus on rough spots</a:t>
            </a:r>
            <a:r>
              <a:rPr lang="en-US" sz="1200" kern="1200" baseline="0" dirty="0">
                <a:solidFill>
                  <a:schemeClr val="tx1"/>
                </a:solidFill>
                <a:latin typeface="+mn-lt"/>
                <a:ea typeface="+mn-ea"/>
                <a:cs typeface="+mn-cs"/>
              </a:rPr>
              <a:t> or</a:t>
            </a:r>
            <a:r>
              <a:rPr lang="en-US" sz="1200" kern="1200" dirty="0">
                <a:solidFill>
                  <a:schemeClr val="tx1"/>
                </a:solidFill>
                <a:latin typeface="+mn-lt"/>
                <a:ea typeface="+mn-ea"/>
                <a:cs typeface="+mn-cs"/>
              </a:rPr>
              <a:t> management problems. We’re here to support one another and to learn and grow as science teachers.”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dirty="0"/>
          </a:p>
        </p:txBody>
      </p:sp>
    </p:spTree>
    <p:extLst>
      <p:ext uri="{BB962C8B-B14F-4D97-AF65-F5344CB8AC3E}">
        <p14:creationId xmlns:p14="http://schemas.microsoft.com/office/powerpoint/2010/main" val="127226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FontTx/>
              <a:buNone/>
            </a:pPr>
            <a:r>
              <a:rPr lang="en-US" sz="1200" u="none" strike="noStrike" kern="1200" dirty="0">
                <a:solidFill>
                  <a:schemeClr val="tx1"/>
                </a:solidFill>
                <a:effectLst/>
                <a:latin typeface="+mn-lt"/>
                <a:ea typeface="+mn-ea"/>
                <a:cs typeface="+mn-cs"/>
              </a:rPr>
              <a:t>a. Read through the information on this slide. </a:t>
            </a:r>
          </a:p>
          <a:p>
            <a:pPr marL="228600" lvl="0" indent="-228600" fontAlgn="base">
              <a:buFontTx/>
              <a:buNone/>
            </a:pPr>
            <a:endParaRPr lang="en-US" sz="1200" u="none" strike="noStrike" kern="1200" dirty="0">
              <a:solidFill>
                <a:schemeClr val="tx1"/>
              </a:solidFill>
              <a:effectLst/>
              <a:latin typeface="+mn-lt"/>
              <a:ea typeface="+mn-ea"/>
              <a:cs typeface="+mn-cs"/>
            </a:endParaRPr>
          </a:p>
          <a:p>
            <a:pPr marL="228600" lvl="0" indent="-228600" fontAlgn="base">
              <a:buFontTx/>
              <a:buNone/>
            </a:pPr>
            <a:r>
              <a:rPr lang="en-US" sz="1200" u="none" strike="noStrike" kern="1200" dirty="0">
                <a:solidFill>
                  <a:schemeClr val="tx1"/>
                </a:solidFill>
                <a:effectLst/>
                <a:latin typeface="+mn-lt"/>
                <a:ea typeface="+mn-ea"/>
                <a:cs typeface="+mn-cs"/>
              </a:rPr>
              <a:t>b. Elicit and respond to any comments or questions from participants.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dirty="0"/>
          </a:p>
        </p:txBody>
      </p:sp>
    </p:spTree>
    <p:extLst>
      <p:ext uri="{BB962C8B-B14F-4D97-AF65-F5344CB8AC3E}">
        <p14:creationId xmlns:p14="http://schemas.microsoft.com/office/powerpoint/2010/main" val="12077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through the information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and respond to any comments or questions from participants.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36902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slide</a:t>
            </a:r>
          </a:p>
          <a:p>
            <a:pPr lvl="1"/>
            <a:endParaRPr lang="en-US" sz="1200" kern="1200" baseline="0" dirty="0">
              <a:solidFill>
                <a:schemeClr val="tx1"/>
              </a:solidFill>
              <a:effectLst/>
              <a:latin typeface="+mn-lt"/>
              <a:ea typeface="+mn-ea"/>
              <a:cs typeface="+mn-cs"/>
            </a:endParaRPr>
          </a:p>
          <a:p>
            <a:pPr marL="0" lvl="0" indent="0" fontAlgn="base">
              <a:buNone/>
            </a:pPr>
            <a:r>
              <a:rPr lang="en-US" sz="1200" u="none" strike="noStrike" kern="1200" dirty="0">
                <a:solidFill>
                  <a:schemeClr val="tx1"/>
                </a:solidFill>
                <a:effectLst/>
                <a:latin typeface="+mn-lt"/>
                <a:ea typeface="+mn-ea"/>
                <a:cs typeface="+mn-cs"/>
              </a:rPr>
              <a:t>a. For step 1 on the slide, have participants describe the main learning goal for their assigned two-part lesson (parts A</a:t>
            </a:r>
            <a:r>
              <a:rPr lang="en-US" sz="1200" u="none" strike="noStrike" kern="1200" baseline="0" dirty="0">
                <a:solidFill>
                  <a:schemeClr val="tx1"/>
                </a:solidFill>
                <a:effectLst/>
                <a:latin typeface="+mn-lt"/>
                <a:ea typeface="+mn-ea"/>
                <a:cs typeface="+mn-cs"/>
              </a:rPr>
              <a:t> and B)</a:t>
            </a:r>
            <a:r>
              <a:rPr lang="en-US" sz="1200" u="none" strike="noStrike" kern="1200" dirty="0">
                <a:solidFill>
                  <a:schemeClr val="tx1"/>
                </a:solidFill>
                <a:effectLst/>
                <a:latin typeface="+mn-lt"/>
                <a:ea typeface="+mn-ea"/>
                <a:cs typeface="+mn-cs"/>
              </a:rPr>
              <a:t> and how it connects to lessons that precede</a:t>
            </a:r>
            <a:r>
              <a:rPr lang="en-US" sz="1200" u="none" strike="noStrike" kern="1200" baseline="0" dirty="0">
                <a:solidFill>
                  <a:schemeClr val="tx1"/>
                </a:solidFill>
                <a:effectLst/>
                <a:latin typeface="+mn-lt"/>
                <a:ea typeface="+mn-ea"/>
                <a:cs typeface="+mn-cs"/>
              </a:rPr>
              <a:t> and follow it</a:t>
            </a:r>
            <a:r>
              <a:rPr lang="en-US" sz="1200" u="none" strike="noStrike" kern="1200" dirty="0">
                <a:solidFill>
                  <a:schemeClr val="tx1"/>
                </a:solidFill>
                <a:effectLst/>
                <a:latin typeface="+mn-lt"/>
                <a:ea typeface="+mn-ea"/>
                <a:cs typeface="+mn-cs"/>
              </a:rPr>
              <a:t>. (5 min)</a:t>
            </a:r>
          </a:p>
          <a:p>
            <a:pPr marL="228600" lvl="0" indent="-228600" fontAlgn="base">
              <a:buAutoNum type="alphaLcPeriod"/>
            </a:pPr>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Properties of Matter unit has five two-part lessons and two additional extension lessons (lessons 6 and 7)</a:t>
            </a:r>
            <a:r>
              <a:rPr lang="en-US" sz="1200" kern="1200" baseline="0" dirty="0">
                <a:solidFill>
                  <a:schemeClr val="tx1"/>
                </a:solidFill>
                <a:latin typeface="+mn-lt"/>
                <a:ea typeface="+mn-ea"/>
                <a:cs typeface="+mn-cs"/>
              </a:rPr>
              <a:t> that</a:t>
            </a:r>
            <a:r>
              <a:rPr lang="en-US" sz="1200" kern="1200" dirty="0">
                <a:solidFill>
                  <a:schemeClr val="tx1"/>
                </a:solidFill>
                <a:latin typeface="+mn-lt"/>
                <a:ea typeface="+mn-ea"/>
                <a:cs typeface="+mn-cs"/>
              </a:rPr>
              <a:t> can be treated as one 2-part lesson.  </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steps 2 and 3, have participants report on their assigned two-part lesson.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walking</a:t>
            </a:r>
            <a:r>
              <a:rPr lang="en-US" sz="1200" kern="1200" baseline="0" dirty="0">
                <a:solidFill>
                  <a:schemeClr val="tx1"/>
                </a:solidFill>
                <a:latin typeface="+mn-lt"/>
                <a:ea typeface="+mn-ea"/>
                <a:cs typeface="+mn-cs"/>
              </a:rPr>
              <a:t> through every step in the lesson plan, p</a:t>
            </a:r>
            <a:r>
              <a:rPr lang="en-US" sz="1200" kern="1200" dirty="0">
                <a:solidFill>
                  <a:schemeClr val="tx1"/>
                </a:solidFill>
                <a:latin typeface="+mn-lt"/>
                <a:ea typeface="+mn-ea"/>
                <a:cs typeface="+mn-cs"/>
              </a:rPr>
              <a:t>articipants should present the </a:t>
            </a:r>
            <a:r>
              <a:rPr lang="en-US" sz="1200" b="0" i="1" kern="1200" dirty="0">
                <a:solidFill>
                  <a:schemeClr val="tx1"/>
                </a:solidFill>
                <a:latin typeface="+mn-lt"/>
                <a:ea typeface="+mn-ea"/>
                <a:cs typeface="+mn-cs"/>
              </a:rPr>
              <a:t>big picture </a:t>
            </a:r>
            <a:r>
              <a:rPr lang="en-US" sz="1200" kern="1200" dirty="0">
                <a:solidFill>
                  <a:schemeClr val="tx1"/>
                </a:solidFill>
                <a:latin typeface="+mn-lt"/>
                <a:ea typeface="+mn-ea"/>
                <a:cs typeface="+mn-cs"/>
              </a:rPr>
              <a:t>using the questions in step 2 on the slide. They should bring up details only when they have some concern, question, or suggestion about a modification.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give their reports, mark on a chart the Student Thinking Lens strategies that are highlighted in each lesson. (Use the chart on the next slide as a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that are highlighted in the lesson. (Several strategies</a:t>
            </a:r>
            <a:r>
              <a:rPr lang="en-US" sz="1200" kern="1200" baseline="0" dirty="0">
                <a:solidFill>
                  <a:schemeClr val="tx1"/>
                </a:solidFill>
                <a:latin typeface="+mn-lt"/>
                <a:ea typeface="+mn-ea"/>
                <a:cs typeface="+mn-cs"/>
              </a:rPr>
              <a:t> may be used in a lesson.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Highlight the</a:t>
            </a:r>
            <a:r>
              <a:rPr lang="en-US" sz="1200" b="0" kern="1200" baseline="0" dirty="0">
                <a:solidFill>
                  <a:schemeClr val="tx1"/>
                </a:solidFill>
                <a:latin typeface="+mn-lt"/>
                <a:ea typeface="+mn-ea"/>
                <a:cs typeface="+mn-cs"/>
              </a:rPr>
              <a:t> following ideal pattern and how STL strategies work together across lessons:</a:t>
            </a:r>
          </a:p>
          <a:p>
            <a:pPr marL="365760" indent="-182880">
              <a:buFont typeface="Arial" pitchFamily="34" charset="0"/>
              <a:buChar char="•"/>
            </a:pPr>
            <a:r>
              <a:rPr lang="en-US" sz="1200" kern="1200" dirty="0">
                <a:solidFill>
                  <a:schemeClr val="tx1"/>
                </a:solidFill>
                <a:latin typeface="+mn-lt"/>
                <a:ea typeface="+mn-ea"/>
                <a:cs typeface="+mn-cs"/>
              </a:rPr>
              <a:t>Elicit and probe strategies are very important in lesson 1.</a:t>
            </a:r>
          </a:p>
          <a:p>
            <a:pPr marL="365760" indent="-182880">
              <a:buFont typeface="Arial" pitchFamily="34" charset="0"/>
              <a:buChar char="•"/>
            </a:pPr>
            <a:r>
              <a:rPr lang="en-US" sz="1200" kern="1200" dirty="0">
                <a:solidFill>
                  <a:schemeClr val="tx1"/>
                </a:solidFill>
                <a:latin typeface="+mn-lt"/>
                <a:ea typeface="+mn-ea"/>
                <a:cs typeface="+mn-cs"/>
              </a:rPr>
              <a:t>Probe and challenge strategies are used throughout all the lessons.</a:t>
            </a:r>
          </a:p>
          <a:p>
            <a:pPr marL="365760" indent="-182880">
              <a:buFont typeface="Arial" pitchFamily="34" charset="0"/>
              <a:buChar char="•"/>
            </a:pPr>
            <a:r>
              <a:rPr lang="en-US" sz="1200" kern="1200" dirty="0">
                <a:solidFill>
                  <a:schemeClr val="tx1"/>
                </a:solidFill>
                <a:latin typeface="+mn-lt"/>
                <a:ea typeface="+mn-ea"/>
                <a:cs typeface="+mn-cs"/>
              </a:rPr>
              <a:t>Strategies 4 and 5 are highlighted in the middle lessons.</a:t>
            </a:r>
          </a:p>
          <a:p>
            <a:pPr marL="365760" indent="-182880">
              <a:buFont typeface="Arial" pitchFamily="34" charset="0"/>
              <a:buChar char="•"/>
            </a:pPr>
            <a:r>
              <a:rPr lang="en-US" sz="1200" kern="1200" dirty="0">
                <a:solidFill>
                  <a:schemeClr val="tx1"/>
                </a:solidFill>
                <a:latin typeface="+mn-lt"/>
                <a:ea typeface="+mn-ea"/>
                <a:cs typeface="+mn-cs"/>
              </a:rPr>
              <a:t>Strategy 6 is highlighted </a:t>
            </a:r>
            <a:r>
              <a:rPr lang="en-US" sz="1200" kern="1200" dirty="0">
                <a:solidFill>
                  <a:schemeClr val="tx1"/>
                </a:solidFill>
                <a:effectLst/>
                <a:latin typeface="+mn-lt"/>
                <a:ea typeface="+mn-ea"/>
                <a:cs typeface="+mn-cs"/>
              </a:rPr>
              <a:t>toward the end of a lesson, after students encounter new science ideas but before final unit assessments.     </a:t>
            </a:r>
          </a:p>
          <a:p>
            <a:pPr marL="182880" indent="0">
              <a:buFont typeface="Arial" pitchFamily="34" charset="0"/>
              <a:buNone/>
            </a:pP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Make sure you</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limit the time allotted for each lesson</a:t>
            </a:r>
            <a:r>
              <a:rPr lang="en-US" sz="1200" kern="1200" dirty="0">
                <a:solidFill>
                  <a:schemeClr val="tx1"/>
                </a:solidFill>
                <a:latin typeface="+mn-lt"/>
                <a:ea typeface="+mn-ea"/>
                <a:cs typeface="+mn-cs"/>
              </a:rPr>
              <a:t> so you can get through them all. For example, if you have 6 two-part lessons, you’ll have approximately 8 minutes for each lesson (4 minutes for part A, and 4 minutes for part B). If your lesson series has more than 6 two-part lessons, you’ll have to decrease the time for each lesson. </a:t>
            </a:r>
            <a:endParaRPr lang="en-US" b="1"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dirty="0"/>
          </a:p>
        </p:txBody>
      </p:sp>
    </p:spTree>
    <p:extLst>
      <p:ext uri="{BB962C8B-B14F-4D97-AF65-F5344CB8AC3E}">
        <p14:creationId xmlns:p14="http://schemas.microsoft.com/office/powerpoint/2010/main" val="291559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a:solidFill>
                  <a:schemeClr val="tx1"/>
                </a:solidFill>
                <a:effectLst/>
                <a:latin typeface="+mn-lt"/>
                <a:ea typeface="+mn-ea"/>
                <a:cs typeface="+mn-cs"/>
              </a:rPr>
              <a:t>60 minutes in conjunction with slide 22</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Use this slide in conjunction with the previous slide.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dirty="0"/>
          </a:p>
        </p:txBody>
      </p:sp>
    </p:spTree>
    <p:extLst>
      <p:ext uri="{BB962C8B-B14F-4D97-AF65-F5344CB8AC3E}">
        <p14:creationId xmlns:p14="http://schemas.microsoft.com/office/powerpoint/2010/main" val="1739855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25</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Less than 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“Let’s dig into our content deepening work for today.”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Properties of Matter Content Background Document and Common Student Ideas about Properties of Matter as needed throughout this phase.</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972145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dirty="0"/>
              <a:t>a. Introduce today’s content deepening focus questions</a:t>
            </a:r>
            <a:r>
              <a:rPr lang="en-US" baseline="0" dirty="0"/>
              <a:t>.</a:t>
            </a:r>
          </a:p>
          <a:p>
            <a:pPr marL="228600" indent="-228600">
              <a:buNone/>
            </a:pPr>
            <a:endParaRPr lang="en-US" baseline="0"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0" baseline="0" dirty="0"/>
              <a:t>b. </a:t>
            </a:r>
            <a:r>
              <a:rPr lang="en-US" sz="1200" kern="1200" dirty="0">
                <a:solidFill>
                  <a:schemeClr val="tx1"/>
                </a:solidFill>
                <a:latin typeface="+mn-lt"/>
                <a:ea typeface="+mn-ea"/>
                <a:cs typeface="+mn-cs"/>
              </a:rPr>
              <a:t>Point out that the second focus question and the unit central questions are the same.</a:t>
            </a:r>
          </a:p>
          <a:p>
            <a:pPr marL="228600" indent="-228600">
              <a:buNone/>
            </a:pPr>
            <a:endParaRPr lang="en-US" baseline="0" dirty="0"/>
          </a:p>
          <a:p>
            <a:pPr marL="228600" indent="-228600">
              <a:buNone/>
            </a:pPr>
            <a:r>
              <a:rPr lang="en-US" baseline="0" dirty="0"/>
              <a:t>c. “Let’s begin by exploring the first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r>
              <a:rPr lang="en-US" sz="1200" kern="1200" dirty="0">
                <a:solidFill>
                  <a:schemeClr val="tx1"/>
                </a:solidFill>
                <a:latin typeface="+mn-lt"/>
                <a:ea typeface="+mn-ea"/>
                <a:cs typeface="+mn-cs"/>
              </a:rPr>
              <a:t>a. “As a warm-up, let’s test our sense of numbers. Listed on the slide are some numbers you might encounter in everyday life, in problem solving, in measurements, in politics, in the news, you name it.”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Pair up with an elbow partner and try to think of real-world meanings that could be attached to each of these numbers. For example, you might attach the meaning “days in a week” to the number 7. In 5 minutes, we’ll share out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pairs are working on the task, circulate around the room. If participants are struggling to assign meanings to any of the numbers, ask elicit, probe, and challenge questions to stimulate their thinking. If they’re really stuck, you can suggest they think about populations or amounts of money.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Most people can easily attach meanings to numbers below 10,000, but larger numbers are often outside of everyday experience.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 meanings they assigned to each number on the table. It isn’t necessary to record participants’ responses on chart paper,</a:t>
            </a:r>
            <a:r>
              <a:rPr lang="en-US" sz="1200" kern="1200" baseline="0" dirty="0">
                <a:solidFill>
                  <a:schemeClr val="tx1"/>
                </a:solidFill>
                <a:latin typeface="+mn-lt"/>
                <a:ea typeface="+mn-ea"/>
                <a:cs typeface="+mn-cs"/>
              </a:rPr>
              <a:t> since examples will be displayed on the next slide. S</a:t>
            </a:r>
            <a:r>
              <a:rPr lang="en-US" sz="1200" kern="1200" dirty="0">
                <a:solidFill>
                  <a:schemeClr val="tx1"/>
                </a:solidFill>
                <a:latin typeface="+mn-lt"/>
                <a:ea typeface="+mn-ea"/>
                <a:cs typeface="+mn-cs"/>
              </a:rPr>
              <a:t>imply emphasize that this activity illustrates how difficult it can be to assign meaning to large numbers.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dirty="0"/>
          </a:p>
        </p:txBody>
      </p:sp>
    </p:spTree>
    <p:extLst>
      <p:ext uri="{BB962C8B-B14F-4D97-AF65-F5344CB8AC3E}">
        <p14:creationId xmlns:p14="http://schemas.microsoft.com/office/powerpoint/2010/main" val="318531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0" lvl="1"/>
            <a:r>
              <a:rPr lang="en-US" sz="1200" kern="1200" dirty="0">
                <a:solidFill>
                  <a:schemeClr val="tx1"/>
                </a:solidFill>
                <a:latin typeface="+mn-lt"/>
                <a:ea typeface="+mn-ea"/>
                <a:cs typeface="+mn-cs"/>
              </a:rPr>
              <a:t>a. “The authors</a:t>
            </a:r>
            <a:r>
              <a:rPr lang="en-US" sz="1200" kern="1200" baseline="0" dirty="0">
                <a:solidFill>
                  <a:schemeClr val="tx1"/>
                </a:solidFill>
                <a:latin typeface="+mn-lt"/>
                <a:ea typeface="+mn-ea"/>
                <a:cs typeface="+mn-cs"/>
              </a:rPr>
              <a:t> of the RESPeCT program compiled the</a:t>
            </a:r>
            <a:r>
              <a:rPr lang="en-US" sz="1200" kern="1200" dirty="0">
                <a:solidFill>
                  <a:schemeClr val="tx1"/>
                </a:solidFill>
                <a:latin typeface="+mn-lt"/>
                <a:ea typeface="+mn-ea"/>
                <a:cs typeface="+mn-cs"/>
              </a:rPr>
              <a:t> examples on this slide. Let’s review the meaning attached to each number.”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through the meanings on the slide and highlight some of the amazing figures.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number of photos uploaded to Facebook per day is not an exaggeration. In fact, the figure may be much higher now. In 2015, Facebook reached 1 billion users worldwide, and many people are using the social-networking platform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multiple camera-ready mobile devices, such as smartphones and tablets.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“Even for a group of educated working professionals, coming up with meanings for the larger numbers was hard. Most of these examples, which are often in the news, are related to demographics or commerce. To understand what they mean, we need to be aware of large-scale social issues, but this is often not enough. Most of us don’t deal with enormous quantities of money like this in our own finances. It’s not as if banks keep piles of cash on hand in these amounts. Likewise, people don’t typically gather in one place in numbers greater than 100,000. Have you ever seen the entire population of Pomona together in a public place at the</a:t>
            </a:r>
            <a:r>
              <a:rPr lang="en-US" sz="1200" kern="1200" baseline="0" dirty="0">
                <a:solidFill>
                  <a:schemeClr val="tx1"/>
                </a:solidFill>
                <a:latin typeface="+mn-lt"/>
                <a:ea typeface="+mn-ea"/>
                <a:cs typeface="+mn-cs"/>
              </a:rPr>
              <a:t> same time</a:t>
            </a:r>
            <a:r>
              <a:rPr lang="en-US" sz="1200" kern="1200" dirty="0">
                <a:solidFill>
                  <a:schemeClr val="tx1"/>
                </a:solidFill>
                <a:latin typeface="+mn-lt"/>
                <a:ea typeface="+mn-ea"/>
                <a:cs typeface="+mn-cs"/>
              </a:rPr>
              <a:t>? These are just</a:t>
            </a:r>
            <a:r>
              <a:rPr lang="en-US" sz="1200" kern="1200" baseline="0" dirty="0">
                <a:solidFill>
                  <a:schemeClr val="tx1"/>
                </a:solidFill>
                <a:latin typeface="+mn-lt"/>
                <a:ea typeface="+mn-ea"/>
                <a:cs typeface="+mn-cs"/>
              </a:rPr>
              <a:t> a few </a:t>
            </a:r>
            <a:r>
              <a:rPr lang="en-US" sz="1200" kern="1200" dirty="0">
                <a:solidFill>
                  <a:schemeClr val="tx1"/>
                </a:solidFill>
                <a:latin typeface="+mn-lt"/>
                <a:ea typeface="+mn-ea"/>
                <a:cs typeface="+mn-cs"/>
              </a:rPr>
              <a:t>of the reasons why it’s so difficult for us to attach meaning to large numbers.”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dirty="0"/>
          </a:p>
        </p:txBody>
      </p:sp>
    </p:spTree>
    <p:extLst>
      <p:ext uri="{BB962C8B-B14F-4D97-AF65-F5344CB8AC3E}">
        <p14:creationId xmlns:p14="http://schemas.microsoft.com/office/powerpoint/2010/main" val="397513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Place value</a:t>
            </a:r>
            <a:r>
              <a:rPr lang="en-US" sz="1200" kern="1200" dirty="0">
                <a:solidFill>
                  <a:schemeClr val="tx1"/>
                </a:solidFill>
                <a:latin typeface="+mn-lt"/>
                <a:ea typeface="+mn-ea"/>
                <a:cs typeface="+mn-cs"/>
              </a:rPr>
              <a:t> can help us make sense of large numbers by enabling us to think of these numbers as smaller numbers of medium-sized groups. For example, the number 10,000 could mean 10 groups of 1,000 each. Or 1,000,000 could mean 1,000 thousands or 1,000 groups of 1,000 each. Using place value enables us to ascribe meaning to larger numbers by stepping up through a meaningful number of groups, each of a meaningful size, such as 1,000 groups of 1,000 each.”</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dirty="0"/>
          </a:p>
        </p:txBody>
      </p:sp>
    </p:spTree>
    <p:extLst>
      <p:ext uri="{BB962C8B-B14F-4D97-AF65-F5344CB8AC3E}">
        <p14:creationId xmlns:p14="http://schemas.microsoft.com/office/powerpoint/2010/main" val="167019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a:t>
            </a:r>
            <a:r>
              <a:rPr lang="en-US" baseline="0" dirty="0">
                <a:latin typeface="Arial" charset="0"/>
              </a:rPr>
              <a:t>min</a:t>
            </a:r>
            <a:endParaRPr lang="en-US" dirty="0">
              <a:latin typeface="Arial"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Invite participants to look at your feedback on their reflections from day 3 and offer reactions, comments, or follow-up questions.</a:t>
            </a: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4208653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0" dirty="0"/>
              <a:t> min</a:t>
            </a:r>
          </a:p>
          <a:p>
            <a:endParaRPr lang="en-US" baseline="0" dirty="0"/>
          </a:p>
          <a:p>
            <a:pPr marL="0" lvl="1"/>
            <a:r>
              <a:rPr lang="en-US" sz="1200" kern="1200" dirty="0">
                <a:solidFill>
                  <a:schemeClr val="tx1"/>
                </a:solidFill>
                <a:latin typeface="+mn-lt"/>
                <a:ea typeface="+mn-ea"/>
                <a:cs typeface="+mn-cs"/>
              </a:rPr>
              <a:t>a. Read the 2nd-grade Common Core math standards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“The aim of the Common Core state math standards is to develop number sense in 2nd graders. Skip counting by 10s and 100s helps students understand that the three digits of a three-digit number represent the amounts of 100s, 10s, and ones.”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Demonstrate the familiar strategy of keeping track of 10s while skip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counting: Count aloud up to 200 by 10s, holding out a finger for each 10 (i.e.,10, 20, 30, 40, and so on). Emphasize that this is how to show kids that 200 is 20 tens.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dirty="0"/>
          </a:p>
        </p:txBody>
      </p:sp>
    </p:spTree>
    <p:extLst>
      <p:ext uri="{BB962C8B-B14F-4D97-AF65-F5344CB8AC3E}">
        <p14:creationId xmlns:p14="http://schemas.microsoft.com/office/powerpoint/2010/main" val="2469017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Introduce the metric units on the slide. Ask participants, “What does this have to do with science?”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the following key points: </a:t>
            </a:r>
          </a:p>
          <a:p>
            <a:pPr marL="411480" indent="-137160">
              <a:buFont typeface="Arial" pitchFamily="34" charset="0"/>
              <a:buChar char="•"/>
            </a:pPr>
            <a:r>
              <a:rPr lang="en-US" sz="1200" kern="1200" dirty="0">
                <a:solidFill>
                  <a:schemeClr val="tx1"/>
                </a:solidFill>
                <a:latin typeface="+mn-lt"/>
                <a:ea typeface="+mn-ea"/>
                <a:cs typeface="+mn-cs"/>
              </a:rPr>
              <a:t>Scientists use numbers in a variety of ways, mainly for measurement and enumeration. </a:t>
            </a:r>
          </a:p>
          <a:p>
            <a:pPr marL="411480" indent="-137160">
              <a:buFont typeface="Arial" pitchFamily="34" charset="0"/>
              <a:buChar char="•"/>
            </a:pPr>
            <a:r>
              <a:rPr lang="en-US" sz="1200" kern="1200" dirty="0">
                <a:solidFill>
                  <a:schemeClr val="tx1"/>
                </a:solidFill>
                <a:latin typeface="+mn-lt"/>
                <a:ea typeface="+mn-ea"/>
                <a:cs typeface="+mn-cs"/>
              </a:rPr>
              <a:t>The standard metric unit for measuring length is 1 meter. </a:t>
            </a:r>
          </a:p>
          <a:p>
            <a:pPr marL="411480" indent="-137160">
              <a:buFont typeface="Arial" pitchFamily="34" charset="0"/>
              <a:buChar char="•"/>
            </a:pPr>
            <a:r>
              <a:rPr lang="en-US" sz="1200" kern="1200" dirty="0">
                <a:solidFill>
                  <a:schemeClr val="tx1"/>
                </a:solidFill>
                <a:latin typeface="+mn-lt"/>
                <a:ea typeface="+mn-ea"/>
                <a:cs typeface="+mn-cs"/>
              </a:rPr>
              <a:t>To simplify communication, 1,000 meters is called a </a:t>
            </a:r>
            <a:r>
              <a:rPr lang="en-US" sz="1200" i="1" kern="1200" dirty="0">
                <a:solidFill>
                  <a:schemeClr val="tx1"/>
                </a:solidFill>
                <a:latin typeface="+mn-lt"/>
                <a:ea typeface="+mn-ea"/>
                <a:cs typeface="+mn-cs"/>
              </a:rPr>
              <a:t>kilometer</a:t>
            </a:r>
            <a:r>
              <a:rPr lang="en-US" sz="1200" kern="1200" dirty="0">
                <a:solidFill>
                  <a:schemeClr val="tx1"/>
                </a:solidFill>
                <a:latin typeface="+mn-lt"/>
                <a:ea typeface="+mn-ea"/>
                <a:cs typeface="+mn-cs"/>
              </a:rPr>
              <a:t>. A large number like 100,000 meters can be thought of as 100 groups of 1,000 meters. Using place value, it can also be described as 100 kilometers. This is not only easier to say, but it’s also easier to ascribe meaning to, since 100 kilometers is only three digits.</a:t>
            </a:r>
          </a:p>
          <a:p>
            <a:pPr marL="411480" indent="-137160">
              <a:buFont typeface="Arial" pitchFamily="34" charset="0"/>
              <a:buChar char="•"/>
            </a:pPr>
            <a:r>
              <a:rPr lang="en-US" sz="1200" kern="1200" dirty="0">
                <a:solidFill>
                  <a:schemeClr val="tx1"/>
                </a:solidFill>
                <a:latin typeface="+mn-lt"/>
                <a:ea typeface="+mn-ea"/>
                <a:cs typeface="+mn-cs"/>
              </a:rPr>
              <a:t>To measure smaller objects, however, scientists use smaller units. One </a:t>
            </a:r>
            <a:r>
              <a:rPr lang="en-US" sz="1200" i="1" kern="1200" dirty="0">
                <a:solidFill>
                  <a:schemeClr val="tx1"/>
                </a:solidFill>
                <a:latin typeface="+mn-lt"/>
                <a:ea typeface="+mn-ea"/>
                <a:cs typeface="+mn-cs"/>
              </a:rPr>
              <a:t>nanometer</a:t>
            </a:r>
            <a:r>
              <a:rPr lang="en-US" sz="1200" kern="1200" dirty="0">
                <a:solidFill>
                  <a:schemeClr val="tx1"/>
                </a:solidFill>
                <a:latin typeface="+mn-lt"/>
                <a:ea typeface="+mn-ea"/>
                <a:cs typeface="+mn-cs"/>
              </a:rPr>
              <a:t> is a very small unit of length. One thousand nanometers (laid end to end) make a </a:t>
            </a:r>
            <a:r>
              <a:rPr lang="en-US" sz="1200" i="1" kern="1200" dirty="0">
                <a:solidFill>
                  <a:schemeClr val="tx1"/>
                </a:solidFill>
                <a:latin typeface="+mn-lt"/>
                <a:ea typeface="+mn-ea"/>
                <a:cs typeface="+mn-cs"/>
              </a:rPr>
              <a:t>micrometer</a:t>
            </a:r>
            <a:r>
              <a:rPr lang="en-US" sz="1200" kern="1200" dirty="0">
                <a:solidFill>
                  <a:schemeClr val="tx1"/>
                </a:solidFill>
                <a:latin typeface="+mn-lt"/>
                <a:ea typeface="+mn-ea"/>
                <a:cs typeface="+mn-cs"/>
              </a:rPr>
              <a:t>, a larger but still very small unit of length. One thousand micrometers (laid end to end) make a </a:t>
            </a:r>
            <a:r>
              <a:rPr lang="en-US" sz="1200" i="1" kern="1200" dirty="0">
                <a:solidFill>
                  <a:schemeClr val="tx1"/>
                </a:solidFill>
                <a:latin typeface="+mn-lt"/>
                <a:ea typeface="+mn-ea"/>
                <a:cs typeface="+mn-cs"/>
              </a:rPr>
              <a:t>millimeter</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“Let’s reflect on just how small a micrometer—and thus a nanometer—would be.”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Hold up a meter stick for everyone to see and point out the millimeter markings along the stick. Remind participants that there are 1,000 millimeters in a meter, so there are 1,000 such tick marks along the length of the stick. Then place your fingernails on two consecutive millimeter tick marks to highlight the extremely narrow area between them that makes up one millimeter.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“There are 1,000 micrometers between these two millimeter tick marks. And if we could draw them on the stick, we’d see 1,000 nanometers between any two micrometers. A nanometer is an </a:t>
            </a:r>
            <a:r>
              <a:rPr lang="en-US" sz="1200" i="1" kern="1200" dirty="0">
                <a:solidFill>
                  <a:schemeClr val="tx1"/>
                </a:solidFill>
                <a:latin typeface="+mn-lt"/>
                <a:ea typeface="+mn-ea"/>
                <a:cs typeface="+mn-cs"/>
              </a:rPr>
              <a:t>extremely</a:t>
            </a:r>
            <a:r>
              <a:rPr lang="en-US" sz="1200" kern="1200" dirty="0">
                <a:solidFill>
                  <a:schemeClr val="tx1"/>
                </a:solidFill>
                <a:latin typeface="+mn-lt"/>
                <a:ea typeface="+mn-ea"/>
                <a:cs typeface="+mn-cs"/>
              </a:rPr>
              <a:t> small unit of length!”</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dirty="0"/>
          </a:p>
        </p:txBody>
      </p:sp>
    </p:spTree>
    <p:extLst>
      <p:ext uri="{BB962C8B-B14F-4D97-AF65-F5344CB8AC3E}">
        <p14:creationId xmlns:p14="http://schemas.microsoft.com/office/powerpoint/2010/main" val="1994430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0" lvl="1"/>
            <a:r>
              <a:rPr lang="en-US" sz="1200" kern="1200" dirty="0">
                <a:solidFill>
                  <a:schemeClr val="tx1"/>
                </a:solidFill>
                <a:latin typeface="+mn-lt"/>
                <a:ea typeface="+mn-ea"/>
                <a:cs typeface="+mn-cs"/>
              </a:rPr>
              <a:t>a. “In the Properties of Matter unit, students learn about the smallest pieces of water called</a:t>
            </a:r>
            <a:r>
              <a:rPr lang="en-US" sz="1200" kern="1200" baseline="0" dirty="0">
                <a:solidFill>
                  <a:schemeClr val="tx1"/>
                </a:solidFill>
                <a:latin typeface="+mn-lt"/>
                <a:ea typeface="+mn-ea"/>
                <a:cs typeface="+mn-cs"/>
              </a:rPr>
              <a:t> </a:t>
            </a:r>
            <a:r>
              <a:rPr lang="en-US" sz="1200" i="1" kern="1200" dirty="0">
                <a:solidFill>
                  <a:schemeClr val="tx1"/>
                </a:solidFill>
                <a:latin typeface="+mn-lt"/>
                <a:ea typeface="+mn-ea"/>
                <a:cs typeface="+mn-cs"/>
              </a:rPr>
              <a:t>molecules</a:t>
            </a:r>
            <a:r>
              <a:rPr lang="en-US" sz="1200" kern="1200" dirty="0">
                <a:solidFill>
                  <a:schemeClr val="tx1"/>
                </a:solidFill>
                <a:latin typeface="+mn-lt"/>
                <a:ea typeface="+mn-ea"/>
                <a:cs typeface="+mn-cs"/>
              </a:rPr>
              <a:t> and explore how they interact with one another. Learning</a:t>
            </a:r>
            <a:r>
              <a:rPr lang="en-US" sz="1200" kern="1200" baseline="0" dirty="0">
                <a:solidFill>
                  <a:schemeClr val="tx1"/>
                </a:solidFill>
                <a:latin typeface="+mn-lt"/>
                <a:ea typeface="+mn-ea"/>
                <a:cs typeface="+mn-cs"/>
              </a:rPr>
              <a:t> about molecules h</a:t>
            </a:r>
            <a:r>
              <a:rPr lang="en-US" sz="1200" kern="1200" dirty="0">
                <a:solidFill>
                  <a:schemeClr val="tx1"/>
                </a:solidFill>
                <a:latin typeface="+mn-lt"/>
                <a:ea typeface="+mn-ea"/>
                <a:cs typeface="+mn-cs"/>
              </a:rPr>
              <a:t>elps students understand the liquid and solid states of water and the processes of freezing and melting.”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“Water is a very small molecule, significantly less than 1 nanometer across. Individual water molecules are several hundred times smaller than a threshold size called the </a:t>
            </a:r>
            <a:r>
              <a:rPr lang="en-US" sz="1200" i="1" kern="1200" dirty="0">
                <a:solidFill>
                  <a:schemeClr val="tx1"/>
                </a:solidFill>
                <a:latin typeface="+mn-lt"/>
                <a:ea typeface="+mn-ea"/>
                <a:cs typeface="+mn-cs"/>
              </a:rPr>
              <a:t>diffraction limit</a:t>
            </a:r>
            <a:r>
              <a:rPr lang="en-US" sz="1200" kern="1200" dirty="0">
                <a:solidFill>
                  <a:schemeClr val="tx1"/>
                </a:solidFill>
                <a:latin typeface="+mn-lt"/>
                <a:ea typeface="+mn-ea"/>
                <a:cs typeface="+mn-cs"/>
              </a:rPr>
              <a:t>. Objects with diameters smaller than this threshold are similar in size to the wavelengths of visible light. Physics gets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in the way and makes such objects, like molecules, impossible to see.”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A mitochondrion, which is a component of an individual cell, is less than 1 micrometer in size but is visible under a microscope. Large molecules like proteins are many times smaller than the mitochondrion, and because they’re smaller than the diffraction limit, they can’t be seen even with the most powerful optical microscope. A water molecule is even smaller than the smallest molecule on the slide graphic!</a:t>
            </a:r>
          </a:p>
          <a:p>
            <a:r>
              <a:rPr lang="en-US" sz="105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dirty="0"/>
          </a:p>
        </p:txBody>
      </p:sp>
    </p:spTree>
    <p:extLst>
      <p:ext uri="{BB962C8B-B14F-4D97-AF65-F5344CB8AC3E}">
        <p14:creationId xmlns:p14="http://schemas.microsoft.com/office/powerpoint/2010/main" val="192723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pPr marL="0" lvl="1"/>
            <a:r>
              <a:rPr lang="en-US" sz="1200" kern="1200" dirty="0">
                <a:solidFill>
                  <a:schemeClr val="tx1"/>
                </a:solidFill>
                <a:latin typeface="+mn-lt"/>
                <a:ea typeface="+mn-ea"/>
                <a:cs typeface="+mn-cs"/>
              </a:rPr>
              <a:t>a. “To help us understand the diffraction limit, let’s examine the graphics on this slide. A collection of beads was manufactured and then imaged under a very precise and powerful optical microscope. Each bead was roughly 100 nanometers in diameter, which is smaller than the wavelengths of visible light. The resulting image on the left is blurry, making it difficult to differentiate the individual beads. But this is best image anyone could get. No amount of focusing will improve</a:t>
            </a:r>
            <a:r>
              <a:rPr lang="en-US" sz="1200" kern="1200" baseline="0" dirty="0">
                <a:solidFill>
                  <a:schemeClr val="tx1"/>
                </a:solidFill>
                <a:latin typeface="+mn-lt"/>
                <a:ea typeface="+mn-ea"/>
                <a:cs typeface="+mn-cs"/>
              </a:rPr>
              <a:t> the image</a:t>
            </a:r>
            <a:r>
              <a:rPr lang="en-US" sz="1200" kern="1200" dirty="0">
                <a:solidFill>
                  <a:schemeClr val="tx1"/>
                </a:solidFill>
                <a:latin typeface="+mn-lt"/>
                <a:ea typeface="+mn-ea"/>
                <a:cs typeface="+mn-cs"/>
              </a:rPr>
              <a:t>. It will always be blurry because the beads are smaller than the diffraction limit.”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image on the right is a computer simulation of what the beads would look like if physics didn’t get in the way of our ability to see them.”</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dirty="0"/>
          </a:p>
        </p:txBody>
      </p:sp>
    </p:spTree>
    <p:extLst>
      <p:ext uri="{BB962C8B-B14F-4D97-AF65-F5344CB8AC3E}">
        <p14:creationId xmlns:p14="http://schemas.microsoft.com/office/powerpoint/2010/main" val="2459868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Less than 1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“In lesson 3, you’ll read an excerpt from the book </a:t>
            </a:r>
            <a:r>
              <a:rPr lang="en-US" sz="1200" i="1" kern="1200" dirty="0">
                <a:solidFill>
                  <a:schemeClr val="tx1"/>
                </a:solidFill>
                <a:latin typeface="+mn-lt"/>
                <a:ea typeface="+mn-ea"/>
                <a:cs typeface="+mn-cs"/>
              </a:rPr>
              <a:t>A Drop of Water</a:t>
            </a:r>
            <a:r>
              <a:rPr lang="en-US" sz="1200" kern="1200" dirty="0">
                <a:solidFill>
                  <a:schemeClr val="tx1"/>
                </a:solidFill>
                <a:latin typeface="+mn-lt"/>
                <a:ea typeface="+mn-ea"/>
                <a:cs typeface="+mn-cs"/>
              </a:rPr>
              <a:t>. To impress upon students just how small a water molecule is, the author shows a highly magnified image of water droplets on the head of a straight pin and notes that the smallest visible droplet contains three hundred trillion water molecules.”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 might expect students to respond, ‘</a:t>
            </a:r>
            <a:r>
              <a:rPr lang="en-US" sz="1200" i="0" kern="1200" dirty="0">
                <a:solidFill>
                  <a:schemeClr val="tx1"/>
                </a:solidFill>
                <a:latin typeface="+mn-lt"/>
                <a:ea typeface="+mn-ea"/>
                <a:cs typeface="+mn-cs"/>
              </a:rPr>
              <a:t>Wow! Three hundred trillion is a big number! Water molecules must be really, really small if such a small water droplet is made up of such a large number of pieces!’ But</a:t>
            </a:r>
            <a:r>
              <a:rPr lang="en-US" sz="1200" kern="1200" dirty="0">
                <a:solidFill>
                  <a:schemeClr val="tx1"/>
                </a:solidFill>
                <a:latin typeface="+mn-lt"/>
                <a:ea typeface="+mn-ea"/>
                <a:cs typeface="+mn-cs"/>
              </a:rPr>
              <a:t> given the fact that it’s difficult to assign meaning to numbers larger than 10,000, how likely is it that our students will be able to assign any real meaning to 300 trillion, or a 3 followed by 14 zeros?”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dirty="0"/>
          </a:p>
        </p:txBody>
      </p:sp>
    </p:spTree>
    <p:extLst>
      <p:ext uri="{BB962C8B-B14F-4D97-AF65-F5344CB8AC3E}">
        <p14:creationId xmlns:p14="http://schemas.microsoft.com/office/powerpoint/2010/main" val="2865356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“Let’s say there are roughly 100 trillion water molecules in a single drop of water. If we focus on the power of 10 in that number, how many molecules is that? Can we attach a meaning to this number? Think about these questions for a moment.”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Don’t discuss these questions now. Advance to the next slide.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dirty="0"/>
          </a:p>
        </p:txBody>
      </p:sp>
    </p:spTree>
    <p:extLst>
      <p:ext uri="{BB962C8B-B14F-4D97-AF65-F5344CB8AC3E}">
        <p14:creationId xmlns:p14="http://schemas.microsoft.com/office/powerpoint/2010/main" val="3594716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endParaRPr lang="en-US" baseline="0" dirty="0"/>
          </a:p>
          <a:p>
            <a:pPr marL="0" lvl="1"/>
            <a:r>
              <a:rPr lang="en-US" sz="1200" kern="1200" dirty="0">
                <a:solidFill>
                  <a:schemeClr val="tx1"/>
                </a:solidFill>
                <a:latin typeface="+mn-lt"/>
                <a:ea typeface="+mn-ea"/>
                <a:cs typeface="+mn-cs"/>
              </a:rPr>
              <a:t>a. “Using place value, we can try to attach meaning to the number 100 trillion. Since 1 trillion is 1,000 billions, we can think of 100 trillion as 100 thousand billions. And since 1 billion is 1,000 millions, we can also think of 100 trillion as 100 thousand thousand millions. Going further, 1 million is 1,000 thousands, so we can think of 100 trillion as 100 thousand thousand thousand thousands. Although thinking of 100,000 as 100 groups of 1,000 each is fairly easy, thinking of 100 trillion as 100 thousand thousand thousand thousands can still be difficult to understand in a meaningful way.”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lesson 3, students assemble two white Lego bricks of hydrogen </a:t>
            </a:r>
            <a:r>
              <a:rPr lang="en-US" sz="1200" kern="1200" baseline="0" dirty="0">
                <a:solidFill>
                  <a:schemeClr val="tx1"/>
                </a:solidFill>
                <a:latin typeface="+mn-lt"/>
                <a:ea typeface="+mn-ea"/>
                <a:cs typeface="+mn-cs"/>
              </a:rPr>
              <a:t>and one red Lego brick of oxygen to represent a</a:t>
            </a:r>
            <a:r>
              <a:rPr lang="en-US" sz="1200" kern="1200" dirty="0">
                <a:solidFill>
                  <a:schemeClr val="tx1"/>
                </a:solidFill>
                <a:latin typeface="+mn-lt"/>
                <a:ea typeface="+mn-ea"/>
                <a:cs typeface="+mn-cs"/>
              </a:rPr>
              <a:t> water molecule. What would it look like if we used Lego molecules to represent 100 trillion molecules in a single drop of water?”</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dirty="0"/>
          </a:p>
        </p:txBody>
      </p:sp>
    </p:spTree>
    <p:extLst>
      <p:ext uri="{BB962C8B-B14F-4D97-AF65-F5344CB8AC3E}">
        <p14:creationId xmlns:p14="http://schemas.microsoft.com/office/powerpoint/2010/main" val="2226847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pPr marL="0" lvl="1"/>
            <a:r>
              <a:rPr lang="en-US" sz="1200" kern="1200" dirty="0">
                <a:solidFill>
                  <a:schemeClr val="tx1"/>
                </a:solidFill>
                <a:latin typeface="+mn-lt"/>
                <a:ea typeface="+mn-ea"/>
                <a:cs typeface="+mn-cs"/>
              </a:rPr>
              <a:t>a. “More precisely, if one Lego ‘molecule’ represents one molecule of water, what could represent a single </a:t>
            </a:r>
            <a:r>
              <a:rPr lang="en-US" sz="1200" i="1" kern="1200" dirty="0">
                <a:solidFill>
                  <a:schemeClr val="tx1"/>
                </a:solidFill>
                <a:latin typeface="+mn-lt"/>
                <a:ea typeface="+mn-ea"/>
                <a:cs typeface="+mn-cs"/>
              </a:rPr>
              <a:t>droplet</a:t>
            </a:r>
            <a:r>
              <a:rPr lang="en-US" sz="1200" kern="1200" dirty="0">
                <a:solidFill>
                  <a:schemeClr val="tx1"/>
                </a:solidFill>
                <a:latin typeface="+mn-lt"/>
                <a:ea typeface="+mn-ea"/>
                <a:cs typeface="+mn-cs"/>
              </a:rPr>
              <a:t> of water made up of 100 trillion molecules?”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Have participants discuss their ideas with an elbow partner.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Record ideas on chart paper and ask elicit and probe questions to make participants’ thinking visible.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It’s quite possible that participants will have no idea how to represent 100 trillion molecules with Legos. Most people have never considered how to make sense of such a large number. Participants might think about how big a pile such a collection of Lego molecules would make, how large an area the molecules would cover, or how much space they could be packed into. It’s doubtful, however, that they’ll have any confidence in their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“It’s OK if you’re having trouble with this. Next, we’ll see if we can make sense of this number by visualizing progressively larger groups of Lego molecules.”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dirty="0"/>
          </a:p>
        </p:txBody>
      </p:sp>
    </p:spTree>
    <p:extLst>
      <p:ext uri="{BB962C8B-B14F-4D97-AF65-F5344CB8AC3E}">
        <p14:creationId xmlns:p14="http://schemas.microsoft.com/office/powerpoint/2010/main" val="3229593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endParaRPr lang="en-US" baseline="0" dirty="0"/>
          </a:p>
          <a:p>
            <a:pPr marL="0" lvl="1"/>
            <a:r>
              <a:rPr lang="en-US" sz="1200" kern="1200" dirty="0">
                <a:solidFill>
                  <a:schemeClr val="tx1"/>
                </a:solidFill>
                <a:latin typeface="+mn-lt"/>
                <a:ea typeface="+mn-ea"/>
                <a:cs typeface="+mn-cs"/>
              </a:rPr>
              <a:t>a. Have participants pair up. Then give each pair a zip-seal bag of Lego bricks and a meter stick.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information on the slide and then pose the question. Ask pairs to demonstrate their answers to the question using their Lego molecules and meter sticks.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necessary, demonstrate that five Lego molecules can be placed along a 10 centimeter segment of one meter stick, as shown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pairs work on the task, set up a large two-column table on chart paper, with the column headings “Space” and “Number of Molecules.” Then under the first column heading, write “10 cm × 10 cm × 1 block layer,” and under the second column heading, write “10.”</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2081658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marL="0" lvl="1"/>
            <a:r>
              <a:rPr lang="en-US" sz="1200" kern="1200" dirty="0">
                <a:solidFill>
                  <a:schemeClr val="tx1"/>
                </a:solidFill>
                <a:latin typeface="+mn-lt"/>
                <a:ea typeface="+mn-ea"/>
                <a:cs typeface="+mn-cs"/>
              </a:rPr>
              <a:t>a. Read the information on the slide and then pose the question. Have pairs join together to combine resources (Lego molecules and meter sticks) and answer the question by reaching a consensus.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work together on this task, ask elicit and probe questions to prompt them to consider whether they could compute the approximate number of blocks through measurement and arithmetic instead.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necessary, demonstrate that 10 Lego molecules can be arranged on a 10 cm </a:t>
            </a:r>
            <a:r>
              <a:rPr lang="en-US" dirty="0"/>
              <a:t>×</a:t>
            </a:r>
            <a:r>
              <a:rPr lang="en-US" sz="1200" kern="1200" dirty="0">
                <a:solidFill>
                  <a:schemeClr val="tx1"/>
                </a:solidFill>
                <a:latin typeface="+mn-lt"/>
                <a:ea typeface="+mn-ea"/>
                <a:cs typeface="+mn-cs"/>
              </a:rPr>
              <a:t> 10 cm square to form a 1-block-thick layer, and then 6 of these layers can be stacked to fill a 10 cm </a:t>
            </a:r>
            <a:r>
              <a:rPr lang="en-US" dirty="0"/>
              <a:t>×</a:t>
            </a:r>
            <a:r>
              <a:rPr lang="en-US" sz="1200" kern="1200" dirty="0">
                <a:solidFill>
                  <a:schemeClr val="tx1"/>
                </a:solidFill>
                <a:latin typeface="+mn-lt"/>
                <a:ea typeface="+mn-ea"/>
                <a:cs typeface="+mn-cs"/>
              </a:rPr>
              <a:t> 10 cm </a:t>
            </a:r>
            <a:r>
              <a:rPr lang="en-US" dirty="0"/>
              <a:t>×</a:t>
            </a:r>
            <a:r>
              <a:rPr lang="en-US" sz="1200" kern="1200" dirty="0">
                <a:solidFill>
                  <a:schemeClr val="tx1"/>
                </a:solidFill>
                <a:latin typeface="+mn-lt"/>
                <a:ea typeface="+mn-ea"/>
                <a:cs typeface="+mn-cs"/>
              </a:rPr>
              <a:t> 10 cm box. Adding a sixth layer will slightly exceed the 10 cm height requirement, but it’s good for participants to observe that the fit isn’t perfect. As you continue the activity, it will be less important to get the exact number and more important to keep track of the approximate total.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On the chart, write “10 cm </a:t>
            </a:r>
            <a:r>
              <a:rPr lang="en-US" dirty="0"/>
              <a:t>×</a:t>
            </a:r>
            <a:r>
              <a:rPr lang="en-US" sz="1200" kern="1200" dirty="0">
                <a:solidFill>
                  <a:schemeClr val="tx1"/>
                </a:solidFill>
                <a:latin typeface="+mn-lt"/>
                <a:ea typeface="+mn-ea"/>
                <a:cs typeface="+mn-cs"/>
              </a:rPr>
              <a:t> 10 cm </a:t>
            </a:r>
            <a:r>
              <a:rPr lang="en-US" dirty="0"/>
              <a:t>×</a:t>
            </a:r>
            <a:r>
              <a:rPr lang="en-US" sz="1200" kern="1200" dirty="0">
                <a:solidFill>
                  <a:schemeClr val="tx1"/>
                </a:solidFill>
                <a:latin typeface="+mn-lt"/>
                <a:ea typeface="+mn-ea"/>
                <a:cs typeface="+mn-cs"/>
              </a:rPr>
              <a:t> 10 cm block” in the first (Space) column of the table and “60” in the second (Number) column.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dirty="0"/>
          </a:p>
        </p:txBody>
      </p:sp>
    </p:spTree>
    <p:extLst>
      <p:ext uri="{BB962C8B-B14F-4D97-AF65-F5344CB8AC3E}">
        <p14:creationId xmlns:p14="http://schemas.microsoft.com/office/powerpoint/2010/main" val="428830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4</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lvl="0" fontAlgn="base"/>
            <a:r>
              <a:rPr lang="en-US" sz="1200" u="none" strike="noStrike" kern="1200" dirty="0">
                <a:solidFill>
                  <a:schemeClr val="tx1"/>
                </a:solidFill>
                <a:effectLst/>
                <a:latin typeface="+mn-lt"/>
                <a:ea typeface="+mn-ea"/>
                <a:cs typeface="+mn-cs"/>
              </a:rPr>
              <a:t>a. Introduce the focus questions that will guide today’s work.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“Like STeLLA strategies 4 and 5, the goal of strategy 6 is to move student thinking forward toward deeper understandings of science ideas.”</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813498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marL="0" lvl="1"/>
            <a:r>
              <a:rPr lang="en-US" sz="1200" kern="1200" dirty="0">
                <a:solidFill>
                  <a:schemeClr val="tx1"/>
                </a:solidFill>
                <a:latin typeface="+mn-lt"/>
                <a:ea typeface="+mn-ea"/>
                <a:cs typeface="+mn-cs"/>
              </a:rPr>
              <a:t>a. Pose the question on the slide and have participants work together as a group to answer the question by reaching a consensus.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work on this task, ask elicit and probe questions to make their thinking visible and clarify math concepts.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Suggest that participants draw a diagram showing how many boxes of Lego molecules they could stack along one meter stick (10), and then how many rows they could lay alongside each other to make a 1 m × 1 m × 10 cm</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layer (10 of those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for a total of 100 boxes). Then suggest they compute the total number of boxes involved if they stack 10 of those layers on top of one another to make a 1 m × 1 m × 1 m cube (10 of those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for a total of 10 × 100 = 1,000 boxes). Since each box contains 60 Lego molecules, they should make about 60,000 molecules.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Once the group reaches a consensus, write “1 m × 1 m × 1 m box” in the first column of the table and “60,000” in the second column.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“Remember the goal. We’re trying to make sense of the number 100 trillion. Although 60,000 is a large number, we still have a ways to go.”</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dirty="0"/>
          </a:p>
        </p:txBody>
      </p:sp>
    </p:spTree>
    <p:extLst>
      <p:ext uri="{BB962C8B-B14F-4D97-AF65-F5344CB8AC3E}">
        <p14:creationId xmlns:p14="http://schemas.microsoft.com/office/powerpoint/2010/main" val="2660826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Pose the next challenge question on the slide. Ask participants to think about how they could use the tools at their disposal (meter sticks, math, and their previous calculations) to step up to this larger estimate.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number the group obtains will depend on the size and shape of the room. If the room is rectangular, one can measure the length, width, and height using the meter sticks and compute the volume in cubic meters by multiplying these measurements. Since each cubic meter could be filled with about 60,000 Lego molecules, multiplying the volume by 60,000 produces an estimate for the desired number.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Cell-phone calculators might be useful here. For example, if the room is 10 m × 10 m × 3 m, the volume would be 300 cubic meters, and it would take 18,000,000 Lego molecules to fill the room (empty of furniture). If the room dimensions aren’t in round numbers, the total won’t work out as a round number either. At this point, it’s important to start rounding to a few significant digits and emphasizing the size of the number involved.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When the group obtains an estimate, round it to the nearest million and record it on the data table under the second column. In the first column, write “The room.”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Remind participants that even though this is a large number, they still have a long way to go to reach 100 trillion.</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dirty="0"/>
          </a:p>
        </p:txBody>
      </p:sp>
    </p:spTree>
    <p:extLst>
      <p:ext uri="{BB962C8B-B14F-4D97-AF65-F5344CB8AC3E}">
        <p14:creationId xmlns:p14="http://schemas.microsoft.com/office/powerpoint/2010/main" val="314638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pPr marL="0" lvl="1"/>
            <a:r>
              <a:rPr lang="en-US" sz="1200" kern="1200" dirty="0">
                <a:solidFill>
                  <a:schemeClr val="tx1"/>
                </a:solidFill>
                <a:latin typeface="+mn-lt"/>
                <a:ea typeface="+mn-ea"/>
                <a:cs typeface="+mn-cs"/>
              </a:rPr>
              <a:t>a. Read the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“To answer this new challenge question, we’ll head outside </a:t>
            </a:r>
            <a:r>
              <a:rPr lang="en-US" sz="1200" kern="1200" dirty="0">
                <a:solidFill>
                  <a:schemeClr val="tx1"/>
                </a:solidFill>
                <a:effectLst/>
                <a:latin typeface="+mn-lt"/>
                <a:ea typeface="+mn-ea"/>
                <a:cs typeface="+mn-cs"/>
              </a:rPr>
              <a:t>to survey the size of the building</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with the group whether to continue measuring in meters to obtain their estimate or calculate the estimate based on room size.</a:t>
            </a:r>
          </a:p>
          <a:p>
            <a:endParaRPr lang="en-US" sz="1200" kern="1200" dirty="0">
              <a:solidFill>
                <a:schemeClr val="tx1"/>
              </a:solidFill>
              <a:latin typeface="+mn-lt"/>
              <a:ea typeface="+mn-ea"/>
              <a:cs typeface="+mn-cs"/>
            </a:endParaRPr>
          </a:p>
          <a:p>
            <a:pPr marL="228600" indent="-137160">
              <a:buFont typeface="Arial" pitchFamily="34" charset="0"/>
              <a:buChar char="•"/>
            </a:pPr>
            <a:r>
              <a:rPr lang="en-US" sz="1200" b="1" kern="1200" dirty="0">
                <a:solidFill>
                  <a:schemeClr val="tx1"/>
                </a:solidFill>
                <a:latin typeface="+mn-lt"/>
                <a:ea typeface="+mn-ea"/>
                <a:cs typeface="+mn-cs"/>
              </a:rPr>
              <a:t>Option 1: Measure in meters.</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It the group wants to continue measuring in meters, split participants up into teams. Have one team measure length and the other measure width (or something like that). If more than one team is measuring the same dimension, you can average the two measurements they obtain and use this number for the calculation.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a:t>
            </a:r>
          </a:p>
          <a:p>
            <a:pPr marL="457200" indent="-137160">
              <a:buFont typeface="Arial" pitchFamily="34" charset="0"/>
              <a:buChar char="•"/>
            </a:pPr>
            <a:r>
              <a:rPr lang="en-US" sz="1200" kern="1200" dirty="0">
                <a:solidFill>
                  <a:schemeClr val="tx1"/>
                </a:solidFill>
                <a:latin typeface="+mn-lt"/>
                <a:ea typeface="+mn-ea"/>
                <a:cs typeface="+mn-cs"/>
              </a:rPr>
              <a:t>Individual errors in measurement will begin appearing, but it’s unlikely that estimates will be off by significant figures. Emphasize that the purpose is to obtain a rough estimate and encourage the participants to measure to the nearest whole meter. </a:t>
            </a:r>
          </a:p>
          <a:p>
            <a:pPr marL="228600" indent="-137160">
              <a:buFont typeface="Arial" pitchFamily="34" charset="0"/>
              <a:buChar char="•"/>
            </a:pPr>
            <a:r>
              <a:rPr lang="en-US" sz="1200" b="1" kern="1200" dirty="0">
                <a:solidFill>
                  <a:schemeClr val="tx1"/>
                </a:solidFill>
                <a:latin typeface="+mn-lt"/>
                <a:ea typeface="+mn-ea"/>
                <a:cs typeface="+mn-cs"/>
              </a:rPr>
              <a:t>Option 2: Calculate the estimate based on room size.</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If the building (like a school) consists of a number of identical rooms arranged on floors, participants could solve this problem by counting the number of rooms filling the building the same way they counted the number of 10 cm × 10 cm × 10 cm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boxes filling a 1 m × 1 m × 1 m box and then multiplying by the number of Lego molecules filling a room. Again, cell-phone calculators could be useful here.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the group has reached a consensus on an estimate, go back inside and record this number on the data table (“Number” column); then write “The building” in the “Space” column.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“Even with this large number, we still have a ways to go to reach 100 trillion. What can we do next?”</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dirty="0"/>
          </a:p>
        </p:txBody>
      </p:sp>
    </p:spTree>
    <p:extLst>
      <p:ext uri="{BB962C8B-B14F-4D97-AF65-F5344CB8AC3E}">
        <p14:creationId xmlns:p14="http://schemas.microsoft.com/office/powerpoint/2010/main" val="3746998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pPr marL="0" lvl="1"/>
            <a:r>
              <a:rPr lang="en-US" sz="1200" kern="1200" dirty="0">
                <a:solidFill>
                  <a:schemeClr val="tx1"/>
                </a:solidFill>
                <a:latin typeface="+mn-lt"/>
                <a:ea typeface="+mn-ea"/>
                <a:cs typeface="+mn-cs"/>
              </a:rPr>
              <a:t>a. “How many Lego molecules would we need to fill all of the buildings on the Cal Poly Pomona campus?”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elicit, probe, and challenge questions to guide participants toward the idea that they can multiply their previous estimate (number of Lego molecules needed to fill one building) by the total number of buildings on the Cal Poly campus.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Although the buildings on campus aren’t all the same size, as long the previous estimate was based on a medium-sized building, this technique should yield a reasonable estimate. However, multiplying by 163 will increase the number by only two or three more digits.</a:t>
            </a:r>
          </a:p>
          <a:p>
            <a:r>
              <a:rPr lang="en-US" sz="1200" kern="1200" dirty="0">
                <a:solidFill>
                  <a:schemeClr val="tx1"/>
                </a:solidFill>
                <a:latin typeface="+mn-lt"/>
                <a:ea typeface="+mn-ea"/>
                <a:cs typeface="+mn-cs"/>
              </a:rPr>
              <a:t>When the group reaches a consensus on an estimate, record this number in the second column on the data table and write “All buildings on Cal Poly campus” in the first column.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Elicit participants’ ideas for what large group they could consider next.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dirty="0"/>
          </a:p>
        </p:txBody>
      </p:sp>
    </p:spTree>
    <p:extLst>
      <p:ext uri="{BB962C8B-B14F-4D97-AF65-F5344CB8AC3E}">
        <p14:creationId xmlns:p14="http://schemas.microsoft.com/office/powerpoint/2010/main" val="3103644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pPr marL="0" lvl="1"/>
            <a:r>
              <a:rPr lang="en-US" sz="1200" kern="1200" dirty="0">
                <a:solidFill>
                  <a:schemeClr val="tx1"/>
                </a:solidFill>
                <a:latin typeface="+mn-lt"/>
                <a:ea typeface="+mn-ea"/>
                <a:cs typeface="+mn-cs"/>
              </a:rPr>
              <a:t>a. “Here’s a satellite map of the Pomona area. The red dot in the upper-left-hand corner is the location of the Cal Poly Pomona campus. How many Lego molecules would we need to fill up all of the buildings in Pomona?”</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“To answer this question, we’ll need to estimate a number of things. Let’s brainstorm some ideas for how to approach this challenge.”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Elicit participants’ ideas for how they could estimate the number of Legos. Reassure participants that exact values aren’t important at this point. They just need to get a sense of the quantity.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One possible solution is to figure out how many copies of the Cal Poly campus could be arranged to cover this map and then multiply this number by the previous round number of Lego bricks. Although the Cal Poly campus has green spaces without buildings, it has many more tall buildings than the rest of Pomona. If participants imagine separating the floors of the tall buildings and laying them out as single-story structures across the campus, they could achieve a structure density similar to the rest of the city. Looking at the satellite map, it appears that about 10 copies of the Cal Poly campus would cover this area of Pomona, so multiplying their previous result by this amount will only add one more digit.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When the group reaches a consensus on an estimate, record this round number in the second column on the data table and write “All buildings in Pomona” in the first column.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Elicit participants’ ideas for what large group they could consider next.</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dirty="0"/>
          </a:p>
        </p:txBody>
      </p:sp>
    </p:spTree>
    <p:extLst>
      <p:ext uri="{BB962C8B-B14F-4D97-AF65-F5344CB8AC3E}">
        <p14:creationId xmlns:p14="http://schemas.microsoft.com/office/powerpoint/2010/main" val="2566915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7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Challenge participants to continue stepping up to larger land areas (groups) until they achieve an estimate for the number Lego molecules that would represent 100 trillion. For example, filling all of the buildings in LA County with Lego molecules would be about right.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Record the final estimate on the data table.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3559552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“Now that we have a sense of just how large 100 trillion is, we can appreciate how small water molecules really are. Roughly 300 trillion water molecules make up a single tiny drop of water on the head of a pin. The smallest pieces of water are so phenomenally small that it’s literally impossible to see them individually.”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dirty="0"/>
          </a:p>
        </p:txBody>
      </p:sp>
    </p:spTree>
    <p:extLst>
      <p:ext uri="{BB962C8B-B14F-4D97-AF65-F5344CB8AC3E}">
        <p14:creationId xmlns:p14="http://schemas.microsoft.com/office/powerpoint/2010/main" val="3594716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7</a:t>
            </a:r>
            <a:r>
              <a:rPr lang="en-US" sz="1200" u="none" kern="1200" baseline="0" dirty="0">
                <a:solidFill>
                  <a:schemeClr val="tx1"/>
                </a:solidFill>
                <a:effectLst/>
                <a:latin typeface="+mn-lt"/>
                <a:ea typeface="+mn-ea"/>
                <a:cs typeface="+mn-cs"/>
              </a:rPr>
              <a:t> min</a:t>
            </a:r>
          </a:p>
          <a:p>
            <a:endParaRPr lang="en-US" sz="1200" u="none"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Direct participants to answer this question in their science notebooks, using evidence and observations from the Lego water-molecule investigation to support their ideas.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with the group and relate their ideas to today’s water-molecule investigation. If time allows, encourage them to brainstorm ideas that will help their students think mathematically so they can attach meaning to large number like 300 trillion.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Following this discussion, ask participants to place their Legos back in the zip-seal,</a:t>
            </a:r>
            <a:r>
              <a:rPr lang="en-US" sz="1200" kern="1200" baseline="0" dirty="0">
                <a:solidFill>
                  <a:schemeClr val="tx1"/>
                </a:solidFill>
                <a:latin typeface="+mn-lt"/>
                <a:ea typeface="+mn-ea"/>
                <a:cs typeface="+mn-cs"/>
              </a:rPr>
              <a:t> plastic </a:t>
            </a:r>
            <a:r>
              <a:rPr lang="en-US" sz="1200" kern="1200" dirty="0">
                <a:solidFill>
                  <a:schemeClr val="tx1"/>
                </a:solidFill>
                <a:latin typeface="+mn-lt"/>
                <a:ea typeface="+mn-ea"/>
                <a:cs typeface="+mn-cs"/>
              </a:rPr>
              <a:t>bags. </a:t>
            </a:r>
            <a:endParaRPr lang="en-US" sz="18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dirty="0"/>
          </a:p>
        </p:txBody>
      </p:sp>
    </p:spTree>
    <p:extLst>
      <p:ext uri="{BB962C8B-B14F-4D97-AF65-F5344CB8AC3E}">
        <p14:creationId xmlns:p14="http://schemas.microsoft.com/office/powerpoint/2010/main" val="247816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baseline="0" dirty="0"/>
          </a:p>
          <a:p>
            <a:pPr marL="0" lvl="1"/>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this focus question and the </a:t>
            </a:r>
            <a:r>
              <a:rPr lang="en-US" sz="1200" kern="1200" baseline="0" dirty="0">
                <a:solidFill>
                  <a:schemeClr val="tx1"/>
                </a:solidFill>
                <a:latin typeface="+mn-lt"/>
                <a:ea typeface="+mn-ea"/>
                <a:cs typeface="+mn-cs"/>
              </a:rPr>
              <a:t>unit central</a:t>
            </a:r>
            <a:r>
              <a:rPr lang="en-US" sz="1200" kern="1200" dirty="0">
                <a:solidFill>
                  <a:schemeClr val="tx1"/>
                </a:solidFill>
                <a:latin typeface="+mn-lt"/>
                <a:ea typeface="+mn-ea"/>
                <a:cs typeface="+mn-cs"/>
              </a:rPr>
              <a:t> questions </a:t>
            </a:r>
            <a:r>
              <a:rPr lang="en-US" sz="1200" kern="1200" baseline="0" dirty="0">
                <a:solidFill>
                  <a:schemeClr val="tx1"/>
                </a:solidFill>
                <a:latin typeface="+mn-lt"/>
                <a:ea typeface="+mn-ea"/>
                <a:cs typeface="+mn-cs"/>
              </a:rPr>
              <a:t>are the same.</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“To</a:t>
            </a:r>
            <a:r>
              <a:rPr lang="en-US" sz="1200" kern="1200" baseline="0" dirty="0">
                <a:solidFill>
                  <a:schemeClr val="tx1"/>
                </a:solidFill>
                <a:latin typeface="+mn-lt"/>
                <a:ea typeface="+mn-ea"/>
                <a:cs typeface="+mn-cs"/>
              </a:rPr>
              <a:t> help us answer this question, l</a:t>
            </a:r>
            <a:r>
              <a:rPr lang="en-US" sz="1200" kern="1200" dirty="0">
                <a:solidFill>
                  <a:schemeClr val="tx1"/>
                </a:solidFill>
                <a:latin typeface="+mn-lt"/>
                <a:ea typeface="+mn-ea"/>
                <a:cs typeface="+mn-cs"/>
              </a:rPr>
              <a:t>et’s spend some time synthesizing everything we’ve learned this week about matter and how it can change.”</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pPr marL="0" lvl="1"/>
            <a:r>
              <a:rPr lang="en-US" sz="1200" kern="1200" dirty="0">
                <a:solidFill>
                  <a:schemeClr val="tx1"/>
                </a:solidFill>
                <a:latin typeface="+mn-lt"/>
                <a:ea typeface="+mn-ea"/>
                <a:cs typeface="+mn-cs"/>
              </a:rPr>
              <a:t>a. “Next, I’d like you to create a comic strip that illustrates the key science ideas we’ve explored this week. Your comic strip should answer our focus question and unit central questions,</a:t>
            </a:r>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W</a:t>
            </a:r>
            <a:r>
              <a:rPr lang="en-US" sz="1200" i="1" kern="1200" dirty="0">
                <a:solidFill>
                  <a:schemeClr val="tx1"/>
                </a:solidFill>
                <a:latin typeface="+mn-lt"/>
                <a:ea typeface="+mn-ea"/>
                <a:cs typeface="+mn-cs"/>
              </a:rPr>
              <a:t>hat is matter made of, and</a:t>
            </a:r>
            <a:r>
              <a:rPr lang="en-US" sz="1200" i="1" kern="1200" baseline="0" dirty="0">
                <a:solidFill>
                  <a:schemeClr val="tx1"/>
                </a:solidFill>
                <a:latin typeface="+mn-lt"/>
                <a:ea typeface="+mn-ea"/>
                <a:cs typeface="+mn-cs"/>
              </a:rPr>
              <a:t> h</a:t>
            </a:r>
            <a:r>
              <a:rPr lang="en-US" sz="1200" i="1" kern="1200" dirty="0">
                <a:solidFill>
                  <a:schemeClr val="tx1"/>
                </a:solidFill>
                <a:latin typeface="+mn-lt"/>
                <a:ea typeface="+mn-ea"/>
                <a:cs typeface="+mn-cs"/>
              </a:rPr>
              <a:t>ow can it change?</a:t>
            </a:r>
            <a:r>
              <a:rPr lang="en-US" sz="1200" kern="1200" dirty="0">
                <a:solidFill>
                  <a:schemeClr val="tx1"/>
                </a:solidFill>
                <a:latin typeface="+mn-lt"/>
                <a:ea typeface="+mn-ea"/>
                <a:cs typeface="+mn-cs"/>
              </a:rPr>
              <a:t> Be sure to get down to the molecular level!”</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sheets of blank, letter-sized paper for participants to use for drawing their comic strips.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Suggest that participants include labels, captions, and/or talk bubbles with their drawings and use key science terms and ideas to describe changes in matter. Refer them to the list of key terms and ideas on the slide.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“What STeLLA Student Thinking Lens strategies will we be using for this task?”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Strategies 6 and 7—use and apply and synthesize and summarize.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present their comic strips to the group using a document reader. Make sure the comic strips answer the focus question/unit </a:t>
            </a:r>
            <a:r>
              <a:rPr lang="en-US" sz="1200" kern="1200">
                <a:solidFill>
                  <a:schemeClr val="tx1"/>
                </a:solidFill>
                <a:latin typeface="+mn-lt"/>
                <a:ea typeface="+mn-ea"/>
                <a:cs typeface="+mn-cs"/>
              </a:rPr>
              <a:t>central questions.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Give participants 15 minutes to create their comic strips and allow 8–10 minutes for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presentations.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55566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pPr marL="228600" lvl="0" indent="-228600">
              <a:buFont typeface="+mj-lt"/>
              <a:buNone/>
            </a:pPr>
            <a:endParaRPr lang="en-US" sz="1200" kern="1200" baseline="0" dirty="0">
              <a:solidFill>
                <a:schemeClr val="tx1"/>
              </a:solidFill>
              <a:effectLst/>
              <a:latin typeface="+mn-lt"/>
              <a:ea typeface="+mn-ea"/>
              <a:cs typeface="+mn-cs"/>
            </a:endParaRPr>
          </a:p>
          <a:p>
            <a:pPr marL="228600" lvl="0" indent="-228600">
              <a:buFont typeface="+mj-lt"/>
              <a:buNone/>
            </a:pPr>
            <a:r>
              <a:rPr lang="en-US" sz="1200" kern="1200" baseline="0" dirty="0">
                <a:solidFill>
                  <a:schemeClr val="tx1"/>
                </a:solidFill>
                <a:effectLst/>
                <a:latin typeface="+mn-lt"/>
                <a:ea typeface="+mn-ea"/>
                <a:cs typeface="+mn-cs"/>
              </a:rPr>
              <a:t>a. Draw participants’ attention to the n</a:t>
            </a:r>
            <a:r>
              <a:rPr lang="en-US" sz="1200" kern="1200" dirty="0">
                <a:solidFill>
                  <a:schemeClr val="tx1"/>
                </a:solidFill>
                <a:effectLst/>
                <a:latin typeface="+mn-lt"/>
                <a:ea typeface="+mn-ea"/>
                <a:cs typeface="+mn-cs"/>
              </a:rPr>
              <a:t>ew strategy highlighted on the slide. </a:t>
            </a:r>
          </a:p>
          <a:p>
            <a:pPr marL="228600" lvl="0" indent="-228600">
              <a:buFont typeface="+mj-lt"/>
              <a:buNone/>
            </a:pPr>
            <a:endParaRPr lang="en-US" sz="1200" kern="1200" dirty="0">
              <a:solidFill>
                <a:schemeClr val="tx1"/>
              </a:solidFill>
              <a:effectLst/>
              <a:latin typeface="+mn-lt"/>
              <a:ea typeface="+mn-ea"/>
              <a:cs typeface="+mn-cs"/>
            </a:endParaRPr>
          </a:p>
          <a:p>
            <a:pPr marL="228600" lvl="0" indent="-228600">
              <a:buFont typeface="+mj-lt"/>
              <a:buNone/>
            </a:pPr>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Strategy 6 is the third STL strategy that is a type of activity designed to move student thinking forward.” </a:t>
            </a: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dirty="0"/>
          </a:p>
        </p:txBody>
      </p:sp>
    </p:spTree>
    <p:extLst>
      <p:ext uri="{BB962C8B-B14F-4D97-AF65-F5344CB8AC3E}">
        <p14:creationId xmlns:p14="http://schemas.microsoft.com/office/powerpoint/2010/main" val="1813877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50</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2 min</a:t>
            </a:r>
          </a:p>
          <a:p>
            <a:pPr eaLnBrk="1" hangingPunct="1"/>
            <a:endParaRPr lang="en-US" dirty="0"/>
          </a:p>
          <a:p>
            <a:pPr marL="0" lvl="1"/>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Review today’s focus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 think time (1 min):</a:t>
            </a:r>
            <a:r>
              <a:rPr lang="en-US" sz="1200" kern="1200" dirty="0">
                <a:solidFill>
                  <a:schemeClr val="tx1"/>
                </a:solidFill>
                <a:latin typeface="+mn-lt"/>
                <a:ea typeface="+mn-ea"/>
                <a:cs typeface="+mn-cs"/>
              </a:rPr>
              <a:t> Ask participants to reflect on these questions and think about how they might revise their answers.</a:t>
            </a:r>
            <a:endParaRPr lang="en-US" dirty="0"/>
          </a:p>
          <a:p>
            <a:pPr eaLnBrk="1" hangingPunct="1"/>
            <a:endParaRPr lang="en-US" dirty="0"/>
          </a:p>
        </p:txBody>
      </p:sp>
    </p:spTree>
    <p:extLst>
      <p:ext uri="{BB962C8B-B14F-4D97-AF65-F5344CB8AC3E}">
        <p14:creationId xmlns:p14="http://schemas.microsoft.com/office/powerpoint/2010/main" val="813498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Give participants a minute to think about the questions on the slide and consider questions they still have.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them to formulate a statement summarizing what they learned in each area.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Whole-class share-out:</a:t>
            </a:r>
            <a:r>
              <a:rPr lang="en-US" sz="1200" kern="1200" dirty="0">
                <a:solidFill>
                  <a:schemeClr val="tx1"/>
                </a:solidFill>
                <a:latin typeface="+mn-lt"/>
                <a:ea typeface="+mn-ea"/>
                <a:cs typeface="+mn-cs"/>
              </a:rPr>
              <a:t> Have participants share at least two different statements about each of the areas on the slide. Elicit more if time allows.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dirty="0"/>
          </a:p>
        </p:txBody>
      </p:sp>
    </p:spTree>
    <p:extLst>
      <p:ext uri="{BB962C8B-B14F-4D97-AF65-F5344CB8AC3E}">
        <p14:creationId xmlns:p14="http://schemas.microsoft.com/office/powerpoint/2010/main" val="489675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a:t>3 min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week we’ll focus on the Science Content Storyline Lens strategies and explore a new content area:</a:t>
            </a:r>
            <a:r>
              <a:rPr lang="en-US" sz="1200" kern="1200" baseline="0" dirty="0">
                <a:solidFill>
                  <a:schemeClr val="tx1"/>
                </a:solidFill>
                <a:latin typeface="+mn-lt"/>
                <a:ea typeface="+mn-ea"/>
                <a:cs typeface="+mn-cs"/>
              </a:rPr>
              <a:t> Earth’s changing surface</a:t>
            </a:r>
            <a:r>
              <a:rPr lang="en-US" sz="1200" kern="1200" dirty="0">
                <a:solidFill>
                  <a:schemeClr val="tx1"/>
                </a:solidFill>
                <a:latin typeface="+mn-lt"/>
                <a:ea typeface="+mn-ea"/>
                <a:cs typeface="+mn-cs"/>
              </a:rPr>
              <a:t>. To prepare, complete the homework </a:t>
            </a:r>
            <a:r>
              <a:rPr lang="en-US" sz="1200" kern="1200">
                <a:solidFill>
                  <a:schemeClr val="tx1"/>
                </a:solidFill>
                <a:latin typeface="+mn-lt"/>
                <a:ea typeface="+mn-ea"/>
                <a:cs typeface="+mn-cs"/>
              </a:rPr>
              <a:t>tasks on </a:t>
            </a:r>
            <a:r>
              <a:rPr lang="en-US" sz="1200" kern="1200" dirty="0">
                <a:solidFill>
                  <a:schemeClr val="tx1"/>
                </a:solidFill>
                <a:latin typeface="+mn-lt"/>
                <a:ea typeface="+mn-ea"/>
                <a:cs typeface="+mn-cs"/>
              </a:rPr>
              <a:t>the slide.”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Make sure participants copy the assignment</a:t>
            </a:r>
            <a:r>
              <a:rPr lang="en-US" sz="1200" kern="1200" baseline="0" dirty="0">
                <a:solidFill>
                  <a:schemeClr val="tx1"/>
                </a:solidFill>
                <a:latin typeface="+mn-lt"/>
                <a:ea typeface="+mn-ea"/>
                <a:cs typeface="+mn-cs"/>
              </a:rPr>
              <a:t> into their science notebooks.</a:t>
            </a:r>
            <a:r>
              <a:rPr lang="en-US" sz="1200" kern="1200" dirty="0">
                <a:solidFill>
                  <a:schemeClr val="tx1"/>
                </a:solidFill>
                <a:latin typeface="+mn-lt"/>
                <a:ea typeface="+mn-ea"/>
                <a:cs typeface="+mn-cs"/>
              </a:rPr>
              <a:t> </a:t>
            </a:r>
            <a:endParaRPr lang="en-US" b="1" baseline="0" dirty="0"/>
          </a:p>
          <a:p>
            <a:endParaRPr lang="en-US" baseline="0" dirty="0"/>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42531CC-D5CF-4FAF-A336-3F7CC1E050A0}" type="slidenum">
              <a:rPr lang="en-US" smtClean="0"/>
              <a:pPr eaLnBrk="1" hangingPunct="1"/>
              <a:t>52</a:t>
            </a:fld>
            <a:endParaRPr lang="en-US" dirty="0"/>
          </a:p>
        </p:txBody>
      </p:sp>
    </p:spTree>
    <p:extLst>
      <p:ext uri="{BB962C8B-B14F-4D97-AF65-F5344CB8AC3E}">
        <p14:creationId xmlns:p14="http://schemas.microsoft.com/office/powerpoint/2010/main" val="2749658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53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baseline="0" dirty="0"/>
              <a:t>5 min</a:t>
            </a:r>
            <a:endParaRPr lang="en-US" dirty="0"/>
          </a:p>
          <a:p>
            <a:pPr eaLnBrk="1" hangingPunct="1"/>
            <a:endParaRPr lang="en-US" dirty="0"/>
          </a:p>
          <a:p>
            <a:pPr eaLnBrk="1" hangingPunct="1"/>
            <a:r>
              <a:rPr lang="en-US" sz="1200" kern="1200" dirty="0">
                <a:solidFill>
                  <a:schemeClr val="tx1"/>
                </a:solidFill>
                <a:latin typeface="+mn-lt"/>
                <a:ea typeface="+mn-ea"/>
                <a:cs typeface="+mn-cs"/>
              </a:rPr>
              <a:t>a. Give participants </a:t>
            </a:r>
            <a:r>
              <a:rPr lang="en-US" sz="1200" b="0" kern="1200" dirty="0">
                <a:solidFill>
                  <a:schemeClr val="tx1"/>
                </a:solidFill>
                <a:latin typeface="+mn-lt"/>
                <a:ea typeface="+mn-ea"/>
                <a:cs typeface="+mn-cs"/>
              </a:rPr>
              <a:t>time </a:t>
            </a:r>
            <a:r>
              <a:rPr lang="en-US" sz="1200" kern="1200" dirty="0">
                <a:solidFill>
                  <a:schemeClr val="tx1"/>
                </a:solidFill>
                <a:latin typeface="+mn-lt"/>
                <a:ea typeface="+mn-ea"/>
                <a:cs typeface="+mn-cs"/>
              </a:rPr>
              <a:t>to reflect on today’s session and write their responses to the questions on the Daily Reflections sheet (handout 4.7 in PD program binder).</a:t>
            </a:r>
            <a:endParaRPr lang="en-US"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2724143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54</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55</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need some time to catch up on day-3 activities, you can skip this slide. However, this activity is beneficial for reviewing strategy 5 (constructing explanations) and helping participants understand why explanation building is such important work in science and beyond.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For this segment, allot 5 minutes for reading, 10 minutes to prepare for a group share-out, and 10 minutes for the share-out.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Divide participants into three groups or pairs. Assign each group a number (1, 2, 3).</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three handouts:</a:t>
            </a:r>
          </a:p>
          <a:p>
            <a:pPr marL="457200" indent="-228600">
              <a:buFont typeface="+mj-lt"/>
              <a:buAutoNum type="arabicPeriod"/>
            </a:pPr>
            <a:r>
              <a:rPr lang="en-US" sz="1200" kern="1200" dirty="0">
                <a:solidFill>
                  <a:schemeClr val="tx1"/>
                </a:solidFill>
                <a:latin typeface="+mn-lt"/>
                <a:ea typeface="+mn-ea"/>
                <a:cs typeface="+mn-cs"/>
              </a:rPr>
              <a:t>Importance of Engaging Students in Constructing Scientific Explanations (handout 4.1 in PD program binder)</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handout describes what groups are to do with the following two handouts.)</a:t>
            </a:r>
          </a:p>
          <a:p>
            <a:pPr marL="457200" indent="-228600">
              <a:buFont typeface="+mj-lt"/>
              <a:buAutoNum type="arabicPeriod"/>
            </a:pPr>
            <a:r>
              <a:rPr lang="en-US" sz="1200" kern="1200" dirty="0">
                <a:solidFill>
                  <a:schemeClr val="tx1"/>
                </a:solidFill>
                <a:latin typeface="+mn-lt"/>
                <a:ea typeface="+mn-ea"/>
                <a:cs typeface="+mn-cs"/>
              </a:rPr>
              <a:t>Student Work from Zembal-Saul Book </a:t>
            </a:r>
            <a:r>
              <a:rPr lang="en-US" sz="1200" i="1" kern="1200" dirty="0">
                <a:solidFill>
                  <a:schemeClr val="tx1"/>
                </a:solidFill>
                <a:latin typeface="+mn-lt"/>
                <a:ea typeface="+mn-ea"/>
                <a:cs typeface="+mn-cs"/>
              </a:rPr>
              <a:t>What’s Your Evidence</a:t>
            </a:r>
            <a:r>
              <a:rPr lang="en-US" sz="1200" kern="1200" dirty="0">
                <a:solidFill>
                  <a:schemeClr val="tx1"/>
                </a:solidFill>
                <a:latin typeface="+mn-lt"/>
                <a:ea typeface="+mn-ea"/>
                <a:cs typeface="+mn-cs"/>
              </a:rPr>
              <a:t>? (handout 4.2 in PD binder) (Group 1’s task is linked to this handout.)</a:t>
            </a:r>
          </a:p>
          <a:p>
            <a:pPr marL="457200" indent="-228600">
              <a:buFont typeface="+mj-lt"/>
              <a:buAutoNum type="arabicPeriod"/>
            </a:pPr>
            <a:r>
              <a:rPr lang="en-US" sz="1200" kern="1200" dirty="0">
                <a:solidFill>
                  <a:schemeClr val="tx1"/>
                </a:solidFill>
                <a:latin typeface="+mn-lt"/>
                <a:ea typeface="+mn-ea"/>
                <a:cs typeface="+mn-cs"/>
              </a:rPr>
              <a:t>Benefits of Engaging Students in Constructing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Scientific Explanations (handout 4.3 in PD binder) (Tasks for Groups 2 and 3 are linked to this handout.)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participants have read the designated handouts for their groups and completed their assigned tasks, invite them to share out.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297929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endParaRPr lang="en-US" baseline="0" dirty="0"/>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but powerful.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“Let’s watch how one 3rd-grade teacher taught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her students to construct scientific explanations. This is the teacher whose student writing </a:t>
            </a:r>
            <a:r>
              <a:rPr lang="en-US" sz="1200" kern="1200" dirty="0">
                <a:solidFill>
                  <a:schemeClr val="tx1"/>
                </a:solidFill>
                <a:latin typeface="+mn-lt"/>
                <a:ea typeface="+mn-ea"/>
                <a:cs typeface="+mn-cs"/>
              </a:rPr>
              <a:t>Group 1 just read about</a:t>
            </a:r>
            <a:r>
              <a:rPr lang="en-US" sz="1200" u="none" strike="noStrike" kern="1200" dirty="0">
                <a:solidFill>
                  <a:schemeClr val="tx1"/>
                </a:solidFill>
                <a:effectLst/>
                <a:latin typeface="+mn-lt"/>
                <a:ea typeface="+mn-ea"/>
                <a:cs typeface="+mn-cs"/>
              </a:rPr>
              <a:t>. The class in this video clip has been studying simple machines (such as pulleys and levers).”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“We’re </a:t>
            </a:r>
            <a:r>
              <a:rPr lang="en-US" sz="1200" kern="1200" dirty="0">
                <a:solidFill>
                  <a:schemeClr val="tx1"/>
                </a:solidFill>
                <a:effectLst/>
                <a:latin typeface="+mn-lt"/>
                <a:ea typeface="+mn-ea"/>
                <a:cs typeface="+mn-cs"/>
              </a:rPr>
              <a:t>not going to analyze this video clip in terms of STeLLA strategies. Instead, think about ideas this clip gives you as to how you might introduce your students to the CERA framework for constructing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scientific explanations, which involves making a claim, supporting it with evidence and reasoning, and considering alternative explanations and strategies.” </a:t>
            </a:r>
            <a:r>
              <a:rPr lang="en-US" dirty="0">
                <a:effectLst/>
              </a:rPr>
              <a:t> </a:t>
            </a:r>
            <a:r>
              <a:rPr lang="en-US" sz="1200"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a:t>
            </a:r>
            <a:r>
              <a:rPr lang="en-US" sz="1200" kern="1200" baseline="0" dirty="0">
                <a:solidFill>
                  <a:schemeClr val="tx1"/>
                </a:solidFill>
                <a:latin typeface="+mn-lt"/>
                <a:ea typeface="+mn-ea"/>
                <a:cs typeface="+mn-cs"/>
              </a:rPr>
              <a:t> watching the clip, d</a:t>
            </a:r>
            <a:r>
              <a:rPr lang="en-US" sz="1200" kern="1200" dirty="0">
                <a:solidFill>
                  <a:schemeClr val="tx1"/>
                </a:solidFill>
                <a:latin typeface="+mn-lt"/>
                <a:ea typeface="+mn-ea"/>
                <a:cs typeface="+mn-cs"/>
              </a:rPr>
              <a:t>iscuss participants’ reactions and any ideas it gave them about how they might help their students learn to construct strong scientific explanations. </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are aware that in addition to using the CERA framework as a tool for teaching students how to develop scientific explanations and arguments (STeLLA strategy 5) in the classroom, they will be using the same framework for videocase-based lesson analysis of their science teaching in RESPeCT study groups throughout the school year.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dirty="0"/>
          </a:p>
        </p:txBody>
      </p:sp>
    </p:spTree>
    <p:extLst>
      <p:ext uri="{BB962C8B-B14F-4D97-AF65-F5344CB8AC3E}">
        <p14:creationId xmlns:p14="http://schemas.microsoft.com/office/powerpoint/2010/main" val="415436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defTabSz="931774" eaLnBrk="0" fontAlgn="base" hangingPunct="0">
              <a:spcBef>
                <a:spcPct val="30000"/>
              </a:spcBef>
              <a:spcAft>
                <a:spcPct val="0"/>
              </a:spcAft>
              <a:defRPr/>
            </a:pPr>
            <a:r>
              <a:rPr lang="en-US" dirty="0">
                <a:latin typeface="Arial" charset="0"/>
              </a:rPr>
              <a:t>20 min</a:t>
            </a:r>
          </a:p>
          <a:p>
            <a:pPr defTabSz="931774" eaLnBrk="0" fontAlgn="base" hangingPunct="0">
              <a:spcBef>
                <a:spcPct val="30000"/>
              </a:spcBef>
              <a:spcAft>
                <a:spcPct val="0"/>
              </a:spcAft>
              <a:defRPr/>
            </a:pPr>
            <a:endParaRPr lang="en-US" dirty="0">
              <a:latin typeface="Arial" charset="0"/>
            </a:endParaRPr>
          </a:p>
          <a:p>
            <a:pPr marL="228600" lvl="0" indent="-228600" fontAlgn="base">
              <a:buNone/>
            </a:pPr>
            <a:r>
              <a:rPr lang="en-US" sz="1200" b="0" u="none" strike="noStrike" kern="1200" dirty="0">
                <a:solidFill>
                  <a:schemeClr val="tx1"/>
                </a:solidFill>
                <a:effectLst/>
                <a:latin typeface="+mn-lt"/>
                <a:ea typeface="+mn-ea"/>
                <a:cs typeface="+mn-cs"/>
              </a:rPr>
              <a:t>a.</a:t>
            </a:r>
            <a:r>
              <a:rPr lang="en-US" sz="1200" b="1" u="none" strike="noStrike" kern="1200" dirty="0">
                <a:solidFill>
                  <a:schemeClr val="tx1"/>
                </a:solidFill>
                <a:effectLst/>
                <a:latin typeface="+mn-lt"/>
                <a:ea typeface="+mn-ea"/>
                <a:cs typeface="+mn-cs"/>
              </a:rPr>
              <a:t> Small groups (10 min): </a:t>
            </a:r>
            <a:r>
              <a:rPr lang="en-US" sz="1200" u="none" strike="noStrike" kern="1200" dirty="0">
                <a:solidFill>
                  <a:schemeClr val="tx1"/>
                </a:solidFill>
                <a:effectLst/>
                <a:latin typeface="+mn-lt"/>
                <a:ea typeface="+mn-ea"/>
                <a:cs typeface="+mn-cs"/>
              </a:rPr>
              <a:t>Divide participants into two groups to make charts highlighting the purpose and key features of strategy 6: Engage students in using and applying new science ideas in a variety of ways and contexts. </a:t>
            </a:r>
            <a:r>
              <a:rPr lang="en-US" sz="1200" kern="1200" dirty="0">
                <a:solidFill>
                  <a:schemeClr val="tx1"/>
                </a:solidFill>
                <a:latin typeface="+mn-lt"/>
                <a:ea typeface="+mn-ea"/>
                <a:cs typeface="+mn-cs"/>
              </a:rPr>
              <a:t>Encourage participants to refer to the STeLLA strategies booklet and STL Z-fold summary chart for this activity.</a:t>
            </a:r>
          </a:p>
          <a:p>
            <a:pPr marL="228600" lvl="0" indent="-228600" fontAlgn="base">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b="1" u="none" strike="noStrike" kern="1200" dirty="0">
                <a:solidFill>
                  <a:schemeClr val="tx1"/>
                </a:solidFill>
                <a:effectLst/>
                <a:latin typeface="+mn-lt"/>
                <a:ea typeface="+mn-ea"/>
                <a:cs typeface="+mn-cs"/>
              </a:rPr>
              <a:t>(10 min)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Have groups present their charts in a whole-group share-out and compare them.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“What differences and similarities do you notice when you compare your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those of other groups?”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Strategy 6 is a time for “strategic telling” and making sure students are using science ideas accurately. </a:t>
            </a:r>
          </a:p>
          <a:p>
            <a:pPr marL="137160" indent="-137160">
              <a:buFont typeface="Arial" pitchFamily="34" charset="0"/>
              <a:buChar char="•"/>
            </a:pPr>
            <a:r>
              <a:rPr lang="en-US" sz="1200" kern="1200" dirty="0">
                <a:solidFill>
                  <a:schemeClr val="tx1"/>
                </a:solidFill>
                <a:latin typeface="+mn-lt"/>
                <a:ea typeface="+mn-ea"/>
                <a:cs typeface="+mn-cs"/>
              </a:rPr>
              <a:t>A use-and-apply question or activity occurs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experienced/encountered a new science idea. It provides an opportunity for students to use and apply the idea in a new context or novel way and/or link two or more ideas together.</a:t>
            </a:r>
          </a:p>
          <a:p>
            <a:pPr marL="137160" indent="-137160">
              <a:buFont typeface="Arial" pitchFamily="34" charset="0"/>
              <a:buChar char="•"/>
            </a:pPr>
            <a:r>
              <a:rPr lang="en-US" sz="1200" kern="1200" dirty="0">
                <a:solidFill>
                  <a:schemeClr val="tx1"/>
                </a:solidFill>
                <a:latin typeface="+mn-lt"/>
                <a:ea typeface="+mn-ea"/>
                <a:cs typeface="+mn-cs"/>
              </a:rPr>
              <a:t>A common misconception is that use-and-apply questions or activities </a:t>
            </a:r>
            <a:r>
              <a:rPr lang="en-US" sz="1200" b="0" i="1" kern="1200" dirty="0">
                <a:solidFill>
                  <a:schemeClr val="tx1"/>
                </a:solidFill>
                <a:latin typeface="+mn-lt"/>
                <a:ea typeface="+mn-ea"/>
                <a:cs typeface="+mn-cs"/>
              </a:rPr>
              <a:t>assess</a:t>
            </a:r>
            <a:r>
              <a:rPr lang="en-US" sz="1200" kern="1200" dirty="0">
                <a:solidFill>
                  <a:schemeClr val="tx1"/>
                </a:solidFill>
                <a:latin typeface="+mn-lt"/>
                <a:ea typeface="+mn-ea"/>
                <a:cs typeface="+mn-cs"/>
              </a:rPr>
              <a:t> student learning. Teachers often talk about asking these kinds of questions on tests. However, according to research findings published in </a:t>
            </a:r>
            <a:r>
              <a:rPr lang="en-US" sz="1200" i="1" kern="1200" dirty="0">
                <a:solidFill>
                  <a:schemeClr val="tx1"/>
                </a:solidFill>
                <a:latin typeface="+mn-lt"/>
                <a:ea typeface="+mn-ea"/>
                <a:cs typeface="+mn-cs"/>
              </a:rPr>
              <a:t>How People Learn </a:t>
            </a:r>
            <a:r>
              <a:rPr lang="en-US" sz="1200" kern="1200" dirty="0">
                <a:solidFill>
                  <a:schemeClr val="tx1"/>
                </a:solidFill>
                <a:latin typeface="+mn-lt"/>
                <a:ea typeface="+mn-ea"/>
                <a:cs typeface="+mn-cs"/>
              </a:rPr>
              <a:t>(National Academy of Sciences, 2000), </a:t>
            </a:r>
            <a:r>
              <a:rPr lang="en-US" sz="1200" b="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is part of the learning process, or developing a conceptual framework. If application is treated like assessment, students may encounter a use-and-apply question on a test without ever having had the opportunity to practice this way of thinking as part of their learning.</a:t>
            </a:r>
            <a:r>
              <a:rPr lang="en-US" dirty="0"/>
              <a:t> </a:t>
            </a:r>
            <a:endParaRPr lang="en-US" baseline="0" dirty="0"/>
          </a:p>
          <a:p>
            <a:endParaRPr lang="en-US" baseline="0" dirty="0"/>
          </a:p>
          <a:p>
            <a:endParaRPr lang="en-US" dirty="0"/>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7462BA6-C9B0-40FB-A97E-B2BEEF674833}" type="slidenum">
              <a:rPr lang="en-US" smtClean="0"/>
              <a:pPr eaLnBrk="1" hangingPunct="1"/>
              <a:t>8</a:t>
            </a:fld>
            <a:endParaRPr lang="en-US" dirty="0"/>
          </a:p>
        </p:txBody>
      </p:sp>
    </p:spTree>
    <p:extLst>
      <p:ext uri="{BB962C8B-B14F-4D97-AF65-F5344CB8AC3E}">
        <p14:creationId xmlns:p14="http://schemas.microsoft.com/office/powerpoint/2010/main" val="93779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Highlight the focus question that will guide the lesson analysis work during this phase.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5\5.1%20Stella2_GE_Doggett8_L5_C1.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embed/Q-8Oa_emjY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embed/7n8RVFn9nI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embed/_OtoZ922q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a:solidFill>
                  <a:srgbClr val="002060"/>
                </a:solidFill>
                <a:latin typeface="Calibri" pitchFamily="34" charset="0"/>
              </a:rPr>
              <a:t>RESPeCT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432180"/>
            <a:ext cx="1371600" cy="646331"/>
          </a:xfrm>
          <a:prstGeom prst="rect">
            <a:avLst/>
          </a:prstGeom>
          <a:noFill/>
        </p:spPr>
        <p:txBody>
          <a:bodyPr wrap="square" rtlCol="0">
            <a:spAutoFit/>
          </a:bodyPr>
          <a:lstStyle/>
          <a:p>
            <a:r>
              <a:rPr lang="en-US" sz="3600" dirty="0">
                <a:solidFill>
                  <a:srgbClr val="1F497D"/>
                </a:solidFill>
                <a:latin typeface="Calibri" pitchFamily="34" charset="0"/>
              </a:rPr>
              <a:t>Day 4</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z="3800" dirty="0"/>
              <a:t>Lesson Analysis: </a:t>
            </a:r>
            <a:r>
              <a:rPr lang="en-US" sz="3800" b="1" dirty="0"/>
              <a:t>Review</a:t>
            </a:r>
            <a:r>
              <a:rPr lang="en-US" sz="3800"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4.4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8077200" cy="990600"/>
          </a:xfrm>
        </p:spPr>
        <p:txBody>
          <a:bodyPr>
            <a:noAutofit/>
          </a:bodyPr>
          <a:lstStyle/>
          <a:p>
            <a:pPr eaLnBrk="1" hangingPunct="1"/>
            <a:r>
              <a:rPr lang="en-US" sz="3800" dirty="0"/>
              <a:t>Lesson Analysis: </a:t>
            </a:r>
            <a:r>
              <a:rPr lang="en-US" sz="3800" b="1" dirty="0"/>
              <a:t>Identify</a:t>
            </a:r>
            <a:r>
              <a:rPr lang="en-US" sz="3800" dirty="0"/>
              <a:t> Strategy 6</a:t>
            </a:r>
          </a:p>
        </p:txBody>
      </p:sp>
      <p:sp>
        <p:nvSpPr>
          <p:cNvPr id="22531" name="Rectangle 3"/>
          <p:cNvSpPr>
            <a:spLocks noGrp="1" noChangeArrowheads="1"/>
          </p:cNvSpPr>
          <p:nvPr>
            <p:ph type="body" idx="1"/>
          </p:nvPr>
        </p:nvSpPr>
        <p:spPr>
          <a:xfrm>
            <a:off x="609600" y="1676400"/>
            <a:ext cx="8305800" cy="4876800"/>
          </a:xfrm>
        </p:spPr>
        <p:txBody>
          <a:bodyPr/>
          <a:lstStyle/>
          <a:p>
            <a:pPr marL="365760" lvl="1" indent="-365760" eaLnBrk="1" hangingPunct="1">
              <a:buAutoNum type="arabicPeriod"/>
            </a:pPr>
            <a:r>
              <a:rPr lang="en-US" sz="3200" dirty="0"/>
              <a:t>What makes this a </a:t>
            </a:r>
            <a:r>
              <a:rPr lang="en-US" sz="3200" b="1" dirty="0"/>
              <a:t>use-and-apply </a:t>
            </a:r>
            <a:r>
              <a:rPr lang="en-US" sz="3200" dirty="0"/>
              <a:t>task? (Focus on task.)</a:t>
            </a:r>
          </a:p>
          <a:p>
            <a:pPr marL="365760" lvl="1" indent="-365760" eaLnBrk="1" hangingPunct="1">
              <a:spcBef>
                <a:spcPts val="1800"/>
              </a:spcBef>
              <a:buAutoNum type="arabicPeriod"/>
            </a:pPr>
            <a:r>
              <a:rPr lang="en-US" sz="3200" dirty="0"/>
              <a:t>What do you notice about the types of questions the teacher asks during the clip?</a:t>
            </a:r>
            <a:endParaRPr lang="en-US" sz="3200" b="1" dirty="0"/>
          </a:p>
          <a:p>
            <a:pPr eaLnBrk="1" hangingPunct="1"/>
            <a:endParaRPr lang="en-US" sz="2000" dirty="0"/>
          </a:p>
        </p:txBody>
      </p:sp>
      <p:sp>
        <p:nvSpPr>
          <p:cNvPr id="2" name="TextBox 1">
            <a:hlinkClick r:id="rId3" action="ppaction://hlinkfile"/>
          </p:cNvPr>
          <p:cNvSpPr txBox="1"/>
          <p:nvPr/>
        </p:nvSpPr>
        <p:spPr>
          <a:xfrm>
            <a:off x="2362200" y="5943600"/>
            <a:ext cx="6553200" cy="369332"/>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4"/>
              </a:rPr>
              <a:t>4.1_mspcp_gr.2_matter_fowler_L6_c10-c11</a:t>
            </a:r>
            <a:endParaRPr lang="en-US" dirty="0">
              <a:solidFill>
                <a:srgbClr val="0070C0"/>
              </a:solidFill>
            </a:endParaRPr>
          </a:p>
        </p:txBody>
      </p:sp>
    </p:spTree>
    <p:extLst>
      <p:ext uri="{BB962C8B-B14F-4D97-AF65-F5344CB8AC3E}">
        <p14:creationId xmlns:p14="http://schemas.microsoft.com/office/powerpoint/2010/main" val="33930152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8077200" cy="990600"/>
          </a:xfrm>
        </p:spPr>
        <p:txBody>
          <a:bodyPr>
            <a:noAutofit/>
          </a:bodyPr>
          <a:lstStyle/>
          <a:p>
            <a:pPr eaLnBrk="1" hangingPunct="1"/>
            <a:r>
              <a:rPr lang="en-US" sz="3800" dirty="0"/>
              <a:t>Lesson Analysis: </a:t>
            </a:r>
            <a:r>
              <a:rPr lang="en-US" sz="3800" b="1" dirty="0"/>
              <a:t>Analyze</a:t>
            </a:r>
            <a:r>
              <a:rPr lang="en-US" sz="3800" dirty="0"/>
              <a:t> Strategy 6 and </a:t>
            </a:r>
            <a:r>
              <a:rPr lang="en-US" sz="3800" b="1" dirty="0"/>
              <a:t>Reflect</a:t>
            </a:r>
          </a:p>
        </p:txBody>
      </p:sp>
      <p:sp>
        <p:nvSpPr>
          <p:cNvPr id="22531" name="Rectangle 3"/>
          <p:cNvSpPr>
            <a:spLocks noGrp="1" noChangeArrowheads="1"/>
          </p:cNvSpPr>
          <p:nvPr>
            <p:ph type="body" idx="1"/>
          </p:nvPr>
        </p:nvSpPr>
        <p:spPr>
          <a:xfrm>
            <a:off x="609600" y="1828800"/>
            <a:ext cx="8305800" cy="4800600"/>
          </a:xfrm>
        </p:spPr>
        <p:txBody>
          <a:bodyPr/>
          <a:lstStyle/>
          <a:p>
            <a:pPr eaLnBrk="1" hangingPunct="1">
              <a:buNone/>
            </a:pPr>
            <a:r>
              <a:rPr lang="en-US" sz="3200" b="1" dirty="0"/>
              <a:t>Analyze:</a:t>
            </a:r>
            <a:endParaRPr lang="en-US" sz="3200" dirty="0"/>
          </a:p>
          <a:p>
            <a:pPr marL="548640" lvl="1" indent="-365760" eaLnBrk="1" hangingPunct="1">
              <a:buFont typeface="Arial" pitchFamily="34" charset="0"/>
              <a:buChar char="•"/>
            </a:pPr>
            <a:r>
              <a:rPr lang="en-US" sz="3200" dirty="0"/>
              <a:t>What student thinking is revealed by engaging students in using and applying new science ideas? By providing a claim, evidence, and reasoning?</a:t>
            </a:r>
          </a:p>
          <a:p>
            <a:pPr>
              <a:buNone/>
            </a:pPr>
            <a:r>
              <a:rPr lang="en-US" sz="3200" b="1" dirty="0"/>
              <a:t>Reflect:</a:t>
            </a:r>
          </a:p>
          <a:p>
            <a:pPr marL="548640" lvl="1" indent="-365760">
              <a:buFont typeface="Arial" pitchFamily="34" charset="0"/>
              <a:buChar char="•"/>
            </a:pPr>
            <a:r>
              <a:rPr lang="en-US" sz="3200" dirty="0"/>
              <a:t>What did you learn about strategy 6 from watching and analyzing this video clip? </a:t>
            </a:r>
          </a:p>
        </p:txBody>
      </p:sp>
    </p:spTree>
    <p:extLst>
      <p:ext uri="{BB962C8B-B14F-4D97-AF65-F5344CB8AC3E}">
        <p14:creationId xmlns:p14="http://schemas.microsoft.com/office/powerpoint/2010/main" val="28784624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81000"/>
            <a:ext cx="7997371" cy="990600"/>
          </a:xfrm>
        </p:spPr>
        <p:txBody>
          <a:bodyPr>
            <a:normAutofit/>
          </a:bodyPr>
          <a:lstStyle/>
          <a:p>
            <a:r>
              <a:rPr lang="en-US" dirty="0"/>
              <a:t>Check Your Understanding of Strategy 6</a:t>
            </a:r>
          </a:p>
        </p:txBody>
      </p:sp>
      <p:sp>
        <p:nvSpPr>
          <p:cNvPr id="6" name="Content Placeholder 5"/>
          <p:cNvSpPr>
            <a:spLocks noGrp="1"/>
          </p:cNvSpPr>
          <p:nvPr>
            <p:ph idx="1"/>
          </p:nvPr>
        </p:nvSpPr>
        <p:spPr>
          <a:xfrm>
            <a:off x="609600" y="1295400"/>
            <a:ext cx="8382000" cy="5105400"/>
          </a:xfrm>
        </p:spPr>
        <p:txBody>
          <a:bodyPr/>
          <a:lstStyle/>
          <a:p>
            <a:pPr marL="0" lvl="1" indent="0">
              <a:spcBef>
                <a:spcPts val="600"/>
              </a:spcBef>
              <a:buSzPct val="85000"/>
              <a:buNone/>
            </a:pPr>
            <a:r>
              <a:rPr lang="en-US" sz="2600" dirty="0"/>
              <a:t>Jot down your responses to this multiple-choice quiz:</a:t>
            </a:r>
          </a:p>
          <a:p>
            <a:pPr marL="320040" lvl="1" indent="-320040">
              <a:spcBef>
                <a:spcPts val="600"/>
              </a:spcBef>
              <a:buSzPct val="85000"/>
              <a:buAutoNum type="arabicPeriod"/>
            </a:pPr>
            <a:r>
              <a:rPr lang="en-US" sz="2600" dirty="0"/>
              <a:t>Use-and-apply tasks are used </a:t>
            </a:r>
            <a:r>
              <a:rPr lang="en-US" sz="2600" dirty="0">
                <a:solidFill>
                  <a:srgbClr val="C00000"/>
                </a:solidFill>
              </a:rPr>
              <a:t>[before/during/after] </a:t>
            </a:r>
            <a:r>
              <a:rPr lang="en-US" sz="2600" dirty="0"/>
              <a:t>new science ideas are introduced.</a:t>
            </a:r>
          </a:p>
          <a:p>
            <a:pPr marL="320040" lvl="1" indent="-320040">
              <a:spcBef>
                <a:spcPts val="600"/>
              </a:spcBef>
              <a:buSzPct val="85000"/>
              <a:buAutoNum type="arabicPeriod"/>
            </a:pPr>
            <a:r>
              <a:rPr lang="en-US" sz="2600" dirty="0"/>
              <a:t>For difficult content ideas, students might need to practice applying new ideas in </a:t>
            </a:r>
            <a:r>
              <a:rPr lang="en-US" sz="2600" dirty="0">
                <a:solidFill>
                  <a:srgbClr val="C00000"/>
                </a:solidFill>
              </a:rPr>
              <a:t>[one/two/many] </a:t>
            </a:r>
            <a:r>
              <a:rPr lang="en-US" sz="2600" dirty="0"/>
              <a:t>different contexts.</a:t>
            </a:r>
          </a:p>
          <a:p>
            <a:pPr marL="320040" lvl="1" indent="-320040">
              <a:spcBef>
                <a:spcPts val="600"/>
              </a:spcBef>
              <a:buSzPct val="85000"/>
              <a:buAutoNum type="arabicPeriod"/>
            </a:pPr>
            <a:r>
              <a:rPr lang="en-US" sz="2600" dirty="0">
                <a:solidFill>
                  <a:srgbClr val="C00000"/>
                </a:solidFill>
              </a:rPr>
              <a:t>[True/false]: </a:t>
            </a:r>
            <a:r>
              <a:rPr lang="en-US" sz="2600" dirty="0"/>
              <a:t>Use-and-apply questions or activities are used primarily for student assessment at the end of a unit.</a:t>
            </a:r>
          </a:p>
          <a:p>
            <a:pPr marL="320040" lvl="1" indent="-320040">
              <a:spcBef>
                <a:spcPts val="600"/>
              </a:spcBef>
              <a:buSzPct val="85000"/>
              <a:buAutoNum type="arabicPeriod"/>
            </a:pPr>
            <a:r>
              <a:rPr lang="en-US" sz="2600" dirty="0"/>
              <a:t>It’s appropriate for teachers to ask </a:t>
            </a:r>
            <a:r>
              <a:rPr lang="en-US" sz="2600" dirty="0">
                <a:solidFill>
                  <a:srgbClr val="C00000"/>
                </a:solidFill>
              </a:rPr>
              <a:t>[elicit/probe/challenge] </a:t>
            </a:r>
            <a:r>
              <a:rPr lang="en-US" sz="2600" dirty="0"/>
              <a:t>questions during a use-and-apply activity.</a:t>
            </a:r>
          </a:p>
          <a:p>
            <a:pPr marL="320040" lvl="1" indent="-320040">
              <a:spcBef>
                <a:spcPts val="600"/>
              </a:spcBef>
              <a:buSzPct val="85000"/>
              <a:buAutoNum type="arabicPeriod"/>
            </a:pPr>
            <a:r>
              <a:rPr lang="en-US" sz="2600" dirty="0"/>
              <a:t>Teachers should </a:t>
            </a:r>
            <a:r>
              <a:rPr lang="en-US" sz="2600" dirty="0">
                <a:solidFill>
                  <a:srgbClr val="C00000"/>
                </a:solidFill>
              </a:rPr>
              <a:t>[never/judiciously/always] </a:t>
            </a:r>
            <a:r>
              <a:rPr lang="en-US" sz="2600" dirty="0"/>
              <a:t>tell students about science ideas they are missing or stating inaccurately.  </a:t>
            </a:r>
          </a:p>
          <a:p>
            <a:pPr marL="0" lvl="1" indent="0">
              <a:buSzPct val="85000"/>
              <a:buNone/>
            </a:pPr>
            <a:r>
              <a:rPr lang="en-US" sz="3200" dirty="0"/>
              <a:t> </a:t>
            </a:r>
          </a:p>
          <a:p>
            <a:pPr marL="182563" lvl="1">
              <a:buSzPct val="85000"/>
              <a:buFont typeface="Arial" charset="0"/>
              <a:buChar char="•"/>
            </a:pPr>
            <a:endParaRPr lang="en-US" sz="3200" dirty="0"/>
          </a:p>
          <a:p>
            <a:pPr marL="182563" lvl="1">
              <a:buSzPct val="85000"/>
              <a:buFont typeface="Arial" charset="0"/>
              <a:buChar char="•"/>
            </a:pPr>
            <a:endParaRPr lang="en-US" sz="2800" dirty="0"/>
          </a:p>
          <a:p>
            <a:pPr marL="182563" lvl="1">
              <a:buSzPct val="85000"/>
              <a:buFont typeface="Arial" charset="0"/>
              <a:buChar char="•"/>
            </a:pPr>
            <a:endParaRPr lang="en-US" dirty="0"/>
          </a:p>
        </p:txBody>
      </p:sp>
    </p:spTree>
    <p:extLst>
      <p:ext uri="{BB962C8B-B14F-4D97-AF65-F5344CB8AC3E}">
        <p14:creationId xmlns:p14="http://schemas.microsoft.com/office/powerpoint/2010/main" val="2622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a:bodyPr>
          <a:lstStyle/>
          <a:p>
            <a:r>
              <a:rPr lang="en-US" sz="3800" spc="0" dirty="0"/>
              <a:t>Reflect: Lesson Analysis Focus Question 1</a:t>
            </a:r>
          </a:p>
        </p:txBody>
      </p:sp>
      <p:sp>
        <p:nvSpPr>
          <p:cNvPr id="3" name="Content Placeholder 2"/>
          <p:cNvSpPr>
            <a:spLocks noGrp="1"/>
          </p:cNvSpPr>
          <p:nvPr>
            <p:ph idx="1"/>
          </p:nvPr>
        </p:nvSpPr>
        <p:spPr>
          <a:xfrm>
            <a:off x="533400" y="1676400"/>
            <a:ext cx="8229600" cy="4876800"/>
          </a:xfrm>
        </p:spPr>
        <p:txBody>
          <a:bodyPr/>
          <a:lstStyle/>
          <a:p>
            <a:pPr marL="0" indent="0">
              <a:buNone/>
            </a:pPr>
            <a:r>
              <a:rPr lang="en-US" sz="3200" dirty="0"/>
              <a:t>Why is it necessary to engage students in using and applying new science ideas in a variety of ways and contexts?</a:t>
            </a:r>
          </a:p>
          <a:p>
            <a:endParaRPr lang="en-US" dirty="0"/>
          </a:p>
        </p:txBody>
      </p:sp>
    </p:spTree>
    <p:extLst>
      <p:ext uri="{BB962C8B-B14F-4D97-AF65-F5344CB8AC3E}">
        <p14:creationId xmlns:p14="http://schemas.microsoft.com/office/powerpoint/2010/main" val="37746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610600" cy="990600"/>
          </a:xfrm>
        </p:spPr>
        <p:txBody>
          <a:bodyPr>
            <a:normAutofit/>
          </a:bodyPr>
          <a:lstStyle/>
          <a:p>
            <a:r>
              <a:rPr lang="en-US" dirty="0"/>
              <a:t>Lesson Analysis: Focus Question 2</a:t>
            </a:r>
          </a:p>
        </p:txBody>
      </p:sp>
      <p:sp>
        <p:nvSpPr>
          <p:cNvPr id="3" name="Content Placeholder 2"/>
          <p:cNvSpPr>
            <a:spLocks noGrp="1"/>
          </p:cNvSpPr>
          <p:nvPr>
            <p:ph idx="1"/>
          </p:nvPr>
        </p:nvSpPr>
        <p:spPr>
          <a:xfrm>
            <a:off x="533400" y="1600200"/>
            <a:ext cx="8153400" cy="4876800"/>
          </a:xfrm>
        </p:spPr>
        <p:txBody>
          <a:bodyPr/>
          <a:lstStyle/>
          <a:p>
            <a:pPr marL="0" indent="0">
              <a:spcAft>
                <a:spcPts val="1200"/>
              </a:spcAft>
              <a:buNone/>
            </a:pPr>
            <a:r>
              <a:rPr lang="en-US" sz="3200" dirty="0"/>
              <a:t>How will the Student Thinking Lens strategies help you teach the Properties of Matter lessons?</a:t>
            </a:r>
          </a:p>
        </p:txBody>
      </p:sp>
    </p:spTree>
    <p:extLst>
      <p:ext uri="{BB962C8B-B14F-4D97-AF65-F5344CB8AC3E}">
        <p14:creationId xmlns:p14="http://schemas.microsoft.com/office/powerpoint/2010/main" val="244953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9A7F2D69-618C-4FC8-BBED-966D5EFE2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76400" y="533400"/>
            <a:ext cx="5780346"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2743200"/>
            <a:ext cx="2743200" cy="2819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479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458200" cy="990600"/>
          </a:xfrm>
        </p:spPr>
        <p:txBody>
          <a:bodyPr>
            <a:normAutofit/>
          </a:bodyPr>
          <a:lstStyle/>
          <a:p>
            <a:pPr eaLnBrk="1" hangingPunct="1"/>
            <a:r>
              <a:rPr lang="en-US" dirty="0"/>
              <a:t>Review: Student Thinking Lens Strategies</a:t>
            </a:r>
          </a:p>
        </p:txBody>
      </p:sp>
      <p:sp>
        <p:nvSpPr>
          <p:cNvPr id="26627" name="Rectangle 3"/>
          <p:cNvSpPr>
            <a:spLocks noGrp="1" noChangeArrowheads="1"/>
          </p:cNvSpPr>
          <p:nvPr>
            <p:ph type="body" idx="1"/>
          </p:nvPr>
        </p:nvSpPr>
        <p:spPr>
          <a:xfrm>
            <a:off x="457200" y="1447800"/>
            <a:ext cx="8229600" cy="4953000"/>
          </a:xfrm>
        </p:spPr>
        <p:txBody>
          <a:bodyPr/>
          <a:lstStyle/>
          <a:p>
            <a:pPr marL="0" indent="0" eaLnBrk="1" hangingPunct="1">
              <a:spcAft>
                <a:spcPts val="1200"/>
              </a:spcAft>
              <a:buFontTx/>
              <a:buNone/>
              <a:defRPr/>
            </a:pPr>
            <a:r>
              <a:rPr lang="en-US" sz="3200" dirty="0"/>
              <a:t>Review the STL summary chart in the STeLLA strategies booklet and discuss these questions:</a:t>
            </a:r>
          </a:p>
          <a:p>
            <a:pPr marL="777240" indent="-457200" eaLnBrk="1" hangingPunct="1">
              <a:spcAft>
                <a:spcPts val="1200"/>
              </a:spcAft>
              <a:buFont typeface="+mj-lt"/>
              <a:buAutoNum type="arabicPeriod"/>
              <a:defRPr/>
            </a:pPr>
            <a:r>
              <a:rPr lang="en-US" sz="3200" dirty="0"/>
              <a:t>What pattern(s) do you see in this arrangement (organization) of the STL strategies? </a:t>
            </a:r>
          </a:p>
          <a:p>
            <a:pPr marL="777240" indent="-457200" eaLnBrk="1" hangingPunct="1">
              <a:spcBef>
                <a:spcPts val="0"/>
              </a:spcBef>
              <a:spcAft>
                <a:spcPts val="1200"/>
              </a:spcAft>
              <a:buFont typeface="+mj-lt"/>
              <a:buAutoNum type="arabicPeriod"/>
              <a:defRPr/>
            </a:pPr>
            <a:r>
              <a:rPr lang="en-US" sz="3200" dirty="0"/>
              <a:t>How does this arrangement (organization) highlight the differences and similarities among the Student Thinking Lens strategies?</a:t>
            </a:r>
          </a:p>
          <a:p>
            <a:pPr marL="609600" indent="-609600" eaLnBrk="1" hangingPunct="1">
              <a:buFontTx/>
              <a:buNone/>
              <a:defRPr/>
            </a:pPr>
            <a:endParaRPr lang="en-US" dirty="0"/>
          </a:p>
        </p:txBody>
      </p:sp>
    </p:spTree>
    <p:extLst>
      <p:ext uri="{BB962C8B-B14F-4D97-AF65-F5344CB8AC3E}">
        <p14:creationId xmlns:p14="http://schemas.microsoft.com/office/powerpoint/2010/main" val="210867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pc="0" dirty="0"/>
              <a:t>Lesson Analysis: </a:t>
            </a:r>
            <a:r>
              <a:rPr lang="en-US" b="1" spc="0" dirty="0"/>
              <a:t>Review</a:t>
            </a:r>
            <a:r>
              <a:rPr lang="en-US" spc="0"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4.5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33400"/>
            <a:ext cx="8077200" cy="990600"/>
          </a:xfrm>
        </p:spPr>
        <p:txBody>
          <a:bodyPr>
            <a:noAutofit/>
          </a:bodyPr>
          <a:lstStyle/>
          <a:p>
            <a:pPr eaLnBrk="1" hangingPunct="1"/>
            <a:r>
              <a:rPr lang="en-US" sz="3800" dirty="0"/>
              <a:t>Lesson Analysis: </a:t>
            </a:r>
            <a:r>
              <a:rPr lang="en-US" sz="3800" b="1" dirty="0"/>
              <a:t>Identify</a:t>
            </a:r>
            <a:r>
              <a:rPr lang="en-US" sz="3800" dirty="0"/>
              <a:t> Student Thinking Lens Strategies</a:t>
            </a:r>
          </a:p>
        </p:txBody>
      </p:sp>
      <p:sp>
        <p:nvSpPr>
          <p:cNvPr id="22531" name="Rectangle 3"/>
          <p:cNvSpPr>
            <a:spLocks noGrp="1" noChangeArrowheads="1"/>
          </p:cNvSpPr>
          <p:nvPr>
            <p:ph type="body" idx="1"/>
          </p:nvPr>
        </p:nvSpPr>
        <p:spPr>
          <a:xfrm>
            <a:off x="685800" y="1676400"/>
            <a:ext cx="8001000" cy="4525962"/>
          </a:xfrm>
        </p:spPr>
        <p:txBody>
          <a:bodyPr/>
          <a:lstStyle/>
          <a:p>
            <a:pPr marL="365760" lvl="1" indent="-365760" eaLnBrk="1" hangingPunct="1">
              <a:spcBef>
                <a:spcPts val="1200"/>
              </a:spcBef>
              <a:spcAft>
                <a:spcPts val="300"/>
              </a:spcAft>
              <a:buFont typeface="Arial" pitchFamily="34" charset="0"/>
              <a:buChar char="•"/>
            </a:pPr>
            <a:r>
              <a:rPr lang="en-US" sz="3200" dirty="0"/>
              <a:t>What Student Thinking Lens strategies can you identify in this video clip?</a:t>
            </a:r>
          </a:p>
          <a:p>
            <a:pPr marL="365760" lvl="1" indent="-365760" eaLnBrk="1" hangingPunct="1">
              <a:spcBef>
                <a:spcPts val="1200"/>
              </a:spcBef>
              <a:buFont typeface="Arial" pitchFamily="34" charset="0"/>
              <a:buChar char="•"/>
            </a:pPr>
            <a:r>
              <a:rPr lang="en-US" sz="3200" dirty="0"/>
              <a:t>After watching the video, study the transcript (handout 4.5) and fill in handout 4.6 (Identifying Student thinking Lens Strategies). </a:t>
            </a:r>
          </a:p>
          <a:p>
            <a:pPr marL="365760" lvl="1" indent="-365760" eaLnBrk="1" hangingPunct="1">
              <a:spcBef>
                <a:spcPts val="1200"/>
              </a:spcBef>
              <a:buFont typeface="Arial" pitchFamily="34" charset="0"/>
              <a:buChar char="•"/>
            </a:pPr>
            <a:r>
              <a:rPr lang="en-US" sz="3200" dirty="0"/>
              <a:t>Be ready to share your findings with the group, including any missed opportunities.</a:t>
            </a:r>
            <a:endParaRPr lang="en-US" sz="3200" i="1" dirty="0"/>
          </a:p>
          <a:p>
            <a:pPr marL="274637" lvl="1" indent="0" eaLnBrk="1" hangingPunct="1">
              <a:buNone/>
            </a:pPr>
            <a:endParaRPr lang="en-US" dirty="0"/>
          </a:p>
          <a:p>
            <a:pPr marL="274637" lvl="1" indent="0" eaLnBrk="1" hangingPunct="1">
              <a:buNone/>
            </a:pPr>
            <a:endParaRPr lang="en-US" dirty="0"/>
          </a:p>
          <a:p>
            <a:pPr marL="274637" lvl="1" indent="0" eaLnBrk="1" hangingPunct="1">
              <a:buNone/>
            </a:pPr>
            <a:endParaRPr lang="en-US" b="1" dirty="0"/>
          </a:p>
          <a:p>
            <a:pPr marL="274637" lvl="1" indent="0" eaLnBrk="1" hangingPunct="1">
              <a:buNone/>
            </a:pPr>
            <a:endParaRPr lang="en-US" b="1" dirty="0"/>
          </a:p>
          <a:p>
            <a:pPr eaLnBrk="1" hangingPunct="1"/>
            <a:endParaRPr lang="en-US" sz="2000" dirty="0"/>
          </a:p>
          <a:p>
            <a:pPr marL="0" indent="0" eaLnBrk="1" hangingPunct="1">
              <a:buNone/>
            </a:pPr>
            <a:endParaRPr lang="en-US" sz="2000" dirty="0"/>
          </a:p>
        </p:txBody>
      </p:sp>
      <p:sp>
        <p:nvSpPr>
          <p:cNvPr id="3" name="TextBox 2"/>
          <p:cNvSpPr txBox="1"/>
          <p:nvPr/>
        </p:nvSpPr>
        <p:spPr>
          <a:xfrm flipH="1">
            <a:off x="2286000" y="6248400"/>
            <a:ext cx="6553200" cy="369332"/>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3"/>
              </a:rPr>
              <a:t>4.2_mspcp_gr.2_matter_fowler_L6_c12-c14</a:t>
            </a:r>
            <a:endParaRPr lang="en-US" dirty="0">
              <a:solidFill>
                <a:srgbClr val="0070C0"/>
              </a:solidFill>
            </a:endParaRPr>
          </a:p>
        </p:txBody>
      </p:sp>
    </p:spTree>
    <p:extLst>
      <p:ext uri="{BB962C8B-B14F-4D97-AF65-F5344CB8AC3E}">
        <p14:creationId xmlns:p14="http://schemas.microsoft.com/office/powerpoint/2010/main" val="235619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Agenda for Day 4</a:t>
            </a:r>
          </a:p>
        </p:txBody>
      </p:sp>
      <p:sp>
        <p:nvSpPr>
          <p:cNvPr id="3" name="Content Placeholder 2"/>
          <p:cNvSpPr>
            <a:spLocks noGrp="1"/>
          </p:cNvSpPr>
          <p:nvPr>
            <p:ph idx="1"/>
          </p:nvPr>
        </p:nvSpPr>
        <p:spPr>
          <a:xfrm>
            <a:off x="685800" y="1371600"/>
            <a:ext cx="8001000" cy="4876800"/>
          </a:xfrm>
        </p:spPr>
        <p:txBody>
          <a:bodyPr/>
          <a:lstStyle/>
          <a:p>
            <a:pPr marL="365760" indent="-365760">
              <a:spcBef>
                <a:spcPts val="300"/>
              </a:spcBef>
            </a:pPr>
            <a:r>
              <a:rPr lang="en-US" sz="3000" dirty="0"/>
              <a:t>Day-3 reflections</a:t>
            </a:r>
          </a:p>
          <a:p>
            <a:pPr marL="365760" indent="-365760">
              <a:spcBef>
                <a:spcPts val="300"/>
              </a:spcBef>
            </a:pPr>
            <a:r>
              <a:rPr lang="en-US" sz="3000" dirty="0"/>
              <a:t>Importance of STL strategy 5: constructing explanations</a:t>
            </a:r>
          </a:p>
          <a:p>
            <a:pPr marL="365760" indent="-365760">
              <a:spcBef>
                <a:spcPts val="300"/>
              </a:spcBef>
            </a:pPr>
            <a:r>
              <a:rPr lang="en-US" sz="3000" dirty="0"/>
              <a:t>Introducing Student Thinking Lens strategy 6</a:t>
            </a:r>
          </a:p>
          <a:p>
            <a:pPr marL="365760" indent="-365760">
              <a:spcBef>
                <a:spcPts val="300"/>
              </a:spcBef>
            </a:pPr>
            <a:r>
              <a:rPr lang="en-US" sz="3000" dirty="0"/>
              <a:t>Lesson analysis: STL strategy 6</a:t>
            </a:r>
          </a:p>
          <a:p>
            <a:pPr marL="365760" indent="-365760">
              <a:spcBef>
                <a:spcPts val="300"/>
              </a:spcBef>
            </a:pPr>
            <a:r>
              <a:rPr lang="en-US" sz="3000" dirty="0"/>
              <a:t>Review: STL strategies 1–6</a:t>
            </a:r>
          </a:p>
          <a:p>
            <a:pPr marL="365760" indent="-365760">
              <a:spcBef>
                <a:spcPts val="300"/>
              </a:spcBef>
            </a:pPr>
            <a:r>
              <a:rPr lang="en-US" sz="3000" dirty="0"/>
              <a:t>Properties of Matter lesson plans review</a:t>
            </a:r>
          </a:p>
          <a:p>
            <a:pPr marL="365760" indent="-365760">
              <a:spcBef>
                <a:spcPts val="300"/>
              </a:spcBef>
            </a:pPr>
            <a:r>
              <a:rPr lang="en-US" sz="3000" dirty="0"/>
              <a:t>Lunch</a:t>
            </a:r>
          </a:p>
          <a:p>
            <a:pPr marL="365760" indent="-365760">
              <a:spcBef>
                <a:spcPts val="300"/>
              </a:spcBef>
            </a:pPr>
            <a:r>
              <a:rPr lang="en-US" sz="3000" dirty="0"/>
              <a:t>Content deepening: properties of matter</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50804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marL="0" indent="0" algn="ctr">
              <a:spcBef>
                <a:spcPts val="0"/>
              </a:spcBef>
              <a:buNone/>
            </a:pPr>
            <a:r>
              <a:rPr lang="en-US" sz="4000" dirty="0" err="1">
                <a:solidFill>
                  <a:schemeClr val="tx2"/>
                </a:solidFill>
              </a:rPr>
              <a:t>RESPeCT</a:t>
            </a:r>
            <a:r>
              <a:rPr lang="en-US" sz="4000" dirty="0">
                <a:solidFill>
                  <a:schemeClr val="tx2"/>
                </a:solidFill>
              </a:rPr>
              <a:t> PD Program School-Year Plan</a:t>
            </a:r>
          </a:p>
        </p:txBody>
      </p:sp>
      <p:graphicFrame>
        <p:nvGraphicFramePr>
          <p:cNvPr id="6" name="Table 5"/>
          <p:cNvGraphicFramePr>
            <a:graphicFrameLocks noGrp="1"/>
          </p:cNvGraphicFramePr>
          <p:nvPr>
            <p:extLst>
              <p:ext uri="{D42A27DB-BD31-4B8C-83A1-F6EECF244321}">
                <p14:modId xmlns:p14="http://schemas.microsoft.com/office/powerpoint/2010/main" val="1764501901"/>
              </p:ext>
            </p:extLst>
          </p:nvPr>
        </p:nvGraphicFramePr>
        <p:xfrm>
          <a:off x="381000" y="1142999"/>
          <a:ext cx="8384540" cy="5320207"/>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37160">
                <a:tc gridSpan="5">
                  <a:txBody>
                    <a:bodyPr/>
                    <a:lstStyle/>
                    <a:p>
                      <a:pPr algn="ctr"/>
                      <a:r>
                        <a:rPr lang="en-US" dirty="0"/>
                        <a:t>Summer Institute</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707025">
                <a:tc gridSpan="2">
                  <a:txBody>
                    <a:bodyPr/>
                    <a:lstStyle/>
                    <a:p>
                      <a:r>
                        <a:rPr lang="en-US" b="1" u="none" dirty="0"/>
                        <a:t>Content deepening</a:t>
                      </a:r>
                      <a:r>
                        <a:rPr lang="en-US" b="1" dirty="0"/>
                        <a:t>:</a:t>
                      </a:r>
                      <a:r>
                        <a:rPr lang="en-US" b="1" baseline="0" dirty="0"/>
                        <a:t> </a:t>
                      </a:r>
                      <a:r>
                        <a:rPr lang="en-US" baseline="0" dirty="0"/>
                        <a:t>Properties of Matter and Earth’s Changing Surface</a:t>
                      </a:r>
                      <a:endParaRPr lang="en-US" dirty="0">
                        <a:solidFill>
                          <a:srgbClr val="0070C0"/>
                        </a:solidFill>
                      </a:endParaRPr>
                    </a:p>
                  </a:txBody>
                  <a:tcPr/>
                </a:tc>
                <a:tc hMerge="1">
                  <a:txBody>
                    <a:bodyPr/>
                    <a:lstStyle/>
                    <a:p>
                      <a:endParaRPr lang="en-US" dirty="0"/>
                    </a:p>
                  </a:txBody>
                  <a:tcPr/>
                </a:tc>
                <a:tc gridSpan="3">
                  <a:txBody>
                    <a:bodyPr/>
                    <a:lstStyle/>
                    <a:p>
                      <a:r>
                        <a:rPr lang="en-US" b="1" u="none" dirty="0"/>
                        <a:t>Lesson analysis:</a:t>
                      </a:r>
                      <a:r>
                        <a:rPr lang="en-US" b="1" u="none" baseline="0" dirty="0"/>
                        <a:t> </a:t>
                      </a:r>
                      <a:r>
                        <a:rPr lang="en-US" baseline="0" dirty="0"/>
                        <a:t>Introduction to the STeLLA  framework and strategies</a:t>
                      </a: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1"/>
                  </a:ext>
                </a:extLst>
              </a:tr>
              <a:tr h="409626">
                <a:tc gridSpan="5">
                  <a:txBody>
                    <a:bodyPr/>
                    <a:lstStyle/>
                    <a:p>
                      <a:pPr algn="ctr"/>
                      <a:r>
                        <a:rPr lang="en-US" sz="1800" b="1" kern="1200" dirty="0">
                          <a:solidFill>
                            <a:schemeClr val="lt1"/>
                          </a:solidFill>
                          <a:latin typeface="+mn-lt"/>
                          <a:ea typeface="+mn-ea"/>
                          <a:cs typeface="+mn-cs"/>
                        </a:rPr>
                        <a:t>Fall Study-Group Sessions</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2"/>
                  </a:ext>
                </a:extLst>
              </a:tr>
              <a:tr h="1638503">
                <a:tc>
                  <a:txBody>
                    <a:bodyPr/>
                    <a:lstStyle/>
                    <a:p>
                      <a:pPr algn="ctr"/>
                      <a:r>
                        <a:rPr lang="en-US" dirty="0"/>
                        <a:t>Fall Teaching</a:t>
                      </a:r>
                    </a:p>
                    <a:p>
                      <a:pPr algn="ctr"/>
                      <a:r>
                        <a:rPr lang="en-US" dirty="0"/>
                        <a:t>Rounds 1 and 2</a:t>
                      </a:r>
                    </a:p>
                  </a:txBody>
                  <a:tcPr anchor="ctr"/>
                </a:tc>
                <a:tc gridSpan="3">
                  <a:txBody>
                    <a:bodyPr/>
                    <a:lstStyle/>
                    <a:p>
                      <a:pPr marL="285750" indent="-285750">
                        <a:buFont typeface="Arial" panose="020B0604020202020204" pitchFamily="34" charset="0"/>
                        <a:buChar char="•"/>
                      </a:pPr>
                      <a:r>
                        <a:rPr lang="en-US" sz="1500" dirty="0"/>
                        <a:t>Use the STeLLA</a:t>
                      </a:r>
                      <a:r>
                        <a:rPr lang="en-US" sz="1500" baseline="0" dirty="0"/>
                        <a:t> strategies while teaching lessons on Earth’s changing surface.</a:t>
                      </a:r>
                      <a:endParaRPr lang="en-US" sz="1500" baseline="0" dirty="0">
                        <a:solidFill>
                          <a:srgbClr val="0070C0"/>
                        </a:solidFill>
                      </a:endParaRPr>
                    </a:p>
                    <a:p>
                      <a:pPr marL="285750" indent="-285750">
                        <a:buFont typeface="Arial" panose="020B0604020202020204" pitchFamily="34" charset="0"/>
                        <a:buChar char="•"/>
                      </a:pPr>
                      <a:r>
                        <a:rPr lang="en-US" sz="1500" baseline="0" dirty="0"/>
                        <a:t>Analyze student thinking and science content storylines using video from our own classrooms.</a:t>
                      </a:r>
                    </a:p>
                    <a:p>
                      <a:pPr marL="285750" indent="-285750">
                        <a:buFont typeface="Arial" panose="020B0604020202020204" pitchFamily="34" charset="0"/>
                        <a:buChar char="•"/>
                      </a:pPr>
                      <a:r>
                        <a:rPr lang="en-US" sz="1500" baseline="0" dirty="0"/>
                        <a:t>Deepen content knowledge of Earth’s changing surface through lesson video analysis.</a:t>
                      </a:r>
                      <a:endParaRPr lang="en-US" sz="1500" dirty="0"/>
                    </a:p>
                  </a:txBody>
                  <a:tcPr/>
                </a:tc>
                <a:tc hMerge="1">
                  <a:txBody>
                    <a:bodyPr/>
                    <a:lstStyle/>
                    <a:p>
                      <a:endParaRPr lang="en-US"/>
                    </a:p>
                  </a:txBody>
                  <a:tcPr/>
                </a:tc>
                <a:tc hMerge="1">
                  <a:txBody>
                    <a:bodyPr/>
                    <a:lstStyle/>
                    <a:p>
                      <a:pPr algn="ctr"/>
                      <a:endParaRPr lang="en-US" dirty="0">
                        <a:solidFill>
                          <a:schemeClr val="tx1"/>
                        </a:solidFill>
                      </a:endParaRPr>
                    </a:p>
                  </a:txBody>
                  <a:tcPr anchor="ctr"/>
                </a:tc>
                <a:tc>
                  <a:txBody>
                    <a:bodyPr/>
                    <a:lstStyle/>
                    <a:p>
                      <a:pPr algn="ctr"/>
                      <a:r>
                        <a:rPr lang="en-US" dirty="0">
                          <a:solidFill>
                            <a:schemeClr val="tx1"/>
                          </a:solidFill>
                        </a:rPr>
                        <a:t>Earth’s Changing Surface</a:t>
                      </a:r>
                    </a:p>
                  </a:txBody>
                  <a:tcPr anchor="ctr"/>
                </a:tc>
                <a:extLst>
                  <a:ext uri="{0D108BD9-81ED-4DB2-BD59-A6C34878D82A}">
                    <a16:rowId xmlns:a16="http://schemas.microsoft.com/office/drawing/2014/main" val="10003"/>
                  </a:ext>
                </a:extLst>
              </a:tr>
              <a:tr h="454516">
                <a:tc gridSpan="5">
                  <a:txBody>
                    <a:bodyPr/>
                    <a:lstStyle/>
                    <a:p>
                      <a:pPr algn="ctr"/>
                      <a:r>
                        <a:rPr lang="en-US" sz="1800" b="1" kern="1200" dirty="0">
                          <a:solidFill>
                            <a:schemeClr val="bg1"/>
                          </a:solidFill>
                          <a:latin typeface="+mn-lt"/>
                          <a:ea typeface="+mn-ea"/>
                          <a:cs typeface="+mn-cs"/>
                        </a:rPr>
                        <a:t>Spring Study-Group Sessions</a:t>
                      </a:r>
                    </a:p>
                  </a:txBody>
                  <a:tcPr anchor="ctr">
                    <a:solidFill>
                      <a:schemeClr val="bg1">
                        <a:lumMod val="65000"/>
                      </a:schemeClr>
                    </a:solidFill>
                  </a:tcPr>
                </a:tc>
                <a:tc hMerge="1">
                  <a:txBody>
                    <a:bodyPr/>
                    <a:lstStyle/>
                    <a:p>
                      <a:pPr marL="285750" indent="-285750">
                        <a:buFont typeface="Arial" panose="020B0604020202020204" pitchFamily="34" charset="0"/>
                        <a:buChar char="•"/>
                      </a:pPr>
                      <a:endParaRPr lang="en-US" sz="1400" dirty="0"/>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extLst>
                  <a:ext uri="{0D108BD9-81ED-4DB2-BD59-A6C34878D82A}">
                    <a16:rowId xmlns:a16="http://schemas.microsoft.com/office/drawing/2014/main" val="10004"/>
                  </a:ext>
                </a:extLst>
              </a:tr>
              <a:tr h="1638503">
                <a:tc>
                  <a:txBody>
                    <a:bodyPr/>
                    <a:lstStyle/>
                    <a:p>
                      <a:pPr algn="ctr"/>
                      <a:r>
                        <a:rPr lang="en-US" dirty="0"/>
                        <a:t>Spring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solidFill>
                            <a:schemeClr val="tx1"/>
                          </a:solidFill>
                        </a:rPr>
                        <a:t>Use the STeLLA</a:t>
                      </a:r>
                      <a:r>
                        <a:rPr lang="en-US" sz="1500" baseline="0" dirty="0">
                          <a:solidFill>
                            <a:schemeClr val="tx1"/>
                          </a:solidFill>
                        </a:rPr>
                        <a:t> strategies while teaching lessons on the properties of matter.</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Analyze</a:t>
                      </a:r>
                      <a:r>
                        <a:rPr lang="en-US" sz="1500" baseline="0" dirty="0">
                          <a:solidFill>
                            <a:schemeClr val="tx1"/>
                          </a:solidFill>
                        </a:rPr>
                        <a:t> student thinking and science content storylines using video from our own classrooms.</a:t>
                      </a:r>
                    </a:p>
                    <a:p>
                      <a:pPr marL="285750" indent="-285750">
                        <a:buFont typeface="Arial" panose="020B0604020202020204" pitchFamily="34" charset="0"/>
                        <a:buChar char="•"/>
                      </a:pPr>
                      <a:r>
                        <a:rPr lang="en-US" sz="1500" baseline="0" dirty="0">
                          <a:solidFill>
                            <a:schemeClr val="tx1"/>
                          </a:solidFill>
                        </a:rPr>
                        <a:t>Deepen content knowledge of properties of matter through lesson video analysis. </a:t>
                      </a:r>
                      <a:endParaRPr lang="en-US" sz="1500" dirty="0">
                        <a:solidFill>
                          <a:schemeClr val="tx1"/>
                        </a:solidFill>
                      </a:endParaRPr>
                    </a:p>
                  </a:txBody>
                  <a:tcPr/>
                </a:tc>
                <a:tc hMerge="1">
                  <a:txBody>
                    <a:bodyPr/>
                    <a:lstStyle/>
                    <a:p>
                      <a:endParaRPr lang="en-US"/>
                    </a:p>
                  </a:txBody>
                  <a:tcPr/>
                </a:tc>
                <a:tc gridSpan="2">
                  <a:txBody>
                    <a:bodyPr/>
                    <a:lstStyle/>
                    <a:p>
                      <a:pPr marL="0" algn="ctr" defTabSz="914400" rtl="0" eaLnBrk="1" latinLnBrk="0" hangingPunct="1"/>
                      <a:r>
                        <a:rPr lang="en-US" sz="1800" kern="1200" baseline="0" dirty="0">
                          <a:solidFill>
                            <a:schemeClr val="tx1"/>
                          </a:solidFill>
                          <a:latin typeface="+mn-lt"/>
                          <a:ea typeface="+mn-ea"/>
                          <a:cs typeface="+mn-cs"/>
                        </a:rPr>
                        <a:t>Properties of Matter</a:t>
                      </a:r>
                      <a:endParaRPr lang="en-US" sz="1800" kern="1200" dirty="0">
                        <a:solidFill>
                          <a:schemeClr val="tx1"/>
                        </a:solidFill>
                        <a:latin typeface="+mn-lt"/>
                        <a:ea typeface="+mn-ea"/>
                        <a:cs typeface="+mn-cs"/>
                      </a:endParaRPr>
                    </a:p>
                  </a:txBody>
                  <a:tcPr anchor="ct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40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r>
              <a:rPr lang="en-US" sz="3800" dirty="0"/>
              <a:t>The RESPeCT Lesson Plans as a Study Tool: Part 1</a:t>
            </a:r>
          </a:p>
        </p:txBody>
      </p:sp>
      <p:sp>
        <p:nvSpPr>
          <p:cNvPr id="3" name="Content Placeholder 2"/>
          <p:cNvSpPr>
            <a:spLocks noGrp="1"/>
          </p:cNvSpPr>
          <p:nvPr>
            <p:ph idx="1"/>
          </p:nvPr>
        </p:nvSpPr>
        <p:spPr>
          <a:xfrm>
            <a:off x="533400" y="1905000"/>
            <a:ext cx="8229600" cy="4800600"/>
          </a:xfrm>
        </p:spPr>
        <p:txBody>
          <a:bodyPr/>
          <a:lstStyle/>
          <a:p>
            <a:pPr marL="0" indent="0">
              <a:spcBef>
                <a:spcPts val="0"/>
              </a:spcBef>
              <a:spcAft>
                <a:spcPts val="1200"/>
              </a:spcAft>
              <a:buNone/>
            </a:pPr>
            <a:r>
              <a:rPr lang="en-US" sz="3200" dirty="0"/>
              <a:t>The RESPeCT lesson plans are </a:t>
            </a:r>
            <a:r>
              <a:rPr lang="en-US" sz="3200" b="1" dirty="0"/>
              <a:t>study tools </a:t>
            </a:r>
            <a:r>
              <a:rPr lang="en-US" sz="3200" dirty="0"/>
              <a:t>designed to support your learning and for our study group to analyze. </a:t>
            </a:r>
          </a:p>
          <a:p>
            <a:pPr marL="0" indent="0">
              <a:spcBef>
                <a:spcPts val="0"/>
              </a:spcBef>
              <a:spcAft>
                <a:spcPts val="1200"/>
              </a:spcAft>
              <a:buNone/>
            </a:pPr>
            <a:r>
              <a:rPr lang="en-US" sz="3200" dirty="0"/>
              <a:t>This has two implications. </a:t>
            </a:r>
          </a:p>
          <a:p>
            <a:pPr marL="685800" indent="-457200">
              <a:spcBef>
                <a:spcPts val="0"/>
              </a:spcBef>
              <a:spcAft>
                <a:spcPts val="1200"/>
              </a:spcAft>
              <a:buFont typeface="+mj-lt"/>
              <a:buAutoNum type="arabicPeriod"/>
            </a:pPr>
            <a:r>
              <a:rPr lang="en-US" sz="3200" dirty="0"/>
              <a:t>These lessons don’t represent a complete unit. You may need to add lessons to help your students achieve all the learning goals, and …</a:t>
            </a:r>
          </a:p>
        </p:txBody>
      </p:sp>
    </p:spTree>
    <p:extLst>
      <p:ext uri="{BB962C8B-B14F-4D97-AF65-F5344CB8AC3E}">
        <p14:creationId xmlns:p14="http://schemas.microsoft.com/office/powerpoint/2010/main" val="8408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The RESPeCT Lesson Plans as a Study Tool: Part 2</a:t>
            </a:r>
          </a:p>
        </p:txBody>
      </p:sp>
      <p:sp>
        <p:nvSpPr>
          <p:cNvPr id="3" name="Content Placeholder 2"/>
          <p:cNvSpPr>
            <a:spLocks noGrp="1"/>
          </p:cNvSpPr>
          <p:nvPr>
            <p:ph idx="1"/>
          </p:nvPr>
        </p:nvSpPr>
        <p:spPr>
          <a:xfrm>
            <a:off x="457200" y="1752600"/>
            <a:ext cx="8229600" cy="4876800"/>
          </a:xfrm>
        </p:spPr>
        <p:txBody>
          <a:bodyPr/>
          <a:lstStyle/>
          <a:p>
            <a:pPr marL="365760" indent="-365760">
              <a:spcBef>
                <a:spcPts val="0"/>
              </a:spcBef>
              <a:spcAft>
                <a:spcPts val="600"/>
              </a:spcAft>
              <a:buFont typeface="+mj-lt"/>
              <a:buAutoNum type="arabicPeriod" startAt="2"/>
            </a:pPr>
            <a:r>
              <a:rPr lang="en-US" sz="3000" dirty="0"/>
              <a:t>As a study tool, the lesson plans are highly scripted to model how they might be implemented. </a:t>
            </a:r>
          </a:p>
          <a:p>
            <a:pPr marL="777240" indent="-457200">
              <a:spcBef>
                <a:spcPts val="0"/>
              </a:spcBef>
              <a:spcAft>
                <a:spcPts val="600"/>
              </a:spcAft>
              <a:buAutoNum type="alphaLcPeriod"/>
            </a:pPr>
            <a:r>
              <a:rPr lang="en-US" sz="3000" dirty="0"/>
              <a:t>Study this script in your lesson planning.</a:t>
            </a:r>
          </a:p>
          <a:p>
            <a:pPr marL="777240" indent="-457200">
              <a:spcBef>
                <a:spcPts val="0"/>
              </a:spcBef>
              <a:spcAft>
                <a:spcPts val="600"/>
              </a:spcAft>
              <a:buAutoNum type="alphaLcPeriod"/>
            </a:pPr>
            <a:r>
              <a:rPr lang="en-US" sz="3000" dirty="0"/>
              <a:t>Adapt the plans and PowerPoint slides to make them work for you and your students (but don’t add or drop main activities).</a:t>
            </a:r>
          </a:p>
          <a:p>
            <a:pPr marL="777240" indent="-457200">
              <a:spcBef>
                <a:spcPts val="0"/>
              </a:spcBef>
              <a:spcAft>
                <a:spcPts val="600"/>
              </a:spcAft>
              <a:buAutoNum type="alphaLcPeriod"/>
            </a:pPr>
            <a:r>
              <a:rPr lang="en-US" sz="3000" dirty="0"/>
              <a:t>You don’t have to be tied to the script as you teach! Using the slides as a guide can help free you from the script. </a:t>
            </a:r>
          </a:p>
        </p:txBody>
      </p:sp>
    </p:spTree>
    <p:extLst>
      <p:ext uri="{BB962C8B-B14F-4D97-AF65-F5344CB8AC3E}">
        <p14:creationId xmlns:p14="http://schemas.microsoft.com/office/powerpoint/2010/main" val="3870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Lesson Plan Conversation</a:t>
            </a:r>
          </a:p>
        </p:txBody>
      </p:sp>
      <p:sp>
        <p:nvSpPr>
          <p:cNvPr id="3" name="Content Placeholder 2"/>
          <p:cNvSpPr>
            <a:spLocks noGrp="1"/>
          </p:cNvSpPr>
          <p:nvPr>
            <p:ph idx="1"/>
          </p:nvPr>
        </p:nvSpPr>
        <p:spPr>
          <a:xfrm>
            <a:off x="533400" y="1143000"/>
            <a:ext cx="8305800" cy="5334000"/>
          </a:xfrm>
        </p:spPr>
        <p:txBody>
          <a:bodyPr/>
          <a:lstStyle/>
          <a:p>
            <a:pPr marL="365760" indent="-365760">
              <a:spcBef>
                <a:spcPts val="0"/>
              </a:spcBef>
              <a:spcAft>
                <a:spcPts val="300"/>
              </a:spcAft>
              <a:buFont typeface="+mj-lt"/>
              <a:buAutoNum type="arabicPeriod"/>
              <a:defRPr/>
            </a:pPr>
            <a:r>
              <a:rPr lang="en-US"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40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b="1" dirty="0">
                <a:ea typeface="Times New Roman"/>
              </a:rPr>
              <a:t>The science content storyline within lessons </a:t>
            </a:r>
            <a:r>
              <a:rPr lang="en-US" dirty="0">
                <a:ea typeface="Times New Roman"/>
              </a:rPr>
              <a:t>(5</a:t>
            </a:r>
            <a:r>
              <a:rPr lang="en-US" dirty="0"/>
              <a:t>–</a:t>
            </a:r>
            <a:r>
              <a:rPr lang="en-US" dirty="0">
                <a:ea typeface="Times New Roman"/>
              </a:rPr>
              <a:t>8 min for each two-part lesson)</a:t>
            </a:r>
          </a:p>
          <a:p>
            <a:pPr marL="777240" lvl="1" indent="-274320">
              <a:spcBef>
                <a:spcPts val="300"/>
              </a:spcBef>
              <a:spcAft>
                <a:spcPts val="0"/>
              </a:spcAft>
              <a:buFont typeface="Arial" pitchFamily="34" charset="0"/>
              <a:buChar char="•"/>
            </a:pPr>
            <a:r>
              <a:rPr lang="en-US" sz="2400" dirty="0"/>
              <a:t>How does this lesson fit into the arc of all the lessons? </a:t>
            </a:r>
          </a:p>
          <a:p>
            <a:pPr marL="777240" lvl="1" indent="-274320">
              <a:spcBef>
                <a:spcPts val="300"/>
              </a:spcBef>
              <a:spcAft>
                <a:spcPts val="0"/>
              </a:spcAft>
              <a:buFont typeface="Arial" pitchFamily="34" charset="0"/>
              <a:buChar char="•"/>
            </a:pPr>
            <a:r>
              <a:rPr lang="en-US" sz="2400" dirty="0"/>
              <a:t>What are the main learning goal and focus question?</a:t>
            </a:r>
          </a:p>
          <a:p>
            <a:pPr marL="777240" lvl="1" indent="-274320">
              <a:spcBef>
                <a:spcPts val="300"/>
              </a:spcBef>
              <a:spcAft>
                <a:spcPts val="0"/>
              </a:spcAft>
              <a:buFont typeface="Arial" pitchFamily="34" charset="0"/>
              <a:buChar char="•"/>
            </a:pPr>
            <a:r>
              <a:rPr lang="en-US" sz="2400" dirty="0"/>
              <a:t>What is the main activity (or activities)? </a:t>
            </a:r>
          </a:p>
          <a:p>
            <a:pPr marL="777240" lvl="1" indent="-274320">
              <a:spcBef>
                <a:spcPts val="300"/>
              </a:spcBef>
              <a:spcAft>
                <a:spcPts val="0"/>
              </a:spcAft>
              <a:buFont typeface="Arial" pitchFamily="34" charset="0"/>
              <a:buChar char="•"/>
            </a:pPr>
            <a:r>
              <a:rPr lang="en-US" sz="240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400" dirty="0"/>
              <a:t>What STeLLA strategies are highlighted in the activity?</a:t>
            </a:r>
          </a:p>
          <a:p>
            <a:pPr marL="777240" lvl="1" indent="-274320">
              <a:spcBef>
                <a:spcPts val="300"/>
              </a:spcBef>
              <a:spcAft>
                <a:spcPts val="0"/>
              </a:spcAft>
              <a:buFont typeface="Arial" pitchFamily="34" charset="0"/>
              <a:buChar char="•"/>
            </a:pPr>
            <a:r>
              <a:rPr lang="en-US" sz="2400" dirty="0"/>
              <a:t>What concerns or suggestions do you have regarding the activity? </a:t>
            </a:r>
            <a:endParaRPr lang="en-US" sz="2400" dirty="0">
              <a:ea typeface="Times New Roman"/>
            </a:endParaRPr>
          </a:p>
          <a:p>
            <a:pPr marL="365760" indent="-365760">
              <a:spcBef>
                <a:spcPts val="600"/>
              </a:spcBef>
              <a:spcAft>
                <a:spcPts val="0"/>
              </a:spcAft>
              <a:buAutoNum type="arabicPeriod"/>
              <a:defRPr/>
            </a:pPr>
            <a:r>
              <a:rPr lang="en-US"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9973" cy="990600"/>
          </a:xfrm>
        </p:spPr>
        <p:txBody>
          <a:bodyPr>
            <a:normAutofit fontScale="90000"/>
          </a:bodyPr>
          <a:lstStyle/>
          <a:p>
            <a:r>
              <a:rPr lang="en-US" dirty="0"/>
              <a:t>STL Strategies Highlighted in Properties of Matter Lessons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6874447"/>
              </p:ext>
            </p:extLst>
          </p:nvPr>
        </p:nvGraphicFramePr>
        <p:xfrm>
          <a:off x="457201" y="1447799"/>
          <a:ext cx="8305802" cy="5073090"/>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71130">
                  <a:extLst>
                    <a:ext uri="{9D8B030D-6E8A-4147-A177-3AD203B41FA5}">
                      <a16:colId xmlns:a16="http://schemas.microsoft.com/office/drawing/2014/main" val="20006"/>
                    </a:ext>
                  </a:extLst>
                </a:gridCol>
                <a:gridCol w="564472">
                  <a:extLst>
                    <a:ext uri="{9D8B030D-6E8A-4147-A177-3AD203B41FA5}">
                      <a16:colId xmlns:a16="http://schemas.microsoft.com/office/drawing/2014/main" val="20007"/>
                    </a:ext>
                  </a:extLst>
                </a:gridCol>
                <a:gridCol w="564472">
                  <a:extLst>
                    <a:ext uri="{9D8B030D-6E8A-4147-A177-3AD203B41FA5}">
                      <a16:colId xmlns:a16="http://schemas.microsoft.com/office/drawing/2014/main" val="20008"/>
                    </a:ext>
                  </a:extLst>
                </a:gridCol>
                <a:gridCol w="564472">
                  <a:extLst>
                    <a:ext uri="{9D8B030D-6E8A-4147-A177-3AD203B41FA5}">
                      <a16:colId xmlns:a16="http://schemas.microsoft.com/office/drawing/2014/main" val="20009"/>
                    </a:ext>
                  </a:extLst>
                </a:gridCol>
                <a:gridCol w="564472">
                  <a:extLst>
                    <a:ext uri="{9D8B030D-6E8A-4147-A177-3AD203B41FA5}">
                      <a16:colId xmlns:a16="http://schemas.microsoft.com/office/drawing/2014/main" val="20010"/>
                    </a:ext>
                  </a:extLst>
                </a:gridCol>
                <a:gridCol w="564472">
                  <a:extLst>
                    <a:ext uri="{9D8B030D-6E8A-4147-A177-3AD203B41FA5}">
                      <a16:colId xmlns:a16="http://schemas.microsoft.com/office/drawing/2014/main" val="20011"/>
                    </a:ext>
                  </a:extLst>
                </a:gridCol>
                <a:gridCol w="645113">
                  <a:extLst>
                    <a:ext uri="{9D8B030D-6E8A-4147-A177-3AD203B41FA5}">
                      <a16:colId xmlns:a16="http://schemas.microsoft.com/office/drawing/2014/main" val="20012"/>
                    </a:ext>
                  </a:extLst>
                </a:gridCol>
              </a:tblGrid>
              <a:tr h="321869">
                <a:tc>
                  <a:txBody>
                    <a:bodyPr/>
                    <a:lstStyle/>
                    <a:p>
                      <a:endParaRPr lang="en-US" dirty="0"/>
                    </a:p>
                  </a:txBody>
                  <a:tcPr/>
                </a:tc>
                <a:tc>
                  <a:txBody>
                    <a:bodyPr/>
                    <a:lstStyle/>
                    <a:p>
                      <a:r>
                        <a:rPr lang="en-US" dirty="0"/>
                        <a:t>1a</a:t>
                      </a:r>
                    </a:p>
                  </a:txBody>
                  <a:tcPr/>
                </a:tc>
                <a:tc>
                  <a:txBody>
                    <a:bodyPr/>
                    <a:lstStyle/>
                    <a:p>
                      <a:r>
                        <a:rPr lang="en-US" dirty="0"/>
                        <a:t>1b</a:t>
                      </a:r>
                    </a:p>
                  </a:txBody>
                  <a:tcPr/>
                </a:tc>
                <a:tc>
                  <a:txBody>
                    <a:bodyPr/>
                    <a:lstStyle/>
                    <a:p>
                      <a:r>
                        <a:rPr lang="en-US" dirty="0"/>
                        <a:t>2a</a:t>
                      </a:r>
                    </a:p>
                  </a:txBody>
                  <a:tcPr/>
                </a:tc>
                <a:tc>
                  <a:txBody>
                    <a:bodyPr/>
                    <a:lstStyle/>
                    <a:p>
                      <a:r>
                        <a:rPr lang="en-US" dirty="0"/>
                        <a:t>2b</a:t>
                      </a:r>
                    </a:p>
                  </a:txBody>
                  <a:tcPr/>
                </a:tc>
                <a:tc>
                  <a:txBody>
                    <a:bodyPr/>
                    <a:lstStyle/>
                    <a:p>
                      <a:r>
                        <a:rPr lang="en-US" dirty="0"/>
                        <a:t>3a</a:t>
                      </a:r>
                    </a:p>
                  </a:txBody>
                  <a:tcPr/>
                </a:tc>
                <a:tc>
                  <a:txBody>
                    <a:bodyPr/>
                    <a:lstStyle/>
                    <a:p>
                      <a:r>
                        <a:rPr lang="en-US" dirty="0"/>
                        <a:t>3b</a:t>
                      </a:r>
                    </a:p>
                  </a:txBody>
                  <a:tcPr/>
                </a:tc>
                <a:tc>
                  <a:txBody>
                    <a:bodyPr/>
                    <a:lstStyle/>
                    <a:p>
                      <a:r>
                        <a:rPr lang="en-US" dirty="0"/>
                        <a:t>4a</a:t>
                      </a:r>
                    </a:p>
                  </a:txBody>
                  <a:tcPr/>
                </a:tc>
                <a:tc>
                  <a:txBody>
                    <a:bodyPr/>
                    <a:lstStyle/>
                    <a:p>
                      <a:r>
                        <a:rPr lang="en-US" dirty="0"/>
                        <a:t>4b</a:t>
                      </a:r>
                    </a:p>
                  </a:txBody>
                  <a:tcPr/>
                </a:tc>
                <a:tc>
                  <a:txBody>
                    <a:bodyPr/>
                    <a:lstStyle/>
                    <a:p>
                      <a:r>
                        <a:rPr lang="en-US" dirty="0"/>
                        <a:t>5a</a:t>
                      </a:r>
                    </a:p>
                  </a:txBody>
                  <a:tcPr/>
                </a:tc>
                <a:tc>
                  <a:txBody>
                    <a:bodyPr/>
                    <a:lstStyle/>
                    <a:p>
                      <a:r>
                        <a:rPr lang="en-US" dirty="0"/>
                        <a:t>5b</a:t>
                      </a:r>
                    </a:p>
                  </a:txBody>
                  <a:tcPr/>
                </a:tc>
                <a:tc>
                  <a:txBody>
                    <a:bodyPr/>
                    <a:lstStyle/>
                    <a:p>
                      <a:pPr algn="ctr"/>
                      <a:r>
                        <a:rPr lang="en-US" dirty="0"/>
                        <a:t>6</a:t>
                      </a:r>
                    </a:p>
                  </a:txBody>
                  <a:tcPr/>
                </a:tc>
                <a:tc>
                  <a:txBody>
                    <a:bodyPr/>
                    <a:lstStyle/>
                    <a:p>
                      <a:pPr algn="ctr"/>
                      <a:r>
                        <a:rPr lang="en-US" dirty="0"/>
                        <a:t>7</a:t>
                      </a:r>
                    </a:p>
                  </a:txBody>
                  <a:tcPr/>
                </a:tc>
                <a:extLst>
                  <a:ext uri="{0D108BD9-81ED-4DB2-BD59-A6C34878D82A}">
                    <a16:rowId xmlns:a16="http://schemas.microsoft.com/office/drawing/2014/main" val="10000"/>
                  </a:ext>
                </a:extLst>
              </a:tr>
              <a:tr h="751027">
                <a:tc>
                  <a:txBody>
                    <a:bodyPr/>
                    <a:lstStyle/>
                    <a:p>
                      <a:pPr marL="228600" indent="-228600" algn="l">
                        <a:lnSpc>
                          <a:spcPct val="100000"/>
                        </a:lnSpc>
                        <a:spcAft>
                          <a:spcPts val="1200"/>
                        </a:spcAft>
                        <a:buNone/>
                      </a:pPr>
                      <a:r>
                        <a:rPr lang="en-US" sz="20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83971">
                <a:tc>
                  <a:txBody>
                    <a:bodyPr/>
                    <a:lstStyle/>
                    <a:p>
                      <a:pPr marL="228600" indent="-228600" algn="l">
                        <a:spcAft>
                          <a:spcPts val="600"/>
                        </a:spcAft>
                      </a:pPr>
                      <a:r>
                        <a:rPr lang="en-US" sz="20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83971">
                <a:tc>
                  <a:txBody>
                    <a:bodyPr/>
                    <a:lstStyle/>
                    <a:p>
                      <a:pPr marL="228600" indent="-228600" algn="l">
                        <a:spcAft>
                          <a:spcPts val="600"/>
                        </a:spcAft>
                      </a:pPr>
                      <a:r>
                        <a:rPr lang="en-US" sz="2000" dirty="0"/>
                        <a:t>3.Challenge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952195">
                <a:tc>
                  <a:txBody>
                    <a:bodyPr/>
                    <a:lstStyle/>
                    <a:p>
                      <a:pPr marL="228600" indent="-228600" algn="l">
                        <a:spcAft>
                          <a:spcPts val="600"/>
                        </a:spcAft>
                      </a:pPr>
                      <a:r>
                        <a:rPr lang="en-US" sz="2000" dirty="0"/>
                        <a:t>4. Analyze/ Interpret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952195">
                <a:tc>
                  <a:txBody>
                    <a:bodyPr/>
                    <a:lstStyle/>
                    <a:p>
                      <a:pPr marL="228600" indent="-228600" algn="l">
                        <a:spcAft>
                          <a:spcPts val="600"/>
                        </a:spcAft>
                      </a:pPr>
                      <a:r>
                        <a:rPr lang="en-US" sz="2000" dirty="0"/>
                        <a:t>5. Explain/ Argue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83971">
                <a:tc>
                  <a:txBody>
                    <a:bodyPr/>
                    <a:lstStyle/>
                    <a:p>
                      <a:pPr marL="228600" indent="-228600" algn="l">
                        <a:spcAft>
                          <a:spcPts val="600"/>
                        </a:spcAft>
                      </a:pPr>
                      <a:r>
                        <a:rPr lang="en-US" sz="2000" dirty="0"/>
                        <a:t>6.</a:t>
                      </a:r>
                      <a:r>
                        <a:rPr lang="en-US" sz="2000" baseline="0" dirty="0"/>
                        <a:t> U</a:t>
                      </a:r>
                      <a:r>
                        <a:rPr lang="en-US" sz="2000" dirty="0"/>
                        <a:t>se/</a:t>
                      </a:r>
                      <a:r>
                        <a:rPr lang="en-US" sz="2000" baseline="0" dirty="0"/>
                        <a:t>A</a:t>
                      </a:r>
                      <a:r>
                        <a:rPr lang="en-US" sz="2000" dirty="0"/>
                        <a:t>pply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8980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Properties of Matter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MATH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2496431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p:txBody>
          <a:bodyPr/>
          <a:lstStyle/>
          <a:p>
            <a:pPr marL="365760" indent="-365760">
              <a:spcBef>
                <a:spcPts val="1200"/>
              </a:spcBef>
            </a:pPr>
            <a:r>
              <a:rPr lang="en-US" sz="3200" dirty="0"/>
              <a:t>How can we use mathematics to understand the size of molecules that make up everyday objects?</a:t>
            </a:r>
          </a:p>
          <a:p>
            <a:pPr marL="365760" indent="-365760">
              <a:spcBef>
                <a:spcPts val="1200"/>
              </a:spcBef>
            </a:pPr>
            <a:r>
              <a:rPr lang="en-US" sz="3200" dirty="0"/>
              <a:t>What is matter made of, and how can it change? </a:t>
            </a:r>
          </a:p>
        </p:txBody>
      </p:sp>
    </p:spTree>
    <p:extLst>
      <p:ext uri="{BB962C8B-B14F-4D97-AF65-F5344CB8AC3E}">
        <p14:creationId xmlns:p14="http://schemas.microsoft.com/office/powerpoint/2010/main" val="266921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990600"/>
          </a:xfrm>
        </p:spPr>
        <p:txBody>
          <a:bodyPr>
            <a:noAutofit/>
          </a:bodyPr>
          <a:lstStyle/>
          <a:p>
            <a:r>
              <a:rPr lang="en-US" dirty="0"/>
              <a:t>Warm-Up: Assigning Meaning to Numbers</a:t>
            </a:r>
          </a:p>
        </p:txBody>
      </p:sp>
      <p:graphicFrame>
        <p:nvGraphicFramePr>
          <p:cNvPr id="4" name="Content Placeholder 3"/>
          <p:cNvGraphicFramePr>
            <a:graphicFrameLocks noGrp="1"/>
          </p:cNvGraphicFramePr>
          <p:nvPr>
            <p:ph idx="1"/>
            <p:extLst/>
          </p:nvPr>
        </p:nvGraphicFramePr>
        <p:xfrm>
          <a:off x="533400" y="1524003"/>
          <a:ext cx="8077200" cy="4952995"/>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1645356">
                  <a:extLst>
                    <a:ext uri="{9D8B030D-6E8A-4147-A177-3AD203B41FA5}">
                      <a16:colId xmlns:a16="http://schemas.microsoft.com/office/drawing/2014/main" val="20001"/>
                    </a:ext>
                  </a:extLst>
                </a:gridCol>
                <a:gridCol w="2393244">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1007641">
                <a:tc>
                  <a:txBody>
                    <a:bodyPr/>
                    <a:lstStyle/>
                    <a:p>
                      <a:pPr algn="ctr">
                        <a:spcBef>
                          <a:spcPts val="0"/>
                        </a:spcBef>
                        <a:spcAft>
                          <a:spcPts val="0"/>
                        </a:spcAft>
                      </a:pPr>
                      <a:endParaRPr lang="en-US" sz="600" dirty="0"/>
                    </a:p>
                    <a:p>
                      <a:pPr algn="ctr">
                        <a:spcBef>
                          <a:spcPts val="0"/>
                        </a:spcBef>
                        <a:spcAft>
                          <a:spcPts val="0"/>
                        </a:spcAft>
                      </a:pPr>
                      <a:r>
                        <a:rPr lang="en-US" dirty="0"/>
                        <a:t>Number</a:t>
                      </a:r>
                    </a:p>
                  </a:txBody>
                  <a:tcPr/>
                </a:tc>
                <a:tc>
                  <a:txBody>
                    <a:bodyPr/>
                    <a:lstStyle/>
                    <a:p>
                      <a:pPr algn="ctr">
                        <a:spcBef>
                          <a:spcPts val="0"/>
                        </a:spcBef>
                        <a:spcAft>
                          <a:spcPts val="0"/>
                        </a:spcAft>
                      </a:pPr>
                      <a:endParaRPr lang="en-US" sz="600" dirty="0"/>
                    </a:p>
                    <a:p>
                      <a:pPr algn="ctr">
                        <a:spcBef>
                          <a:spcPts val="0"/>
                        </a:spcBef>
                        <a:spcAft>
                          <a:spcPts val="0"/>
                        </a:spcAft>
                      </a:pPr>
                      <a:r>
                        <a:rPr lang="en-US" dirty="0"/>
                        <a:t>Meaning/</a:t>
                      </a:r>
                      <a:br>
                        <a:rPr lang="en-US" dirty="0"/>
                      </a:br>
                      <a:r>
                        <a:rPr lang="en-US" dirty="0"/>
                        <a:t>Example</a:t>
                      </a:r>
                    </a:p>
                    <a:p>
                      <a:pPr algn="ctr">
                        <a:spcBef>
                          <a:spcPts val="0"/>
                        </a:spcBef>
                        <a:spcAft>
                          <a:spcPts val="0"/>
                        </a:spcAft>
                      </a:pPr>
                      <a:endParaRPr lang="en-US" sz="600" dirty="0"/>
                    </a:p>
                  </a:txBody>
                  <a:tcPr/>
                </a:tc>
                <a:tc>
                  <a:txBody>
                    <a:bodyPr/>
                    <a:lstStyle/>
                    <a:p>
                      <a:pPr algn="ctr">
                        <a:spcBef>
                          <a:spcPts val="0"/>
                        </a:spcBef>
                        <a:spcAft>
                          <a:spcPts val="0"/>
                        </a:spcAft>
                      </a:pPr>
                      <a:endParaRPr lang="en-US" sz="600" dirty="0"/>
                    </a:p>
                    <a:p>
                      <a:pPr algn="ctr">
                        <a:spcBef>
                          <a:spcPts val="0"/>
                        </a:spcBef>
                        <a:spcAft>
                          <a:spcPts val="0"/>
                        </a:spcAft>
                      </a:pPr>
                      <a:r>
                        <a:rPr lang="en-US" dirty="0"/>
                        <a:t>Number</a:t>
                      </a:r>
                    </a:p>
                  </a:txBody>
                  <a:tcPr/>
                </a:tc>
                <a:tc>
                  <a:txBody>
                    <a:bodyPr/>
                    <a:lstStyle/>
                    <a:p>
                      <a:pPr algn="ctr">
                        <a:spcBef>
                          <a:spcPts val="0"/>
                        </a:spcBef>
                        <a:spcAft>
                          <a:spcPts val="0"/>
                        </a:spcAft>
                      </a:pPr>
                      <a:endParaRPr lang="en-US" sz="600" dirty="0"/>
                    </a:p>
                    <a:p>
                      <a:pPr algn="ctr">
                        <a:spcBef>
                          <a:spcPts val="0"/>
                        </a:spcBef>
                        <a:spcAft>
                          <a:spcPts val="0"/>
                        </a:spcAft>
                      </a:pPr>
                      <a:r>
                        <a:rPr lang="en-US" dirty="0"/>
                        <a:t>Meaning/</a:t>
                      </a:r>
                      <a:br>
                        <a:rPr lang="en-US" dirty="0"/>
                      </a:br>
                      <a:r>
                        <a:rPr lang="en-US" dirty="0"/>
                        <a:t>Example</a:t>
                      </a:r>
                    </a:p>
                  </a:txBody>
                  <a:tcPr/>
                </a:tc>
                <a:extLst>
                  <a:ext uri="{0D108BD9-81ED-4DB2-BD59-A6C34878D82A}">
                    <a16:rowId xmlns:a16="http://schemas.microsoft.com/office/drawing/2014/main" val="10000"/>
                  </a:ext>
                </a:extLst>
              </a:tr>
              <a:tr h="563622">
                <a:tc>
                  <a:txBody>
                    <a:bodyPr/>
                    <a:lstStyle/>
                    <a:p>
                      <a:pPr algn="r"/>
                      <a:r>
                        <a:rPr lang="en-US" dirty="0"/>
                        <a:t>7</a:t>
                      </a:r>
                    </a:p>
                  </a:txBody>
                  <a:tcPr/>
                </a:tc>
                <a:tc>
                  <a:txBody>
                    <a:bodyPr/>
                    <a:lstStyle/>
                    <a:p>
                      <a:endParaRPr lang="en-US" dirty="0"/>
                    </a:p>
                  </a:txBody>
                  <a:tcPr/>
                </a:tc>
                <a:tc>
                  <a:txBody>
                    <a:bodyPr/>
                    <a:lstStyle/>
                    <a:p>
                      <a:pPr algn="r"/>
                      <a:r>
                        <a:rPr lang="en-US" dirty="0"/>
                        <a:t>33,000,000</a:t>
                      </a:r>
                    </a:p>
                  </a:txBody>
                  <a:tcPr/>
                </a:tc>
                <a:tc>
                  <a:txBody>
                    <a:bodyPr/>
                    <a:lstStyle/>
                    <a:p>
                      <a:endParaRPr lang="en-US" dirty="0"/>
                    </a:p>
                  </a:txBody>
                  <a:tcPr/>
                </a:tc>
                <a:extLst>
                  <a:ext uri="{0D108BD9-81ED-4DB2-BD59-A6C34878D82A}">
                    <a16:rowId xmlns:a16="http://schemas.microsoft.com/office/drawing/2014/main" val="10001"/>
                  </a:ext>
                </a:extLst>
              </a:tr>
              <a:tr h="563622">
                <a:tc>
                  <a:txBody>
                    <a:bodyPr/>
                    <a:lstStyle/>
                    <a:p>
                      <a:pPr algn="r"/>
                      <a:r>
                        <a:rPr lang="en-US" dirty="0"/>
                        <a:t>24</a:t>
                      </a:r>
                    </a:p>
                  </a:txBody>
                  <a:tcPr/>
                </a:tc>
                <a:tc>
                  <a:txBody>
                    <a:bodyPr/>
                    <a:lstStyle/>
                    <a:p>
                      <a:endParaRPr lang="en-US" dirty="0"/>
                    </a:p>
                  </a:txBody>
                  <a:tcPr/>
                </a:tc>
                <a:tc>
                  <a:txBody>
                    <a:bodyPr/>
                    <a:lstStyle/>
                    <a:p>
                      <a:pPr algn="r"/>
                      <a:r>
                        <a:rPr lang="en-US" dirty="0"/>
                        <a:t>350,000,000</a:t>
                      </a:r>
                    </a:p>
                  </a:txBody>
                  <a:tcPr/>
                </a:tc>
                <a:tc>
                  <a:txBody>
                    <a:bodyPr/>
                    <a:lstStyle/>
                    <a:p>
                      <a:endParaRPr lang="en-US" dirty="0"/>
                    </a:p>
                  </a:txBody>
                  <a:tcPr/>
                </a:tc>
                <a:extLst>
                  <a:ext uri="{0D108BD9-81ED-4DB2-BD59-A6C34878D82A}">
                    <a16:rowId xmlns:a16="http://schemas.microsoft.com/office/drawing/2014/main" val="10002"/>
                  </a:ext>
                </a:extLst>
              </a:tr>
              <a:tr h="563622">
                <a:tc>
                  <a:txBody>
                    <a:bodyPr/>
                    <a:lstStyle/>
                    <a:p>
                      <a:pPr algn="r"/>
                      <a:r>
                        <a:rPr lang="en-US" dirty="0"/>
                        <a:t>100</a:t>
                      </a:r>
                    </a:p>
                  </a:txBody>
                  <a:tcPr/>
                </a:tc>
                <a:tc>
                  <a:txBody>
                    <a:bodyPr/>
                    <a:lstStyle/>
                    <a:p>
                      <a:endParaRPr lang="en-US" dirty="0"/>
                    </a:p>
                  </a:txBody>
                  <a:tcPr/>
                </a:tc>
                <a:tc>
                  <a:txBody>
                    <a:bodyPr/>
                    <a:lstStyle/>
                    <a:p>
                      <a:pPr algn="r"/>
                      <a:r>
                        <a:rPr lang="en-US" dirty="0"/>
                        <a:t>7,000,000,000</a:t>
                      </a:r>
                    </a:p>
                  </a:txBody>
                  <a:tcPr/>
                </a:tc>
                <a:tc>
                  <a:txBody>
                    <a:bodyPr/>
                    <a:lstStyle/>
                    <a:p>
                      <a:endParaRPr lang="en-US" dirty="0"/>
                    </a:p>
                  </a:txBody>
                  <a:tcPr/>
                </a:tc>
                <a:extLst>
                  <a:ext uri="{0D108BD9-81ED-4DB2-BD59-A6C34878D82A}">
                    <a16:rowId xmlns:a16="http://schemas.microsoft.com/office/drawing/2014/main" val="10003"/>
                  </a:ext>
                </a:extLst>
              </a:tr>
              <a:tr h="563622">
                <a:tc>
                  <a:txBody>
                    <a:bodyPr/>
                    <a:lstStyle/>
                    <a:p>
                      <a:pPr algn="r"/>
                      <a:r>
                        <a:rPr lang="en-US" dirty="0"/>
                        <a:t>5,280</a:t>
                      </a:r>
                    </a:p>
                  </a:txBody>
                  <a:tcPr/>
                </a:tc>
                <a:tc>
                  <a:txBody>
                    <a:bodyPr/>
                    <a:lstStyle/>
                    <a:p>
                      <a:endParaRPr lang="en-US" dirty="0"/>
                    </a:p>
                  </a:txBody>
                  <a:tcPr/>
                </a:tc>
                <a:tc>
                  <a:txBody>
                    <a:bodyPr/>
                    <a:lstStyle/>
                    <a:p>
                      <a:pPr algn="r"/>
                      <a:r>
                        <a:rPr lang="en-US" dirty="0"/>
                        <a:t>88,990,000,000</a:t>
                      </a:r>
                    </a:p>
                  </a:txBody>
                  <a:tcPr/>
                </a:tc>
                <a:tc>
                  <a:txBody>
                    <a:bodyPr/>
                    <a:lstStyle/>
                    <a:p>
                      <a:endParaRPr lang="en-US" dirty="0"/>
                    </a:p>
                  </a:txBody>
                  <a:tcPr/>
                </a:tc>
                <a:extLst>
                  <a:ext uri="{0D108BD9-81ED-4DB2-BD59-A6C34878D82A}">
                    <a16:rowId xmlns:a16="http://schemas.microsoft.com/office/drawing/2014/main" val="10004"/>
                  </a:ext>
                </a:extLst>
              </a:tr>
              <a:tr h="563622">
                <a:tc>
                  <a:txBody>
                    <a:bodyPr/>
                    <a:lstStyle/>
                    <a:p>
                      <a:pPr algn="r"/>
                      <a:r>
                        <a:rPr lang="en-US" dirty="0"/>
                        <a:t>22,000</a:t>
                      </a:r>
                    </a:p>
                  </a:txBody>
                  <a:tcPr/>
                </a:tc>
                <a:tc>
                  <a:txBody>
                    <a:bodyPr/>
                    <a:lstStyle/>
                    <a:p>
                      <a:endParaRPr lang="en-US" dirty="0"/>
                    </a:p>
                  </a:txBody>
                  <a:tcPr/>
                </a:tc>
                <a:tc>
                  <a:txBody>
                    <a:bodyPr/>
                    <a:lstStyle/>
                    <a:p>
                      <a:pPr algn="r"/>
                      <a:r>
                        <a:rPr lang="en-US" dirty="0"/>
                        <a:t>512,000,000,000</a:t>
                      </a:r>
                    </a:p>
                  </a:txBody>
                  <a:tcPr/>
                </a:tc>
                <a:tc>
                  <a:txBody>
                    <a:bodyPr/>
                    <a:lstStyle/>
                    <a:p>
                      <a:endParaRPr lang="en-US" dirty="0"/>
                    </a:p>
                  </a:txBody>
                  <a:tcPr/>
                </a:tc>
                <a:extLst>
                  <a:ext uri="{0D108BD9-81ED-4DB2-BD59-A6C34878D82A}">
                    <a16:rowId xmlns:a16="http://schemas.microsoft.com/office/drawing/2014/main" val="10005"/>
                  </a:ext>
                </a:extLst>
              </a:tr>
              <a:tr h="563622">
                <a:tc>
                  <a:txBody>
                    <a:bodyPr/>
                    <a:lstStyle/>
                    <a:p>
                      <a:pPr algn="r"/>
                      <a:r>
                        <a:rPr lang="en-US" dirty="0"/>
                        <a:t>151,348</a:t>
                      </a:r>
                    </a:p>
                  </a:txBody>
                  <a:tcPr/>
                </a:tc>
                <a:tc>
                  <a:txBody>
                    <a:bodyPr/>
                    <a:lstStyle/>
                    <a:p>
                      <a:endParaRPr lang="en-US" dirty="0"/>
                    </a:p>
                  </a:txBody>
                  <a:tcPr/>
                </a:tc>
                <a:tc>
                  <a:txBody>
                    <a:bodyPr/>
                    <a:lstStyle/>
                    <a:p>
                      <a:pPr algn="r"/>
                      <a:r>
                        <a:rPr lang="en-US" dirty="0"/>
                        <a:t>1,200,000,000,000</a:t>
                      </a:r>
                    </a:p>
                  </a:txBody>
                  <a:tcPr/>
                </a:tc>
                <a:tc>
                  <a:txBody>
                    <a:bodyPr/>
                    <a:lstStyle/>
                    <a:p>
                      <a:endParaRPr lang="en-US" dirty="0"/>
                    </a:p>
                  </a:txBody>
                  <a:tcPr/>
                </a:tc>
                <a:extLst>
                  <a:ext uri="{0D108BD9-81ED-4DB2-BD59-A6C34878D82A}">
                    <a16:rowId xmlns:a16="http://schemas.microsoft.com/office/drawing/2014/main" val="10006"/>
                  </a:ext>
                </a:extLst>
              </a:tr>
              <a:tr h="563622">
                <a:tc>
                  <a:txBody>
                    <a:bodyPr/>
                    <a:lstStyle/>
                    <a:p>
                      <a:pPr algn="r"/>
                      <a:r>
                        <a:rPr lang="en-US" dirty="0"/>
                        <a:t>7,800,000</a:t>
                      </a:r>
                    </a:p>
                  </a:txBody>
                  <a:tcPr/>
                </a:tc>
                <a:tc>
                  <a:txBody>
                    <a:bodyPr/>
                    <a:lstStyle/>
                    <a:p>
                      <a:endParaRPr lang="en-US" dirty="0"/>
                    </a:p>
                  </a:txBody>
                  <a:tcPr/>
                </a:tc>
                <a:tc>
                  <a:txBody>
                    <a:bodyPr/>
                    <a:lstStyle/>
                    <a:p>
                      <a:pPr algn="r"/>
                      <a:r>
                        <a:rPr lang="en-US" dirty="0"/>
                        <a:t>16,770,000,000,000</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16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9599" y="1371600"/>
          <a:ext cx="8229602" cy="5029202"/>
        </p:xfrm>
        <a:graphic>
          <a:graphicData uri="http://schemas.openxmlformats.org/drawingml/2006/table">
            <a:tbl>
              <a:tblPr firstRow="1" bandRow="1">
                <a:tableStyleId>{5C22544A-7EE6-4342-B048-85BDC9FD1C3A}</a:tableStyleId>
              </a:tblPr>
              <a:tblGrid>
                <a:gridCol w="1469572">
                  <a:extLst>
                    <a:ext uri="{9D8B030D-6E8A-4147-A177-3AD203B41FA5}">
                      <a16:colId xmlns:a16="http://schemas.microsoft.com/office/drawing/2014/main" val="20000"/>
                    </a:ext>
                  </a:extLst>
                </a:gridCol>
                <a:gridCol w="2264229">
                  <a:extLst>
                    <a:ext uri="{9D8B030D-6E8A-4147-A177-3AD203B41FA5}">
                      <a16:colId xmlns:a16="http://schemas.microsoft.com/office/drawing/2014/main" val="20001"/>
                    </a:ext>
                  </a:extLst>
                </a:gridCol>
                <a:gridCol w="2217965">
                  <a:extLst>
                    <a:ext uri="{9D8B030D-6E8A-4147-A177-3AD203B41FA5}">
                      <a16:colId xmlns:a16="http://schemas.microsoft.com/office/drawing/2014/main" val="20002"/>
                    </a:ext>
                  </a:extLst>
                </a:gridCol>
                <a:gridCol w="2277836">
                  <a:extLst>
                    <a:ext uri="{9D8B030D-6E8A-4147-A177-3AD203B41FA5}">
                      <a16:colId xmlns:a16="http://schemas.microsoft.com/office/drawing/2014/main" val="20003"/>
                    </a:ext>
                  </a:extLst>
                </a:gridCol>
              </a:tblGrid>
              <a:tr h="407020">
                <a:tc>
                  <a:txBody>
                    <a:bodyPr/>
                    <a:lstStyle/>
                    <a:p>
                      <a:pPr algn="ctr"/>
                      <a:r>
                        <a:rPr lang="en-US" dirty="0"/>
                        <a:t>Number</a:t>
                      </a:r>
                    </a:p>
                  </a:txBody>
                  <a:tcPr/>
                </a:tc>
                <a:tc>
                  <a:txBody>
                    <a:bodyPr/>
                    <a:lstStyle/>
                    <a:p>
                      <a:pPr algn="ctr"/>
                      <a:r>
                        <a:rPr lang="en-US" dirty="0"/>
                        <a:t>Meaning/Example</a:t>
                      </a:r>
                    </a:p>
                  </a:txBody>
                  <a:tcPr/>
                </a:tc>
                <a:tc>
                  <a:txBody>
                    <a:bodyPr/>
                    <a:lstStyle/>
                    <a:p>
                      <a:pPr algn="ctr"/>
                      <a:r>
                        <a:rPr lang="en-US" dirty="0"/>
                        <a:t>Number</a:t>
                      </a:r>
                    </a:p>
                  </a:txBody>
                  <a:tcPr/>
                </a:tc>
                <a:tc>
                  <a:txBody>
                    <a:bodyPr/>
                    <a:lstStyle/>
                    <a:p>
                      <a:pPr algn="ctr"/>
                      <a:r>
                        <a:rPr lang="en-US" dirty="0"/>
                        <a:t>Meaning/Example</a:t>
                      </a:r>
                    </a:p>
                  </a:txBody>
                  <a:tcPr/>
                </a:tc>
                <a:extLst>
                  <a:ext uri="{0D108BD9-81ED-4DB2-BD59-A6C34878D82A}">
                    <a16:rowId xmlns:a16="http://schemas.microsoft.com/office/drawing/2014/main" val="10000"/>
                  </a:ext>
                </a:extLst>
              </a:tr>
              <a:tr h="702527">
                <a:tc>
                  <a:txBody>
                    <a:bodyPr/>
                    <a:lstStyle/>
                    <a:p>
                      <a:pPr algn="r"/>
                      <a:r>
                        <a:rPr lang="en-US" dirty="0"/>
                        <a:t>7</a:t>
                      </a:r>
                    </a:p>
                  </a:txBody>
                  <a:tcPr/>
                </a:tc>
                <a:tc>
                  <a:txBody>
                    <a:bodyPr/>
                    <a:lstStyle/>
                    <a:p>
                      <a:r>
                        <a:rPr lang="en-US" dirty="0"/>
                        <a:t>Days in a week</a:t>
                      </a:r>
                    </a:p>
                  </a:txBody>
                  <a:tcPr/>
                </a:tc>
                <a:tc>
                  <a:txBody>
                    <a:bodyPr/>
                    <a:lstStyle/>
                    <a:p>
                      <a:pPr algn="r"/>
                      <a:r>
                        <a:rPr lang="en-US" dirty="0"/>
                        <a:t>33,000,000</a:t>
                      </a:r>
                    </a:p>
                  </a:txBody>
                  <a:tcPr/>
                </a:tc>
                <a:tc>
                  <a:txBody>
                    <a:bodyPr/>
                    <a:lstStyle/>
                    <a:p>
                      <a:r>
                        <a:rPr lang="en-US" dirty="0"/>
                        <a:t>Netflix subscribers as</a:t>
                      </a:r>
                      <a:r>
                        <a:rPr lang="en-US" baseline="0" dirty="0"/>
                        <a:t> of March 2015</a:t>
                      </a:r>
                      <a:endParaRPr lang="en-US" dirty="0"/>
                    </a:p>
                  </a:txBody>
                  <a:tcPr/>
                </a:tc>
                <a:extLst>
                  <a:ext uri="{0D108BD9-81ED-4DB2-BD59-A6C34878D82A}">
                    <a16:rowId xmlns:a16="http://schemas.microsoft.com/office/drawing/2014/main" val="10001"/>
                  </a:ext>
                </a:extLst>
              </a:tr>
              <a:tr h="702527">
                <a:tc>
                  <a:txBody>
                    <a:bodyPr/>
                    <a:lstStyle/>
                    <a:p>
                      <a:pPr algn="r"/>
                      <a:r>
                        <a:rPr lang="en-US" dirty="0"/>
                        <a:t>24</a:t>
                      </a:r>
                    </a:p>
                  </a:txBody>
                  <a:tcPr/>
                </a:tc>
                <a:tc>
                  <a:txBody>
                    <a:bodyPr/>
                    <a:lstStyle/>
                    <a:p>
                      <a:r>
                        <a:rPr lang="en-US" dirty="0"/>
                        <a:t>Hours in a day</a:t>
                      </a:r>
                    </a:p>
                  </a:txBody>
                  <a:tcPr/>
                </a:tc>
                <a:tc>
                  <a:txBody>
                    <a:bodyPr/>
                    <a:lstStyle/>
                    <a:p>
                      <a:pPr algn="r"/>
                      <a:r>
                        <a:rPr lang="en-US" dirty="0"/>
                        <a:t>350,000,000</a:t>
                      </a:r>
                    </a:p>
                  </a:txBody>
                  <a:tcPr/>
                </a:tc>
                <a:tc>
                  <a:txBody>
                    <a:bodyPr/>
                    <a:lstStyle/>
                    <a:p>
                      <a:r>
                        <a:rPr lang="en-US" dirty="0"/>
                        <a:t>Photos</a:t>
                      </a:r>
                      <a:r>
                        <a:rPr lang="en-US" baseline="0" dirty="0"/>
                        <a:t> uploaded to Facebook every day</a:t>
                      </a:r>
                      <a:endParaRPr lang="en-US" dirty="0"/>
                    </a:p>
                  </a:txBody>
                  <a:tcPr/>
                </a:tc>
                <a:extLst>
                  <a:ext uri="{0D108BD9-81ED-4DB2-BD59-A6C34878D82A}">
                    <a16:rowId xmlns:a16="http://schemas.microsoft.com/office/drawing/2014/main" val="10002"/>
                  </a:ext>
                </a:extLst>
              </a:tr>
              <a:tr h="407020">
                <a:tc>
                  <a:txBody>
                    <a:bodyPr/>
                    <a:lstStyle/>
                    <a:p>
                      <a:pPr algn="r"/>
                      <a:r>
                        <a:rPr lang="en-US" dirty="0"/>
                        <a:t>100</a:t>
                      </a:r>
                    </a:p>
                  </a:txBody>
                  <a:tcPr/>
                </a:tc>
                <a:tc>
                  <a:txBody>
                    <a:bodyPr/>
                    <a:lstStyle/>
                    <a:p>
                      <a:r>
                        <a:rPr lang="en-US" dirty="0"/>
                        <a:t>Pennies in a dollar</a:t>
                      </a:r>
                    </a:p>
                  </a:txBody>
                  <a:tcPr/>
                </a:tc>
                <a:tc>
                  <a:txBody>
                    <a:bodyPr/>
                    <a:lstStyle/>
                    <a:p>
                      <a:pPr algn="r"/>
                      <a:r>
                        <a:rPr lang="en-US" dirty="0"/>
                        <a:t>7,000,000,000</a:t>
                      </a:r>
                    </a:p>
                  </a:txBody>
                  <a:tcPr/>
                </a:tc>
                <a:tc>
                  <a:txBody>
                    <a:bodyPr/>
                    <a:lstStyle/>
                    <a:p>
                      <a:r>
                        <a:rPr lang="en-US" dirty="0"/>
                        <a:t>People</a:t>
                      </a:r>
                      <a:r>
                        <a:rPr lang="en-US" baseline="0" dirty="0"/>
                        <a:t> in the world</a:t>
                      </a:r>
                      <a:endParaRPr lang="en-US" dirty="0"/>
                    </a:p>
                  </a:txBody>
                  <a:tcPr/>
                </a:tc>
                <a:extLst>
                  <a:ext uri="{0D108BD9-81ED-4DB2-BD59-A6C34878D82A}">
                    <a16:rowId xmlns:a16="http://schemas.microsoft.com/office/drawing/2014/main" val="10003"/>
                  </a:ext>
                </a:extLst>
              </a:tr>
              <a:tr h="702527">
                <a:tc>
                  <a:txBody>
                    <a:bodyPr/>
                    <a:lstStyle/>
                    <a:p>
                      <a:pPr algn="r"/>
                      <a:r>
                        <a:rPr lang="en-US" dirty="0"/>
                        <a:t>5,280</a:t>
                      </a:r>
                    </a:p>
                  </a:txBody>
                  <a:tcPr/>
                </a:tc>
                <a:tc>
                  <a:txBody>
                    <a:bodyPr/>
                    <a:lstStyle/>
                    <a:p>
                      <a:r>
                        <a:rPr lang="en-US" dirty="0"/>
                        <a:t>Feet in a</a:t>
                      </a:r>
                      <a:r>
                        <a:rPr lang="en-US" baseline="0" dirty="0"/>
                        <a:t> mile</a:t>
                      </a:r>
                      <a:endParaRPr lang="en-US" dirty="0"/>
                    </a:p>
                  </a:txBody>
                  <a:tcPr/>
                </a:tc>
                <a:tc>
                  <a:txBody>
                    <a:bodyPr/>
                    <a:lstStyle/>
                    <a:p>
                      <a:pPr algn="r"/>
                      <a:r>
                        <a:rPr lang="en-US" dirty="0"/>
                        <a:t>88,990,000,000</a:t>
                      </a:r>
                    </a:p>
                  </a:txBody>
                  <a:tcPr/>
                </a:tc>
                <a:tc>
                  <a:txBody>
                    <a:bodyPr/>
                    <a:lstStyle/>
                    <a:p>
                      <a:r>
                        <a:rPr lang="en-US" dirty="0"/>
                        <a:t>Dollars in annual revenue for Amazon</a:t>
                      </a:r>
                    </a:p>
                  </a:txBody>
                  <a:tcPr/>
                </a:tc>
                <a:extLst>
                  <a:ext uri="{0D108BD9-81ED-4DB2-BD59-A6C34878D82A}">
                    <a16:rowId xmlns:a16="http://schemas.microsoft.com/office/drawing/2014/main" val="10004"/>
                  </a:ext>
                </a:extLst>
              </a:tr>
              <a:tr h="702527">
                <a:tc>
                  <a:txBody>
                    <a:bodyPr/>
                    <a:lstStyle/>
                    <a:p>
                      <a:pPr algn="r"/>
                      <a:r>
                        <a:rPr lang="en-US" dirty="0"/>
                        <a:t>22,000</a:t>
                      </a:r>
                    </a:p>
                  </a:txBody>
                  <a:tcPr/>
                </a:tc>
                <a:tc>
                  <a:txBody>
                    <a:bodyPr/>
                    <a:lstStyle/>
                    <a:p>
                      <a:r>
                        <a:rPr lang="en-US" dirty="0"/>
                        <a:t>Number of students at Cal Poly</a:t>
                      </a:r>
                    </a:p>
                  </a:txBody>
                  <a:tcPr/>
                </a:tc>
                <a:tc>
                  <a:txBody>
                    <a:bodyPr/>
                    <a:lstStyle/>
                    <a:p>
                      <a:pPr algn="r"/>
                      <a:r>
                        <a:rPr lang="en-US" dirty="0"/>
                        <a:t>512,000,000,000</a:t>
                      </a:r>
                    </a:p>
                  </a:txBody>
                  <a:tcPr/>
                </a:tc>
                <a:tc>
                  <a:txBody>
                    <a:bodyPr/>
                    <a:lstStyle/>
                    <a:p>
                      <a:r>
                        <a:rPr lang="en-US" dirty="0"/>
                        <a:t>GDP</a:t>
                      </a:r>
                      <a:r>
                        <a:rPr lang="en-US" baseline="0" dirty="0"/>
                        <a:t> of Norway in 2014</a:t>
                      </a:r>
                      <a:endParaRPr lang="en-US" dirty="0"/>
                    </a:p>
                  </a:txBody>
                  <a:tcPr/>
                </a:tc>
                <a:extLst>
                  <a:ext uri="{0D108BD9-81ED-4DB2-BD59-A6C34878D82A}">
                    <a16:rowId xmlns:a16="http://schemas.microsoft.com/office/drawing/2014/main" val="10005"/>
                  </a:ext>
                </a:extLst>
              </a:tr>
              <a:tr h="702527">
                <a:tc>
                  <a:txBody>
                    <a:bodyPr/>
                    <a:lstStyle/>
                    <a:p>
                      <a:pPr algn="r"/>
                      <a:r>
                        <a:rPr lang="en-US" dirty="0"/>
                        <a:t>151,348</a:t>
                      </a:r>
                    </a:p>
                  </a:txBody>
                  <a:tcPr/>
                </a:tc>
                <a:tc>
                  <a:txBody>
                    <a:bodyPr/>
                    <a:lstStyle/>
                    <a:p>
                      <a:r>
                        <a:rPr lang="en-US" dirty="0"/>
                        <a:t>Number of residents</a:t>
                      </a:r>
                      <a:r>
                        <a:rPr lang="en-US" baseline="0" dirty="0"/>
                        <a:t> in Pomona</a:t>
                      </a:r>
                      <a:endParaRPr lang="en-US" dirty="0"/>
                    </a:p>
                  </a:txBody>
                  <a:tcPr/>
                </a:tc>
                <a:tc>
                  <a:txBody>
                    <a:bodyPr/>
                    <a:lstStyle/>
                    <a:p>
                      <a:pPr algn="r"/>
                      <a:r>
                        <a:rPr lang="en-US" dirty="0"/>
                        <a:t>1,200,000,000,000</a:t>
                      </a:r>
                    </a:p>
                  </a:txBody>
                  <a:tcPr/>
                </a:tc>
                <a:tc>
                  <a:txBody>
                    <a:bodyPr/>
                    <a:lstStyle/>
                    <a:p>
                      <a:r>
                        <a:rPr lang="en-US" dirty="0"/>
                        <a:t>Dollars</a:t>
                      </a:r>
                      <a:r>
                        <a:rPr lang="en-US" baseline="0" dirty="0"/>
                        <a:t> in student debt (nationally)</a:t>
                      </a:r>
                      <a:endParaRPr lang="en-US" dirty="0"/>
                    </a:p>
                  </a:txBody>
                  <a:tcPr/>
                </a:tc>
                <a:extLst>
                  <a:ext uri="{0D108BD9-81ED-4DB2-BD59-A6C34878D82A}">
                    <a16:rowId xmlns:a16="http://schemas.microsoft.com/office/drawing/2014/main" val="10006"/>
                  </a:ext>
                </a:extLst>
              </a:tr>
              <a:tr h="702527">
                <a:tc>
                  <a:txBody>
                    <a:bodyPr/>
                    <a:lstStyle/>
                    <a:p>
                      <a:pPr algn="r"/>
                      <a:r>
                        <a:rPr lang="en-US" dirty="0"/>
                        <a:t>7,800,000</a:t>
                      </a:r>
                    </a:p>
                  </a:txBody>
                  <a:tcPr/>
                </a:tc>
                <a:tc>
                  <a:txBody>
                    <a:bodyPr/>
                    <a:lstStyle/>
                    <a:p>
                      <a:r>
                        <a:rPr lang="en-US" dirty="0"/>
                        <a:t>Cost of RESPeCT in dollars</a:t>
                      </a:r>
                    </a:p>
                  </a:txBody>
                  <a:tcPr/>
                </a:tc>
                <a:tc>
                  <a:txBody>
                    <a:bodyPr/>
                    <a:lstStyle/>
                    <a:p>
                      <a:pPr algn="r"/>
                      <a:r>
                        <a:rPr lang="en-US" dirty="0"/>
                        <a:t>16,770,000,000,000</a:t>
                      </a:r>
                    </a:p>
                  </a:txBody>
                  <a:tcPr/>
                </a:tc>
                <a:tc>
                  <a:txBody>
                    <a:bodyPr/>
                    <a:lstStyle/>
                    <a:p>
                      <a:r>
                        <a:rPr lang="en-US" dirty="0"/>
                        <a:t>GDP</a:t>
                      </a:r>
                      <a:r>
                        <a:rPr lang="en-US" baseline="0" dirty="0"/>
                        <a:t> of US in 2014</a:t>
                      </a:r>
                      <a:endParaRPr lang="en-US" dirty="0"/>
                    </a:p>
                  </a:txBody>
                  <a:tcP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457200" y="457200"/>
            <a:ext cx="8458200" cy="990600"/>
          </a:xfrm>
          <a:prstGeom prst="rect">
            <a:avLst/>
          </a:prstGeom>
        </p:spPr>
        <p:txBody>
          <a:bodyPr vert="horz" lIns="91440" tIns="4572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Warm-Up: Assigning Meaning to Numbers</a:t>
            </a:r>
          </a:p>
        </p:txBody>
      </p:sp>
    </p:spTree>
    <p:extLst>
      <p:ext uri="{BB962C8B-B14F-4D97-AF65-F5344CB8AC3E}">
        <p14:creationId xmlns:p14="http://schemas.microsoft.com/office/powerpoint/2010/main" val="4026191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Key Points about Large Numbers</a:t>
            </a:r>
          </a:p>
        </p:txBody>
      </p:sp>
      <p:sp>
        <p:nvSpPr>
          <p:cNvPr id="3" name="Content Placeholder 2"/>
          <p:cNvSpPr>
            <a:spLocks noGrp="1"/>
          </p:cNvSpPr>
          <p:nvPr>
            <p:ph idx="1"/>
          </p:nvPr>
        </p:nvSpPr>
        <p:spPr>
          <a:xfrm>
            <a:off x="609600" y="1524000"/>
            <a:ext cx="8077200" cy="4953000"/>
          </a:xfrm>
        </p:spPr>
        <p:txBody>
          <a:bodyPr/>
          <a:lstStyle/>
          <a:p>
            <a:pPr marL="365760" indent="-365760">
              <a:spcBef>
                <a:spcPts val="1200"/>
              </a:spcBef>
            </a:pPr>
            <a:r>
              <a:rPr lang="en-US" sz="3200" dirty="0"/>
              <a:t>Numbers like 10,000 and beyond are hard to relate to as counting numbers.  </a:t>
            </a:r>
          </a:p>
          <a:p>
            <a:pPr marL="365760" indent="-365760">
              <a:spcBef>
                <a:spcPts val="1200"/>
              </a:spcBef>
            </a:pPr>
            <a:r>
              <a:rPr lang="en-US" sz="3200" b="1" dirty="0"/>
              <a:t>Place value </a:t>
            </a:r>
            <a:r>
              <a:rPr lang="en-US" sz="3200" dirty="0"/>
              <a:t>can help us develop numerical literacy (e.g., 10,000 = 10 thousands).</a:t>
            </a:r>
          </a:p>
          <a:p>
            <a:endParaRPr lang="en-US" dirty="0"/>
          </a:p>
          <a:p>
            <a:endParaRPr lang="en-US" dirty="0"/>
          </a:p>
        </p:txBody>
      </p:sp>
    </p:spTree>
    <p:extLst>
      <p:ext uri="{BB962C8B-B14F-4D97-AF65-F5344CB8AC3E}">
        <p14:creationId xmlns:p14="http://schemas.microsoft.com/office/powerpoint/2010/main" val="51671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4" name="Content Placeholder 4"/>
          <p:cNvGraphicFramePr>
            <a:graphicFrameLocks/>
          </p:cNvGraphicFramePr>
          <p:nvPr>
            <p:extLst>
              <p:ext uri="{D42A27DB-BD31-4B8C-83A1-F6EECF244321}">
                <p14:modId xmlns:p14="http://schemas.microsoft.com/office/powerpoint/2010/main" val="2794769801"/>
              </p:ext>
            </p:extLst>
          </p:nvPr>
        </p:nvGraphicFramePr>
        <p:xfrm>
          <a:off x="533400" y="1142999"/>
          <a:ext cx="8229600" cy="5275224"/>
        </p:xfrm>
        <a:graphic>
          <a:graphicData uri="http://schemas.openxmlformats.org/drawingml/2006/table">
            <a:tbl>
              <a:tblPr firstRow="1" bandRow="1">
                <a:tableStyleId>{5C22544A-7EE6-4342-B048-85BDC9FD1C3A}</a:tableStyleId>
              </a:tblPr>
              <a:tblGrid>
                <a:gridCol w="4298147">
                  <a:extLst>
                    <a:ext uri="{9D8B030D-6E8A-4147-A177-3AD203B41FA5}">
                      <a16:colId xmlns:a16="http://schemas.microsoft.com/office/drawing/2014/main" val="20000"/>
                    </a:ext>
                  </a:extLst>
                </a:gridCol>
                <a:gridCol w="3931453">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9694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Common Core Math Standards</a:t>
            </a:r>
          </a:p>
        </p:txBody>
      </p:sp>
      <p:sp>
        <p:nvSpPr>
          <p:cNvPr id="3" name="Content Placeholder 2"/>
          <p:cNvSpPr>
            <a:spLocks noGrp="1"/>
          </p:cNvSpPr>
          <p:nvPr>
            <p:ph idx="1"/>
          </p:nvPr>
        </p:nvSpPr>
        <p:spPr>
          <a:xfrm>
            <a:off x="483637" y="1371600"/>
            <a:ext cx="8229600" cy="4876800"/>
          </a:xfrm>
        </p:spPr>
        <p:txBody>
          <a:bodyPr/>
          <a:lstStyle/>
          <a:p>
            <a:pPr marL="365760" indent="-365760">
              <a:spcBef>
                <a:spcPts val="1200"/>
              </a:spcBef>
            </a:pPr>
            <a:r>
              <a:rPr lang="en-US" sz="3200" dirty="0"/>
              <a:t>2.NBTA.1. Understand that the three digits of a three-digit number represent amounts of hundreds, tens, and ones.</a:t>
            </a:r>
          </a:p>
          <a:p>
            <a:pPr marL="365760" indent="-365760">
              <a:spcBef>
                <a:spcPts val="1200"/>
              </a:spcBef>
            </a:pPr>
            <a:r>
              <a:rPr lang="en-US" sz="3200" dirty="0"/>
              <a:t>2.NBTA.2. Count within 1000; skip-count by 5s, 10s, and 100s. </a:t>
            </a:r>
          </a:p>
          <a:p>
            <a:pPr marL="365760" indent="-365760">
              <a:spcBef>
                <a:spcPts val="1200"/>
              </a:spcBef>
            </a:pPr>
            <a:r>
              <a:rPr lang="en-US" sz="3200" dirty="0"/>
              <a:t>2.NBTA.3. Read and write numbers to 1000 using base-ten numerals, number names, and expanded form</a:t>
            </a:r>
            <a:r>
              <a:rPr lang="en-US" dirty="0"/>
              <a:t>.</a:t>
            </a:r>
          </a:p>
        </p:txBody>
      </p:sp>
    </p:spTree>
    <p:extLst>
      <p:ext uri="{BB962C8B-B14F-4D97-AF65-F5344CB8AC3E}">
        <p14:creationId xmlns:p14="http://schemas.microsoft.com/office/powerpoint/2010/main" val="51974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Metric Units</a:t>
            </a:r>
          </a:p>
        </p:txBody>
      </p:sp>
      <p:sp>
        <p:nvSpPr>
          <p:cNvPr id="3" name="Content Placeholder 2"/>
          <p:cNvSpPr>
            <a:spLocks noGrp="1"/>
          </p:cNvSpPr>
          <p:nvPr>
            <p:ph idx="1"/>
          </p:nvPr>
        </p:nvSpPr>
        <p:spPr>
          <a:xfrm>
            <a:off x="609600" y="1371600"/>
            <a:ext cx="8305800" cy="4953000"/>
          </a:xfrm>
        </p:spPr>
        <p:txBody>
          <a:bodyPr/>
          <a:lstStyle/>
          <a:p>
            <a:pPr marL="365760" indent="-365760">
              <a:spcBef>
                <a:spcPts val="600"/>
              </a:spcBef>
            </a:pPr>
            <a:r>
              <a:rPr lang="en-US" sz="2700" dirty="0"/>
              <a:t>1 </a:t>
            </a:r>
            <a:r>
              <a:rPr lang="en-US" sz="2700" dirty="0">
                <a:solidFill>
                  <a:srgbClr val="C00000"/>
                </a:solidFill>
              </a:rPr>
              <a:t>nm</a:t>
            </a:r>
            <a:r>
              <a:rPr lang="en-US" sz="2700" dirty="0"/>
              <a:t> means 1 </a:t>
            </a:r>
            <a:r>
              <a:rPr lang="en-US" sz="2700" dirty="0">
                <a:solidFill>
                  <a:srgbClr val="C00000"/>
                </a:solidFill>
              </a:rPr>
              <a:t>nanometer</a:t>
            </a:r>
            <a:r>
              <a:rPr lang="en-US" sz="2700" dirty="0"/>
              <a:t>.</a:t>
            </a:r>
          </a:p>
          <a:p>
            <a:pPr marL="365760" indent="-365760">
              <a:spcBef>
                <a:spcPts val="600"/>
              </a:spcBef>
            </a:pPr>
            <a:r>
              <a:rPr lang="en-US" sz="2700" dirty="0"/>
              <a:t>1,000 nanometers makes 1 </a:t>
            </a:r>
            <a:r>
              <a:rPr lang="en-US" sz="2700" dirty="0">
                <a:solidFill>
                  <a:srgbClr val="C00000"/>
                </a:solidFill>
                <a:latin typeface="Symbol" panose="05050102010706020507" pitchFamily="18" charset="2"/>
              </a:rPr>
              <a:t>m</a:t>
            </a:r>
            <a:r>
              <a:rPr lang="en-US" sz="2700" dirty="0">
                <a:solidFill>
                  <a:srgbClr val="C00000"/>
                </a:solidFill>
              </a:rPr>
              <a:t>m</a:t>
            </a:r>
            <a:r>
              <a:rPr lang="en-US" sz="2700" dirty="0"/>
              <a:t>, which means </a:t>
            </a:r>
            <a:br>
              <a:rPr lang="en-US" sz="2700" dirty="0"/>
            </a:br>
            <a:r>
              <a:rPr lang="en-US" sz="2700" dirty="0"/>
              <a:t>1 </a:t>
            </a:r>
            <a:r>
              <a:rPr lang="en-US" sz="2700" dirty="0">
                <a:solidFill>
                  <a:srgbClr val="C00000"/>
                </a:solidFill>
              </a:rPr>
              <a:t>micrometer</a:t>
            </a:r>
            <a:r>
              <a:rPr lang="en-US" sz="2700" dirty="0"/>
              <a:t>.</a:t>
            </a:r>
          </a:p>
          <a:p>
            <a:pPr marL="365760" indent="-365760">
              <a:spcBef>
                <a:spcPts val="600"/>
              </a:spcBef>
            </a:pPr>
            <a:r>
              <a:rPr lang="en-US" sz="2700" dirty="0"/>
              <a:t>1,000 micrometers makes 1 </a:t>
            </a:r>
            <a:r>
              <a:rPr lang="en-US" sz="2700" dirty="0">
                <a:solidFill>
                  <a:srgbClr val="C00000"/>
                </a:solidFill>
              </a:rPr>
              <a:t>mm</a:t>
            </a:r>
            <a:r>
              <a:rPr lang="en-US" sz="2700" dirty="0"/>
              <a:t>, which means </a:t>
            </a:r>
            <a:br>
              <a:rPr lang="en-US" sz="2700" dirty="0"/>
            </a:br>
            <a:r>
              <a:rPr lang="en-US" sz="2700" dirty="0"/>
              <a:t>1 </a:t>
            </a:r>
            <a:r>
              <a:rPr lang="en-US" sz="2700" dirty="0">
                <a:solidFill>
                  <a:srgbClr val="C00000"/>
                </a:solidFill>
              </a:rPr>
              <a:t>millimeter</a:t>
            </a:r>
            <a:r>
              <a:rPr lang="en-US" sz="2700" dirty="0"/>
              <a:t>.</a:t>
            </a:r>
          </a:p>
          <a:p>
            <a:pPr marL="365760" indent="-365760">
              <a:spcBef>
                <a:spcPts val="600"/>
              </a:spcBef>
            </a:pPr>
            <a:r>
              <a:rPr lang="en-US" sz="2700" dirty="0"/>
              <a:t>1,000 millimeters makes 1 </a:t>
            </a:r>
            <a:r>
              <a:rPr lang="en-US" sz="2700" dirty="0">
                <a:solidFill>
                  <a:srgbClr val="C00000"/>
                </a:solidFill>
              </a:rPr>
              <a:t>m</a:t>
            </a:r>
            <a:r>
              <a:rPr lang="en-US" sz="2700" dirty="0"/>
              <a:t>, which means 1 </a:t>
            </a:r>
            <a:r>
              <a:rPr lang="en-US" sz="2700" dirty="0">
                <a:solidFill>
                  <a:srgbClr val="C00000"/>
                </a:solidFill>
              </a:rPr>
              <a:t>meter</a:t>
            </a:r>
            <a:r>
              <a:rPr lang="en-US" sz="2700" dirty="0"/>
              <a:t>.</a:t>
            </a:r>
          </a:p>
          <a:p>
            <a:pPr marL="365760" indent="-365760">
              <a:spcBef>
                <a:spcPts val="600"/>
              </a:spcBef>
            </a:pPr>
            <a:r>
              <a:rPr lang="en-US" sz="2700" dirty="0"/>
              <a:t>1 meter = 1 thousand millimeters </a:t>
            </a:r>
          </a:p>
          <a:p>
            <a:pPr marL="0" indent="0">
              <a:buNone/>
            </a:pPr>
            <a:r>
              <a:rPr lang="en-US" sz="2700" dirty="0"/>
              <a:t>	        = 1 thousand thousand micrometers</a:t>
            </a:r>
          </a:p>
          <a:p>
            <a:pPr marL="0" indent="0">
              <a:buNone/>
            </a:pPr>
            <a:r>
              <a:rPr lang="en-US" sz="2700" dirty="0"/>
              <a:t>                    = 1 thousand thousand thousand nanometers</a:t>
            </a:r>
          </a:p>
        </p:txBody>
      </p:sp>
    </p:spTree>
    <p:extLst>
      <p:ext uri="{BB962C8B-B14F-4D97-AF65-F5344CB8AC3E}">
        <p14:creationId xmlns:p14="http://schemas.microsoft.com/office/powerpoint/2010/main" val="314238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How Small Is a Molecule of Water?</a:t>
            </a:r>
          </a:p>
        </p:txBody>
      </p:sp>
      <p:sp>
        <p:nvSpPr>
          <p:cNvPr id="5" name="TextBox 4"/>
          <p:cNvSpPr txBox="1"/>
          <p:nvPr/>
        </p:nvSpPr>
        <p:spPr>
          <a:xfrm>
            <a:off x="609600" y="4114801"/>
            <a:ext cx="8077200" cy="2246769"/>
          </a:xfrm>
          <a:prstGeom prst="rect">
            <a:avLst/>
          </a:prstGeom>
          <a:noFill/>
        </p:spPr>
        <p:txBody>
          <a:bodyPr wrap="square" rtlCol="0">
            <a:spAutoFit/>
          </a:bodyPr>
          <a:lstStyle/>
          <a:p>
            <a:pPr marL="365760" indent="-365760">
              <a:buClr>
                <a:schemeClr val="bg1">
                  <a:lumMod val="85000"/>
                </a:schemeClr>
              </a:buClr>
              <a:buFont typeface="Arial" panose="020B0604020202020204" pitchFamily="34" charset="0"/>
              <a:buChar char="•"/>
            </a:pPr>
            <a:r>
              <a:rPr lang="en-US" sz="2700" dirty="0">
                <a:latin typeface="Calibri" pitchFamily="34" charset="0"/>
              </a:rPr>
              <a:t>H</a:t>
            </a:r>
            <a:r>
              <a:rPr lang="en-US" sz="2700" baseline="-25000" dirty="0">
                <a:latin typeface="Calibri" pitchFamily="34" charset="0"/>
              </a:rPr>
              <a:t>2</a:t>
            </a:r>
            <a:r>
              <a:rPr lang="en-US" sz="2700" dirty="0">
                <a:latin typeface="Calibri" pitchFamily="34" charset="0"/>
              </a:rPr>
              <a:t>0 is a </a:t>
            </a:r>
            <a:r>
              <a:rPr lang="en-US" sz="2700" dirty="0">
                <a:solidFill>
                  <a:srgbClr val="C00000"/>
                </a:solidFill>
                <a:latin typeface="Calibri" pitchFamily="34" charset="0"/>
              </a:rPr>
              <a:t>very</a:t>
            </a:r>
            <a:r>
              <a:rPr lang="en-US" sz="2700" dirty="0">
                <a:latin typeface="Calibri" pitchFamily="34" charset="0"/>
              </a:rPr>
              <a:t> </a:t>
            </a:r>
            <a:r>
              <a:rPr lang="en-US" sz="2700" dirty="0">
                <a:solidFill>
                  <a:srgbClr val="C00000"/>
                </a:solidFill>
                <a:latin typeface="Calibri" pitchFamily="34" charset="0"/>
              </a:rPr>
              <a:t>small</a:t>
            </a:r>
            <a:r>
              <a:rPr lang="en-US" sz="2700" dirty="0">
                <a:latin typeface="Calibri" pitchFamily="34" charset="0"/>
              </a:rPr>
              <a:t> molecule, significantly less than </a:t>
            </a:r>
            <a:br>
              <a:rPr lang="en-US" sz="2700" dirty="0">
                <a:latin typeface="Calibri" pitchFamily="34" charset="0"/>
              </a:rPr>
            </a:br>
            <a:r>
              <a:rPr lang="en-US" sz="2700" dirty="0">
                <a:latin typeface="Calibri" pitchFamily="34" charset="0"/>
              </a:rPr>
              <a:t>1 nanometer across.</a:t>
            </a:r>
          </a:p>
          <a:p>
            <a:pPr marL="365760" indent="-365760">
              <a:spcBef>
                <a:spcPts val="600"/>
              </a:spcBef>
              <a:buClr>
                <a:schemeClr val="bg1">
                  <a:lumMod val="85000"/>
                </a:schemeClr>
              </a:buClr>
              <a:buFont typeface="Arial" panose="020B0604020202020204" pitchFamily="34" charset="0"/>
              <a:buChar char="•"/>
            </a:pPr>
            <a:r>
              <a:rPr lang="en-US" sz="2700" dirty="0">
                <a:latin typeface="Calibri" pitchFamily="34" charset="0"/>
              </a:rPr>
              <a:t>Individual water molecules are several hundred times smaller than the diffraction limit. As a result, they’re physically too small to see, even with a microscope!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295400"/>
            <a:ext cx="7848600" cy="2714500"/>
          </a:xfrm>
        </p:spPr>
      </p:pic>
      <p:sp>
        <p:nvSpPr>
          <p:cNvPr id="7" name="TextBox 6"/>
          <p:cNvSpPr txBox="1"/>
          <p:nvPr/>
        </p:nvSpPr>
        <p:spPr>
          <a:xfrm>
            <a:off x="6934200" y="3810000"/>
            <a:ext cx="1524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138847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The Diffraction Limit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6178" y="1295400"/>
            <a:ext cx="4865661" cy="2362200"/>
          </a:xfrm>
        </p:spPr>
      </p:pic>
      <p:sp>
        <p:nvSpPr>
          <p:cNvPr id="5" name="TextBox 4"/>
          <p:cNvSpPr txBox="1"/>
          <p:nvPr/>
        </p:nvSpPr>
        <p:spPr>
          <a:xfrm>
            <a:off x="609600" y="4038600"/>
            <a:ext cx="8077200" cy="2508379"/>
          </a:xfrm>
          <a:prstGeom prst="rect">
            <a:avLst/>
          </a:prstGeom>
          <a:noFill/>
        </p:spPr>
        <p:txBody>
          <a:bodyPr wrap="square" rtlCol="0">
            <a:spAutoFit/>
          </a:bodyPr>
          <a:lstStyle/>
          <a:p>
            <a:pPr marL="274320" indent="-274320">
              <a:spcBef>
                <a:spcPts val="600"/>
              </a:spcBef>
              <a:buClr>
                <a:schemeClr val="bg1">
                  <a:lumMod val="85000"/>
                </a:schemeClr>
              </a:buClr>
              <a:buFont typeface="Arial" panose="020B0604020202020204" pitchFamily="34" charset="0"/>
              <a:buChar char="•"/>
            </a:pPr>
            <a:r>
              <a:rPr lang="en-US" sz="2450" dirty="0">
                <a:latin typeface="Calibri" pitchFamily="34" charset="0"/>
              </a:rPr>
              <a:t>A collection of beads, each roughly 100 nm in diameter, was manufactured and imaged.  </a:t>
            </a:r>
          </a:p>
          <a:p>
            <a:pPr marL="274320" indent="-274320">
              <a:spcBef>
                <a:spcPts val="600"/>
              </a:spcBef>
              <a:buClr>
                <a:schemeClr val="bg1">
                  <a:lumMod val="85000"/>
                </a:schemeClr>
              </a:buClr>
              <a:buFont typeface="Arial" panose="020B0604020202020204" pitchFamily="34" charset="0"/>
              <a:buChar char="•"/>
            </a:pPr>
            <a:r>
              <a:rPr lang="en-US" sz="2450" dirty="0">
                <a:latin typeface="Calibri" pitchFamily="34" charset="0"/>
              </a:rPr>
              <a:t>The image on the left is what you would actually see with a microscope. The blurring is the result of the diffraction limit.</a:t>
            </a:r>
          </a:p>
          <a:p>
            <a:pPr marL="274320" indent="-274320">
              <a:spcBef>
                <a:spcPts val="600"/>
              </a:spcBef>
              <a:buClr>
                <a:schemeClr val="bg1">
                  <a:lumMod val="85000"/>
                </a:schemeClr>
              </a:buClr>
              <a:buFont typeface="Arial" panose="020B0604020202020204" pitchFamily="34" charset="0"/>
              <a:buChar char="•"/>
            </a:pPr>
            <a:r>
              <a:rPr lang="en-US" sz="2450" dirty="0">
                <a:latin typeface="Calibri" pitchFamily="34" charset="0"/>
              </a:rPr>
              <a:t>The computer graphic on the right shows what the beads would look like if physics didn’t get in the way.  </a:t>
            </a:r>
          </a:p>
        </p:txBody>
      </p:sp>
      <p:sp>
        <p:nvSpPr>
          <p:cNvPr id="6" name="TextBox 5">
            <a:extLst>
              <a:ext uri="{FF2B5EF4-FFF2-40B4-BE49-F238E27FC236}">
                <a16:creationId xmlns:a16="http://schemas.microsoft.com/office/drawing/2014/main" id="{FF0EC46A-D1AC-448C-9863-EB57C2BE13B5}"/>
              </a:ext>
            </a:extLst>
          </p:cNvPr>
          <p:cNvSpPr txBox="1"/>
          <p:nvPr/>
        </p:nvSpPr>
        <p:spPr>
          <a:xfrm>
            <a:off x="4572000" y="3626078"/>
            <a:ext cx="2514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National Physical Laboratory (NPL)</a:t>
            </a:r>
          </a:p>
        </p:txBody>
      </p:sp>
    </p:spTree>
    <p:extLst>
      <p:ext uri="{BB962C8B-B14F-4D97-AF65-F5344CB8AC3E}">
        <p14:creationId xmlns:p14="http://schemas.microsoft.com/office/powerpoint/2010/main" val="2596049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 Sense of Scale?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1382" y="1447800"/>
            <a:ext cx="6841236" cy="5105400"/>
          </a:xfrm>
        </p:spPr>
      </p:pic>
    </p:spTree>
    <p:extLst>
      <p:ext uri="{BB962C8B-B14F-4D97-AF65-F5344CB8AC3E}">
        <p14:creationId xmlns:p14="http://schemas.microsoft.com/office/powerpoint/2010/main" val="2146836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A Sense of Scale?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23771" y="1600200"/>
            <a:ext cx="6696457" cy="4997356"/>
          </a:xfrm>
        </p:spPr>
      </p:pic>
      <p:sp>
        <p:nvSpPr>
          <p:cNvPr id="5" name="TextBox 4"/>
          <p:cNvSpPr txBox="1"/>
          <p:nvPr/>
        </p:nvSpPr>
        <p:spPr>
          <a:xfrm>
            <a:off x="762000" y="3733800"/>
            <a:ext cx="3124200" cy="1338828"/>
          </a:xfrm>
          <a:prstGeom prst="rect">
            <a:avLst/>
          </a:prstGeom>
          <a:solidFill>
            <a:schemeClr val="bg1"/>
          </a:solidFill>
          <a:ln>
            <a:solidFill>
              <a:srgbClr val="000000"/>
            </a:solidFill>
          </a:ln>
        </p:spPr>
        <p:txBody>
          <a:bodyPr wrap="square" rtlCol="0">
            <a:spAutoFit/>
          </a:bodyPr>
          <a:lstStyle/>
          <a:p>
            <a:pPr algn="ctr">
              <a:lnSpc>
                <a:spcPct val="150000"/>
              </a:lnSpc>
            </a:pPr>
            <a:r>
              <a:rPr lang="en-US" dirty="0"/>
              <a:t>Let’s say each water </a:t>
            </a:r>
            <a:br>
              <a:rPr lang="en-US" dirty="0"/>
            </a:br>
            <a:r>
              <a:rPr lang="en-US" dirty="0"/>
              <a:t>droplet contains roughly </a:t>
            </a:r>
            <a:br>
              <a:rPr lang="en-US" dirty="0"/>
            </a:br>
            <a:r>
              <a:rPr lang="en-US" dirty="0">
                <a:solidFill>
                  <a:srgbClr val="C00000"/>
                </a:solidFill>
              </a:rPr>
              <a:t>100 trillion </a:t>
            </a:r>
            <a:r>
              <a:rPr lang="en-US" dirty="0"/>
              <a:t>molecules.</a:t>
            </a:r>
          </a:p>
        </p:txBody>
      </p:sp>
      <p:cxnSp>
        <p:nvCxnSpPr>
          <p:cNvPr id="7" name="Straight Arrow Connector 6"/>
          <p:cNvCxnSpPr/>
          <p:nvPr/>
        </p:nvCxnSpPr>
        <p:spPr>
          <a:xfrm flipV="1">
            <a:off x="3733800" y="3429000"/>
            <a:ext cx="685800" cy="381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387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33400" y="3657600"/>
            <a:ext cx="8305800" cy="2743200"/>
          </a:xfrm>
        </p:spPr>
        <p:txBody>
          <a:bodyPr/>
          <a:lstStyle/>
          <a:p>
            <a:pPr marL="0" indent="0">
              <a:buNone/>
            </a:pPr>
            <a:r>
              <a:rPr lang="en-US" dirty="0"/>
              <a:t>In lesson 3, students use 2 white </a:t>
            </a:r>
            <a:br>
              <a:rPr lang="en-US" dirty="0"/>
            </a:br>
            <a:r>
              <a:rPr lang="en-US" dirty="0"/>
              <a:t>Lego bricks and 1 red Lego brick </a:t>
            </a:r>
            <a:br>
              <a:rPr lang="en-US" dirty="0"/>
            </a:br>
            <a:r>
              <a:rPr lang="en-US" dirty="0"/>
              <a:t>to represent a molecule of H</a:t>
            </a:r>
            <a:r>
              <a:rPr lang="en-US" baseline="-25000" dirty="0"/>
              <a:t>2</a:t>
            </a:r>
            <a:r>
              <a:rPr lang="en-US" dirty="0"/>
              <a:t>O.</a:t>
            </a:r>
          </a:p>
          <a:p>
            <a:pPr marL="0" indent="0">
              <a:spcBef>
                <a:spcPts val="1200"/>
              </a:spcBef>
              <a:buNone/>
            </a:pPr>
            <a:r>
              <a:rPr lang="en-US" dirty="0">
                <a:solidFill>
                  <a:srgbClr val="C00000"/>
                </a:solidFill>
              </a:rPr>
              <a:t>What would it look like if we </a:t>
            </a:r>
            <a:br>
              <a:rPr lang="en-US" dirty="0">
                <a:solidFill>
                  <a:srgbClr val="C00000"/>
                </a:solidFill>
              </a:rPr>
            </a:br>
            <a:r>
              <a:rPr lang="en-US" dirty="0">
                <a:solidFill>
                  <a:srgbClr val="C00000"/>
                </a:solidFill>
              </a:rPr>
              <a:t>used Lego molecules to represent 100 trillion molecules in a single drop of water?</a:t>
            </a:r>
          </a:p>
          <a:p>
            <a:endParaRPr lang="en-US" dirty="0"/>
          </a:p>
        </p:txBody>
      </p:sp>
      <p:sp>
        <p:nvSpPr>
          <p:cNvPr id="2" name="Title 1"/>
          <p:cNvSpPr>
            <a:spLocks noGrp="1"/>
          </p:cNvSpPr>
          <p:nvPr>
            <p:ph type="title"/>
          </p:nvPr>
        </p:nvSpPr>
        <p:spPr>
          <a:xfrm>
            <a:off x="533400" y="381000"/>
            <a:ext cx="7991670" cy="990600"/>
          </a:xfrm>
        </p:spPr>
        <p:txBody>
          <a:bodyPr/>
          <a:lstStyle/>
          <a:p>
            <a:r>
              <a:rPr lang="en-US" dirty="0"/>
              <a:t>Using Place Value to Make Meaning</a:t>
            </a:r>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458" t="23881" b="17765"/>
          <a:stretch/>
        </p:blipFill>
        <p:spPr>
          <a:xfrm>
            <a:off x="5572666" y="3810000"/>
            <a:ext cx="3266534" cy="1489545"/>
          </a:xfrm>
        </p:spPr>
      </p:pic>
      <p:sp>
        <p:nvSpPr>
          <p:cNvPr id="7" name="TextBox 6"/>
          <p:cNvSpPr txBox="1"/>
          <p:nvPr/>
        </p:nvSpPr>
        <p:spPr>
          <a:xfrm>
            <a:off x="533400" y="1219200"/>
            <a:ext cx="8458200" cy="1384995"/>
          </a:xfrm>
          <a:prstGeom prst="rect">
            <a:avLst/>
          </a:prstGeom>
          <a:noFill/>
        </p:spPr>
        <p:txBody>
          <a:bodyPr wrap="square" rtlCol="0">
            <a:spAutoFit/>
          </a:bodyPr>
          <a:lstStyle/>
          <a:p>
            <a:pPr>
              <a:lnSpc>
                <a:spcPct val="150000"/>
              </a:lnSpc>
            </a:pPr>
            <a:r>
              <a:rPr lang="en-US" sz="2800" dirty="0">
                <a:latin typeface="Calibri" pitchFamily="34" charset="0"/>
              </a:rPr>
              <a:t>100 trillion = 100,000,000,000,000 </a:t>
            </a:r>
          </a:p>
          <a:p>
            <a:pPr>
              <a:lnSpc>
                <a:spcPct val="150000"/>
              </a:lnSpc>
            </a:pPr>
            <a:r>
              <a:rPr lang="en-US" sz="2800" dirty="0">
                <a:latin typeface="Calibri" pitchFamily="34" charset="0"/>
              </a:rPr>
              <a:t>	       = 100 thousand thousand thousand thousands</a:t>
            </a:r>
          </a:p>
        </p:txBody>
      </p:sp>
      <p:sp>
        <p:nvSpPr>
          <p:cNvPr id="4" name="TextBox 3"/>
          <p:cNvSpPr txBox="1"/>
          <p:nvPr/>
        </p:nvSpPr>
        <p:spPr>
          <a:xfrm>
            <a:off x="7467600" y="5299545"/>
            <a:ext cx="13716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Arlo Caine</a:t>
            </a:r>
          </a:p>
        </p:txBody>
      </p:sp>
      <p:pic>
        <p:nvPicPr>
          <p:cNvPr id="8" name="Picture 7" descr="Question, Question Mark, Response, Symbol, Charact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28800"/>
            <a:ext cx="1545336" cy="15453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3276600"/>
            <a:ext cx="1430762"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Tree>
    <p:extLst>
      <p:ext uri="{BB962C8B-B14F-4D97-AF65-F5344CB8AC3E}">
        <p14:creationId xmlns:p14="http://schemas.microsoft.com/office/powerpoint/2010/main" val="95267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8077200" cy="990600"/>
          </a:xfrm>
        </p:spPr>
        <p:txBody>
          <a:bodyPr/>
          <a:lstStyle/>
          <a:p>
            <a:r>
              <a:rPr lang="en-US" dirty="0"/>
              <a:t>Challenge Question</a:t>
            </a:r>
          </a:p>
        </p:txBody>
      </p:sp>
      <p:sp>
        <p:nvSpPr>
          <p:cNvPr id="6" name="Content Placeholder 5"/>
          <p:cNvSpPr>
            <a:spLocks noGrp="1"/>
          </p:cNvSpPr>
          <p:nvPr>
            <p:ph idx="1"/>
          </p:nvPr>
        </p:nvSpPr>
        <p:spPr>
          <a:xfrm>
            <a:off x="685800" y="1600200"/>
            <a:ext cx="8001000" cy="4876800"/>
          </a:xfrm>
        </p:spPr>
        <p:txBody>
          <a:bodyPr/>
          <a:lstStyle/>
          <a:p>
            <a:pPr marL="0" indent="0">
              <a:buNone/>
            </a:pPr>
            <a:r>
              <a:rPr lang="en-US" sz="3200" dirty="0"/>
              <a:t>If one Lego “molecule” can be used to represent one water molecule, what could represent a single droplet of water made up of 100 trillion molecules?</a:t>
            </a:r>
          </a:p>
        </p:txBody>
      </p:sp>
    </p:spTree>
    <p:extLst>
      <p:ext uri="{BB962C8B-B14F-4D97-AF65-F5344CB8AC3E}">
        <p14:creationId xmlns:p14="http://schemas.microsoft.com/office/powerpoint/2010/main" val="234683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Stepping Up to Larger Groups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178429"/>
            <a:ext cx="4124492" cy="3079371"/>
          </a:xfrm>
        </p:spPr>
      </p:pic>
      <p:sp>
        <p:nvSpPr>
          <p:cNvPr id="4" name="Content Placeholder 3"/>
          <p:cNvSpPr>
            <a:spLocks noGrp="1"/>
          </p:cNvSpPr>
          <p:nvPr>
            <p:ph sz="half" idx="2"/>
          </p:nvPr>
        </p:nvSpPr>
        <p:spPr>
          <a:xfrm>
            <a:off x="4648200" y="1447800"/>
            <a:ext cx="4038600" cy="4943856"/>
          </a:xfrm>
        </p:spPr>
        <p:txBody>
          <a:bodyPr/>
          <a:lstStyle/>
          <a:p>
            <a:pPr marL="365760" indent="-365760">
              <a:spcBef>
                <a:spcPts val="600"/>
              </a:spcBef>
            </a:pPr>
            <a:r>
              <a:rPr lang="en-US" dirty="0"/>
              <a:t>We can stack 5 Lego “molecules” along a </a:t>
            </a:r>
            <a:br>
              <a:rPr lang="en-US" dirty="0"/>
            </a:br>
            <a:r>
              <a:rPr lang="en-US" dirty="0"/>
              <a:t>10 cm segment.</a:t>
            </a:r>
          </a:p>
          <a:p>
            <a:pPr>
              <a:buNone/>
            </a:pPr>
            <a:endParaRPr lang="en-US" dirty="0"/>
          </a:p>
          <a:p>
            <a:pPr marL="365760" indent="-365760"/>
            <a:r>
              <a:rPr lang="en-US" dirty="0"/>
              <a:t>How many molecules can we fit in a 10 cm </a:t>
            </a:r>
            <a:br>
              <a:rPr lang="en-US" dirty="0"/>
            </a:br>
            <a:r>
              <a:rPr lang="en-US" dirty="0"/>
              <a:t> × 10 cm square?</a:t>
            </a:r>
          </a:p>
        </p:txBody>
      </p:sp>
      <p:sp>
        <p:nvSpPr>
          <p:cNvPr id="6" name="Rectangle 5"/>
          <p:cNvSpPr/>
          <p:nvPr/>
        </p:nvSpPr>
        <p:spPr>
          <a:xfrm>
            <a:off x="6477000" y="5029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6324600" y="31242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00400" y="5229225"/>
            <a:ext cx="14478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Arlo Caine</a:t>
            </a:r>
          </a:p>
        </p:txBody>
      </p:sp>
    </p:spTree>
    <p:extLst>
      <p:ext uri="{BB962C8B-B14F-4D97-AF65-F5344CB8AC3E}">
        <p14:creationId xmlns:p14="http://schemas.microsoft.com/office/powerpoint/2010/main" val="2834768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allelogram 16"/>
          <p:cNvSpPr/>
          <p:nvPr/>
        </p:nvSpPr>
        <p:spPr>
          <a:xfrm>
            <a:off x="6248400" y="4800600"/>
            <a:ext cx="213988" cy="527956"/>
          </a:xfrm>
          <a:custGeom>
            <a:avLst/>
            <a:gdLst>
              <a:gd name="connsiteX0" fmla="*/ 0 w 1196439"/>
              <a:gd name="connsiteY0" fmla="*/ 668977 h 668977"/>
              <a:gd name="connsiteX1" fmla="*/ 167244 w 1196439"/>
              <a:gd name="connsiteY1" fmla="*/ 0 h 668977"/>
              <a:gd name="connsiteX2" fmla="*/ 1196439 w 1196439"/>
              <a:gd name="connsiteY2" fmla="*/ 0 h 668977"/>
              <a:gd name="connsiteX3" fmla="*/ 1029195 w 1196439"/>
              <a:gd name="connsiteY3" fmla="*/ 668977 h 668977"/>
              <a:gd name="connsiteX4" fmla="*/ 0 w 1196439"/>
              <a:gd name="connsiteY4" fmla="*/ 668977 h 668977"/>
              <a:gd name="connsiteX0" fmla="*/ 10886 w 1207325"/>
              <a:gd name="connsiteY0" fmla="*/ 1096489 h 1096489"/>
              <a:gd name="connsiteX1" fmla="*/ 0 w 1207325"/>
              <a:gd name="connsiteY1" fmla="*/ 0 h 1096489"/>
              <a:gd name="connsiteX2" fmla="*/ 1207325 w 1207325"/>
              <a:gd name="connsiteY2" fmla="*/ 427512 h 1096489"/>
              <a:gd name="connsiteX3" fmla="*/ 1040081 w 1207325"/>
              <a:gd name="connsiteY3" fmla="*/ 1096489 h 1096489"/>
              <a:gd name="connsiteX4" fmla="*/ 10886 w 1207325"/>
              <a:gd name="connsiteY4" fmla="*/ 1096489 h 1096489"/>
              <a:gd name="connsiteX0" fmla="*/ 10886 w 1040081"/>
              <a:gd name="connsiteY0" fmla="*/ 1452748 h 1452748"/>
              <a:gd name="connsiteX1" fmla="*/ 0 w 1040081"/>
              <a:gd name="connsiteY1" fmla="*/ 356259 h 1452748"/>
              <a:gd name="connsiteX2" fmla="*/ 566058 w 1040081"/>
              <a:gd name="connsiteY2" fmla="*/ 0 h 1452748"/>
              <a:gd name="connsiteX3" fmla="*/ 1040081 w 1040081"/>
              <a:gd name="connsiteY3" fmla="*/ 1452748 h 1452748"/>
              <a:gd name="connsiteX4" fmla="*/ 10886 w 1040081"/>
              <a:gd name="connsiteY4" fmla="*/ 1452748 h 1452748"/>
              <a:gd name="connsiteX0" fmla="*/ 10886 w 566058"/>
              <a:gd name="connsiteY0" fmla="*/ 1452748 h 1452748"/>
              <a:gd name="connsiteX1" fmla="*/ 0 w 566058"/>
              <a:gd name="connsiteY1" fmla="*/ 356259 h 1452748"/>
              <a:gd name="connsiteX2" fmla="*/ 566058 w 566058"/>
              <a:gd name="connsiteY2" fmla="*/ 0 h 1452748"/>
              <a:gd name="connsiteX3" fmla="*/ 386938 w 566058"/>
              <a:gd name="connsiteY3" fmla="*/ 1120239 h 1452748"/>
              <a:gd name="connsiteX4" fmla="*/ 10886 w 566058"/>
              <a:gd name="connsiteY4" fmla="*/ 1452748 h 1452748"/>
              <a:gd name="connsiteX0" fmla="*/ 10886 w 588819"/>
              <a:gd name="connsiteY0" fmla="*/ 1452748 h 1452748"/>
              <a:gd name="connsiteX1" fmla="*/ 0 w 588819"/>
              <a:gd name="connsiteY1" fmla="*/ 356259 h 1452748"/>
              <a:gd name="connsiteX2" fmla="*/ 566058 w 588819"/>
              <a:gd name="connsiteY2" fmla="*/ 0 h 1452748"/>
              <a:gd name="connsiteX3" fmla="*/ 588819 w 588819"/>
              <a:gd name="connsiteY3" fmla="*/ 1108363 h 1452748"/>
              <a:gd name="connsiteX4" fmla="*/ 10886 w 588819"/>
              <a:gd name="connsiteY4" fmla="*/ 1452748 h 14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19" h="1452748">
                <a:moveTo>
                  <a:pt x="10886" y="1452748"/>
                </a:moveTo>
                <a:lnTo>
                  <a:pt x="0" y="356259"/>
                </a:lnTo>
                <a:lnTo>
                  <a:pt x="566058" y="0"/>
                </a:lnTo>
                <a:lnTo>
                  <a:pt x="588819" y="1108363"/>
                </a:lnTo>
                <a:lnTo>
                  <a:pt x="10886" y="145274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81000"/>
            <a:ext cx="8229600" cy="990600"/>
          </a:xfrm>
        </p:spPr>
        <p:txBody>
          <a:bodyPr/>
          <a:lstStyle/>
          <a:p>
            <a:r>
              <a:rPr lang="en-US" dirty="0"/>
              <a:t>Stepping Up to Larger Groups</a:t>
            </a:r>
          </a:p>
        </p:txBody>
      </p:sp>
      <p:sp>
        <p:nvSpPr>
          <p:cNvPr id="4" name="Content Placeholder 3"/>
          <p:cNvSpPr>
            <a:spLocks noGrp="1"/>
          </p:cNvSpPr>
          <p:nvPr>
            <p:ph sz="half" idx="2"/>
          </p:nvPr>
        </p:nvSpPr>
        <p:spPr>
          <a:xfrm>
            <a:off x="4648200" y="1295400"/>
            <a:ext cx="4191000" cy="5077196"/>
          </a:xfrm>
        </p:spPr>
        <p:txBody>
          <a:bodyPr/>
          <a:lstStyle/>
          <a:p>
            <a:pPr marL="365760" indent="-365760"/>
            <a:r>
              <a:rPr lang="en-US" dirty="0"/>
              <a:t>We can stack 10 Lego “molecules” on top of a 10 cm × 10 cm square.</a:t>
            </a:r>
          </a:p>
          <a:p>
            <a:pPr>
              <a:buNone/>
            </a:pPr>
            <a:endParaRPr lang="en-US" dirty="0"/>
          </a:p>
          <a:p>
            <a:pPr marL="365760" indent="-365760">
              <a:spcBef>
                <a:spcPts val="1200"/>
              </a:spcBef>
            </a:pPr>
            <a:r>
              <a:rPr lang="en-US" dirty="0"/>
              <a:t>How many molecules can we fit in a  10 cm × 10 cm × 10 cm box?</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0800000">
            <a:off x="562083" y="2147863"/>
            <a:ext cx="3984337" cy="2974731"/>
          </a:xfrm>
        </p:spPr>
      </p:pic>
      <p:sp>
        <p:nvSpPr>
          <p:cNvPr id="8" name="Rectangle 7"/>
          <p:cNvSpPr/>
          <p:nvPr/>
        </p:nvSpPr>
        <p:spPr>
          <a:xfrm>
            <a:off x="6477000" y="4800600"/>
            <a:ext cx="381000" cy="41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248400" y="4953000"/>
            <a:ext cx="457200" cy="41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6705600" y="4800600"/>
            <a:ext cx="152400" cy="549535"/>
          </a:xfrm>
          <a:custGeom>
            <a:avLst/>
            <a:gdLst>
              <a:gd name="connsiteX0" fmla="*/ 0 w 1196439"/>
              <a:gd name="connsiteY0" fmla="*/ 668977 h 668977"/>
              <a:gd name="connsiteX1" fmla="*/ 167244 w 1196439"/>
              <a:gd name="connsiteY1" fmla="*/ 0 h 668977"/>
              <a:gd name="connsiteX2" fmla="*/ 1196439 w 1196439"/>
              <a:gd name="connsiteY2" fmla="*/ 0 h 668977"/>
              <a:gd name="connsiteX3" fmla="*/ 1029195 w 1196439"/>
              <a:gd name="connsiteY3" fmla="*/ 668977 h 668977"/>
              <a:gd name="connsiteX4" fmla="*/ 0 w 1196439"/>
              <a:gd name="connsiteY4" fmla="*/ 668977 h 668977"/>
              <a:gd name="connsiteX0" fmla="*/ 10886 w 1207325"/>
              <a:gd name="connsiteY0" fmla="*/ 1096489 h 1096489"/>
              <a:gd name="connsiteX1" fmla="*/ 0 w 1207325"/>
              <a:gd name="connsiteY1" fmla="*/ 0 h 1096489"/>
              <a:gd name="connsiteX2" fmla="*/ 1207325 w 1207325"/>
              <a:gd name="connsiteY2" fmla="*/ 427512 h 1096489"/>
              <a:gd name="connsiteX3" fmla="*/ 1040081 w 1207325"/>
              <a:gd name="connsiteY3" fmla="*/ 1096489 h 1096489"/>
              <a:gd name="connsiteX4" fmla="*/ 10886 w 1207325"/>
              <a:gd name="connsiteY4" fmla="*/ 1096489 h 1096489"/>
              <a:gd name="connsiteX0" fmla="*/ 10886 w 1040081"/>
              <a:gd name="connsiteY0" fmla="*/ 1452748 h 1452748"/>
              <a:gd name="connsiteX1" fmla="*/ 0 w 1040081"/>
              <a:gd name="connsiteY1" fmla="*/ 356259 h 1452748"/>
              <a:gd name="connsiteX2" fmla="*/ 566058 w 1040081"/>
              <a:gd name="connsiteY2" fmla="*/ 0 h 1452748"/>
              <a:gd name="connsiteX3" fmla="*/ 1040081 w 1040081"/>
              <a:gd name="connsiteY3" fmla="*/ 1452748 h 1452748"/>
              <a:gd name="connsiteX4" fmla="*/ 10886 w 1040081"/>
              <a:gd name="connsiteY4" fmla="*/ 1452748 h 1452748"/>
              <a:gd name="connsiteX0" fmla="*/ 10886 w 566058"/>
              <a:gd name="connsiteY0" fmla="*/ 1452748 h 1452748"/>
              <a:gd name="connsiteX1" fmla="*/ 0 w 566058"/>
              <a:gd name="connsiteY1" fmla="*/ 356259 h 1452748"/>
              <a:gd name="connsiteX2" fmla="*/ 566058 w 566058"/>
              <a:gd name="connsiteY2" fmla="*/ 0 h 1452748"/>
              <a:gd name="connsiteX3" fmla="*/ 386938 w 566058"/>
              <a:gd name="connsiteY3" fmla="*/ 1120239 h 1452748"/>
              <a:gd name="connsiteX4" fmla="*/ 10886 w 566058"/>
              <a:gd name="connsiteY4" fmla="*/ 1452748 h 1452748"/>
              <a:gd name="connsiteX0" fmla="*/ 10886 w 588819"/>
              <a:gd name="connsiteY0" fmla="*/ 1452748 h 1452748"/>
              <a:gd name="connsiteX1" fmla="*/ 0 w 588819"/>
              <a:gd name="connsiteY1" fmla="*/ 356259 h 1452748"/>
              <a:gd name="connsiteX2" fmla="*/ 566058 w 588819"/>
              <a:gd name="connsiteY2" fmla="*/ 0 h 1452748"/>
              <a:gd name="connsiteX3" fmla="*/ 588819 w 588819"/>
              <a:gd name="connsiteY3" fmla="*/ 1108363 h 1452748"/>
              <a:gd name="connsiteX4" fmla="*/ 10886 w 588819"/>
              <a:gd name="connsiteY4" fmla="*/ 1452748 h 1452748"/>
              <a:gd name="connsiteX0" fmla="*/ 10886 w 588819"/>
              <a:gd name="connsiteY0" fmla="*/ 1476499 h 1476499"/>
              <a:gd name="connsiteX1" fmla="*/ 0 w 588819"/>
              <a:gd name="connsiteY1" fmla="*/ 356259 h 1476499"/>
              <a:gd name="connsiteX2" fmla="*/ 566058 w 588819"/>
              <a:gd name="connsiteY2" fmla="*/ 0 h 1476499"/>
              <a:gd name="connsiteX3" fmla="*/ 588819 w 588819"/>
              <a:gd name="connsiteY3" fmla="*/ 1108363 h 1476499"/>
              <a:gd name="connsiteX4" fmla="*/ 10886 w 588819"/>
              <a:gd name="connsiteY4" fmla="*/ 1476499 h 1476499"/>
              <a:gd name="connsiteX0" fmla="*/ 10886 w 589808"/>
              <a:gd name="connsiteY0" fmla="*/ 1452749 h 1452749"/>
              <a:gd name="connsiteX1" fmla="*/ 0 w 589808"/>
              <a:gd name="connsiteY1" fmla="*/ 332509 h 1452749"/>
              <a:gd name="connsiteX2" fmla="*/ 589808 w 589808"/>
              <a:gd name="connsiteY2" fmla="*/ 0 h 1452749"/>
              <a:gd name="connsiteX3" fmla="*/ 588819 w 589808"/>
              <a:gd name="connsiteY3" fmla="*/ 1084613 h 1452749"/>
              <a:gd name="connsiteX4" fmla="*/ 10886 w 589808"/>
              <a:gd name="connsiteY4" fmla="*/ 1452749 h 1452749"/>
              <a:gd name="connsiteX0" fmla="*/ 10886 w 589808"/>
              <a:gd name="connsiteY0" fmla="*/ 1524001 h 1524001"/>
              <a:gd name="connsiteX1" fmla="*/ 0 w 589808"/>
              <a:gd name="connsiteY1" fmla="*/ 403761 h 1524001"/>
              <a:gd name="connsiteX2" fmla="*/ 589808 w 589808"/>
              <a:gd name="connsiteY2" fmla="*/ 0 h 1524001"/>
              <a:gd name="connsiteX3" fmla="*/ 588819 w 589808"/>
              <a:gd name="connsiteY3" fmla="*/ 1155865 h 1524001"/>
              <a:gd name="connsiteX4" fmla="*/ 10886 w 589808"/>
              <a:gd name="connsiteY4" fmla="*/ 1524001 h 1524001"/>
              <a:gd name="connsiteX0" fmla="*/ 10886 w 589808"/>
              <a:gd name="connsiteY0" fmla="*/ 1512126 h 1512126"/>
              <a:gd name="connsiteX1" fmla="*/ 0 w 589808"/>
              <a:gd name="connsiteY1" fmla="*/ 391886 h 1512126"/>
              <a:gd name="connsiteX2" fmla="*/ 589808 w 589808"/>
              <a:gd name="connsiteY2" fmla="*/ 0 h 1512126"/>
              <a:gd name="connsiteX3" fmla="*/ 588819 w 589808"/>
              <a:gd name="connsiteY3" fmla="*/ 1143990 h 1512126"/>
              <a:gd name="connsiteX4" fmla="*/ 10886 w 589808"/>
              <a:gd name="connsiteY4" fmla="*/ 1512126 h 1512126"/>
              <a:gd name="connsiteX0" fmla="*/ 10886 w 589808"/>
              <a:gd name="connsiteY0" fmla="*/ 1512126 h 1512126"/>
              <a:gd name="connsiteX1" fmla="*/ 0 w 589808"/>
              <a:gd name="connsiteY1" fmla="*/ 356260 h 1512126"/>
              <a:gd name="connsiteX2" fmla="*/ 589808 w 589808"/>
              <a:gd name="connsiteY2" fmla="*/ 0 h 1512126"/>
              <a:gd name="connsiteX3" fmla="*/ 588819 w 589808"/>
              <a:gd name="connsiteY3" fmla="*/ 1143990 h 1512126"/>
              <a:gd name="connsiteX4" fmla="*/ 10886 w 589808"/>
              <a:gd name="connsiteY4" fmla="*/ 1512126 h 151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808" h="1512126">
                <a:moveTo>
                  <a:pt x="10886" y="1512126"/>
                </a:moveTo>
                <a:lnTo>
                  <a:pt x="0" y="356260"/>
                </a:lnTo>
                <a:lnTo>
                  <a:pt x="589808" y="0"/>
                </a:lnTo>
                <a:cubicBezTo>
                  <a:pt x="589478" y="361538"/>
                  <a:pt x="589149" y="782452"/>
                  <a:pt x="588819" y="1143990"/>
                </a:cubicBezTo>
                <a:lnTo>
                  <a:pt x="10886" y="15121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00800" y="2819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193094" y="5113112"/>
            <a:ext cx="14478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Arlo Caine</a:t>
            </a:r>
          </a:p>
        </p:txBody>
      </p:sp>
    </p:spTree>
    <p:extLst>
      <p:ext uri="{BB962C8B-B14F-4D97-AF65-F5344CB8AC3E}">
        <p14:creationId xmlns:p14="http://schemas.microsoft.com/office/powerpoint/2010/main" val="277552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990600"/>
          </a:xfrm>
        </p:spPr>
        <p:txBody>
          <a:bodyPr/>
          <a:lstStyle/>
          <a:p>
            <a:pPr eaLnBrk="1" hangingPunct="1"/>
            <a:r>
              <a:rPr lang="en-US" dirty="0"/>
              <a:t>Today’s Focus Questions </a:t>
            </a:r>
          </a:p>
        </p:txBody>
      </p:sp>
      <p:sp>
        <p:nvSpPr>
          <p:cNvPr id="4" name="Rectangle 3"/>
          <p:cNvSpPr txBox="1">
            <a:spLocks noChangeArrowheads="1"/>
          </p:cNvSpPr>
          <p:nvPr/>
        </p:nvSpPr>
        <p:spPr bwMode="auto">
          <a:xfrm>
            <a:off x="457200" y="1524000"/>
            <a:ext cx="838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eaLnBrk="1" hangingPunct="1">
              <a:defRPr/>
            </a:pPr>
            <a:r>
              <a:rPr lang="en-US" sz="3100" dirty="0"/>
              <a:t>Why is it necessary to engage students in using and applying new science ideas in a variety of ways and contexts? </a:t>
            </a:r>
          </a:p>
          <a:p>
            <a:pPr marL="365760" indent="-365760" eaLnBrk="1" hangingPunct="1">
              <a:spcBef>
                <a:spcPts val="600"/>
              </a:spcBef>
              <a:defRPr/>
            </a:pPr>
            <a:r>
              <a:rPr lang="en-US" sz="3100" dirty="0"/>
              <a:t>How will the Student Thinking Lens strategies help you teach the Properties of Matter lessons?</a:t>
            </a:r>
          </a:p>
          <a:p>
            <a:pPr marL="365760" indent="-365760" eaLnBrk="1" hangingPunct="1">
              <a:spcBef>
                <a:spcPts val="600"/>
              </a:spcBef>
              <a:defRPr/>
            </a:pPr>
            <a:r>
              <a:rPr lang="en-US" sz="3100" dirty="0"/>
              <a:t>How can we use mathematics to understand the size of molecules that make up everyday objects?</a:t>
            </a:r>
          </a:p>
          <a:p>
            <a:pPr marL="365760" indent="-365760">
              <a:spcBef>
                <a:spcPts val="600"/>
              </a:spcBef>
            </a:pPr>
            <a:r>
              <a:rPr lang="en-US" sz="3100" dirty="0"/>
              <a:t>What is matter made of, and how can it change?</a:t>
            </a:r>
          </a:p>
          <a:p>
            <a:pPr marL="365760" indent="-365760">
              <a:spcBef>
                <a:spcPts val="0"/>
              </a:spcBef>
              <a:buFont typeface="+mj-lt"/>
              <a:buAutoNum type="arabicPeriod"/>
            </a:pPr>
            <a:endParaRPr lang="en-US" sz="3000" dirty="0"/>
          </a:p>
          <a:p>
            <a:pPr marL="365760" indent="-365760">
              <a:spcBef>
                <a:spcPts val="0"/>
              </a:spcBef>
              <a:buFont typeface="Arial" charset="0"/>
              <a:buNone/>
            </a:pPr>
            <a:endParaRPr lang="en-US" sz="3000" dirty="0"/>
          </a:p>
          <a:p>
            <a:pPr eaLnBrk="1" hangingPunct="1">
              <a:defRPr/>
            </a:pPr>
            <a:endParaRPr lang="en-US" dirty="0"/>
          </a:p>
          <a:p>
            <a:pPr marL="0" indent="0" eaLnBrk="1" hangingPunct="1">
              <a:buFont typeface="Arial" charset="0"/>
              <a:buNone/>
              <a:defRPr/>
            </a:pPr>
            <a:endParaRPr lang="en-US" sz="2800" dirty="0"/>
          </a:p>
          <a:p>
            <a:pPr marL="0" indent="0" eaLnBrk="1" hangingPunct="1">
              <a:buFont typeface="Arial" charset="0"/>
              <a:buNone/>
              <a:defRPr/>
            </a:pPr>
            <a:endParaRPr lang="en-US" sz="2800" dirty="0"/>
          </a:p>
          <a:p>
            <a:pPr marL="0" indent="0" eaLnBrk="1" hangingPunct="1">
              <a:buFont typeface="Arial" charset="0"/>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2083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Stepping Up to Larger Groups</a:t>
            </a:r>
          </a:p>
        </p:txBody>
      </p:sp>
      <p:sp>
        <p:nvSpPr>
          <p:cNvPr id="4" name="Content Placeholder 3"/>
          <p:cNvSpPr>
            <a:spLocks noGrp="1"/>
          </p:cNvSpPr>
          <p:nvPr>
            <p:ph sz="half" idx="2"/>
          </p:nvPr>
        </p:nvSpPr>
        <p:spPr>
          <a:xfrm>
            <a:off x="4648200" y="1295400"/>
            <a:ext cx="4038600" cy="5132118"/>
          </a:xfrm>
        </p:spPr>
        <p:txBody>
          <a:bodyPr/>
          <a:lstStyle/>
          <a:p>
            <a:pPr marL="365760" indent="-365760"/>
            <a:r>
              <a:rPr lang="en-US" dirty="0"/>
              <a:t>How many Lego “molecules” could we fit in a 1 m × 1 m × 1 m box?</a:t>
            </a:r>
          </a:p>
          <a:p>
            <a:endParaRPr lang="en-US" dirty="0"/>
          </a:p>
          <a:p>
            <a:endParaRPr lang="en-US" dirty="0"/>
          </a:p>
        </p:txBody>
      </p:sp>
      <p:sp>
        <p:nvSpPr>
          <p:cNvPr id="6" name="Parallelogram 16"/>
          <p:cNvSpPr/>
          <p:nvPr/>
        </p:nvSpPr>
        <p:spPr>
          <a:xfrm>
            <a:off x="5154881" y="3420101"/>
            <a:ext cx="1221180" cy="3012924"/>
          </a:xfrm>
          <a:custGeom>
            <a:avLst/>
            <a:gdLst>
              <a:gd name="connsiteX0" fmla="*/ 0 w 1196439"/>
              <a:gd name="connsiteY0" fmla="*/ 668977 h 668977"/>
              <a:gd name="connsiteX1" fmla="*/ 167244 w 1196439"/>
              <a:gd name="connsiteY1" fmla="*/ 0 h 668977"/>
              <a:gd name="connsiteX2" fmla="*/ 1196439 w 1196439"/>
              <a:gd name="connsiteY2" fmla="*/ 0 h 668977"/>
              <a:gd name="connsiteX3" fmla="*/ 1029195 w 1196439"/>
              <a:gd name="connsiteY3" fmla="*/ 668977 h 668977"/>
              <a:gd name="connsiteX4" fmla="*/ 0 w 1196439"/>
              <a:gd name="connsiteY4" fmla="*/ 668977 h 668977"/>
              <a:gd name="connsiteX0" fmla="*/ 10886 w 1207325"/>
              <a:gd name="connsiteY0" fmla="*/ 1096489 h 1096489"/>
              <a:gd name="connsiteX1" fmla="*/ 0 w 1207325"/>
              <a:gd name="connsiteY1" fmla="*/ 0 h 1096489"/>
              <a:gd name="connsiteX2" fmla="*/ 1207325 w 1207325"/>
              <a:gd name="connsiteY2" fmla="*/ 427512 h 1096489"/>
              <a:gd name="connsiteX3" fmla="*/ 1040081 w 1207325"/>
              <a:gd name="connsiteY3" fmla="*/ 1096489 h 1096489"/>
              <a:gd name="connsiteX4" fmla="*/ 10886 w 1207325"/>
              <a:gd name="connsiteY4" fmla="*/ 1096489 h 1096489"/>
              <a:gd name="connsiteX0" fmla="*/ 10886 w 1040081"/>
              <a:gd name="connsiteY0" fmla="*/ 1452748 h 1452748"/>
              <a:gd name="connsiteX1" fmla="*/ 0 w 1040081"/>
              <a:gd name="connsiteY1" fmla="*/ 356259 h 1452748"/>
              <a:gd name="connsiteX2" fmla="*/ 566058 w 1040081"/>
              <a:gd name="connsiteY2" fmla="*/ 0 h 1452748"/>
              <a:gd name="connsiteX3" fmla="*/ 1040081 w 1040081"/>
              <a:gd name="connsiteY3" fmla="*/ 1452748 h 1452748"/>
              <a:gd name="connsiteX4" fmla="*/ 10886 w 1040081"/>
              <a:gd name="connsiteY4" fmla="*/ 1452748 h 1452748"/>
              <a:gd name="connsiteX0" fmla="*/ 10886 w 566058"/>
              <a:gd name="connsiteY0" fmla="*/ 1452748 h 1452748"/>
              <a:gd name="connsiteX1" fmla="*/ 0 w 566058"/>
              <a:gd name="connsiteY1" fmla="*/ 356259 h 1452748"/>
              <a:gd name="connsiteX2" fmla="*/ 566058 w 566058"/>
              <a:gd name="connsiteY2" fmla="*/ 0 h 1452748"/>
              <a:gd name="connsiteX3" fmla="*/ 386938 w 566058"/>
              <a:gd name="connsiteY3" fmla="*/ 1120239 h 1452748"/>
              <a:gd name="connsiteX4" fmla="*/ 10886 w 566058"/>
              <a:gd name="connsiteY4" fmla="*/ 1452748 h 1452748"/>
              <a:gd name="connsiteX0" fmla="*/ 10886 w 588819"/>
              <a:gd name="connsiteY0" fmla="*/ 1452748 h 1452748"/>
              <a:gd name="connsiteX1" fmla="*/ 0 w 588819"/>
              <a:gd name="connsiteY1" fmla="*/ 356259 h 1452748"/>
              <a:gd name="connsiteX2" fmla="*/ 566058 w 588819"/>
              <a:gd name="connsiteY2" fmla="*/ 0 h 1452748"/>
              <a:gd name="connsiteX3" fmla="*/ 588819 w 588819"/>
              <a:gd name="connsiteY3" fmla="*/ 1108363 h 1452748"/>
              <a:gd name="connsiteX4" fmla="*/ 10886 w 588819"/>
              <a:gd name="connsiteY4" fmla="*/ 1452748 h 14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19" h="1452748">
                <a:moveTo>
                  <a:pt x="10886" y="1452748"/>
                </a:moveTo>
                <a:lnTo>
                  <a:pt x="0" y="356259"/>
                </a:lnTo>
                <a:lnTo>
                  <a:pt x="566058" y="0"/>
                </a:lnTo>
                <a:lnTo>
                  <a:pt x="588819" y="1108363"/>
                </a:lnTo>
                <a:lnTo>
                  <a:pt x="10886" y="145274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320308" y="3424059"/>
            <a:ext cx="2370523" cy="2370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54881" y="4174366"/>
            <a:ext cx="2370523" cy="2370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800400" y="4677493"/>
            <a:ext cx="1185261" cy="379417"/>
          </a:xfrm>
          <a:prstGeom prst="line">
            <a:avLst/>
          </a:prstGeom>
        </p:spPr>
        <p:style>
          <a:lnRef idx="1">
            <a:schemeClr val="accent1"/>
          </a:lnRef>
          <a:fillRef idx="0">
            <a:schemeClr val="accent1"/>
          </a:fillRef>
          <a:effectRef idx="0">
            <a:schemeClr val="accent1"/>
          </a:effectRef>
          <a:fontRef idx="minor">
            <a:schemeClr val="tx1"/>
          </a:fontRef>
        </p:style>
      </p:cxnSp>
      <p:sp>
        <p:nvSpPr>
          <p:cNvPr id="12" name="Parallelogram 16"/>
          <p:cNvSpPr/>
          <p:nvPr/>
        </p:nvSpPr>
        <p:spPr>
          <a:xfrm>
            <a:off x="7467600" y="3424059"/>
            <a:ext cx="1223231" cy="3136070"/>
          </a:xfrm>
          <a:custGeom>
            <a:avLst/>
            <a:gdLst>
              <a:gd name="connsiteX0" fmla="*/ 0 w 1196439"/>
              <a:gd name="connsiteY0" fmla="*/ 668977 h 668977"/>
              <a:gd name="connsiteX1" fmla="*/ 167244 w 1196439"/>
              <a:gd name="connsiteY1" fmla="*/ 0 h 668977"/>
              <a:gd name="connsiteX2" fmla="*/ 1196439 w 1196439"/>
              <a:gd name="connsiteY2" fmla="*/ 0 h 668977"/>
              <a:gd name="connsiteX3" fmla="*/ 1029195 w 1196439"/>
              <a:gd name="connsiteY3" fmla="*/ 668977 h 668977"/>
              <a:gd name="connsiteX4" fmla="*/ 0 w 1196439"/>
              <a:gd name="connsiteY4" fmla="*/ 668977 h 668977"/>
              <a:gd name="connsiteX0" fmla="*/ 10886 w 1207325"/>
              <a:gd name="connsiteY0" fmla="*/ 1096489 h 1096489"/>
              <a:gd name="connsiteX1" fmla="*/ 0 w 1207325"/>
              <a:gd name="connsiteY1" fmla="*/ 0 h 1096489"/>
              <a:gd name="connsiteX2" fmla="*/ 1207325 w 1207325"/>
              <a:gd name="connsiteY2" fmla="*/ 427512 h 1096489"/>
              <a:gd name="connsiteX3" fmla="*/ 1040081 w 1207325"/>
              <a:gd name="connsiteY3" fmla="*/ 1096489 h 1096489"/>
              <a:gd name="connsiteX4" fmla="*/ 10886 w 1207325"/>
              <a:gd name="connsiteY4" fmla="*/ 1096489 h 1096489"/>
              <a:gd name="connsiteX0" fmla="*/ 10886 w 1040081"/>
              <a:gd name="connsiteY0" fmla="*/ 1452748 h 1452748"/>
              <a:gd name="connsiteX1" fmla="*/ 0 w 1040081"/>
              <a:gd name="connsiteY1" fmla="*/ 356259 h 1452748"/>
              <a:gd name="connsiteX2" fmla="*/ 566058 w 1040081"/>
              <a:gd name="connsiteY2" fmla="*/ 0 h 1452748"/>
              <a:gd name="connsiteX3" fmla="*/ 1040081 w 1040081"/>
              <a:gd name="connsiteY3" fmla="*/ 1452748 h 1452748"/>
              <a:gd name="connsiteX4" fmla="*/ 10886 w 1040081"/>
              <a:gd name="connsiteY4" fmla="*/ 1452748 h 1452748"/>
              <a:gd name="connsiteX0" fmla="*/ 10886 w 566058"/>
              <a:gd name="connsiteY0" fmla="*/ 1452748 h 1452748"/>
              <a:gd name="connsiteX1" fmla="*/ 0 w 566058"/>
              <a:gd name="connsiteY1" fmla="*/ 356259 h 1452748"/>
              <a:gd name="connsiteX2" fmla="*/ 566058 w 566058"/>
              <a:gd name="connsiteY2" fmla="*/ 0 h 1452748"/>
              <a:gd name="connsiteX3" fmla="*/ 386938 w 566058"/>
              <a:gd name="connsiteY3" fmla="*/ 1120239 h 1452748"/>
              <a:gd name="connsiteX4" fmla="*/ 10886 w 566058"/>
              <a:gd name="connsiteY4" fmla="*/ 1452748 h 1452748"/>
              <a:gd name="connsiteX0" fmla="*/ 10886 w 588819"/>
              <a:gd name="connsiteY0" fmla="*/ 1452748 h 1452748"/>
              <a:gd name="connsiteX1" fmla="*/ 0 w 588819"/>
              <a:gd name="connsiteY1" fmla="*/ 356259 h 1452748"/>
              <a:gd name="connsiteX2" fmla="*/ 566058 w 588819"/>
              <a:gd name="connsiteY2" fmla="*/ 0 h 1452748"/>
              <a:gd name="connsiteX3" fmla="*/ 588819 w 588819"/>
              <a:gd name="connsiteY3" fmla="*/ 1108363 h 1452748"/>
              <a:gd name="connsiteX4" fmla="*/ 10886 w 588819"/>
              <a:gd name="connsiteY4" fmla="*/ 1452748 h 1452748"/>
              <a:gd name="connsiteX0" fmla="*/ 10886 w 588819"/>
              <a:gd name="connsiteY0" fmla="*/ 1476499 h 1476499"/>
              <a:gd name="connsiteX1" fmla="*/ 0 w 588819"/>
              <a:gd name="connsiteY1" fmla="*/ 356259 h 1476499"/>
              <a:gd name="connsiteX2" fmla="*/ 566058 w 588819"/>
              <a:gd name="connsiteY2" fmla="*/ 0 h 1476499"/>
              <a:gd name="connsiteX3" fmla="*/ 588819 w 588819"/>
              <a:gd name="connsiteY3" fmla="*/ 1108363 h 1476499"/>
              <a:gd name="connsiteX4" fmla="*/ 10886 w 588819"/>
              <a:gd name="connsiteY4" fmla="*/ 1476499 h 1476499"/>
              <a:gd name="connsiteX0" fmla="*/ 10886 w 589808"/>
              <a:gd name="connsiteY0" fmla="*/ 1452749 h 1452749"/>
              <a:gd name="connsiteX1" fmla="*/ 0 w 589808"/>
              <a:gd name="connsiteY1" fmla="*/ 332509 h 1452749"/>
              <a:gd name="connsiteX2" fmla="*/ 589808 w 589808"/>
              <a:gd name="connsiteY2" fmla="*/ 0 h 1452749"/>
              <a:gd name="connsiteX3" fmla="*/ 588819 w 589808"/>
              <a:gd name="connsiteY3" fmla="*/ 1084613 h 1452749"/>
              <a:gd name="connsiteX4" fmla="*/ 10886 w 589808"/>
              <a:gd name="connsiteY4" fmla="*/ 1452749 h 1452749"/>
              <a:gd name="connsiteX0" fmla="*/ 10886 w 589808"/>
              <a:gd name="connsiteY0" fmla="*/ 1524001 h 1524001"/>
              <a:gd name="connsiteX1" fmla="*/ 0 w 589808"/>
              <a:gd name="connsiteY1" fmla="*/ 403761 h 1524001"/>
              <a:gd name="connsiteX2" fmla="*/ 589808 w 589808"/>
              <a:gd name="connsiteY2" fmla="*/ 0 h 1524001"/>
              <a:gd name="connsiteX3" fmla="*/ 588819 w 589808"/>
              <a:gd name="connsiteY3" fmla="*/ 1155865 h 1524001"/>
              <a:gd name="connsiteX4" fmla="*/ 10886 w 589808"/>
              <a:gd name="connsiteY4" fmla="*/ 1524001 h 1524001"/>
              <a:gd name="connsiteX0" fmla="*/ 10886 w 589808"/>
              <a:gd name="connsiteY0" fmla="*/ 1512126 h 1512126"/>
              <a:gd name="connsiteX1" fmla="*/ 0 w 589808"/>
              <a:gd name="connsiteY1" fmla="*/ 391886 h 1512126"/>
              <a:gd name="connsiteX2" fmla="*/ 589808 w 589808"/>
              <a:gd name="connsiteY2" fmla="*/ 0 h 1512126"/>
              <a:gd name="connsiteX3" fmla="*/ 588819 w 589808"/>
              <a:gd name="connsiteY3" fmla="*/ 1143990 h 1512126"/>
              <a:gd name="connsiteX4" fmla="*/ 10886 w 589808"/>
              <a:gd name="connsiteY4" fmla="*/ 1512126 h 1512126"/>
              <a:gd name="connsiteX0" fmla="*/ 10886 w 589808"/>
              <a:gd name="connsiteY0" fmla="*/ 1512126 h 1512126"/>
              <a:gd name="connsiteX1" fmla="*/ 0 w 589808"/>
              <a:gd name="connsiteY1" fmla="*/ 356260 h 1512126"/>
              <a:gd name="connsiteX2" fmla="*/ 589808 w 589808"/>
              <a:gd name="connsiteY2" fmla="*/ 0 h 1512126"/>
              <a:gd name="connsiteX3" fmla="*/ 588819 w 589808"/>
              <a:gd name="connsiteY3" fmla="*/ 1143990 h 1512126"/>
              <a:gd name="connsiteX4" fmla="*/ 10886 w 589808"/>
              <a:gd name="connsiteY4" fmla="*/ 1512126 h 151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808" h="1512126">
                <a:moveTo>
                  <a:pt x="10886" y="1512126"/>
                </a:moveTo>
                <a:lnTo>
                  <a:pt x="0" y="356260"/>
                </a:lnTo>
                <a:lnTo>
                  <a:pt x="589808" y="0"/>
                </a:lnTo>
                <a:cubicBezTo>
                  <a:pt x="589478" y="361538"/>
                  <a:pt x="589149" y="782452"/>
                  <a:pt x="588819" y="1143990"/>
                </a:cubicBezTo>
                <a:lnTo>
                  <a:pt x="10886" y="15121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143250" y="4462049"/>
            <a:ext cx="14478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Arlo Caine</a:t>
            </a:r>
          </a:p>
        </p:txBody>
      </p:sp>
      <p:pic>
        <p:nvPicPr>
          <p:cNvPr id="14" name="Content Placeholder 13">
            <a:extLst>
              <a:ext uri="{FF2B5EF4-FFF2-40B4-BE49-F238E27FC236}">
                <a16:creationId xmlns:a16="http://schemas.microsoft.com/office/drawing/2014/main" id="{6FF522B9-5D5D-4956-BC2F-DA549649456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9138" y="1473804"/>
            <a:ext cx="4038600" cy="3009152"/>
          </a:xfrm>
        </p:spPr>
      </p:pic>
    </p:spTree>
    <p:extLst>
      <p:ext uri="{BB962C8B-B14F-4D97-AF65-F5344CB8AC3E}">
        <p14:creationId xmlns:p14="http://schemas.microsoft.com/office/powerpoint/2010/main" val="226196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19209" y="3886200"/>
            <a:ext cx="3767591" cy="2686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990600"/>
          </a:xfrm>
        </p:spPr>
        <p:txBody>
          <a:bodyPr/>
          <a:lstStyle/>
          <a:p>
            <a:r>
              <a:rPr lang="en-US" dirty="0"/>
              <a:t>Stepping Up to Larger Groups</a:t>
            </a:r>
          </a:p>
        </p:txBody>
      </p:sp>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09600" y="1394591"/>
            <a:ext cx="3657600" cy="2725270"/>
          </a:xfrm>
        </p:spPr>
      </p:pic>
      <p:sp>
        <p:nvSpPr>
          <p:cNvPr id="4" name="Content Placeholder 3"/>
          <p:cNvSpPr>
            <a:spLocks noGrp="1"/>
          </p:cNvSpPr>
          <p:nvPr>
            <p:ph sz="half" idx="2"/>
          </p:nvPr>
        </p:nvSpPr>
        <p:spPr>
          <a:xfrm>
            <a:off x="4495800" y="1295401"/>
            <a:ext cx="4343400" cy="2286000"/>
          </a:xfrm>
        </p:spPr>
        <p:txBody>
          <a:bodyPr/>
          <a:lstStyle/>
          <a:p>
            <a:pPr marL="365760" indent="-365760"/>
            <a:r>
              <a:rPr lang="en-US" dirty="0"/>
              <a:t>If we could fit 60,000 Lego molecules in a 1 m × 1 m × 1 m box, how many molecules would we need to fill this room?</a:t>
            </a:r>
          </a:p>
          <a:p>
            <a:endParaRPr lang="en-US" dirty="0"/>
          </a:p>
          <a:p>
            <a:endParaRPr lang="en-US" dirty="0"/>
          </a:p>
        </p:txBody>
      </p:sp>
      <p:sp>
        <p:nvSpPr>
          <p:cNvPr id="7" name="TextBox 6"/>
          <p:cNvSpPr txBox="1"/>
          <p:nvPr/>
        </p:nvSpPr>
        <p:spPr>
          <a:xfrm>
            <a:off x="7315200" y="6573048"/>
            <a:ext cx="16764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Pixabay.com</a:t>
            </a:r>
          </a:p>
        </p:txBody>
      </p:sp>
      <p:sp>
        <p:nvSpPr>
          <p:cNvPr id="9" name="TextBox 8">
            <a:extLst>
              <a:ext uri="{FF2B5EF4-FFF2-40B4-BE49-F238E27FC236}">
                <a16:creationId xmlns:a16="http://schemas.microsoft.com/office/drawing/2014/main" id="{2EFDA738-515B-4431-AB8B-803B4C3AB51A}"/>
              </a:ext>
            </a:extLst>
          </p:cNvPr>
          <p:cNvSpPr txBox="1"/>
          <p:nvPr/>
        </p:nvSpPr>
        <p:spPr>
          <a:xfrm>
            <a:off x="2878983" y="4119861"/>
            <a:ext cx="14478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Arlo Caine</a:t>
            </a:r>
          </a:p>
        </p:txBody>
      </p:sp>
    </p:spTree>
    <p:extLst>
      <p:ext uri="{BB962C8B-B14F-4D97-AF65-F5344CB8AC3E}">
        <p14:creationId xmlns:p14="http://schemas.microsoft.com/office/powerpoint/2010/main" val="4085392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24" y="348087"/>
            <a:ext cx="8229600" cy="990600"/>
          </a:xfrm>
        </p:spPr>
        <p:txBody>
          <a:bodyPr/>
          <a:lstStyle/>
          <a:p>
            <a:r>
              <a:rPr lang="en-US" dirty="0"/>
              <a:t>Stepping Up to Larger Groups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6653" y="1606693"/>
            <a:ext cx="3037602" cy="2263311"/>
          </a:xfrm>
        </p:spPr>
      </p:pic>
      <p:sp>
        <p:nvSpPr>
          <p:cNvPr id="4" name="Content Placeholder 3"/>
          <p:cNvSpPr>
            <a:spLocks noGrp="1"/>
          </p:cNvSpPr>
          <p:nvPr>
            <p:ph sz="half" idx="2"/>
          </p:nvPr>
        </p:nvSpPr>
        <p:spPr>
          <a:xfrm>
            <a:off x="4038600" y="1295400"/>
            <a:ext cx="4644312" cy="3200400"/>
          </a:xfrm>
        </p:spPr>
        <p:txBody>
          <a:bodyPr/>
          <a:lstStyle/>
          <a:p>
            <a:pPr marL="365760" indent="-365760"/>
            <a:r>
              <a:rPr lang="en-US" dirty="0"/>
              <a:t>We’ve estimated how many Lego “molecules” could fit in a 1 m × 1 m × 1 m box and a room. How many would we need to fill up this building?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608" y="4229606"/>
            <a:ext cx="4301848" cy="2427013"/>
          </a:xfrm>
          <a:prstGeom prst="rect">
            <a:avLst/>
          </a:prstGeom>
        </p:spPr>
      </p:pic>
      <p:sp>
        <p:nvSpPr>
          <p:cNvPr id="12" name="TextBox 11"/>
          <p:cNvSpPr txBox="1"/>
          <p:nvPr/>
        </p:nvSpPr>
        <p:spPr>
          <a:xfrm>
            <a:off x="7162800" y="6642556"/>
            <a:ext cx="1752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Cal Poly Pomona</a:t>
            </a:r>
          </a:p>
        </p:txBody>
      </p:sp>
      <p:pic>
        <p:nvPicPr>
          <p:cNvPr id="17" name="Picture 2">
            <a:extLst>
              <a:ext uri="{FF2B5EF4-FFF2-40B4-BE49-F238E27FC236}">
                <a16:creationId xmlns:a16="http://schemas.microsoft.com/office/drawing/2014/main" id="{77703DC6-7C0A-4E49-92BE-766E1F9352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6653" y="4128210"/>
            <a:ext cx="3037602" cy="21662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3F37659-1B3D-449F-87E0-D1105C0AEAB1}"/>
              </a:ext>
            </a:extLst>
          </p:cNvPr>
          <p:cNvSpPr txBox="1"/>
          <p:nvPr/>
        </p:nvSpPr>
        <p:spPr>
          <a:xfrm>
            <a:off x="2228332" y="6294469"/>
            <a:ext cx="156494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Pixabay.com</a:t>
            </a:r>
          </a:p>
        </p:txBody>
      </p:sp>
      <p:sp>
        <p:nvSpPr>
          <p:cNvPr id="10" name="TextBox 9"/>
          <p:cNvSpPr txBox="1"/>
          <p:nvPr/>
        </p:nvSpPr>
        <p:spPr>
          <a:xfrm>
            <a:off x="2286902" y="3848911"/>
            <a:ext cx="14478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Arlo Caine</a:t>
            </a:r>
          </a:p>
        </p:txBody>
      </p:sp>
    </p:spTree>
    <p:extLst>
      <p:ext uri="{BB962C8B-B14F-4D97-AF65-F5344CB8AC3E}">
        <p14:creationId xmlns:p14="http://schemas.microsoft.com/office/powerpoint/2010/main" val="789964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dirty="0"/>
              <a:t>Keep Stepping Up to Larger Groups</a:t>
            </a:r>
          </a:p>
        </p:txBody>
      </p:sp>
      <p:sp>
        <p:nvSpPr>
          <p:cNvPr id="8" name="TextBox 7"/>
          <p:cNvSpPr txBox="1"/>
          <p:nvPr/>
        </p:nvSpPr>
        <p:spPr>
          <a:xfrm>
            <a:off x="533400" y="1371600"/>
            <a:ext cx="8153400" cy="1477328"/>
          </a:xfrm>
          <a:prstGeom prst="rect">
            <a:avLst/>
          </a:prstGeom>
          <a:noFill/>
        </p:spPr>
        <p:txBody>
          <a:bodyPr wrap="square" rtlCol="0">
            <a:spAutoFit/>
          </a:bodyPr>
          <a:lstStyle/>
          <a:p>
            <a:r>
              <a:rPr lang="en-US" sz="3000" dirty="0">
                <a:latin typeface="Calibri" pitchFamily="34" charset="0"/>
              </a:rPr>
              <a:t>There are 163 buildings on the campus of Cal Poly Pomona. How many Lego molecules would we need to fill all of these buildings?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7753" y="2971800"/>
            <a:ext cx="4135447" cy="3629926"/>
          </a:xfrm>
        </p:spPr>
      </p:pic>
      <p:sp>
        <p:nvSpPr>
          <p:cNvPr id="5" name="TextBox 4"/>
          <p:cNvSpPr txBox="1"/>
          <p:nvPr/>
        </p:nvSpPr>
        <p:spPr>
          <a:xfrm>
            <a:off x="4648200" y="6548155"/>
            <a:ext cx="2133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Map Data @2018 Google</a:t>
            </a:r>
          </a:p>
        </p:txBody>
      </p:sp>
    </p:spTree>
    <p:extLst>
      <p:ext uri="{BB962C8B-B14F-4D97-AF65-F5344CB8AC3E}">
        <p14:creationId xmlns:p14="http://schemas.microsoft.com/office/powerpoint/2010/main" val="1000643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lstStyle/>
          <a:p>
            <a:r>
              <a:rPr lang="en-US" dirty="0"/>
              <a:t>Keep Stepping Up to Larger Groups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5069" y="2387450"/>
            <a:ext cx="5413861" cy="4152594"/>
          </a:xfrm>
        </p:spPr>
      </p:pic>
      <p:sp>
        <p:nvSpPr>
          <p:cNvPr id="6" name="TextBox 5"/>
          <p:cNvSpPr txBox="1"/>
          <p:nvPr/>
        </p:nvSpPr>
        <p:spPr>
          <a:xfrm>
            <a:off x="5257800" y="6540044"/>
            <a:ext cx="2133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Map Data @2018 Google</a:t>
            </a:r>
          </a:p>
        </p:txBody>
      </p:sp>
      <p:sp>
        <p:nvSpPr>
          <p:cNvPr id="7" name="TextBox 6"/>
          <p:cNvSpPr txBox="1"/>
          <p:nvPr/>
        </p:nvSpPr>
        <p:spPr>
          <a:xfrm>
            <a:off x="609600" y="1295400"/>
            <a:ext cx="7848600" cy="954107"/>
          </a:xfrm>
          <a:prstGeom prst="rect">
            <a:avLst/>
          </a:prstGeom>
          <a:noFill/>
        </p:spPr>
        <p:txBody>
          <a:bodyPr wrap="square" rtlCol="0">
            <a:spAutoFit/>
          </a:bodyPr>
          <a:lstStyle/>
          <a:p>
            <a:r>
              <a:rPr lang="en-US" sz="2800" dirty="0">
                <a:latin typeface="Calibri" pitchFamily="34" charset="0"/>
              </a:rPr>
              <a:t>How many Lego molecules would we need to fill up all of the buildings in Pomona?</a:t>
            </a:r>
          </a:p>
        </p:txBody>
      </p:sp>
    </p:spTree>
    <p:extLst>
      <p:ext uri="{BB962C8B-B14F-4D97-AF65-F5344CB8AC3E}">
        <p14:creationId xmlns:p14="http://schemas.microsoft.com/office/powerpoint/2010/main" val="1691542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Keep Stepping Up to Larger Groups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7442" y="1524000"/>
            <a:ext cx="5062422" cy="4876800"/>
          </a:xfrm>
        </p:spPr>
      </p:pic>
      <p:sp>
        <p:nvSpPr>
          <p:cNvPr id="7" name="TextBox 6"/>
          <p:cNvSpPr txBox="1"/>
          <p:nvPr/>
        </p:nvSpPr>
        <p:spPr>
          <a:xfrm>
            <a:off x="5334000" y="6400800"/>
            <a:ext cx="2133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Map Data @2018 Google</a:t>
            </a:r>
          </a:p>
        </p:txBody>
      </p:sp>
    </p:spTree>
    <p:extLst>
      <p:ext uri="{BB962C8B-B14F-4D97-AF65-F5344CB8AC3E}">
        <p14:creationId xmlns:p14="http://schemas.microsoft.com/office/powerpoint/2010/main" val="3427908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How Small Is a Water Molecule?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2435" y="1447800"/>
            <a:ext cx="6739128" cy="5029200"/>
          </a:xfrm>
        </p:spPr>
      </p:pic>
      <p:sp>
        <p:nvSpPr>
          <p:cNvPr id="5" name="TextBox 4"/>
          <p:cNvSpPr txBox="1"/>
          <p:nvPr/>
        </p:nvSpPr>
        <p:spPr>
          <a:xfrm>
            <a:off x="762000" y="3733800"/>
            <a:ext cx="3124200" cy="1338828"/>
          </a:xfrm>
          <a:prstGeom prst="rect">
            <a:avLst/>
          </a:prstGeom>
          <a:solidFill>
            <a:schemeClr val="bg1"/>
          </a:solidFill>
          <a:ln>
            <a:solidFill>
              <a:srgbClr val="000000"/>
            </a:solidFill>
          </a:ln>
        </p:spPr>
        <p:txBody>
          <a:bodyPr wrap="square" rtlCol="0">
            <a:spAutoFit/>
          </a:bodyPr>
          <a:lstStyle/>
          <a:p>
            <a:pPr algn="ctr">
              <a:lnSpc>
                <a:spcPct val="150000"/>
              </a:lnSpc>
            </a:pPr>
            <a:r>
              <a:rPr lang="en-US" dirty="0"/>
              <a:t>Each water droplet </a:t>
            </a:r>
            <a:br>
              <a:rPr lang="en-US" dirty="0"/>
            </a:br>
            <a:r>
              <a:rPr lang="en-US" dirty="0"/>
              <a:t>contains roughly </a:t>
            </a:r>
            <a:br>
              <a:rPr lang="en-US" dirty="0"/>
            </a:br>
            <a:r>
              <a:rPr lang="en-US" dirty="0">
                <a:solidFill>
                  <a:srgbClr val="C00000"/>
                </a:solidFill>
              </a:rPr>
              <a:t>300 trillion </a:t>
            </a:r>
            <a:r>
              <a:rPr lang="en-US" dirty="0"/>
              <a:t>molecules.</a:t>
            </a:r>
          </a:p>
        </p:txBody>
      </p:sp>
      <p:cxnSp>
        <p:nvCxnSpPr>
          <p:cNvPr id="7" name="Straight Arrow Connector 6"/>
          <p:cNvCxnSpPr/>
          <p:nvPr/>
        </p:nvCxnSpPr>
        <p:spPr>
          <a:xfrm flipV="1">
            <a:off x="3733800" y="3429000"/>
            <a:ext cx="685800" cy="381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387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458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533400" y="2057400"/>
            <a:ext cx="8229600" cy="4267200"/>
          </a:xfrm>
        </p:spPr>
        <p:txBody>
          <a:bodyPr/>
          <a:lstStyle/>
          <a:p>
            <a:pPr marL="0" indent="0">
              <a:buNone/>
            </a:pPr>
            <a:r>
              <a:rPr lang="en-US" sz="3200" dirty="0"/>
              <a:t>How can we use mathematics to understand the size of molecules that make up everyday objects?</a:t>
            </a:r>
          </a:p>
        </p:txBody>
      </p:sp>
    </p:spTree>
    <p:extLst>
      <p:ext uri="{BB962C8B-B14F-4D97-AF65-F5344CB8AC3E}">
        <p14:creationId xmlns:p14="http://schemas.microsoft.com/office/powerpoint/2010/main" val="1383695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Content Deepening: Focus Question 2</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and how can it change?</a:t>
            </a:r>
          </a:p>
        </p:txBody>
      </p:sp>
    </p:spTree>
    <p:extLst>
      <p:ext uri="{BB962C8B-B14F-4D97-AF65-F5344CB8AC3E}">
        <p14:creationId xmlns:p14="http://schemas.microsoft.com/office/powerpoint/2010/main" val="1428952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533400" y="1295400"/>
            <a:ext cx="8229600" cy="5257800"/>
          </a:xfrm>
        </p:spPr>
        <p:txBody>
          <a:bodyPr/>
          <a:lstStyle/>
          <a:p>
            <a:pPr marL="365760" indent="-365760"/>
            <a:r>
              <a:rPr lang="en-US" sz="2800" dirty="0"/>
              <a:t>Create a comic strip that </a:t>
            </a:r>
            <a:br>
              <a:rPr lang="en-US" sz="2800" dirty="0"/>
            </a:br>
            <a:r>
              <a:rPr lang="en-US" sz="2800" dirty="0"/>
              <a:t>illustrates what you’ve </a:t>
            </a:r>
            <a:br>
              <a:rPr lang="en-US" sz="2800" dirty="0"/>
            </a:br>
            <a:r>
              <a:rPr lang="en-US" sz="2800" dirty="0"/>
              <a:t>learned about matter and </a:t>
            </a:r>
            <a:br>
              <a:rPr lang="en-US" sz="2800" dirty="0"/>
            </a:br>
            <a:r>
              <a:rPr lang="en-US" sz="2800" dirty="0"/>
              <a:t>how it can change. Be</a:t>
            </a:r>
            <a:br>
              <a:rPr lang="en-US" sz="2800" dirty="0"/>
            </a:br>
            <a:r>
              <a:rPr lang="en-US" sz="2800" dirty="0"/>
              <a:t>creative!</a:t>
            </a:r>
          </a:p>
          <a:p>
            <a:pPr marL="365760" indent="-365760">
              <a:spcBef>
                <a:spcPts val="1200"/>
              </a:spcBef>
            </a:pPr>
            <a:r>
              <a:rPr lang="en-US" sz="2800" b="1" dirty="0"/>
              <a:t>Science terms/ideas to </a:t>
            </a:r>
            <a:br>
              <a:rPr lang="en-US" sz="2800" b="1" dirty="0"/>
            </a:br>
            <a:r>
              <a:rPr lang="en-US" sz="2800" b="1" dirty="0"/>
              <a:t>use: </a:t>
            </a:r>
            <a:r>
              <a:rPr lang="en-US" sz="2800" dirty="0"/>
              <a:t>atoms, molecules,</a:t>
            </a:r>
            <a:br>
              <a:rPr lang="en-US" sz="2800" dirty="0"/>
            </a:br>
            <a:r>
              <a:rPr lang="en-US" sz="2800" dirty="0"/>
              <a:t>matter, solid/liquid, </a:t>
            </a:r>
            <a:br>
              <a:rPr lang="en-US" sz="2800" dirty="0"/>
            </a:br>
            <a:r>
              <a:rPr lang="en-US" sz="2800" dirty="0"/>
              <a:t>ice/liquid water, crayons, chocolate, butter, vinegar and baking soda, melting/freezing, neutralization reaction, physical (state) change/chemical change, conservation of matter</a:t>
            </a:r>
          </a:p>
          <a:p>
            <a:pPr marL="365760" indent="-365760">
              <a:buNone/>
            </a:pPr>
            <a:endParaRPr lang="en-US" sz="2800" dirty="0"/>
          </a:p>
          <a:p>
            <a:pPr marL="365760" indent="-365760"/>
            <a:endParaRPr lang="en-US" sz="2800" dirty="0"/>
          </a:p>
        </p:txBody>
      </p:sp>
      <p:sp>
        <p:nvSpPr>
          <p:cNvPr id="8" name="Title 1"/>
          <p:cNvSpPr>
            <a:spLocks noGrp="1"/>
          </p:cNvSpPr>
          <p:nvPr>
            <p:ph type="title"/>
          </p:nvPr>
        </p:nvSpPr>
        <p:spPr>
          <a:xfrm>
            <a:off x="533400" y="381000"/>
            <a:ext cx="8153400" cy="990600"/>
          </a:xfrm>
        </p:spPr>
        <p:txBody>
          <a:bodyPr/>
          <a:lstStyle/>
          <a:p>
            <a:r>
              <a:rPr lang="en-US" dirty="0"/>
              <a:t>Putting It All Together!</a:t>
            </a:r>
          </a:p>
        </p:txBody>
      </p:sp>
      <p:grpSp>
        <p:nvGrpSpPr>
          <p:cNvPr id="6" name="Group 5">
            <a:extLst>
              <a:ext uri="{FF2B5EF4-FFF2-40B4-BE49-F238E27FC236}">
                <a16:creationId xmlns:a16="http://schemas.microsoft.com/office/drawing/2014/main" id="{7E193DAB-5CC4-49D4-87F6-333992FD8DC1}"/>
              </a:ext>
            </a:extLst>
          </p:cNvPr>
          <p:cNvGrpSpPr/>
          <p:nvPr/>
        </p:nvGrpSpPr>
        <p:grpSpPr>
          <a:xfrm>
            <a:off x="4953000" y="1371600"/>
            <a:ext cx="3755929" cy="3352800"/>
            <a:chOff x="2514600" y="2534734"/>
            <a:chExt cx="3755929" cy="381610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534734"/>
              <a:ext cx="3755929" cy="3816104"/>
            </a:xfrm>
            <a:prstGeom prst="rect">
              <a:avLst/>
            </a:prstGeom>
          </p:spPr>
        </p:pic>
        <p:sp>
          <p:nvSpPr>
            <p:cNvPr id="2" name="Speech Bubble: Oval 1">
              <a:extLst>
                <a:ext uri="{FF2B5EF4-FFF2-40B4-BE49-F238E27FC236}">
                  <a16:creationId xmlns:a16="http://schemas.microsoft.com/office/drawing/2014/main" id="{A4DE6F92-50C4-4CC3-9FB6-E932BF02A43A}"/>
                </a:ext>
              </a:extLst>
            </p:cNvPr>
            <p:cNvSpPr/>
            <p:nvPr/>
          </p:nvSpPr>
          <p:spPr>
            <a:xfrm rot="19413475">
              <a:off x="2838507" y="3132530"/>
              <a:ext cx="1192047" cy="96986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E05768F6-A4C1-4EAF-8697-DDA2CD99A158}"/>
                </a:ext>
              </a:extLst>
            </p:cNvPr>
            <p:cNvSpPr/>
            <p:nvPr/>
          </p:nvSpPr>
          <p:spPr>
            <a:xfrm rot="667556">
              <a:off x="4446112" y="3184753"/>
              <a:ext cx="1512935" cy="981074"/>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dirty="0">
                  <a:latin typeface="Comic Sans MS" panose="030F0702030302020204" pitchFamily="66" charset="0"/>
                </a:rPr>
                <a:t>Go back to sleep! You are having the microscope dream again.</a:t>
              </a:r>
            </a:p>
          </p:txBody>
        </p:sp>
        <p:sp>
          <p:nvSpPr>
            <p:cNvPr id="4" name="TextBox 3">
              <a:extLst>
                <a:ext uri="{FF2B5EF4-FFF2-40B4-BE49-F238E27FC236}">
                  <a16:creationId xmlns:a16="http://schemas.microsoft.com/office/drawing/2014/main" id="{325659C7-6DA3-44CE-B480-E1FCA6CAD365}"/>
                </a:ext>
              </a:extLst>
            </p:cNvPr>
            <p:cNvSpPr txBox="1"/>
            <p:nvPr/>
          </p:nvSpPr>
          <p:spPr>
            <a:xfrm>
              <a:off x="2819400" y="3313837"/>
              <a:ext cx="1160040" cy="877163"/>
            </a:xfrm>
            <a:prstGeom prst="rect">
              <a:avLst/>
            </a:prstGeom>
            <a:noFill/>
          </p:spPr>
          <p:txBody>
            <a:bodyPr wrap="square" rtlCol="0">
              <a:spAutoFit/>
            </a:bodyPr>
            <a:lstStyle/>
            <a:p>
              <a:pPr algn="ctr"/>
              <a:r>
                <a:rPr lang="en-US" sz="1000" dirty="0">
                  <a:solidFill>
                    <a:schemeClr val="bg1"/>
                  </a:solidFill>
                  <a:latin typeface="Comic Sans MS" panose="030F0702030302020204" pitchFamily="66" charset="0"/>
                </a:rPr>
                <a:t>There was a huge eye and it would not stop looking at me!</a:t>
              </a:r>
            </a:p>
            <a:p>
              <a:endParaRPr lang="en-US" sz="1100" dirty="0"/>
            </a:p>
          </p:txBody>
        </p:sp>
      </p:grpSp>
      <p:sp>
        <p:nvSpPr>
          <p:cNvPr id="5" name="TextBox 4"/>
          <p:cNvSpPr txBox="1"/>
          <p:nvPr/>
        </p:nvSpPr>
        <p:spPr>
          <a:xfrm>
            <a:off x="7382307" y="4692878"/>
            <a:ext cx="1436735"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272842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9FCDBC-8F47-42EC-AC69-CA916122C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37254"/>
            <a:ext cx="5868219" cy="6420746"/>
          </a:xfrm>
          <a:prstGeom prst="rect">
            <a:avLst/>
          </a:prstGeom>
        </p:spPr>
      </p:pic>
      <p:sp>
        <p:nvSpPr>
          <p:cNvPr id="5" name="Rectangle 6"/>
          <p:cNvSpPr>
            <a:spLocks noChangeArrowheads="1"/>
          </p:cNvSpPr>
          <p:nvPr/>
        </p:nvSpPr>
        <p:spPr bwMode="auto">
          <a:xfrm>
            <a:off x="1828799" y="4953000"/>
            <a:ext cx="2743199" cy="6096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39014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990600"/>
          </a:xfrm>
        </p:spPr>
        <p:txBody>
          <a:bodyPr/>
          <a:lstStyle/>
          <a:p>
            <a:pPr eaLnBrk="1" hangingPunct="1"/>
            <a:r>
              <a:rPr lang="en-US" dirty="0"/>
              <a:t>Today’s Focus Questions </a:t>
            </a:r>
          </a:p>
        </p:txBody>
      </p:sp>
      <p:sp>
        <p:nvSpPr>
          <p:cNvPr id="4" name="Rectangle 3"/>
          <p:cNvSpPr txBox="1">
            <a:spLocks noChangeArrowheads="1"/>
          </p:cNvSpPr>
          <p:nvPr/>
        </p:nvSpPr>
        <p:spPr bwMode="auto">
          <a:xfrm>
            <a:off x="457200" y="1524000"/>
            <a:ext cx="838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eaLnBrk="1" hangingPunct="1">
              <a:defRPr/>
            </a:pPr>
            <a:r>
              <a:rPr lang="en-US" sz="3100" dirty="0"/>
              <a:t>Why is it necessary to engage students in using and applying new science ideas in a variety of ways and contexts? </a:t>
            </a:r>
          </a:p>
          <a:p>
            <a:pPr marL="365760" indent="-365760" eaLnBrk="1" hangingPunct="1">
              <a:spcBef>
                <a:spcPts val="600"/>
              </a:spcBef>
              <a:defRPr/>
            </a:pPr>
            <a:r>
              <a:rPr lang="en-US" sz="3100" dirty="0"/>
              <a:t>How will the Student Thinking Lens strategies help you teach the Properties of Matter lessons?</a:t>
            </a:r>
          </a:p>
          <a:p>
            <a:pPr marL="365760" indent="-365760" eaLnBrk="1" hangingPunct="1">
              <a:spcBef>
                <a:spcPts val="600"/>
              </a:spcBef>
              <a:defRPr/>
            </a:pPr>
            <a:r>
              <a:rPr lang="en-US" sz="3100" dirty="0"/>
              <a:t>How can we use mathematics to understand the size of molecules that make up everyday objects?</a:t>
            </a:r>
          </a:p>
          <a:p>
            <a:pPr marL="365760" indent="-365760">
              <a:spcBef>
                <a:spcPts val="600"/>
              </a:spcBef>
            </a:pPr>
            <a:r>
              <a:rPr lang="en-US" sz="3100" dirty="0"/>
              <a:t>What is matter made of, and how can it change?</a:t>
            </a:r>
          </a:p>
          <a:p>
            <a:pPr marL="365760" indent="-365760">
              <a:spcBef>
                <a:spcPts val="0"/>
              </a:spcBef>
              <a:buFont typeface="+mj-lt"/>
              <a:buAutoNum type="arabicPeriod"/>
            </a:pPr>
            <a:endParaRPr lang="en-US" sz="3000" dirty="0"/>
          </a:p>
          <a:p>
            <a:pPr marL="365760" indent="-365760">
              <a:spcBef>
                <a:spcPts val="0"/>
              </a:spcBef>
              <a:buFont typeface="Arial" charset="0"/>
              <a:buNone/>
            </a:pPr>
            <a:endParaRPr lang="en-US" sz="3000" dirty="0"/>
          </a:p>
          <a:p>
            <a:pPr eaLnBrk="1" hangingPunct="1">
              <a:defRPr/>
            </a:pPr>
            <a:endParaRPr lang="en-US" dirty="0"/>
          </a:p>
          <a:p>
            <a:pPr marL="0" indent="0" eaLnBrk="1" hangingPunct="1">
              <a:buFont typeface="Arial" charset="0"/>
              <a:buNone/>
              <a:defRPr/>
            </a:pPr>
            <a:endParaRPr lang="en-US" sz="2800" dirty="0"/>
          </a:p>
          <a:p>
            <a:pPr marL="0" indent="0" eaLnBrk="1" hangingPunct="1">
              <a:buFont typeface="Arial" charset="0"/>
              <a:buNone/>
              <a:defRPr/>
            </a:pPr>
            <a:endParaRPr lang="en-US" sz="2800" dirty="0"/>
          </a:p>
          <a:p>
            <a:pPr marL="0" indent="0" eaLnBrk="1" hangingPunct="1">
              <a:buFont typeface="Arial" charset="0"/>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2083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90600"/>
          </a:xfrm>
        </p:spPr>
        <p:txBody>
          <a:bodyPr/>
          <a:lstStyle/>
          <a:p>
            <a:r>
              <a:rPr lang="en-US" dirty="0"/>
              <a:t>Let’s Summarize!</a:t>
            </a:r>
          </a:p>
        </p:txBody>
      </p:sp>
      <p:sp>
        <p:nvSpPr>
          <p:cNvPr id="3" name="Content Placeholder 2"/>
          <p:cNvSpPr>
            <a:spLocks noGrp="1"/>
          </p:cNvSpPr>
          <p:nvPr>
            <p:ph idx="1"/>
          </p:nvPr>
        </p:nvSpPr>
        <p:spPr>
          <a:xfrm>
            <a:off x="609600" y="1295399"/>
            <a:ext cx="7620000" cy="5257801"/>
          </a:xfrm>
        </p:spPr>
        <p:txBody>
          <a:bodyPr>
            <a:normAutofit fontScale="92500"/>
          </a:bodyPr>
          <a:lstStyle/>
          <a:p>
            <a:pPr marL="0" indent="0">
              <a:buNone/>
            </a:pPr>
            <a:r>
              <a:rPr lang="en-US" sz="3200" b="1" dirty="0"/>
              <a:t>Lesson Analysis Strategy 6</a:t>
            </a:r>
          </a:p>
          <a:p>
            <a:pPr marL="548640" indent="-365760">
              <a:spcBef>
                <a:spcPts val="600"/>
              </a:spcBef>
              <a:buFont typeface="Arial" pitchFamily="34" charset="0"/>
              <a:buChar char="•"/>
            </a:pPr>
            <a:r>
              <a:rPr lang="en-US" sz="3200" dirty="0"/>
              <a:t>What new understandings did you develop?</a:t>
            </a:r>
          </a:p>
          <a:p>
            <a:pPr marL="548640" indent="-365760">
              <a:spcBef>
                <a:spcPts val="600"/>
              </a:spcBef>
              <a:buFont typeface="Arial" pitchFamily="34" charset="0"/>
              <a:buChar char="•"/>
            </a:pPr>
            <a:r>
              <a:rPr lang="en-US" sz="3200" dirty="0"/>
              <a:t>What do you still have questions about?</a:t>
            </a:r>
          </a:p>
          <a:p>
            <a:pPr marL="0" indent="0">
              <a:spcBef>
                <a:spcPts val="1200"/>
              </a:spcBef>
              <a:buNone/>
            </a:pPr>
            <a:r>
              <a:rPr lang="en-US" sz="3200" b="1" dirty="0"/>
              <a:t>Lesson Plans Review</a:t>
            </a:r>
            <a:endParaRPr lang="en-US" sz="3200" dirty="0"/>
          </a:p>
          <a:p>
            <a:pPr marL="548640" indent="-365760">
              <a:spcBef>
                <a:spcPts val="600"/>
              </a:spcBef>
            </a:pPr>
            <a:r>
              <a:rPr lang="en-US" sz="3200" dirty="0"/>
              <a:t>What new insight(s) did you gain?</a:t>
            </a:r>
          </a:p>
          <a:p>
            <a:pPr marL="548640" indent="-365760"/>
            <a:r>
              <a:rPr lang="en-US" sz="3200" dirty="0"/>
              <a:t>What do you still have questions about?</a:t>
            </a:r>
          </a:p>
          <a:p>
            <a:pPr marL="0" indent="0">
              <a:spcBef>
                <a:spcPts val="1200"/>
              </a:spcBef>
              <a:buNone/>
            </a:pPr>
            <a:r>
              <a:rPr lang="en-US" sz="3200" b="1" dirty="0"/>
              <a:t>Content Deepening</a:t>
            </a:r>
            <a:endParaRPr lang="en-US" sz="3200" dirty="0"/>
          </a:p>
          <a:p>
            <a:pPr marL="548640" indent="-365760">
              <a:spcBef>
                <a:spcPts val="600"/>
              </a:spcBef>
              <a:buFont typeface="Arial" pitchFamily="34" charset="0"/>
              <a:buChar char="•"/>
            </a:pPr>
            <a:r>
              <a:rPr lang="en-US" sz="3200" dirty="0"/>
              <a:t>What did you learn?</a:t>
            </a:r>
          </a:p>
          <a:p>
            <a:pPr marL="548640" indent="-365760">
              <a:spcBef>
                <a:spcPts val="600"/>
              </a:spcBef>
              <a:buFont typeface="Arial" pitchFamily="34" charset="0"/>
              <a:buChar char="•"/>
            </a:pPr>
            <a:r>
              <a:rPr lang="en-US" sz="3200" dirty="0"/>
              <a:t>What do you still have questions about?</a:t>
            </a:r>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2511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457200"/>
            <a:ext cx="8153400" cy="990600"/>
          </a:xfrm>
        </p:spPr>
        <p:txBody>
          <a:bodyPr/>
          <a:lstStyle/>
          <a:p>
            <a:r>
              <a:rPr lang="en-US" dirty="0"/>
              <a:t>Homework</a:t>
            </a:r>
          </a:p>
        </p:txBody>
      </p:sp>
      <p:sp>
        <p:nvSpPr>
          <p:cNvPr id="3" name="Content Placeholder 2"/>
          <p:cNvSpPr>
            <a:spLocks noGrp="1"/>
          </p:cNvSpPr>
          <p:nvPr>
            <p:ph idx="1"/>
          </p:nvPr>
        </p:nvSpPr>
        <p:spPr>
          <a:xfrm>
            <a:off x="533400" y="1447800"/>
            <a:ext cx="8153400" cy="4800600"/>
          </a:xfrm>
        </p:spPr>
        <p:txBody>
          <a:bodyPr/>
          <a:lstStyle/>
          <a:p>
            <a:pPr marL="365760" indent="-365760">
              <a:spcBef>
                <a:spcPts val="0"/>
              </a:spcBef>
              <a:spcAft>
                <a:spcPts val="600"/>
              </a:spcAft>
              <a:buFont typeface="+mj-lt"/>
              <a:buAutoNum type="arabicPeriod"/>
              <a:defRPr/>
            </a:pPr>
            <a:r>
              <a:rPr lang="en-US" sz="3000" dirty="0"/>
              <a:t>Read in the STeLLA strategies booklet: </a:t>
            </a:r>
          </a:p>
          <a:p>
            <a:pPr marL="685800" lvl="1" indent="-274320">
              <a:spcBef>
                <a:spcPts val="0"/>
              </a:spcBef>
              <a:spcAft>
                <a:spcPts val="600"/>
              </a:spcAft>
              <a:buFont typeface="Arial" pitchFamily="34" charset="0"/>
              <a:buChar char="•"/>
              <a:defRPr/>
            </a:pPr>
            <a:r>
              <a:rPr lang="en-US" sz="3000" dirty="0"/>
              <a:t>Student Ideas and Science Ideas Defined</a:t>
            </a:r>
          </a:p>
          <a:p>
            <a:pPr marL="685800" lvl="1" indent="-274320">
              <a:spcBef>
                <a:spcPts val="0"/>
              </a:spcBef>
              <a:spcAft>
                <a:spcPts val="600"/>
              </a:spcAft>
              <a:buFont typeface="Arial" pitchFamily="34" charset="0"/>
              <a:buChar char="•"/>
              <a:defRPr/>
            </a:pPr>
            <a:r>
              <a:rPr lang="en-US" sz="3000" dirty="0"/>
              <a:t>Introduction to the Science Content Storyline Lens</a:t>
            </a:r>
          </a:p>
          <a:p>
            <a:pPr marL="685800" lvl="1" indent="-274320">
              <a:spcBef>
                <a:spcPts val="0"/>
              </a:spcBef>
              <a:spcAft>
                <a:spcPts val="300"/>
              </a:spcAft>
              <a:buFont typeface="Arial" pitchFamily="34" charset="0"/>
              <a:buChar char="•"/>
              <a:defRPr/>
            </a:pPr>
            <a:r>
              <a:rPr lang="en-US" sz="3000" dirty="0"/>
              <a:t>Science Content Storyline Lens,  Strategy A: Identify One Main Learning Goal</a:t>
            </a:r>
          </a:p>
          <a:p>
            <a:pPr marL="365760" indent="-365760">
              <a:spcBef>
                <a:spcPts val="1200"/>
              </a:spcBef>
              <a:spcAft>
                <a:spcPts val="0"/>
              </a:spcAft>
              <a:buFont typeface="+mj-lt"/>
              <a:buAutoNum type="arabicPeriod"/>
              <a:defRPr/>
            </a:pPr>
            <a:r>
              <a:rPr lang="en-US" sz="3000" dirty="0"/>
              <a:t>Complete strategy-A column on the Coherent Science Content Storyline Strategies Z-fold summary chart (front binder pocket).</a:t>
            </a:r>
          </a:p>
          <a:p>
            <a:pPr marL="0" indent="0">
              <a:spcAft>
                <a:spcPts val="1200"/>
              </a:spcAft>
              <a:buFontTx/>
              <a:buNone/>
              <a:defRPr/>
            </a:pPr>
            <a:endParaRPr lang="en-US" sz="1800" dirty="0"/>
          </a:p>
          <a:p>
            <a:pPr marL="0" indent="0">
              <a:spcAft>
                <a:spcPts val="1200"/>
              </a:spcAft>
              <a:buFontTx/>
              <a:buNone/>
              <a:defRPr/>
            </a:pPr>
            <a:endParaRPr lang="en-US" sz="2800" dirty="0"/>
          </a:p>
        </p:txBody>
      </p:sp>
    </p:spTree>
    <p:extLst>
      <p:ext uri="{BB962C8B-B14F-4D97-AF65-F5344CB8AC3E}">
        <p14:creationId xmlns:p14="http://schemas.microsoft.com/office/powerpoint/2010/main" val="3520611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447800"/>
            <a:ext cx="8382000" cy="5105400"/>
          </a:xfrm>
        </p:spPr>
        <p:txBody>
          <a:bodyPr>
            <a:normAutofit fontScale="92500" lnSpcReduction="10000"/>
          </a:bodyPr>
          <a:lstStyle/>
          <a:p>
            <a:pPr marL="0" indent="0">
              <a:buNone/>
            </a:pPr>
            <a:r>
              <a:rPr lang="en-US" sz="3200" dirty="0"/>
              <a:t>Complete the Daily Reflections sheet (handout 4.7 in PD program binder).</a:t>
            </a:r>
          </a:p>
          <a:p>
            <a:pPr marL="365760" indent="-365760">
              <a:spcBef>
                <a:spcPts val="1200"/>
              </a:spcBef>
              <a:buFont typeface="+mj-lt"/>
              <a:buAutoNum type="arabicPeriod"/>
            </a:pPr>
            <a:r>
              <a:rPr lang="en-US" sz="3200" dirty="0"/>
              <a:t>This weekend you bump into a friend who knew you were attending RESPeCT this week. What would you say you’ve learned about the STeLLA Student Thinking Lens strategies and their potential impact on your teaching practice and/or student learning?</a:t>
            </a:r>
          </a:p>
          <a:p>
            <a:pPr marL="365760" indent="-365760">
              <a:spcBef>
                <a:spcPts val="1200"/>
              </a:spcBef>
              <a:buFont typeface="+mj-lt"/>
              <a:buAutoNum type="arabicPeriod"/>
            </a:pPr>
            <a:r>
              <a:rPr lang="en-US" sz="3200" dirty="0"/>
              <a:t>What do you understand better about properties of matter after this week’s session? What helped clarify your understanding?</a:t>
            </a:r>
          </a:p>
          <a:p>
            <a:endParaRPr lang="en-US" dirty="0"/>
          </a:p>
          <a:p>
            <a:pPr marL="0" indent="0">
              <a:buNone/>
            </a:pPr>
            <a:endParaRPr lang="en-US" sz="2200" dirty="0"/>
          </a:p>
          <a:p>
            <a:endParaRPr lang="en-US" sz="2400" dirty="0"/>
          </a:p>
          <a:p>
            <a:pPr marL="457200" indent="-457200" eaLnBrk="1" hangingPunct="1"/>
            <a:endParaRPr lang="en-US" sz="2400" dirty="0"/>
          </a:p>
        </p:txBody>
      </p:sp>
    </p:spTree>
    <p:extLst>
      <p:ext uri="{BB962C8B-B14F-4D97-AF65-F5344CB8AC3E}">
        <p14:creationId xmlns:p14="http://schemas.microsoft.com/office/powerpoint/2010/main" val="4250998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RESPeCT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The Importance of Engaging Students in Constructing Scientific Explanations</a:t>
            </a:r>
          </a:p>
        </p:txBody>
      </p:sp>
      <p:sp>
        <p:nvSpPr>
          <p:cNvPr id="3" name="Content Placeholder 2"/>
          <p:cNvSpPr>
            <a:spLocks noGrp="1"/>
          </p:cNvSpPr>
          <p:nvPr>
            <p:ph idx="1"/>
          </p:nvPr>
        </p:nvSpPr>
        <p:spPr>
          <a:xfrm>
            <a:off x="533400" y="1981200"/>
            <a:ext cx="8153400" cy="4648200"/>
          </a:xfrm>
        </p:spPr>
        <p:txBody>
          <a:bodyPr/>
          <a:lstStyle/>
          <a:p>
            <a:pPr marL="0" indent="0">
              <a:buNone/>
            </a:pPr>
            <a:r>
              <a:rPr lang="en-US" sz="3000" dirty="0"/>
              <a:t>Read handout 4.1 and your group-specific handout. Then complete the assigned task:</a:t>
            </a:r>
          </a:p>
          <a:p>
            <a:pPr marL="0" indent="0">
              <a:spcBef>
                <a:spcPts val="1200"/>
              </a:spcBef>
              <a:buNone/>
            </a:pPr>
            <a:r>
              <a:rPr lang="en-US" sz="3000" b="1" dirty="0"/>
              <a:t>Group 1:</a:t>
            </a:r>
            <a:r>
              <a:rPr lang="en-US" sz="3000" dirty="0"/>
              <a:t> Analyze a student explanation (handout 4.2).</a:t>
            </a:r>
          </a:p>
          <a:p>
            <a:pPr marL="0" indent="0">
              <a:spcBef>
                <a:spcPts val="800"/>
              </a:spcBef>
              <a:buNone/>
            </a:pPr>
            <a:r>
              <a:rPr lang="en-US" sz="3000" b="1" dirty="0"/>
              <a:t>Group 2: </a:t>
            </a:r>
            <a:r>
              <a:rPr lang="en-US" sz="3000" dirty="0"/>
              <a:t>Summarize benefits for students of constructing scientific explanations (handout 4.3).</a:t>
            </a:r>
          </a:p>
          <a:p>
            <a:pPr marL="0" indent="0">
              <a:spcBef>
                <a:spcPts val="800"/>
              </a:spcBef>
              <a:buNone/>
            </a:pPr>
            <a:r>
              <a:rPr lang="en-US" sz="3000" b="1" dirty="0"/>
              <a:t>Group 3: </a:t>
            </a:r>
            <a:r>
              <a:rPr lang="en-US" sz="3000" dirty="0"/>
              <a:t>Summarize the benefits for teachers of engaging students in constructing scientific explanations (handout 4.3).</a:t>
            </a:r>
            <a:r>
              <a:rPr lang="en-US" sz="3200" dirty="0"/>
              <a:t> </a:t>
            </a:r>
          </a:p>
        </p:txBody>
      </p:sp>
    </p:spTree>
    <p:extLst>
      <p:ext uri="{BB962C8B-B14F-4D97-AF65-F5344CB8AC3E}">
        <p14:creationId xmlns:p14="http://schemas.microsoft.com/office/powerpoint/2010/main" val="21117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447800"/>
          </a:xfrm>
        </p:spPr>
        <p:txBody>
          <a:bodyPr>
            <a:noAutofit/>
          </a:bodyPr>
          <a:lstStyle/>
          <a:p>
            <a:r>
              <a:rPr lang="en-US" dirty="0"/>
              <a:t>The CERA Framework for Constructing Scientific Explanations</a:t>
            </a:r>
          </a:p>
        </p:txBody>
      </p:sp>
      <p:sp>
        <p:nvSpPr>
          <p:cNvPr id="3" name="Content Placeholder 2"/>
          <p:cNvSpPr>
            <a:spLocks noGrp="1"/>
          </p:cNvSpPr>
          <p:nvPr>
            <p:ph idx="1"/>
          </p:nvPr>
        </p:nvSpPr>
        <p:spPr>
          <a:xfrm>
            <a:off x="533400" y="1981200"/>
            <a:ext cx="8382000" cy="4191000"/>
          </a:xfrm>
        </p:spPr>
        <p:txBody>
          <a:bodyPr/>
          <a:lstStyle/>
          <a:p>
            <a:pPr marL="365760" indent="-365760">
              <a:buFont typeface="Arial" pitchFamily="34" charset="0"/>
              <a:buChar char="•"/>
            </a:pPr>
            <a:r>
              <a:rPr lang="en-US" sz="3200" dirty="0"/>
              <a:t>Next, we’ll watch video clip of a 3rd-grade teacher instructing students how to construct scientific explanations.</a:t>
            </a:r>
          </a:p>
          <a:p>
            <a:pPr marL="365760" indent="-365760">
              <a:spcBef>
                <a:spcPts val="1200"/>
              </a:spcBef>
              <a:buFont typeface="Arial" pitchFamily="34" charset="0"/>
              <a:buChar char="•"/>
            </a:pPr>
            <a:r>
              <a:rPr lang="en-US" sz="3200" dirty="0"/>
              <a:t>Think about ideas this clip gives you for helping your students learn to construct scientific explanations by making a claim, supporting it with evidence and reasoning, and considering alternative explanations and strategies (CERA). </a:t>
            </a:r>
          </a:p>
        </p:txBody>
      </p:sp>
      <p:sp>
        <p:nvSpPr>
          <p:cNvPr id="4" name="TextBox 3"/>
          <p:cNvSpPr txBox="1"/>
          <p:nvPr/>
        </p:nvSpPr>
        <p:spPr>
          <a:xfrm>
            <a:off x="4495800" y="6248400"/>
            <a:ext cx="4267200" cy="369332"/>
          </a:xfrm>
          <a:prstGeom prst="rect">
            <a:avLst/>
          </a:prstGeom>
          <a:noFill/>
        </p:spPr>
        <p:txBody>
          <a:bodyPr wrap="square" rtlCol="0">
            <a:spAutoFit/>
          </a:bodyPr>
          <a:lstStyle/>
          <a:p>
            <a:r>
              <a:rPr lang="en-US" dirty="0">
                <a:solidFill>
                  <a:srgbClr val="0070C0"/>
                </a:solidFill>
              </a:rPr>
              <a:t>Link to </a:t>
            </a:r>
            <a:r>
              <a:rPr lang="en-US" i="1" dirty="0">
                <a:solidFill>
                  <a:srgbClr val="0070C0"/>
                </a:solidFill>
                <a:hlinkClick r:id="rId3"/>
              </a:rPr>
              <a:t>Introducing the CER </a:t>
            </a:r>
            <a:r>
              <a:rPr lang="en-US" dirty="0">
                <a:solidFill>
                  <a:srgbClr val="0070C0"/>
                </a:solidFill>
                <a:hlinkClick r:id="rId3"/>
              </a:rPr>
              <a:t>video clip</a:t>
            </a:r>
            <a:endParaRPr lang="en-US" i="1" dirty="0">
              <a:solidFill>
                <a:srgbClr val="0070C0"/>
              </a:solidFill>
            </a:endParaRPr>
          </a:p>
        </p:txBody>
      </p:sp>
    </p:spTree>
    <p:extLst>
      <p:ext uri="{BB962C8B-B14F-4D97-AF65-F5344CB8AC3E}">
        <p14:creationId xmlns:p14="http://schemas.microsoft.com/office/powerpoint/2010/main" val="250211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838200"/>
          </a:xfrm>
        </p:spPr>
        <p:txBody>
          <a:bodyPr>
            <a:normAutofit fontScale="90000"/>
          </a:bodyPr>
          <a:lstStyle/>
          <a:p>
            <a:pPr eaLnBrk="1" hangingPunct="1"/>
            <a:br>
              <a:rPr lang="en-US" sz="3200" dirty="0"/>
            </a:br>
            <a:r>
              <a:rPr lang="en-US" sz="4400" dirty="0"/>
              <a:t>Introducing STL Strategy 6</a:t>
            </a:r>
            <a:br>
              <a:rPr lang="en-US" sz="3100" dirty="0"/>
            </a:br>
            <a:endParaRPr lang="en-US" sz="3100" dirty="0"/>
          </a:p>
        </p:txBody>
      </p:sp>
      <p:sp>
        <p:nvSpPr>
          <p:cNvPr id="17411" name="Rectangle 3"/>
          <p:cNvSpPr>
            <a:spLocks noGrp="1" noChangeArrowheads="1"/>
          </p:cNvSpPr>
          <p:nvPr>
            <p:ph type="body" idx="1"/>
          </p:nvPr>
        </p:nvSpPr>
        <p:spPr>
          <a:xfrm>
            <a:off x="457200" y="1447800"/>
            <a:ext cx="8229600" cy="4525963"/>
          </a:xfrm>
        </p:spPr>
        <p:txBody>
          <a:bodyPr/>
          <a:lstStyle/>
          <a:p>
            <a:pPr marL="0" indent="0" eaLnBrk="1" hangingPunct="1">
              <a:spcAft>
                <a:spcPts val="1200"/>
              </a:spcAft>
              <a:buNone/>
            </a:pPr>
            <a:r>
              <a:rPr lang="en-US" sz="3200" dirty="0"/>
              <a:t>Engage students in using and applying new science ideas in a variety of ways and contexts.</a:t>
            </a:r>
          </a:p>
          <a:p>
            <a:pPr marL="777240" indent="-411480" eaLnBrk="1" hangingPunct="1">
              <a:spcBef>
                <a:spcPts val="1800"/>
              </a:spcBef>
              <a:spcAft>
                <a:spcPts val="1200"/>
              </a:spcAft>
              <a:buFont typeface="+mj-lt"/>
              <a:buAutoNum type="arabicPeriod"/>
            </a:pPr>
            <a:r>
              <a:rPr lang="en-US" sz="3200" dirty="0"/>
              <a:t>What are the purpose and key features of this strategy?</a:t>
            </a:r>
          </a:p>
          <a:p>
            <a:pPr marL="777240" indent="-411480" eaLnBrk="1" hangingPunct="1">
              <a:spcBef>
                <a:spcPts val="0"/>
              </a:spcBef>
              <a:spcAft>
                <a:spcPts val="0"/>
              </a:spcAft>
              <a:buFont typeface="+mj-lt"/>
              <a:buAutoNum type="arabicPeriod"/>
            </a:pPr>
            <a:r>
              <a:rPr lang="en-US" sz="3200" dirty="0"/>
              <a:t>Why do you think use-and-apply questions or activities are often shortchanged in science teaching?</a:t>
            </a:r>
          </a:p>
          <a:p>
            <a:pPr eaLnBrk="1" hangingPunct="1"/>
            <a:endParaRPr lang="en-US" dirty="0"/>
          </a:p>
        </p:txBody>
      </p:sp>
    </p:spTree>
    <p:extLst>
      <p:ext uri="{BB962C8B-B14F-4D97-AF65-F5344CB8AC3E}">
        <p14:creationId xmlns:p14="http://schemas.microsoft.com/office/powerpoint/2010/main" val="7037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Why is it necessary to engage students in using and applying new science ideas in a variety of ways and contexts?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330&quot;/&gt;&lt;/object&gt;&lt;object type=&quot;3&quot; unique_id=&quot;10004&quot;&gt;&lt;property id=&quot;20148&quot; value=&quot;5&quot;/&gt;&lt;property id=&quot;20300&quot; value=&quot;Slide 2 - &amp;quot;Day 4 Agenda&amp;quot;&quot;/&gt;&lt;property id=&quot;20307&quot; value=&quot;331&quot;/&gt;&lt;/object&gt;&lt;object type=&quot;3&quot; unique_id=&quot;10005&quot;&gt;&lt;property id=&quot;20148&quot; value=&quot;5&quot;/&gt;&lt;property id=&quot;20300&quot; value=&quot;Slide 3 - &amp;quot;Trends in Reflections&amp;quot;&quot;/&gt;&lt;property id=&quot;20307&quot; value=&quot;332&quot;/&gt;&lt;/object&gt;&lt;object type=&quot;3&quot; unique_id=&quot;10006&quot;&gt;&lt;property id=&quot;20148&quot; value=&quot;5&quot;/&gt;&lt;property id=&quot;20300&quot; value=&quot;Slide 4 - &amp;quot;Today’s Focus Questions &amp;quot;&quot;/&gt;&lt;property id=&quot;20307&quot; value=&quot;333&quot;/&gt;&lt;/object&gt;&lt;object type=&quot;3&quot; unique_id=&quot;10007&quot;&gt;&lt;property id=&quot;20148&quot; value=&quot;5&quot;/&gt;&lt;property id=&quot;20300&quot; value=&quot;Slide 5&quot;/&gt;&lt;property id=&quot;20307&quot; value=&quot;334&quot;/&gt;&lt;/object&gt;&lt;object type=&quot;3&quot; unique_id=&quot;10008&quot;&gt;&lt;property id=&quot;20148&quot; value=&quot;5&quot;/&gt;&lt;property id=&quot;20300&quot; value=&quot;Slide 6 - &amp;quot;Link to yesterday: The Power of Engaging Students in Constructing Explanations&amp;quot;&quot;/&gt;&lt;property id=&quot;20307&quot; value=&quot;335&quot;/&gt;&lt;/object&gt;&lt;object type=&quot;3&quot; unique_id=&quot;10009&quot;&gt;&lt;property id=&quot;20148&quot; value=&quot;5&quot;/&gt;&lt;property id=&quot;20300&quot; value=&quot;Slide 7 - &amp;quot;Introducing the claim, evidence, reasoning framework for constructing explanations&amp;quot;&quot;/&gt;&lt;property id=&quot;20307&quot; value=&quot;336&quot;/&gt;&lt;/object&gt;&lt;object type=&quot;3&quot; unique_id=&quot;10010&quot;&gt;&lt;property id=&quot;20148&quot; value=&quot;5&quot;/&gt;&lt;property id=&quot;20300&quot; value=&quot;Slide 8 - &amp;quot; Strategy 6: Engage students in using and applying new ideas &amp;quot;&quot;/&gt;&lt;property id=&quot;20307&quot; value=&quot;337&quot;/&gt;&lt;/object&gt;&lt;object type=&quot;3&quot; unique_id=&quot;10011&quot;&gt;&lt;property id=&quot;20148&quot; value=&quot;5&quot;/&gt;&lt;property id=&quot;20300&quot; value=&quot;Slide 9 - &amp;quot;Video Analysis: Context Strategy 6, Use and Apply&amp;quot;&quot;/&gt;&lt;property id=&quot;20307&quot; value=&quot;338&quot;/&gt;&lt;/object&gt;&lt;object type=&quot;3&quot; unique_id=&quot;10012&quot;&gt;&lt;property id=&quot;20148&quot; value=&quot;5&quot;/&gt;&lt;property id=&quot;20300&quot; value=&quot;Slide 10 - &amp;quot;Identify Strategy 6: Use and Apply Science Ideas in New Contexts&amp;quot;&quot;/&gt;&lt;property id=&quot;20307&quot; value=&quot;339&quot;/&gt;&lt;/object&gt;&lt;object type=&quot;3&quot; unique_id=&quot;10013&quot;&gt;&lt;property id=&quot;20148&quot; value=&quot;5&quot;/&gt;&lt;property id=&quot;20300&quot; value=&quot;Slide 11 - &amp;quot;Analyze Strategy 6: Use and Apply Science Ideas in New Contexts&amp;quot;&quot;/&gt;&lt;property id=&quot;20307&quot; value=&quot;340&quot;/&gt;&lt;/object&gt;&lt;object type=&quot;3&quot; unique_id=&quot;10014&quot;&gt;&lt;property id=&quot;20148&quot; value=&quot;5&quot;/&gt;&lt;property id=&quot;20300&quot; value=&quot;Slide 12 - &amp;quot;Summarize:  Strategy 6&amp;quot;&quot;/&gt;&lt;property id=&quot;20307&quot; value=&quot;341&quot;/&gt;&lt;/object&gt;&lt;object type=&quot;3&quot; unique_id=&quot;10015&quot;&gt;&lt;property id=&quot;20148&quot; value=&quot;5&quot;/&gt;&lt;property id=&quot;20300&quot; value=&quot;Slide 13 - &amp;quot;Summarize Strategy 6:  Focus Question&amp;quot;&quot;/&gt;&lt;property id=&quot;20307&quot; value=&quot;342&quot;/&gt;&lt;/object&gt;&lt;object type=&quot;3&quot; unique_id=&quot;10016&quot;&gt;&lt;property id=&quot;20148&quot; value=&quot;5&quot;/&gt;&lt;property id=&quot;20300&quot; value=&quot;Slide 14 - &amp;quot;Focus Question: Matter Lesson Plans&amp;quot;&quot;/&gt;&lt;property id=&quot;20307&quot; value=&quot;343&quot;/&gt;&lt;/object&gt;&lt;object type=&quot;3&quot; unique_id=&quot;10017&quot;&gt;&lt;property id=&quot;20148&quot; value=&quot;5&quot;/&gt;&lt;property id=&quot;20300&quot; value=&quot;Slide 15&quot;/&gt;&lt;property id=&quot;20307&quot; value=&quot;329&quot;/&gt;&lt;/object&gt;&lt;object type=&quot;3&quot; unique_id=&quot;10018&quot;&gt;&lt;property id=&quot;20148&quot; value=&quot;5&quot;/&gt;&lt;property id=&quot;20300&quot; value=&quot;Slide 16 - &amp;quot;Reviewing the Student Thinking Lens Strategies&amp;quot;&quot;/&gt;&lt;property id=&quot;20307&quot; value=&quot;344&quot;/&gt;&lt;/object&gt;&lt;object type=&quot;3&quot; unique_id=&quot;10019&quot;&gt;&lt;property id=&quot;20148&quot; value=&quot;5&quot;/&gt;&lt;property id=&quot;20300&quot; value=&quot;Slide 17 - &amp;quot;Video Clip: Identify Student Thinking Lens Strategies&amp;quot;&quot;/&gt;&lt;property id=&quot;20307&quot; value=&quot;345&quot;/&gt;&lt;/object&gt;&lt;object type=&quot;3&quot; unique_id=&quot;10020&quot;&gt;&lt;property id=&quot;20148&quot; value=&quot;5&quot;/&gt;&lt;property id=&quot;20300&quot; value=&quot;Slide 18&quot;/&gt;&lt;property id=&quot;20307&quot; value=&quot;346&quot;/&gt;&lt;/object&gt;&lt;object type=&quot;3&quot; unique_id=&quot;10021&quot;&gt;&lt;property id=&quot;20148&quot; value=&quot;5&quot;/&gt;&lt;property id=&quot;20300&quot; value=&quot;Slide 19 - &amp;quot;The RESPeCT Lesson Plans as Study Lessons&amp;quot;&quot;/&gt;&lt;property id=&quot;20307&quot; value=&quot;347&quot;/&gt;&lt;/object&gt;&lt;object type=&quot;3&quot; unique_id=&quot;10022&quot;&gt;&lt;property id=&quot;20148&quot; value=&quot;5&quot;/&gt;&lt;property id=&quot;20300&quot; value=&quot;Slide 20 - &amp;quot;The RESPeCT Lesson Plans as Study Lessons&amp;quot;&quot;/&gt;&lt;property id=&quot;20307&quot; value=&quot;348&quot;/&gt;&lt;/object&gt;&lt;object type=&quot;3&quot; unique_id=&quot;10023&quot;&gt;&lt;property id=&quot;20148&quot; value=&quot;5&quot;/&gt;&lt;property id=&quot;20300&quot; value=&quot;Slide 21 - &amp;quot;Lesson Plan Conversation&amp;quot;&quot;/&gt;&lt;property id=&quot;20307&quot; value=&quot;349&quot;/&gt;&lt;/object&gt;&lt;object type=&quot;3&quot; unique_id=&quot;10024&quot;&gt;&lt;property id=&quot;20148&quot; value=&quot;5&quot;/&gt;&lt;property id=&quot;20300&quot; value=&quot;Slide 22 - &amp;quot;Student Thinking Lens Strategies Highlighted in Properties of Matter Lessons&amp;quot;&quot;/&gt;&lt;property id=&quot;20307&quot; value=&quot;350&quot;/&gt;&lt;/object&gt;&lt;object type=&quot;3&quot; unique_id=&quot;10025&quot;&gt;&lt;property id=&quot;20148&quot; value=&quot;5&quot;/&gt;&lt;property id=&quot;20300&quot; value=&quot;Slide 23 - &amp;quot;Properties of Matter&amp;quot;&quot;/&gt;&lt;property id=&quot;20307&quot; value=&quot;360&quot;/&gt;&lt;/object&gt;&lt;object type=&quot;3&quot; unique_id=&quot;10026&quot;&gt;&lt;property id=&quot;20148&quot; value=&quot;5&quot;/&gt;&lt;property id=&quot;20300&quot; value=&quot;Slide 24 - &amp;quot;Focus Question&amp;quot;&quot;/&gt;&lt;property id=&quot;20307&quot; value=&quot;361&quot;/&gt;&lt;/object&gt;&lt;object type=&quot;3&quot; unique_id=&quot;10027&quot;&gt;&lt;property id=&quot;20148&quot; value=&quot;5&quot;/&gt;&lt;property id=&quot;20300&quot; value=&quot;Slide 25 - &amp;quot;Warmup: Some Counting Numbers&amp;quot;&quot;/&gt;&lt;property id=&quot;20307&quot; value=&quot;362&quot;/&gt;&lt;/object&gt;&lt;object type=&quot;3&quot; unique_id=&quot;10028&quot;&gt;&lt;property id=&quot;20148&quot; value=&quot;5&quot;/&gt;&lt;property id=&quot;20300&quot; value=&quot;Slide 26 - &amp;quot;Warmup: Some Counting Numbers&amp;quot;&quot;/&gt;&lt;property id=&quot;20307&quot; value=&quot;363&quot;/&gt;&lt;/object&gt;&lt;object type=&quot;3&quot; unique_id=&quot;10029&quot;&gt;&lt;property id=&quot;20148&quot; value=&quot;5&quot;/&gt;&lt;property id=&quot;20300&quot; value=&quot;Slide 27 - &amp;quot;Key Points&amp;quot;&quot;/&gt;&lt;property id=&quot;20307&quot; value=&quot;364&quot;/&gt;&lt;/object&gt;&lt;object type=&quot;3&quot; unique_id=&quot;10030&quot;&gt;&lt;property id=&quot;20148&quot; value=&quot;5&quot;/&gt;&lt;property id=&quot;20300&quot; value=&quot;Slide 28 - &amp;quot;Key Points&amp;quot;&quot;/&gt;&lt;property id=&quot;20307&quot; value=&quot;365&quot;/&gt;&lt;/object&gt;&lt;object type=&quot;3&quot; unique_id=&quot;10031&quot;&gt;&lt;property id=&quot;20148&quot; value=&quot;5&quot;/&gt;&lt;property id=&quot;20300&quot; value=&quot;Slide 29 - &amp;quot;Small units: m, mm, mm, and nm.&amp;quot;&quot;/&gt;&lt;property id=&quot;20307&quot; value=&quot;366&quot;/&gt;&lt;/object&gt;&lt;object type=&quot;3&quot; unique_id=&quot;10032&quot;&gt;&lt;property id=&quot;20148&quot; value=&quot;5&quot;/&gt;&lt;property id=&quot;20300&quot; value=&quot;Slide 30 - &amp;quot;Small Scales&amp;quot;&quot;/&gt;&lt;property id=&quot;20307&quot; value=&quot;367&quot;/&gt;&lt;/object&gt;&lt;object type=&quot;3&quot; unique_id=&quot;10033&quot;&gt;&lt;property id=&quot;20148&quot; value=&quot;5&quot;/&gt;&lt;property id=&quot;20300&quot; value=&quot;Slide 31 - &amp;quot;The Diffraction Limit&amp;quot;&quot;/&gt;&lt;property id=&quot;20307&quot; value=&quot;368&quot;/&gt;&lt;/object&gt;&lt;object type=&quot;3&quot; unique_id=&quot;10034&quot;&gt;&lt;property id=&quot;20148&quot; value=&quot;5&quot;/&gt;&lt;property id=&quot;20300&quot; value=&quot;Slide 32 - &amp;quot;Lesson 3: A sense of scale?&amp;quot;&quot;/&gt;&lt;property id=&quot;20307&quot; value=&quot;369&quot;/&gt;&lt;/object&gt;&lt;object type=&quot;3&quot; unique_id=&quot;10035&quot;&gt;&lt;property id=&quot;20148&quot; value=&quot;5&quot;/&gt;&lt;property id=&quot;20300&quot; value=&quot;Slide 33 - &amp;quot;Lesson 3: A sense of scale?&amp;quot;&quot;/&gt;&lt;property id=&quot;20307&quot; value=&quot;370&quot;/&gt;&lt;/object&gt;&lt;object type=&quot;3&quot; unique_id=&quot;10036&quot;&gt;&lt;property id=&quot;20148&quot; value=&quot;5&quot;/&gt;&lt;property id=&quot;20300&quot; value=&quot;Slide 34 - &amp;quot;Number Sense?&amp;quot;&quot;/&gt;&lt;property id=&quot;20307&quot; value=&quot;371&quot;/&gt;&lt;/object&gt;&lt;object type=&quot;3&quot; unique_id=&quot;10037&quot;&gt;&lt;property id=&quot;20148&quot; value=&quot;5&quot;/&gt;&lt;property id=&quot;20300&quot; value=&quot;Slide 35 - &amp;quot;Question&amp;quot;&quot;/&gt;&lt;property id=&quot;20307&quot; value=&quot;372&quot;/&gt;&lt;/object&gt;&lt;object type=&quot;3&quot; unique_id=&quot;10038&quot;&gt;&lt;property id=&quot;20148&quot; value=&quot;5&quot;/&gt;&lt;property id=&quot;20300&quot; value=&quot;Slide 36 - &amp;quot;Stepping up to larger groups…&amp;quot;&quot;/&gt;&lt;property id=&quot;20307&quot; value=&quot;373&quot;/&gt;&lt;/object&gt;&lt;object type=&quot;3&quot; unique_id=&quot;10039&quot;&gt;&lt;property id=&quot;20148&quot; value=&quot;5&quot;/&gt;&lt;property id=&quot;20300&quot; value=&quot;Slide 37 - &amp;quot;Stepping up to larger groups…&amp;quot;&quot;/&gt;&lt;property id=&quot;20307&quot; value=&quot;374&quot;/&gt;&lt;/object&gt;&lt;object type=&quot;3&quot; unique_id=&quot;10040&quot;&gt;&lt;property id=&quot;20148&quot; value=&quot;5&quot;/&gt;&lt;property id=&quot;20300&quot; value=&quot;Slide 38 - &amp;quot;Stepping up to larger groups…&amp;quot;&quot;/&gt;&lt;property id=&quot;20307&quot; value=&quot;375&quot;/&gt;&lt;/object&gt;&lt;object type=&quot;3&quot; unique_id=&quot;10041&quot;&gt;&lt;property id=&quot;20148&quot; value=&quot;5&quot;/&gt;&lt;property id=&quot;20300&quot; value=&quot;Slide 39 - &amp;quot;Stepping up to larger groups…&amp;quot;&quot;/&gt;&lt;property id=&quot;20307&quot; value=&quot;376&quot;/&gt;&lt;/object&gt;&lt;object type=&quot;3&quot; unique_id=&quot;10042&quot;&gt;&lt;property id=&quot;20148&quot; value=&quot;5&quot;/&gt;&lt;property id=&quot;20300&quot; value=&quot;Slide 40 - &amp;quot;Stepping up to larger groups…&amp;quot;&quot;/&gt;&lt;property id=&quot;20307&quot; value=&quot;377&quot;/&gt;&lt;/object&gt;&lt;object type=&quot;3&quot; unique_id=&quot;10043&quot;&gt;&lt;property id=&quot;20148&quot; value=&quot;5&quot;/&gt;&lt;property id=&quot;20300&quot; value=&quot;Slide 41 - &amp;quot;Keep going…&amp;quot;&quot;/&gt;&lt;property id=&quot;20307&quot; value=&quot;378&quot;/&gt;&lt;/object&gt;&lt;object type=&quot;3&quot; unique_id=&quot;10044&quot;&gt;&lt;property id=&quot;20148&quot; value=&quot;5&quot;/&gt;&lt;property id=&quot;20300&quot; value=&quot;Slide 42 - &amp;quot;Keep going…&amp;quot;&quot;/&gt;&lt;property id=&quot;20307&quot; value=&quot;379&quot;/&gt;&lt;/object&gt;&lt;object type=&quot;3&quot; unique_id=&quot;10045&quot;&gt;&lt;property id=&quot;20148&quot; value=&quot;5&quot;/&gt;&lt;property id=&quot;20300&quot; value=&quot;Slide 43 - &amp;quot;Just how small is a single water molecule?&amp;quot;&quot;/&gt;&lt;property id=&quot;20307&quot; value=&quot;380&quot;/&gt;&lt;/object&gt;&lt;object type=&quot;3&quot; unique_id=&quot;10046&quot;&gt;&lt;property id=&quot;20148&quot; value=&quot;5&quot;/&gt;&lt;property id=&quot;20300&quot; value=&quot;Slide 44 - &amp;quot;Focus Question: Reflect&amp;quot;&quot;/&gt;&lt;property id=&quot;20307&quot; value=&quot;381&quot;/&gt;&lt;/object&gt;&lt;object type=&quot;3&quot; unique_id=&quot;10047&quot;&gt;&lt;property id=&quot;20148&quot; value=&quot;5&quot;/&gt;&lt;property id=&quot;20300&quot; value=&quot;Slide 45 - &amp;quot;Bringing It All Together&amp;quot;&quot;/&gt;&lt;property id=&quot;20307&quot; value=&quot;382&quot;/&gt;&lt;/object&gt;&lt;object type=&quot;3&quot; unique_id=&quot;10048&quot;&gt;&lt;property id=&quot;20148&quot; value=&quot;5&quot;/&gt;&lt;property id=&quot;20300&quot; value=&quot;Slide 46 - &amp;quot;The Art of Science&amp;quot;&quot;/&gt;&lt;property id=&quot;20307&quot; value=&quot;383&quot;/&gt;&lt;/object&gt;&lt;object type=&quot;3&quot; unique_id=&quot;10051&quot;&gt;&lt;property id=&quot;20148&quot; value=&quot;5&quot;/&gt;&lt;property id=&quot;20300&quot; value=&quot;Slide 48 - &amp;quot;So today we…&amp;quot;&quot;/&gt;&lt;property id=&quot;20307&quot; value=&quot;354&quot;/&gt;&lt;/object&gt;&lt;object type=&quot;3&quot; unique_id=&quot;10052&quot;&gt;&lt;property id=&quot;20148&quot; value=&quot;5&quot;/&gt;&lt;property id=&quot;20300&quot; value=&quot;Slide 49 - &amp;quot;Homework&amp;quot;&quot;/&gt;&lt;property id=&quot;20307&quot; value=&quot;355&quot;/&gt;&lt;/object&gt;&lt;object type=&quot;3&quot; unique_id=&quot;10053&quot;&gt;&lt;property id=&quot;20148&quot; value=&quot;5&quot;/&gt;&lt;property id=&quot;20300&quot; value=&quot;Slide 50 - &amp;quot;Reflection on Today’s Session&amp;quot;&quot;/&gt;&lt;property id=&quot;20307&quot; value=&quot;356&quot;/&gt;&lt;/object&gt;&lt;object type=&quot;3&quot; unique_id=&quot;10054&quot;&gt;&lt;property id=&quot;20148&quot; value=&quot;5&quot;/&gt;&lt;property id=&quot;20300&quot; value=&quot;Slide 51 - &amp;quot;Thank you and have a great weekend!&amp;quot;&quot;/&gt;&lt;property id=&quot;20307&quot; value=&quot;357&quot;/&gt;&lt;/object&gt;&lt;object type=&quot;3&quot; unique_id=&quot;10055&quot;&gt;&lt;property id=&quot;20148&quot; value=&quot;5&quot;/&gt;&lt;property id=&quot;20300&quot; value=&quot;Slide 52 - &amp;quot; Norms for Working Together &amp;quot;&quot;/&gt;&lt;property id=&quot;20307&quot; value=&quot;358&quot;/&gt;&lt;/object&gt;&lt;object type=&quot;3&quot; unique_id=&quot;10056&quot;&gt;&lt;property id=&quot;20148&quot; value=&quot;5&quot;/&gt;&lt;property id=&quot;20300&quot; value=&quot;Slide 53 - &amp;quot; Norms for Working Together &amp;quot;&quot;/&gt;&lt;property id=&quot;20307&quot; value=&quot;359&quot;/&gt;&lt;/object&gt;&lt;object type=&quot;3&quot; unique_id=&quot;10443&quot;&gt;&lt;property id=&quot;20148&quot; value=&quot;5&quot;/&gt;&lt;property id=&quot;20300&quot; value=&quot;Slide 47 - &amp;quot;Today’s Focus Questions &amp;quot;&quot;/&gt;&lt;property id=&quot;20307&quot; value=&quot;384&quot;/&gt;&lt;/object&gt;&lt;/object&gt;&lt;object type=&quot;8&quot; unique_id=&quot;1011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16908</TotalTime>
  <Words>8343</Words>
  <Application>Microsoft Office PowerPoint</Application>
  <PresentationFormat>On-screen Show (4:3)</PresentationFormat>
  <Paragraphs>838</Paragraphs>
  <Slides>55</Slides>
  <Notes>55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Comic Sans MS</vt:lpstr>
      <vt:lpstr>Lucida Sans Unicode</vt:lpstr>
      <vt:lpstr>Symbol</vt:lpstr>
      <vt:lpstr>Clarity</vt:lpstr>
      <vt:lpstr>RESPeCT PD pROGRAM</vt:lpstr>
      <vt:lpstr>Agenda for Day 4</vt:lpstr>
      <vt:lpstr>Trends in Reflections</vt:lpstr>
      <vt:lpstr>Today’s Focus Questions </vt:lpstr>
      <vt:lpstr>PowerPoint Presentation</vt:lpstr>
      <vt:lpstr>The Importance of Engaging Students in Constructing Scientific Explanations</vt:lpstr>
      <vt:lpstr>The CERA Framework for Constructing Scientific Explanations</vt:lpstr>
      <vt:lpstr> Introducing STL Strategy 6 </vt:lpstr>
      <vt:lpstr>Lesson Analysis: Focus Question 1</vt:lpstr>
      <vt:lpstr>Lesson Analysis: Review Lesson Context</vt:lpstr>
      <vt:lpstr>Lesson Analysis: Identify Strategy 6</vt:lpstr>
      <vt:lpstr>Lesson Analysis: Analyze Strategy 6 and Reflect</vt:lpstr>
      <vt:lpstr>Check Your Understanding of Strategy 6</vt:lpstr>
      <vt:lpstr>Reflect: Lesson Analysis Focus Question 1</vt:lpstr>
      <vt:lpstr>Lesson Analysis: Focus Question 2</vt:lpstr>
      <vt:lpstr>PowerPoint Presentation</vt:lpstr>
      <vt:lpstr>Review: Student Thinking Lens Strategies</vt:lpstr>
      <vt:lpstr>Lesson Analysis: Review Lesson Context</vt:lpstr>
      <vt:lpstr>Lesson Analysis: Identify Student Thinking Lens Strategies</vt:lpstr>
      <vt:lpstr>PowerPoint Presentation</vt:lpstr>
      <vt:lpstr>The RESPeCT Lesson Plans as a Study Tool: Part 1</vt:lpstr>
      <vt:lpstr>The RESPeCT Lesson Plans as a Study Tool: Part 2</vt:lpstr>
      <vt:lpstr>Lesson Plan Conversation</vt:lpstr>
      <vt:lpstr>STL Strategies Highlighted in Properties of Matter Lessons</vt:lpstr>
      <vt:lpstr>Properties of Matter</vt:lpstr>
      <vt:lpstr>Content Deepening Focus Questions</vt:lpstr>
      <vt:lpstr>Warm-Up: Assigning Meaning to Numbers</vt:lpstr>
      <vt:lpstr>PowerPoint Presentation</vt:lpstr>
      <vt:lpstr>Key Points about Large Numbers</vt:lpstr>
      <vt:lpstr>Common Core Math Standards</vt:lpstr>
      <vt:lpstr>Metric Units</vt:lpstr>
      <vt:lpstr>How Small Is a Molecule of Water?</vt:lpstr>
      <vt:lpstr>The Diffraction Limit</vt:lpstr>
      <vt:lpstr>A Sense of Scale?</vt:lpstr>
      <vt:lpstr>A Sense of Scale?</vt:lpstr>
      <vt:lpstr>Using Place Value to Make Meaning</vt:lpstr>
      <vt:lpstr>Challenge Question</vt:lpstr>
      <vt:lpstr>Stepping Up to Larger Groups</vt:lpstr>
      <vt:lpstr>Stepping Up to Larger Groups</vt:lpstr>
      <vt:lpstr>Stepping Up to Larger Groups</vt:lpstr>
      <vt:lpstr>Stepping Up to Larger Groups</vt:lpstr>
      <vt:lpstr>Stepping Up to Larger Groups</vt:lpstr>
      <vt:lpstr>Keep Stepping Up to Larger Groups</vt:lpstr>
      <vt:lpstr>Keep Stepping Up to Larger Groups</vt:lpstr>
      <vt:lpstr>Keep Stepping Up to Larger Groups</vt:lpstr>
      <vt:lpstr>How Small Is a Water Molecule?</vt:lpstr>
      <vt:lpstr>Reflect: Content Deepening Focus Question 1</vt:lpstr>
      <vt:lpstr>Content Deepening: Focus Question 2</vt:lpstr>
      <vt:lpstr>Putting It All Together!</vt:lpstr>
      <vt:lpstr>Today’s Focus Questions </vt:lpstr>
      <vt:lpstr>Let’s Summarize!</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486</cp:revision>
  <cp:lastPrinted>2016-03-11T23:22:31Z</cp:lastPrinted>
  <dcterms:created xsi:type="dcterms:W3CDTF">2014-06-10T18:20:14Z</dcterms:created>
  <dcterms:modified xsi:type="dcterms:W3CDTF">2020-01-07T17:56:44Z</dcterms:modified>
</cp:coreProperties>
</file>