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handoutMasterIdLst>
    <p:handoutMasterId r:id="rId74"/>
  </p:handoutMasterIdLst>
  <p:sldIdLst>
    <p:sldId id="299" r:id="rId2"/>
    <p:sldId id="415" r:id="rId3"/>
    <p:sldId id="416" r:id="rId4"/>
    <p:sldId id="417" r:id="rId5"/>
    <p:sldId id="418" r:id="rId6"/>
    <p:sldId id="419" r:id="rId7"/>
    <p:sldId id="303" r:id="rId8"/>
    <p:sldId id="420" r:id="rId9"/>
    <p:sldId id="421" r:id="rId10"/>
    <p:sldId id="422" r:id="rId11"/>
    <p:sldId id="423" r:id="rId12"/>
    <p:sldId id="424" r:id="rId13"/>
    <p:sldId id="364" r:id="rId14"/>
    <p:sldId id="425" r:id="rId15"/>
    <p:sldId id="426" r:id="rId16"/>
    <p:sldId id="371" r:id="rId17"/>
    <p:sldId id="427" r:id="rId18"/>
    <p:sldId id="428" r:id="rId19"/>
    <p:sldId id="366" r:id="rId20"/>
    <p:sldId id="429" r:id="rId21"/>
    <p:sldId id="430" r:id="rId22"/>
    <p:sldId id="431" r:id="rId23"/>
    <p:sldId id="432" r:id="rId24"/>
    <p:sldId id="433" r:id="rId25"/>
    <p:sldId id="434" r:id="rId26"/>
    <p:sldId id="320" r:id="rId27"/>
    <p:sldId id="436" r:id="rId28"/>
    <p:sldId id="437" r:id="rId29"/>
    <p:sldId id="438" r:id="rId30"/>
    <p:sldId id="376" r:id="rId31"/>
    <p:sldId id="439" r:id="rId32"/>
    <p:sldId id="440" r:id="rId33"/>
    <p:sldId id="441" r:id="rId34"/>
    <p:sldId id="442" r:id="rId35"/>
    <p:sldId id="443" r:id="rId36"/>
    <p:sldId id="444" r:id="rId37"/>
    <p:sldId id="445" r:id="rId38"/>
    <p:sldId id="446" r:id="rId39"/>
    <p:sldId id="385" r:id="rId40"/>
    <p:sldId id="447" r:id="rId41"/>
    <p:sldId id="448" r:id="rId42"/>
    <p:sldId id="449" r:id="rId43"/>
    <p:sldId id="450" r:id="rId44"/>
    <p:sldId id="451" r:id="rId45"/>
    <p:sldId id="452" r:id="rId46"/>
    <p:sldId id="453" r:id="rId47"/>
    <p:sldId id="455" r:id="rId48"/>
    <p:sldId id="456" r:id="rId49"/>
    <p:sldId id="457" r:id="rId50"/>
    <p:sldId id="458" r:id="rId51"/>
    <p:sldId id="459" r:id="rId52"/>
    <p:sldId id="460" r:id="rId53"/>
    <p:sldId id="461" r:id="rId54"/>
    <p:sldId id="462" r:id="rId55"/>
    <p:sldId id="463" r:id="rId56"/>
    <p:sldId id="464" r:id="rId57"/>
    <p:sldId id="466" r:id="rId58"/>
    <p:sldId id="467" r:id="rId59"/>
    <p:sldId id="468" r:id="rId60"/>
    <p:sldId id="407" r:id="rId61"/>
    <p:sldId id="469" r:id="rId62"/>
    <p:sldId id="409" r:id="rId63"/>
    <p:sldId id="474" r:id="rId64"/>
    <p:sldId id="472" r:id="rId65"/>
    <p:sldId id="473" r:id="rId66"/>
    <p:sldId id="470" r:id="rId67"/>
    <p:sldId id="351" r:id="rId68"/>
    <p:sldId id="345" r:id="rId69"/>
    <p:sldId id="435" r:id="rId70"/>
    <p:sldId id="372" r:id="rId71"/>
    <p:sldId id="373" r:id="rId72"/>
  </p:sldIdLst>
  <p:sldSz cx="9144000" cy="6858000" type="screen4x3"/>
  <p:notesSz cx="7010400" cy="9296400"/>
  <p:custDataLst>
    <p:tags r:id="rId7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J. Roth" initials="KJR" lastIdx="6" clrIdx="0">
    <p:extLst>
      <p:ext uri="{19B8F6BF-5375-455C-9EA6-DF929625EA0E}">
        <p15:presenceInfo xmlns:p15="http://schemas.microsoft.com/office/powerpoint/2012/main" userId="S-1-5-21-117609710-706699826-1801674531-5578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448" autoAdjust="0"/>
  </p:normalViewPr>
  <p:slideViewPr>
    <p:cSldViewPr>
      <p:cViewPr varScale="1">
        <p:scale>
          <a:sx n="85" d="100"/>
          <a:sy n="85" d="100"/>
        </p:scale>
        <p:origin x="1374" y="90"/>
      </p:cViewPr>
      <p:guideLst>
        <p:guide orient="horz" pos="2160"/>
        <p:guide pos="2880"/>
      </p:guideLst>
    </p:cSldViewPr>
  </p:slideViewPr>
  <p:notesTextViewPr>
    <p:cViewPr>
      <p:scale>
        <a:sx n="1" d="1"/>
        <a:sy n="1" d="1"/>
      </p:scale>
      <p:origin x="0" y="0"/>
    </p:cViewPr>
  </p:notesTextViewPr>
  <p:sorterViewPr>
    <p:cViewPr>
      <p:scale>
        <a:sx n="100" d="100"/>
        <a:sy n="100" d="100"/>
      </p:scale>
      <p:origin x="0" y="-42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E72D183-2211-4AA9-B613-018A9751F4DC}" type="datetimeFigureOut">
              <a:rPr lang="en-US" smtClean="0"/>
              <a:pPr/>
              <a:t>1/7/2020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8279A49-5D7E-40FC-8B29-ECCAFA958124}" type="slidenum">
              <a:rPr lang="en-US" smtClean="0"/>
              <a:pPr/>
              <a:t>‹#›</a:t>
            </a:fld>
            <a:endParaRPr lang="en-US" dirty="0"/>
          </a:p>
        </p:txBody>
      </p:sp>
    </p:spTree>
    <p:extLst>
      <p:ext uri="{BB962C8B-B14F-4D97-AF65-F5344CB8AC3E}">
        <p14:creationId xmlns:p14="http://schemas.microsoft.com/office/powerpoint/2010/main" val="847951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3E99A0-5A01-41BA-AC39-BB8F130969B5}" type="datetimeFigureOut">
              <a:rPr lang="en-US" smtClean="0"/>
              <a:pPr/>
              <a:t>1/7/2020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58BEC4D-D1F7-4625-B0BA-2126EAFE9E6D}" type="slidenum">
              <a:rPr lang="en-US" smtClean="0"/>
              <a:pPr/>
              <a:t>‹#›</a:t>
            </a:fld>
            <a:endParaRPr lang="en-US" dirty="0"/>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dirty="0">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r>
              <a:rPr lang="en-US" sz="1200" kern="1200" dirty="0">
                <a:solidFill>
                  <a:schemeClr val="tx1"/>
                </a:solidFill>
                <a:latin typeface="+mn-lt"/>
                <a:ea typeface="+mn-ea"/>
                <a:cs typeface="+mn-cs"/>
              </a:rPr>
              <a:t>5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Take care of any housekeeping issues.</a:t>
            </a:r>
          </a:p>
          <a:p>
            <a:pPr eaLnBrk="1" hangingPunct="1"/>
            <a:endParaRPr lang="en-US" altLang="en-US" dirty="0"/>
          </a:p>
        </p:txBody>
      </p:sp>
    </p:spTree>
    <p:extLst>
      <p:ext uri="{BB962C8B-B14F-4D97-AF65-F5344CB8AC3E}">
        <p14:creationId xmlns:p14="http://schemas.microsoft.com/office/powerpoint/2010/main" val="3870094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 </a:t>
            </a:r>
          </a:p>
          <a:p>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Discuss</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the questions on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Slide question 1:</a:t>
            </a:r>
            <a:r>
              <a:rPr lang="en-US" sz="1200" kern="1200" dirty="0">
                <a:solidFill>
                  <a:schemeClr val="tx1"/>
                </a:solidFill>
                <a:latin typeface="+mn-lt"/>
                <a:ea typeface="+mn-ea"/>
                <a:cs typeface="+mn-cs"/>
              </a:rPr>
              <a:t> Both strategy C and strategy D emphasize that all activities must be matched to the main learning goal. Strategy D, however, emphasizes a very important kind of activity: content representations. It also emphasizes that teachers should actively engage students in creating, modifying, and using content representations.  </a:t>
            </a:r>
          </a:p>
          <a:p>
            <a:pPr marL="137160" indent="-137160">
              <a:buFont typeface="Arial" pitchFamily="34" charset="0"/>
              <a:buChar char="•"/>
            </a:pPr>
            <a:r>
              <a:rPr lang="en-US" sz="1200" b="1" kern="1200" dirty="0">
                <a:solidFill>
                  <a:schemeClr val="tx1"/>
                </a:solidFill>
                <a:latin typeface="+mn-lt"/>
                <a:ea typeface="+mn-ea"/>
                <a:cs typeface="+mn-cs"/>
              </a:rPr>
              <a:t>Slide question 2:</a:t>
            </a:r>
            <a:r>
              <a:rPr lang="en-US" sz="1200" kern="1200" dirty="0">
                <a:solidFill>
                  <a:schemeClr val="tx1"/>
                </a:solidFill>
                <a:latin typeface="+mn-lt"/>
                <a:ea typeface="+mn-ea"/>
                <a:cs typeface="+mn-cs"/>
              </a:rPr>
              <a:t> Good content representations can benefit all students, but they especially benefit ELL students because they present science ideas in pictures, images, and other visual formats in addition to words.</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10</a:t>
            </a:fld>
            <a:endParaRPr lang="en-US" dirty="0"/>
          </a:p>
        </p:txBody>
      </p:sp>
    </p:spTree>
    <p:extLst>
      <p:ext uri="{BB962C8B-B14F-4D97-AF65-F5344CB8AC3E}">
        <p14:creationId xmlns:p14="http://schemas.microsoft.com/office/powerpoint/2010/main" val="4259896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a:t>
            </a:r>
          </a:p>
          <a:p>
            <a:pPr marL="0" indent="0">
              <a:buFont typeface="Arial" pitchFamily="34" charset="0"/>
              <a:buNone/>
              <a:defRPr/>
            </a:pPr>
            <a:endParaRPr lang="en-US" dirty="0"/>
          </a:p>
          <a:p>
            <a:r>
              <a:rPr lang="en-US" sz="1200" kern="1200" dirty="0">
                <a:solidFill>
                  <a:schemeClr val="tx1"/>
                </a:solidFill>
                <a:latin typeface="+mn-lt"/>
                <a:ea typeface="+mn-ea"/>
                <a:cs typeface="+mn-cs"/>
              </a:rPr>
              <a:t>a. Have participants locate Analysis Guide D in their PD program binders (handout 7.1).</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b.</a:t>
            </a:r>
            <a:r>
              <a:rPr lang="en-US" sz="1200" b="0" u="none" strike="noStrike" kern="1200" baseline="0" dirty="0">
                <a:solidFill>
                  <a:schemeClr val="tx1"/>
                </a:solidFill>
                <a:effectLst/>
                <a:latin typeface="+mn-lt"/>
                <a:ea typeface="+mn-ea"/>
                <a:cs typeface="+mn-cs"/>
              </a:rPr>
              <a:t> </a:t>
            </a: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a:t>
            </a:r>
            <a:r>
              <a:rPr lang="en-US" sz="1200" b="1" u="none" strike="noStrike" kern="1200" dirty="0">
                <a:solidFill>
                  <a:schemeClr val="tx1"/>
                </a:solidFill>
                <a:effectLst/>
                <a:latin typeface="+mn-lt"/>
                <a:ea typeface="+mn-ea"/>
                <a:cs typeface="+mn-cs"/>
              </a:rPr>
              <a:t>:</a:t>
            </a:r>
            <a:r>
              <a:rPr lang="en-US" sz="1200" u="none" strike="noStrike" kern="1200" dirty="0">
                <a:solidFill>
                  <a:schemeClr val="tx1"/>
                </a:solidFill>
                <a:effectLst/>
                <a:latin typeface="+mn-lt"/>
                <a:ea typeface="+mn-ea"/>
                <a:cs typeface="+mn-cs"/>
              </a:rPr>
              <a:t> “As you read the analysis guide, keep in mind the discussion question on the slide.”</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c.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Discuss the question on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This analysis guide focuses on the main learning goal by having participants write that down first. </a:t>
            </a:r>
          </a:p>
          <a:p>
            <a:pPr marL="137160" indent="-137160">
              <a:buFont typeface="Arial" pitchFamily="34" charset="0"/>
              <a:buChar char="•"/>
            </a:pPr>
            <a:r>
              <a:rPr lang="en-US" sz="1200" kern="1200" dirty="0">
                <a:solidFill>
                  <a:schemeClr val="tx1"/>
                </a:solidFill>
                <a:latin typeface="+mn-lt"/>
                <a:ea typeface="+mn-ea"/>
                <a:cs typeface="+mn-cs"/>
              </a:rPr>
              <a:t>The guide is divided into three parts. Part 1 focuses on how well matched the content representation is to the main learning goal. Part 2 focuses on how well engaged students are in using the content representation. </a:t>
            </a:r>
          </a:p>
          <a:p>
            <a:pPr marL="137160" indent="-137160">
              <a:buFont typeface="Arial" pitchFamily="34" charset="0"/>
              <a:buChar char="•"/>
            </a:pPr>
            <a:r>
              <a:rPr lang="en-US" sz="1200" kern="1200" dirty="0">
                <a:solidFill>
                  <a:schemeClr val="tx1"/>
                </a:solidFill>
                <a:latin typeface="+mn-lt"/>
                <a:ea typeface="+mn-ea"/>
                <a:cs typeface="+mn-cs"/>
              </a:rPr>
              <a:t>The guide ends with identifying ways to improve the content representation and its use in a lesson (part 3).</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11</a:t>
            </a:fld>
            <a:endParaRPr lang="en-US" dirty="0"/>
          </a:p>
        </p:txBody>
      </p:sp>
    </p:spTree>
    <p:extLst>
      <p:ext uri="{BB962C8B-B14F-4D97-AF65-F5344CB8AC3E}">
        <p14:creationId xmlns:p14="http://schemas.microsoft.com/office/powerpoint/2010/main" val="3206104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t>2 min</a:t>
            </a:r>
            <a:r>
              <a:rPr lang="en-US" baseline="0" dirty="0"/>
              <a:t> </a:t>
            </a:r>
          </a:p>
          <a:p>
            <a:pPr eaLnBrk="1" hangingPunct="1">
              <a:defRPr/>
            </a:pPr>
            <a:endParaRPr lang="en-US" sz="1200" kern="1200" baseline="0" dirty="0">
              <a:solidFill>
                <a:schemeClr val="tx1"/>
              </a:solidFill>
              <a:effectLst/>
              <a:latin typeface="+mn-lt"/>
              <a:ea typeface="+mn-ea"/>
              <a:cs typeface="+mn-cs"/>
            </a:endParaRPr>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Set the context:</a:t>
            </a:r>
            <a:r>
              <a:rPr lang="en-US" sz="1200" kern="1200" dirty="0">
                <a:solidFill>
                  <a:schemeClr val="tx1"/>
                </a:solidFill>
                <a:latin typeface="+mn-lt"/>
                <a:ea typeface="+mn-ea"/>
                <a:cs typeface="+mn-cs"/>
              </a:rPr>
              <a:t> “Now we’re going to analyze a content representation to see how well it’s matched to the learning goal stated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read the main learning goal and the description of the content representation in </a:t>
            </a:r>
            <a:r>
              <a:rPr lang="en-US" sz="1200" b="1" kern="1200" dirty="0">
                <a:solidFill>
                  <a:schemeClr val="tx1"/>
                </a:solidFill>
                <a:latin typeface="+mn-lt"/>
                <a:ea typeface="+mn-ea"/>
                <a:cs typeface="+mn-cs"/>
              </a:rPr>
              <a:t>Analysis Guide D1 </a:t>
            </a:r>
            <a:r>
              <a:rPr lang="en-US" sz="1200" kern="1200" dirty="0">
                <a:solidFill>
                  <a:schemeClr val="tx1"/>
                </a:solidFill>
                <a:latin typeface="+mn-lt"/>
                <a:ea typeface="+mn-ea"/>
                <a:cs typeface="+mn-cs"/>
              </a:rPr>
              <a:t>(page 1 of handout 7.1).</a:t>
            </a:r>
            <a:endParaRPr lang="en-US" baseline="0" dirty="0"/>
          </a:p>
          <a:p>
            <a:pPr eaLnBrk="1" hangingPunct="1">
              <a:defRPr/>
            </a:pPr>
            <a:endParaRPr lang="en-US"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12</a:t>
            </a:fld>
            <a:endParaRPr lang="en-US" dirty="0"/>
          </a:p>
        </p:txBody>
      </p:sp>
    </p:spTree>
    <p:extLst>
      <p:ext uri="{BB962C8B-B14F-4D97-AF65-F5344CB8AC3E}">
        <p14:creationId xmlns:p14="http://schemas.microsoft.com/office/powerpoint/2010/main" val="1366596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None/>
              <a:defRPr/>
            </a:pPr>
            <a:r>
              <a:rPr lang="en-US" baseline="0" dirty="0"/>
              <a:t>8 min</a:t>
            </a:r>
          </a:p>
          <a:p>
            <a:pPr marL="0" indent="0" eaLnBrk="1" hangingPunct="1">
              <a:buNone/>
              <a:defRPr/>
            </a:pPr>
            <a:endParaRPr lang="en-US" baseline="0" dirty="0"/>
          </a:p>
          <a:p>
            <a:pPr marL="0" lvl="1"/>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work independently on part 1 of Analysis Guide D1.</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 </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Now pair up and discuss your answers to the analysis questions.”</a:t>
            </a:r>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0" indent="0" eaLnBrk="1" hangingPunct="1">
              <a:buNone/>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13</a:t>
            </a:fld>
            <a:endParaRPr lang="en-US" dirty="0"/>
          </a:p>
        </p:txBody>
      </p:sp>
    </p:spTree>
    <p:extLst>
      <p:ext uri="{BB962C8B-B14F-4D97-AF65-F5344CB8AC3E}">
        <p14:creationId xmlns:p14="http://schemas.microsoft.com/office/powerpoint/2010/main" val="2978187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min</a:t>
            </a:r>
          </a:p>
          <a:p>
            <a:endParaRPr lang="en-US" baseline="0" dirty="0"/>
          </a:p>
          <a:p>
            <a:r>
              <a:rPr lang="en-US" sz="1200" b="0" kern="1200" dirty="0">
                <a:solidFill>
                  <a:schemeClr val="tx1"/>
                </a:solidFill>
                <a:latin typeface="+mn-lt"/>
                <a:ea typeface="+mn-ea"/>
                <a:cs typeface="+mn-cs"/>
              </a:rPr>
              <a:t>a.</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participants’ responses to the questions in part 1 of Analysis Guide D1. (See ideal responses below.)</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 </a:t>
            </a:r>
            <a:r>
              <a:rPr lang="en-US" sz="1200" kern="1200" dirty="0">
                <a:solidFill>
                  <a:schemeClr val="tx1"/>
                </a:solidFill>
                <a:latin typeface="+mn-lt"/>
                <a:ea typeface="+mn-ea"/>
                <a:cs typeface="+mn-cs"/>
              </a:rPr>
              <a:t>“How might this content representation be improved? Would you use it with your students?”</a:t>
            </a:r>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 for Analysis</a:t>
            </a:r>
            <a:r>
              <a:rPr lang="en-US" sz="1200" b="1" kern="1200" baseline="0" dirty="0">
                <a:solidFill>
                  <a:schemeClr val="tx1"/>
                </a:solidFill>
                <a:latin typeface="+mn-lt"/>
                <a:ea typeface="+mn-ea"/>
                <a:cs typeface="+mn-cs"/>
              </a:rPr>
              <a:t> Guide D1 (part 1)</a:t>
            </a:r>
            <a:r>
              <a:rPr lang="en-US" sz="1200" b="1"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Question 1:</a:t>
            </a:r>
            <a:r>
              <a:rPr lang="en-US" sz="1200" kern="1200" dirty="0">
                <a:solidFill>
                  <a:schemeClr val="tx1"/>
                </a:solidFill>
                <a:latin typeface="+mn-lt"/>
                <a:ea typeface="+mn-ea"/>
                <a:cs typeface="+mn-cs"/>
              </a:rPr>
              <a:t> This photograph accurately shows landforms on Earth.</a:t>
            </a:r>
          </a:p>
          <a:p>
            <a:pPr marL="137160" indent="-137160">
              <a:buFont typeface="Arial" pitchFamily="34" charset="0"/>
              <a:buChar char="•"/>
            </a:pPr>
            <a:r>
              <a:rPr lang="en-US" sz="1200" b="1" kern="1200" dirty="0">
                <a:solidFill>
                  <a:schemeClr val="tx1"/>
                </a:solidFill>
                <a:latin typeface="+mn-lt"/>
                <a:ea typeface="+mn-ea"/>
                <a:cs typeface="+mn-cs"/>
              </a:rPr>
              <a:t>Question 2:</a:t>
            </a:r>
            <a:r>
              <a:rPr lang="en-US" sz="1200" kern="1200" dirty="0">
                <a:solidFill>
                  <a:schemeClr val="tx1"/>
                </a:solidFill>
                <a:latin typeface="+mn-lt"/>
                <a:ea typeface="+mn-ea"/>
                <a:cs typeface="+mn-cs"/>
              </a:rPr>
              <a:t> This content representation is closely matched to the learning goal. The picture shows different types of landforms (valley, hills, cliffs, mountains) and a body of water (lake or ocean). A river may also run through the valley.</a:t>
            </a:r>
          </a:p>
          <a:p>
            <a:pPr marL="137160" indent="-137160">
              <a:buFont typeface="Arial" pitchFamily="34" charset="0"/>
              <a:buChar char="•"/>
            </a:pPr>
            <a:r>
              <a:rPr lang="en-US" sz="1200" b="1" kern="1200" dirty="0">
                <a:solidFill>
                  <a:schemeClr val="tx1"/>
                </a:solidFill>
                <a:latin typeface="+mn-lt"/>
                <a:ea typeface="+mn-ea"/>
                <a:cs typeface="+mn-cs"/>
              </a:rPr>
              <a:t>Question 3:</a:t>
            </a:r>
            <a:r>
              <a:rPr lang="en-US" sz="1200" kern="1200" dirty="0">
                <a:solidFill>
                  <a:schemeClr val="tx1"/>
                </a:solidFill>
                <a:latin typeface="+mn-lt"/>
                <a:ea typeface="+mn-ea"/>
                <a:cs typeface="+mn-cs"/>
              </a:rPr>
              <a:t> Although the picture is comprehensible, it could confuse students because it illustrates other landforms and bodies of water in addition to the valley landscape (e.g., mountains or hills, an ocean, and possibly a river or canyon at the lowest part of the valley). </a:t>
            </a:r>
          </a:p>
          <a:p>
            <a:pPr marL="137160" indent="-137160">
              <a:buFont typeface="Arial" pitchFamily="34" charset="0"/>
              <a:buChar char="•"/>
            </a:pPr>
            <a:r>
              <a:rPr lang="en-US" sz="1200" b="1" kern="1200" dirty="0">
                <a:solidFill>
                  <a:schemeClr val="tx1"/>
                </a:solidFill>
                <a:latin typeface="+mn-lt"/>
                <a:ea typeface="+mn-ea"/>
                <a:cs typeface="+mn-cs"/>
              </a:rPr>
              <a:t>Question 4:</a:t>
            </a:r>
            <a:r>
              <a:rPr lang="en-US" sz="1200" kern="1200" dirty="0">
                <a:solidFill>
                  <a:schemeClr val="tx1"/>
                </a:solidFill>
                <a:latin typeface="+mn-lt"/>
                <a:ea typeface="+mn-ea"/>
                <a:cs typeface="+mn-cs"/>
              </a:rPr>
              <a:t> This content representation is unlikely to introduce misconceptions, but it might reinforce the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idea that all valleys look like the one in the photo and are always located away from cities and towns. The teacher could emphasize that valleys can be much broader than the one in the photo and can be located in urban areas (e.g., the San Fernando Valley).</a:t>
            </a:r>
          </a:p>
          <a:p>
            <a:pPr marL="137160" indent="-137160">
              <a:buFont typeface="Arial" pitchFamily="34" charset="0"/>
              <a:buChar char="•"/>
            </a:pPr>
            <a:r>
              <a:rPr lang="en-US" sz="1200" b="1" kern="1200" dirty="0">
                <a:solidFill>
                  <a:schemeClr val="tx1"/>
                </a:solidFill>
                <a:latin typeface="+mn-lt"/>
                <a:ea typeface="+mn-ea"/>
                <a:cs typeface="+mn-cs"/>
              </a:rPr>
              <a:t>Question 5:</a:t>
            </a:r>
            <a:r>
              <a:rPr lang="en-US" sz="1200" kern="1200" dirty="0">
                <a:solidFill>
                  <a:schemeClr val="tx1"/>
                </a:solidFill>
                <a:latin typeface="+mn-lt"/>
                <a:ea typeface="+mn-ea"/>
                <a:cs typeface="+mn-cs"/>
              </a:rPr>
              <a:t> This representation could be used to address the common student misconception that trees, plants, and grass are landforms. </a:t>
            </a:r>
          </a:p>
          <a:p>
            <a:pPr marL="137160" indent="-137160">
              <a:buFont typeface="Arial" pitchFamily="34" charset="0"/>
              <a:buChar char="•"/>
            </a:pPr>
            <a:r>
              <a:rPr lang="en-US" sz="1200" b="1" kern="1200" dirty="0">
                <a:solidFill>
                  <a:schemeClr val="tx1"/>
                </a:solidFill>
                <a:latin typeface="+mn-lt"/>
                <a:ea typeface="+mn-ea"/>
                <a:cs typeface="+mn-cs"/>
              </a:rPr>
              <a:t>Question 6:</a:t>
            </a:r>
            <a:r>
              <a:rPr lang="en-US" sz="1200" kern="1200" dirty="0">
                <a:solidFill>
                  <a:schemeClr val="tx1"/>
                </a:solidFill>
                <a:latin typeface="+mn-lt"/>
                <a:ea typeface="+mn-ea"/>
                <a:cs typeface="+mn-cs"/>
              </a:rPr>
              <a:t> This image was purposefully chosen to reduce distracting details (such as urban features) so that students will</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focus on the shape of the land.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a:t>
            </a:r>
            <a:r>
              <a:rPr lang="en-US" sz="1200" kern="1200" dirty="0">
                <a:solidFill>
                  <a:schemeClr val="tx1"/>
                </a:solidFill>
                <a:latin typeface="+mn-lt"/>
                <a:ea typeface="+mn-ea"/>
                <a:cs typeface="+mn-cs"/>
              </a:rPr>
              <a:t> While landforms have specific or distinct names, they aren’t separate from one another in the real world. Landforms are always connected, and the land is contiguous from one landform to another. Mountains give way to valleys and rivers, and canyons are sometimes carved into mountains. When using images or models of landforms, it’s important to understand that multiple landforms will always be present, so the teacher will need to highlight the landform(s) in focus.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Take-home message:</a:t>
            </a:r>
            <a:r>
              <a:rPr lang="en-US" sz="1200" kern="1200" dirty="0">
                <a:solidFill>
                  <a:schemeClr val="tx1"/>
                </a:solidFill>
                <a:latin typeface="+mn-lt"/>
                <a:ea typeface="+mn-ea"/>
                <a:cs typeface="+mn-cs"/>
              </a:rPr>
              <a:t> Trying to address all six criteria in the analysis guide is a balancing act or trade-off. To make complex science ideas meaningful and comprehensible to students, the content representation needs to be simplified, but simplifications can sometimes be misleading in terms of scientific accuracy. The important thing is for teachers to be aware of such problems so they can be addressed.</a:t>
            </a:r>
            <a:endParaRPr lang="en-US" baseline="0"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D105650-E64D-4711-A4D4-C93AFA0D3EA1}" type="slidenum">
              <a:rPr lang="en-US" smtClean="0"/>
              <a:pPr/>
              <a:t>14</a:t>
            </a:fld>
            <a:endParaRPr lang="en-US" dirty="0"/>
          </a:p>
        </p:txBody>
      </p:sp>
    </p:spTree>
    <p:extLst>
      <p:ext uri="{BB962C8B-B14F-4D97-AF65-F5344CB8AC3E}">
        <p14:creationId xmlns:p14="http://schemas.microsoft.com/office/powerpoint/2010/main" val="240437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t>5 min</a:t>
            </a:r>
            <a:r>
              <a:rPr lang="en-US" baseline="0" dirty="0"/>
              <a:t> </a:t>
            </a:r>
          </a:p>
          <a:p>
            <a:pPr eaLnBrk="1" hangingPunct="1">
              <a:defRPr/>
            </a:pPr>
            <a:endParaRPr lang="en-US" sz="1200" kern="1200" baseline="0" dirty="0">
              <a:solidFill>
                <a:schemeClr val="tx1"/>
              </a:solidFill>
              <a:effectLst/>
              <a:latin typeface="+mn-lt"/>
              <a:ea typeface="+mn-ea"/>
              <a:cs typeface="+mn-cs"/>
            </a:endParaRPr>
          </a:p>
          <a:p>
            <a:r>
              <a:rPr lang="en-US" sz="1200" b="0" kern="1200" dirty="0">
                <a:solidFill>
                  <a:schemeClr val="tx1"/>
                </a:solidFill>
                <a:latin typeface="+mn-lt"/>
                <a:ea typeface="+mn-ea"/>
                <a:cs typeface="+mn-cs"/>
              </a:rPr>
              <a:t>a. </a:t>
            </a:r>
            <a:r>
              <a:rPr lang="en-US" sz="1200" kern="1200" dirty="0">
                <a:solidFill>
                  <a:schemeClr val="tx1"/>
                </a:solidFill>
                <a:latin typeface="+mn-lt"/>
                <a:ea typeface="+mn-ea"/>
                <a:cs typeface="+mn-cs"/>
              </a:rPr>
              <a:t>Set the context for analyzing another content representation.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Have participants turn to </a:t>
            </a:r>
            <a:r>
              <a:rPr lang="en-US" sz="1200" b="1" kern="1200" dirty="0">
                <a:solidFill>
                  <a:schemeClr val="tx1"/>
                </a:solidFill>
                <a:latin typeface="+mn-lt"/>
                <a:ea typeface="+mn-ea"/>
                <a:cs typeface="+mn-cs"/>
              </a:rPr>
              <a:t>Analysis Guide D2</a:t>
            </a:r>
            <a:r>
              <a:rPr lang="en-US" sz="1200" kern="1200" dirty="0">
                <a:solidFill>
                  <a:schemeClr val="tx1"/>
                </a:solidFill>
                <a:latin typeface="+mn-lt"/>
                <a:ea typeface="+mn-ea"/>
                <a:cs typeface="+mn-cs"/>
              </a:rPr>
              <a:t> (page 2 of handout 7.1) and read the main learning goal and description of the content representation. </a:t>
            </a:r>
            <a:endParaRPr lang="en-US" baseline="0" dirty="0"/>
          </a:p>
          <a:p>
            <a:pPr eaLnBrk="1" hangingPunct="1">
              <a:defRPr/>
            </a:pPr>
            <a:endParaRPr lang="en-US"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15</a:t>
            </a:fld>
            <a:endParaRPr lang="en-US" dirty="0"/>
          </a:p>
        </p:txBody>
      </p:sp>
    </p:spTree>
    <p:extLst>
      <p:ext uri="{BB962C8B-B14F-4D97-AF65-F5344CB8AC3E}">
        <p14:creationId xmlns:p14="http://schemas.microsoft.com/office/powerpoint/2010/main" val="1366596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min</a:t>
            </a:r>
          </a:p>
          <a:p>
            <a:endParaRPr lang="en-US" dirty="0"/>
          </a:p>
          <a:p>
            <a:pPr marL="0" lvl="1"/>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work independently on part 1 of Analysis Guide D2.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time is short, just do partner work.</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 </a:t>
            </a:r>
            <a:r>
              <a:rPr lang="en-US" sz="1200" kern="1200" dirty="0">
                <a:solidFill>
                  <a:schemeClr val="tx1"/>
                </a:solidFill>
                <a:latin typeface="+mn-lt"/>
                <a:ea typeface="+mn-ea"/>
                <a:cs typeface="+mn-cs"/>
              </a:rPr>
              <a:t>“Now pair up and discuss your answers to the analysis questions.”</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16</a:t>
            </a:fld>
            <a:endParaRPr lang="en-US" dirty="0"/>
          </a:p>
        </p:txBody>
      </p:sp>
    </p:spTree>
    <p:extLst>
      <p:ext uri="{BB962C8B-B14F-4D97-AF65-F5344CB8AC3E}">
        <p14:creationId xmlns:p14="http://schemas.microsoft.com/office/powerpoint/2010/main" val="2920818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min</a:t>
            </a:r>
          </a:p>
          <a:p>
            <a:endParaRPr lang="en-US" baseline="0" dirty="0"/>
          </a:p>
          <a:p>
            <a:r>
              <a:rPr lang="en-US" sz="1200" b="0" kern="1200" dirty="0">
                <a:solidFill>
                  <a:schemeClr val="tx1"/>
                </a:solidFill>
                <a:latin typeface="+mn-lt"/>
                <a:ea typeface="+mn-ea"/>
                <a:cs typeface="+mn-cs"/>
              </a:rPr>
              <a:t>a.</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participants’ responses to the questions in part 1 of Analysis Guide D2. (See ideal responses below.)</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 </a:t>
            </a:r>
            <a:r>
              <a:rPr lang="en-US" sz="1200" kern="1200" dirty="0">
                <a:solidFill>
                  <a:schemeClr val="tx1"/>
                </a:solidFill>
                <a:latin typeface="+mn-lt"/>
                <a:ea typeface="+mn-ea"/>
                <a:cs typeface="+mn-cs"/>
              </a:rPr>
              <a:t>“How might this content representation be improved? Would you use it with your students?”</a:t>
            </a:r>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 for Analysis</a:t>
            </a:r>
            <a:r>
              <a:rPr lang="en-US" sz="1200" b="1" kern="1200" baseline="0" dirty="0">
                <a:solidFill>
                  <a:schemeClr val="tx1"/>
                </a:solidFill>
                <a:latin typeface="+mn-lt"/>
                <a:ea typeface="+mn-ea"/>
                <a:cs typeface="+mn-cs"/>
              </a:rPr>
              <a:t> Guide D2 (part 1)</a:t>
            </a:r>
            <a:r>
              <a:rPr lang="en-US" sz="1200" b="1"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Question 1:</a:t>
            </a:r>
            <a:r>
              <a:rPr lang="en-US" sz="1200" kern="1200" dirty="0">
                <a:solidFill>
                  <a:schemeClr val="tx1"/>
                </a:solidFill>
                <a:latin typeface="+mn-lt"/>
                <a:ea typeface="+mn-ea"/>
                <a:cs typeface="+mn-cs"/>
              </a:rPr>
              <a:t> Raised relief maps aren’t scientifically accurate because they use exaggerated vertical scaling to illustrate changes in the terrain more effectively. </a:t>
            </a:r>
            <a:r>
              <a:rPr lang="en-US" sz="1200" kern="1200" dirty="0">
                <a:solidFill>
                  <a:schemeClr val="tx1"/>
                </a:solidFill>
                <a:effectLst/>
                <a:latin typeface="+mn-lt"/>
                <a:ea typeface="+mn-ea"/>
                <a:cs typeface="+mn-cs"/>
              </a:rPr>
              <a:t>Consequently, mountains on a relief map don’t accurately reflect the scale or elevation of real mountains.</a:t>
            </a:r>
          </a:p>
          <a:p>
            <a:pPr marL="137160" indent="-137160">
              <a:buFont typeface="Arial" pitchFamily="34" charset="0"/>
              <a:buChar char="•"/>
            </a:pPr>
            <a:r>
              <a:rPr lang="en-US" sz="1200" b="1" kern="1200" dirty="0">
                <a:solidFill>
                  <a:schemeClr val="tx1"/>
                </a:solidFill>
                <a:latin typeface="+mn-lt"/>
                <a:ea typeface="+mn-ea"/>
                <a:cs typeface="+mn-cs"/>
              </a:rPr>
              <a:t>Question 2:</a:t>
            </a:r>
            <a:r>
              <a:rPr lang="en-US" sz="1200" kern="1200" dirty="0">
                <a:solidFill>
                  <a:schemeClr val="tx1"/>
                </a:solidFill>
                <a:latin typeface="+mn-lt"/>
                <a:ea typeface="+mn-ea"/>
                <a:cs typeface="+mn-cs"/>
              </a:rPr>
              <a:t> This content representation is closely matched to the main learning goal and is a good choice for illustrating how the land is different in different places. </a:t>
            </a:r>
          </a:p>
          <a:p>
            <a:pPr marL="137160" indent="-137160">
              <a:buFont typeface="Arial" pitchFamily="34" charset="0"/>
              <a:buChar char="•"/>
            </a:pPr>
            <a:r>
              <a:rPr lang="en-US" sz="1200" b="1" kern="1200" dirty="0">
                <a:solidFill>
                  <a:schemeClr val="tx1"/>
                </a:solidFill>
                <a:latin typeface="+mn-lt"/>
                <a:ea typeface="+mn-ea"/>
                <a:cs typeface="+mn-cs"/>
              </a:rPr>
              <a:t>Question 3:</a:t>
            </a:r>
            <a:r>
              <a:rPr lang="en-US" sz="1200" kern="1200" dirty="0">
                <a:solidFill>
                  <a:schemeClr val="tx1"/>
                </a:solidFill>
                <a:latin typeface="+mn-lt"/>
                <a:ea typeface="+mn-ea"/>
                <a:cs typeface="+mn-cs"/>
              </a:rPr>
              <a:t> Most 2nd graders are familiar with maps but may never have used a raised relief map, so they’ll need some support in understanding what the map is showing and perhaps some assistance identifying the types of landforms from a different perspective. So far, students have seen pictures of landforms and built models out of sand, but now they’re observing landforms from a bird’s-eye view. Some students do well transitioning from a portrait view (looking at a picture from eye level) to a bird’s-eye view (looking at a picture from above), but some students will need help. </a:t>
            </a:r>
          </a:p>
          <a:p>
            <a:pPr marL="137160" indent="-137160">
              <a:buFont typeface="Arial" pitchFamily="34" charset="0"/>
              <a:buChar char="•"/>
            </a:pPr>
            <a:r>
              <a:rPr lang="en-US" sz="1200" b="1" kern="1200" dirty="0">
                <a:solidFill>
                  <a:schemeClr val="tx1"/>
                </a:solidFill>
                <a:latin typeface="+mn-lt"/>
                <a:ea typeface="+mn-ea"/>
                <a:cs typeface="+mn-cs"/>
              </a:rPr>
              <a:t>Question 4:</a:t>
            </a:r>
            <a:r>
              <a:rPr lang="en-US" sz="1200" kern="1200" dirty="0">
                <a:solidFill>
                  <a:schemeClr val="tx1"/>
                </a:solidFill>
                <a:latin typeface="+mn-lt"/>
                <a:ea typeface="+mn-ea"/>
                <a:cs typeface="+mn-cs"/>
              </a:rPr>
              <a:t> This map isn’t likely to reinforce any student misconceptions. Even though it exaggerates the vertical scale of landforms, the rest of the map is highly accurate, and the variety of landforms is very close to what people see in the real world from one place to another. </a:t>
            </a:r>
          </a:p>
          <a:p>
            <a:pPr marL="137160" indent="-137160">
              <a:buFont typeface="Arial" pitchFamily="34" charset="0"/>
              <a:buChar char="•"/>
            </a:pPr>
            <a:r>
              <a:rPr lang="en-US" sz="1200" b="1" kern="1200" dirty="0">
                <a:solidFill>
                  <a:schemeClr val="tx1"/>
                </a:solidFill>
                <a:latin typeface="+mn-lt"/>
                <a:ea typeface="+mn-ea"/>
                <a:cs typeface="+mn-cs"/>
              </a:rPr>
              <a:t>Question 5:</a:t>
            </a:r>
            <a:r>
              <a:rPr lang="en-US" sz="1200" kern="1200" dirty="0">
                <a:solidFill>
                  <a:schemeClr val="tx1"/>
                </a:solidFill>
                <a:latin typeface="+mn-lt"/>
                <a:ea typeface="+mn-ea"/>
                <a:cs typeface="+mn-cs"/>
              </a:rPr>
              <a:t> Using a relief map can help students with limited firsthand experience of landforms in other locations understand how landforms can vary from one place to another. It can also help them distinguish between the shape of the land itself and structures that humans have built on the land. </a:t>
            </a:r>
          </a:p>
          <a:p>
            <a:pPr marL="137160" indent="-137160">
              <a:buFont typeface="Arial" pitchFamily="34" charset="0"/>
              <a:buChar char="•"/>
            </a:pPr>
            <a:r>
              <a:rPr lang="en-US" sz="1200" b="1" kern="1200" dirty="0">
                <a:solidFill>
                  <a:schemeClr val="tx1"/>
                </a:solidFill>
                <a:latin typeface="+mn-lt"/>
                <a:ea typeface="+mn-ea"/>
                <a:cs typeface="+mn-cs"/>
              </a:rPr>
              <a:t>Question 6:</a:t>
            </a:r>
            <a:r>
              <a:rPr lang="en-US" sz="1200" kern="1200" dirty="0">
                <a:solidFill>
                  <a:schemeClr val="tx1"/>
                </a:solidFill>
                <a:latin typeface="+mn-lt"/>
                <a:ea typeface="+mn-ea"/>
                <a:cs typeface="+mn-cs"/>
              </a:rPr>
              <a:t> This map was purposefully chosen to help students focus on the shape of the land (physical features). To avoid distracting details, the map excludes most human-made structures (small towns, roads), with the exception of some major cities.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Take-home message:</a:t>
            </a:r>
            <a:r>
              <a:rPr lang="en-US" sz="1200" kern="1200" dirty="0">
                <a:solidFill>
                  <a:schemeClr val="tx1"/>
                </a:solidFill>
                <a:latin typeface="+mn-lt"/>
                <a:ea typeface="+mn-ea"/>
                <a:cs typeface="+mn-cs"/>
              </a:rPr>
              <a:t> Trying to address all six criteria in the analysis guide is a balancing act or trade-off. To make complex science ideas meaningful and comprehensible to students, the content representation needs to be simplified, but simplifications can sometimes be misleading in terms of scientific accuracy. The important thing is for teachers to be aware of such problems so they can be addressed.</a:t>
            </a:r>
            <a:r>
              <a:rPr lang="en-US" dirty="0"/>
              <a:t> </a:t>
            </a:r>
            <a:r>
              <a:rPr lang="en-US" sz="120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D105650-E64D-4711-A4D4-C93AFA0D3EA1}" type="slidenum">
              <a:rPr lang="en-US" smtClean="0"/>
              <a:pPr/>
              <a:t>17</a:t>
            </a:fld>
            <a:endParaRPr lang="en-US" dirty="0"/>
          </a:p>
        </p:txBody>
      </p:sp>
    </p:spTree>
    <p:extLst>
      <p:ext uri="{BB962C8B-B14F-4D97-AF65-F5344CB8AC3E}">
        <p14:creationId xmlns:p14="http://schemas.microsoft.com/office/powerpoint/2010/main" val="240437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t>5 min</a:t>
            </a:r>
            <a:r>
              <a:rPr lang="en-US" baseline="0" dirty="0"/>
              <a:t> </a:t>
            </a:r>
          </a:p>
          <a:p>
            <a:pPr eaLnBrk="1" hangingPunct="1">
              <a:defRPr/>
            </a:pPr>
            <a:endParaRPr lang="en-US" sz="1200" kern="1200" baseline="0" dirty="0">
              <a:solidFill>
                <a:schemeClr val="tx1"/>
              </a:solidFill>
              <a:effectLst/>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time is running short, this content representation can be skipped. </a:t>
            </a:r>
          </a:p>
          <a:p>
            <a:pPr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a. Set the context for analyzing one more content representation.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turn to </a:t>
            </a:r>
            <a:r>
              <a:rPr lang="en-US" sz="1200" b="1" kern="1200" dirty="0">
                <a:solidFill>
                  <a:schemeClr val="tx1"/>
                </a:solidFill>
                <a:latin typeface="+mn-lt"/>
                <a:ea typeface="+mn-ea"/>
                <a:cs typeface="+mn-cs"/>
              </a:rPr>
              <a:t>Analysis Guide D3</a:t>
            </a:r>
            <a:r>
              <a:rPr lang="en-US" sz="1200" kern="1200" dirty="0">
                <a:solidFill>
                  <a:schemeClr val="tx1"/>
                </a:solidFill>
                <a:latin typeface="+mn-lt"/>
                <a:ea typeface="+mn-ea"/>
                <a:cs typeface="+mn-cs"/>
              </a:rPr>
              <a:t> (page 3 of handout 7.1) and read the main learning goal and description of the content representation.</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18</a:t>
            </a:fld>
            <a:endParaRPr lang="en-US" dirty="0"/>
          </a:p>
        </p:txBody>
      </p:sp>
    </p:spTree>
    <p:extLst>
      <p:ext uri="{BB962C8B-B14F-4D97-AF65-F5344CB8AC3E}">
        <p14:creationId xmlns:p14="http://schemas.microsoft.com/office/powerpoint/2010/main" val="1366596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7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kern="1200" dirty="0">
              <a:solidFill>
                <a:schemeClr val="tx1"/>
              </a:solidFill>
              <a:effectLst/>
              <a:latin typeface="+mn-lt"/>
              <a:ea typeface="+mn-ea"/>
              <a:cs typeface="+mn-cs"/>
            </a:endParaRPr>
          </a:p>
          <a:p>
            <a:pPr marL="0" lvl="1"/>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work independently on part 1 of Analysis Guide D3.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time is short, just do partner work.</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“Now pair up and discuss your answers to the analysis questions.”</a:t>
            </a:r>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19</a:t>
            </a:fld>
            <a:endParaRPr lang="en-US" dirty="0"/>
          </a:p>
        </p:txBody>
      </p:sp>
    </p:spTree>
    <p:extLst>
      <p:ext uri="{BB962C8B-B14F-4D97-AF65-F5344CB8AC3E}">
        <p14:creationId xmlns:p14="http://schemas.microsoft.com/office/powerpoint/2010/main" val="3971385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Talk through the agenda for the day.</a:t>
            </a:r>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a:t>
            </a:fld>
            <a:endParaRPr lang="en-US" dirty="0"/>
          </a:p>
        </p:txBody>
      </p:sp>
    </p:spTree>
    <p:extLst>
      <p:ext uri="{BB962C8B-B14F-4D97-AF65-F5344CB8AC3E}">
        <p14:creationId xmlns:p14="http://schemas.microsoft.com/office/powerpoint/2010/main" val="1270243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min</a:t>
            </a:r>
          </a:p>
          <a:p>
            <a:endParaRPr lang="en-US" baseline="0" dirty="0"/>
          </a:p>
          <a:p>
            <a:r>
              <a:rPr lang="en-US" sz="1200" b="0" kern="1200" dirty="0">
                <a:solidFill>
                  <a:schemeClr val="tx1"/>
                </a:solidFill>
                <a:latin typeface="+mn-lt"/>
                <a:ea typeface="+mn-ea"/>
                <a:cs typeface="+mn-cs"/>
              </a:rPr>
              <a:t>a.</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participants’ responses to the questions in part 1 of Analysis Guide D3. (See ideal responses below.)</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 </a:t>
            </a:r>
            <a:r>
              <a:rPr lang="en-US" sz="1200" kern="1200" dirty="0">
                <a:solidFill>
                  <a:schemeClr val="tx1"/>
                </a:solidFill>
                <a:latin typeface="+mn-lt"/>
                <a:ea typeface="+mn-ea"/>
                <a:cs typeface="+mn-cs"/>
              </a:rPr>
              <a:t>“How might this content representation be improved? Would you use it with your students?”</a:t>
            </a:r>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 for Analysis</a:t>
            </a:r>
            <a:r>
              <a:rPr lang="en-US" sz="1200" b="1" kern="1200" baseline="0" dirty="0">
                <a:solidFill>
                  <a:schemeClr val="tx1"/>
                </a:solidFill>
                <a:latin typeface="+mn-lt"/>
                <a:ea typeface="+mn-ea"/>
                <a:cs typeface="+mn-cs"/>
              </a:rPr>
              <a:t> Guide D3 (part 1)</a:t>
            </a:r>
            <a:r>
              <a:rPr lang="en-US" sz="1200" b="1"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Question 1: </a:t>
            </a:r>
            <a:r>
              <a:rPr lang="en-US" sz="1200" kern="1200" dirty="0">
                <a:solidFill>
                  <a:schemeClr val="tx1"/>
                </a:solidFill>
                <a:latin typeface="+mn-lt"/>
                <a:ea typeface="+mn-ea"/>
                <a:cs typeface="+mn-cs"/>
              </a:rPr>
              <a:t>This content representation isn’t very accurate from a scientific standpoint. Stream tables model erosion and deposition at much quicker rates than in nature and don’t account for how long different materials take to break down or the force necessary to move them. A stream table also depicts only a small, simple snapshot of a much larger, more complicated system. However, they do a good job illustrating how water can move soil and rock from one place to another. </a:t>
            </a:r>
          </a:p>
          <a:p>
            <a:pPr marL="137160" indent="-137160">
              <a:buFont typeface="Arial" pitchFamily="34" charset="0"/>
              <a:buChar char="•"/>
            </a:pPr>
            <a:r>
              <a:rPr lang="en-US" sz="1200" b="1" kern="1200" dirty="0">
                <a:solidFill>
                  <a:schemeClr val="tx1"/>
                </a:solidFill>
                <a:latin typeface="+mn-lt"/>
                <a:ea typeface="+mn-ea"/>
                <a:cs typeface="+mn-cs"/>
              </a:rPr>
              <a:t>Question 2:</a:t>
            </a:r>
            <a:r>
              <a:rPr lang="en-US" sz="1200" kern="1200" dirty="0">
                <a:solidFill>
                  <a:schemeClr val="tx1"/>
                </a:solidFill>
                <a:latin typeface="+mn-lt"/>
                <a:ea typeface="+mn-ea"/>
                <a:cs typeface="+mn-cs"/>
              </a:rPr>
              <a:t> The stream-table model closely matches the main learning goal by showing how water can carry soil and rock from one place to another. But it’s a highly simplified version of the real-world process. </a:t>
            </a:r>
          </a:p>
          <a:p>
            <a:pPr marL="137160" indent="-137160">
              <a:buFont typeface="Arial" pitchFamily="34" charset="0"/>
              <a:buChar char="•"/>
            </a:pPr>
            <a:r>
              <a:rPr lang="en-US" sz="1200" b="1" kern="1200" dirty="0">
                <a:solidFill>
                  <a:schemeClr val="tx1"/>
                </a:solidFill>
                <a:latin typeface="+mn-lt"/>
                <a:ea typeface="+mn-ea"/>
                <a:cs typeface="+mn-cs"/>
              </a:rPr>
              <a:t>Question 3:</a:t>
            </a:r>
            <a:r>
              <a:rPr lang="en-US" sz="1200" kern="1200" dirty="0">
                <a:solidFill>
                  <a:schemeClr val="tx1"/>
                </a:solidFill>
                <a:latin typeface="+mn-lt"/>
                <a:ea typeface="+mn-ea"/>
                <a:cs typeface="+mn-cs"/>
              </a:rPr>
              <a:t> The model is comprehensible to students, since they’re able to observe the flow of water and the movement of soil and rock. The difficult part for students is translating what happens in the model to what happens in the real world.</a:t>
            </a:r>
          </a:p>
          <a:p>
            <a:pPr marL="137160" indent="-137160">
              <a:buFont typeface="Arial" pitchFamily="34" charset="0"/>
              <a:buChar char="•"/>
            </a:pPr>
            <a:r>
              <a:rPr lang="en-US" sz="1200" b="1" kern="1200" dirty="0">
                <a:solidFill>
                  <a:schemeClr val="tx1"/>
                </a:solidFill>
                <a:latin typeface="+mn-lt"/>
                <a:ea typeface="+mn-ea"/>
                <a:cs typeface="+mn-cs"/>
              </a:rPr>
              <a:t>Question 4:</a:t>
            </a:r>
            <a:r>
              <a:rPr lang="en-US" sz="1200" kern="1200" dirty="0">
                <a:solidFill>
                  <a:schemeClr val="tx1"/>
                </a:solidFill>
                <a:latin typeface="+mn-lt"/>
                <a:ea typeface="+mn-ea"/>
                <a:cs typeface="+mn-cs"/>
              </a:rPr>
              <a:t> Stream tables can sometimes reinforce the student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misconception that land only changes during floods (i.e., if water is flowing quickly). Using such a small-scale model can also make it difficult for students to wrap their heads around the large scale at which erosion happens or imagine how water can carve out an enormous landform like the Grand Canyon. </a:t>
            </a:r>
          </a:p>
          <a:p>
            <a:pPr marL="137160" indent="-137160">
              <a:buFont typeface="Arial" pitchFamily="34" charset="0"/>
              <a:buChar char="•"/>
            </a:pPr>
            <a:r>
              <a:rPr lang="en-US" sz="1200" b="1" kern="1200" dirty="0">
                <a:solidFill>
                  <a:schemeClr val="tx1"/>
                </a:solidFill>
                <a:latin typeface="+mn-lt"/>
                <a:ea typeface="+mn-ea"/>
                <a:cs typeface="+mn-cs"/>
              </a:rPr>
              <a:t>Question 5:</a:t>
            </a:r>
            <a:r>
              <a:rPr lang="en-US" sz="1200" kern="1200" dirty="0">
                <a:solidFill>
                  <a:schemeClr val="tx1"/>
                </a:solidFill>
                <a:latin typeface="+mn-lt"/>
                <a:ea typeface="+mn-ea"/>
                <a:cs typeface="+mn-cs"/>
              </a:rPr>
              <a:t> Stream-table models address and challenge the common student idea that the land essentially stays the same. By showing how water is powerful enough to carry dirt and rock from one place to another, stream tables help students understand how the land can change. </a:t>
            </a:r>
          </a:p>
          <a:p>
            <a:pPr marL="137160" indent="-137160">
              <a:buFont typeface="Arial" pitchFamily="34" charset="0"/>
              <a:buChar char="•"/>
            </a:pPr>
            <a:r>
              <a:rPr lang="en-US" sz="1200" b="1" kern="1200" dirty="0">
                <a:solidFill>
                  <a:schemeClr val="tx1"/>
                </a:solidFill>
                <a:latin typeface="+mn-lt"/>
                <a:ea typeface="+mn-ea"/>
                <a:cs typeface="+mn-cs"/>
              </a:rPr>
              <a:t>Question 6: </a:t>
            </a:r>
            <a:r>
              <a:rPr lang="en-US" sz="1200" kern="1200" dirty="0">
                <a:solidFill>
                  <a:schemeClr val="tx1"/>
                </a:solidFill>
                <a:latin typeface="+mn-lt"/>
                <a:ea typeface="+mn-ea"/>
                <a:cs typeface="+mn-cs"/>
              </a:rPr>
              <a:t>Creating rain with the spray bottles might</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distract students from focusing on the river as the primary mechanism for carving out the Grand Canyon. Although rain is one source of the water that flows through the canyon and is therefore a contributing factor in forming the canyon, the Colorado River is the primary mechanism.</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Take-home message:</a:t>
            </a:r>
            <a:r>
              <a:rPr lang="en-US" sz="1200" kern="1200" dirty="0">
                <a:solidFill>
                  <a:schemeClr val="tx1"/>
                </a:solidFill>
                <a:latin typeface="+mn-lt"/>
                <a:ea typeface="+mn-ea"/>
                <a:cs typeface="+mn-cs"/>
              </a:rPr>
              <a:t> Trying to address all six criteria in the analysis guide is a balancing act or trade-off. To make complex science ideas meaningful and comprehensible to students, the content representation needs to be simplified, but simplifications can sometimes be misleading in terms of scientific accuracy. The important thing is for teachers to be aware of such problems so they can be addressed.</a:t>
            </a:r>
            <a:endParaRPr lang="en-US" dirty="0"/>
          </a:p>
        </p:txBody>
      </p:sp>
      <p:sp>
        <p:nvSpPr>
          <p:cNvPr id="4" name="Slide Number Placeholder 3"/>
          <p:cNvSpPr>
            <a:spLocks noGrp="1"/>
          </p:cNvSpPr>
          <p:nvPr>
            <p:ph type="sldNum" sz="quarter" idx="10"/>
          </p:nvPr>
        </p:nvSpPr>
        <p:spPr/>
        <p:txBody>
          <a:bodyPr/>
          <a:lstStyle/>
          <a:p>
            <a:fld id="{ED105650-E64D-4711-A4D4-C93AFA0D3EA1}" type="slidenum">
              <a:rPr lang="en-US" smtClean="0"/>
              <a:pPr/>
              <a:t>20</a:t>
            </a:fld>
            <a:endParaRPr lang="en-US" dirty="0"/>
          </a:p>
        </p:txBody>
      </p:sp>
    </p:spTree>
    <p:extLst>
      <p:ext uri="{BB962C8B-B14F-4D97-AF65-F5344CB8AC3E}">
        <p14:creationId xmlns:p14="http://schemas.microsoft.com/office/powerpoint/2010/main" val="240437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FB588A35-5230-41A8-9E11-6F4AE5A265B9}" type="slidenum">
              <a:rPr lang="en-US"/>
              <a:pPr/>
              <a:t>21</a:t>
            </a:fld>
            <a:endParaRPr lang="en-US" dirty="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pPr eaLnBrk="1" hangingPunct="1"/>
            <a:r>
              <a:rPr lang="en-US" dirty="0"/>
              <a:t>Less than 1 min</a:t>
            </a:r>
          </a:p>
          <a:p>
            <a:pPr eaLnBrk="1" hangingPunct="1"/>
            <a:endParaRPr lang="en-US" dirty="0"/>
          </a:p>
          <a:p>
            <a:pPr marL="0" indent="0">
              <a:buNone/>
            </a:pPr>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Transition slide:</a:t>
            </a:r>
            <a:r>
              <a:rPr lang="en-US" sz="1200" kern="1200" dirty="0">
                <a:solidFill>
                  <a:schemeClr val="tx1"/>
                </a:solidFill>
                <a:latin typeface="+mn-lt"/>
                <a:ea typeface="+mn-ea"/>
                <a:cs typeface="+mn-cs"/>
              </a:rPr>
              <a:t> “Next</a:t>
            </a:r>
            <a:r>
              <a:rPr lang="en-US" sz="1200" kern="1200" baseline="0" dirty="0">
                <a:solidFill>
                  <a:schemeClr val="tx1"/>
                </a:solidFill>
                <a:latin typeface="+mn-lt"/>
                <a:ea typeface="+mn-ea"/>
                <a:cs typeface="+mn-cs"/>
              </a:rPr>
              <a:t> we’ll watch two video clips </a:t>
            </a:r>
            <a:r>
              <a:rPr lang="en-US" sz="1200" kern="1200" dirty="0">
                <a:solidFill>
                  <a:schemeClr val="tx1"/>
                </a:solidFill>
                <a:latin typeface="+mn-lt"/>
                <a:ea typeface="+mn-ea"/>
                <a:cs typeface="+mn-cs"/>
              </a:rPr>
              <a:t>of strategy D in use in an</a:t>
            </a:r>
            <a:r>
              <a:rPr lang="en-US" sz="1200" kern="1200" baseline="0" dirty="0">
                <a:solidFill>
                  <a:schemeClr val="tx1"/>
                </a:solidFill>
                <a:latin typeface="+mn-lt"/>
                <a:ea typeface="+mn-ea"/>
                <a:cs typeface="+mn-cs"/>
              </a:rPr>
              <a:t> ECS </a:t>
            </a:r>
            <a:r>
              <a:rPr lang="en-US" sz="1200" kern="1200" dirty="0">
                <a:solidFill>
                  <a:schemeClr val="tx1"/>
                </a:solidFill>
                <a:latin typeface="+mn-lt"/>
                <a:ea typeface="+mn-ea"/>
                <a:cs typeface="+mn-cs"/>
              </a:rPr>
              <a:t>lesson. For this analysis, we’ll focus on parts 2 and 3 of the analysis guide: </a:t>
            </a:r>
            <a:r>
              <a:rPr lang="en-US" sz="1200" i="1" kern="1200" dirty="0">
                <a:solidFill>
                  <a:schemeClr val="tx1"/>
                </a:solidFill>
                <a:latin typeface="+mn-lt"/>
                <a:ea typeface="+mn-ea"/>
                <a:cs typeface="+mn-cs"/>
              </a:rPr>
              <a:t>How well engaged</a:t>
            </a:r>
            <a:r>
              <a:rPr lang="en-US" sz="1200" i="1" kern="1200" baseline="0" dirty="0">
                <a:solidFill>
                  <a:schemeClr val="tx1"/>
                </a:solidFill>
                <a:latin typeface="+mn-lt"/>
                <a:ea typeface="+mn-ea"/>
                <a:cs typeface="+mn-cs"/>
              </a:rPr>
              <a:t> </a:t>
            </a:r>
            <a:r>
              <a:rPr lang="en-US" sz="1200" i="1" kern="1200" dirty="0">
                <a:solidFill>
                  <a:schemeClr val="tx1"/>
                </a:solidFill>
                <a:latin typeface="+mn-lt"/>
                <a:ea typeface="+mn-ea"/>
                <a:cs typeface="+mn-cs"/>
              </a:rPr>
              <a:t>are students in using the content representation? And what suggestions do you have for improving the content representation and its use with students?”</a:t>
            </a:r>
          </a:p>
          <a:p>
            <a:pPr marL="228600" indent="-228600">
              <a:buNone/>
            </a:pPr>
            <a:endParaRPr lang="en-US" sz="1200" i="1" kern="1200" dirty="0">
              <a:solidFill>
                <a:schemeClr val="tx1"/>
              </a:solidFill>
              <a:latin typeface="+mn-lt"/>
              <a:ea typeface="+mn-ea"/>
              <a:cs typeface="+mn-cs"/>
            </a:endParaRPr>
          </a:p>
          <a:p>
            <a:pPr marL="228600" indent="-228600">
              <a:buNone/>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have already analyzed the content representations in these clips (relief map and stream-table model) using part 1 of Analysis Guide D.</a:t>
            </a:r>
          </a:p>
        </p:txBody>
      </p:sp>
    </p:spTree>
    <p:extLst>
      <p:ext uri="{BB962C8B-B14F-4D97-AF65-F5344CB8AC3E}">
        <p14:creationId xmlns:p14="http://schemas.microsoft.com/office/powerpoint/2010/main" val="3561219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r>
              <a:rPr lang="en-US" sz="1200" kern="1200" dirty="0">
                <a:solidFill>
                  <a:schemeClr val="tx1"/>
                </a:solidFill>
                <a:latin typeface="+mn-lt"/>
                <a:ea typeface="+mn-ea"/>
                <a:cs typeface="+mn-cs"/>
              </a:rPr>
              <a:t>a. Have participants take out </a:t>
            </a:r>
            <a:r>
              <a:rPr lang="en-US" sz="1200" b="1" kern="1200" dirty="0">
                <a:solidFill>
                  <a:schemeClr val="tx1"/>
                </a:solidFill>
                <a:latin typeface="+mn-lt"/>
                <a:ea typeface="+mn-ea"/>
                <a:cs typeface="+mn-cs"/>
              </a:rPr>
              <a:t>Analysis Guide D2</a:t>
            </a:r>
            <a:r>
              <a:rPr lang="en-US" sz="1200" kern="1200" dirty="0">
                <a:solidFill>
                  <a:schemeClr val="tx1"/>
                </a:solidFill>
                <a:latin typeface="+mn-lt"/>
                <a:ea typeface="+mn-ea"/>
                <a:cs typeface="+mn-cs"/>
              </a:rPr>
              <a:t> and review the main learning goal and description of the content representation.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Then ask participants to read the context for the first video clip at the top of the transcript (handout 7.2 in PD binder).</a:t>
            </a:r>
          </a:p>
          <a:p>
            <a:pPr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Show the video clip.</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Have participants’ review their responses to the questions in part 1 of the analysis guide before moving on to parts 2 and 3. </a:t>
            </a:r>
            <a:endParaRPr lang="en-US" sz="1800" kern="1200" dirty="0">
              <a:solidFill>
                <a:schemeClr val="tx1"/>
              </a:solidFill>
              <a:latin typeface="+mn-lt"/>
              <a:ea typeface="+mn-ea"/>
              <a:cs typeface="+mn-cs"/>
            </a:endParaRPr>
          </a:p>
          <a:p>
            <a:pPr marL="228600" indent="-228600">
              <a:buNone/>
            </a:pPr>
            <a:endParaRPr lang="en-US" baseline="0" dirty="0"/>
          </a:p>
          <a:p>
            <a:pPr marL="228600" indent="-228600">
              <a:buAutoNum type="alphaLcPeriod"/>
            </a:pPr>
            <a:endParaRPr lang="en-US" u="sng" baseline="0" dirty="0"/>
          </a:p>
          <a:p>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22</a:t>
            </a:fld>
            <a:endParaRPr lang="en-US" dirty="0"/>
          </a:p>
        </p:txBody>
      </p:sp>
    </p:spTree>
    <p:extLst>
      <p:ext uri="{BB962C8B-B14F-4D97-AF65-F5344CB8AC3E}">
        <p14:creationId xmlns:p14="http://schemas.microsoft.com/office/powerpoint/2010/main" val="305754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p:spPr>
      </p:sp>
      <p:sp>
        <p:nvSpPr>
          <p:cNvPr id="77826" name="Notes Placeholder 2"/>
          <p:cNvSpPr>
            <a:spLocks noGrp="1"/>
          </p:cNvSpPr>
          <p:nvPr>
            <p:ph type="body" idx="1"/>
          </p:nvPr>
        </p:nvSpPr>
        <p:spPr/>
        <p:txBody>
          <a:bodyPr/>
          <a:lstStyle/>
          <a:p>
            <a:r>
              <a:rPr lang="en-US" baseline="0" dirty="0"/>
              <a:t>35 min</a:t>
            </a:r>
          </a:p>
          <a:p>
            <a:endParaRPr lang="en-US" baseline="0" dirty="0"/>
          </a:p>
          <a:p>
            <a:r>
              <a:rPr lang="en-US" sz="1200" kern="1200" dirty="0">
                <a:solidFill>
                  <a:schemeClr val="tx1"/>
                </a:solidFill>
                <a:latin typeface="+mn-lt"/>
                <a:ea typeface="+mn-ea"/>
                <a:cs typeface="+mn-cs"/>
              </a:rPr>
              <a:t>a. “Now let’s turn our attention to part 2 of strategy D, which engages students in using content representations. We’ll also consider ways the content representation could be improved.”</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“Study the video transcript and think about parts 2 and 3 of </a:t>
            </a:r>
            <a:r>
              <a:rPr lang="en-US" sz="1200" b="1" kern="1200" dirty="0">
                <a:solidFill>
                  <a:schemeClr val="tx1"/>
                </a:solidFill>
                <a:latin typeface="+mn-lt"/>
                <a:ea typeface="+mn-ea"/>
                <a:cs typeface="+mn-cs"/>
              </a:rPr>
              <a:t>Analysis Guide D2</a:t>
            </a:r>
            <a:r>
              <a:rPr lang="en-US" sz="1200" kern="1200" dirty="0">
                <a:solidFill>
                  <a:schemeClr val="tx1"/>
                </a:solidFill>
                <a:latin typeface="+mn-lt"/>
                <a:ea typeface="+mn-ea"/>
                <a:cs typeface="+mn-cs"/>
              </a:rPr>
              <a:t>. Be ready to share evidence that supports your conclusions.”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“Now pair up with an elbow partner and compare your conclusions about student engagement with the content representation.”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Review participants’ responses to parts 2 and 3 of the analysis guide. Challenge participants to support their answers with evidence from the video transcript.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If it didn’t come up in the discussion, ask participants, “How might the teacher have engaged these students in analyzing or critiquing the representation?”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 for Analysis Guide D2:</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Part 2: </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In this video clip, students focus on analyzing the meaning of the content representation rather than creating, modifying, or critiquing it. Students are engaged in trying to understand what the relief map is showing them and where landforms are located on the map.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Part 3:</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As students engage with this content representation, they mostly describe what they see on</a:t>
            </a:r>
            <a:r>
              <a:rPr lang="en-US" sz="1200" kern="1200" baseline="0" dirty="0">
                <a:solidFill>
                  <a:schemeClr val="tx1"/>
                </a:solidFill>
                <a:latin typeface="+mn-lt"/>
                <a:ea typeface="+mn-ea"/>
                <a:cs typeface="+mn-cs"/>
              </a:rPr>
              <a:t> the relief map</a:t>
            </a:r>
            <a:r>
              <a:rPr lang="en-US" sz="1200" kern="1200" dirty="0">
                <a:solidFill>
                  <a:schemeClr val="tx1"/>
                </a:solidFill>
                <a:latin typeface="+mn-lt"/>
                <a:ea typeface="+mn-ea"/>
                <a:cs typeface="+mn-cs"/>
              </a:rPr>
              <a:t>. Some students connect the bumpy or rough features of the map to landforms.</a:t>
            </a:r>
          </a:p>
          <a:p>
            <a:pPr marL="137160" indent="-137160">
              <a:buFont typeface="Arial" pitchFamily="34" charset="0"/>
              <a:buChar char="•"/>
            </a:pPr>
            <a:r>
              <a:rPr lang="en-US" sz="1200" kern="1200" dirty="0">
                <a:solidFill>
                  <a:schemeClr val="tx1"/>
                </a:solidFill>
                <a:latin typeface="+mn-lt"/>
                <a:ea typeface="+mn-ea"/>
                <a:cs typeface="+mn-cs"/>
              </a:rPr>
              <a:t>There is a missed opportunity to probe student thinking about why they said the map looks “real.” For example, the teacher could have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asked students, “What do you mean by “real”? and “How is this map different from the real world?” [</a:t>
            </a:r>
            <a:r>
              <a:rPr lang="en-US" sz="1200" i="1" kern="1200" dirty="0">
                <a:solidFill>
                  <a:schemeClr val="tx1"/>
                </a:solidFill>
                <a:latin typeface="+mn-lt"/>
                <a:ea typeface="+mn-ea"/>
                <a:cs typeface="+mn-cs"/>
              </a:rPr>
              <a:t>Answer:</a:t>
            </a:r>
            <a:r>
              <a:rPr lang="en-US" sz="1200" kern="1200" dirty="0">
                <a:solidFill>
                  <a:schemeClr val="tx1"/>
                </a:solidFill>
                <a:latin typeface="+mn-lt"/>
                <a:ea typeface="+mn-ea"/>
                <a:cs typeface="+mn-cs"/>
              </a:rPr>
              <a:t> The landforms on the map are much, much smaller than real landforms, but they can help us student the shape of the land.]</a:t>
            </a:r>
          </a:p>
          <a:p>
            <a:pPr marL="137160" indent="-137160">
              <a:buFont typeface="Arial" pitchFamily="34" charset="0"/>
              <a:buChar char="•"/>
            </a:pPr>
            <a:r>
              <a:rPr lang="en-US" sz="1200" kern="1200" dirty="0">
                <a:solidFill>
                  <a:schemeClr val="tx1"/>
                </a:solidFill>
                <a:latin typeface="+mn-lt"/>
                <a:ea typeface="+mn-ea"/>
                <a:cs typeface="+mn-cs"/>
              </a:rPr>
              <a:t>The teacher could improve her introduction by having students point out specific features on the relief map (e.g., “Where do you see mountains?” “What about this flat area? What would we call this?” “Where are we located on the map?” “What do you see around our area?”). </a:t>
            </a:r>
          </a:p>
        </p:txBody>
      </p:sp>
      <p:sp>
        <p:nvSpPr>
          <p:cNvPr id="77827" name="Slide Number Placeholder 3"/>
          <p:cNvSpPr>
            <a:spLocks noGrp="1"/>
          </p:cNvSpPr>
          <p:nvPr>
            <p:ph type="sldNum" sz="quarter" idx="5"/>
          </p:nvPr>
        </p:nvSpPr>
        <p:spPr>
          <a:noFill/>
        </p:spPr>
        <p:txBody>
          <a:bodyPr/>
          <a:lstStyle/>
          <a:p>
            <a:fld id="{13A0D520-B480-4978-A3A3-32FFA1B77F00}" type="slidenum">
              <a:rPr lang="en-US"/>
              <a:pPr/>
              <a:t>23</a:t>
            </a:fld>
            <a:endParaRPr lang="en-US" dirty="0"/>
          </a:p>
        </p:txBody>
      </p:sp>
    </p:spTree>
    <p:extLst>
      <p:ext uri="{BB962C8B-B14F-4D97-AF65-F5344CB8AC3E}">
        <p14:creationId xmlns:p14="http://schemas.microsoft.com/office/powerpoint/2010/main" val="4162731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min</a:t>
            </a:r>
          </a:p>
          <a:p>
            <a:endParaRPr lang="en-US" dirty="0"/>
          </a:p>
          <a:p>
            <a:r>
              <a:rPr lang="en-US" sz="1200" kern="1200" dirty="0">
                <a:solidFill>
                  <a:schemeClr val="tx1"/>
                </a:solidFill>
                <a:latin typeface="+mn-lt"/>
                <a:ea typeface="+mn-ea"/>
                <a:cs typeface="+mn-cs"/>
              </a:rPr>
              <a:t>a. Have participants take out </a:t>
            </a:r>
            <a:r>
              <a:rPr lang="en-US" sz="1200" b="1" kern="1200" dirty="0">
                <a:solidFill>
                  <a:schemeClr val="tx1"/>
                </a:solidFill>
                <a:latin typeface="+mn-lt"/>
                <a:ea typeface="+mn-ea"/>
                <a:cs typeface="+mn-cs"/>
              </a:rPr>
              <a:t>Analysis Guide D3</a:t>
            </a:r>
            <a:r>
              <a:rPr lang="en-US" sz="1200" kern="1200" dirty="0">
                <a:solidFill>
                  <a:schemeClr val="tx1"/>
                </a:solidFill>
                <a:latin typeface="+mn-lt"/>
                <a:ea typeface="+mn-ea"/>
                <a:cs typeface="+mn-cs"/>
              </a:rPr>
              <a:t> and review the main learning goal and description of the content representation.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Then ask participants to read the context for the second video clip at the top of the transcript (handout 7.3 in PD binder).</a:t>
            </a:r>
          </a:p>
          <a:p>
            <a:pPr lvl="1"/>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“Next, we’ll watch a new classroom video and examine how students are (or are not) engaged in using the content representation. Like our last analysis, we’ll focus only on parts 2 and 3 of the analysis guide.”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Show the video clip.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pair up and review their responses to the questions in part 1 of the analysis guide before completing parts 2 and 3.</a:t>
            </a:r>
            <a:endParaRPr lang="en-US" u="sng" baseline="0" dirty="0"/>
          </a:p>
          <a:p>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24</a:t>
            </a:fld>
            <a:endParaRPr lang="en-US" dirty="0"/>
          </a:p>
        </p:txBody>
      </p:sp>
    </p:spTree>
    <p:extLst>
      <p:ext uri="{BB962C8B-B14F-4D97-AF65-F5344CB8AC3E}">
        <p14:creationId xmlns:p14="http://schemas.microsoft.com/office/powerpoint/2010/main" val="3057543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p:spPr>
      </p:sp>
      <p:sp>
        <p:nvSpPr>
          <p:cNvPr id="77826" name="Notes Placeholder 2"/>
          <p:cNvSpPr>
            <a:spLocks noGrp="1"/>
          </p:cNvSpPr>
          <p:nvPr>
            <p:ph type="body" idx="1"/>
          </p:nvPr>
        </p:nvSpPr>
        <p:spPr/>
        <p:txBody>
          <a:bodyPr/>
          <a:lstStyle/>
          <a:p>
            <a:r>
              <a:rPr lang="en-US" baseline="0" dirty="0"/>
              <a:t>20 min</a:t>
            </a:r>
          </a:p>
          <a:p>
            <a:endParaRPr lang="en-US" baseline="0" dirty="0"/>
          </a:p>
          <a:p>
            <a:pPr marL="0" lvl="1"/>
            <a:r>
              <a:rPr lang="en-US" sz="1200" kern="1200" dirty="0">
                <a:solidFill>
                  <a:schemeClr val="tx1"/>
                </a:solidFill>
                <a:latin typeface="+mn-lt"/>
                <a:ea typeface="+mn-ea"/>
                <a:cs typeface="+mn-cs"/>
              </a:rPr>
              <a:t>a.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participants’ responses to parts 2 and 3 of </a:t>
            </a:r>
            <a:r>
              <a:rPr lang="en-US" sz="1200" b="1" kern="1200" dirty="0">
                <a:solidFill>
                  <a:schemeClr val="tx1"/>
                </a:solidFill>
                <a:latin typeface="+mn-lt"/>
                <a:ea typeface="+mn-ea"/>
                <a:cs typeface="+mn-cs"/>
              </a:rPr>
              <a:t>Analysis Guide D3</a:t>
            </a:r>
            <a:r>
              <a:rPr lang="en-US" sz="1200" kern="1200" dirty="0">
                <a:solidFill>
                  <a:schemeClr val="tx1"/>
                </a:solidFill>
                <a:latin typeface="+mn-lt"/>
                <a:ea typeface="+mn-ea"/>
                <a:cs typeface="+mn-cs"/>
              </a:rPr>
              <a:t>. Challenge participants to support their answers with evidence from the video transcript.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If it didn’t already come up in the discussion, ask participants, “How might the teacher have engaged these students in analyzing or critiquing the representation?”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 for Analysis Guide D3: </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Part 2:</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In this video clip, students focus on analyzing the meaning of the content representation rather than creating, modifying, or critiquing it. Students are engaged in making observations about the stream-table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model before the demonstration begins. The teacher uses questioning strategies to help students understand what different parts of the model represent in the real world and connect the model to what they’re learning about the Grand Canyon.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Part 3:</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There are missed opportunities to probe students’ observations of the model to find out what they see (e.g., grass, mountains, Grand Canyon). It’s hard to tell what students see, since the model starts off as a flat surface (a plain). One solution might be to ask students to point out specific landforms on the model before and after the demonstration. </a:t>
            </a:r>
          </a:p>
          <a:p>
            <a:pPr marL="137160" indent="-137160">
              <a:buFont typeface="Arial" pitchFamily="34" charset="0"/>
              <a:buChar char="•"/>
            </a:pPr>
            <a:r>
              <a:rPr lang="en-US" sz="1200" kern="1200" dirty="0">
                <a:solidFill>
                  <a:schemeClr val="tx1"/>
                </a:solidFill>
                <a:latin typeface="+mn-lt"/>
                <a:ea typeface="+mn-ea"/>
                <a:cs typeface="+mn-cs"/>
              </a:rPr>
              <a:t>Students seem to think they’re observing a model of the Grand Canyon because it’s been discussed in previous lessons. The teacher could challenge students to describe the Grand Canyon and compare that description to the model.</a:t>
            </a:r>
            <a:r>
              <a:rPr lang="en-US" sz="1200" kern="1200" baseline="0" dirty="0">
                <a:solidFill>
                  <a:schemeClr val="tx1"/>
                </a:solidFill>
                <a:latin typeface="+mn-lt"/>
                <a:ea typeface="+mn-ea"/>
                <a:cs typeface="+mn-cs"/>
              </a:rPr>
              <a:t> Students should realize that since</a:t>
            </a:r>
            <a:r>
              <a:rPr lang="en-US" sz="1200" kern="1200" dirty="0">
                <a:solidFill>
                  <a:schemeClr val="tx1"/>
                </a:solidFill>
                <a:latin typeface="+mn-lt"/>
                <a:ea typeface="+mn-ea"/>
                <a:cs typeface="+mn-cs"/>
              </a:rPr>
              <a:t> the model has a flat surface before the demonstration, it doesn’t represent the Grand Canyon. The demonstration</a:t>
            </a:r>
            <a:r>
              <a:rPr lang="en-US" sz="1200" kern="1200" baseline="0" dirty="0">
                <a:solidFill>
                  <a:schemeClr val="tx1"/>
                </a:solidFill>
                <a:latin typeface="+mn-lt"/>
                <a:ea typeface="+mn-ea"/>
                <a:cs typeface="+mn-cs"/>
              </a:rPr>
              <a:t> shows how canyons, like the Grand Canyon, are formed.</a:t>
            </a:r>
            <a:endParaRPr lang="en-US" sz="1800" kern="1200" dirty="0">
              <a:solidFill>
                <a:schemeClr val="tx1"/>
              </a:solidFill>
              <a:latin typeface="+mn-lt"/>
              <a:ea typeface="+mn-ea"/>
              <a:cs typeface="+mn-cs"/>
            </a:endParaRPr>
          </a:p>
        </p:txBody>
      </p:sp>
      <p:sp>
        <p:nvSpPr>
          <p:cNvPr id="77827" name="Slide Number Placeholder 3"/>
          <p:cNvSpPr>
            <a:spLocks noGrp="1"/>
          </p:cNvSpPr>
          <p:nvPr>
            <p:ph type="sldNum" sz="quarter" idx="5"/>
          </p:nvPr>
        </p:nvSpPr>
        <p:spPr>
          <a:noFill/>
        </p:spPr>
        <p:txBody>
          <a:bodyPr/>
          <a:lstStyle/>
          <a:p>
            <a:fld id="{13A0D520-B480-4978-A3A3-32FFA1B77F00}" type="slidenum">
              <a:rPr lang="en-US"/>
              <a:pPr/>
              <a:t>25</a:t>
            </a:fld>
            <a:endParaRPr lang="en-US" dirty="0"/>
          </a:p>
        </p:txBody>
      </p:sp>
    </p:spTree>
    <p:extLst>
      <p:ext uri="{BB962C8B-B14F-4D97-AF65-F5344CB8AC3E}">
        <p14:creationId xmlns:p14="http://schemas.microsoft.com/office/powerpoint/2010/main" val="4162731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4A5491BF-9FED-417A-A2E8-A419B691E685}" type="slidenum">
              <a:rPr lang="en-US"/>
              <a:pPr/>
              <a:t>26</a:t>
            </a:fld>
            <a:endParaRPr lang="en-US" dirty="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pPr eaLnBrk="1" hangingPunct="1"/>
            <a:r>
              <a:rPr lang="en-US" dirty="0"/>
              <a:t>10 min</a:t>
            </a:r>
          </a:p>
          <a:p>
            <a:pPr eaLnBrk="1" hangingPunct="1"/>
            <a:endParaRPr lang="en-US" dirty="0"/>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 (5 min):</a:t>
            </a:r>
            <a:r>
              <a:rPr lang="en-US" sz="1200" kern="1200" dirty="0">
                <a:solidFill>
                  <a:schemeClr val="tx1"/>
                </a:solidFill>
                <a:latin typeface="+mn-lt"/>
                <a:ea typeface="+mn-ea"/>
                <a:cs typeface="+mn-cs"/>
              </a:rPr>
              <a:t> Have participants work on the slide questions. </a:t>
            </a:r>
            <a:r>
              <a:rPr lang="en-US" sz="1200" b="0" kern="1200" dirty="0">
                <a:solidFill>
                  <a:schemeClr val="tx1"/>
                </a:solidFill>
                <a:latin typeface="+mn-lt"/>
                <a:ea typeface="+mn-ea"/>
                <a:cs typeface="+mn-cs"/>
              </a:rPr>
              <a:t>Encourage them to use their resources </a:t>
            </a:r>
            <a:r>
              <a:rPr lang="en-US" sz="1200" kern="1200" dirty="0">
                <a:solidFill>
                  <a:schemeClr val="tx1"/>
                </a:solidFill>
                <a:latin typeface="+mn-lt"/>
                <a:ea typeface="+mn-ea"/>
                <a:cs typeface="+mn-cs"/>
              </a:rPr>
              <a:t>(e.g., the strategies booklet, their Z-fold summary charts, the content background document</a:t>
            </a:r>
            <a:r>
              <a:rPr lang="en-US" sz="1200" kern="1200">
                <a:solidFill>
                  <a:schemeClr val="tx1"/>
                </a:solidFill>
                <a:latin typeface="+mn-lt"/>
                <a:ea typeface="+mn-ea"/>
                <a:cs typeface="+mn-cs"/>
              </a:rPr>
              <a:t>, notes </a:t>
            </a:r>
            <a:r>
              <a:rPr lang="en-US" sz="1200" kern="1200" dirty="0">
                <a:solidFill>
                  <a:schemeClr val="tx1"/>
                </a:solidFill>
                <a:latin typeface="+mn-lt"/>
                <a:ea typeface="+mn-ea"/>
                <a:cs typeface="+mn-cs"/>
              </a:rPr>
              <a:t>they’ve taken).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 (5 min):</a:t>
            </a:r>
            <a:r>
              <a:rPr lang="en-US" sz="1200" kern="1200" dirty="0">
                <a:solidFill>
                  <a:schemeClr val="tx1"/>
                </a:solidFill>
                <a:latin typeface="+mn-lt"/>
                <a:ea typeface="+mn-ea"/>
                <a:cs typeface="+mn-cs"/>
              </a:rPr>
              <a:t> Have participants share their new ideas for each question in a round-robin format, if time allows. Otherwise, have a couple of volunteers share their ideas for each question. </a:t>
            </a:r>
            <a:endParaRPr lang="en-US" dirty="0"/>
          </a:p>
        </p:txBody>
      </p:sp>
    </p:spTree>
    <p:extLst>
      <p:ext uri="{BB962C8B-B14F-4D97-AF65-F5344CB8AC3E}">
        <p14:creationId xmlns:p14="http://schemas.microsoft.com/office/powerpoint/2010/main" val="2647725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27015" indent="-279621" eaLnBrk="0" hangingPunct="0">
              <a:spcBef>
                <a:spcPct val="30000"/>
              </a:spcBef>
              <a:defRPr sz="1200">
                <a:solidFill>
                  <a:schemeClr val="tx1"/>
                </a:solidFill>
                <a:latin typeface="Arial" charset="0"/>
              </a:defRPr>
            </a:lvl2pPr>
            <a:lvl3pPr marL="1118484" indent="-223697" eaLnBrk="0" hangingPunct="0">
              <a:spcBef>
                <a:spcPct val="30000"/>
              </a:spcBef>
              <a:defRPr sz="1200">
                <a:solidFill>
                  <a:schemeClr val="tx1"/>
                </a:solidFill>
                <a:latin typeface="Arial" charset="0"/>
              </a:defRPr>
            </a:lvl3pPr>
            <a:lvl4pPr marL="1565878" indent="-223697" eaLnBrk="0" hangingPunct="0">
              <a:spcBef>
                <a:spcPct val="30000"/>
              </a:spcBef>
              <a:defRPr sz="1200">
                <a:solidFill>
                  <a:schemeClr val="tx1"/>
                </a:solidFill>
                <a:latin typeface="Arial" charset="0"/>
              </a:defRPr>
            </a:lvl4pPr>
            <a:lvl5pPr marL="2013271" indent="-223697" eaLnBrk="0" hangingPunct="0">
              <a:spcBef>
                <a:spcPct val="30000"/>
              </a:spcBef>
              <a:defRPr sz="1200">
                <a:solidFill>
                  <a:schemeClr val="tx1"/>
                </a:solidFill>
                <a:latin typeface="Arial" charset="0"/>
              </a:defRPr>
            </a:lvl5pPr>
            <a:lvl6pPr marL="2460665" indent="-223697" eaLnBrk="0" fontAlgn="base" hangingPunct="0">
              <a:spcBef>
                <a:spcPct val="30000"/>
              </a:spcBef>
              <a:spcAft>
                <a:spcPct val="0"/>
              </a:spcAft>
              <a:defRPr sz="1200">
                <a:solidFill>
                  <a:schemeClr val="tx1"/>
                </a:solidFill>
                <a:latin typeface="Arial" charset="0"/>
              </a:defRPr>
            </a:lvl6pPr>
            <a:lvl7pPr marL="2908058" indent="-223697" eaLnBrk="0" fontAlgn="base" hangingPunct="0">
              <a:spcBef>
                <a:spcPct val="30000"/>
              </a:spcBef>
              <a:spcAft>
                <a:spcPct val="0"/>
              </a:spcAft>
              <a:defRPr sz="1200">
                <a:solidFill>
                  <a:schemeClr val="tx1"/>
                </a:solidFill>
                <a:latin typeface="Arial" charset="0"/>
              </a:defRPr>
            </a:lvl7pPr>
            <a:lvl8pPr marL="3355453" indent="-223697" eaLnBrk="0" fontAlgn="base" hangingPunct="0">
              <a:spcBef>
                <a:spcPct val="30000"/>
              </a:spcBef>
              <a:spcAft>
                <a:spcPct val="0"/>
              </a:spcAft>
              <a:defRPr sz="1200">
                <a:solidFill>
                  <a:schemeClr val="tx1"/>
                </a:solidFill>
                <a:latin typeface="Arial" charset="0"/>
              </a:defRPr>
            </a:lvl8pPr>
            <a:lvl9pPr marL="3802846" indent="-2236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27</a:t>
            </a:fld>
            <a:endParaRPr lang="en-US" altLang="en-US" dirty="0">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r>
              <a:rPr lang="en-US" dirty="0"/>
              <a:t>Less than 1 min</a:t>
            </a:r>
          </a:p>
          <a:p>
            <a:endParaRPr lang="en-US" dirty="0"/>
          </a:p>
          <a:p>
            <a:pPr marL="228600" indent="-228600">
              <a:buNone/>
            </a:pPr>
            <a:r>
              <a:rPr lang="en-US" b="0" dirty="0"/>
              <a:t>a. </a:t>
            </a:r>
            <a:r>
              <a:rPr lang="en-US" b="1" dirty="0"/>
              <a:t>Transition:</a:t>
            </a:r>
            <a:r>
              <a:rPr lang="en-US" baseline="0" dirty="0"/>
              <a:t> This slide marks the transition to content deepening work. </a:t>
            </a:r>
          </a:p>
          <a:p>
            <a:pPr marL="228600" indent="-228600">
              <a:buNone/>
            </a:pPr>
            <a:endParaRPr lang="en-US" dirty="0"/>
          </a:p>
          <a:p>
            <a:pPr marL="0" indent="0">
              <a:buNone/>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Throughout this content deepening phase, refer as needed to the content background document and Common Student Ideas about Earth’s Changing Surface.</a:t>
            </a:r>
            <a:endParaRPr lang="en-US" dirty="0"/>
          </a:p>
        </p:txBody>
      </p:sp>
    </p:spTree>
    <p:extLst>
      <p:ext uri="{BB962C8B-B14F-4D97-AF65-F5344CB8AC3E}">
        <p14:creationId xmlns:p14="http://schemas.microsoft.com/office/powerpoint/2010/main" val="25043297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228600" indent="-228600">
              <a:buNone/>
            </a:pPr>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Review the unit central questions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Remind participants that these questions will guide student learning throughout the entire ECS unit.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rPr>
              <a:t>Less than 1 min </a:t>
            </a:r>
          </a:p>
          <a:p>
            <a:pPr eaLnBrk="1" hangingPunct="1"/>
            <a:endParaRPr lang="en-US" dirty="0">
              <a:latin typeface="Arial" charset="0"/>
            </a:endParaRPr>
          </a:p>
          <a:p>
            <a:pPr marL="228600" indent="-228600">
              <a:buNone/>
            </a:pPr>
            <a:r>
              <a:rPr lang="en-US" sz="1200" kern="1200" dirty="0">
                <a:solidFill>
                  <a:schemeClr val="tx1"/>
                </a:solidFill>
                <a:latin typeface="+mn-lt"/>
                <a:ea typeface="+mn-ea"/>
                <a:cs typeface="+mn-cs"/>
              </a:rPr>
              <a:t>a. Review the content deepening focus questions on the slide.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29</a:t>
            </a:fld>
            <a:endParaRPr lang="en-US" dirty="0"/>
          </a:p>
        </p:txBody>
      </p:sp>
    </p:spTree>
    <p:extLst>
      <p:ext uri="{BB962C8B-B14F-4D97-AF65-F5344CB8AC3E}">
        <p14:creationId xmlns:p14="http://schemas.microsoft.com/office/powerpoint/2010/main" val="1277594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a:t>
            </a:r>
            <a:r>
              <a:rPr lang="en-US" sz="1200" kern="1200" dirty="0">
                <a:solidFill>
                  <a:schemeClr val="tx1"/>
                </a:solidFill>
                <a:latin typeface="+mn-lt"/>
                <a:ea typeface="+mn-ea"/>
                <a:cs typeface="+mn-cs"/>
              </a:rPr>
              <a:t>Give participants time to review your feedback on their reflections from day 6 and offer reactions, comments, or follow-up questions.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t>
            </a:r>
          </a:p>
          <a:p>
            <a:endParaRPr lang="en-US" dirty="0"/>
          </a:p>
        </p:txBody>
      </p:sp>
      <p:sp>
        <p:nvSpPr>
          <p:cNvPr id="4" name="Header Placeholder 3"/>
          <p:cNvSpPr>
            <a:spLocks noGrp="1"/>
          </p:cNvSpPr>
          <p:nvPr>
            <p:ph type="hdr" sz="quarter" idx="10"/>
          </p:nvPr>
        </p:nvSpPr>
        <p:spPr/>
        <p:txBody>
          <a:bodyPr/>
          <a:lstStyle/>
          <a:p>
            <a:pPr>
              <a:defRPr/>
            </a:pPr>
            <a:r>
              <a:rPr lang="en-US" dirty="0"/>
              <a:t>BSCS</a:t>
            </a:r>
          </a:p>
        </p:txBody>
      </p:sp>
      <p:sp>
        <p:nvSpPr>
          <p:cNvPr id="5" name="Footer Placeholder 4"/>
          <p:cNvSpPr>
            <a:spLocks noGrp="1"/>
          </p:cNvSpPr>
          <p:nvPr>
            <p:ph type="ftr" sz="quarter" idx="11"/>
          </p:nvPr>
        </p:nvSpPr>
        <p:spPr/>
        <p:txBody>
          <a:bodyPr/>
          <a:lstStyle/>
          <a:p>
            <a:pPr>
              <a:defRPr/>
            </a:pPr>
            <a:r>
              <a:rPr lang="en-US" dirty="0"/>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3</a:t>
            </a:fld>
            <a:endParaRPr lang="en-US" dirty="0"/>
          </a:p>
        </p:txBody>
      </p:sp>
    </p:spTree>
    <p:extLst>
      <p:ext uri="{BB962C8B-B14F-4D97-AF65-F5344CB8AC3E}">
        <p14:creationId xmlns:p14="http://schemas.microsoft.com/office/powerpoint/2010/main" val="149399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F345E05-AD6F-B14F-8A38-D3A216E86F3A}" type="slidenum">
              <a:rPr lang="en-US" sz="1200">
                <a:solidFill>
                  <a:prstClr val="black"/>
                </a:solidFill>
              </a:rPr>
              <a:pPr/>
              <a:t>30</a:t>
            </a:fld>
            <a:endParaRPr lang="en-US" sz="1200" dirty="0">
              <a:solidFill>
                <a:prstClr val="black"/>
              </a:solidFill>
            </a:endParaRPr>
          </a:p>
        </p:txBody>
      </p:sp>
      <p:sp>
        <p:nvSpPr>
          <p:cNvPr id="491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387" name="Rectangle 3"/>
          <p:cNvSpPr>
            <a:spLocks noGrp="1" noChangeArrowheads="1"/>
          </p:cNvSpPr>
          <p:nvPr>
            <p:ph type="body" idx="1"/>
          </p:nvPr>
        </p:nvSpPr>
        <p:spPr>
          <a:noFill/>
        </p:spPr>
        <p:txBody>
          <a:bodyPr/>
          <a:lstStyle/>
          <a:p>
            <a:r>
              <a:rPr lang="en-US" dirty="0"/>
              <a:t>Less than 1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“Today’s content deepening work will focus on science ideas about Earth’s changing surface from ECS lessons 5 </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and 6.”</a:t>
            </a:r>
            <a:endParaRPr lang="en-US" sz="1200" kern="1200" dirty="0">
              <a:solidFill>
                <a:schemeClr val="tx1"/>
              </a:solidFill>
              <a:effectLst/>
              <a:latin typeface="+mn-lt"/>
              <a:ea typeface="+mn-ea"/>
              <a:cs typeface="+mn-cs"/>
            </a:endParaRPr>
          </a:p>
          <a:p>
            <a:pPr eaLnBrk="1" hangingPunct="1"/>
            <a:endParaRPr lang="en-US" dirty="0"/>
          </a:p>
        </p:txBody>
      </p:sp>
    </p:spTree>
    <p:extLst>
      <p:ext uri="{BB962C8B-B14F-4D97-AF65-F5344CB8AC3E}">
        <p14:creationId xmlns:p14="http://schemas.microsoft.com/office/powerpoint/2010/main" val="2882974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Less than 1 min</a:t>
            </a:r>
          </a:p>
          <a:p>
            <a:pPr lvl="0"/>
            <a:endParaRPr lang="en-US" sz="18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“Let’s review some key science ideas about erosion and deposition.”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“This slide shows the Colorado River flowing through the Grand Canyon. It’s a familiar example of a river eroding its bed and cutting through hard rock to carve out a canyon. The flowing water erodes the rock and carries sediment away to be deposited somewhere else downstream, such as behind a dam or in the Colorado River delta at the Gulf of California.”</a:t>
            </a:r>
          </a:p>
          <a:p>
            <a:endParaRPr lang="en-US" dirty="0"/>
          </a:p>
        </p:txBody>
      </p:sp>
      <p:sp>
        <p:nvSpPr>
          <p:cNvPr id="4" name="Slide Number Placeholder 3"/>
          <p:cNvSpPr>
            <a:spLocks noGrp="1"/>
          </p:cNvSpPr>
          <p:nvPr>
            <p:ph type="sldNum" sz="quarter" idx="10"/>
          </p:nvPr>
        </p:nvSpPr>
        <p:spPr/>
        <p:txBody>
          <a:bodyPr/>
          <a:lstStyle/>
          <a:p>
            <a:fld id="{ED6A4DE6-0BD7-41E4-BBDD-4E3037B592F4}" type="slidenum">
              <a:rPr lang="en-US" smtClean="0"/>
              <a:pPr/>
              <a:t>31</a:t>
            </a:fld>
            <a:endParaRPr lang="en-US" dirty="0"/>
          </a:p>
        </p:txBody>
      </p:sp>
    </p:spTree>
    <p:extLst>
      <p:ext uri="{BB962C8B-B14F-4D97-AF65-F5344CB8AC3E}">
        <p14:creationId xmlns:p14="http://schemas.microsoft.com/office/powerpoint/2010/main" val="26476080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3 min</a:t>
            </a:r>
            <a:endParaRPr lang="en-US" sz="1800" kern="1200" dirty="0">
              <a:solidFill>
                <a:schemeClr val="tx1"/>
              </a:solidFill>
              <a:effectLst/>
              <a:latin typeface="+mn-lt"/>
              <a:ea typeface="+mn-ea"/>
              <a:cs typeface="+mn-cs"/>
            </a:endParaRPr>
          </a:p>
          <a:p>
            <a:pPr lvl="0"/>
            <a:endParaRPr lang="en-US" sz="18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“To understand river erosion and deposition, we must first understand the concept of a watershed, sometimes called a </a:t>
            </a:r>
            <a:r>
              <a:rPr lang="en-US" sz="1200" i="1" kern="1200" dirty="0">
                <a:solidFill>
                  <a:schemeClr val="tx1"/>
                </a:solidFill>
                <a:latin typeface="+mn-lt"/>
                <a:ea typeface="+mn-ea"/>
                <a:cs typeface="+mn-cs"/>
              </a:rPr>
              <a:t>drainage basin</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 </a:t>
            </a:r>
            <a:r>
              <a:rPr lang="en-US" sz="1200" i="1" kern="1200" dirty="0">
                <a:solidFill>
                  <a:schemeClr val="tx1"/>
                </a:solidFill>
                <a:latin typeface="+mn-lt"/>
                <a:ea typeface="+mn-ea"/>
                <a:cs typeface="+mn-cs"/>
              </a:rPr>
              <a:t>watershed</a:t>
            </a:r>
            <a:r>
              <a:rPr lang="en-US" sz="1200" kern="1200" dirty="0">
                <a:solidFill>
                  <a:schemeClr val="tx1"/>
                </a:solidFill>
                <a:latin typeface="+mn-lt"/>
                <a:ea typeface="+mn-ea"/>
                <a:cs typeface="+mn-cs"/>
              </a:rPr>
              <a:t> is an area of Earth’s surface drained by</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a particular river. </a:t>
            </a:r>
            <a:r>
              <a:rPr lang="en-US" sz="1200" i="1" kern="1200" dirty="0">
                <a:solidFill>
                  <a:schemeClr val="tx1"/>
                </a:solidFill>
                <a:latin typeface="+mn-lt"/>
                <a:ea typeface="+mn-ea"/>
                <a:cs typeface="+mn-cs"/>
              </a:rPr>
              <a:t>Drainage divides</a:t>
            </a:r>
            <a:r>
              <a:rPr lang="en-US" sz="1200" kern="1200" dirty="0">
                <a:solidFill>
                  <a:schemeClr val="tx1"/>
                </a:solidFill>
                <a:latin typeface="+mn-lt"/>
                <a:ea typeface="+mn-ea"/>
                <a:cs typeface="+mn-cs"/>
              </a:rPr>
              <a:t>, like those on the slide, are boundaries that separate a watershed from neighboring watersheds. These divides are high points, like ridgelines, that surround a watershed.”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t>
            </a:r>
            <a:r>
              <a:rPr lang="en-US" sz="1200" i="1" kern="1200" dirty="0">
                <a:solidFill>
                  <a:schemeClr val="tx1"/>
                </a:solidFill>
                <a:latin typeface="+mn-lt"/>
                <a:ea typeface="+mn-ea"/>
                <a:cs typeface="+mn-cs"/>
              </a:rPr>
              <a:t>Headwaters</a:t>
            </a:r>
            <a:r>
              <a:rPr lang="en-US" sz="1200" kern="1200" dirty="0">
                <a:solidFill>
                  <a:schemeClr val="tx1"/>
                </a:solidFill>
                <a:latin typeface="+mn-lt"/>
                <a:ea typeface="+mn-ea"/>
                <a:cs typeface="+mn-cs"/>
              </a:rPr>
              <a:t> mark the upper end of a watershed, and the lower end is called a </a:t>
            </a:r>
            <a:r>
              <a:rPr lang="en-US" sz="1200" i="1" kern="1200" dirty="0">
                <a:solidFill>
                  <a:schemeClr val="tx1"/>
                </a:solidFill>
                <a:latin typeface="+mn-lt"/>
                <a:ea typeface="+mn-ea"/>
                <a:cs typeface="+mn-cs"/>
              </a:rPr>
              <a:t>drainage outlet</a:t>
            </a:r>
            <a:r>
              <a:rPr lang="en-US" sz="1200" kern="1200" dirty="0">
                <a:solidFill>
                  <a:schemeClr val="tx1"/>
                </a:solidFill>
                <a:latin typeface="+mn-lt"/>
                <a:ea typeface="+mn-ea"/>
                <a:cs typeface="+mn-cs"/>
              </a:rPr>
              <a:t> or </a:t>
            </a:r>
            <a:r>
              <a:rPr lang="en-US" sz="1200" i="1" kern="1200" dirty="0">
                <a:solidFill>
                  <a:schemeClr val="tx1"/>
                </a:solidFill>
                <a:latin typeface="+mn-lt"/>
                <a:ea typeface="+mn-ea"/>
                <a:cs typeface="+mn-cs"/>
              </a:rPr>
              <a:t>base level</a:t>
            </a:r>
            <a:r>
              <a:rPr lang="en-US" sz="1200" kern="1200" dirty="0">
                <a:solidFill>
                  <a:schemeClr val="tx1"/>
                </a:solidFill>
                <a:latin typeface="+mn-lt"/>
                <a:ea typeface="+mn-ea"/>
                <a:cs typeface="+mn-cs"/>
              </a:rPr>
              <a:t>. The outlet is the lowest elevation point in the watershed where the main river or stream flows out of the basin.”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“The main river or stream in the watershed is called the </a:t>
            </a:r>
            <a:r>
              <a:rPr lang="en-US" sz="1200" i="1" kern="1200" dirty="0">
                <a:solidFill>
                  <a:schemeClr val="tx1"/>
                </a:solidFill>
                <a:latin typeface="+mn-lt"/>
                <a:ea typeface="+mn-ea"/>
                <a:cs typeface="+mn-cs"/>
              </a:rPr>
              <a:t>trunk river</a:t>
            </a:r>
            <a:r>
              <a:rPr lang="en-US" sz="1200" kern="1200" dirty="0">
                <a:solidFill>
                  <a:schemeClr val="tx1"/>
                </a:solidFill>
                <a:latin typeface="+mn-lt"/>
                <a:ea typeface="+mn-ea"/>
                <a:cs typeface="+mn-cs"/>
              </a:rPr>
              <a:t> or </a:t>
            </a:r>
            <a:r>
              <a:rPr lang="en-US" sz="1200" i="1" kern="1200" dirty="0">
                <a:solidFill>
                  <a:schemeClr val="tx1"/>
                </a:solidFill>
                <a:latin typeface="+mn-lt"/>
                <a:ea typeface="+mn-ea"/>
                <a:cs typeface="+mn-cs"/>
              </a:rPr>
              <a:t>trunk stream</a:t>
            </a:r>
            <a:r>
              <a:rPr lang="en-US" sz="1200" kern="1200" dirty="0">
                <a:solidFill>
                  <a:schemeClr val="tx1"/>
                </a:solidFill>
                <a:latin typeface="+mn-lt"/>
                <a:ea typeface="+mn-ea"/>
                <a:cs typeface="+mn-cs"/>
              </a:rPr>
              <a:t>. Smaller streams or rivers that feed into the trunk stream are called </a:t>
            </a:r>
            <a:r>
              <a:rPr lang="en-US" sz="1200" i="1" kern="1200" dirty="0">
                <a:solidFill>
                  <a:schemeClr val="tx1"/>
                </a:solidFill>
                <a:latin typeface="+mn-lt"/>
                <a:ea typeface="+mn-ea"/>
                <a:cs typeface="+mn-cs"/>
              </a:rPr>
              <a:t>tributaries</a:t>
            </a:r>
            <a:r>
              <a:rPr lang="en-US" sz="1200" kern="1200" dirty="0">
                <a:solidFill>
                  <a:schemeClr val="tx1"/>
                </a:solidFill>
                <a:latin typeface="+mn-lt"/>
                <a:ea typeface="+mn-ea"/>
                <a:cs typeface="+mn-cs"/>
              </a:rPr>
              <a:t>. Together, a trunk stream and its tributaries make up a </a:t>
            </a:r>
            <a:r>
              <a:rPr lang="en-US" sz="1200" i="1" kern="1200" dirty="0">
                <a:solidFill>
                  <a:schemeClr val="tx1"/>
                </a:solidFill>
                <a:latin typeface="+mn-lt"/>
                <a:ea typeface="+mn-ea"/>
                <a:cs typeface="+mn-cs"/>
              </a:rPr>
              <a:t>stream channel network</a:t>
            </a:r>
            <a:r>
              <a:rPr lang="en-US" sz="1200" kern="1200" dirty="0">
                <a:solidFill>
                  <a:schemeClr val="tx1"/>
                </a:solidFill>
                <a:latin typeface="+mn-lt"/>
                <a:ea typeface="+mn-ea"/>
                <a:cs typeface="+mn-cs"/>
              </a:rPr>
              <a:t> that funnels rain runoff and sediment from the landscape into the trunk stream.”</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a:t>
            </a:r>
            <a:r>
              <a:rPr lang="en-US" sz="1200" i="1" kern="1200" dirty="0">
                <a:solidFill>
                  <a:schemeClr val="tx1"/>
                </a:solidFill>
                <a:latin typeface="+mn-lt"/>
                <a:ea typeface="+mn-ea"/>
                <a:cs typeface="+mn-cs"/>
              </a:rPr>
              <a:t>Hill slopes</a:t>
            </a:r>
            <a:r>
              <a:rPr lang="en-US" sz="1200" kern="1200" dirty="0">
                <a:solidFill>
                  <a:schemeClr val="tx1"/>
                </a:solidFill>
                <a:latin typeface="+mn-lt"/>
                <a:ea typeface="+mn-ea"/>
                <a:cs typeface="+mn-cs"/>
              </a:rPr>
              <a:t> are located between stream channels. In this area of land, precipitation either infiltrates or soaks into the ground or flows downhill into a stream channel as runoff.”</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“A </a:t>
            </a:r>
            <a:r>
              <a:rPr lang="en-US" sz="1200" i="1" kern="1200" dirty="0">
                <a:solidFill>
                  <a:schemeClr val="tx1"/>
                </a:solidFill>
                <a:latin typeface="+mn-lt"/>
                <a:ea typeface="+mn-ea"/>
                <a:cs typeface="+mn-cs"/>
              </a:rPr>
              <a:t>watershed</a:t>
            </a:r>
            <a:r>
              <a:rPr lang="en-US" sz="1200" kern="1200" dirty="0">
                <a:solidFill>
                  <a:schemeClr val="tx1"/>
                </a:solidFill>
                <a:latin typeface="+mn-lt"/>
                <a:ea typeface="+mn-ea"/>
                <a:cs typeface="+mn-cs"/>
              </a:rPr>
              <a:t> is a natural system that transports rainwater runoff and eroded sediment into the trunk stream and out of the basin at the drainage outlet for deposition elsewhere.”</a:t>
            </a:r>
          </a:p>
        </p:txBody>
      </p:sp>
      <p:sp>
        <p:nvSpPr>
          <p:cNvPr id="4" name="Slide Number Placeholder 3"/>
          <p:cNvSpPr>
            <a:spLocks noGrp="1"/>
          </p:cNvSpPr>
          <p:nvPr>
            <p:ph type="sldNum" sz="quarter" idx="10"/>
          </p:nvPr>
        </p:nvSpPr>
        <p:spPr/>
        <p:txBody>
          <a:bodyPr/>
          <a:lstStyle/>
          <a:p>
            <a:fld id="{ED6A4DE6-0BD7-41E4-BBDD-4E3037B592F4}" type="slidenum">
              <a:rPr lang="en-US" smtClean="0"/>
              <a:pPr/>
              <a:t>32</a:t>
            </a:fld>
            <a:endParaRPr lang="en-US" dirty="0"/>
          </a:p>
        </p:txBody>
      </p:sp>
    </p:spTree>
    <p:extLst>
      <p:ext uri="{BB962C8B-B14F-4D97-AF65-F5344CB8AC3E}">
        <p14:creationId xmlns:p14="http://schemas.microsoft.com/office/powerpoint/2010/main" val="39892880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1</a:t>
            </a:r>
            <a:r>
              <a:rPr lang="en-US" sz="1200" kern="1200" baseline="0" dirty="0">
                <a:solidFill>
                  <a:schemeClr val="tx1"/>
                </a:solidFill>
                <a:effectLst/>
                <a:latin typeface="+mn-lt"/>
                <a:ea typeface="+mn-ea"/>
                <a:cs typeface="+mn-cs"/>
              </a:rPr>
              <a:t> min</a:t>
            </a:r>
            <a:endParaRPr lang="en-US" sz="1200" kern="1200" dirty="0">
              <a:solidFill>
                <a:schemeClr val="tx1"/>
              </a:solidFill>
              <a:effectLst/>
              <a:latin typeface="+mn-lt"/>
              <a:ea typeface="+mn-ea"/>
              <a:cs typeface="+mn-cs"/>
            </a:endParaRPr>
          </a:p>
          <a:p>
            <a:pPr lvl="0"/>
            <a:endParaRPr lang="en-US" sz="18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“This slide shows a longitudinal profile of a river.”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“Natural rivers typically develop a profile along their length that curves upward like a dish. This is called a </a:t>
            </a:r>
            <a:r>
              <a:rPr lang="en-US" sz="1200" i="1" kern="1200" dirty="0">
                <a:solidFill>
                  <a:schemeClr val="tx1"/>
                </a:solidFill>
                <a:latin typeface="+mn-lt"/>
                <a:ea typeface="+mn-ea"/>
                <a:cs typeface="+mn-cs"/>
              </a:rPr>
              <a:t>concave-up longitudinal profile</a:t>
            </a:r>
            <a:r>
              <a:rPr lang="en-US" sz="1200" kern="1200" dirty="0">
                <a:solidFill>
                  <a:schemeClr val="tx1"/>
                </a:solidFill>
                <a:latin typeface="+mn-lt"/>
                <a:ea typeface="+mn-ea"/>
                <a:cs typeface="+mn-cs"/>
              </a:rPr>
              <a:t> because the concavity in the curve faces upward. This curve is steepest at its upper end near the headwaters and flattest at its lower end near the drainage outlet.”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“This concave shape forms because of the interaction between gravity and the mass of flowing water and sediment. It reflects the fact that the small headwater tributaries carry less water and sediment and thus require a steeper slope to move that small mass downhill. On the other hand, a large trunk stream carries much more water and sediment in the lower basin and thus only requires a gentle slope to move that greater mass downhill toward the outlet.”</a:t>
            </a:r>
            <a:r>
              <a:rPr lang="en-US" dirty="0"/>
              <a:t> </a:t>
            </a:r>
            <a:endParaRPr lang="en-US" sz="105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D6A4DE6-0BD7-41E4-BBDD-4E3037B592F4}" type="slidenum">
              <a:rPr lang="en-US" smtClean="0"/>
              <a:pPr/>
              <a:t>33</a:t>
            </a:fld>
            <a:endParaRPr lang="en-US" dirty="0"/>
          </a:p>
        </p:txBody>
      </p:sp>
    </p:spTree>
    <p:extLst>
      <p:ext uri="{BB962C8B-B14F-4D97-AF65-F5344CB8AC3E}">
        <p14:creationId xmlns:p14="http://schemas.microsoft.com/office/powerpoint/2010/main" val="12305406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1 min</a:t>
            </a:r>
          </a:p>
          <a:p>
            <a:pPr lvl="0"/>
            <a:endParaRPr lang="en-US" sz="18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“Most rivers begin their journey in the mountainous headwaters area of a watershed and flow downward into a valley that leads to a drainage outlet at an ocean, a lake, or another bigger river.”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 rivers erode their profile, they may either cut their beds downward into hard rock or build their beds upward by depositing sediment. This results in two different types of river channels: a </a:t>
            </a:r>
            <a:r>
              <a:rPr lang="en-US" sz="1200" i="1" kern="1200" dirty="0">
                <a:solidFill>
                  <a:schemeClr val="tx1"/>
                </a:solidFill>
                <a:latin typeface="+mn-lt"/>
                <a:ea typeface="+mn-ea"/>
                <a:cs typeface="+mn-cs"/>
              </a:rPr>
              <a:t>bedrock channel,</a:t>
            </a:r>
            <a:r>
              <a:rPr lang="en-US" sz="1200" kern="1200" dirty="0">
                <a:solidFill>
                  <a:schemeClr val="tx1"/>
                </a:solidFill>
                <a:latin typeface="+mn-lt"/>
                <a:ea typeface="+mn-ea"/>
                <a:cs typeface="+mn-cs"/>
              </a:rPr>
              <a:t> where a river cuts a canyon in the hard rock of a mountain, or an </a:t>
            </a:r>
            <a:r>
              <a:rPr lang="en-US" sz="1200" i="1" kern="1200" dirty="0">
                <a:solidFill>
                  <a:schemeClr val="tx1"/>
                </a:solidFill>
                <a:latin typeface="+mn-lt"/>
                <a:ea typeface="+mn-ea"/>
                <a:cs typeface="+mn-cs"/>
              </a:rPr>
              <a:t>alluvial channel</a:t>
            </a:r>
            <a:r>
              <a:rPr lang="en-US" sz="1200" kern="1200" dirty="0">
                <a:solidFill>
                  <a:schemeClr val="tx1"/>
                </a:solidFill>
                <a:latin typeface="+mn-lt"/>
                <a:ea typeface="+mn-ea"/>
                <a:cs typeface="+mn-cs"/>
              </a:rPr>
              <a:t>, where a river builds up its bed by depositing sediment across a floodplain.”</a:t>
            </a:r>
            <a:endParaRPr lang="en-US" dirty="0"/>
          </a:p>
        </p:txBody>
      </p:sp>
      <p:sp>
        <p:nvSpPr>
          <p:cNvPr id="4" name="Slide Number Placeholder 3"/>
          <p:cNvSpPr>
            <a:spLocks noGrp="1"/>
          </p:cNvSpPr>
          <p:nvPr>
            <p:ph type="sldNum" sz="quarter" idx="10"/>
          </p:nvPr>
        </p:nvSpPr>
        <p:spPr/>
        <p:txBody>
          <a:bodyPr/>
          <a:lstStyle/>
          <a:p>
            <a:fld id="{ED6A4DE6-0BD7-41E4-BBDD-4E3037B592F4}" type="slidenum">
              <a:rPr lang="en-US" smtClean="0"/>
              <a:pPr/>
              <a:t>34</a:t>
            </a:fld>
            <a:endParaRPr lang="en-US" dirty="0"/>
          </a:p>
        </p:txBody>
      </p:sp>
    </p:spTree>
    <p:extLst>
      <p:ext uri="{BB962C8B-B14F-4D97-AF65-F5344CB8AC3E}">
        <p14:creationId xmlns:p14="http://schemas.microsoft.com/office/powerpoint/2010/main" val="1889409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3 min</a:t>
            </a:r>
          </a:p>
          <a:p>
            <a:pPr lvl="0"/>
            <a:endParaRPr lang="en-US" sz="18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“This slide shows various types of sediment load.”</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“River channels carry both water and sediment. The sediment consists of broken particles of weathered rock that have eroded from the surface of the watershed. Fast-flowing river water carries the sediment down a channel and deposits it in another location where the water flow is slower.”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“The </a:t>
            </a:r>
            <a:r>
              <a:rPr lang="en-US" sz="1200" i="1" kern="1200" dirty="0">
                <a:solidFill>
                  <a:schemeClr val="tx1"/>
                </a:solidFill>
                <a:latin typeface="+mn-lt"/>
                <a:ea typeface="+mn-ea"/>
                <a:cs typeface="+mn-cs"/>
              </a:rPr>
              <a:t>sediment load</a:t>
            </a:r>
            <a:r>
              <a:rPr lang="en-US" sz="1200" kern="1200" dirty="0">
                <a:solidFill>
                  <a:schemeClr val="tx1"/>
                </a:solidFill>
                <a:latin typeface="+mn-lt"/>
                <a:ea typeface="+mn-ea"/>
                <a:cs typeface="+mn-cs"/>
              </a:rPr>
              <a:t> of a river is defined as ‘the volume or mass of material a river transports in a given amount of time.’”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“There are three different types of sediment load in a river: (1) suspended load, (2) bed load, and (3) dissolved load.”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“A </a:t>
            </a:r>
            <a:r>
              <a:rPr lang="en-US" sz="1200" i="1" kern="1200" dirty="0">
                <a:solidFill>
                  <a:schemeClr val="tx1"/>
                </a:solidFill>
                <a:latin typeface="+mn-lt"/>
                <a:ea typeface="+mn-ea"/>
                <a:cs typeface="+mn-cs"/>
              </a:rPr>
              <a:t>suspended load </a:t>
            </a:r>
            <a:r>
              <a:rPr lang="en-US" sz="1200" kern="1200" dirty="0">
                <a:solidFill>
                  <a:schemeClr val="tx1"/>
                </a:solidFill>
                <a:latin typeface="+mn-lt"/>
                <a:ea typeface="+mn-ea"/>
                <a:cs typeface="+mn-cs"/>
              </a:rPr>
              <a:t>consists of small grains that are carried aloft by turbulence in the flowing water. These small silt or sand grains turn river water brown during a flood.”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“A </a:t>
            </a:r>
            <a:r>
              <a:rPr lang="en-US" sz="1200" i="1" kern="1200" dirty="0">
                <a:solidFill>
                  <a:schemeClr val="tx1"/>
                </a:solidFill>
                <a:latin typeface="+mn-lt"/>
                <a:ea typeface="+mn-ea"/>
                <a:cs typeface="+mn-cs"/>
              </a:rPr>
              <a:t>bed load </a:t>
            </a:r>
            <a:r>
              <a:rPr lang="en-US" sz="1200" kern="1200" dirty="0">
                <a:solidFill>
                  <a:schemeClr val="tx1"/>
                </a:solidFill>
                <a:latin typeface="+mn-lt"/>
                <a:ea typeface="+mn-ea"/>
                <a:cs typeface="+mn-cs"/>
              </a:rPr>
              <a:t>consists of larger, heavier grains that roll, slide, or bounce along the bed as the flowing water carries them along. These are the pebbles and boulders we see on the bottom of a streambed when it’s dry.”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g. “A </a:t>
            </a:r>
            <a:r>
              <a:rPr lang="en-US" sz="1200" i="1" kern="1200" dirty="0">
                <a:solidFill>
                  <a:schemeClr val="tx1"/>
                </a:solidFill>
                <a:latin typeface="+mn-lt"/>
                <a:ea typeface="+mn-ea"/>
                <a:cs typeface="+mn-cs"/>
              </a:rPr>
              <a:t>dissolved load </a:t>
            </a:r>
            <a:r>
              <a:rPr lang="en-US" sz="1200" kern="1200" dirty="0">
                <a:solidFill>
                  <a:schemeClr val="tx1"/>
                </a:solidFill>
                <a:latin typeface="+mn-lt"/>
                <a:ea typeface="+mn-ea"/>
                <a:cs typeface="+mn-cs"/>
              </a:rPr>
              <a:t>consists of ions that dissolve in the flowing water. The chemical weathering of rocks and minerals upstream produce these ions.”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 “The physical particles of rock in suspended and bed loads are visible, but the chemical ions of a dissolved load are part of the flowing water and can’t be seen with the naked eye.”</a:t>
            </a:r>
            <a:endParaRPr lang="en-US" sz="105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D6A4DE6-0BD7-41E4-BBDD-4E3037B592F4}" type="slidenum">
              <a:rPr lang="en-US" smtClean="0"/>
              <a:pPr/>
              <a:t>35</a:t>
            </a:fld>
            <a:endParaRPr lang="en-US" dirty="0"/>
          </a:p>
        </p:txBody>
      </p:sp>
    </p:spTree>
    <p:extLst>
      <p:ext uri="{BB962C8B-B14F-4D97-AF65-F5344CB8AC3E}">
        <p14:creationId xmlns:p14="http://schemas.microsoft.com/office/powerpoint/2010/main" val="27103877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2 min</a:t>
            </a:r>
          </a:p>
          <a:p>
            <a:pPr lvl="0"/>
            <a:endParaRPr lang="en-US" sz="18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“The equation on this slide illustrates stream-channel erosion.”</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“Rivers erode their beds by either removing sediment grains that have accumulated on the bed or by cutting directly into the hard bedrock beneath the sediment. Both of these processes require sufficient sideways force or </a:t>
            </a:r>
            <a:r>
              <a:rPr lang="en-US" sz="1200" i="1" kern="1200" dirty="0">
                <a:solidFill>
                  <a:schemeClr val="tx1"/>
                </a:solidFill>
                <a:latin typeface="+mn-lt"/>
                <a:ea typeface="+mn-ea"/>
                <a:cs typeface="+mn-cs"/>
              </a:rPr>
              <a:t>shear stress</a:t>
            </a:r>
            <a:r>
              <a:rPr lang="en-US" sz="1200" kern="1200" dirty="0">
                <a:solidFill>
                  <a:schemeClr val="tx1"/>
                </a:solidFill>
                <a:latin typeface="+mn-lt"/>
                <a:ea typeface="+mn-ea"/>
                <a:cs typeface="+mn-cs"/>
              </a:rPr>
              <a:t> exerted by the column of flowing water. This </a:t>
            </a:r>
            <a:r>
              <a:rPr lang="en-US" sz="1200" i="1" kern="1200" dirty="0">
                <a:solidFill>
                  <a:schemeClr val="tx1"/>
                </a:solidFill>
                <a:latin typeface="+mn-lt"/>
                <a:ea typeface="+mn-ea"/>
                <a:cs typeface="+mn-cs"/>
              </a:rPr>
              <a:t>bed shear stress</a:t>
            </a:r>
            <a:r>
              <a:rPr lang="en-US" sz="1200" kern="1200" dirty="0">
                <a:solidFill>
                  <a:schemeClr val="tx1"/>
                </a:solidFill>
                <a:latin typeface="+mn-lt"/>
                <a:ea typeface="+mn-ea"/>
                <a:cs typeface="+mn-cs"/>
              </a:rPr>
              <a:t> is proportional to the water depth, or </a:t>
            </a:r>
            <a:r>
              <a:rPr lang="en-US" sz="1200" i="1" kern="1200" dirty="0">
                <a:solidFill>
                  <a:schemeClr val="tx1"/>
                </a:solidFill>
                <a:latin typeface="+mn-lt"/>
                <a:ea typeface="+mn-ea"/>
                <a:cs typeface="+mn-cs"/>
              </a:rPr>
              <a:t>mass</a:t>
            </a:r>
            <a:r>
              <a:rPr lang="en-US" sz="1200" kern="1200" dirty="0">
                <a:solidFill>
                  <a:schemeClr val="tx1"/>
                </a:solidFill>
                <a:latin typeface="+mn-lt"/>
                <a:ea typeface="+mn-ea"/>
                <a:cs typeface="+mn-cs"/>
              </a:rPr>
              <a:t>, and the steepness, or </a:t>
            </a:r>
            <a:r>
              <a:rPr lang="en-US" sz="1200" i="1" kern="1200" dirty="0">
                <a:solidFill>
                  <a:schemeClr val="tx1"/>
                </a:solidFill>
                <a:latin typeface="+mn-lt"/>
                <a:ea typeface="+mn-ea"/>
                <a:cs typeface="+mn-cs"/>
              </a:rPr>
              <a:t>slope</a:t>
            </a:r>
            <a:r>
              <a:rPr lang="en-US" sz="1200" kern="1200" dirty="0">
                <a:solidFill>
                  <a:schemeClr val="tx1"/>
                </a:solidFill>
                <a:latin typeface="+mn-lt"/>
                <a:ea typeface="+mn-ea"/>
                <a:cs typeface="+mn-cs"/>
              </a:rPr>
              <a:t>, of the stream channel.”</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“With greater water flow, water depth increases, which means that more mass is pressing down on the streambed. With a steeper stream channel, more of that mass is directed downhill, increasing the sideways force or shear stress on the streambed. So more water and/or a steeper streambed increase erosion.”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“We’ll test these ideas later using a stream-table model. This type of model can show us how increasing or decreasing water flow and/or changing the tilt of the stream table affect erosion and deposition.”</a:t>
            </a:r>
            <a:r>
              <a:rPr lang="en-US" dirty="0"/>
              <a:t> </a:t>
            </a:r>
            <a:endParaRPr lang="en-US" sz="105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D6A4DE6-0BD7-41E4-BBDD-4E3037B592F4}" type="slidenum">
              <a:rPr lang="en-US" smtClean="0"/>
              <a:pPr/>
              <a:t>36</a:t>
            </a:fld>
            <a:endParaRPr lang="en-US" dirty="0"/>
          </a:p>
        </p:txBody>
      </p:sp>
    </p:spTree>
    <p:extLst>
      <p:ext uri="{BB962C8B-B14F-4D97-AF65-F5344CB8AC3E}">
        <p14:creationId xmlns:p14="http://schemas.microsoft.com/office/powerpoint/2010/main" val="42309577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2 min</a:t>
            </a:r>
          </a:p>
          <a:p>
            <a:pPr lvl="0"/>
            <a:endParaRPr lang="en-US" sz="18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“Water depth and channel steepness determine the speed at which river water flows. So flow velocity is also related to a river’s ability to erode its bed.”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“The graph on this slide plots water velocity versus the size of sediment grains that can be lifted off the bed.”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“On the left side of the graph, faster water flow, with deeper water and a steeper channel, is required to move large sediment grains like cobbles and boulders. In the middle, smaller grains, such as grains of sand, can be moved with slower velocities of water, shallower water, and a gentler slope. But on the right side, faster velocities of water are required to move the smallest grains of silt and clay because those grains are sticky or cohesive.”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“So it’s hardest for a stream to erode big boulders and sticky clay from its bed, and it’s easiest to move small, loose grains of sand.” </a:t>
            </a:r>
            <a:endParaRPr lang="en-US" sz="105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D6A4DE6-0BD7-41E4-BBDD-4E3037B592F4}" type="slidenum">
              <a:rPr lang="en-US" smtClean="0"/>
              <a:pPr/>
              <a:t>37</a:t>
            </a:fld>
            <a:endParaRPr lang="en-US" dirty="0"/>
          </a:p>
        </p:txBody>
      </p:sp>
    </p:spTree>
    <p:extLst>
      <p:ext uri="{BB962C8B-B14F-4D97-AF65-F5344CB8AC3E}">
        <p14:creationId xmlns:p14="http://schemas.microsoft.com/office/powerpoint/2010/main" val="38482709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2 min</a:t>
            </a:r>
          </a:p>
          <a:p>
            <a:pPr lvl="0"/>
            <a:endParaRPr lang="en-US" sz="18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“To better understand river erosion and deposition, we need to understand the important concept of </a:t>
            </a:r>
            <a:r>
              <a:rPr lang="en-US" sz="1200" i="1" kern="1200" dirty="0">
                <a:solidFill>
                  <a:schemeClr val="tx1"/>
                </a:solidFill>
                <a:latin typeface="+mn-lt"/>
                <a:ea typeface="+mn-ea"/>
                <a:cs typeface="+mn-cs"/>
              </a:rPr>
              <a:t>dynamic equilibrium</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“According to this concept, rivers are dynamic systems that respond to changing conditions within the watershed. As plate tectonics build up Earth’s surface and erosion wears it down, rivers respond by adjusting their profile to achieve a balance between opposing forces. If any characteristic of a river changes, such as its channel shape or the flow of water and sediment, other characteristics will adjust to achieve a new balance or equilibrium. The dish-shaped profile we discussed earlier is an expression of dynamic equilibrium.”</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“Geomorphologists refer to this balanced form as a </a:t>
            </a:r>
            <a:r>
              <a:rPr lang="en-US" sz="1200" i="1" kern="1200" dirty="0">
                <a:solidFill>
                  <a:schemeClr val="tx1"/>
                </a:solidFill>
                <a:latin typeface="+mn-lt"/>
                <a:ea typeface="+mn-ea"/>
                <a:cs typeface="+mn-cs"/>
              </a:rPr>
              <a:t>graded river profile</a:t>
            </a:r>
            <a:r>
              <a:rPr lang="en-US" sz="1200" kern="1200" dirty="0">
                <a:solidFill>
                  <a:schemeClr val="tx1"/>
                </a:solidFill>
                <a:latin typeface="+mn-lt"/>
                <a:ea typeface="+mn-ea"/>
                <a:cs typeface="+mn-cs"/>
              </a:rPr>
              <a:t>. A graded river is a river in equilibrium or balance with the prevailing conditions in the watershed.”</a:t>
            </a:r>
            <a:endParaRPr lang="en-US" dirty="0"/>
          </a:p>
        </p:txBody>
      </p:sp>
      <p:sp>
        <p:nvSpPr>
          <p:cNvPr id="4" name="Slide Number Placeholder 3"/>
          <p:cNvSpPr>
            <a:spLocks noGrp="1"/>
          </p:cNvSpPr>
          <p:nvPr>
            <p:ph type="sldNum" sz="quarter" idx="10"/>
          </p:nvPr>
        </p:nvSpPr>
        <p:spPr/>
        <p:txBody>
          <a:bodyPr/>
          <a:lstStyle/>
          <a:p>
            <a:fld id="{ED6A4DE6-0BD7-41E4-BBDD-4E3037B592F4}" type="slidenum">
              <a:rPr lang="en-US" smtClean="0"/>
              <a:pPr/>
              <a:t>38</a:t>
            </a:fld>
            <a:endParaRPr lang="en-US" dirty="0"/>
          </a:p>
        </p:txBody>
      </p:sp>
    </p:spTree>
    <p:extLst>
      <p:ext uri="{BB962C8B-B14F-4D97-AF65-F5344CB8AC3E}">
        <p14:creationId xmlns:p14="http://schemas.microsoft.com/office/powerpoint/2010/main" val="20961596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1 min</a:t>
            </a:r>
          </a:p>
          <a:p>
            <a:pPr marL="342900" lvl="0" indent="-342900">
              <a:buFont typeface="+mj-lt"/>
              <a:buAutoNum type="alphaLcParenR"/>
            </a:pPr>
            <a:endParaRPr lang="en-US" sz="18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“Four basic parameters control river equilibrium: (1) sediment load (L), (2) average sediment grain size (D</a:t>
            </a:r>
            <a:r>
              <a:rPr lang="en-US" sz="1200" kern="1200" baseline="-25000" dirty="0">
                <a:solidFill>
                  <a:schemeClr val="tx1"/>
                </a:solidFill>
                <a:latin typeface="+mn-lt"/>
                <a:ea typeface="+mn-ea"/>
                <a:cs typeface="+mn-cs"/>
              </a:rPr>
              <a:t>50</a:t>
            </a:r>
            <a:r>
              <a:rPr lang="en-US" sz="1200" kern="1200" dirty="0">
                <a:solidFill>
                  <a:schemeClr val="tx1"/>
                </a:solidFill>
                <a:latin typeface="+mn-lt"/>
                <a:ea typeface="+mn-ea"/>
                <a:cs typeface="+mn-cs"/>
              </a:rPr>
              <a:t>), (3) channel slope (S), and (4) water flow or discharge (Q).”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“The equation on the slide, called </a:t>
            </a:r>
            <a:r>
              <a:rPr lang="en-US" sz="1200" i="1" kern="1200" dirty="0">
                <a:solidFill>
                  <a:schemeClr val="tx1"/>
                </a:solidFill>
                <a:latin typeface="+mn-lt"/>
                <a:ea typeface="+mn-ea"/>
                <a:cs typeface="+mn-cs"/>
              </a:rPr>
              <a:t>Lane’s balance</a:t>
            </a:r>
            <a:r>
              <a:rPr lang="en-US" sz="1200" kern="1200" dirty="0">
                <a:solidFill>
                  <a:schemeClr val="tx1"/>
                </a:solidFill>
                <a:latin typeface="+mn-lt"/>
                <a:ea typeface="+mn-ea"/>
                <a:cs typeface="+mn-cs"/>
              </a:rPr>
              <a:t>, is a mathematical relationship that expresses this equilibrium. L x D</a:t>
            </a:r>
            <a:r>
              <a:rPr lang="en-US" sz="1200" kern="1200" baseline="-25000" dirty="0">
                <a:solidFill>
                  <a:schemeClr val="tx1"/>
                </a:solidFill>
                <a:latin typeface="+mn-lt"/>
                <a:ea typeface="+mn-ea"/>
                <a:cs typeface="+mn-cs"/>
              </a:rPr>
              <a:t>50</a:t>
            </a:r>
            <a:r>
              <a:rPr lang="en-US" sz="1200" kern="1200" dirty="0">
                <a:solidFill>
                  <a:schemeClr val="tx1"/>
                </a:solidFill>
                <a:latin typeface="+mn-lt"/>
                <a:ea typeface="+mn-ea"/>
                <a:cs typeface="+mn-cs"/>
              </a:rPr>
              <a:t> is proportional to S x Q.”</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“If any of these four parameters is altered, the other three will adjust to achieve a new balance or equilibrium.”</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356161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4</a:t>
            </a:fld>
            <a:endParaRPr lang="en-US" altLang="en-US" dirty="0">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dirty="0">
                <a:latin typeface="Arial" charset="0"/>
              </a:rPr>
              <a:t>2</a:t>
            </a:r>
            <a:r>
              <a:rPr lang="en-US" baseline="0" dirty="0">
                <a:latin typeface="Arial" charset="0"/>
              </a:rPr>
              <a:t> </a:t>
            </a:r>
            <a:r>
              <a:rPr lang="en-US" dirty="0">
                <a:latin typeface="Arial" charset="0"/>
              </a:rPr>
              <a:t>min </a:t>
            </a:r>
          </a:p>
          <a:p>
            <a:pPr eaLnBrk="1" hangingPunct="1"/>
            <a:endParaRPr lang="en-US" dirty="0">
              <a:latin typeface="Arial" charset="0"/>
            </a:endParaRPr>
          </a:p>
          <a:p>
            <a:pPr lvl="0" fontAlgn="base"/>
            <a:r>
              <a:rPr lang="en-US" sz="1200" u="none" strike="noStrike" kern="1200" dirty="0">
                <a:solidFill>
                  <a:schemeClr val="tx1"/>
                </a:solidFill>
                <a:latin typeface="+mn-lt"/>
                <a:ea typeface="+mn-ea"/>
                <a:cs typeface="+mn-cs"/>
              </a:rPr>
              <a:t>a. Review the norms and ask participants to think about areas where they could improve individually or as a group.</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“How do you think we’re doing individually and as a group applying these norms? Do you have any comments or suggestions about areas where</a:t>
            </a:r>
            <a:r>
              <a:rPr lang="en-US" sz="1200" kern="1200" baseline="0" dirty="0">
                <a:solidFill>
                  <a:schemeClr val="tx1"/>
                </a:solidFill>
                <a:latin typeface="+mn-lt"/>
                <a:ea typeface="+mn-ea"/>
                <a:cs typeface="+mn-cs"/>
              </a:rPr>
              <a:t> we could improve</a:t>
            </a:r>
            <a:r>
              <a:rPr lang="en-US" sz="1200" kern="1200" dirty="0">
                <a:solidFill>
                  <a:schemeClr val="tx1"/>
                </a:solidFill>
                <a:latin typeface="+mn-lt"/>
                <a:ea typeface="+mn-ea"/>
                <a:cs typeface="+mn-cs"/>
              </a:rPr>
              <a:t>?”</a:t>
            </a:r>
            <a:r>
              <a:rPr lang="en-US" sz="1200" strike="sngStrike" kern="1200" dirty="0">
                <a:solidFill>
                  <a:schemeClr val="tx1"/>
                </a:solidFill>
                <a:latin typeface="+mn-lt"/>
                <a:ea typeface="+mn-ea"/>
                <a:cs typeface="+mn-cs"/>
              </a:rPr>
              <a:t> </a:t>
            </a:r>
            <a:endParaRPr lang="en-US" dirty="0">
              <a:latin typeface="Arial" charset="0"/>
            </a:endParaRPr>
          </a:p>
          <a:p>
            <a:pPr lvl="0" fontAlgn="base"/>
            <a:endParaRPr lang="en-US" sz="120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6733722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1 min</a:t>
            </a:r>
          </a:p>
          <a:p>
            <a:pPr lvl="0"/>
            <a:endParaRPr lang="en-US" sz="18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“This photo of Death</a:t>
            </a:r>
            <a:r>
              <a:rPr lang="en-US" sz="1200" kern="1200" baseline="0" dirty="0">
                <a:solidFill>
                  <a:schemeClr val="tx1"/>
                </a:solidFill>
                <a:latin typeface="+mn-lt"/>
                <a:ea typeface="+mn-ea"/>
                <a:cs typeface="+mn-cs"/>
              </a:rPr>
              <a:t> Valley, California, </a:t>
            </a:r>
            <a:r>
              <a:rPr lang="en-US" sz="1200" kern="1200" dirty="0">
                <a:solidFill>
                  <a:schemeClr val="tx1"/>
                </a:solidFill>
                <a:latin typeface="+mn-lt"/>
                <a:ea typeface="+mn-ea"/>
                <a:cs typeface="+mn-cs"/>
              </a:rPr>
              <a:t>is an excellent example of a graded stream. The stream channel follows a concave-up graded profile from its head on the mountainside to its base on the alluvial fan.”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“Scarps, or steep slopes, are visible at the base of the hill, and with repeated earthquakes on the mountain-front fault, the mountain block rises and the valley bottom drops down. To maintain an equilibrium-graded profile, the stream erodes its bed upstream, cutting a deeper canyon into the rock, and deposits sediment downstream, building up its bed on the alluvial fan.”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“Think about how this relates to your observations during our stream-table investigation.”</a:t>
            </a:r>
            <a:endParaRPr lang="en-US" dirty="0"/>
          </a:p>
        </p:txBody>
      </p:sp>
      <p:sp>
        <p:nvSpPr>
          <p:cNvPr id="4" name="Slide Number Placeholder 3"/>
          <p:cNvSpPr>
            <a:spLocks noGrp="1"/>
          </p:cNvSpPr>
          <p:nvPr>
            <p:ph type="sldNum" sz="quarter" idx="10"/>
          </p:nvPr>
        </p:nvSpPr>
        <p:spPr/>
        <p:txBody>
          <a:bodyPr/>
          <a:lstStyle/>
          <a:p>
            <a:fld id="{ED6A4DE6-0BD7-41E4-BBDD-4E3037B592F4}" type="slidenum">
              <a:rPr lang="en-US" smtClean="0"/>
              <a:pPr/>
              <a:t>40</a:t>
            </a:fld>
            <a:endParaRPr lang="en-US" dirty="0"/>
          </a:p>
        </p:txBody>
      </p:sp>
    </p:spTree>
    <p:extLst>
      <p:ext uri="{BB962C8B-B14F-4D97-AF65-F5344CB8AC3E}">
        <p14:creationId xmlns:p14="http://schemas.microsoft.com/office/powerpoint/2010/main" val="5896175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1 min</a:t>
            </a:r>
          </a:p>
          <a:p>
            <a:pPr lvl="0"/>
            <a:endParaRPr lang="en-US" sz="18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“This photo of the Grand Canyon, which we saw earlier, shows a segment of the Colorado River following a graded profile through the canyon.”</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“The river has cut downward into the solid rock on the sides of the canyon to maintain a gradual concave up-graded profile extending from its headwaters in the Rocky Mountains to the river mouth at the Gulf of California.”</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“Again, think about how this shape relates to your observations during our stream-table investigation last time.”</a:t>
            </a:r>
            <a:endParaRPr lang="en-US" dirty="0"/>
          </a:p>
        </p:txBody>
      </p:sp>
      <p:sp>
        <p:nvSpPr>
          <p:cNvPr id="4" name="Slide Number Placeholder 3"/>
          <p:cNvSpPr>
            <a:spLocks noGrp="1"/>
          </p:cNvSpPr>
          <p:nvPr>
            <p:ph type="sldNum" sz="quarter" idx="10"/>
          </p:nvPr>
        </p:nvSpPr>
        <p:spPr/>
        <p:txBody>
          <a:bodyPr/>
          <a:lstStyle/>
          <a:p>
            <a:fld id="{ED6A4DE6-0BD7-41E4-BBDD-4E3037B592F4}" type="slidenum">
              <a:rPr lang="en-US" smtClean="0"/>
              <a:pPr/>
              <a:t>41</a:t>
            </a:fld>
            <a:endParaRPr lang="en-US" dirty="0"/>
          </a:p>
        </p:txBody>
      </p:sp>
    </p:spTree>
    <p:extLst>
      <p:ext uri="{BB962C8B-B14F-4D97-AF65-F5344CB8AC3E}">
        <p14:creationId xmlns:p14="http://schemas.microsoft.com/office/powerpoint/2010/main" val="26476080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a:t>
            </a:r>
            <a:r>
              <a:rPr lang="en-US" baseline="0" dirty="0"/>
              <a:t> than 1</a:t>
            </a:r>
            <a:r>
              <a:rPr lang="en-US" dirty="0"/>
              <a:t> min</a:t>
            </a:r>
          </a:p>
          <a:p>
            <a:endParaRPr lang="en-US" sz="1200" kern="1200" dirty="0">
              <a:solidFill>
                <a:schemeClr val="tx1"/>
              </a:solidFill>
              <a:effectLst/>
              <a:latin typeface="+mn-lt"/>
              <a:ea typeface="+mn-ea"/>
              <a:cs typeface="+mn-cs"/>
            </a:endParaRPr>
          </a:p>
          <a:p>
            <a:pPr marL="228600" indent="-228600">
              <a:buFont typeface="+mj-lt"/>
              <a:buNone/>
            </a:pPr>
            <a:r>
              <a:rPr lang="en-US" sz="1200" kern="1200" dirty="0">
                <a:solidFill>
                  <a:schemeClr val="tx1"/>
                </a:solidFill>
                <a:latin typeface="+mn-lt"/>
                <a:ea typeface="+mn-ea"/>
                <a:cs typeface="+mn-cs"/>
              </a:rPr>
              <a:t>a. “Next, we’ll explore ideas about Earth’s changing surface from lesson 5a.”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Read the two-part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focus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Emphasize that these questions will guide student learning throughout ECS lesson 5a.</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Have participants write the questions in their science notebooks and draw</a:t>
            </a:r>
            <a:r>
              <a:rPr lang="en-US" sz="1200" kern="1200" baseline="0" dirty="0">
                <a:solidFill>
                  <a:schemeClr val="tx1"/>
                </a:solidFill>
                <a:latin typeface="+mn-lt"/>
                <a:ea typeface="+mn-ea"/>
                <a:cs typeface="+mn-cs"/>
              </a:rPr>
              <a:t> a box around them.</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min</a:t>
            </a:r>
          </a:p>
          <a:p>
            <a:endParaRPr lang="en-US" dirty="0"/>
          </a:p>
          <a:p>
            <a:pPr marL="0" lvl="1"/>
            <a:r>
              <a:rPr lang="en-US" sz="1200" kern="1200" dirty="0">
                <a:solidFill>
                  <a:schemeClr val="tx1"/>
                </a:solidFill>
                <a:latin typeface="+mn-lt"/>
                <a:ea typeface="+mn-ea"/>
                <a:cs typeface="+mn-cs"/>
              </a:rPr>
              <a:t>a. Read the questions on the slide. </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“Discuss these questions with an elbow partner and work together to come up with answers.”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pairs to share their answers and reasoning with the group. Record key ideas on chart paper.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Elicit differing points of view during this discussion and probe participants’ responses (e.g., “Can you say more about that?”). Encourage participants to agree, disagree, ask questions, or add to the ideas others share. Work toward a consensus.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44</a:t>
            </a:fld>
            <a:endParaRPr lang="en-US" dirty="0"/>
          </a:p>
        </p:txBody>
      </p:sp>
    </p:spTree>
    <p:extLst>
      <p:ext uri="{BB962C8B-B14F-4D97-AF65-F5344CB8AC3E}">
        <p14:creationId xmlns:p14="http://schemas.microsoft.com/office/powerpoint/2010/main" val="29328147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min</a:t>
            </a:r>
          </a:p>
          <a:p>
            <a:endParaRPr lang="en-US" dirty="0"/>
          </a:p>
          <a:p>
            <a:pPr marL="0" lvl="1"/>
            <a:r>
              <a:rPr lang="en-US" sz="1200" kern="1200" dirty="0">
                <a:solidFill>
                  <a:schemeClr val="tx1"/>
                </a:solidFill>
                <a:latin typeface="+mn-lt"/>
                <a:ea typeface="+mn-ea"/>
                <a:cs typeface="+mn-cs"/>
              </a:rPr>
              <a:t>a. Read the question on the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Elicit ideas from the group and record them on chart paper.</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Ask participants the following questions: </a:t>
            </a:r>
          </a:p>
          <a:p>
            <a:pPr marL="320040" indent="-137160">
              <a:buFont typeface="Arial" pitchFamily="34" charset="0"/>
              <a:buChar char="•"/>
            </a:pPr>
            <a:r>
              <a:rPr lang="en-US" sz="1200" kern="1200" dirty="0">
                <a:solidFill>
                  <a:schemeClr val="tx1"/>
                </a:solidFill>
                <a:latin typeface="+mn-lt"/>
                <a:ea typeface="+mn-ea"/>
                <a:cs typeface="+mn-cs"/>
              </a:rPr>
              <a:t>Have you ever seen a delta? </a:t>
            </a:r>
          </a:p>
          <a:p>
            <a:pPr marL="320040" indent="-137160">
              <a:buFont typeface="Arial" pitchFamily="34" charset="0"/>
              <a:buChar char="•"/>
            </a:pPr>
            <a:r>
              <a:rPr lang="en-US" sz="1200" kern="1200" dirty="0">
                <a:solidFill>
                  <a:schemeClr val="tx1"/>
                </a:solidFill>
                <a:latin typeface="+mn-lt"/>
                <a:ea typeface="+mn-ea"/>
                <a:cs typeface="+mn-cs"/>
              </a:rPr>
              <a:t>Where would you have to go to see one?</a:t>
            </a:r>
          </a:p>
          <a:p>
            <a:pPr marL="320040" indent="-137160">
              <a:buFont typeface="Arial" pitchFamily="34" charset="0"/>
              <a:buChar char="•"/>
            </a:pPr>
            <a:r>
              <a:rPr lang="en-US" sz="1200" kern="1200" dirty="0">
                <a:solidFill>
                  <a:schemeClr val="tx1"/>
                </a:solidFill>
                <a:latin typeface="+mn-lt"/>
                <a:ea typeface="+mn-ea"/>
                <a:cs typeface="+mn-cs"/>
              </a:rPr>
              <a:t>Do deltas form only at the mouth of a big river like the Mississippi River, or can they appear in other locations?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d. During this discussion, encourage participants to ask any questions they may have about deltas.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Work together to develop a definition of a delta. When the group reaches a consensus, record the definition on chart paper and have participants write it in their science notebooks.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45</a:t>
            </a:fld>
            <a:endParaRPr lang="en-US" dirty="0"/>
          </a:p>
        </p:txBody>
      </p:sp>
    </p:spTree>
    <p:extLst>
      <p:ext uri="{BB962C8B-B14F-4D97-AF65-F5344CB8AC3E}">
        <p14:creationId xmlns:p14="http://schemas.microsoft.com/office/powerpoint/2010/main" val="29328147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10 min</a:t>
            </a:r>
          </a:p>
          <a:p>
            <a:endParaRPr lang="en-US" baseline="0" dirty="0"/>
          </a:p>
          <a:p>
            <a:pPr marL="0" lvl="1"/>
            <a:r>
              <a:rPr lang="en-US" sz="1200" kern="1200" dirty="0">
                <a:solidFill>
                  <a:schemeClr val="tx1"/>
                </a:solidFill>
                <a:latin typeface="+mn-lt"/>
                <a:ea typeface="+mn-ea"/>
                <a:cs typeface="+mn-cs"/>
              </a:rPr>
              <a:t>a. “In our first investigation, we’ll learn about deltas and the Grand Canyon and use this information to consider how quickly these landforms change over time.”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Have participants locate handouts 5.1 (The Grand Canyon) and 5.2 (Deltas) in their lesson plans binders.</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“Pair up with an elbow partner and work together to complete the tasks on the slide.”</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d.</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“So what did you decide about each landform based on the information and maps you studied? Do you think these landforms are changing quickly or slowly? What’s your evidence?”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As participants share their ideas and evidence, record them on chart paper.</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46</a:t>
            </a:fld>
            <a:endParaRPr lang="en-US" dirty="0"/>
          </a:p>
        </p:txBody>
      </p:sp>
    </p:spTree>
    <p:extLst>
      <p:ext uri="{BB962C8B-B14F-4D97-AF65-F5344CB8AC3E}">
        <p14:creationId xmlns:p14="http://schemas.microsoft.com/office/powerpoint/2010/main" val="33056213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min</a:t>
            </a:r>
          </a:p>
          <a:p>
            <a:endParaRPr lang="en-US" dirty="0"/>
          </a:p>
          <a:p>
            <a:pPr marL="0" lvl="1"/>
            <a:r>
              <a:rPr lang="en-US" sz="1200" kern="1200" dirty="0">
                <a:solidFill>
                  <a:schemeClr val="tx1"/>
                </a:solidFill>
                <a:latin typeface="+mn-lt"/>
                <a:ea typeface="+mn-ea"/>
                <a:cs typeface="+mn-cs"/>
              </a:rPr>
              <a:t>a. Review the two-part focus question on the slide.</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Ask participants to write their initial ideas in their science notebooks using the sentence starter on the slide. </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Whole-group share-out: </a:t>
            </a:r>
            <a:r>
              <a:rPr lang="en-US" sz="1200" kern="1200" dirty="0">
                <a:solidFill>
                  <a:schemeClr val="tx1"/>
                </a:solidFill>
                <a:latin typeface="+mn-lt"/>
                <a:ea typeface="+mn-ea"/>
                <a:cs typeface="+mn-cs"/>
              </a:rPr>
              <a:t>Invite participants to share their ideas and evidence with the group. Challenge them to respond in complete sentences using science ideas from the handouts to support their answers. As participants share their ideas, record them on chart paper and probe participants’ thinking.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Following the share-out, review the key ideas you recorded on chart paper and ask participants, “Do you have anything you’d like to add or correct?”</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47</a:t>
            </a:fld>
            <a:endParaRPr lang="en-US" dirty="0"/>
          </a:p>
        </p:txBody>
      </p:sp>
    </p:spTree>
    <p:extLst>
      <p:ext uri="{BB962C8B-B14F-4D97-AF65-F5344CB8AC3E}">
        <p14:creationId xmlns:p14="http://schemas.microsoft.com/office/powerpoint/2010/main" val="12350469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dirty="0"/>
              <a:t>a. Review the key science ideas on the slide.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48</a:t>
            </a:fld>
            <a:endParaRPr lang="en-US" dirty="0"/>
          </a:p>
        </p:txBody>
      </p:sp>
    </p:spTree>
    <p:extLst>
      <p:ext uri="{BB962C8B-B14F-4D97-AF65-F5344CB8AC3E}">
        <p14:creationId xmlns:p14="http://schemas.microsoft.com/office/powerpoint/2010/main" val="12350469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a:t>
            </a:r>
            <a:r>
              <a:rPr lang="en-US" baseline="0" dirty="0"/>
              <a:t> than 1</a:t>
            </a:r>
            <a:r>
              <a:rPr lang="en-US" dirty="0"/>
              <a:t> min</a:t>
            </a:r>
          </a:p>
          <a:p>
            <a:endParaRPr lang="en-US" sz="1200" kern="1200" dirty="0">
              <a:solidFill>
                <a:schemeClr val="tx1"/>
              </a:solidFill>
              <a:effectLst/>
              <a:latin typeface="+mn-lt"/>
              <a:ea typeface="+mn-ea"/>
              <a:cs typeface="+mn-cs"/>
            </a:endParaRPr>
          </a:p>
          <a:p>
            <a:pPr marL="228600" indent="-228600">
              <a:buFont typeface="+mj-lt"/>
              <a:buNone/>
            </a:pPr>
            <a:r>
              <a:rPr lang="en-US" sz="1200" kern="1200" dirty="0">
                <a:solidFill>
                  <a:schemeClr val="tx1"/>
                </a:solidFill>
                <a:latin typeface="+mn-lt"/>
                <a:ea typeface="+mn-ea"/>
                <a:cs typeface="+mn-cs"/>
              </a:rPr>
              <a:t>a. “Next, let’s explore ideas about Earth’s changing surface from lesson 5b.”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5</a:t>
            </a:fld>
            <a:endParaRPr lang="en-US" altLang="en-US" dirty="0">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baseline="0" dirty="0">
                <a:solidFill>
                  <a:srgbClr val="000000"/>
                </a:solidFill>
              </a:rPr>
              <a:t>5 min</a:t>
            </a:r>
            <a:endParaRPr lang="en-US" baseline="0" dirty="0"/>
          </a:p>
          <a:p>
            <a:endParaRPr lang="en-US" baseline="0" dirty="0"/>
          </a:p>
          <a:p>
            <a:pPr lvl="0" fontAlgn="base"/>
            <a:r>
              <a:rPr lang="en-US" sz="1200" u="none" strike="noStrike" kern="1200" dirty="0">
                <a:solidFill>
                  <a:schemeClr val="tx1"/>
                </a:solidFill>
                <a:latin typeface="+mn-lt"/>
                <a:ea typeface="+mn-ea"/>
                <a:cs typeface="+mn-cs"/>
              </a:rPr>
              <a:t>a. Review the norms that are at the heart of the RESPeCT program and ask participants to think about areas where they could improve individually or as a group.</a:t>
            </a:r>
          </a:p>
          <a:p>
            <a:pPr marL="228600" indent="-228600">
              <a:buNone/>
            </a:pPr>
            <a:endParaRPr lang="en-US" sz="1200" u="none" strike="noStrike" kern="1200" dirty="0">
              <a:solidFill>
                <a:schemeClr val="tx1"/>
              </a:solidFill>
              <a:effectLst/>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“We’re doing quite well with our norms, but as we approach the fall, I hope to see our interactions evolving so that you feel comfortable interacting less through your PD leaders as the ‘teachers’ and direct more of your questions and comments to one another, challenging each other, piggybacking on each other’s ideas, and listening carefully to one another so that everyone is contributing to the kind of productive analysis that will help us figure out ways to strengthen our students’ science learning.”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Offer an opportunity for participants to comment on how the group is doing with these norms. Ask, “Are there any areas where we could improve? Any suggested changes?”</a:t>
            </a:r>
          </a:p>
          <a:p>
            <a:endParaRPr lang="en-US" altLang="en-US" baseline="0" dirty="0">
              <a:solidFill>
                <a:srgbClr val="000000"/>
              </a:solidFill>
            </a:endParaRPr>
          </a:p>
          <a:p>
            <a:endParaRPr lang="en-US" altLang="en-US" baseline="0" dirty="0">
              <a:solidFill>
                <a:srgbClr val="000000"/>
              </a:solidFill>
            </a:endParaRPr>
          </a:p>
          <a:p>
            <a:pPr lvl="0" fontAlgn="base"/>
            <a:endParaRPr lang="en-US" altLang="en-US" dirty="0">
              <a:solidFill>
                <a:srgbClr val="000000"/>
              </a:solidFill>
            </a:endParaRPr>
          </a:p>
        </p:txBody>
      </p:sp>
    </p:spTree>
    <p:extLst>
      <p:ext uri="{BB962C8B-B14F-4D97-AF65-F5344CB8AC3E}">
        <p14:creationId xmlns:p14="http://schemas.microsoft.com/office/powerpoint/2010/main" val="38871775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Review the two-part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focus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Emphasize that these questions from ECS</a:t>
            </a:r>
            <a:r>
              <a:rPr lang="en-US" sz="1200" kern="1200" baseline="0" dirty="0">
                <a:solidFill>
                  <a:schemeClr val="tx1"/>
                </a:solidFill>
                <a:latin typeface="+mn-lt"/>
                <a:ea typeface="+mn-ea"/>
                <a:cs typeface="+mn-cs"/>
              </a:rPr>
              <a:t> lesson 5a </a:t>
            </a:r>
            <a:r>
              <a:rPr lang="en-US" sz="1200" kern="1200" dirty="0">
                <a:solidFill>
                  <a:schemeClr val="tx1"/>
                </a:solidFill>
                <a:latin typeface="+mn-lt"/>
                <a:ea typeface="+mn-ea"/>
                <a:cs typeface="+mn-cs"/>
              </a:rPr>
              <a:t>will guide student learning throughout lesson 5b as well.</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min</a:t>
            </a:r>
          </a:p>
          <a:p>
            <a:endParaRPr lang="en-US" dirty="0"/>
          </a:p>
          <a:p>
            <a:pPr marL="0" lvl="1"/>
            <a:r>
              <a:rPr lang="en-US" sz="1200" kern="1200" dirty="0">
                <a:solidFill>
                  <a:schemeClr val="tx1"/>
                </a:solidFill>
                <a:latin typeface="+mn-lt"/>
                <a:ea typeface="+mn-ea"/>
                <a:cs typeface="+mn-cs"/>
              </a:rPr>
              <a:t>a. Read the question on the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Elicit ideas from the group and record them on chart paper.</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Ask participants, “What questions and misconceptions might your students have about landslides?”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Work together to develop a definition of a landslide. When the group reaches a consensus, record the definition on chart paper and have participants write it in their science notebooks.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51</a:t>
            </a:fld>
            <a:endParaRPr lang="en-US" dirty="0"/>
          </a:p>
        </p:txBody>
      </p:sp>
    </p:spTree>
    <p:extLst>
      <p:ext uri="{BB962C8B-B14F-4D97-AF65-F5344CB8AC3E}">
        <p14:creationId xmlns:p14="http://schemas.microsoft.com/office/powerpoint/2010/main" val="29328147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10 min</a:t>
            </a:r>
          </a:p>
          <a:p>
            <a:endParaRPr lang="en-US" baseline="0" dirty="0"/>
          </a:p>
          <a:p>
            <a:pPr marL="0" lvl="1"/>
            <a:r>
              <a:rPr lang="en-US" sz="1200" kern="1200" dirty="0">
                <a:solidFill>
                  <a:schemeClr val="tx1"/>
                </a:solidFill>
                <a:latin typeface="+mn-lt"/>
                <a:ea typeface="+mn-ea"/>
                <a:cs typeface="+mn-cs"/>
              </a:rPr>
              <a:t>a. “Next, we’ll learn about landslides and consider whether these changes happen quickly or slowly. Then we’ll compare our landslide example with our other landform examples and arrange them in order of slowest to fastest change.”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Have participants locate handout 5.3 (Landslides) in their lesson plans binders. They’ll also need handouts 5.1 (The Grand Canyon) and 5.2 (Deltas) from the previous investigation.</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“Work with the same partner to complete the tasks on the slide.”</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“So based on the information and maps you studied, do you think landslides happen quickly or slowly? In what order did you arrange the three landforms, and what evidence did you use to reach these decisions?”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e. As participants share their decisions and evidence, record them on chart paper.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Ask participants, “What challenges did this sequencing task pose for you? What challenges might it pose for your students?”</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52</a:t>
            </a:fld>
            <a:endParaRPr lang="en-US" dirty="0"/>
          </a:p>
        </p:txBody>
      </p:sp>
    </p:spTree>
    <p:extLst>
      <p:ext uri="{BB962C8B-B14F-4D97-AF65-F5344CB8AC3E}">
        <p14:creationId xmlns:p14="http://schemas.microsoft.com/office/powerpoint/2010/main" val="33056213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10 min</a:t>
            </a:r>
          </a:p>
          <a:p>
            <a:endParaRPr lang="en-US" baseline="0" dirty="0"/>
          </a:p>
          <a:p>
            <a:pPr marL="0" lvl="1"/>
            <a:r>
              <a:rPr lang="en-US" sz="1200" kern="1200" dirty="0">
                <a:solidFill>
                  <a:schemeClr val="tx1"/>
                </a:solidFill>
                <a:latin typeface="+mn-lt"/>
                <a:ea typeface="+mn-ea"/>
                <a:cs typeface="+mn-cs"/>
              </a:rPr>
              <a:t>a. Read the statement and questions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Turn and Talk (3 min):</a:t>
            </a:r>
            <a:r>
              <a:rPr lang="en-US" sz="1200" kern="1200" dirty="0">
                <a:solidFill>
                  <a:schemeClr val="tx1"/>
                </a:solidFill>
                <a:latin typeface="+mn-lt"/>
                <a:ea typeface="+mn-ea"/>
                <a:cs typeface="+mn-cs"/>
              </a:rPr>
              <a:t> “Share your ideas with an elbow partner and work together to develop an answer for these questions.”</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While pairs are working on the task, create a two-column data table on chart paper. For the first column, write the heading “What’s the Same?” and for the second column, write the heading “What’s Different?”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Whole-group discussion (2 min):</a:t>
            </a:r>
            <a:r>
              <a:rPr lang="en-US" sz="1200" kern="1200" dirty="0">
                <a:solidFill>
                  <a:schemeClr val="tx1"/>
                </a:solidFill>
                <a:latin typeface="+mn-lt"/>
                <a:ea typeface="+mn-ea"/>
                <a:cs typeface="+mn-cs"/>
              </a:rPr>
              <a:t> Invite pairs to share their answers to the questions. Record key similarities and differences on the data table.</a:t>
            </a:r>
          </a:p>
          <a:p>
            <a:endParaRPr lang="en-US" sz="1200"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Follow-up question: </a:t>
            </a:r>
            <a:r>
              <a:rPr lang="en-US" sz="1200" kern="1200" dirty="0">
                <a:solidFill>
                  <a:schemeClr val="tx1"/>
                </a:solidFill>
                <a:latin typeface="+mn-lt"/>
                <a:ea typeface="+mn-ea"/>
                <a:cs typeface="+mn-cs"/>
              </a:rPr>
              <a:t>“In a previous session, we talked about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processes that build up and</a:t>
            </a:r>
            <a:r>
              <a:rPr lang="en-US" sz="1200" kern="1200" baseline="0" dirty="0">
                <a:solidFill>
                  <a:schemeClr val="tx1"/>
                </a:solidFill>
                <a:latin typeface="+mn-lt"/>
                <a:ea typeface="+mn-ea"/>
                <a:cs typeface="+mn-cs"/>
              </a:rPr>
              <a:t> wear down </a:t>
            </a:r>
            <a:r>
              <a:rPr lang="en-US" sz="1200" kern="1200" dirty="0">
                <a:solidFill>
                  <a:schemeClr val="tx1"/>
                </a:solidFill>
                <a:latin typeface="+mn-lt"/>
                <a:ea typeface="+mn-ea"/>
                <a:cs typeface="+mn-cs"/>
              </a:rPr>
              <a:t>Earth’s surface. Tectonics</a:t>
            </a:r>
            <a:r>
              <a:rPr lang="en-US" sz="1200" kern="1200" baseline="0" dirty="0">
                <a:solidFill>
                  <a:schemeClr val="tx1"/>
                </a:solidFill>
                <a:latin typeface="+mn-lt"/>
                <a:ea typeface="+mn-ea"/>
                <a:cs typeface="+mn-cs"/>
              </a:rPr>
              <a:t> is a process that builds up the surface, and erosion is a process that wears it down? </a:t>
            </a:r>
            <a:r>
              <a:rPr lang="en-US" sz="1200" kern="1200" dirty="0">
                <a:solidFill>
                  <a:schemeClr val="tx1"/>
                </a:solidFill>
                <a:latin typeface="+mn-lt"/>
                <a:ea typeface="+mn-ea"/>
                <a:cs typeface="+mn-cs"/>
              </a:rPr>
              <a:t>Which process or processes do you think are involved in our three landform examples? </a:t>
            </a:r>
          </a:p>
          <a:p>
            <a:endParaRPr lang="en-US" sz="1200" i="0" kern="1200" dirty="0">
              <a:solidFill>
                <a:schemeClr val="tx1"/>
              </a:solidFill>
              <a:latin typeface="+mn-lt"/>
              <a:ea typeface="+mn-ea"/>
              <a:cs typeface="+mn-cs"/>
            </a:endParaRPr>
          </a:p>
          <a:p>
            <a:r>
              <a:rPr lang="en-US" sz="1200" b="1" i="0" kern="1200" dirty="0">
                <a:solidFill>
                  <a:schemeClr val="tx1"/>
                </a:solidFill>
                <a:latin typeface="+mn-lt"/>
                <a:ea typeface="+mn-ea"/>
                <a:cs typeface="+mn-cs"/>
              </a:rPr>
              <a:t>Expected response: </a:t>
            </a:r>
            <a:r>
              <a:rPr lang="en-US" sz="1200" kern="1200" dirty="0">
                <a:solidFill>
                  <a:schemeClr val="tx1"/>
                </a:solidFill>
                <a:latin typeface="+mn-lt"/>
                <a:ea typeface="+mn-ea"/>
                <a:cs typeface="+mn-cs"/>
              </a:rPr>
              <a:t>Both processes are involved in all three landform examples. The land is worn down in one place as dirt and rock are carried away, and the land is built up in</a:t>
            </a:r>
            <a:r>
              <a:rPr lang="en-US" sz="1200" kern="1200" baseline="0" dirty="0">
                <a:solidFill>
                  <a:schemeClr val="tx1"/>
                </a:solidFill>
                <a:latin typeface="+mn-lt"/>
                <a:ea typeface="+mn-ea"/>
                <a:cs typeface="+mn-cs"/>
              </a:rPr>
              <a:t> another place where the dirt and rock are </a:t>
            </a:r>
            <a:r>
              <a:rPr lang="en-US" sz="1200" kern="1200" dirty="0">
                <a:solidFill>
                  <a:schemeClr val="tx1"/>
                </a:solidFill>
                <a:latin typeface="+mn-lt"/>
                <a:ea typeface="+mn-ea"/>
                <a:cs typeface="+mn-cs"/>
              </a:rPr>
              <a:t>deposited.</a:t>
            </a:r>
            <a:r>
              <a:rPr lang="en-US" sz="1050" kern="1200" dirty="0">
                <a:solidFill>
                  <a:schemeClr val="tx1"/>
                </a:solidFill>
                <a:latin typeface="+mn-lt"/>
                <a:ea typeface="+mn-ea"/>
                <a:cs typeface="+mn-cs"/>
              </a:rPr>
              <a:t> </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53</a:t>
            </a:fld>
            <a:endParaRPr lang="en-US" dirty="0"/>
          </a:p>
        </p:txBody>
      </p:sp>
    </p:spTree>
    <p:extLst>
      <p:ext uri="{BB962C8B-B14F-4D97-AF65-F5344CB8AC3E}">
        <p14:creationId xmlns:p14="http://schemas.microsoft.com/office/powerpoint/2010/main" val="33056213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1200" kern="1200" dirty="0">
                <a:solidFill>
                  <a:schemeClr val="tx1"/>
                </a:solidFill>
                <a:latin typeface="+mn-lt"/>
                <a:ea typeface="+mn-ea"/>
                <a:cs typeface="+mn-cs"/>
              </a:rPr>
              <a:t>7 min</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a. Review the two-part focus question on the slide.</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“How would you answer these questions now, based on what we learned about our three landform examples? Write your ideas and evidence in your science notebooks, using the sentence starter on the slide.”</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Whole-group share-out: </a:t>
            </a:r>
            <a:r>
              <a:rPr lang="en-US" sz="1200" kern="1200" dirty="0">
                <a:solidFill>
                  <a:schemeClr val="tx1"/>
                </a:solidFill>
                <a:latin typeface="+mn-lt"/>
                <a:ea typeface="+mn-ea"/>
                <a:cs typeface="+mn-cs"/>
              </a:rPr>
              <a:t>Invite participants to share their ideas and evidence with the group. Record key ideas on chart paper and challenge any incorrect or inaccurate statements.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During this discussion, encourage participants to give one another feedback (agree/disagree, ask questions, add on).</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54</a:t>
            </a:fld>
            <a:endParaRPr lang="en-US" dirty="0"/>
          </a:p>
        </p:txBody>
      </p:sp>
    </p:spTree>
    <p:extLst>
      <p:ext uri="{BB962C8B-B14F-4D97-AF65-F5344CB8AC3E}">
        <p14:creationId xmlns:p14="http://schemas.microsoft.com/office/powerpoint/2010/main" val="12350469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dirty="0"/>
              <a:t>a.</a:t>
            </a:r>
            <a:r>
              <a:rPr lang="en-US" baseline="0" dirty="0"/>
              <a:t> Review the key science ideas on the slide.</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55</a:t>
            </a:fld>
            <a:endParaRPr lang="en-US" dirty="0"/>
          </a:p>
        </p:txBody>
      </p:sp>
    </p:spTree>
    <p:extLst>
      <p:ext uri="{BB962C8B-B14F-4D97-AF65-F5344CB8AC3E}">
        <p14:creationId xmlns:p14="http://schemas.microsoft.com/office/powerpoint/2010/main" val="12350469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a:t>
            </a:r>
            <a:r>
              <a:rPr lang="en-US" baseline="0" dirty="0"/>
              <a:t> than 1</a:t>
            </a:r>
            <a:r>
              <a:rPr lang="en-US" dirty="0"/>
              <a:t> min</a:t>
            </a:r>
          </a:p>
          <a:p>
            <a:endParaRPr lang="en-US" sz="1200" kern="1200" dirty="0">
              <a:solidFill>
                <a:schemeClr val="tx1"/>
              </a:solidFill>
              <a:effectLst/>
              <a:latin typeface="+mn-lt"/>
              <a:ea typeface="+mn-ea"/>
              <a:cs typeface="+mn-cs"/>
            </a:endParaRPr>
          </a:p>
          <a:p>
            <a:pPr marL="228600" indent="-228600">
              <a:buFont typeface="+mj-lt"/>
              <a:buNone/>
            </a:pPr>
            <a:r>
              <a:rPr lang="en-US" sz="1200" kern="1200" dirty="0">
                <a:solidFill>
                  <a:schemeClr val="tx1"/>
                </a:solidFill>
                <a:latin typeface="+mn-lt"/>
                <a:ea typeface="+mn-ea"/>
                <a:cs typeface="+mn-cs"/>
              </a:rPr>
              <a:t>a. “Next, we’ll explore ideas about Earth’s changing surface from lesson 6a.”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a:t>
            </a:r>
            <a:r>
              <a:rPr lang="en-US" baseline="0" dirty="0"/>
              <a:t> min</a:t>
            </a:r>
          </a:p>
          <a:p>
            <a:endParaRPr lang="en-US" baseline="0" dirty="0"/>
          </a:p>
          <a:p>
            <a:pPr marL="0" lvl="1"/>
            <a:r>
              <a:rPr lang="en-US" sz="1200" kern="1200" dirty="0">
                <a:solidFill>
                  <a:schemeClr val="tx1"/>
                </a:solidFill>
                <a:latin typeface="+mn-lt"/>
                <a:ea typeface="+mn-ea"/>
                <a:cs typeface="+mn-cs"/>
              </a:rPr>
              <a:t>a. “Let’s begin this segment of our content deepening work with a review of what we’ve learned about landforms so far.”</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“During this review, think about what you ideally want your students to say in response to each of the questions and what might cause confusion for them.”</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Read the key science idea and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Ask participants to brainstorm ideal student responses to this question and share possible difficulties or confusion students might experience related to this content.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57</a:t>
            </a:fld>
            <a:endParaRPr lang="en-US" dirty="0"/>
          </a:p>
        </p:txBody>
      </p:sp>
    </p:spTree>
    <p:extLst>
      <p:ext uri="{BB962C8B-B14F-4D97-AF65-F5344CB8AC3E}">
        <p14:creationId xmlns:p14="http://schemas.microsoft.com/office/powerpoint/2010/main" val="12350469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a:t>
            </a:r>
            <a:r>
              <a:rPr lang="en-US" baseline="0" dirty="0"/>
              <a:t> min</a:t>
            </a:r>
          </a:p>
          <a:p>
            <a:endParaRPr lang="en-US" baseline="0" dirty="0"/>
          </a:p>
          <a:p>
            <a:pPr marL="0" lvl="1"/>
            <a:r>
              <a:rPr lang="en-US" sz="1200" kern="1200" dirty="0">
                <a:solidFill>
                  <a:schemeClr val="tx1"/>
                </a:solidFill>
                <a:latin typeface="+mn-lt"/>
                <a:ea typeface="+mn-ea"/>
                <a:cs typeface="+mn-cs"/>
              </a:rPr>
              <a:t>a. Read the key science idea and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Ask participants to brainstorm ideal student responses to this question and share possible difficulties or confusion students might experience related to this content.</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58</a:t>
            </a:fld>
            <a:endParaRPr lang="en-US" dirty="0"/>
          </a:p>
        </p:txBody>
      </p:sp>
    </p:spTree>
    <p:extLst>
      <p:ext uri="{BB962C8B-B14F-4D97-AF65-F5344CB8AC3E}">
        <p14:creationId xmlns:p14="http://schemas.microsoft.com/office/powerpoint/2010/main" val="12350469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lvl="1"/>
            <a:r>
              <a:rPr lang="en-US" sz="1200" kern="1200" dirty="0">
                <a:solidFill>
                  <a:schemeClr val="tx1"/>
                </a:solidFill>
                <a:latin typeface="+mn-lt"/>
                <a:ea typeface="+mn-ea"/>
                <a:cs typeface="+mn-cs"/>
              </a:rPr>
              <a:t>a. Read the key science ideas and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Ask participants to brainstorm ideal student responses to this question and share possible difficulties or confusion students might experience related to this content.</a:t>
            </a:r>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59</a:t>
            </a:fld>
            <a:endParaRPr lang="en-US" dirty="0"/>
          </a:p>
        </p:txBody>
      </p:sp>
    </p:spTree>
    <p:extLst>
      <p:ext uri="{BB962C8B-B14F-4D97-AF65-F5344CB8AC3E}">
        <p14:creationId xmlns:p14="http://schemas.microsoft.com/office/powerpoint/2010/main" val="1235046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A6F58CE0-AA71-4AB3-B1FB-C9FFC4138233}" type="slidenum">
              <a:rPr lang="en-US"/>
              <a:pPr/>
              <a:t>6</a:t>
            </a:fld>
            <a:endParaRPr lang="en-US" dirty="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pPr eaLnBrk="1" hangingPunct="1"/>
            <a:r>
              <a:rPr lang="en-US" dirty="0"/>
              <a:t>1 min </a:t>
            </a:r>
          </a:p>
          <a:p>
            <a:pPr eaLnBrk="1" hangingPunct="1"/>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Introduce the focus questions on the slide. </a:t>
            </a:r>
            <a:endParaRPr lang="en-US" dirty="0"/>
          </a:p>
        </p:txBody>
      </p:sp>
    </p:spTree>
    <p:extLst>
      <p:ext uri="{BB962C8B-B14F-4D97-AF65-F5344CB8AC3E}">
        <p14:creationId xmlns:p14="http://schemas.microsoft.com/office/powerpoint/2010/main" val="13518182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pPr marL="0" lvl="0" indent="0">
              <a:buFont typeface="+mj-lt"/>
              <a:buNone/>
            </a:pPr>
            <a:endParaRPr lang="en-US" dirty="0"/>
          </a:p>
          <a:p>
            <a:pPr marL="0" lvl="1"/>
            <a:r>
              <a:rPr lang="en-US" sz="1200" kern="1200" dirty="0">
                <a:solidFill>
                  <a:schemeClr val="tx1"/>
                </a:solidFill>
                <a:latin typeface="+mn-lt"/>
                <a:ea typeface="+mn-ea"/>
                <a:cs typeface="+mn-cs"/>
              </a:rPr>
              <a:t>a. Read the key science ideas and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Ask participants to brainstorm ideal student responses to this question and share possible difficulties or confusion students might experience related to this content.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3618477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Read the focus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Emphasize that this question will guide student learning throughout ECS lesson 6a.</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Have participants write the question in their science notebooks and draw</a:t>
            </a:r>
            <a:r>
              <a:rPr lang="en-US" sz="1200" kern="1200" baseline="0" dirty="0">
                <a:solidFill>
                  <a:schemeClr val="tx1"/>
                </a:solidFill>
                <a:latin typeface="+mn-lt"/>
                <a:ea typeface="+mn-ea"/>
                <a:cs typeface="+mn-cs"/>
              </a:rPr>
              <a:t> a box around it.</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a:t>
            </a:r>
            <a:r>
              <a:rPr lang="en-US" baseline="0" dirty="0"/>
              <a:t> min</a:t>
            </a:r>
            <a:endParaRPr lang="en-US" dirty="0"/>
          </a:p>
          <a:p>
            <a:pPr marL="228600" lvl="0" indent="-228600">
              <a:buFont typeface="+mj-lt"/>
              <a:buNone/>
            </a:pPr>
            <a:endParaRPr lang="en-US" dirty="0"/>
          </a:p>
          <a:p>
            <a:pPr marL="0" lvl="1"/>
            <a:r>
              <a:rPr lang="en-US" sz="1200" kern="1200" dirty="0">
                <a:solidFill>
                  <a:schemeClr val="tx1"/>
                </a:solidFill>
                <a:latin typeface="+mn-lt"/>
                <a:ea typeface="+mn-ea"/>
                <a:cs typeface="+mn-cs"/>
              </a:rPr>
              <a:t>a. Read the question on the slide.</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“Discuss this question with an elbow partner and develop an answer using descriptive terminology. Focus on the processes that caused the landform.”</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pairs to share their landform examples with the group. Record the landforms on chart paper and include the processes involved in forming each one.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Ask participants, “What examples do you think your students might come up with?”</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12674484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lvl="1"/>
            <a:r>
              <a:rPr lang="en-US" sz="1200" kern="1200" dirty="0">
                <a:solidFill>
                  <a:schemeClr val="tx1"/>
                </a:solidFill>
                <a:latin typeface="+mn-lt"/>
                <a:ea typeface="+mn-ea"/>
                <a:cs typeface="+mn-cs"/>
              </a:rPr>
              <a:t>a. Read the question on the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Elicit ideas from participants and record them on chart paper. Work toward a consensus.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Ask participants, “Do we have landforms like this near Pomona?”</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63</a:t>
            </a:fld>
            <a:endParaRPr lang="en-US" dirty="0"/>
          </a:p>
        </p:txBody>
      </p:sp>
    </p:spTree>
    <p:extLst>
      <p:ext uri="{BB962C8B-B14F-4D97-AF65-F5344CB8AC3E}">
        <p14:creationId xmlns:p14="http://schemas.microsoft.com/office/powerpoint/2010/main" val="37635158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5 min</a:t>
            </a:r>
          </a:p>
          <a:p>
            <a:endParaRPr lang="en-US" baseline="0" dirty="0"/>
          </a:p>
          <a:p>
            <a:pPr marL="0" lvl="1"/>
            <a:r>
              <a:rPr lang="en-US" sz="1200" kern="1200" dirty="0">
                <a:solidFill>
                  <a:schemeClr val="tx1"/>
                </a:solidFill>
                <a:latin typeface="+mn-lt"/>
                <a:ea typeface="+mn-ea"/>
                <a:cs typeface="+mn-cs"/>
              </a:rPr>
              <a:t>a. “Next, we’ll engage in a use-and-apply challenge using everything we’ve learned about landforms to help us determine whether the cliffs in this photo are changing.”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pair up with an elbow partner and follow the instructions on the slide. </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64</a:t>
            </a:fld>
            <a:endParaRPr lang="en-US" dirty="0"/>
          </a:p>
        </p:txBody>
      </p:sp>
    </p:spTree>
    <p:extLst>
      <p:ext uri="{BB962C8B-B14F-4D97-AF65-F5344CB8AC3E}">
        <p14:creationId xmlns:p14="http://schemas.microsoft.com/office/powerpoint/2010/main" val="33056213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10 min</a:t>
            </a:r>
          </a:p>
          <a:p>
            <a:endParaRPr lang="en-US" baseline="0" dirty="0"/>
          </a:p>
          <a:p>
            <a:pPr marL="0" lvl="1"/>
            <a:r>
              <a:rPr lang="en-US" sz="1200" kern="1200" dirty="0">
                <a:solidFill>
                  <a:schemeClr val="tx1"/>
                </a:solidFill>
                <a:latin typeface="+mn-lt"/>
                <a:ea typeface="+mn-ea"/>
                <a:cs typeface="+mn-cs"/>
              </a:rPr>
              <a:t>a. Create a data table on chart paper like the one on this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Alternatively, you could display the data table on a document reader.</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Read the questions on the data table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and invite participants to share their ideas and evidence. Records participants’ responses in the appropriate boxes on the table.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During this discussion, elicit differing points of view and probe participants’ responses (e.g., “Can you say more about that?”). Encourage participants to agree, disagree, ask questions, or add to the ideas others share. Work toward a consensus.</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65</a:t>
            </a:fld>
            <a:endParaRPr lang="en-US" dirty="0"/>
          </a:p>
        </p:txBody>
      </p:sp>
    </p:spTree>
    <p:extLst>
      <p:ext uri="{BB962C8B-B14F-4D97-AF65-F5344CB8AC3E}">
        <p14:creationId xmlns:p14="http://schemas.microsoft.com/office/powerpoint/2010/main" val="33056213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Review the focus question on the slide.</a:t>
            </a:r>
          </a:p>
          <a:p>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Have participants answer the question in their science notebooks.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Invite participants to share their answers with the group. Record key ideas and evidence on chart paper. </a:t>
            </a:r>
            <a:endParaRPr lang="en-US" sz="18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b="0" u="none" strike="noStrike" kern="1200" dirty="0">
                <a:solidFill>
                  <a:schemeClr val="tx1"/>
                </a:solidFill>
                <a:effectLst/>
                <a:latin typeface="+mn-lt"/>
                <a:ea typeface="+mn-ea"/>
                <a:cs typeface="+mn-cs"/>
              </a:rPr>
              <a:t>6 min</a:t>
            </a:r>
          </a:p>
          <a:p>
            <a:pPr lvl="0" fontAlgn="base"/>
            <a:endParaRPr lang="en-US" sz="1200" b="0"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Individuals (4 min):</a:t>
            </a:r>
            <a:r>
              <a:rPr lang="en-US" sz="1200" u="none" strike="noStrike" kern="1200" dirty="0">
                <a:solidFill>
                  <a:schemeClr val="tx1"/>
                </a:solidFill>
                <a:effectLst/>
                <a:latin typeface="+mn-lt"/>
                <a:ea typeface="+mn-ea"/>
                <a:cs typeface="+mn-cs"/>
              </a:rPr>
              <a:t> Ask participants to think about the first two tasks on the slide and respond to the reflection question in their notebooks.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 (2 min):</a:t>
            </a:r>
            <a:r>
              <a:rPr lang="en-US" sz="1200" kern="1200" dirty="0">
                <a:solidFill>
                  <a:schemeClr val="tx1"/>
                </a:solidFill>
                <a:latin typeface="+mn-lt"/>
                <a:ea typeface="+mn-ea"/>
                <a:cs typeface="+mn-cs"/>
              </a:rPr>
              <a:t> Ask for volunteers to share an idea or question from their responses to the reflection question.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67</a:t>
            </a:fld>
            <a:endParaRPr lang="en-US" dirty="0"/>
          </a:p>
        </p:txBody>
      </p:sp>
    </p:spTree>
    <p:extLst>
      <p:ext uri="{BB962C8B-B14F-4D97-AF65-F5344CB8AC3E}">
        <p14:creationId xmlns:p14="http://schemas.microsoft.com/office/powerpoint/2010/main" val="125388897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a:ln/>
        </p:spPr>
      </p:sp>
      <p:sp>
        <p:nvSpPr>
          <p:cNvPr id="86018" name="Notes Placeholder 2"/>
          <p:cNvSpPr>
            <a:spLocks noGrp="1"/>
          </p:cNvSpPr>
          <p:nvPr>
            <p:ph type="body" idx="1"/>
          </p:nvPr>
        </p:nvSpPr>
        <p:spPr/>
        <p:txBody>
          <a:bodyPr/>
          <a:lstStyle/>
          <a:p>
            <a:r>
              <a:rPr lang="en-US" dirty="0"/>
              <a:t>3 min</a:t>
            </a:r>
          </a:p>
          <a:p>
            <a:endParaRPr lang="en-US" dirty="0"/>
          </a:p>
          <a:p>
            <a:pPr lvl="0" fontAlgn="base"/>
            <a:r>
              <a:rPr lang="en-US" sz="1200" u="none" strike="noStrike" kern="1200" dirty="0">
                <a:solidFill>
                  <a:schemeClr val="tx1"/>
                </a:solidFill>
                <a:effectLst/>
                <a:latin typeface="+mn-lt"/>
                <a:ea typeface="+mn-ea"/>
                <a:cs typeface="+mn-cs"/>
              </a:rPr>
              <a:t>a. Review the homework assignment and have participants write it in their notebooks.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Make sure participants understand the assignment.</a:t>
            </a:r>
          </a:p>
          <a:p>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 “We won’t address strategy E about sequencing science ideas and activities until the school year, since you’ll learn a lot about sequencing from teaching the RESPeCT lesson plans.” </a:t>
            </a:r>
          </a:p>
        </p:txBody>
      </p:sp>
      <p:sp>
        <p:nvSpPr>
          <p:cNvPr id="86019" name="Slide Number Placeholder 3"/>
          <p:cNvSpPr>
            <a:spLocks noGrp="1"/>
          </p:cNvSpPr>
          <p:nvPr>
            <p:ph type="sldNum" sz="quarter" idx="5"/>
          </p:nvPr>
        </p:nvSpPr>
        <p:spPr>
          <a:noFill/>
        </p:spPr>
        <p:txBody>
          <a:bodyPr/>
          <a:lstStyle/>
          <a:p>
            <a:fld id="{A4189A7A-01B0-45B3-919C-79E073DF602F}" type="slidenum">
              <a:rPr lang="en-US"/>
              <a:pPr/>
              <a:t>68</a:t>
            </a:fld>
            <a:endParaRPr lang="en-US" dirty="0"/>
          </a:p>
        </p:txBody>
      </p:sp>
    </p:spTree>
    <p:extLst>
      <p:ext uri="{BB962C8B-B14F-4D97-AF65-F5344CB8AC3E}">
        <p14:creationId xmlns:p14="http://schemas.microsoft.com/office/powerpoint/2010/main" val="18211554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0C12389D-D7F0-408F-9AEE-C299CD3C69A1}" type="slidenum">
              <a:rPr lang="en-US"/>
              <a:pPr/>
              <a:t>69</a:t>
            </a:fld>
            <a:endParaRPr lang="en-US" dirty="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pPr eaLnBrk="1" hangingPunct="1"/>
            <a:r>
              <a:rPr lang="en-US" dirty="0"/>
              <a:t>6 min</a:t>
            </a:r>
          </a:p>
          <a:p>
            <a:pPr eaLnBrk="1" hangingPunct="1"/>
            <a:endParaRPr lang="en-US" dirty="0"/>
          </a:p>
          <a:p>
            <a:pPr eaLnBrk="1" hangingPunct="1"/>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Allow </a:t>
            </a:r>
            <a:r>
              <a:rPr lang="en-US" sz="1200" b="1" kern="1200" dirty="0">
                <a:solidFill>
                  <a:schemeClr val="tx1"/>
                </a:solidFill>
                <a:latin typeface="+mn-lt"/>
                <a:ea typeface="+mn-ea"/>
                <a:cs typeface="+mn-cs"/>
              </a:rPr>
              <a:t>at least 5 minutes </a:t>
            </a:r>
            <a:r>
              <a:rPr lang="en-US" sz="1200" kern="1200" dirty="0">
                <a:solidFill>
                  <a:schemeClr val="tx1"/>
                </a:solidFill>
                <a:latin typeface="+mn-lt"/>
                <a:ea typeface="+mn-ea"/>
                <a:cs typeface="+mn-cs"/>
              </a:rPr>
              <a:t>for participants to think about today’s session and write their reflections and feedback on the Daily Reflections sheet (handout 7.4 in PD program binder). </a:t>
            </a:r>
            <a:endParaRPr lang="en-US" dirty="0"/>
          </a:p>
          <a:p>
            <a:pPr eaLnBrk="1" hangingPunct="1"/>
            <a:endParaRPr lang="en-US" dirty="0"/>
          </a:p>
        </p:txBody>
      </p:sp>
    </p:spTree>
    <p:extLst>
      <p:ext uri="{BB962C8B-B14F-4D97-AF65-F5344CB8AC3E}">
        <p14:creationId xmlns:p14="http://schemas.microsoft.com/office/powerpoint/2010/main" val="3773146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r>
              <a:rPr lang="en-US" sz="1200" kern="1200" dirty="0">
                <a:solidFill>
                  <a:schemeClr val="tx1"/>
                </a:solidFill>
                <a:latin typeface="+mn-lt"/>
                <a:ea typeface="+mn-ea"/>
                <a:cs typeface="+mn-cs"/>
              </a:rPr>
              <a:t>a. “We’ll be focusing on STeLLA strategy D today. Notice that this SCSL strategy has two parts. The first part—select content representations and models matched to the learning goal—sounds similar to strategy C—select activities that are matched to the learning goal. The second part focuses on </a:t>
            </a:r>
            <a:r>
              <a:rPr lang="en-US" sz="1200" i="1" kern="1200" dirty="0">
                <a:solidFill>
                  <a:schemeClr val="tx1"/>
                </a:solidFill>
                <a:latin typeface="+mn-lt"/>
                <a:ea typeface="+mn-ea"/>
                <a:cs typeface="+mn-cs"/>
              </a:rPr>
              <a:t>engaging</a:t>
            </a:r>
            <a:r>
              <a:rPr lang="en-US" sz="1200" kern="1200" dirty="0">
                <a:solidFill>
                  <a:schemeClr val="tx1"/>
                </a:solidFill>
                <a:latin typeface="+mn-lt"/>
                <a:ea typeface="+mn-ea"/>
                <a:cs typeface="+mn-cs"/>
              </a:rPr>
              <a:t> students in the use of content representations. This ensures that students aren’t just </a:t>
            </a:r>
            <a:r>
              <a:rPr lang="en-US" sz="1200" i="1" kern="1200" dirty="0">
                <a:solidFill>
                  <a:schemeClr val="tx1"/>
                </a:solidFill>
                <a:latin typeface="+mn-lt"/>
                <a:ea typeface="+mn-ea"/>
                <a:cs typeface="+mn-cs"/>
              </a:rPr>
              <a:t>looking</a:t>
            </a:r>
            <a:r>
              <a:rPr lang="en-US" sz="1200" kern="1200" dirty="0">
                <a:solidFill>
                  <a:schemeClr val="tx1"/>
                </a:solidFill>
                <a:latin typeface="+mn-lt"/>
                <a:ea typeface="+mn-ea"/>
                <a:cs typeface="+mn-cs"/>
              </a:rPr>
              <a:t> at diagrams or models but are </a:t>
            </a:r>
            <a:r>
              <a:rPr lang="en-US" sz="1200" i="1" kern="1200" dirty="0">
                <a:solidFill>
                  <a:schemeClr val="tx1"/>
                </a:solidFill>
                <a:latin typeface="+mn-lt"/>
                <a:ea typeface="+mn-ea"/>
                <a:cs typeface="+mn-cs"/>
              </a:rPr>
              <a:t>actively engaging </a:t>
            </a:r>
            <a:r>
              <a:rPr lang="en-US" sz="1200" kern="1200" dirty="0">
                <a:solidFill>
                  <a:schemeClr val="tx1"/>
                </a:solidFill>
                <a:latin typeface="+mn-lt"/>
                <a:ea typeface="+mn-ea"/>
                <a:cs typeface="+mn-cs"/>
              </a:rPr>
              <a:t>with them.”</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a:t>
            </a:fld>
            <a:endParaRPr lang="en-US" dirty="0"/>
          </a:p>
        </p:txBody>
      </p:sp>
    </p:spTree>
    <p:extLst>
      <p:ext uri="{BB962C8B-B14F-4D97-AF65-F5344CB8AC3E}">
        <p14:creationId xmlns:p14="http://schemas.microsoft.com/office/powerpoint/2010/main" val="7869543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70</a:t>
            </a:fld>
            <a:endParaRPr lang="en-US" altLang="en-US" dirty="0">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endParaRPr lang="en-US" altLang="en-US" dirty="0">
              <a:solidFill>
                <a:srgbClr val="000000"/>
              </a:solidFill>
            </a:endParaRPr>
          </a:p>
          <a:p>
            <a:pPr eaLnBrk="1" hangingPunct="1"/>
            <a:r>
              <a:rPr lang="en-US" dirty="0">
                <a:latin typeface="Arial" charset="0"/>
              </a:rPr>
              <a:t>Hidden slide</a:t>
            </a:r>
            <a:r>
              <a:rPr lang="en-US" sz="1200" kern="1200" dirty="0">
                <a:solidFill>
                  <a:schemeClr val="tx1"/>
                </a:solidFill>
                <a:latin typeface="+mn-lt"/>
                <a:ea typeface="+mn-ea"/>
                <a:cs typeface="+mn-cs"/>
              </a:rPr>
              <a:t>—available</a:t>
            </a:r>
            <a:r>
              <a:rPr lang="en-US" sz="1200" kern="1200" baseline="0" dirty="0">
                <a:solidFill>
                  <a:schemeClr val="tx1"/>
                </a:solidFill>
                <a:latin typeface="+mn-lt"/>
                <a:ea typeface="+mn-ea"/>
                <a:cs typeface="+mn-cs"/>
              </a:rPr>
              <a:t> for use as needed.</a:t>
            </a:r>
            <a:endParaRPr lang="en-US" sz="120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9856570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71</a:t>
            </a:fld>
            <a:endParaRPr lang="en-US" altLang="en-US" dirty="0">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dirty="0">
                <a:latin typeface="Arial" charset="0"/>
              </a:rPr>
              <a:t>Hidden slide</a:t>
            </a:r>
            <a:r>
              <a:rPr lang="en-US" sz="1200" kern="1200" dirty="0">
                <a:solidFill>
                  <a:schemeClr val="tx1"/>
                </a:solidFill>
                <a:latin typeface="+mn-lt"/>
                <a:ea typeface="+mn-ea"/>
                <a:cs typeface="+mn-cs"/>
              </a:rPr>
              <a:t>—available</a:t>
            </a:r>
            <a:r>
              <a:rPr lang="en-US" sz="1200" kern="1200" baseline="0" dirty="0">
                <a:solidFill>
                  <a:schemeClr val="tx1"/>
                </a:solidFill>
                <a:latin typeface="+mn-lt"/>
                <a:ea typeface="+mn-ea"/>
                <a:cs typeface="+mn-cs"/>
              </a:rPr>
              <a:t> for use as needed.</a:t>
            </a:r>
            <a:endParaRPr lang="en-US" sz="120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037270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latin typeface="+mn-lt"/>
                <a:ea typeface="+mn-ea"/>
                <a:cs typeface="+mn-cs"/>
              </a:rPr>
              <a:t>a. “Now let’s explore the first part of strategy D and our first focus question.”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Read the focus question on the slide.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8</a:t>
            </a:fld>
            <a:endParaRPr lang="en-US" dirty="0"/>
          </a:p>
        </p:txBody>
      </p:sp>
    </p:spTree>
    <p:extLst>
      <p:ext uri="{BB962C8B-B14F-4D97-AF65-F5344CB8AC3E}">
        <p14:creationId xmlns:p14="http://schemas.microsoft.com/office/powerpoint/2010/main" val="3607766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p:txBody>
          <a:bodyPr/>
          <a:lstStyle/>
          <a:p>
            <a:r>
              <a:rPr lang="en-US" dirty="0">
                <a:latin typeface="Arial" charset="0"/>
              </a:rPr>
              <a:t>25 min</a:t>
            </a:r>
          </a:p>
          <a:p>
            <a:endParaRPr lang="en-US" dirty="0">
              <a:latin typeface="Arial" charset="0"/>
            </a:endParaRPr>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Small groups (13 min):</a:t>
            </a:r>
            <a:r>
              <a:rPr lang="en-US" sz="1200" kern="1200" dirty="0">
                <a:solidFill>
                  <a:schemeClr val="tx1"/>
                </a:solidFill>
                <a:latin typeface="+mn-lt"/>
                <a:ea typeface="+mn-ea"/>
                <a:cs typeface="+mn-cs"/>
              </a:rPr>
              <a:t> Divide participants into two groups and have each group make a chart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identifying the purpose and key features of strategy D described in their SCSL Z-fold summary charts and the STeLLA strategies booklet.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 (12 min):</a:t>
            </a:r>
            <a:r>
              <a:rPr lang="en-US" sz="1200" kern="1200" dirty="0">
                <a:solidFill>
                  <a:schemeClr val="tx1"/>
                </a:solidFill>
                <a:latin typeface="+mn-lt"/>
                <a:ea typeface="+mn-ea"/>
                <a:cs typeface="+mn-cs"/>
              </a:rPr>
              <a:t> Have groups report out. Then ask, “What differences do you notice between the two charts?”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Content representations can help students envision things that are too big or too small for them to see firsthand in the classroom, or processes that take place too quickly or slowly for them to perceive. </a:t>
            </a:r>
          </a:p>
          <a:p>
            <a:pPr marL="137160" indent="-137160">
              <a:buFont typeface="Arial" pitchFamily="34" charset="0"/>
              <a:buChar char="•"/>
            </a:pPr>
            <a:r>
              <a:rPr lang="en-US" sz="1200" kern="1200" dirty="0">
                <a:solidFill>
                  <a:schemeClr val="tx1"/>
                </a:solidFill>
                <a:latin typeface="+mn-lt"/>
                <a:ea typeface="+mn-ea"/>
                <a:cs typeface="+mn-cs"/>
              </a:rPr>
              <a:t>Content representations give students access to different ways of making sense of key science ideas.</a:t>
            </a:r>
          </a:p>
          <a:p>
            <a:pPr marL="137160" indent="-137160">
              <a:buFont typeface="Arial" pitchFamily="34" charset="0"/>
              <a:buChar char="•"/>
            </a:pPr>
            <a:r>
              <a:rPr lang="en-US" sz="1200" kern="1200" dirty="0">
                <a:solidFill>
                  <a:schemeClr val="tx1"/>
                </a:solidFill>
                <a:latin typeface="+mn-lt"/>
                <a:ea typeface="+mn-ea"/>
                <a:cs typeface="+mn-cs"/>
              </a:rPr>
              <a:t>If content representations or models are closely matched to the main learning goal, they can be especially useful in helping students see how the science content storyline fits together.</a:t>
            </a:r>
          </a:p>
          <a:p>
            <a:pPr marL="137160" indent="-137160">
              <a:buFont typeface="Arial" pitchFamily="34" charset="0"/>
              <a:buChar char="•"/>
            </a:pPr>
            <a:r>
              <a:rPr lang="en-US" sz="1200" kern="1200" dirty="0">
                <a:solidFill>
                  <a:schemeClr val="tx1"/>
                </a:solidFill>
                <a:latin typeface="+mn-lt"/>
                <a:ea typeface="+mn-ea"/>
                <a:cs typeface="+mn-cs"/>
              </a:rPr>
              <a:t>There are many different types of content representations (analogies, metaphors, and visual representations, such as diagrams, charts, graphs, concept maps, models, and role-plays). </a:t>
            </a:r>
          </a:p>
          <a:p>
            <a:pPr marL="137160" indent="-137160">
              <a:buFont typeface="Arial" pitchFamily="34" charset="0"/>
              <a:buChar char="•"/>
            </a:pPr>
            <a:r>
              <a:rPr lang="en-US" sz="1200" kern="1200" dirty="0">
                <a:solidFill>
                  <a:schemeClr val="tx1"/>
                </a:solidFill>
                <a:latin typeface="+mn-lt"/>
                <a:ea typeface="+mn-ea"/>
                <a:cs typeface="+mn-cs"/>
              </a:rPr>
              <a:t>Content representations can reveal and challenge student thinking if students are involved in creating, modifying, and analyzing the representations (instead of just listening to the teacher explain them).</a:t>
            </a:r>
          </a:p>
          <a:p>
            <a:endParaRPr lang="en-US" dirty="0"/>
          </a:p>
        </p:txBody>
      </p:sp>
      <p:sp>
        <p:nvSpPr>
          <p:cNvPr id="62467" name="Slide Number Placeholder 3"/>
          <p:cNvSpPr>
            <a:spLocks noGrp="1"/>
          </p:cNvSpPr>
          <p:nvPr>
            <p:ph type="sldNum" sz="quarter" idx="5"/>
          </p:nvPr>
        </p:nvSpPr>
        <p:spPr>
          <a:noFill/>
        </p:spPr>
        <p:txBody>
          <a:bodyPr/>
          <a:lstStyle/>
          <a:p>
            <a:fld id="{AF2E6AA6-3108-4890-BD12-8F50E522C84E}" type="slidenum">
              <a:rPr lang="en-US"/>
              <a:pPr/>
              <a:t>9</a:t>
            </a:fld>
            <a:endParaRPr lang="en-US" dirty="0"/>
          </a:p>
        </p:txBody>
      </p:sp>
    </p:spTree>
    <p:extLst>
      <p:ext uri="{BB962C8B-B14F-4D97-AF65-F5344CB8AC3E}">
        <p14:creationId xmlns:p14="http://schemas.microsoft.com/office/powerpoint/2010/main" val="1754126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dirty="0"/>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dirty="0"/>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dirty="0"/>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1EFAAB02-BAD5-0841-B02A-99F8B12ECA4D}" type="slidenum">
              <a:rPr lang="en-US"/>
              <a:pPr>
                <a:defRPr/>
              </a:pPr>
              <a:t>‹#›</a:t>
            </a:fld>
            <a:endParaRPr lang="en-US" dirty="0"/>
          </a:p>
        </p:txBody>
      </p:sp>
    </p:spTree>
    <p:extLst>
      <p:ext uri="{BB962C8B-B14F-4D97-AF65-F5344CB8AC3E}">
        <p14:creationId xmlns:p14="http://schemas.microsoft.com/office/powerpoint/2010/main" val="393536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dirty="0"/>
          </a:p>
        </p:txBody>
      </p:sp>
    </p:spTree>
    <p:extLst>
      <p:ext uri="{BB962C8B-B14F-4D97-AF65-F5344CB8AC3E}">
        <p14:creationId xmlns:p14="http://schemas.microsoft.com/office/powerpoint/2010/main" val="103945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dirty="0"/>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dirty="0"/>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dirty="0"/>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dirty="0"/>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dirty="0"/>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dirty="0"/>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dirty="0"/>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embed/HaCCY2vlsdk"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embed/XGfULHKIUU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gif"/><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6.jpeg"/><Relationship Id="rId4" Type="http://schemas.openxmlformats.org/officeDocument/2006/relationships/image" Target="../media/image22.jpeg"/></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5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a:t>RESP</a:t>
            </a:r>
            <a:r>
              <a:rPr lang="en-US" altLang="en-US" cap="none" dirty="0"/>
              <a:t>e</a:t>
            </a:r>
            <a:r>
              <a:rPr lang="en-US" altLang="en-US" dirty="0"/>
              <a:t>CT PD pROGRAM</a:t>
            </a:r>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13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1800" dirty="0">
                <a:solidFill>
                  <a:srgbClr val="1F497D"/>
                </a:solidFill>
                <a:latin typeface="Lucida Sans Unicode" pitchFamily="34" charset="0"/>
              </a:rPr>
              <a:t>RESPeCT Summer Institute </a:t>
            </a:r>
            <a:endParaRPr lang="en-US" altLang="en-US" sz="16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print">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val="0"/>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733800" y="2514600"/>
            <a:ext cx="2209800" cy="523220"/>
          </a:xfrm>
          <a:prstGeom prst="rect">
            <a:avLst/>
          </a:prstGeom>
          <a:noFill/>
        </p:spPr>
        <p:txBody>
          <a:bodyPr wrap="square" rtlCol="0">
            <a:spAutoFit/>
          </a:bodyPr>
          <a:lstStyle/>
          <a:p>
            <a:r>
              <a:rPr lang="en-US" sz="2800" dirty="0">
                <a:solidFill>
                  <a:srgbClr val="1F497D"/>
                </a:solidFill>
                <a:latin typeface="Lucida Sans Unicode" pitchFamily="34" charset="0"/>
              </a:rPr>
              <a:t>Day 7</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a:t>Strategy D: Discussion Questions</a:t>
            </a:r>
          </a:p>
        </p:txBody>
      </p:sp>
      <p:sp>
        <p:nvSpPr>
          <p:cNvPr id="3" name="Content Placeholder 2"/>
          <p:cNvSpPr>
            <a:spLocks noGrp="1"/>
          </p:cNvSpPr>
          <p:nvPr>
            <p:ph idx="1"/>
          </p:nvPr>
        </p:nvSpPr>
        <p:spPr>
          <a:xfrm>
            <a:off x="533400" y="1600200"/>
            <a:ext cx="8153400" cy="4876800"/>
          </a:xfrm>
        </p:spPr>
        <p:txBody>
          <a:bodyPr/>
          <a:lstStyle/>
          <a:p>
            <a:pPr marL="365760" lvl="1" indent="-365760">
              <a:spcBef>
                <a:spcPts val="0"/>
              </a:spcBef>
              <a:buAutoNum type="arabicPeriod"/>
            </a:pPr>
            <a:r>
              <a:rPr lang="en-US" sz="3200" dirty="0"/>
              <a:t>How is this strategy similar to or different from selecting activities matched to the learning goal (strategy C)?</a:t>
            </a:r>
          </a:p>
          <a:p>
            <a:pPr marL="365760" lvl="1" indent="-365760">
              <a:spcBef>
                <a:spcPts val="1200"/>
              </a:spcBef>
              <a:buAutoNum type="arabicPeriod"/>
            </a:pPr>
            <a:r>
              <a:rPr lang="en-US" sz="3200" dirty="0"/>
              <a:t>How might good content representations be especially helpful for English language learners?</a:t>
            </a:r>
          </a:p>
          <a:p>
            <a:endParaRPr lang="en-US" dirty="0"/>
          </a:p>
        </p:txBody>
      </p:sp>
    </p:spTree>
    <p:extLst>
      <p:ext uri="{BB962C8B-B14F-4D97-AF65-F5344CB8AC3E}">
        <p14:creationId xmlns:p14="http://schemas.microsoft.com/office/powerpoint/2010/main" val="74292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Analysis Guide for Strategy D</a:t>
            </a:r>
          </a:p>
        </p:txBody>
      </p:sp>
      <p:sp>
        <p:nvSpPr>
          <p:cNvPr id="3" name="Content Placeholder 2"/>
          <p:cNvSpPr>
            <a:spLocks noGrp="1"/>
          </p:cNvSpPr>
          <p:nvPr>
            <p:ph idx="1"/>
          </p:nvPr>
        </p:nvSpPr>
        <p:spPr>
          <a:xfrm>
            <a:off x="609600" y="1600200"/>
            <a:ext cx="8077200" cy="4876800"/>
          </a:xfrm>
        </p:spPr>
        <p:txBody>
          <a:bodyPr/>
          <a:lstStyle/>
          <a:p>
            <a:pPr marL="365760" indent="-365760">
              <a:spcBef>
                <a:spcPts val="0"/>
              </a:spcBef>
              <a:spcAft>
                <a:spcPts val="1200"/>
              </a:spcAft>
              <a:buFont typeface="Arial" pitchFamily="34" charset="0"/>
              <a:buChar char="•"/>
            </a:pPr>
            <a:r>
              <a:rPr lang="en-US" sz="3200" dirty="0"/>
              <a:t>Read through Analysis Guide D (handout 7.1 in your PD program binder).</a:t>
            </a:r>
          </a:p>
          <a:p>
            <a:pPr marL="365760" indent="-365760">
              <a:buFont typeface="Arial" pitchFamily="34" charset="0"/>
              <a:buChar char="•"/>
            </a:pPr>
            <a:r>
              <a:rPr lang="en-US" sz="3200" b="1" dirty="0"/>
              <a:t>Keep this question in mind: </a:t>
            </a:r>
            <a:r>
              <a:rPr lang="en-US" sz="3200" dirty="0"/>
              <a:t>What do you notice about how this guide is organized? </a:t>
            </a:r>
          </a:p>
        </p:txBody>
      </p:sp>
    </p:spTree>
    <p:extLst>
      <p:ext uri="{BB962C8B-B14F-4D97-AF65-F5344CB8AC3E}">
        <p14:creationId xmlns:p14="http://schemas.microsoft.com/office/powerpoint/2010/main" val="4097750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153400" cy="990600"/>
          </a:xfrm>
        </p:spPr>
        <p:txBody>
          <a:bodyPr>
            <a:noAutofit/>
          </a:bodyPr>
          <a:lstStyle/>
          <a:p>
            <a:r>
              <a:rPr lang="en-US" sz="3800" dirty="0"/>
              <a:t>Content Representation 1: Photograph of Valley Landscape</a:t>
            </a:r>
          </a:p>
        </p:txBody>
      </p:sp>
      <p:sp>
        <p:nvSpPr>
          <p:cNvPr id="3" name="Content Placeholder 2"/>
          <p:cNvSpPr>
            <a:spLocks noGrp="1"/>
          </p:cNvSpPr>
          <p:nvPr>
            <p:ph idx="1"/>
          </p:nvPr>
        </p:nvSpPr>
        <p:spPr>
          <a:xfrm>
            <a:off x="609600" y="1981200"/>
            <a:ext cx="8229600" cy="4419600"/>
          </a:xfrm>
        </p:spPr>
        <p:txBody>
          <a:bodyPr/>
          <a:lstStyle/>
          <a:p>
            <a:pPr marL="0" indent="0">
              <a:spcBef>
                <a:spcPts val="0"/>
              </a:spcBef>
              <a:spcAft>
                <a:spcPts val="1200"/>
              </a:spcAft>
              <a:buNone/>
            </a:pPr>
            <a:r>
              <a:rPr lang="en-US" sz="3200" dirty="0"/>
              <a:t>Read the main learning goal and the description of the content representation in </a:t>
            </a:r>
            <a:r>
              <a:rPr lang="en-US" sz="3200" b="1" dirty="0"/>
              <a:t>Analysis Guide D1 </a:t>
            </a:r>
            <a:r>
              <a:rPr lang="en-US" sz="3200" dirty="0"/>
              <a:t>(page 1 of handout 7.1).</a:t>
            </a:r>
            <a:endParaRPr lang="en-US" sz="3200" dirty="0">
              <a:solidFill>
                <a:srgbClr val="00B050"/>
              </a:solidFill>
            </a:endParaRPr>
          </a:p>
        </p:txBody>
      </p:sp>
    </p:spTree>
    <p:extLst>
      <p:ext uri="{BB962C8B-B14F-4D97-AF65-F5344CB8AC3E}">
        <p14:creationId xmlns:p14="http://schemas.microsoft.com/office/powerpoint/2010/main" val="2088261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077200" cy="990600"/>
          </a:xfrm>
        </p:spPr>
        <p:txBody>
          <a:bodyPr>
            <a:noAutofit/>
          </a:bodyPr>
          <a:lstStyle/>
          <a:p>
            <a:r>
              <a:rPr lang="en-US" dirty="0"/>
              <a:t>Content Representation 1: Photograph of Valley Landscape</a:t>
            </a:r>
          </a:p>
        </p:txBody>
      </p:sp>
      <p:pic>
        <p:nvPicPr>
          <p:cNvPr id="18"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5800" y="1905000"/>
            <a:ext cx="7924800" cy="4204411"/>
          </a:xfrm>
        </p:spPr>
      </p:pic>
      <p:sp>
        <p:nvSpPr>
          <p:cNvPr id="3" name="TextBox 2"/>
          <p:cNvSpPr txBox="1"/>
          <p:nvPr/>
        </p:nvSpPr>
        <p:spPr>
          <a:xfrm>
            <a:off x="6400800" y="5893967"/>
            <a:ext cx="2286000" cy="215444"/>
          </a:xfrm>
          <a:prstGeom prst="rect">
            <a:avLst/>
          </a:prstGeom>
          <a:noFill/>
        </p:spPr>
        <p:txBody>
          <a:bodyPr wrap="squar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Gh5046/Wikimedia Commons</a:t>
            </a:r>
          </a:p>
        </p:txBody>
      </p:sp>
    </p:spTree>
    <p:extLst>
      <p:ext uri="{BB962C8B-B14F-4D97-AF65-F5344CB8AC3E}">
        <p14:creationId xmlns:p14="http://schemas.microsoft.com/office/powerpoint/2010/main" val="407190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305800" cy="1143000"/>
          </a:xfrm>
        </p:spPr>
        <p:txBody>
          <a:bodyPr>
            <a:noAutofit/>
          </a:bodyPr>
          <a:lstStyle/>
          <a:p>
            <a:r>
              <a:rPr lang="en-US" sz="3800" dirty="0"/>
              <a:t>Does Content Representation 1 Match the Main Learning Goal? </a:t>
            </a:r>
          </a:p>
        </p:txBody>
      </p:sp>
      <p:sp>
        <p:nvSpPr>
          <p:cNvPr id="3" name="Content Placeholder 2"/>
          <p:cNvSpPr>
            <a:spLocks noGrp="1"/>
          </p:cNvSpPr>
          <p:nvPr>
            <p:ph idx="1"/>
          </p:nvPr>
        </p:nvSpPr>
        <p:spPr>
          <a:xfrm>
            <a:off x="533400" y="1676400"/>
            <a:ext cx="8382000" cy="4876800"/>
          </a:xfrm>
        </p:spPr>
        <p:txBody>
          <a:bodyPr/>
          <a:lstStyle/>
          <a:p>
            <a:pPr marL="0" indent="0">
              <a:spcBef>
                <a:spcPts val="0"/>
              </a:spcBef>
              <a:spcAft>
                <a:spcPts val="600"/>
              </a:spcAft>
              <a:buNone/>
            </a:pPr>
            <a:r>
              <a:rPr lang="en-US" sz="3000" dirty="0"/>
              <a:t>How did you answer these questions from part 1 of </a:t>
            </a:r>
            <a:r>
              <a:rPr lang="en-US" sz="3000" b="1" dirty="0"/>
              <a:t>Analysis Guide D1</a:t>
            </a:r>
            <a:r>
              <a:rPr lang="en-US" sz="3000" dirty="0"/>
              <a:t>?</a:t>
            </a:r>
          </a:p>
          <a:p>
            <a:pPr marL="548640" indent="-320040">
              <a:spcBef>
                <a:spcPts val="0"/>
              </a:spcBef>
              <a:spcAft>
                <a:spcPts val="300"/>
              </a:spcAft>
              <a:buFont typeface="+mj-lt"/>
              <a:buAutoNum type="arabicPeriod"/>
            </a:pPr>
            <a:r>
              <a:rPr lang="en-US" sz="3000" dirty="0"/>
              <a:t>Is the content representation scientifically accurate?</a:t>
            </a:r>
          </a:p>
          <a:p>
            <a:pPr marL="548640" indent="-320040">
              <a:spcBef>
                <a:spcPts val="0"/>
              </a:spcBef>
              <a:spcAft>
                <a:spcPts val="300"/>
              </a:spcAft>
              <a:buFont typeface="+mj-lt"/>
              <a:buAutoNum type="arabicPeriod"/>
            </a:pPr>
            <a:r>
              <a:rPr lang="en-US" sz="3000" dirty="0"/>
              <a:t>Is it closely matched to the main learning goal?</a:t>
            </a:r>
          </a:p>
          <a:p>
            <a:pPr marL="548640" indent="-320040">
              <a:spcBef>
                <a:spcPts val="0"/>
              </a:spcBef>
              <a:spcAft>
                <a:spcPts val="300"/>
              </a:spcAft>
              <a:buFont typeface="+mj-lt"/>
              <a:buAutoNum type="arabicPeriod"/>
            </a:pPr>
            <a:r>
              <a:rPr lang="en-US" sz="3000" dirty="0"/>
              <a:t>Does it present science ideas to students in  comprehensible ways?</a:t>
            </a:r>
          </a:p>
          <a:p>
            <a:pPr marL="548640" indent="-320040">
              <a:spcBef>
                <a:spcPts val="0"/>
              </a:spcBef>
              <a:spcAft>
                <a:spcPts val="300"/>
              </a:spcAft>
              <a:buFont typeface="+mj-lt"/>
              <a:buAutoNum type="arabicPeriod"/>
            </a:pPr>
            <a:r>
              <a:rPr lang="en-US" sz="3000" dirty="0"/>
              <a:t>Does it reinforce/introduce any misconceptions?</a:t>
            </a:r>
          </a:p>
          <a:p>
            <a:pPr marL="548640" indent="-320040">
              <a:spcBef>
                <a:spcPts val="0"/>
              </a:spcBef>
              <a:spcAft>
                <a:spcPts val="300"/>
              </a:spcAft>
              <a:buFont typeface="+mj-lt"/>
              <a:buAutoNum type="arabicPeriod"/>
            </a:pPr>
            <a:r>
              <a:rPr lang="en-US" sz="3000" dirty="0"/>
              <a:t>Does it address common misconceptions?</a:t>
            </a:r>
          </a:p>
          <a:p>
            <a:pPr marL="548640" indent="-320040">
              <a:spcBef>
                <a:spcPts val="0"/>
              </a:spcBef>
              <a:spcAft>
                <a:spcPts val="300"/>
              </a:spcAft>
              <a:buFont typeface="+mj-lt"/>
              <a:buAutoNum type="arabicPeriod"/>
            </a:pPr>
            <a:r>
              <a:rPr lang="en-US" sz="3000" dirty="0"/>
              <a:t>Does it contain distracting details?</a:t>
            </a:r>
          </a:p>
        </p:txBody>
      </p:sp>
    </p:spTree>
    <p:extLst>
      <p:ext uri="{BB962C8B-B14F-4D97-AF65-F5344CB8AC3E}">
        <p14:creationId xmlns:p14="http://schemas.microsoft.com/office/powerpoint/2010/main" val="1755827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153400" cy="990600"/>
          </a:xfrm>
        </p:spPr>
        <p:txBody>
          <a:bodyPr>
            <a:noAutofit/>
          </a:bodyPr>
          <a:lstStyle/>
          <a:p>
            <a:r>
              <a:rPr lang="en-US" dirty="0"/>
              <a:t>Content Representation 2: Raised Relief Map</a:t>
            </a:r>
          </a:p>
        </p:txBody>
      </p:sp>
      <p:sp>
        <p:nvSpPr>
          <p:cNvPr id="3" name="Content Placeholder 2"/>
          <p:cNvSpPr>
            <a:spLocks noGrp="1"/>
          </p:cNvSpPr>
          <p:nvPr>
            <p:ph idx="1"/>
          </p:nvPr>
        </p:nvSpPr>
        <p:spPr>
          <a:xfrm>
            <a:off x="609600" y="1981200"/>
            <a:ext cx="8229600" cy="4419600"/>
          </a:xfrm>
        </p:spPr>
        <p:txBody>
          <a:bodyPr/>
          <a:lstStyle/>
          <a:p>
            <a:pPr marL="0" indent="0">
              <a:spcBef>
                <a:spcPts val="0"/>
              </a:spcBef>
              <a:spcAft>
                <a:spcPts val="1200"/>
              </a:spcAft>
              <a:buNone/>
            </a:pPr>
            <a:r>
              <a:rPr lang="en-US" sz="3200" dirty="0"/>
              <a:t>Read the main learning goal and the description of the content representation in </a:t>
            </a:r>
            <a:r>
              <a:rPr lang="en-US" sz="3200" b="1" dirty="0"/>
              <a:t>Analysis Guide D2 </a:t>
            </a:r>
            <a:r>
              <a:rPr lang="en-US" sz="3200" dirty="0"/>
              <a:t>(page 2 of handout 7.1).</a:t>
            </a:r>
            <a:endParaRPr lang="en-US" sz="3200" dirty="0">
              <a:solidFill>
                <a:srgbClr val="00B050"/>
              </a:solidFill>
            </a:endParaRPr>
          </a:p>
        </p:txBody>
      </p:sp>
    </p:spTree>
    <p:extLst>
      <p:ext uri="{BB962C8B-B14F-4D97-AF65-F5344CB8AC3E}">
        <p14:creationId xmlns:p14="http://schemas.microsoft.com/office/powerpoint/2010/main" val="2088261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153400" cy="990600"/>
          </a:xfrm>
        </p:spPr>
        <p:txBody>
          <a:bodyPr>
            <a:noAutofit/>
          </a:bodyPr>
          <a:lstStyle/>
          <a:p>
            <a:r>
              <a:rPr lang="en-US" dirty="0"/>
              <a:t>Content Representation 2: Raised Relief Map</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905000"/>
            <a:ext cx="5260320" cy="331402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810000"/>
            <a:ext cx="4191000" cy="2667622"/>
          </a:xfrm>
          <a:prstGeom prst="rect">
            <a:avLst/>
          </a:prstGeom>
        </p:spPr>
      </p:pic>
      <p:sp>
        <p:nvSpPr>
          <p:cNvPr id="3" name="TextBox 2"/>
          <p:cNvSpPr txBox="1"/>
          <p:nvPr/>
        </p:nvSpPr>
        <p:spPr>
          <a:xfrm>
            <a:off x="7391400" y="6642556"/>
            <a:ext cx="17526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Photos courtesy of Cal Poly Pomona </a:t>
            </a:r>
          </a:p>
        </p:txBody>
      </p:sp>
    </p:spTree>
    <p:extLst>
      <p:ext uri="{BB962C8B-B14F-4D97-AF65-F5344CB8AC3E}">
        <p14:creationId xmlns:p14="http://schemas.microsoft.com/office/powerpoint/2010/main" val="398538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305800" cy="1143000"/>
          </a:xfrm>
        </p:spPr>
        <p:txBody>
          <a:bodyPr>
            <a:noAutofit/>
          </a:bodyPr>
          <a:lstStyle/>
          <a:p>
            <a:r>
              <a:rPr lang="en-US" sz="3800" dirty="0"/>
              <a:t>Does Content Representation 2 Match the Main Learning Goal? </a:t>
            </a:r>
          </a:p>
        </p:txBody>
      </p:sp>
      <p:sp>
        <p:nvSpPr>
          <p:cNvPr id="3" name="Content Placeholder 2"/>
          <p:cNvSpPr>
            <a:spLocks noGrp="1"/>
          </p:cNvSpPr>
          <p:nvPr>
            <p:ph idx="1"/>
          </p:nvPr>
        </p:nvSpPr>
        <p:spPr>
          <a:xfrm>
            <a:off x="533400" y="1676400"/>
            <a:ext cx="8382000" cy="4876800"/>
          </a:xfrm>
        </p:spPr>
        <p:txBody>
          <a:bodyPr/>
          <a:lstStyle/>
          <a:p>
            <a:pPr marL="0" indent="0">
              <a:spcBef>
                <a:spcPts val="0"/>
              </a:spcBef>
              <a:spcAft>
                <a:spcPts val="600"/>
              </a:spcAft>
              <a:buNone/>
            </a:pPr>
            <a:r>
              <a:rPr lang="en-US" sz="3000" dirty="0"/>
              <a:t>How did you answer these questions from part 1 of </a:t>
            </a:r>
            <a:r>
              <a:rPr lang="en-US" sz="3000" b="1" dirty="0"/>
              <a:t>Analysis Guide D2</a:t>
            </a:r>
            <a:r>
              <a:rPr lang="en-US" sz="3000" dirty="0"/>
              <a:t>?</a:t>
            </a:r>
          </a:p>
          <a:p>
            <a:pPr marL="548640" indent="-320040">
              <a:spcBef>
                <a:spcPts val="0"/>
              </a:spcBef>
              <a:spcAft>
                <a:spcPts val="300"/>
              </a:spcAft>
              <a:buFont typeface="+mj-lt"/>
              <a:buAutoNum type="arabicPeriod"/>
            </a:pPr>
            <a:r>
              <a:rPr lang="en-US" sz="3000" dirty="0"/>
              <a:t>Is the content representation scientifically accurate?</a:t>
            </a:r>
          </a:p>
          <a:p>
            <a:pPr marL="548640" indent="-320040">
              <a:spcBef>
                <a:spcPts val="0"/>
              </a:spcBef>
              <a:spcAft>
                <a:spcPts val="300"/>
              </a:spcAft>
              <a:buFont typeface="+mj-lt"/>
              <a:buAutoNum type="arabicPeriod"/>
            </a:pPr>
            <a:r>
              <a:rPr lang="en-US" sz="3000" dirty="0"/>
              <a:t>Is it closely matched to the main learning goal?</a:t>
            </a:r>
          </a:p>
          <a:p>
            <a:pPr marL="548640" indent="-320040">
              <a:spcBef>
                <a:spcPts val="0"/>
              </a:spcBef>
              <a:spcAft>
                <a:spcPts val="300"/>
              </a:spcAft>
              <a:buFont typeface="+mj-lt"/>
              <a:buAutoNum type="arabicPeriod"/>
            </a:pPr>
            <a:r>
              <a:rPr lang="en-US" sz="3000" dirty="0"/>
              <a:t>Does it present science ideas to students in  comprehensible ways?</a:t>
            </a:r>
          </a:p>
          <a:p>
            <a:pPr marL="548640" indent="-320040">
              <a:spcBef>
                <a:spcPts val="0"/>
              </a:spcBef>
              <a:spcAft>
                <a:spcPts val="300"/>
              </a:spcAft>
              <a:buFont typeface="+mj-lt"/>
              <a:buAutoNum type="arabicPeriod"/>
            </a:pPr>
            <a:r>
              <a:rPr lang="en-US" sz="3000" dirty="0"/>
              <a:t>Does it reinforce/introduce any misconceptions?</a:t>
            </a:r>
          </a:p>
          <a:p>
            <a:pPr marL="548640" indent="-320040">
              <a:spcBef>
                <a:spcPts val="0"/>
              </a:spcBef>
              <a:spcAft>
                <a:spcPts val="300"/>
              </a:spcAft>
              <a:buFont typeface="+mj-lt"/>
              <a:buAutoNum type="arabicPeriod"/>
            </a:pPr>
            <a:r>
              <a:rPr lang="en-US" sz="3000" dirty="0"/>
              <a:t>Does it address common misconceptions?</a:t>
            </a:r>
          </a:p>
          <a:p>
            <a:pPr marL="548640" indent="-320040">
              <a:spcBef>
                <a:spcPts val="0"/>
              </a:spcBef>
              <a:spcAft>
                <a:spcPts val="300"/>
              </a:spcAft>
              <a:buFont typeface="+mj-lt"/>
              <a:buAutoNum type="arabicPeriod"/>
            </a:pPr>
            <a:r>
              <a:rPr lang="en-US" sz="3000" dirty="0"/>
              <a:t>Does it contain distracting details?</a:t>
            </a:r>
          </a:p>
        </p:txBody>
      </p:sp>
    </p:spTree>
    <p:extLst>
      <p:ext uri="{BB962C8B-B14F-4D97-AF65-F5344CB8AC3E}">
        <p14:creationId xmlns:p14="http://schemas.microsoft.com/office/powerpoint/2010/main" val="1755827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153400" cy="990600"/>
          </a:xfrm>
        </p:spPr>
        <p:txBody>
          <a:bodyPr>
            <a:noAutofit/>
          </a:bodyPr>
          <a:lstStyle/>
          <a:p>
            <a:r>
              <a:rPr lang="en-US" dirty="0"/>
              <a:t>Content Representation 3: Stream-Table Model</a:t>
            </a:r>
          </a:p>
        </p:txBody>
      </p:sp>
      <p:sp>
        <p:nvSpPr>
          <p:cNvPr id="3" name="Content Placeholder 2"/>
          <p:cNvSpPr>
            <a:spLocks noGrp="1"/>
          </p:cNvSpPr>
          <p:nvPr>
            <p:ph idx="1"/>
          </p:nvPr>
        </p:nvSpPr>
        <p:spPr>
          <a:xfrm>
            <a:off x="609600" y="1981200"/>
            <a:ext cx="8229600" cy="4419600"/>
          </a:xfrm>
        </p:spPr>
        <p:txBody>
          <a:bodyPr/>
          <a:lstStyle/>
          <a:p>
            <a:pPr marL="0" indent="0">
              <a:spcBef>
                <a:spcPts val="0"/>
              </a:spcBef>
              <a:spcAft>
                <a:spcPts val="1200"/>
              </a:spcAft>
              <a:buNone/>
            </a:pPr>
            <a:r>
              <a:rPr lang="en-US" sz="3200" dirty="0"/>
              <a:t>Read the main learning goal and the description of the content representation in </a:t>
            </a:r>
            <a:r>
              <a:rPr lang="en-US" sz="3200" b="1" dirty="0"/>
              <a:t>Analysis Guide D3 </a:t>
            </a:r>
            <a:r>
              <a:rPr lang="en-US" sz="3200" dirty="0"/>
              <a:t>(page 3 of handout 7.1).</a:t>
            </a:r>
            <a:endParaRPr lang="en-US" sz="3200" dirty="0">
              <a:solidFill>
                <a:srgbClr val="00B050"/>
              </a:solidFill>
            </a:endParaRPr>
          </a:p>
        </p:txBody>
      </p:sp>
    </p:spTree>
    <p:extLst>
      <p:ext uri="{BB962C8B-B14F-4D97-AF65-F5344CB8AC3E}">
        <p14:creationId xmlns:p14="http://schemas.microsoft.com/office/powerpoint/2010/main" val="2088261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077200" cy="990600"/>
          </a:xfrm>
        </p:spPr>
        <p:txBody>
          <a:bodyPr>
            <a:noAutofit/>
          </a:bodyPr>
          <a:lstStyle/>
          <a:p>
            <a:r>
              <a:rPr lang="en-US" dirty="0"/>
              <a:t>Content Representation 3: Stream-Table Model</a:t>
            </a: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rot="5400000">
            <a:off x="342899" y="2247903"/>
            <a:ext cx="4572001" cy="3886200"/>
          </a:xfrm>
          <a:prstGeom prst="rect">
            <a:avLst/>
          </a:prstGeom>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rot="5400000">
            <a:off x="4533899" y="2324101"/>
            <a:ext cx="4572002" cy="3733801"/>
          </a:xfrm>
          <a:prstGeom prst="rect">
            <a:avLst/>
          </a:prstGeom>
        </p:spPr>
      </p:pic>
      <p:sp>
        <p:nvSpPr>
          <p:cNvPr id="3" name="TextBox 2"/>
          <p:cNvSpPr txBox="1"/>
          <p:nvPr/>
        </p:nvSpPr>
        <p:spPr>
          <a:xfrm>
            <a:off x="7886700" y="6657975"/>
            <a:ext cx="12192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Photos courtesy of BSCS</a:t>
            </a:r>
          </a:p>
        </p:txBody>
      </p:sp>
    </p:spTree>
    <p:extLst>
      <p:ext uri="{BB962C8B-B14F-4D97-AF65-F5344CB8AC3E}">
        <p14:creationId xmlns:p14="http://schemas.microsoft.com/office/powerpoint/2010/main" val="1838631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lstStyle/>
          <a:p>
            <a:r>
              <a:rPr lang="en-US" dirty="0"/>
              <a:t>Agenda for Day 7</a:t>
            </a:r>
          </a:p>
        </p:txBody>
      </p:sp>
      <p:sp>
        <p:nvSpPr>
          <p:cNvPr id="3" name="Content Placeholder 2"/>
          <p:cNvSpPr>
            <a:spLocks noGrp="1"/>
          </p:cNvSpPr>
          <p:nvPr>
            <p:ph idx="1"/>
          </p:nvPr>
        </p:nvSpPr>
        <p:spPr>
          <a:xfrm>
            <a:off x="609600" y="1524000"/>
            <a:ext cx="8077200" cy="4876800"/>
          </a:xfrm>
        </p:spPr>
        <p:txBody>
          <a:bodyPr/>
          <a:lstStyle/>
          <a:p>
            <a:pPr marL="365760" indent="-365760">
              <a:spcBef>
                <a:spcPts val="600"/>
              </a:spcBef>
            </a:pPr>
            <a:r>
              <a:rPr lang="en-US" sz="3200" dirty="0"/>
              <a:t>Day-6 reflections</a:t>
            </a:r>
          </a:p>
          <a:p>
            <a:pPr marL="365760" indent="-365760">
              <a:spcBef>
                <a:spcPts val="600"/>
              </a:spcBef>
            </a:pPr>
            <a:r>
              <a:rPr lang="en-US" sz="3200" dirty="0"/>
              <a:t>Focus questions</a:t>
            </a:r>
          </a:p>
          <a:p>
            <a:pPr marL="365760" indent="-365760">
              <a:spcBef>
                <a:spcPts val="600"/>
              </a:spcBef>
            </a:pPr>
            <a:r>
              <a:rPr lang="en-US" sz="3200" dirty="0"/>
              <a:t>Introducing SCSL strategy D</a:t>
            </a:r>
          </a:p>
          <a:p>
            <a:pPr marL="365760" indent="-365760">
              <a:spcBef>
                <a:spcPts val="600"/>
              </a:spcBef>
            </a:pPr>
            <a:r>
              <a:rPr lang="en-US" sz="3200" dirty="0"/>
              <a:t>Sample analysis of content representations</a:t>
            </a:r>
          </a:p>
          <a:p>
            <a:pPr marL="365760" indent="-365760">
              <a:spcBef>
                <a:spcPts val="600"/>
              </a:spcBef>
            </a:pPr>
            <a:r>
              <a:rPr lang="en-US" sz="3200" dirty="0"/>
              <a:t>Lesson analysis: SCSL strategy D</a:t>
            </a:r>
          </a:p>
          <a:p>
            <a:pPr marL="365760" indent="-365760">
              <a:spcBef>
                <a:spcPts val="600"/>
              </a:spcBef>
            </a:pPr>
            <a:r>
              <a:rPr lang="en-US" sz="3200" dirty="0"/>
              <a:t>Lunch</a:t>
            </a:r>
          </a:p>
          <a:p>
            <a:pPr marL="365760" indent="-365760">
              <a:spcBef>
                <a:spcPts val="600"/>
              </a:spcBef>
            </a:pPr>
            <a:r>
              <a:rPr lang="en-US" sz="3200" dirty="0"/>
              <a:t>Content deepening: Earth’s changing surface</a:t>
            </a:r>
          </a:p>
          <a:p>
            <a:pPr marL="365760" indent="-365760">
              <a:spcBef>
                <a:spcPts val="600"/>
              </a:spcBef>
            </a:pPr>
            <a:r>
              <a:rPr lang="en-US" sz="3200" dirty="0"/>
              <a:t>Summary, homework, and reflections</a:t>
            </a:r>
          </a:p>
        </p:txBody>
      </p:sp>
    </p:spTree>
    <p:extLst>
      <p:ext uri="{BB962C8B-B14F-4D97-AF65-F5344CB8AC3E}">
        <p14:creationId xmlns:p14="http://schemas.microsoft.com/office/powerpoint/2010/main" val="41597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305800" cy="1143000"/>
          </a:xfrm>
        </p:spPr>
        <p:txBody>
          <a:bodyPr>
            <a:noAutofit/>
          </a:bodyPr>
          <a:lstStyle/>
          <a:p>
            <a:r>
              <a:rPr lang="en-US" sz="3800" dirty="0"/>
              <a:t>Does Content Representation 3 Match the Main Learning Goal? </a:t>
            </a:r>
          </a:p>
        </p:txBody>
      </p:sp>
      <p:sp>
        <p:nvSpPr>
          <p:cNvPr id="3" name="Content Placeholder 2"/>
          <p:cNvSpPr>
            <a:spLocks noGrp="1"/>
          </p:cNvSpPr>
          <p:nvPr>
            <p:ph idx="1"/>
          </p:nvPr>
        </p:nvSpPr>
        <p:spPr>
          <a:xfrm>
            <a:off x="533400" y="1676400"/>
            <a:ext cx="8382000" cy="4876800"/>
          </a:xfrm>
        </p:spPr>
        <p:txBody>
          <a:bodyPr/>
          <a:lstStyle/>
          <a:p>
            <a:pPr marL="0" indent="0">
              <a:spcBef>
                <a:spcPts val="0"/>
              </a:spcBef>
              <a:spcAft>
                <a:spcPts val="600"/>
              </a:spcAft>
              <a:buNone/>
            </a:pPr>
            <a:r>
              <a:rPr lang="en-US" sz="3000" dirty="0"/>
              <a:t>How did you answer these questions from part 1 of </a:t>
            </a:r>
            <a:r>
              <a:rPr lang="en-US" sz="3000" b="1" dirty="0"/>
              <a:t>Analysis Guide D3</a:t>
            </a:r>
            <a:r>
              <a:rPr lang="en-US" sz="3000" dirty="0"/>
              <a:t>?</a:t>
            </a:r>
          </a:p>
          <a:p>
            <a:pPr marL="548640" indent="-320040">
              <a:spcBef>
                <a:spcPts val="0"/>
              </a:spcBef>
              <a:spcAft>
                <a:spcPts val="300"/>
              </a:spcAft>
              <a:buFont typeface="+mj-lt"/>
              <a:buAutoNum type="arabicPeriod"/>
            </a:pPr>
            <a:r>
              <a:rPr lang="en-US" sz="3000" dirty="0"/>
              <a:t>Is the content representation scientifically accurate?</a:t>
            </a:r>
          </a:p>
          <a:p>
            <a:pPr marL="548640" indent="-320040">
              <a:spcBef>
                <a:spcPts val="0"/>
              </a:spcBef>
              <a:spcAft>
                <a:spcPts val="300"/>
              </a:spcAft>
              <a:buFont typeface="+mj-lt"/>
              <a:buAutoNum type="arabicPeriod"/>
            </a:pPr>
            <a:r>
              <a:rPr lang="en-US" sz="3000" dirty="0"/>
              <a:t>Is it closely matched to the main learning goal?</a:t>
            </a:r>
          </a:p>
          <a:p>
            <a:pPr marL="548640" indent="-320040">
              <a:spcBef>
                <a:spcPts val="0"/>
              </a:spcBef>
              <a:spcAft>
                <a:spcPts val="300"/>
              </a:spcAft>
              <a:buFont typeface="+mj-lt"/>
              <a:buAutoNum type="arabicPeriod"/>
            </a:pPr>
            <a:r>
              <a:rPr lang="en-US" sz="3000" dirty="0"/>
              <a:t>Does it present science ideas to students in  comprehensible ways?</a:t>
            </a:r>
          </a:p>
          <a:p>
            <a:pPr marL="548640" indent="-320040">
              <a:spcBef>
                <a:spcPts val="0"/>
              </a:spcBef>
              <a:spcAft>
                <a:spcPts val="300"/>
              </a:spcAft>
              <a:buFont typeface="+mj-lt"/>
              <a:buAutoNum type="arabicPeriod"/>
            </a:pPr>
            <a:r>
              <a:rPr lang="en-US" sz="3000" dirty="0"/>
              <a:t>Does it reinforce/introduce any misconceptions?</a:t>
            </a:r>
          </a:p>
          <a:p>
            <a:pPr marL="548640" indent="-320040">
              <a:spcBef>
                <a:spcPts val="0"/>
              </a:spcBef>
              <a:spcAft>
                <a:spcPts val="300"/>
              </a:spcAft>
              <a:buFont typeface="+mj-lt"/>
              <a:buAutoNum type="arabicPeriod"/>
            </a:pPr>
            <a:r>
              <a:rPr lang="en-US" sz="3000" dirty="0"/>
              <a:t>Does it address common misconceptions?</a:t>
            </a:r>
          </a:p>
          <a:p>
            <a:pPr marL="548640" indent="-320040">
              <a:spcBef>
                <a:spcPts val="0"/>
              </a:spcBef>
              <a:spcAft>
                <a:spcPts val="300"/>
              </a:spcAft>
              <a:buFont typeface="+mj-lt"/>
              <a:buAutoNum type="arabicPeriod"/>
            </a:pPr>
            <a:r>
              <a:rPr lang="en-US" sz="3000" dirty="0"/>
              <a:t>Does it contain distracting details?</a:t>
            </a:r>
          </a:p>
        </p:txBody>
      </p:sp>
    </p:spTree>
    <p:extLst>
      <p:ext uri="{BB962C8B-B14F-4D97-AF65-F5344CB8AC3E}">
        <p14:creationId xmlns:p14="http://schemas.microsoft.com/office/powerpoint/2010/main" val="1755827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533400" y="533400"/>
            <a:ext cx="8153400" cy="990600"/>
          </a:xfrm>
        </p:spPr>
        <p:txBody>
          <a:bodyPr>
            <a:normAutofit/>
          </a:bodyPr>
          <a:lstStyle/>
          <a:p>
            <a:r>
              <a:rPr lang="en-US" dirty="0"/>
              <a:t>Lesson Analysis: Focus Question 2</a:t>
            </a:r>
          </a:p>
        </p:txBody>
      </p:sp>
      <p:sp>
        <p:nvSpPr>
          <p:cNvPr id="17411" name="Rectangle 3"/>
          <p:cNvSpPr>
            <a:spLocks noGrp="1" noChangeArrowheads="1"/>
          </p:cNvSpPr>
          <p:nvPr>
            <p:ph idx="1"/>
          </p:nvPr>
        </p:nvSpPr>
        <p:spPr>
          <a:xfrm>
            <a:off x="533400" y="1524000"/>
            <a:ext cx="8153400" cy="4876800"/>
          </a:xfrm>
        </p:spPr>
        <p:txBody>
          <a:bodyPr/>
          <a:lstStyle/>
          <a:p>
            <a:pPr marL="0" indent="0">
              <a:buNone/>
            </a:pPr>
            <a:r>
              <a:rPr lang="en-US" sz="3200" dirty="0"/>
              <a:t>How can we engage students in using content representations in meaningful ways?</a:t>
            </a:r>
          </a:p>
          <a:p>
            <a:pPr marL="0" indent="0">
              <a:buNone/>
            </a:pPr>
            <a:endParaRPr lang="en-US" sz="2800" dirty="0"/>
          </a:p>
          <a:p>
            <a:endParaRPr lang="en-US" dirty="0"/>
          </a:p>
          <a:p>
            <a:pPr marL="0" indent="0">
              <a:buNone/>
            </a:pPr>
            <a:endParaRPr lang="en-US" dirty="0"/>
          </a:p>
        </p:txBody>
      </p:sp>
    </p:spTree>
    <p:extLst>
      <p:ext uri="{BB962C8B-B14F-4D97-AF65-F5344CB8AC3E}">
        <p14:creationId xmlns:p14="http://schemas.microsoft.com/office/powerpoint/2010/main" val="3115120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1066800"/>
          </a:xfrm>
        </p:spPr>
        <p:txBody>
          <a:bodyPr>
            <a:normAutofit/>
          </a:bodyPr>
          <a:lstStyle/>
          <a:p>
            <a:r>
              <a:rPr lang="en-US" dirty="0"/>
              <a:t>Lesson Analysis 1: Strategy D</a:t>
            </a:r>
          </a:p>
        </p:txBody>
      </p:sp>
      <p:sp>
        <p:nvSpPr>
          <p:cNvPr id="3" name="Content Placeholder 2"/>
          <p:cNvSpPr>
            <a:spLocks noGrp="1"/>
          </p:cNvSpPr>
          <p:nvPr>
            <p:ph idx="1"/>
          </p:nvPr>
        </p:nvSpPr>
        <p:spPr>
          <a:xfrm>
            <a:off x="533400" y="1295400"/>
            <a:ext cx="8229600" cy="5410200"/>
          </a:xfrm>
        </p:spPr>
        <p:txBody>
          <a:bodyPr/>
          <a:lstStyle/>
          <a:p>
            <a:pPr marL="365760" indent="-365760">
              <a:spcBef>
                <a:spcPts val="1200"/>
              </a:spcBef>
              <a:spcAft>
                <a:spcPts val="0"/>
              </a:spcAft>
              <a:buAutoNum type="arabicPeriod"/>
            </a:pPr>
            <a:r>
              <a:rPr lang="en-US" sz="3000" dirty="0"/>
              <a:t>Review the main learning goal and the description of the content representation at the top of </a:t>
            </a:r>
            <a:r>
              <a:rPr lang="en-US" sz="3000" b="1" dirty="0"/>
              <a:t>Analysis Guide D2</a:t>
            </a:r>
            <a:r>
              <a:rPr lang="en-US" sz="3000" dirty="0"/>
              <a:t>.</a:t>
            </a:r>
          </a:p>
          <a:p>
            <a:pPr marL="365760" indent="-365760">
              <a:spcBef>
                <a:spcPts val="1200"/>
              </a:spcBef>
              <a:spcAft>
                <a:spcPts val="0"/>
              </a:spcAft>
              <a:buFont typeface="Arial" charset="0"/>
              <a:buAutoNum type="arabicPeriod"/>
            </a:pPr>
            <a:r>
              <a:rPr lang="en-US" sz="3000" dirty="0"/>
              <a:t>Read the context for the first video clip at the top of the transcript (handout 7.2).</a:t>
            </a:r>
          </a:p>
          <a:p>
            <a:pPr marL="365760" indent="-365760">
              <a:spcBef>
                <a:spcPts val="1200"/>
              </a:spcBef>
              <a:spcAft>
                <a:spcPts val="0"/>
              </a:spcAft>
              <a:buAutoNum type="arabicPeriod"/>
            </a:pPr>
            <a:r>
              <a:rPr lang="en-US" sz="3000" dirty="0"/>
              <a:t>Watch the video clip, keeping in mind the criteria for strategy D (part 1 of the analysis guide)</a:t>
            </a:r>
            <a:r>
              <a:rPr lang="en-US" sz="3000" dirty="0">
                <a:solidFill>
                  <a:srgbClr val="00B050"/>
                </a:solidFill>
              </a:rPr>
              <a:t>.</a:t>
            </a:r>
          </a:p>
          <a:p>
            <a:pPr marL="365760" indent="-365760">
              <a:spcBef>
                <a:spcPts val="1200"/>
              </a:spcBef>
              <a:spcAft>
                <a:spcPts val="0"/>
              </a:spcAft>
              <a:buAutoNum type="arabicPeriod"/>
            </a:pPr>
            <a:r>
              <a:rPr lang="en-US" sz="3000" dirty="0"/>
              <a:t>Review your responses to the questions in part 1 of the analysis guide.</a:t>
            </a:r>
          </a:p>
        </p:txBody>
      </p:sp>
      <p:sp>
        <p:nvSpPr>
          <p:cNvPr id="4" name="TextBox 3"/>
          <p:cNvSpPr txBox="1"/>
          <p:nvPr/>
        </p:nvSpPr>
        <p:spPr>
          <a:xfrm>
            <a:off x="3352800" y="6096000"/>
            <a:ext cx="5486400" cy="381000"/>
          </a:xfrm>
          <a:prstGeom prst="rect">
            <a:avLst/>
          </a:prstGeom>
          <a:noFill/>
        </p:spPr>
        <p:txBody>
          <a:bodyPr wrap="square" rtlCol="0">
            <a:spAutoFit/>
          </a:bodyPr>
          <a:lstStyle/>
          <a:p>
            <a:r>
              <a:rPr lang="en-US" dirty="0">
                <a:solidFill>
                  <a:srgbClr val="0070C0"/>
                </a:solidFill>
                <a:latin typeface="Calibri" pitchFamily="34" charset="0"/>
              </a:rPr>
              <a:t>Link to video clip: </a:t>
            </a:r>
            <a:r>
              <a:rPr lang="en-US" dirty="0">
                <a:solidFill>
                  <a:srgbClr val="0070C0"/>
                </a:solidFill>
                <a:latin typeface="Calibri" pitchFamily="34" charset="0"/>
                <a:hlinkClick r:id="rId3"/>
              </a:rPr>
              <a:t>7.1_mspcp_gr.2_ecs_poulsen_L2_c5</a:t>
            </a:r>
            <a:endParaRPr lang="en-US" dirty="0">
              <a:solidFill>
                <a:srgbClr val="0070C0"/>
              </a:solidFill>
              <a:latin typeface="Calibri" pitchFamily="34" charset="0"/>
            </a:endParaRPr>
          </a:p>
        </p:txBody>
      </p:sp>
    </p:spTree>
    <p:extLst>
      <p:ext uri="{BB962C8B-B14F-4D97-AF65-F5344CB8AC3E}">
        <p14:creationId xmlns:p14="http://schemas.microsoft.com/office/powerpoint/2010/main" val="3880896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381000"/>
            <a:ext cx="8229600" cy="990600"/>
          </a:xfrm>
        </p:spPr>
        <p:txBody>
          <a:bodyPr>
            <a:normAutofit/>
          </a:bodyPr>
          <a:lstStyle/>
          <a:p>
            <a:r>
              <a:rPr lang="en-US" dirty="0"/>
              <a:t>Lesson Analysis 1: Strategy D</a:t>
            </a:r>
            <a:endParaRPr lang="en-US" dirty="0">
              <a:solidFill>
                <a:srgbClr val="FF0000"/>
              </a:solidFill>
            </a:endParaRPr>
          </a:p>
        </p:txBody>
      </p:sp>
      <p:sp>
        <p:nvSpPr>
          <p:cNvPr id="3" name="Content Placeholder 2"/>
          <p:cNvSpPr>
            <a:spLocks noGrp="1"/>
          </p:cNvSpPr>
          <p:nvPr>
            <p:ph idx="1"/>
          </p:nvPr>
        </p:nvSpPr>
        <p:spPr>
          <a:xfrm>
            <a:off x="533400" y="1371600"/>
            <a:ext cx="8229600" cy="5181600"/>
          </a:xfrm>
        </p:spPr>
        <p:txBody>
          <a:bodyPr>
            <a:normAutofit fontScale="85000" lnSpcReduction="20000"/>
          </a:bodyPr>
          <a:lstStyle/>
          <a:p>
            <a:pPr marL="0" indent="0">
              <a:spcBef>
                <a:spcPts val="0"/>
              </a:spcBef>
              <a:buNone/>
            </a:pPr>
            <a:r>
              <a:rPr lang="en-US" sz="3500" b="1" dirty="0"/>
              <a:t>Analysis Guide D2</a:t>
            </a:r>
          </a:p>
          <a:p>
            <a:pPr marL="0" indent="0">
              <a:spcBef>
                <a:spcPts val="1800"/>
              </a:spcBef>
              <a:buNone/>
            </a:pPr>
            <a:r>
              <a:rPr lang="en-US" sz="3500" b="1" dirty="0"/>
              <a:t>Part 2</a:t>
            </a:r>
            <a:endParaRPr lang="en-US" sz="3500" dirty="0"/>
          </a:p>
          <a:p>
            <a:pPr marL="365760" indent="-365760">
              <a:spcBef>
                <a:spcPts val="600"/>
              </a:spcBef>
              <a:buFont typeface="+mj-lt"/>
              <a:buAutoNum type="arabicPeriod"/>
            </a:pPr>
            <a:r>
              <a:rPr lang="en-US" sz="3500" dirty="0"/>
              <a:t>Are students engaged in modifying or creating the content representation?</a:t>
            </a:r>
          </a:p>
          <a:p>
            <a:pPr marL="365760" indent="-365760">
              <a:buFont typeface="+mj-lt"/>
              <a:buAutoNum type="arabicPeriod"/>
            </a:pPr>
            <a:r>
              <a:rPr lang="en-US" sz="3500" dirty="0"/>
              <a:t>Are students engaged in analyzing the meaning of the content representation?</a:t>
            </a:r>
          </a:p>
          <a:p>
            <a:pPr marL="365760" indent="-365760">
              <a:buFont typeface="+mj-lt"/>
              <a:buAutoNum type="arabicPeriod"/>
            </a:pPr>
            <a:r>
              <a:rPr lang="en-US" sz="3500" dirty="0"/>
              <a:t>Are students engaged in critiquing the content representation?</a:t>
            </a:r>
          </a:p>
          <a:p>
            <a:pPr marL="0" indent="0">
              <a:spcBef>
                <a:spcPts val="1200"/>
              </a:spcBef>
              <a:buNone/>
            </a:pPr>
            <a:r>
              <a:rPr lang="en-US" sz="3500" b="1" dirty="0"/>
              <a:t>Part 3</a:t>
            </a:r>
          </a:p>
          <a:p>
            <a:pPr marL="0" indent="0">
              <a:spcBef>
                <a:spcPts val="0"/>
              </a:spcBef>
              <a:buNone/>
            </a:pPr>
            <a:r>
              <a:rPr lang="en-US" sz="3500" dirty="0"/>
              <a:t>What did you learn from watching the video clip that might suggest ways to improve the content representation?</a:t>
            </a:r>
          </a:p>
          <a:p>
            <a:pPr lvl="1"/>
            <a:endParaRPr lang="en-US" dirty="0"/>
          </a:p>
        </p:txBody>
      </p:sp>
    </p:spTree>
    <p:extLst>
      <p:ext uri="{BB962C8B-B14F-4D97-AF65-F5344CB8AC3E}">
        <p14:creationId xmlns:p14="http://schemas.microsoft.com/office/powerpoint/2010/main" val="2928451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1066800"/>
          </a:xfrm>
        </p:spPr>
        <p:txBody>
          <a:bodyPr>
            <a:normAutofit/>
          </a:bodyPr>
          <a:lstStyle/>
          <a:p>
            <a:r>
              <a:rPr lang="en-US" dirty="0"/>
              <a:t>Lesson Analysis 2: Strategy D</a:t>
            </a:r>
          </a:p>
        </p:txBody>
      </p:sp>
      <p:sp>
        <p:nvSpPr>
          <p:cNvPr id="3" name="Content Placeholder 2"/>
          <p:cNvSpPr>
            <a:spLocks noGrp="1"/>
          </p:cNvSpPr>
          <p:nvPr>
            <p:ph idx="1"/>
          </p:nvPr>
        </p:nvSpPr>
        <p:spPr>
          <a:xfrm>
            <a:off x="533400" y="1295400"/>
            <a:ext cx="8229600" cy="5410200"/>
          </a:xfrm>
        </p:spPr>
        <p:txBody>
          <a:bodyPr/>
          <a:lstStyle/>
          <a:p>
            <a:pPr marL="365760" indent="-365760">
              <a:spcBef>
                <a:spcPts val="1200"/>
              </a:spcBef>
              <a:spcAft>
                <a:spcPts val="0"/>
              </a:spcAft>
              <a:buAutoNum type="arabicPeriod"/>
            </a:pPr>
            <a:r>
              <a:rPr lang="en-US" sz="3000" dirty="0"/>
              <a:t>Review the main learning goal and the description of the content representation at the top of </a:t>
            </a:r>
            <a:r>
              <a:rPr lang="en-US" sz="3000" b="1" dirty="0"/>
              <a:t>Analysis Guide D3</a:t>
            </a:r>
            <a:r>
              <a:rPr lang="en-US" sz="3000" dirty="0"/>
              <a:t>.</a:t>
            </a:r>
          </a:p>
          <a:p>
            <a:pPr marL="365760" indent="-365760">
              <a:spcBef>
                <a:spcPts val="1200"/>
              </a:spcBef>
              <a:spcAft>
                <a:spcPts val="0"/>
              </a:spcAft>
              <a:buFont typeface="Arial" charset="0"/>
              <a:buAutoNum type="arabicPeriod"/>
            </a:pPr>
            <a:r>
              <a:rPr lang="en-US" sz="3000" dirty="0"/>
              <a:t>Read the context for the first video clip at the top of the transcript (handout 7.3).</a:t>
            </a:r>
          </a:p>
          <a:p>
            <a:pPr marL="365760" indent="-365760">
              <a:spcBef>
                <a:spcPts val="1200"/>
              </a:spcBef>
              <a:spcAft>
                <a:spcPts val="0"/>
              </a:spcAft>
              <a:buAutoNum type="arabicPeriod"/>
            </a:pPr>
            <a:r>
              <a:rPr lang="en-US" sz="3000" dirty="0"/>
              <a:t>Watch the video clip, keeping in mind the criteria for strategy D (part 1 of the analysis guide)</a:t>
            </a:r>
            <a:r>
              <a:rPr lang="en-US" sz="3000" dirty="0">
                <a:solidFill>
                  <a:srgbClr val="00B050"/>
                </a:solidFill>
              </a:rPr>
              <a:t>.</a:t>
            </a:r>
          </a:p>
          <a:p>
            <a:pPr marL="365760" indent="-365760">
              <a:spcBef>
                <a:spcPts val="1200"/>
              </a:spcBef>
              <a:spcAft>
                <a:spcPts val="0"/>
              </a:spcAft>
              <a:buFont typeface="Arial" charset="0"/>
              <a:buAutoNum type="arabicPeriod"/>
            </a:pPr>
            <a:r>
              <a:rPr lang="en-US" sz="3000" b="1" dirty="0"/>
              <a:t>Pairs: </a:t>
            </a:r>
            <a:r>
              <a:rPr lang="en-US" sz="3000" dirty="0"/>
              <a:t>Review your responses to the questions in part 1 of the analysis guide. Then complete parts 2 and 3.</a:t>
            </a:r>
          </a:p>
        </p:txBody>
      </p:sp>
      <p:sp>
        <p:nvSpPr>
          <p:cNvPr id="4" name="TextBox 3"/>
          <p:cNvSpPr txBox="1"/>
          <p:nvPr/>
        </p:nvSpPr>
        <p:spPr>
          <a:xfrm>
            <a:off x="3352800" y="6096000"/>
            <a:ext cx="5486400" cy="381000"/>
          </a:xfrm>
          <a:prstGeom prst="rect">
            <a:avLst/>
          </a:prstGeom>
          <a:noFill/>
        </p:spPr>
        <p:txBody>
          <a:bodyPr wrap="square" rtlCol="0">
            <a:spAutoFit/>
          </a:bodyPr>
          <a:lstStyle/>
          <a:p>
            <a:r>
              <a:rPr lang="en-US" dirty="0">
                <a:solidFill>
                  <a:srgbClr val="0070C0"/>
                </a:solidFill>
                <a:latin typeface="Calibri" pitchFamily="34" charset="0"/>
              </a:rPr>
              <a:t>Link to video clip: </a:t>
            </a:r>
            <a:r>
              <a:rPr lang="en-US" dirty="0">
                <a:solidFill>
                  <a:srgbClr val="0070C0"/>
                </a:solidFill>
                <a:latin typeface="Calibri" pitchFamily="34" charset="0"/>
                <a:hlinkClick r:id="rId3"/>
              </a:rPr>
              <a:t>7.2_mspcp_gr.2_ecs_poulsen_L5_c5</a:t>
            </a:r>
            <a:endParaRPr lang="en-US" dirty="0">
              <a:solidFill>
                <a:srgbClr val="0070C0"/>
              </a:solidFill>
              <a:latin typeface="Calibri" pitchFamily="34" charset="0"/>
            </a:endParaRPr>
          </a:p>
        </p:txBody>
      </p:sp>
    </p:spTree>
    <p:extLst>
      <p:ext uri="{BB962C8B-B14F-4D97-AF65-F5344CB8AC3E}">
        <p14:creationId xmlns:p14="http://schemas.microsoft.com/office/powerpoint/2010/main" val="3880896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381000"/>
            <a:ext cx="8229600" cy="990600"/>
          </a:xfrm>
        </p:spPr>
        <p:txBody>
          <a:bodyPr>
            <a:normAutofit/>
          </a:bodyPr>
          <a:lstStyle/>
          <a:p>
            <a:r>
              <a:rPr lang="en-US" dirty="0"/>
              <a:t>Lesson Analysis 2: Strategy D</a:t>
            </a:r>
            <a:endParaRPr lang="en-US" dirty="0">
              <a:solidFill>
                <a:srgbClr val="FF0000"/>
              </a:solidFill>
            </a:endParaRPr>
          </a:p>
        </p:txBody>
      </p:sp>
      <p:sp>
        <p:nvSpPr>
          <p:cNvPr id="3" name="Content Placeholder 2"/>
          <p:cNvSpPr>
            <a:spLocks noGrp="1"/>
          </p:cNvSpPr>
          <p:nvPr>
            <p:ph idx="1"/>
          </p:nvPr>
        </p:nvSpPr>
        <p:spPr>
          <a:xfrm>
            <a:off x="533400" y="1371600"/>
            <a:ext cx="8229600" cy="5181600"/>
          </a:xfrm>
        </p:spPr>
        <p:txBody>
          <a:bodyPr>
            <a:normAutofit fontScale="85000" lnSpcReduction="20000"/>
          </a:bodyPr>
          <a:lstStyle/>
          <a:p>
            <a:pPr marL="0" indent="0">
              <a:spcBef>
                <a:spcPts val="0"/>
              </a:spcBef>
              <a:buNone/>
            </a:pPr>
            <a:r>
              <a:rPr lang="en-US" sz="3500" b="1" dirty="0"/>
              <a:t>Analysis Guide D3</a:t>
            </a:r>
          </a:p>
          <a:p>
            <a:pPr marL="0" indent="0">
              <a:spcBef>
                <a:spcPts val="1800"/>
              </a:spcBef>
              <a:buNone/>
            </a:pPr>
            <a:r>
              <a:rPr lang="en-US" sz="3500" b="1" dirty="0"/>
              <a:t>Part 2</a:t>
            </a:r>
            <a:endParaRPr lang="en-US" sz="3500" dirty="0"/>
          </a:p>
          <a:p>
            <a:pPr marL="365760" indent="-365760">
              <a:spcBef>
                <a:spcPts val="600"/>
              </a:spcBef>
              <a:buFont typeface="+mj-lt"/>
              <a:buAutoNum type="arabicPeriod"/>
            </a:pPr>
            <a:r>
              <a:rPr lang="en-US" sz="3500" dirty="0"/>
              <a:t>Are students engaged in modifying or creating the content representation?</a:t>
            </a:r>
          </a:p>
          <a:p>
            <a:pPr marL="365760" indent="-365760">
              <a:buFont typeface="+mj-lt"/>
              <a:buAutoNum type="arabicPeriod"/>
            </a:pPr>
            <a:r>
              <a:rPr lang="en-US" sz="3500" dirty="0"/>
              <a:t>Are students engaged in analyzing the meaning of the content representation?</a:t>
            </a:r>
          </a:p>
          <a:p>
            <a:pPr marL="365760" indent="-365760">
              <a:buFont typeface="+mj-lt"/>
              <a:buAutoNum type="arabicPeriod"/>
            </a:pPr>
            <a:r>
              <a:rPr lang="en-US" sz="3500" dirty="0"/>
              <a:t>Are students engaged in critiquing the content representation?</a:t>
            </a:r>
          </a:p>
          <a:p>
            <a:pPr marL="0" indent="0">
              <a:spcBef>
                <a:spcPts val="1200"/>
              </a:spcBef>
              <a:buNone/>
            </a:pPr>
            <a:r>
              <a:rPr lang="en-US" sz="3500" b="1" dirty="0"/>
              <a:t>Part 3</a:t>
            </a:r>
          </a:p>
          <a:p>
            <a:pPr marL="0" indent="0">
              <a:spcBef>
                <a:spcPts val="0"/>
              </a:spcBef>
              <a:buNone/>
            </a:pPr>
            <a:r>
              <a:rPr lang="en-US" sz="3500" dirty="0"/>
              <a:t>What did you learn from watching the video clip that might suggest ways to improve the content representation?</a:t>
            </a:r>
          </a:p>
          <a:p>
            <a:pPr lvl="1"/>
            <a:endParaRPr lang="en-US" dirty="0"/>
          </a:p>
        </p:txBody>
      </p:sp>
    </p:spTree>
    <p:extLst>
      <p:ext uri="{BB962C8B-B14F-4D97-AF65-F5344CB8AC3E}">
        <p14:creationId xmlns:p14="http://schemas.microsoft.com/office/powerpoint/2010/main" val="2928451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dirty="0"/>
              <a:t>Strategy D: Synthesize and Summarize</a:t>
            </a:r>
          </a:p>
        </p:txBody>
      </p:sp>
      <p:sp>
        <p:nvSpPr>
          <p:cNvPr id="5" name="Rectangle 3"/>
          <p:cNvSpPr txBox="1">
            <a:spLocks noChangeArrowheads="1"/>
          </p:cNvSpPr>
          <p:nvPr/>
        </p:nvSpPr>
        <p:spPr bwMode="auto">
          <a:xfrm>
            <a:off x="533400" y="1524000"/>
            <a:ext cx="81534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365760" indent="-365760">
              <a:spcBef>
                <a:spcPts val="0"/>
              </a:spcBef>
              <a:spcAft>
                <a:spcPts val="1200"/>
              </a:spcAft>
              <a:buFont typeface="+mj-lt"/>
              <a:buAutoNum type="arabicPeriod"/>
            </a:pPr>
            <a:r>
              <a:rPr lang="en-US" sz="3200" dirty="0"/>
              <a:t>What new ideas do you have about these aspects of today’s lesson analysis work?</a:t>
            </a:r>
          </a:p>
          <a:p>
            <a:pPr marL="731520" indent="-365760">
              <a:spcBef>
                <a:spcPts val="0"/>
              </a:spcBef>
              <a:spcAft>
                <a:spcPts val="600"/>
              </a:spcAft>
              <a:buFont typeface="Arial" pitchFamily="34" charset="0"/>
              <a:buChar char="•"/>
            </a:pPr>
            <a:r>
              <a:rPr lang="en-US" sz="3200" dirty="0"/>
              <a:t>How to select content representations</a:t>
            </a:r>
          </a:p>
          <a:p>
            <a:pPr marL="731520" indent="-365760">
              <a:spcBef>
                <a:spcPts val="0"/>
              </a:spcBef>
              <a:buFont typeface="Arial" pitchFamily="34" charset="0"/>
              <a:buChar char="•"/>
            </a:pPr>
            <a:r>
              <a:rPr lang="en-US" sz="3200" dirty="0"/>
              <a:t>How to engage students in using content representations  </a:t>
            </a:r>
          </a:p>
          <a:p>
            <a:pPr marL="365760" indent="-365760">
              <a:spcBef>
                <a:spcPts val="1200"/>
              </a:spcBef>
              <a:buFont typeface="+mj-lt"/>
              <a:buAutoNum type="arabicPeriod" startAt="2"/>
            </a:pPr>
            <a:r>
              <a:rPr lang="en-US" sz="3200" dirty="0"/>
              <a:t>Did our content-representation work give you any new insights about Earth’s surface and how it changes over time?</a:t>
            </a:r>
          </a:p>
        </p:txBody>
      </p:sp>
    </p:spTree>
    <p:extLst>
      <p:ext uri="{BB962C8B-B14F-4D97-AF65-F5344CB8AC3E}">
        <p14:creationId xmlns:p14="http://schemas.microsoft.com/office/powerpoint/2010/main" val="1341633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fade">
                                      <p:cBhvr>
                                        <p:cTn id="7" dur="2000"/>
                                        <p:tgtEl>
                                          <p:spTgt spid="90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animBg="1"/>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br>
              <a:rPr lang="en-US" dirty="0"/>
            </a:br>
            <a:r>
              <a:rPr lang="en-US" dirty="0"/>
              <a:t>Earth’s Changing Surface</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971550" y="3696110"/>
            <a:ext cx="7162800"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292934"/>
                </a:solidFill>
              </a:rPr>
              <a:t>SCIENCE CONTENT DEEPENING	      	Grade 2</a:t>
            </a:r>
            <a:br>
              <a:rPr lang="en-US" sz="2000" dirty="0">
                <a:solidFill>
                  <a:srgbClr val="292934"/>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xmlns=""/>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733572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740" y="497006"/>
            <a:ext cx="8031708" cy="990600"/>
          </a:xfrm>
        </p:spPr>
        <p:txBody>
          <a:bodyPr>
            <a:noAutofit/>
          </a:bodyPr>
          <a:lstStyle/>
          <a:p>
            <a:pPr lvl="0"/>
            <a:br>
              <a:rPr lang="en-US" sz="3600" dirty="0"/>
            </a:br>
            <a:r>
              <a:rPr lang="en-US" dirty="0"/>
              <a:t>Unit Central Questions</a:t>
            </a:r>
            <a:br>
              <a:rPr lang="en-US" sz="3600" dirty="0"/>
            </a:br>
            <a:endParaRPr lang="en-US" sz="3600" dirty="0"/>
          </a:p>
        </p:txBody>
      </p:sp>
      <p:sp>
        <p:nvSpPr>
          <p:cNvPr id="3" name="Content Placeholder 2"/>
          <p:cNvSpPr>
            <a:spLocks noGrp="1"/>
          </p:cNvSpPr>
          <p:nvPr>
            <p:ph idx="1"/>
          </p:nvPr>
        </p:nvSpPr>
        <p:spPr>
          <a:xfrm>
            <a:off x="696036" y="1603612"/>
            <a:ext cx="7977115" cy="4495800"/>
          </a:xfrm>
        </p:spPr>
        <p:txBody>
          <a:bodyPr/>
          <a:lstStyle/>
          <a:p>
            <a:pPr marL="0" lvl="1" indent="0">
              <a:buNone/>
            </a:pPr>
            <a:r>
              <a:rPr lang="en-US" sz="3200" dirty="0"/>
              <a:t>What does the surface of Earth look like? Does it ever change?</a:t>
            </a:r>
          </a:p>
          <a:p>
            <a:endParaRPr lang="en-US" sz="3200" dirty="0"/>
          </a:p>
        </p:txBody>
      </p:sp>
    </p:spTree>
    <p:extLst>
      <p:ext uri="{BB962C8B-B14F-4D97-AF65-F5344CB8AC3E}">
        <p14:creationId xmlns:p14="http://schemas.microsoft.com/office/powerpoint/2010/main" val="486739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1143000"/>
          </a:xfrm>
        </p:spPr>
        <p:txBody>
          <a:bodyPr/>
          <a:lstStyle/>
          <a:p>
            <a:r>
              <a:rPr lang="en-US" dirty="0"/>
              <a:t>Content Deepening Focus Questions</a:t>
            </a:r>
          </a:p>
        </p:txBody>
      </p:sp>
      <p:sp>
        <p:nvSpPr>
          <p:cNvPr id="3" name="Content Placeholder 2"/>
          <p:cNvSpPr>
            <a:spLocks noGrp="1"/>
          </p:cNvSpPr>
          <p:nvPr>
            <p:ph idx="1"/>
          </p:nvPr>
        </p:nvSpPr>
        <p:spPr>
          <a:xfrm>
            <a:off x="609600" y="1600200"/>
            <a:ext cx="8077200" cy="4495800"/>
          </a:xfrm>
        </p:spPr>
        <p:txBody>
          <a:bodyPr/>
          <a:lstStyle/>
          <a:p>
            <a:pPr marL="365760" indent="-365760">
              <a:spcBef>
                <a:spcPts val="600"/>
              </a:spcBef>
              <a:spcAft>
                <a:spcPts val="0"/>
              </a:spcAft>
            </a:pPr>
            <a:r>
              <a:rPr lang="en-US" sz="3200" dirty="0"/>
              <a:t>How quickly or slowly do landforms change over time? How do we know?</a:t>
            </a:r>
          </a:p>
          <a:p>
            <a:pPr marL="365760" indent="-365760">
              <a:spcBef>
                <a:spcPts val="1200"/>
              </a:spcBef>
              <a:spcAft>
                <a:spcPts val="0"/>
              </a:spcAft>
            </a:pPr>
            <a:r>
              <a:rPr lang="en-US" sz="3200" dirty="0"/>
              <a:t>Can we explain how landforms change in our area?</a:t>
            </a:r>
          </a:p>
        </p:txBody>
      </p:sp>
    </p:spTree>
    <p:extLst>
      <p:ext uri="{BB962C8B-B14F-4D97-AF65-F5344CB8AC3E}">
        <p14:creationId xmlns:p14="http://schemas.microsoft.com/office/powerpoint/2010/main" val="54223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838200"/>
          </a:xfrm>
        </p:spPr>
        <p:txBody>
          <a:bodyPr/>
          <a:lstStyle/>
          <a:p>
            <a:r>
              <a:rPr lang="en-US" dirty="0"/>
              <a:t>Trends in Reflections</a:t>
            </a:r>
          </a:p>
        </p:txBody>
      </p:sp>
      <p:graphicFrame>
        <p:nvGraphicFramePr>
          <p:cNvPr id="4" name="Content Placeholder 4"/>
          <p:cNvGraphicFramePr>
            <a:graphicFrameLocks/>
          </p:cNvGraphicFramePr>
          <p:nvPr>
            <p:extLst/>
          </p:nvPr>
        </p:nvGraphicFramePr>
        <p:xfrm>
          <a:off x="533400" y="1295400"/>
          <a:ext cx="8077200" cy="5122823"/>
        </p:xfrm>
        <a:graphic>
          <a:graphicData uri="http://schemas.openxmlformats.org/drawingml/2006/table">
            <a:tbl>
              <a:tblPr firstRow="1" bandRow="1">
                <a:tableStyleId>{5C22544A-7EE6-4342-B048-85BDC9FD1C3A}</a:tableStyleId>
              </a:tblPr>
              <a:tblGrid>
                <a:gridCol w="4218552">
                  <a:extLst>
                    <a:ext uri="{9D8B030D-6E8A-4147-A177-3AD203B41FA5}">
                      <a16:colId xmlns:a16="http://schemas.microsoft.com/office/drawing/2014/main" val="20000"/>
                    </a:ext>
                  </a:extLst>
                </a:gridCol>
                <a:gridCol w="3858648">
                  <a:extLst>
                    <a:ext uri="{9D8B030D-6E8A-4147-A177-3AD203B41FA5}">
                      <a16:colId xmlns:a16="http://schemas.microsoft.com/office/drawing/2014/main" val="20001"/>
                    </a:ext>
                  </a:extLst>
                </a:gridCol>
              </a:tblGrid>
              <a:tr h="378815">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846028">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980486">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532264">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756375">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980486">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63094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76821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457200"/>
            <a:ext cx="6400800" cy="6400800"/>
          </a:xfrm>
          <a:prstGeom prst="rect">
            <a:avLst/>
          </a:prstGeom>
        </p:spPr>
      </p:pic>
      <p:sp>
        <p:nvSpPr>
          <p:cNvPr id="9" name="TextBox 8">
            <a:extLst>
              <a:ext uri="{FF2B5EF4-FFF2-40B4-BE49-F238E27FC236}">
                <a16:creationId xmlns:a16="http://schemas.microsoft.com/office/drawing/2014/main" id="{762B5FC1-C1DB-4598-B8E0-9C8BAFC73013}"/>
              </a:ext>
            </a:extLst>
          </p:cNvPr>
          <p:cNvSpPr txBox="1"/>
          <p:nvPr/>
        </p:nvSpPr>
        <p:spPr>
          <a:xfrm>
            <a:off x="7672939" y="6642556"/>
            <a:ext cx="1491114"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Visible Earth </a:t>
            </a:r>
          </a:p>
        </p:txBody>
      </p:sp>
      <p:sp>
        <p:nvSpPr>
          <p:cNvPr id="5" name="TextBox 4">
            <a:extLst>
              <a:ext uri="{FF2B5EF4-FFF2-40B4-BE49-F238E27FC236}">
                <a16:creationId xmlns:a16="http://schemas.microsoft.com/office/drawing/2014/main" id="{EFA7D8CC-EE85-4CE0-811F-349C3DF671D2}"/>
              </a:ext>
            </a:extLst>
          </p:cNvPr>
          <p:cNvSpPr txBox="1"/>
          <p:nvPr/>
        </p:nvSpPr>
        <p:spPr>
          <a:xfrm>
            <a:off x="304800" y="838200"/>
            <a:ext cx="2416046" cy="5247590"/>
          </a:xfrm>
          <a:prstGeom prst="rect">
            <a:avLst/>
          </a:prstGeom>
          <a:noFill/>
        </p:spPr>
        <p:txBody>
          <a:bodyPr wrap="none" rtlCol="0">
            <a:spAutoFit/>
          </a:bodyPr>
          <a:lstStyle/>
          <a:p>
            <a:r>
              <a:rPr lang="en-US" sz="3600" i="1" dirty="0">
                <a:solidFill>
                  <a:srgbClr val="FFFF00"/>
                </a:solidFill>
              </a:rPr>
              <a:t>Earth’s </a:t>
            </a:r>
          </a:p>
          <a:p>
            <a:r>
              <a:rPr lang="en-US" sz="3600" i="1" dirty="0">
                <a:solidFill>
                  <a:srgbClr val="FFFF00"/>
                </a:solidFill>
              </a:rPr>
              <a:t>Changing</a:t>
            </a:r>
          </a:p>
          <a:p>
            <a:r>
              <a:rPr lang="en-US" sz="3600" i="1" dirty="0">
                <a:solidFill>
                  <a:srgbClr val="FFFF00"/>
                </a:solidFill>
              </a:rPr>
              <a:t>Surface</a:t>
            </a:r>
          </a:p>
          <a:p>
            <a:endParaRPr lang="en-US" sz="1500" i="1" dirty="0">
              <a:solidFill>
                <a:schemeClr val="bg1"/>
              </a:solidFill>
            </a:endParaRPr>
          </a:p>
          <a:p>
            <a:r>
              <a:rPr lang="en-US" sz="3600" i="1" dirty="0">
                <a:solidFill>
                  <a:schemeClr val="bg1"/>
                </a:solidFill>
              </a:rPr>
              <a:t>Content</a:t>
            </a:r>
          </a:p>
          <a:p>
            <a:r>
              <a:rPr lang="en-US" sz="3600" i="1" dirty="0">
                <a:solidFill>
                  <a:schemeClr val="bg1"/>
                </a:solidFill>
              </a:rPr>
              <a:t>Deepening</a:t>
            </a:r>
          </a:p>
          <a:p>
            <a:endParaRPr lang="en-US" sz="1500" i="1" dirty="0">
              <a:solidFill>
                <a:schemeClr val="bg1"/>
              </a:solidFill>
            </a:endParaRPr>
          </a:p>
          <a:p>
            <a:endParaRPr lang="en-US" sz="1500" i="1" dirty="0">
              <a:solidFill>
                <a:schemeClr val="bg1"/>
              </a:solidFill>
            </a:endParaRPr>
          </a:p>
          <a:p>
            <a:endParaRPr lang="en-US" sz="1500" i="1" dirty="0">
              <a:solidFill>
                <a:schemeClr val="bg1"/>
              </a:solidFill>
            </a:endParaRPr>
          </a:p>
          <a:p>
            <a:endParaRPr lang="en-US" sz="1500" i="1" dirty="0">
              <a:solidFill>
                <a:schemeClr val="bg1"/>
              </a:solidFill>
            </a:endParaRPr>
          </a:p>
          <a:p>
            <a:r>
              <a:rPr lang="en-US" sz="1600" i="1" dirty="0">
                <a:solidFill>
                  <a:schemeClr val="bg1"/>
                </a:solidFill>
              </a:rPr>
              <a:t>Developed by</a:t>
            </a:r>
          </a:p>
          <a:p>
            <a:r>
              <a:rPr lang="en-US" sz="1600" i="1" dirty="0">
                <a:solidFill>
                  <a:schemeClr val="bg1"/>
                </a:solidFill>
              </a:rPr>
              <a:t>Dr. Jeff Marshall</a:t>
            </a:r>
          </a:p>
          <a:p>
            <a:r>
              <a:rPr lang="en-US" sz="1600" i="1" dirty="0">
                <a:solidFill>
                  <a:schemeClr val="bg1"/>
                </a:solidFill>
              </a:rPr>
              <a:t>Geological Sciences</a:t>
            </a:r>
          </a:p>
          <a:p>
            <a:r>
              <a:rPr lang="en-US" sz="1600" i="1" dirty="0">
                <a:solidFill>
                  <a:schemeClr val="bg1"/>
                </a:solidFill>
              </a:rPr>
              <a:t>Cal Poly Pomona</a:t>
            </a:r>
          </a:p>
          <a:p>
            <a:r>
              <a:rPr lang="en-US" sz="1600" i="1" dirty="0">
                <a:solidFill>
                  <a:schemeClr val="bg1"/>
                </a:solidFill>
              </a:rPr>
              <a:t>Used by permission</a:t>
            </a:r>
          </a:p>
        </p:txBody>
      </p:sp>
    </p:spTree>
    <p:extLst>
      <p:ext uri="{BB962C8B-B14F-4D97-AF65-F5344CB8AC3E}">
        <p14:creationId xmlns:p14="http://schemas.microsoft.com/office/powerpoint/2010/main" val="3722839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798286"/>
            <a:ext cx="8557471" cy="5702752"/>
          </a:xfrm>
          <a:prstGeom prst="rect">
            <a:avLst/>
          </a:prstGeom>
        </p:spPr>
      </p:pic>
      <p:sp>
        <p:nvSpPr>
          <p:cNvPr id="4" name="TextBox 3">
            <a:extLst>
              <a:ext uri="{FF2B5EF4-FFF2-40B4-BE49-F238E27FC236}">
                <a16:creationId xmlns:a16="http://schemas.microsoft.com/office/drawing/2014/main" id="{A78545E4-FDF1-402E-AC6E-6372474A1AA5}"/>
              </a:ext>
            </a:extLst>
          </p:cNvPr>
          <p:cNvSpPr txBox="1"/>
          <p:nvPr/>
        </p:nvSpPr>
        <p:spPr>
          <a:xfrm>
            <a:off x="1371600" y="838200"/>
            <a:ext cx="6858000" cy="707886"/>
          </a:xfrm>
          <a:prstGeom prst="rect">
            <a:avLst/>
          </a:prstGeom>
          <a:noFill/>
        </p:spPr>
        <p:txBody>
          <a:bodyPr wrap="square" rtlCol="0">
            <a:spAutoFit/>
          </a:bodyPr>
          <a:lstStyle/>
          <a:p>
            <a:r>
              <a:rPr lang="en-US" sz="4000" b="1" dirty="0">
                <a:solidFill>
                  <a:srgbClr val="C00000"/>
                </a:solidFill>
                <a:latin typeface="Calibri" panose="020F0502020204030204" pitchFamily="34" charset="0"/>
                <a:cs typeface="Calibri" panose="020F0502020204030204" pitchFamily="34" charset="0"/>
              </a:rPr>
              <a:t>River Erosion and Deposition</a:t>
            </a:r>
          </a:p>
        </p:txBody>
      </p:sp>
      <p:sp>
        <p:nvSpPr>
          <p:cNvPr id="5" name="TextBox 4">
            <a:extLst>
              <a:ext uri="{FF2B5EF4-FFF2-40B4-BE49-F238E27FC236}">
                <a16:creationId xmlns:a16="http://schemas.microsoft.com/office/drawing/2014/main" id="{FFC118E0-29A8-4EF8-B55A-D64CEB4AC281}"/>
              </a:ext>
            </a:extLst>
          </p:cNvPr>
          <p:cNvSpPr txBox="1"/>
          <p:nvPr/>
        </p:nvSpPr>
        <p:spPr>
          <a:xfrm>
            <a:off x="7425287" y="6325508"/>
            <a:ext cx="1475084"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Pixabay.com</a:t>
            </a:r>
          </a:p>
        </p:txBody>
      </p:sp>
    </p:spTree>
    <p:extLst>
      <p:ext uri="{BB962C8B-B14F-4D97-AF65-F5344CB8AC3E}">
        <p14:creationId xmlns:p14="http://schemas.microsoft.com/office/powerpoint/2010/main" val="3010868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5476C3-BEFC-474B-816C-92BE5C267F7E}"/>
              </a:ext>
            </a:extLst>
          </p:cNvPr>
          <p:cNvSpPr txBox="1"/>
          <p:nvPr/>
        </p:nvSpPr>
        <p:spPr>
          <a:xfrm>
            <a:off x="3048000" y="533400"/>
            <a:ext cx="2705869" cy="707886"/>
          </a:xfrm>
          <a:prstGeom prst="rect">
            <a:avLst/>
          </a:prstGeom>
          <a:noFill/>
        </p:spPr>
        <p:txBody>
          <a:bodyPr wrap="none" rtlCol="0">
            <a:spAutoFit/>
          </a:bodyPr>
          <a:lstStyle/>
          <a:p>
            <a:r>
              <a:rPr lang="en-US" sz="4000" b="1" dirty="0">
                <a:solidFill>
                  <a:srgbClr val="FFFF00"/>
                </a:solidFill>
                <a:latin typeface="Calibri" panose="020F0502020204030204" pitchFamily="34" charset="0"/>
                <a:cs typeface="Calibri" panose="020F0502020204030204" pitchFamily="34" charset="0"/>
              </a:rPr>
              <a:t>Watersheds</a:t>
            </a:r>
          </a:p>
        </p:txBody>
      </p:sp>
      <p:grpSp>
        <p:nvGrpSpPr>
          <p:cNvPr id="2" name="Group 7">
            <a:extLst>
              <a:ext uri="{FF2B5EF4-FFF2-40B4-BE49-F238E27FC236}">
                <a16:creationId xmlns:a16="http://schemas.microsoft.com/office/drawing/2014/main" id="{FC73E4C4-358E-4475-9BF9-0342028AA1AB}"/>
              </a:ext>
            </a:extLst>
          </p:cNvPr>
          <p:cNvGrpSpPr/>
          <p:nvPr/>
        </p:nvGrpSpPr>
        <p:grpSpPr>
          <a:xfrm>
            <a:off x="533400" y="1295400"/>
            <a:ext cx="8153400" cy="5104851"/>
            <a:chOff x="533400" y="1295400"/>
            <a:chExt cx="8153400" cy="5104851"/>
          </a:xfrm>
        </p:grpSpPr>
        <p:pic>
          <p:nvPicPr>
            <p:cNvPr id="5" name="Picture 4">
              <a:extLst>
                <a:ext uri="{FF2B5EF4-FFF2-40B4-BE49-F238E27FC236}">
                  <a16:creationId xmlns:a16="http://schemas.microsoft.com/office/drawing/2014/main" id="{C587E94B-B968-42BE-83E0-563ED56E0C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295400"/>
              <a:ext cx="8153400" cy="5104851"/>
            </a:xfrm>
            <a:prstGeom prst="rect">
              <a:avLst/>
            </a:prstGeom>
          </p:spPr>
        </p:pic>
        <p:cxnSp>
          <p:nvCxnSpPr>
            <p:cNvPr id="7" name="Straight Arrow Connector 6">
              <a:extLst>
                <a:ext uri="{FF2B5EF4-FFF2-40B4-BE49-F238E27FC236}">
                  <a16:creationId xmlns:a16="http://schemas.microsoft.com/office/drawing/2014/main" id="{F78D1013-6983-4D82-80DD-B3487FF292C8}"/>
                </a:ext>
              </a:extLst>
            </p:cNvPr>
            <p:cNvCxnSpPr/>
            <p:nvPr/>
          </p:nvCxnSpPr>
          <p:spPr>
            <a:xfrm>
              <a:off x="1981200" y="4648200"/>
              <a:ext cx="874272" cy="152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4" name="TextBox 3">
            <a:extLst>
              <a:ext uri="{FF2B5EF4-FFF2-40B4-BE49-F238E27FC236}">
                <a16:creationId xmlns:a16="http://schemas.microsoft.com/office/drawing/2014/main" id="{88601EBA-A694-4C11-BEAB-0FD4725EDBEA}"/>
              </a:ext>
            </a:extLst>
          </p:cNvPr>
          <p:cNvSpPr txBox="1"/>
          <p:nvPr/>
        </p:nvSpPr>
        <p:spPr>
          <a:xfrm>
            <a:off x="7315200" y="6184807"/>
            <a:ext cx="15240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Cal Poly Pomona </a:t>
            </a:r>
          </a:p>
        </p:txBody>
      </p:sp>
    </p:spTree>
    <p:extLst>
      <p:ext uri="{BB962C8B-B14F-4D97-AF65-F5344CB8AC3E}">
        <p14:creationId xmlns:p14="http://schemas.microsoft.com/office/powerpoint/2010/main" val="2990194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7B13A8-D5CC-4137-BDFA-729E0589C5B0}"/>
              </a:ext>
            </a:extLst>
          </p:cNvPr>
          <p:cNvSpPr txBox="1"/>
          <p:nvPr/>
        </p:nvSpPr>
        <p:spPr>
          <a:xfrm>
            <a:off x="1981200" y="609600"/>
            <a:ext cx="5556521" cy="707886"/>
          </a:xfrm>
          <a:prstGeom prst="rect">
            <a:avLst/>
          </a:prstGeom>
          <a:noFill/>
        </p:spPr>
        <p:txBody>
          <a:bodyPr wrap="none" rtlCol="0">
            <a:spAutoFit/>
          </a:bodyPr>
          <a:lstStyle/>
          <a:p>
            <a:r>
              <a:rPr lang="en-US" sz="4000" b="1" dirty="0">
                <a:solidFill>
                  <a:srgbClr val="FFFF00"/>
                </a:solidFill>
                <a:latin typeface="Calibri" panose="020F0502020204030204" pitchFamily="34" charset="0"/>
                <a:cs typeface="Calibri" panose="020F0502020204030204" pitchFamily="34" charset="0"/>
              </a:rPr>
              <a:t>River Longitudinal Profile</a:t>
            </a:r>
          </a:p>
        </p:txBody>
      </p:sp>
      <p:pic>
        <p:nvPicPr>
          <p:cNvPr id="4" name="Picture 3">
            <a:extLst>
              <a:ext uri="{FF2B5EF4-FFF2-40B4-BE49-F238E27FC236}">
                <a16:creationId xmlns:a16="http://schemas.microsoft.com/office/drawing/2014/main" id="{A13B1506-7B16-41A6-A9F4-15B74D666B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447800"/>
            <a:ext cx="7848600" cy="4800600"/>
          </a:xfrm>
          <a:prstGeom prst="rect">
            <a:avLst/>
          </a:prstGeom>
        </p:spPr>
      </p:pic>
      <p:sp>
        <p:nvSpPr>
          <p:cNvPr id="5" name="TextBox 4">
            <a:extLst>
              <a:ext uri="{FF2B5EF4-FFF2-40B4-BE49-F238E27FC236}">
                <a16:creationId xmlns:a16="http://schemas.microsoft.com/office/drawing/2014/main" id="{701060D2-6E0D-4EB5-B761-F71C97A8BEED}"/>
              </a:ext>
            </a:extLst>
          </p:cNvPr>
          <p:cNvSpPr txBox="1"/>
          <p:nvPr/>
        </p:nvSpPr>
        <p:spPr>
          <a:xfrm>
            <a:off x="7162800" y="6032956"/>
            <a:ext cx="19050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Cal Poly Pomona </a:t>
            </a:r>
          </a:p>
        </p:txBody>
      </p:sp>
    </p:spTree>
    <p:extLst>
      <p:ext uri="{BB962C8B-B14F-4D97-AF65-F5344CB8AC3E}">
        <p14:creationId xmlns:p14="http://schemas.microsoft.com/office/powerpoint/2010/main" val="4017258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EDFF39E-EE63-4388-8BB0-BE016EFB0F79}"/>
              </a:ext>
            </a:extLst>
          </p:cNvPr>
          <p:cNvSpPr txBox="1"/>
          <p:nvPr/>
        </p:nvSpPr>
        <p:spPr>
          <a:xfrm>
            <a:off x="2057400" y="609600"/>
            <a:ext cx="5222968" cy="707886"/>
          </a:xfrm>
          <a:prstGeom prst="rect">
            <a:avLst/>
          </a:prstGeom>
          <a:noFill/>
        </p:spPr>
        <p:txBody>
          <a:bodyPr wrap="none" rtlCol="0">
            <a:spAutoFit/>
          </a:bodyPr>
          <a:lstStyle/>
          <a:p>
            <a:r>
              <a:rPr lang="en-US" sz="4000" b="1" dirty="0">
                <a:solidFill>
                  <a:srgbClr val="FFFF00"/>
                </a:solidFill>
                <a:latin typeface="Calibri" panose="020F0502020204030204" pitchFamily="34" charset="0"/>
                <a:cs typeface="Calibri" panose="020F0502020204030204" pitchFamily="34" charset="0"/>
              </a:rPr>
              <a:t>Types of River Channels</a:t>
            </a:r>
          </a:p>
        </p:txBody>
      </p:sp>
      <p:pic>
        <p:nvPicPr>
          <p:cNvPr id="5" name="Picture 4">
            <a:extLst>
              <a:ext uri="{FF2B5EF4-FFF2-40B4-BE49-F238E27FC236}">
                <a16:creationId xmlns:a16="http://schemas.microsoft.com/office/drawing/2014/main" id="{A5CD9F53-3776-4F4B-8C75-74F0CD367C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447800"/>
            <a:ext cx="7696200" cy="4800600"/>
          </a:xfrm>
          <a:prstGeom prst="rect">
            <a:avLst/>
          </a:prstGeom>
        </p:spPr>
      </p:pic>
      <p:sp>
        <p:nvSpPr>
          <p:cNvPr id="6" name="Up Arrow 6">
            <a:extLst>
              <a:ext uri="{FF2B5EF4-FFF2-40B4-BE49-F238E27FC236}">
                <a16:creationId xmlns:a16="http://schemas.microsoft.com/office/drawing/2014/main" id="{037C98AA-6865-4E12-AEB3-C462B4DD15FE}"/>
              </a:ext>
            </a:extLst>
          </p:cNvPr>
          <p:cNvSpPr/>
          <p:nvPr/>
        </p:nvSpPr>
        <p:spPr>
          <a:xfrm rot="2245659">
            <a:off x="1418445" y="3710906"/>
            <a:ext cx="449057" cy="80778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F1CA858-976B-4133-AE85-9BD53112FE06}"/>
              </a:ext>
            </a:extLst>
          </p:cNvPr>
          <p:cNvSpPr txBox="1"/>
          <p:nvPr/>
        </p:nvSpPr>
        <p:spPr>
          <a:xfrm>
            <a:off x="249986" y="4523878"/>
            <a:ext cx="1938427" cy="646331"/>
          </a:xfrm>
          <a:prstGeom prst="rect">
            <a:avLst/>
          </a:prstGeom>
          <a:solidFill>
            <a:schemeClr val="bg1"/>
          </a:solidFill>
          <a:ln>
            <a:solidFill>
              <a:srgbClr val="FF0000"/>
            </a:solidFill>
          </a:ln>
        </p:spPr>
        <p:txBody>
          <a:bodyPr wrap="square" rtlCol="0">
            <a:spAutoFit/>
          </a:bodyPr>
          <a:lstStyle/>
          <a:p>
            <a:pPr algn="ctr"/>
            <a:r>
              <a:rPr lang="en-US" b="1" dirty="0">
                <a:solidFill>
                  <a:srgbClr val="FF0000"/>
                </a:solidFill>
              </a:rPr>
              <a:t>Bedrock </a:t>
            </a:r>
          </a:p>
          <a:p>
            <a:pPr algn="ctr"/>
            <a:r>
              <a:rPr lang="en-US" b="1" dirty="0">
                <a:solidFill>
                  <a:srgbClr val="FF0000"/>
                </a:solidFill>
              </a:rPr>
              <a:t>Channel</a:t>
            </a:r>
          </a:p>
        </p:txBody>
      </p:sp>
      <p:sp>
        <p:nvSpPr>
          <p:cNvPr id="8" name="Up Arrow 8">
            <a:extLst>
              <a:ext uri="{FF2B5EF4-FFF2-40B4-BE49-F238E27FC236}">
                <a16:creationId xmlns:a16="http://schemas.microsoft.com/office/drawing/2014/main" id="{01420C94-8837-443C-A3BE-511DF5F058B1}"/>
              </a:ext>
            </a:extLst>
          </p:cNvPr>
          <p:cNvSpPr/>
          <p:nvPr/>
        </p:nvSpPr>
        <p:spPr>
          <a:xfrm rot="2245659">
            <a:off x="4062722" y="4700793"/>
            <a:ext cx="449057" cy="80778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7EA6E73F-C516-4CF1-9FBB-83AB949888DC}"/>
              </a:ext>
            </a:extLst>
          </p:cNvPr>
          <p:cNvSpPr txBox="1"/>
          <p:nvPr/>
        </p:nvSpPr>
        <p:spPr>
          <a:xfrm>
            <a:off x="2348823" y="5561889"/>
            <a:ext cx="1938427" cy="646331"/>
          </a:xfrm>
          <a:prstGeom prst="rect">
            <a:avLst/>
          </a:prstGeom>
          <a:solidFill>
            <a:schemeClr val="bg1"/>
          </a:solidFill>
          <a:ln>
            <a:solidFill>
              <a:srgbClr val="FF0000"/>
            </a:solidFill>
          </a:ln>
        </p:spPr>
        <p:txBody>
          <a:bodyPr wrap="square" rtlCol="0">
            <a:spAutoFit/>
          </a:bodyPr>
          <a:lstStyle/>
          <a:p>
            <a:pPr algn="ctr"/>
            <a:r>
              <a:rPr lang="en-US" b="1" dirty="0">
                <a:solidFill>
                  <a:srgbClr val="FF0000"/>
                </a:solidFill>
              </a:rPr>
              <a:t>Alluvial </a:t>
            </a:r>
          </a:p>
          <a:p>
            <a:pPr algn="ctr"/>
            <a:r>
              <a:rPr lang="en-US" b="1" dirty="0">
                <a:solidFill>
                  <a:srgbClr val="FF0000"/>
                </a:solidFill>
              </a:rPr>
              <a:t>Channel</a:t>
            </a:r>
          </a:p>
        </p:txBody>
      </p:sp>
      <p:sp>
        <p:nvSpPr>
          <p:cNvPr id="10" name="TextBox 9">
            <a:extLst>
              <a:ext uri="{FF2B5EF4-FFF2-40B4-BE49-F238E27FC236}">
                <a16:creationId xmlns:a16="http://schemas.microsoft.com/office/drawing/2014/main" id="{043AA323-3CFD-4AB3-93C5-DF80AF459B6F}"/>
              </a:ext>
            </a:extLst>
          </p:cNvPr>
          <p:cNvSpPr txBox="1"/>
          <p:nvPr/>
        </p:nvSpPr>
        <p:spPr>
          <a:xfrm>
            <a:off x="7087532" y="6032956"/>
            <a:ext cx="18288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Cal Poly Pomona </a:t>
            </a:r>
          </a:p>
        </p:txBody>
      </p:sp>
    </p:spTree>
    <p:extLst>
      <p:ext uri="{BB962C8B-B14F-4D97-AF65-F5344CB8AC3E}">
        <p14:creationId xmlns:p14="http://schemas.microsoft.com/office/powerpoint/2010/main" val="36990725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A2E573-53E6-444F-80E5-24D3E431C45B}"/>
              </a:ext>
            </a:extLst>
          </p:cNvPr>
          <p:cNvSpPr txBox="1"/>
          <p:nvPr/>
        </p:nvSpPr>
        <p:spPr>
          <a:xfrm>
            <a:off x="1981200" y="609600"/>
            <a:ext cx="5235792" cy="707886"/>
          </a:xfrm>
          <a:prstGeom prst="rect">
            <a:avLst/>
          </a:prstGeom>
          <a:noFill/>
        </p:spPr>
        <p:txBody>
          <a:bodyPr wrap="none" rtlCol="0">
            <a:spAutoFit/>
          </a:bodyPr>
          <a:lstStyle/>
          <a:p>
            <a:r>
              <a:rPr lang="en-US" sz="4000" b="1" dirty="0">
                <a:solidFill>
                  <a:srgbClr val="FFFF00"/>
                </a:solidFill>
                <a:latin typeface="Calibri" panose="020F0502020204030204" pitchFamily="34" charset="0"/>
                <a:cs typeface="Calibri" panose="020F0502020204030204" pitchFamily="34" charset="0"/>
              </a:rPr>
              <a:t>Types of Sediment Load</a:t>
            </a:r>
          </a:p>
        </p:txBody>
      </p:sp>
      <p:pic>
        <p:nvPicPr>
          <p:cNvPr id="5" name="Picture 4">
            <a:extLst>
              <a:ext uri="{FF2B5EF4-FFF2-40B4-BE49-F238E27FC236}">
                <a16:creationId xmlns:a16="http://schemas.microsoft.com/office/drawing/2014/main" id="{36977569-0661-443E-9B7E-23FF5B9F57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447800"/>
            <a:ext cx="7772400" cy="4753471"/>
          </a:xfrm>
          <a:prstGeom prst="rect">
            <a:avLst/>
          </a:prstGeom>
        </p:spPr>
      </p:pic>
      <p:sp>
        <p:nvSpPr>
          <p:cNvPr id="6" name="TextBox 5">
            <a:extLst>
              <a:ext uri="{FF2B5EF4-FFF2-40B4-BE49-F238E27FC236}">
                <a16:creationId xmlns:a16="http://schemas.microsoft.com/office/drawing/2014/main" id="{B1DE9896-04C1-41D0-A99E-6DF2A2263984}"/>
              </a:ext>
            </a:extLst>
          </p:cNvPr>
          <p:cNvSpPr txBox="1"/>
          <p:nvPr/>
        </p:nvSpPr>
        <p:spPr>
          <a:xfrm>
            <a:off x="7216992" y="5985827"/>
            <a:ext cx="20574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Cal Poly Pomona </a:t>
            </a:r>
          </a:p>
        </p:txBody>
      </p:sp>
    </p:spTree>
    <p:extLst>
      <p:ext uri="{BB962C8B-B14F-4D97-AF65-F5344CB8AC3E}">
        <p14:creationId xmlns:p14="http://schemas.microsoft.com/office/powerpoint/2010/main" val="1149199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02A5E3-D2A4-42C3-9459-5C4B889D3BAE}"/>
              </a:ext>
            </a:extLst>
          </p:cNvPr>
          <p:cNvSpPr txBox="1"/>
          <p:nvPr/>
        </p:nvSpPr>
        <p:spPr>
          <a:xfrm>
            <a:off x="1295400" y="457200"/>
            <a:ext cx="6811865" cy="707886"/>
          </a:xfrm>
          <a:prstGeom prst="rect">
            <a:avLst/>
          </a:prstGeom>
          <a:noFill/>
        </p:spPr>
        <p:txBody>
          <a:bodyPr wrap="none" rtlCol="0">
            <a:spAutoFit/>
          </a:bodyPr>
          <a:lstStyle/>
          <a:p>
            <a:r>
              <a:rPr lang="en-US" sz="4000" b="1" dirty="0">
                <a:solidFill>
                  <a:srgbClr val="FFFF00"/>
                </a:solidFill>
                <a:latin typeface="Calibri" panose="020F0502020204030204" pitchFamily="34" charset="0"/>
                <a:cs typeface="Calibri" panose="020F0502020204030204" pitchFamily="34" charset="0"/>
              </a:rPr>
              <a:t>Stream-Channel Erosion: Part 1</a:t>
            </a:r>
          </a:p>
        </p:txBody>
      </p:sp>
      <p:sp>
        <p:nvSpPr>
          <p:cNvPr id="4" name="TextBox 3">
            <a:extLst>
              <a:ext uri="{FF2B5EF4-FFF2-40B4-BE49-F238E27FC236}">
                <a16:creationId xmlns:a16="http://schemas.microsoft.com/office/drawing/2014/main" id="{2692BEDE-A665-4092-9DFB-00572F85BD9F}"/>
              </a:ext>
            </a:extLst>
          </p:cNvPr>
          <p:cNvSpPr txBox="1"/>
          <p:nvPr/>
        </p:nvSpPr>
        <p:spPr>
          <a:xfrm>
            <a:off x="1507226" y="5791200"/>
            <a:ext cx="6349880" cy="861774"/>
          </a:xfrm>
          <a:prstGeom prst="rect">
            <a:avLst/>
          </a:prstGeom>
          <a:noFill/>
        </p:spPr>
        <p:txBody>
          <a:bodyPr wrap="none" rtlCol="0">
            <a:spAutoFit/>
          </a:bodyPr>
          <a:lstStyle/>
          <a:p>
            <a:pPr algn="ctr"/>
            <a:r>
              <a:rPr lang="en-US" sz="2500" b="1" dirty="0">
                <a:solidFill>
                  <a:srgbClr val="FF0000"/>
                </a:solidFill>
                <a:latin typeface="Calibri" panose="020F0502020204030204" pitchFamily="34" charset="0"/>
                <a:cs typeface="Calibri" panose="020F0502020204030204" pitchFamily="34" charset="0"/>
              </a:rPr>
              <a:t>Bed shear stress</a:t>
            </a:r>
            <a:r>
              <a:rPr lang="en-US" sz="2500" b="1" dirty="0">
                <a:solidFill>
                  <a:schemeClr val="bg1"/>
                </a:solidFill>
                <a:latin typeface="Calibri" panose="020F0502020204030204" pitchFamily="34" charset="0"/>
                <a:cs typeface="Calibri" panose="020F0502020204030204" pitchFamily="34" charset="0"/>
              </a:rPr>
              <a:t> </a:t>
            </a:r>
            <a:r>
              <a:rPr lang="en-US" sz="2500" b="1" dirty="0">
                <a:solidFill>
                  <a:srgbClr val="FFFF00"/>
                </a:solidFill>
                <a:latin typeface="Calibri" panose="020F0502020204030204" pitchFamily="34" charset="0"/>
                <a:cs typeface="Calibri" panose="020F0502020204030204" pitchFamily="34" charset="0"/>
              </a:rPr>
              <a:t>is a function of</a:t>
            </a:r>
          </a:p>
          <a:p>
            <a:pPr algn="ctr"/>
            <a:r>
              <a:rPr lang="en-US" sz="2500" b="1" dirty="0">
                <a:solidFill>
                  <a:srgbClr val="0070C0"/>
                </a:solidFill>
                <a:latin typeface="Calibri" panose="020F0502020204030204" pitchFamily="34" charset="0"/>
                <a:cs typeface="Calibri" panose="020F0502020204030204" pitchFamily="34" charset="0"/>
              </a:rPr>
              <a:t>water depth, channel slope, and flow velocity.</a:t>
            </a:r>
          </a:p>
        </p:txBody>
      </p:sp>
      <p:pic>
        <p:nvPicPr>
          <p:cNvPr id="5" name="Picture 4">
            <a:extLst>
              <a:ext uri="{FF2B5EF4-FFF2-40B4-BE49-F238E27FC236}">
                <a16:creationId xmlns:a16="http://schemas.microsoft.com/office/drawing/2014/main" id="{F3F62488-D742-4B39-8A72-367E048C6C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143001"/>
            <a:ext cx="7696199" cy="4495800"/>
          </a:xfrm>
          <a:prstGeom prst="rect">
            <a:avLst/>
          </a:prstGeom>
        </p:spPr>
      </p:pic>
      <p:sp>
        <p:nvSpPr>
          <p:cNvPr id="6" name="TextBox 5">
            <a:extLst>
              <a:ext uri="{FF2B5EF4-FFF2-40B4-BE49-F238E27FC236}">
                <a16:creationId xmlns:a16="http://schemas.microsoft.com/office/drawing/2014/main" id="{D175CE53-B744-4AFE-8C1A-FF6DCAA89894}"/>
              </a:ext>
            </a:extLst>
          </p:cNvPr>
          <p:cNvSpPr txBox="1"/>
          <p:nvPr/>
        </p:nvSpPr>
        <p:spPr>
          <a:xfrm>
            <a:off x="7086600" y="5423357"/>
            <a:ext cx="17526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Cal Poly Pomona </a:t>
            </a:r>
          </a:p>
        </p:txBody>
      </p:sp>
    </p:spTree>
    <p:extLst>
      <p:ext uri="{BB962C8B-B14F-4D97-AF65-F5344CB8AC3E}">
        <p14:creationId xmlns:p14="http://schemas.microsoft.com/office/powerpoint/2010/main" val="19681949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2526BB-7D91-4DEE-8DF9-3F69CBA6A951}"/>
              </a:ext>
            </a:extLst>
          </p:cNvPr>
          <p:cNvSpPr txBox="1"/>
          <p:nvPr/>
        </p:nvSpPr>
        <p:spPr>
          <a:xfrm>
            <a:off x="1219200" y="457200"/>
            <a:ext cx="6811865" cy="707886"/>
          </a:xfrm>
          <a:prstGeom prst="rect">
            <a:avLst/>
          </a:prstGeom>
          <a:noFill/>
        </p:spPr>
        <p:txBody>
          <a:bodyPr wrap="none" rtlCol="0">
            <a:spAutoFit/>
          </a:bodyPr>
          <a:lstStyle/>
          <a:p>
            <a:r>
              <a:rPr lang="en-US" sz="4000" b="1" dirty="0">
                <a:solidFill>
                  <a:srgbClr val="FFFF00"/>
                </a:solidFill>
                <a:latin typeface="Calibri" panose="020F0502020204030204" pitchFamily="34" charset="0"/>
                <a:cs typeface="Calibri" panose="020F0502020204030204" pitchFamily="34" charset="0"/>
              </a:rPr>
              <a:t>Stream-Channel Erosion: Part 2</a:t>
            </a:r>
          </a:p>
        </p:txBody>
      </p:sp>
      <p:pic>
        <p:nvPicPr>
          <p:cNvPr id="5" name="Picture 4">
            <a:extLst>
              <a:ext uri="{FF2B5EF4-FFF2-40B4-BE49-F238E27FC236}">
                <a16:creationId xmlns:a16="http://schemas.microsoft.com/office/drawing/2014/main" id="{380CD60D-DCEC-4E2D-BC3A-D4655A1C09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295400"/>
            <a:ext cx="7848600" cy="5146439"/>
          </a:xfrm>
          <a:prstGeom prst="rect">
            <a:avLst/>
          </a:prstGeom>
        </p:spPr>
      </p:pic>
      <p:sp>
        <p:nvSpPr>
          <p:cNvPr id="6" name="TextBox 5">
            <a:extLst>
              <a:ext uri="{FF2B5EF4-FFF2-40B4-BE49-F238E27FC236}">
                <a16:creationId xmlns:a16="http://schemas.microsoft.com/office/drawing/2014/main" id="{E58F499B-56DC-47A8-B05B-89342AC8FE6A}"/>
              </a:ext>
            </a:extLst>
          </p:cNvPr>
          <p:cNvSpPr txBox="1"/>
          <p:nvPr/>
        </p:nvSpPr>
        <p:spPr>
          <a:xfrm>
            <a:off x="7086600" y="6226395"/>
            <a:ext cx="20574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Cal Poly Pomona </a:t>
            </a:r>
          </a:p>
        </p:txBody>
      </p:sp>
    </p:spTree>
    <p:extLst>
      <p:ext uri="{BB962C8B-B14F-4D97-AF65-F5344CB8AC3E}">
        <p14:creationId xmlns:p14="http://schemas.microsoft.com/office/powerpoint/2010/main" val="668595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 name="Rectangle 19"/>
          <p:cNvSpPr/>
          <p:nvPr/>
        </p:nvSpPr>
        <p:spPr>
          <a:xfrm>
            <a:off x="3915734" y="3421235"/>
            <a:ext cx="4806044" cy="2950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9" name="Table 18"/>
          <p:cNvGraphicFramePr>
            <a:graphicFrameLocks noGrp="1"/>
          </p:cNvGraphicFramePr>
          <p:nvPr>
            <p:extLst>
              <p:ext uri="{D42A27DB-BD31-4B8C-83A1-F6EECF244321}">
                <p14:modId xmlns:p14="http://schemas.microsoft.com/office/powerpoint/2010/main" val="3879487155"/>
              </p:ext>
            </p:extLst>
          </p:nvPr>
        </p:nvGraphicFramePr>
        <p:xfrm>
          <a:off x="4624386" y="3991718"/>
          <a:ext cx="3738564" cy="1918341"/>
        </p:xfrm>
        <a:graphic>
          <a:graphicData uri="http://schemas.openxmlformats.org/drawingml/2006/table">
            <a:tbl>
              <a:tblPr firstRow="1" bandRow="1">
                <a:tableStyleId>{5940675A-B579-460E-94D1-54222C63F5DA}</a:tableStyleId>
              </a:tblPr>
              <a:tblGrid>
                <a:gridCol w="623094">
                  <a:extLst>
                    <a:ext uri="{9D8B030D-6E8A-4147-A177-3AD203B41FA5}">
                      <a16:colId xmlns:a16="http://schemas.microsoft.com/office/drawing/2014/main" val="474990813"/>
                    </a:ext>
                  </a:extLst>
                </a:gridCol>
                <a:gridCol w="623094">
                  <a:extLst>
                    <a:ext uri="{9D8B030D-6E8A-4147-A177-3AD203B41FA5}">
                      <a16:colId xmlns:a16="http://schemas.microsoft.com/office/drawing/2014/main" val="4190148992"/>
                    </a:ext>
                  </a:extLst>
                </a:gridCol>
                <a:gridCol w="623094">
                  <a:extLst>
                    <a:ext uri="{9D8B030D-6E8A-4147-A177-3AD203B41FA5}">
                      <a16:colId xmlns:a16="http://schemas.microsoft.com/office/drawing/2014/main" val="473483308"/>
                    </a:ext>
                  </a:extLst>
                </a:gridCol>
                <a:gridCol w="623094">
                  <a:extLst>
                    <a:ext uri="{9D8B030D-6E8A-4147-A177-3AD203B41FA5}">
                      <a16:colId xmlns:a16="http://schemas.microsoft.com/office/drawing/2014/main" val="2186125089"/>
                    </a:ext>
                  </a:extLst>
                </a:gridCol>
                <a:gridCol w="623094">
                  <a:extLst>
                    <a:ext uri="{9D8B030D-6E8A-4147-A177-3AD203B41FA5}">
                      <a16:colId xmlns:a16="http://schemas.microsoft.com/office/drawing/2014/main" val="1488947219"/>
                    </a:ext>
                  </a:extLst>
                </a:gridCol>
                <a:gridCol w="623094">
                  <a:extLst>
                    <a:ext uri="{9D8B030D-6E8A-4147-A177-3AD203B41FA5}">
                      <a16:colId xmlns:a16="http://schemas.microsoft.com/office/drawing/2014/main" val="519810204"/>
                    </a:ext>
                  </a:extLst>
                </a:gridCol>
              </a:tblGrid>
              <a:tr h="63944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391298760"/>
                  </a:ext>
                </a:extLst>
              </a:tr>
              <a:tr h="63944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146645"/>
                  </a:ext>
                </a:extLst>
              </a:tr>
              <a:tr h="63944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009446798"/>
                  </a:ext>
                </a:extLst>
              </a:tr>
            </a:tbl>
          </a:graphicData>
        </a:graphic>
      </p:graphicFrame>
      <p:sp>
        <p:nvSpPr>
          <p:cNvPr id="18" name="Freeform 17"/>
          <p:cNvSpPr/>
          <p:nvPr/>
        </p:nvSpPr>
        <p:spPr>
          <a:xfrm>
            <a:off x="4624388" y="4071938"/>
            <a:ext cx="3738562" cy="1785937"/>
          </a:xfrm>
          <a:custGeom>
            <a:avLst/>
            <a:gdLst>
              <a:gd name="connsiteX0" fmla="*/ 0 w 3738562"/>
              <a:gd name="connsiteY0" fmla="*/ 0 h 1785937"/>
              <a:gd name="connsiteX1" fmla="*/ 295275 w 3738562"/>
              <a:gd name="connsiteY1" fmla="*/ 333375 h 1785937"/>
              <a:gd name="connsiteX2" fmla="*/ 561975 w 3738562"/>
              <a:gd name="connsiteY2" fmla="*/ 614362 h 1785937"/>
              <a:gd name="connsiteX3" fmla="*/ 838200 w 3738562"/>
              <a:gd name="connsiteY3" fmla="*/ 847725 h 1785937"/>
              <a:gd name="connsiteX4" fmla="*/ 1285875 w 3738562"/>
              <a:gd name="connsiteY4" fmla="*/ 1109662 h 1785937"/>
              <a:gd name="connsiteX5" fmla="*/ 1924050 w 3738562"/>
              <a:gd name="connsiteY5" fmla="*/ 1352550 h 1785937"/>
              <a:gd name="connsiteX6" fmla="*/ 2552700 w 3738562"/>
              <a:gd name="connsiteY6" fmla="*/ 1547812 h 1785937"/>
              <a:gd name="connsiteX7" fmla="*/ 3343275 w 3738562"/>
              <a:gd name="connsiteY7" fmla="*/ 1709737 h 1785937"/>
              <a:gd name="connsiteX8" fmla="*/ 3738562 w 3738562"/>
              <a:gd name="connsiteY8" fmla="*/ 1785937 h 178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8562" h="1785937">
                <a:moveTo>
                  <a:pt x="0" y="0"/>
                </a:moveTo>
                <a:lnTo>
                  <a:pt x="295275" y="333375"/>
                </a:lnTo>
                <a:lnTo>
                  <a:pt x="561975" y="614362"/>
                </a:lnTo>
                <a:lnTo>
                  <a:pt x="838200" y="847725"/>
                </a:lnTo>
                <a:lnTo>
                  <a:pt x="1285875" y="1109662"/>
                </a:lnTo>
                <a:lnTo>
                  <a:pt x="1924050" y="1352550"/>
                </a:lnTo>
                <a:lnTo>
                  <a:pt x="2552700" y="1547812"/>
                </a:lnTo>
                <a:lnTo>
                  <a:pt x="3343275" y="1709737"/>
                </a:lnTo>
                <a:lnTo>
                  <a:pt x="3738562" y="1785937"/>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9C4D9256-8201-4F2D-A612-8A7BD545AEB9}"/>
              </a:ext>
            </a:extLst>
          </p:cNvPr>
          <p:cNvSpPr txBox="1"/>
          <p:nvPr/>
        </p:nvSpPr>
        <p:spPr>
          <a:xfrm>
            <a:off x="914400" y="1905000"/>
            <a:ext cx="2121863" cy="3046988"/>
          </a:xfrm>
          <a:prstGeom prst="rect">
            <a:avLst/>
          </a:prstGeom>
          <a:noFill/>
        </p:spPr>
        <p:txBody>
          <a:bodyPr wrap="none" rtlCol="0">
            <a:spAutoFit/>
          </a:bodyPr>
          <a:lstStyle/>
          <a:p>
            <a:pPr algn="ctr"/>
            <a:r>
              <a:rPr lang="en-US" sz="3200" b="1" dirty="0">
                <a:solidFill>
                  <a:srgbClr val="FFFF00"/>
                </a:solidFill>
                <a:latin typeface="Calibri" panose="020F0502020204030204" pitchFamily="34" charset="0"/>
                <a:cs typeface="Calibri" panose="020F0502020204030204" pitchFamily="34" charset="0"/>
              </a:rPr>
              <a:t>Dynamic</a:t>
            </a:r>
          </a:p>
          <a:p>
            <a:pPr algn="ctr"/>
            <a:r>
              <a:rPr lang="en-US" sz="3200" b="1" dirty="0">
                <a:solidFill>
                  <a:srgbClr val="FFFF00"/>
                </a:solidFill>
                <a:latin typeface="Calibri" panose="020F0502020204030204" pitchFamily="34" charset="0"/>
                <a:cs typeface="Calibri" panose="020F0502020204030204" pitchFamily="34" charset="0"/>
              </a:rPr>
              <a:t>Equilibrium</a:t>
            </a:r>
          </a:p>
          <a:p>
            <a:pPr algn="ctr"/>
            <a:r>
              <a:rPr lang="en-US" sz="3200" b="1" dirty="0">
                <a:solidFill>
                  <a:srgbClr val="FFFF00"/>
                </a:solidFill>
                <a:latin typeface="Calibri" panose="020F0502020204030204" pitchFamily="34" charset="0"/>
                <a:cs typeface="Calibri" panose="020F0502020204030204" pitchFamily="34" charset="0"/>
              </a:rPr>
              <a:t>and</a:t>
            </a:r>
          </a:p>
          <a:p>
            <a:pPr algn="ctr"/>
            <a:r>
              <a:rPr lang="en-US" sz="3200" b="1" dirty="0">
                <a:solidFill>
                  <a:srgbClr val="FFFF00"/>
                </a:solidFill>
                <a:latin typeface="Calibri" panose="020F0502020204030204" pitchFamily="34" charset="0"/>
                <a:cs typeface="Calibri" panose="020F0502020204030204" pitchFamily="34" charset="0"/>
              </a:rPr>
              <a:t>the</a:t>
            </a:r>
          </a:p>
          <a:p>
            <a:pPr algn="ctr"/>
            <a:r>
              <a:rPr lang="en-US" sz="3200" b="1" dirty="0">
                <a:solidFill>
                  <a:srgbClr val="FFFF00"/>
                </a:solidFill>
                <a:latin typeface="Calibri" panose="020F0502020204030204" pitchFamily="34" charset="0"/>
                <a:cs typeface="Calibri" panose="020F0502020204030204" pitchFamily="34" charset="0"/>
              </a:rPr>
              <a:t>Graded</a:t>
            </a:r>
          </a:p>
          <a:p>
            <a:pPr algn="ctr"/>
            <a:r>
              <a:rPr lang="en-US" sz="3200" b="1" dirty="0">
                <a:solidFill>
                  <a:srgbClr val="FFFF00"/>
                </a:solidFill>
                <a:latin typeface="Calibri" panose="020F0502020204030204" pitchFamily="34" charset="0"/>
                <a:cs typeface="Calibri" panose="020F0502020204030204" pitchFamily="34" charset="0"/>
              </a:rPr>
              <a:t>River</a:t>
            </a:r>
          </a:p>
        </p:txBody>
      </p:sp>
      <p:pic>
        <p:nvPicPr>
          <p:cNvPr id="4" name="Picture 3">
            <a:extLst>
              <a:ext uri="{FF2B5EF4-FFF2-40B4-BE49-F238E27FC236}">
                <a16:creationId xmlns:a16="http://schemas.microsoft.com/office/drawing/2014/main" id="{86EC24C7-5767-4138-BB3D-E00BBE5E0C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0263" y="499030"/>
            <a:ext cx="4835578" cy="3225892"/>
          </a:xfrm>
          <a:prstGeom prst="rect">
            <a:avLst/>
          </a:prstGeom>
        </p:spPr>
      </p:pic>
      <p:sp>
        <p:nvSpPr>
          <p:cNvPr id="6" name="TextBox 5">
            <a:extLst>
              <a:ext uri="{FF2B5EF4-FFF2-40B4-BE49-F238E27FC236}">
                <a16:creationId xmlns:a16="http://schemas.microsoft.com/office/drawing/2014/main" id="{3456D9BC-5CA5-4C93-8C44-72368D4B6AF6}"/>
              </a:ext>
            </a:extLst>
          </p:cNvPr>
          <p:cNvSpPr txBox="1"/>
          <p:nvPr/>
        </p:nvSpPr>
        <p:spPr>
          <a:xfrm>
            <a:off x="7381875" y="6379947"/>
            <a:ext cx="1752600" cy="215444"/>
          </a:xfrm>
          <a:prstGeom prst="rect">
            <a:avLst/>
          </a:prstGeom>
          <a:noFill/>
        </p:spPr>
        <p:txBody>
          <a:bodyPr wrap="square" rtlCol="0">
            <a:spAutoFit/>
          </a:bodyPr>
          <a:lstStyle/>
          <a:p>
            <a:r>
              <a:rPr lang="en-US" sz="800" dirty="0">
                <a:solidFill>
                  <a:schemeClr val="bg1"/>
                </a:solidFill>
                <a:latin typeface="Calibri" panose="020F0502020204030204" pitchFamily="34" charset="0"/>
                <a:cs typeface="Calibri" panose="020F0502020204030204" pitchFamily="34" charset="0"/>
              </a:rPr>
              <a:t>Courtesy of Cal Poly Pomona </a:t>
            </a:r>
          </a:p>
        </p:txBody>
      </p:sp>
      <p:sp>
        <p:nvSpPr>
          <p:cNvPr id="7" name="TextBox 6"/>
          <p:cNvSpPr txBox="1"/>
          <p:nvPr/>
        </p:nvSpPr>
        <p:spPr>
          <a:xfrm>
            <a:off x="4495800" y="5938095"/>
            <a:ext cx="4038600" cy="215444"/>
          </a:xfrm>
          <a:prstGeom prst="rect">
            <a:avLst/>
          </a:prstGeom>
          <a:solidFill>
            <a:schemeClr val="bg1"/>
          </a:solidFill>
        </p:spPr>
        <p:txBody>
          <a:bodyPr wrap="square" rtlCol="0">
            <a:spAutoFit/>
          </a:bodyPr>
          <a:lstStyle/>
          <a:p>
            <a:r>
              <a:rPr lang="en-US" sz="800" dirty="0">
                <a:latin typeface="Times New Roman" panose="02020603050405020304" pitchFamily="18" charset="0"/>
                <a:cs typeface="Times New Roman" panose="02020603050405020304" pitchFamily="18" charset="0"/>
              </a:rPr>
              <a:t> 0                        200               400                  600                   800                 1000               1200  </a:t>
            </a:r>
          </a:p>
        </p:txBody>
      </p:sp>
      <p:sp>
        <p:nvSpPr>
          <p:cNvPr id="2" name="TextBox 1"/>
          <p:cNvSpPr txBox="1"/>
          <p:nvPr/>
        </p:nvSpPr>
        <p:spPr>
          <a:xfrm>
            <a:off x="5715000" y="6091983"/>
            <a:ext cx="1600200" cy="184666"/>
          </a:xfrm>
          <a:prstGeom prst="rect">
            <a:avLst/>
          </a:prstGeom>
          <a:solidFill>
            <a:schemeClr val="bg1"/>
          </a:solidFill>
        </p:spPr>
        <p:txBody>
          <a:bodyPr wrap="square" rtlCol="0">
            <a:spAutoFit/>
          </a:bodyPr>
          <a:lstStyle/>
          <a:p>
            <a:r>
              <a:rPr lang="en-US" sz="600" b="1" dirty="0">
                <a:latin typeface="Times New Roman" panose="02020603050405020304" pitchFamily="18" charset="0"/>
                <a:cs typeface="Times New Roman" panose="02020603050405020304" pitchFamily="18" charset="0"/>
              </a:rPr>
              <a:t>Distance from Headwaters of River (km)</a:t>
            </a:r>
          </a:p>
        </p:txBody>
      </p:sp>
      <p:cxnSp>
        <p:nvCxnSpPr>
          <p:cNvPr id="9" name="Straight Arrow Connector 8"/>
          <p:cNvCxnSpPr/>
          <p:nvPr/>
        </p:nvCxnSpPr>
        <p:spPr>
          <a:xfrm>
            <a:off x="5528331" y="6276649"/>
            <a:ext cx="191044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7449509" y="6159021"/>
            <a:ext cx="457200" cy="215444"/>
          </a:xfrm>
          <a:prstGeom prst="rect">
            <a:avLst/>
          </a:prstGeom>
          <a:solidFill>
            <a:schemeClr val="bg1"/>
          </a:solidFill>
        </p:spPr>
        <p:txBody>
          <a:bodyPr wrap="square" rtlCol="0">
            <a:spAutoFit/>
          </a:bodyPr>
          <a:lstStyle/>
          <a:p>
            <a:pPr algn="ctr"/>
            <a:r>
              <a:rPr lang="en-US" sz="800" dirty="0">
                <a:latin typeface="Times New Roman" panose="02020603050405020304" pitchFamily="18" charset="0"/>
                <a:cs typeface="Times New Roman" panose="02020603050405020304" pitchFamily="18" charset="0"/>
              </a:rPr>
              <a:t>Mouth</a:t>
            </a:r>
            <a:endParaRPr lang="en-US" sz="6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5070353" y="6156280"/>
            <a:ext cx="475291" cy="215444"/>
          </a:xfrm>
          <a:prstGeom prst="rect">
            <a:avLst/>
          </a:prstGeom>
          <a:solidFill>
            <a:schemeClr val="bg1"/>
          </a:solidFill>
        </p:spPr>
        <p:txBody>
          <a:bodyPr wrap="square" rtlCol="0">
            <a:spAutoFit/>
          </a:bodyPr>
          <a:lstStyle/>
          <a:p>
            <a:pPr algn="ctr"/>
            <a:r>
              <a:rPr lang="en-US" sz="800" dirty="0">
                <a:latin typeface="Times New Roman" panose="02020603050405020304" pitchFamily="18" charset="0"/>
                <a:cs typeface="Times New Roman" panose="02020603050405020304" pitchFamily="18" charset="0"/>
              </a:rPr>
              <a:t>Source</a:t>
            </a:r>
            <a:endParaRPr lang="en-US" sz="6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4154016" y="3897244"/>
            <a:ext cx="457200" cy="2062103"/>
          </a:xfrm>
          <a:prstGeom prst="rect">
            <a:avLst/>
          </a:prstGeom>
          <a:solidFill>
            <a:schemeClr val="bg1"/>
          </a:solidFill>
        </p:spPr>
        <p:txBody>
          <a:bodyPr wrap="square" rtlCol="0">
            <a:spAutoFit/>
          </a:bodyPr>
          <a:lstStyle/>
          <a:p>
            <a:pPr algn="r"/>
            <a:r>
              <a:rPr lang="en-US" sz="800" dirty="0">
                <a:latin typeface="Times New Roman" panose="02020603050405020304" pitchFamily="18" charset="0"/>
                <a:cs typeface="Times New Roman" panose="02020603050405020304" pitchFamily="18" charset="0"/>
              </a:rPr>
              <a:t> 3000</a:t>
            </a:r>
          </a:p>
          <a:p>
            <a:pPr algn="r"/>
            <a:endParaRPr lang="en-US" sz="800" dirty="0">
              <a:latin typeface="Times New Roman" panose="02020603050405020304" pitchFamily="18" charset="0"/>
              <a:cs typeface="Times New Roman" panose="02020603050405020304" pitchFamily="18" charset="0"/>
            </a:endParaRPr>
          </a:p>
          <a:p>
            <a:pPr algn="r"/>
            <a:endParaRPr lang="en-US" sz="800" dirty="0">
              <a:latin typeface="Times New Roman" panose="02020603050405020304" pitchFamily="18" charset="0"/>
              <a:cs typeface="Times New Roman" panose="02020603050405020304" pitchFamily="18" charset="0"/>
            </a:endParaRPr>
          </a:p>
          <a:p>
            <a:pPr algn="r"/>
            <a:endParaRPr lang="en-US" sz="800" dirty="0">
              <a:latin typeface="Times New Roman" panose="02020603050405020304" pitchFamily="18" charset="0"/>
              <a:cs typeface="Times New Roman" panose="02020603050405020304" pitchFamily="18" charset="0"/>
            </a:endParaRPr>
          </a:p>
          <a:p>
            <a:pPr algn="r"/>
            <a:endParaRPr lang="en-US" sz="800" dirty="0">
              <a:latin typeface="Times New Roman" panose="02020603050405020304" pitchFamily="18" charset="0"/>
              <a:cs typeface="Times New Roman" panose="02020603050405020304" pitchFamily="18" charset="0"/>
            </a:endParaRPr>
          </a:p>
          <a:p>
            <a:pPr algn="r"/>
            <a:r>
              <a:rPr lang="en-US" sz="800" dirty="0">
                <a:latin typeface="Times New Roman" panose="02020603050405020304" pitchFamily="18" charset="0"/>
                <a:cs typeface="Times New Roman" panose="02020603050405020304" pitchFamily="18" charset="0"/>
              </a:rPr>
              <a:t>2000</a:t>
            </a:r>
          </a:p>
          <a:p>
            <a:pPr algn="r"/>
            <a:endParaRPr lang="en-US" sz="800" dirty="0">
              <a:latin typeface="Times New Roman" panose="02020603050405020304" pitchFamily="18" charset="0"/>
              <a:cs typeface="Times New Roman" panose="02020603050405020304" pitchFamily="18" charset="0"/>
            </a:endParaRPr>
          </a:p>
          <a:p>
            <a:pPr algn="r"/>
            <a:endParaRPr lang="en-US" sz="800" dirty="0">
              <a:latin typeface="Times New Roman" panose="02020603050405020304" pitchFamily="18" charset="0"/>
              <a:cs typeface="Times New Roman" panose="02020603050405020304" pitchFamily="18" charset="0"/>
            </a:endParaRPr>
          </a:p>
          <a:p>
            <a:pPr algn="r"/>
            <a:endParaRPr lang="en-US" sz="800" dirty="0">
              <a:latin typeface="Times New Roman" panose="02020603050405020304" pitchFamily="18" charset="0"/>
              <a:cs typeface="Times New Roman" panose="02020603050405020304" pitchFamily="18" charset="0"/>
            </a:endParaRPr>
          </a:p>
          <a:p>
            <a:pPr algn="r"/>
            <a:endParaRPr lang="en-US" sz="800" dirty="0">
              <a:latin typeface="Times New Roman" panose="02020603050405020304" pitchFamily="18" charset="0"/>
              <a:cs typeface="Times New Roman" panose="02020603050405020304" pitchFamily="18" charset="0"/>
            </a:endParaRPr>
          </a:p>
          <a:p>
            <a:pPr algn="r"/>
            <a:r>
              <a:rPr lang="en-US" sz="800" dirty="0">
                <a:latin typeface="Times New Roman" panose="02020603050405020304" pitchFamily="18" charset="0"/>
                <a:cs typeface="Times New Roman" panose="02020603050405020304" pitchFamily="18" charset="0"/>
              </a:rPr>
              <a:t>1000</a:t>
            </a:r>
          </a:p>
          <a:p>
            <a:pPr algn="r"/>
            <a:endParaRPr lang="en-US" sz="800" dirty="0">
              <a:latin typeface="Times New Roman" panose="02020603050405020304" pitchFamily="18" charset="0"/>
              <a:cs typeface="Times New Roman" panose="02020603050405020304" pitchFamily="18" charset="0"/>
            </a:endParaRPr>
          </a:p>
          <a:p>
            <a:pPr algn="r"/>
            <a:endParaRPr lang="en-US" sz="800" dirty="0">
              <a:latin typeface="Times New Roman" panose="02020603050405020304" pitchFamily="18" charset="0"/>
              <a:cs typeface="Times New Roman" panose="02020603050405020304" pitchFamily="18" charset="0"/>
            </a:endParaRPr>
          </a:p>
          <a:p>
            <a:pPr algn="r"/>
            <a:endParaRPr lang="en-US" sz="800" dirty="0">
              <a:latin typeface="Times New Roman" panose="02020603050405020304" pitchFamily="18" charset="0"/>
              <a:cs typeface="Times New Roman" panose="02020603050405020304" pitchFamily="18" charset="0"/>
            </a:endParaRPr>
          </a:p>
          <a:p>
            <a:pPr algn="r"/>
            <a:endParaRPr lang="en-US" sz="800" dirty="0">
              <a:latin typeface="Times New Roman" panose="02020603050405020304" pitchFamily="18" charset="0"/>
              <a:cs typeface="Times New Roman" panose="02020603050405020304" pitchFamily="18" charset="0"/>
            </a:endParaRPr>
          </a:p>
          <a:p>
            <a:pPr algn="r"/>
            <a:r>
              <a:rPr lang="en-US" sz="800" dirty="0">
                <a:latin typeface="Times New Roman" panose="02020603050405020304" pitchFamily="18" charset="0"/>
                <a:cs typeface="Times New Roman" panose="02020603050405020304" pitchFamily="18" charset="0"/>
              </a:rPr>
              <a:t>0</a:t>
            </a:r>
          </a:p>
        </p:txBody>
      </p:sp>
      <p:sp>
        <p:nvSpPr>
          <p:cNvPr id="16" name="TextBox 15"/>
          <p:cNvSpPr txBox="1"/>
          <p:nvPr/>
        </p:nvSpPr>
        <p:spPr>
          <a:xfrm rot="16200000">
            <a:off x="3353916" y="4799952"/>
            <a:ext cx="1600200" cy="230832"/>
          </a:xfrm>
          <a:prstGeom prst="rect">
            <a:avLst/>
          </a:prstGeom>
          <a:solidFill>
            <a:schemeClr val="bg1"/>
          </a:solidFill>
        </p:spPr>
        <p:txBody>
          <a:bodyPr wrap="square" rtlCol="0">
            <a:spAutoFit/>
          </a:bodyPr>
          <a:lstStyle/>
          <a:p>
            <a:r>
              <a:rPr lang="en-US" sz="900" b="1" dirty="0">
                <a:latin typeface="Times New Roman" panose="02020603050405020304" pitchFamily="18" charset="0"/>
                <a:cs typeface="Times New Roman" panose="02020603050405020304" pitchFamily="18" charset="0"/>
              </a:rPr>
              <a:t>Altitude above Sea Level (m)</a:t>
            </a:r>
          </a:p>
        </p:txBody>
      </p:sp>
      <p:sp>
        <p:nvSpPr>
          <p:cNvPr id="21" name="Rectangle 20"/>
          <p:cNvSpPr/>
          <p:nvPr/>
        </p:nvSpPr>
        <p:spPr>
          <a:xfrm>
            <a:off x="3499914" y="499030"/>
            <a:ext cx="457200" cy="597797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8694070" y="503041"/>
            <a:ext cx="390617" cy="597797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47588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93E0793-20D4-44C1-9E89-F101CB70BA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115" y="552463"/>
            <a:ext cx="8227769" cy="6170827"/>
          </a:xfrm>
          <a:prstGeom prst="rect">
            <a:avLst/>
          </a:prstGeom>
        </p:spPr>
      </p:pic>
      <p:sp>
        <p:nvSpPr>
          <p:cNvPr id="12" name="TextBox 11">
            <a:extLst>
              <a:ext uri="{FF2B5EF4-FFF2-40B4-BE49-F238E27FC236}">
                <a16:creationId xmlns:a16="http://schemas.microsoft.com/office/drawing/2014/main" id="{970FA46D-4280-4350-A4AC-F597EB4893D8}"/>
              </a:ext>
            </a:extLst>
          </p:cNvPr>
          <p:cNvSpPr txBox="1"/>
          <p:nvPr/>
        </p:nvSpPr>
        <p:spPr>
          <a:xfrm>
            <a:off x="5410200" y="6019800"/>
            <a:ext cx="1752600" cy="246221"/>
          </a:xfrm>
          <a:prstGeom prst="rect">
            <a:avLst/>
          </a:prstGeom>
          <a:noFill/>
        </p:spPr>
        <p:txBody>
          <a:bodyPr wrap="square" rtlCol="0">
            <a:spAutoFit/>
          </a:bodyPr>
          <a:lstStyle/>
          <a:p>
            <a:r>
              <a:rPr lang="en-US" sz="1000" dirty="0">
                <a:solidFill>
                  <a:srgbClr val="000000"/>
                </a:solidFill>
                <a:latin typeface="Calibri" panose="020F0502020204030204" pitchFamily="34" charset="0"/>
                <a:cs typeface="Calibri" panose="020F0502020204030204" pitchFamily="34" charset="0"/>
              </a:rPr>
              <a:t>Courtesy of Cal Poly Pomona </a:t>
            </a:r>
          </a:p>
        </p:txBody>
      </p:sp>
    </p:spTree>
    <p:extLst>
      <p:ext uri="{BB962C8B-B14F-4D97-AF65-F5344CB8AC3E}">
        <p14:creationId xmlns:p14="http://schemas.microsoft.com/office/powerpoint/2010/main" val="2564852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400" dirty="0"/>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323073"/>
            <a:ext cx="8229600" cy="4306327"/>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Font typeface="Symbol"/>
              <a:buChar cha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Font typeface="Symbol"/>
              <a:buChar cha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Font typeface="Symbol"/>
              <a:buChar cha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Font typeface="Symbol"/>
              <a:buChar cha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95399"/>
            <a:ext cx="82296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34790143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1" descr="01_Gr4_ECS_CD_Day_3_JSM_02_16_Slide_27r.jpg"/>
          <p:cNvPicPr>
            <a:picLocks noChangeAspect="1"/>
          </p:cNvPicPr>
          <p:nvPr/>
        </p:nvPicPr>
        <p:blipFill rotWithShape="1">
          <a:blip r:embed="rId3" cstate="print">
            <a:extLst>
              <a:ext uri="{28A0092B-C50C-407E-A947-70E740481C1C}">
                <a14:useLocalDpi xmlns:a14="http://schemas.microsoft.com/office/drawing/2010/main" val="0"/>
              </a:ext>
            </a:extLst>
          </a:blip>
          <a:srcRect t="9524"/>
          <a:stretch/>
        </p:blipFill>
        <p:spPr>
          <a:xfrm>
            <a:off x="381000" y="1060738"/>
            <a:ext cx="8382000" cy="5686521"/>
          </a:xfrm>
          <a:prstGeom prst="rect">
            <a:avLst/>
          </a:prstGeom>
        </p:spPr>
      </p:pic>
      <p:sp>
        <p:nvSpPr>
          <p:cNvPr id="3" name="TextBox 2">
            <a:extLst>
              <a:ext uri="{FF2B5EF4-FFF2-40B4-BE49-F238E27FC236}">
                <a16:creationId xmlns:a16="http://schemas.microsoft.com/office/drawing/2014/main" id="{9625B672-079C-42CE-AA28-41CB1B1948BC}"/>
              </a:ext>
            </a:extLst>
          </p:cNvPr>
          <p:cNvSpPr txBox="1"/>
          <p:nvPr/>
        </p:nvSpPr>
        <p:spPr>
          <a:xfrm>
            <a:off x="2209800" y="457200"/>
            <a:ext cx="4468018" cy="707886"/>
          </a:xfrm>
          <a:prstGeom prst="rect">
            <a:avLst/>
          </a:prstGeom>
          <a:noFill/>
        </p:spPr>
        <p:txBody>
          <a:bodyPr wrap="none" rtlCol="0">
            <a:spAutoFit/>
          </a:bodyPr>
          <a:lstStyle/>
          <a:p>
            <a:r>
              <a:rPr lang="en-US" sz="4000" b="1" dirty="0">
                <a:solidFill>
                  <a:srgbClr val="FFFF00"/>
                </a:solidFill>
                <a:latin typeface="Calibri" panose="020F0502020204030204" pitchFamily="34" charset="0"/>
                <a:cs typeface="Calibri" panose="020F0502020204030204" pitchFamily="34" charset="0"/>
              </a:rPr>
              <a:t>Graded River Profile</a:t>
            </a:r>
          </a:p>
        </p:txBody>
      </p:sp>
      <p:sp>
        <p:nvSpPr>
          <p:cNvPr id="5" name="TextBox 4">
            <a:extLst>
              <a:ext uri="{FF2B5EF4-FFF2-40B4-BE49-F238E27FC236}">
                <a16:creationId xmlns:a16="http://schemas.microsoft.com/office/drawing/2014/main" id="{E3B46926-8D2C-40D3-8F5F-08823208A839}"/>
              </a:ext>
            </a:extLst>
          </p:cNvPr>
          <p:cNvSpPr txBox="1"/>
          <p:nvPr/>
        </p:nvSpPr>
        <p:spPr>
          <a:xfrm>
            <a:off x="6477000" y="6324600"/>
            <a:ext cx="2188420"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Marli Miller/Geologypics.com</a:t>
            </a:r>
          </a:p>
        </p:txBody>
      </p:sp>
    </p:spTree>
    <p:extLst>
      <p:ext uri="{BB962C8B-B14F-4D97-AF65-F5344CB8AC3E}">
        <p14:creationId xmlns:p14="http://schemas.microsoft.com/office/powerpoint/2010/main" val="17261066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447800"/>
            <a:ext cx="8153399" cy="4876800"/>
          </a:xfrm>
          <a:prstGeom prst="rect">
            <a:avLst/>
          </a:prstGeom>
        </p:spPr>
      </p:pic>
      <p:sp>
        <p:nvSpPr>
          <p:cNvPr id="4" name="TextBox 3">
            <a:extLst>
              <a:ext uri="{FF2B5EF4-FFF2-40B4-BE49-F238E27FC236}">
                <a16:creationId xmlns:a16="http://schemas.microsoft.com/office/drawing/2014/main" id="{A78545E4-FDF1-402E-AC6E-6372474A1AA5}"/>
              </a:ext>
            </a:extLst>
          </p:cNvPr>
          <p:cNvSpPr txBox="1"/>
          <p:nvPr/>
        </p:nvSpPr>
        <p:spPr>
          <a:xfrm>
            <a:off x="533400" y="609600"/>
            <a:ext cx="8153400" cy="707886"/>
          </a:xfrm>
          <a:prstGeom prst="rect">
            <a:avLst/>
          </a:prstGeom>
          <a:noFill/>
        </p:spPr>
        <p:txBody>
          <a:bodyPr wrap="square" rtlCol="0">
            <a:spAutoFit/>
          </a:bodyPr>
          <a:lstStyle/>
          <a:p>
            <a:pPr algn="ctr"/>
            <a:r>
              <a:rPr lang="en-US" sz="4000" b="1" dirty="0">
                <a:solidFill>
                  <a:srgbClr val="FFFF00"/>
                </a:solidFill>
                <a:latin typeface="Calibri" panose="020F0502020204030204" pitchFamily="34" charset="0"/>
                <a:cs typeface="Calibri" panose="020F0502020204030204" pitchFamily="34" charset="0"/>
              </a:rPr>
              <a:t>Graded River Profile</a:t>
            </a:r>
          </a:p>
        </p:txBody>
      </p:sp>
      <p:sp>
        <p:nvSpPr>
          <p:cNvPr id="5" name="TextBox 4">
            <a:extLst>
              <a:ext uri="{FF2B5EF4-FFF2-40B4-BE49-F238E27FC236}">
                <a16:creationId xmlns:a16="http://schemas.microsoft.com/office/drawing/2014/main" id="{FFC118E0-29A8-4EF8-B55A-D64CEB4AC281}"/>
              </a:ext>
            </a:extLst>
          </p:cNvPr>
          <p:cNvSpPr txBox="1"/>
          <p:nvPr/>
        </p:nvSpPr>
        <p:spPr>
          <a:xfrm>
            <a:off x="7221240" y="6109156"/>
            <a:ext cx="1475084"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Pixabay.com</a:t>
            </a:r>
          </a:p>
        </p:txBody>
      </p:sp>
      <p:sp>
        <p:nvSpPr>
          <p:cNvPr id="6" name="Rectangle 5"/>
          <p:cNvSpPr/>
          <p:nvPr/>
        </p:nvSpPr>
        <p:spPr>
          <a:xfrm>
            <a:off x="6705600" y="1600200"/>
            <a:ext cx="1905000" cy="646331"/>
          </a:xfrm>
          <a:prstGeom prst="rect">
            <a:avLst/>
          </a:prstGeom>
        </p:spPr>
        <p:txBody>
          <a:bodyPr wrap="square">
            <a:spAutoFit/>
          </a:bodyPr>
          <a:lstStyle/>
          <a:p>
            <a:r>
              <a:rPr lang="en-US" dirty="0">
                <a:solidFill>
                  <a:schemeClr val="bg1"/>
                </a:solidFill>
                <a:latin typeface="Calibri" panose="020F0502020204030204" pitchFamily="34" charset="0"/>
                <a:cs typeface="Calibri" panose="020F0502020204030204" pitchFamily="34" charset="0"/>
              </a:rPr>
              <a:t>Grand Canyon,</a:t>
            </a:r>
          </a:p>
          <a:p>
            <a:r>
              <a:rPr lang="en-US" dirty="0">
                <a:solidFill>
                  <a:schemeClr val="bg1"/>
                </a:solidFill>
                <a:latin typeface="Calibri" panose="020F0502020204030204" pitchFamily="34" charset="0"/>
                <a:cs typeface="Calibri" panose="020F0502020204030204" pitchFamily="34" charset="0"/>
              </a:rPr>
              <a:t>Northern Arizona</a:t>
            </a:r>
          </a:p>
        </p:txBody>
      </p:sp>
    </p:spTree>
    <p:extLst>
      <p:ext uri="{BB962C8B-B14F-4D97-AF65-F5344CB8AC3E}">
        <p14:creationId xmlns:p14="http://schemas.microsoft.com/office/powerpoint/2010/main" val="3010868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1C5EED-EC8A-4595-8D6F-5FC485791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2311" y="457098"/>
            <a:ext cx="6399377" cy="6399377"/>
          </a:xfrm>
          <a:prstGeom prst="rect">
            <a:avLst/>
          </a:prstGeom>
        </p:spPr>
      </p:pic>
      <p:sp>
        <p:nvSpPr>
          <p:cNvPr id="5" name="TextBox 4">
            <a:extLst>
              <a:ext uri="{FF2B5EF4-FFF2-40B4-BE49-F238E27FC236}">
                <a16:creationId xmlns:a16="http://schemas.microsoft.com/office/drawing/2014/main" id="{857F3DC6-E093-4801-AEF8-C370580B2003}"/>
              </a:ext>
            </a:extLst>
          </p:cNvPr>
          <p:cNvSpPr txBox="1"/>
          <p:nvPr/>
        </p:nvSpPr>
        <p:spPr>
          <a:xfrm>
            <a:off x="723899" y="3056621"/>
            <a:ext cx="7696200" cy="1200329"/>
          </a:xfrm>
          <a:prstGeom prst="rect">
            <a:avLst/>
          </a:prstGeom>
          <a:noFill/>
        </p:spPr>
        <p:txBody>
          <a:bodyPr wrap="square" rtlCol="0">
            <a:spAutoFit/>
          </a:bodyPr>
          <a:lstStyle/>
          <a:p>
            <a:pPr algn="ctr"/>
            <a:r>
              <a:rPr lang="en-US" sz="3600" b="1" dirty="0">
                <a:solidFill>
                  <a:srgbClr val="FFFF00"/>
                </a:solidFill>
                <a:effectLst>
                  <a:innerShdw blurRad="63500" dist="50800" dir="18900000">
                    <a:prstClr val="black">
                      <a:alpha val="50000"/>
                    </a:prstClr>
                  </a:innerShdw>
                </a:effectLst>
              </a:rPr>
              <a:t>Earth’s Changing Surface</a:t>
            </a:r>
          </a:p>
          <a:p>
            <a:pPr algn="ctr"/>
            <a:r>
              <a:rPr lang="en-US" sz="3600" b="1" dirty="0">
                <a:solidFill>
                  <a:srgbClr val="FFFF00"/>
                </a:solidFill>
                <a:effectLst>
                  <a:innerShdw blurRad="63500" dist="50800" dir="18900000">
                    <a:prstClr val="black">
                      <a:alpha val="50000"/>
                    </a:prstClr>
                  </a:innerShdw>
                </a:effectLst>
              </a:rPr>
              <a:t>Lesson 5a</a:t>
            </a:r>
          </a:p>
        </p:txBody>
      </p:sp>
      <p:sp>
        <p:nvSpPr>
          <p:cNvPr id="6" name="TextBox 5">
            <a:extLst>
              <a:ext uri="{FF2B5EF4-FFF2-40B4-BE49-F238E27FC236}">
                <a16:creationId xmlns:a16="http://schemas.microsoft.com/office/drawing/2014/main" id="{C8DD915B-B0AE-4AC1-8080-3F3001F86609}"/>
              </a:ext>
            </a:extLst>
          </p:cNvPr>
          <p:cNvSpPr txBox="1"/>
          <p:nvPr/>
        </p:nvSpPr>
        <p:spPr>
          <a:xfrm>
            <a:off x="7652886" y="6641029"/>
            <a:ext cx="1491114"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Visible Earth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206" y="633483"/>
            <a:ext cx="8113594" cy="990600"/>
          </a:xfrm>
        </p:spPr>
        <p:txBody>
          <a:bodyPr>
            <a:noAutofit/>
          </a:bodyPr>
          <a:lstStyle/>
          <a:p>
            <a:pPr lvl="0"/>
            <a:r>
              <a:rPr lang="en-US" dirty="0"/>
              <a:t>Content Deepening: Focus Question 1</a:t>
            </a:r>
          </a:p>
        </p:txBody>
      </p:sp>
      <p:sp>
        <p:nvSpPr>
          <p:cNvPr id="3" name="Content Placeholder 2"/>
          <p:cNvSpPr>
            <a:spLocks noGrp="1"/>
          </p:cNvSpPr>
          <p:nvPr>
            <p:ph idx="1"/>
          </p:nvPr>
        </p:nvSpPr>
        <p:spPr>
          <a:xfrm>
            <a:off x="614148" y="1781032"/>
            <a:ext cx="8086299" cy="4495800"/>
          </a:xfrm>
        </p:spPr>
        <p:txBody>
          <a:bodyPr/>
          <a:lstStyle/>
          <a:p>
            <a:pPr marL="0" lvl="1" indent="0">
              <a:spcBef>
                <a:spcPts val="0"/>
              </a:spcBef>
              <a:spcAft>
                <a:spcPts val="2400"/>
              </a:spcAft>
              <a:buNone/>
            </a:pPr>
            <a:r>
              <a:rPr lang="en-US" sz="3200" dirty="0"/>
              <a:t>How quickly or slowly do landforms change over time? How do we know?</a:t>
            </a:r>
          </a:p>
        </p:txBody>
      </p:sp>
    </p:spTree>
    <p:extLst>
      <p:ext uri="{BB962C8B-B14F-4D97-AF65-F5344CB8AC3E}">
        <p14:creationId xmlns:p14="http://schemas.microsoft.com/office/powerpoint/2010/main" val="35392527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990600"/>
          </a:xfrm>
        </p:spPr>
        <p:txBody>
          <a:bodyPr>
            <a:noAutofit/>
          </a:bodyPr>
          <a:lstStyle/>
          <a:p>
            <a:pPr lvl="0"/>
            <a:br>
              <a:rPr lang="en-US" sz="4400" dirty="0"/>
            </a:br>
            <a:r>
              <a:rPr lang="en-US" dirty="0"/>
              <a:t>Can We See Landforms Change? </a:t>
            </a:r>
            <a:br>
              <a:rPr lang="en-US" sz="4400" dirty="0"/>
            </a:br>
            <a:endParaRPr lang="en-US" sz="44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2514600"/>
            <a:ext cx="7984366" cy="3657600"/>
          </a:xfrm>
        </p:spPr>
      </p:pic>
      <p:sp>
        <p:nvSpPr>
          <p:cNvPr id="5" name="TextBox 4"/>
          <p:cNvSpPr txBox="1"/>
          <p:nvPr/>
        </p:nvSpPr>
        <p:spPr>
          <a:xfrm>
            <a:off x="6705600" y="5966281"/>
            <a:ext cx="2057400" cy="215444"/>
          </a:xfrm>
          <a:prstGeom prst="rect">
            <a:avLst/>
          </a:prstGeom>
          <a:noFill/>
        </p:spPr>
        <p:txBody>
          <a:bodyPr wrap="squar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W. Tyson Joyce/NPS</a:t>
            </a:r>
          </a:p>
        </p:txBody>
      </p:sp>
      <p:sp>
        <p:nvSpPr>
          <p:cNvPr id="6" name="TextBox 5"/>
          <p:cNvSpPr txBox="1"/>
          <p:nvPr/>
        </p:nvSpPr>
        <p:spPr>
          <a:xfrm>
            <a:off x="609600" y="1295400"/>
            <a:ext cx="8001000" cy="1077218"/>
          </a:xfrm>
          <a:prstGeom prst="rect">
            <a:avLst/>
          </a:prstGeom>
          <a:noFill/>
        </p:spPr>
        <p:txBody>
          <a:bodyPr wrap="square" rtlCol="0">
            <a:spAutoFit/>
          </a:bodyPr>
          <a:lstStyle/>
          <a:p>
            <a:r>
              <a:rPr lang="en-US" sz="3200" dirty="0">
                <a:latin typeface="Calibri" pitchFamily="34" charset="0"/>
              </a:rPr>
              <a:t>Do you think someone could watch the Grand Canyon change? How long would it take?</a:t>
            </a:r>
          </a:p>
        </p:txBody>
      </p:sp>
    </p:spTree>
    <p:extLst>
      <p:ext uri="{BB962C8B-B14F-4D97-AF65-F5344CB8AC3E}">
        <p14:creationId xmlns:p14="http://schemas.microsoft.com/office/powerpoint/2010/main" val="24841783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001000" cy="990600"/>
          </a:xfrm>
        </p:spPr>
        <p:txBody>
          <a:bodyPr>
            <a:noAutofit/>
          </a:bodyPr>
          <a:lstStyle/>
          <a:p>
            <a:pPr lvl="0"/>
            <a:br>
              <a:rPr lang="en-US" sz="4400" dirty="0"/>
            </a:br>
            <a:r>
              <a:rPr lang="en-US" dirty="0"/>
              <a:t>What Is a Delta?</a:t>
            </a:r>
            <a:br>
              <a:rPr lang="en-US" sz="4400" dirty="0"/>
            </a:br>
            <a:endParaRPr lang="en-US" sz="4400" dirty="0"/>
          </a:p>
        </p:txBody>
      </p:sp>
      <p:pic>
        <p:nvPicPr>
          <p:cNvPr id="11" name="Content Placeholder 10"/>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62000" y="1524000"/>
            <a:ext cx="7765548" cy="4724400"/>
          </a:xfrm>
        </p:spPr>
      </p:pic>
      <p:sp>
        <p:nvSpPr>
          <p:cNvPr id="12" name="Rectangle 11"/>
          <p:cNvSpPr/>
          <p:nvPr/>
        </p:nvSpPr>
        <p:spPr>
          <a:xfrm>
            <a:off x="6076236" y="6032956"/>
            <a:ext cx="2451312" cy="215444"/>
          </a:xfrm>
          <a:prstGeom prst="rect">
            <a:avLst/>
          </a:prstGeom>
        </p:spPr>
        <p:txBody>
          <a:bodyPr wrap="none">
            <a:spAutoFit/>
          </a:bodyPr>
          <a:lstStyle/>
          <a:p>
            <a:r>
              <a:rPr lang="en-US" sz="800" dirty="0">
                <a:solidFill>
                  <a:schemeClr val="bg1"/>
                </a:solidFill>
                <a:latin typeface="Calibri" panose="020F0502020204030204" pitchFamily="34" charset="0"/>
                <a:cs typeface="Calibri" panose="020F0502020204030204" pitchFamily="34" charset="0"/>
              </a:rPr>
              <a:t>Photo courtesy of Arthur </a:t>
            </a:r>
            <a:r>
              <a:rPr lang="en-US" sz="800" dirty="0" err="1">
                <a:solidFill>
                  <a:schemeClr val="bg1"/>
                </a:solidFill>
                <a:latin typeface="Calibri" panose="020F0502020204030204" pitchFamily="34" charset="0"/>
                <a:cs typeface="Calibri" panose="020F0502020204030204" pitchFamily="34" charset="0"/>
              </a:rPr>
              <a:t>Belala</a:t>
            </a:r>
            <a:r>
              <a:rPr lang="en-US" sz="800" dirty="0">
                <a:solidFill>
                  <a:schemeClr val="bg1"/>
                </a:solidFill>
                <a:latin typeface="Calibri" panose="020F0502020204030204" pitchFamily="34" charset="0"/>
                <a:cs typeface="Calibri" panose="020F0502020204030204" pitchFamily="34" charset="0"/>
              </a:rPr>
              <a:t>/Wikimedia Commons</a:t>
            </a:r>
          </a:p>
        </p:txBody>
      </p:sp>
    </p:spTree>
    <p:extLst>
      <p:ext uri="{BB962C8B-B14F-4D97-AF65-F5344CB8AC3E}">
        <p14:creationId xmlns:p14="http://schemas.microsoft.com/office/powerpoint/2010/main" val="11287882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305800" cy="990600"/>
          </a:xfrm>
        </p:spPr>
        <p:txBody>
          <a:bodyPr>
            <a:normAutofit fontScale="90000"/>
          </a:bodyPr>
          <a:lstStyle/>
          <a:p>
            <a:pPr lvl="0"/>
            <a:r>
              <a:rPr lang="en-US" dirty="0"/>
              <a:t>How Quickly or Slowly Do Landforms Change?</a:t>
            </a:r>
            <a:endParaRPr lang="en-US" sz="4400" dirty="0"/>
          </a:p>
        </p:txBody>
      </p:sp>
      <p:sp>
        <p:nvSpPr>
          <p:cNvPr id="4" name="Content Placeholder 3"/>
          <p:cNvSpPr>
            <a:spLocks noGrp="1"/>
          </p:cNvSpPr>
          <p:nvPr>
            <p:ph idx="1"/>
          </p:nvPr>
        </p:nvSpPr>
        <p:spPr>
          <a:xfrm>
            <a:off x="533400" y="1295400"/>
            <a:ext cx="8229600" cy="5334000"/>
          </a:xfrm>
        </p:spPr>
        <p:txBody>
          <a:bodyPr/>
          <a:lstStyle/>
          <a:p>
            <a:pPr marL="365760" indent="-365760">
              <a:spcBef>
                <a:spcPts val="0"/>
              </a:spcBef>
              <a:buFont typeface="+mj-lt"/>
              <a:buAutoNum type="arabicPeriod"/>
            </a:pPr>
            <a:r>
              <a:rPr lang="en-US" sz="3000" dirty="0"/>
              <a:t>Work in pairs to investigate two landforms :</a:t>
            </a:r>
          </a:p>
          <a:p>
            <a:pPr marL="731520" lvl="1" indent="-365760">
              <a:spcBef>
                <a:spcPts val="600"/>
              </a:spcBef>
            </a:pPr>
            <a:r>
              <a:rPr lang="en-US" sz="3000" dirty="0"/>
              <a:t>The Grand Canyon</a:t>
            </a:r>
          </a:p>
          <a:p>
            <a:pPr marL="731520" lvl="1" indent="-365760">
              <a:spcBef>
                <a:spcPts val="600"/>
              </a:spcBef>
            </a:pPr>
            <a:r>
              <a:rPr lang="en-US" sz="3000" dirty="0"/>
              <a:t>The Mississippi River delta</a:t>
            </a:r>
          </a:p>
          <a:p>
            <a:pPr marL="365760" indent="-365760">
              <a:spcBef>
                <a:spcPts val="800"/>
              </a:spcBef>
              <a:buFont typeface="+mj-lt"/>
              <a:buAutoNum type="arabicPeriod"/>
            </a:pPr>
            <a:r>
              <a:rPr lang="en-US" sz="3000" dirty="0"/>
              <a:t>Read the information on the handouts and study the photos and maps.</a:t>
            </a:r>
          </a:p>
          <a:p>
            <a:pPr marL="365760" indent="-365760">
              <a:spcBef>
                <a:spcPts val="800"/>
              </a:spcBef>
              <a:buFont typeface="+mj-lt"/>
              <a:buAutoNum type="arabicPeriod"/>
            </a:pPr>
            <a:r>
              <a:rPr lang="en-US" sz="3000" dirty="0"/>
              <a:t>Decide whether these landforms are changing quickly or slowly. </a:t>
            </a:r>
          </a:p>
          <a:p>
            <a:pPr marL="365760" indent="-365760">
              <a:spcBef>
                <a:spcPts val="800"/>
              </a:spcBef>
              <a:buFont typeface="+mj-lt"/>
              <a:buAutoNum type="arabicPeriod"/>
            </a:pPr>
            <a:r>
              <a:rPr lang="en-US" sz="3000" dirty="0"/>
              <a:t>Look for evidence in the readings to support your ideas. </a:t>
            </a:r>
          </a:p>
          <a:p>
            <a:pPr marL="365760" indent="-365760">
              <a:spcBef>
                <a:spcPts val="800"/>
              </a:spcBef>
              <a:buFont typeface="+mj-lt"/>
              <a:buAutoNum type="arabicPeriod"/>
            </a:pPr>
            <a:r>
              <a:rPr lang="en-US" sz="3000" dirty="0"/>
              <a:t>Be ready to share your ideas and evidence.</a:t>
            </a:r>
          </a:p>
          <a:p>
            <a:endParaRPr lang="en-US" dirty="0"/>
          </a:p>
        </p:txBody>
      </p:sp>
    </p:spTree>
    <p:extLst>
      <p:ext uri="{BB962C8B-B14F-4D97-AF65-F5344CB8AC3E}">
        <p14:creationId xmlns:p14="http://schemas.microsoft.com/office/powerpoint/2010/main" val="10853487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Autofit/>
          </a:bodyPr>
          <a:lstStyle/>
          <a:p>
            <a:pPr lvl="0"/>
            <a:r>
              <a:rPr lang="en-US" dirty="0"/>
              <a:t>Reflect: Content Deepening Focus Question 1</a:t>
            </a:r>
            <a:endParaRPr lang="en-US" sz="4400" dirty="0"/>
          </a:p>
        </p:txBody>
      </p:sp>
      <p:sp>
        <p:nvSpPr>
          <p:cNvPr id="3" name="Content Placeholder 2"/>
          <p:cNvSpPr>
            <a:spLocks noGrp="1"/>
          </p:cNvSpPr>
          <p:nvPr>
            <p:ph idx="1"/>
          </p:nvPr>
        </p:nvSpPr>
        <p:spPr>
          <a:xfrm>
            <a:off x="609600" y="1752600"/>
            <a:ext cx="8229600" cy="4724400"/>
          </a:xfrm>
        </p:spPr>
        <p:txBody>
          <a:bodyPr/>
          <a:lstStyle/>
          <a:p>
            <a:pPr marL="0" lvl="1" indent="0">
              <a:buNone/>
            </a:pPr>
            <a:r>
              <a:rPr lang="en-US" sz="3000" i="1" dirty="0"/>
              <a:t>How quickly or slowly do landforms change over time? How do we know?</a:t>
            </a:r>
          </a:p>
          <a:p>
            <a:pPr marL="0" indent="0">
              <a:spcBef>
                <a:spcPts val="2400"/>
              </a:spcBef>
              <a:buNone/>
            </a:pPr>
            <a:r>
              <a:rPr lang="en-US" sz="3000" dirty="0"/>
              <a:t>Answer these questions in your notebook using this sentence starter: </a:t>
            </a:r>
          </a:p>
          <a:p>
            <a:pPr marL="731520" indent="0">
              <a:spcBef>
                <a:spcPts val="800"/>
              </a:spcBef>
              <a:buNone/>
            </a:pPr>
            <a:r>
              <a:rPr lang="en-US" sz="3000" i="1" dirty="0"/>
              <a:t>I think landforms change [slowly/quickly/both]. My evidence is __________________.</a:t>
            </a:r>
          </a:p>
          <a:p>
            <a:pPr marL="0" indent="0">
              <a:spcBef>
                <a:spcPts val="1800"/>
              </a:spcBef>
              <a:buNone/>
            </a:pPr>
            <a:r>
              <a:rPr lang="en-US" sz="3000" dirty="0"/>
              <a:t>Circle one of the options (slowly, quickly, or both). Make sure to use evidence from today’s readings to support your ideas.</a:t>
            </a:r>
          </a:p>
        </p:txBody>
      </p:sp>
    </p:spTree>
    <p:extLst>
      <p:ext uri="{BB962C8B-B14F-4D97-AF65-F5344CB8AC3E}">
        <p14:creationId xmlns:p14="http://schemas.microsoft.com/office/powerpoint/2010/main" val="1158782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990600"/>
          </a:xfrm>
        </p:spPr>
        <p:txBody>
          <a:bodyPr>
            <a:noAutofit/>
          </a:bodyPr>
          <a:lstStyle/>
          <a:p>
            <a:pPr marL="777240" lvl="0"/>
            <a:br>
              <a:rPr lang="en-US" sz="4400" dirty="0"/>
            </a:br>
            <a:r>
              <a:rPr lang="en-US" dirty="0"/>
              <a:t>Key Science Ideas</a:t>
            </a:r>
            <a:br>
              <a:rPr lang="en-US" sz="4400" dirty="0"/>
            </a:br>
            <a:endParaRPr lang="en-US" sz="4400" dirty="0"/>
          </a:p>
        </p:txBody>
      </p:sp>
      <p:sp>
        <p:nvSpPr>
          <p:cNvPr id="3" name="Content Placeholder 2"/>
          <p:cNvSpPr>
            <a:spLocks noGrp="1"/>
          </p:cNvSpPr>
          <p:nvPr>
            <p:ph idx="1"/>
          </p:nvPr>
        </p:nvSpPr>
        <p:spPr>
          <a:xfrm>
            <a:off x="533400" y="1371600"/>
            <a:ext cx="8153400" cy="5105400"/>
          </a:xfrm>
        </p:spPr>
        <p:txBody>
          <a:bodyPr/>
          <a:lstStyle/>
          <a:p>
            <a:pPr marL="365760" indent="-365760">
              <a:spcBef>
                <a:spcPts val="600"/>
              </a:spcBef>
            </a:pPr>
            <a:r>
              <a:rPr lang="en-US" sz="2900" dirty="0"/>
              <a:t>Landforms change over </a:t>
            </a:r>
            <a:br>
              <a:rPr lang="en-US" sz="2900" dirty="0"/>
            </a:br>
            <a:r>
              <a:rPr lang="en-US" sz="2900" dirty="0"/>
              <a:t>time.</a:t>
            </a:r>
          </a:p>
          <a:p>
            <a:pPr marL="365760" indent="-365760">
              <a:spcBef>
                <a:spcPts val="600"/>
              </a:spcBef>
            </a:pPr>
            <a:r>
              <a:rPr lang="en-US" sz="2900" dirty="0"/>
              <a:t>Some changes happen </a:t>
            </a:r>
            <a:br>
              <a:rPr lang="en-US" sz="2900" dirty="0"/>
            </a:br>
            <a:r>
              <a:rPr lang="en-US" sz="2900" dirty="0"/>
              <a:t>quickly, like during a </a:t>
            </a:r>
            <a:br>
              <a:rPr lang="en-US" sz="2900" dirty="0"/>
            </a:br>
            <a:r>
              <a:rPr lang="en-US" sz="2900" dirty="0"/>
              <a:t>flood.</a:t>
            </a:r>
          </a:p>
          <a:p>
            <a:pPr marL="365760" indent="-365760">
              <a:spcBef>
                <a:spcPts val="600"/>
              </a:spcBef>
            </a:pPr>
            <a:r>
              <a:rPr lang="en-US" sz="2900" dirty="0"/>
              <a:t>Some changes happen </a:t>
            </a:r>
            <a:br>
              <a:rPr lang="en-US" sz="2900" dirty="0"/>
            </a:br>
            <a:r>
              <a:rPr lang="en-US" sz="2900" dirty="0"/>
              <a:t>very slowly over time, </a:t>
            </a:r>
            <a:br>
              <a:rPr lang="en-US" sz="2900" dirty="0"/>
            </a:br>
            <a:r>
              <a:rPr lang="en-US" sz="2900" dirty="0"/>
              <a:t>like when deltas or </a:t>
            </a:r>
            <a:br>
              <a:rPr lang="en-US" sz="2900" dirty="0"/>
            </a:br>
            <a:r>
              <a:rPr lang="en-US" sz="2900" dirty="0"/>
              <a:t>canyons form.</a:t>
            </a:r>
          </a:p>
          <a:p>
            <a:pPr marL="365760" indent="-365760">
              <a:spcBef>
                <a:spcPts val="600"/>
              </a:spcBef>
            </a:pPr>
            <a:r>
              <a:rPr lang="en-US" sz="2900" dirty="0"/>
              <a:t>We can’t always see </a:t>
            </a:r>
            <a:br>
              <a:rPr lang="en-US" sz="2900" dirty="0"/>
            </a:br>
            <a:r>
              <a:rPr lang="en-US" sz="2900" dirty="0"/>
              <a:t>these changes happening.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533400"/>
            <a:ext cx="685800" cy="685800"/>
          </a:xfrm>
          <a:prstGeom prst="rect">
            <a:avLst/>
          </a:prstGeom>
        </p:spPr>
      </p:pic>
      <p:pic>
        <p:nvPicPr>
          <p:cNvPr id="9" name="Picture 8">
            <a:extLst>
              <a:ext uri="{FF2B5EF4-FFF2-40B4-BE49-F238E27FC236}">
                <a16:creationId xmlns:a16="http://schemas.microsoft.com/office/drawing/2014/main" id="{B7293009-A038-4393-BD37-CA01162424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599" y="1856533"/>
            <a:ext cx="3606799" cy="1511248"/>
          </a:xfrm>
          <a:prstGeom prst="rect">
            <a:avLst/>
          </a:prstGeom>
        </p:spPr>
      </p:pic>
      <p:pic>
        <p:nvPicPr>
          <p:cNvPr id="10" name="Picture 9">
            <a:extLst>
              <a:ext uri="{FF2B5EF4-FFF2-40B4-BE49-F238E27FC236}">
                <a16:creationId xmlns:a16="http://schemas.microsoft.com/office/drawing/2014/main" id="{1DE15686-F416-4A32-ACDD-86CE502B6A06}"/>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181600" y="3717724"/>
            <a:ext cx="3606799" cy="2057400"/>
          </a:xfrm>
          <a:prstGeom prst="rect">
            <a:avLst/>
          </a:prstGeom>
        </p:spPr>
      </p:pic>
      <p:sp>
        <p:nvSpPr>
          <p:cNvPr id="11" name="Rectangle 10">
            <a:extLst>
              <a:ext uri="{FF2B5EF4-FFF2-40B4-BE49-F238E27FC236}">
                <a16:creationId xmlns:a16="http://schemas.microsoft.com/office/drawing/2014/main" id="{A4013214-D09F-4DF9-B317-82ED50CC2665}"/>
              </a:ext>
            </a:extLst>
          </p:cNvPr>
          <p:cNvSpPr/>
          <p:nvPr/>
        </p:nvSpPr>
        <p:spPr>
          <a:xfrm>
            <a:off x="6892240" y="3152337"/>
            <a:ext cx="1832553" cy="215444"/>
          </a:xfrm>
          <a:prstGeom prst="rect">
            <a:avLst/>
          </a:prstGeom>
        </p:spPr>
        <p:txBody>
          <a:bodyPr wrap="none">
            <a:spAutoFit/>
          </a:bodyPr>
          <a:lstStyle/>
          <a:p>
            <a:r>
              <a:rPr lang="en-US" sz="800" dirty="0">
                <a:solidFill>
                  <a:schemeClr val="bg1"/>
                </a:solidFill>
                <a:latin typeface="Calibri" panose="020F0502020204030204" pitchFamily="34" charset="0"/>
                <a:cs typeface="Calibri" panose="020F0502020204030204" pitchFamily="34" charset="0"/>
              </a:rPr>
              <a:t>Photo courtesy of W. Tyson Joyce/NPS</a:t>
            </a:r>
          </a:p>
        </p:txBody>
      </p:sp>
      <p:sp>
        <p:nvSpPr>
          <p:cNvPr id="12" name="Rectangle 11">
            <a:extLst>
              <a:ext uri="{FF2B5EF4-FFF2-40B4-BE49-F238E27FC236}">
                <a16:creationId xmlns:a16="http://schemas.microsoft.com/office/drawing/2014/main" id="{0B28601C-D736-461B-812C-9D5522B39C0E}"/>
              </a:ext>
            </a:extLst>
          </p:cNvPr>
          <p:cNvSpPr/>
          <p:nvPr/>
        </p:nvSpPr>
        <p:spPr>
          <a:xfrm>
            <a:off x="6337087" y="5559680"/>
            <a:ext cx="2451312" cy="215444"/>
          </a:xfrm>
          <a:prstGeom prst="rect">
            <a:avLst/>
          </a:prstGeom>
        </p:spPr>
        <p:txBody>
          <a:bodyPr wrap="none">
            <a:spAutoFit/>
          </a:bodyPr>
          <a:lstStyle/>
          <a:p>
            <a:r>
              <a:rPr lang="en-US" sz="800" dirty="0">
                <a:solidFill>
                  <a:schemeClr val="bg1"/>
                </a:solidFill>
                <a:latin typeface="Calibri" panose="020F0502020204030204" pitchFamily="34" charset="0"/>
                <a:cs typeface="Calibri" panose="020F0502020204030204" pitchFamily="34" charset="0"/>
              </a:rPr>
              <a:t>Photo courtesy of Arthur </a:t>
            </a:r>
            <a:r>
              <a:rPr lang="en-US" sz="800" dirty="0" err="1">
                <a:solidFill>
                  <a:schemeClr val="bg1"/>
                </a:solidFill>
                <a:latin typeface="Calibri" panose="020F0502020204030204" pitchFamily="34" charset="0"/>
                <a:cs typeface="Calibri" panose="020F0502020204030204" pitchFamily="34" charset="0"/>
              </a:rPr>
              <a:t>Belala</a:t>
            </a:r>
            <a:r>
              <a:rPr lang="en-US" sz="800" dirty="0">
                <a:solidFill>
                  <a:schemeClr val="bg1"/>
                </a:solidFill>
                <a:latin typeface="Calibri" panose="020F0502020204030204" pitchFamily="34" charset="0"/>
                <a:cs typeface="Calibri" panose="020F0502020204030204" pitchFamily="34" charset="0"/>
              </a:rPr>
              <a:t>/Wikimedia Commons</a:t>
            </a:r>
          </a:p>
        </p:txBody>
      </p:sp>
    </p:spTree>
    <p:extLst>
      <p:ext uri="{BB962C8B-B14F-4D97-AF65-F5344CB8AC3E}">
        <p14:creationId xmlns:p14="http://schemas.microsoft.com/office/powerpoint/2010/main" val="11587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1C5EED-EC8A-4595-8D6F-5FC485791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2311" y="457098"/>
            <a:ext cx="6399377" cy="6399377"/>
          </a:xfrm>
          <a:prstGeom prst="rect">
            <a:avLst/>
          </a:prstGeom>
        </p:spPr>
      </p:pic>
      <p:sp>
        <p:nvSpPr>
          <p:cNvPr id="5" name="TextBox 4">
            <a:extLst>
              <a:ext uri="{FF2B5EF4-FFF2-40B4-BE49-F238E27FC236}">
                <a16:creationId xmlns:a16="http://schemas.microsoft.com/office/drawing/2014/main" id="{857F3DC6-E093-4801-AEF8-C370580B2003}"/>
              </a:ext>
            </a:extLst>
          </p:cNvPr>
          <p:cNvSpPr txBox="1"/>
          <p:nvPr/>
        </p:nvSpPr>
        <p:spPr>
          <a:xfrm>
            <a:off x="723899" y="3056621"/>
            <a:ext cx="7696200" cy="1200329"/>
          </a:xfrm>
          <a:prstGeom prst="rect">
            <a:avLst/>
          </a:prstGeom>
          <a:noFill/>
        </p:spPr>
        <p:txBody>
          <a:bodyPr wrap="square" rtlCol="0">
            <a:spAutoFit/>
          </a:bodyPr>
          <a:lstStyle/>
          <a:p>
            <a:pPr algn="ctr"/>
            <a:r>
              <a:rPr lang="en-US" sz="3600" b="1" dirty="0">
                <a:solidFill>
                  <a:srgbClr val="FFFF00"/>
                </a:solidFill>
                <a:effectLst>
                  <a:innerShdw blurRad="63500" dist="50800" dir="18900000">
                    <a:prstClr val="black">
                      <a:alpha val="50000"/>
                    </a:prstClr>
                  </a:innerShdw>
                </a:effectLst>
              </a:rPr>
              <a:t>Earth’s Changing Surface</a:t>
            </a:r>
          </a:p>
          <a:p>
            <a:pPr algn="ctr"/>
            <a:r>
              <a:rPr lang="en-US" sz="3600" b="1" dirty="0">
                <a:solidFill>
                  <a:srgbClr val="FFFF00"/>
                </a:solidFill>
                <a:effectLst>
                  <a:innerShdw blurRad="63500" dist="50800" dir="18900000">
                    <a:prstClr val="black">
                      <a:alpha val="50000"/>
                    </a:prstClr>
                  </a:innerShdw>
                </a:effectLst>
              </a:rPr>
              <a:t>Lesson 5b</a:t>
            </a:r>
          </a:p>
        </p:txBody>
      </p:sp>
      <p:sp>
        <p:nvSpPr>
          <p:cNvPr id="6" name="TextBox 5">
            <a:extLst>
              <a:ext uri="{FF2B5EF4-FFF2-40B4-BE49-F238E27FC236}">
                <a16:creationId xmlns:a16="http://schemas.microsoft.com/office/drawing/2014/main" id="{C8DD915B-B0AE-4AC1-8080-3F3001F86609}"/>
              </a:ext>
            </a:extLst>
          </p:cNvPr>
          <p:cNvSpPr txBox="1"/>
          <p:nvPr/>
        </p:nvSpPr>
        <p:spPr>
          <a:xfrm>
            <a:off x="7643361" y="6641029"/>
            <a:ext cx="1491114"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Visible Earth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304800"/>
            <a:ext cx="8210551" cy="990600"/>
          </a:xfrm>
        </p:spPr>
        <p:txBody>
          <a:bodyPr>
            <a:normAutofit fontScale="90000"/>
          </a:bodyPr>
          <a:lstStyle/>
          <a:p>
            <a:pPr eaLnBrk="1" fontAlgn="auto" hangingPunct="1">
              <a:spcAft>
                <a:spcPts val="0"/>
              </a:spcAft>
              <a:defRPr/>
            </a:pPr>
            <a:br>
              <a:rPr lang="en-US" dirty="0"/>
            </a:br>
            <a:r>
              <a:rPr lang="en-US" sz="4400" dirty="0"/>
              <a:t>Norms for Working Together: The Heart </a:t>
            </a:r>
            <a:br>
              <a:rPr lang="en-US" sz="4400" dirty="0"/>
            </a:br>
            <a:endParaRPr lang="en-US" sz="4400" dirty="0"/>
          </a:p>
        </p:txBody>
      </p:sp>
      <p:sp>
        <p:nvSpPr>
          <p:cNvPr id="115715" name="Rectangle 3"/>
          <p:cNvSpPr>
            <a:spLocks noGrp="1" noChangeArrowheads="1"/>
          </p:cNvSpPr>
          <p:nvPr>
            <p:ph idx="1"/>
          </p:nvPr>
        </p:nvSpPr>
        <p:spPr>
          <a:xfrm>
            <a:off x="533400" y="2332038"/>
            <a:ext cx="8229600" cy="4297362"/>
          </a:xfrm>
        </p:spPr>
        <p:txBody>
          <a:bodyPr rtlCol="0">
            <a:normAutofit fontScale="92500" lnSpcReduction="20000"/>
          </a:bodyPr>
          <a:lstStyle/>
          <a:p>
            <a:pPr marL="0" indent="0" eaLnBrk="1" fontAlgn="auto" hangingPunct="1">
              <a:spcAft>
                <a:spcPts val="0"/>
              </a:spcAft>
              <a:buFont typeface="Arial" pitchFamily="34" charset="0"/>
              <a:buNone/>
              <a:defRPr/>
            </a:pPr>
            <a:r>
              <a:rPr lang="en-US" sz="2800" b="1" dirty="0"/>
              <a:t>The Heart of RESPeCT Lesson Analysis and Content </a:t>
            </a:r>
            <a:br>
              <a:rPr lang="en-US" sz="2800" b="1" dirty="0"/>
            </a:br>
            <a:r>
              <a:rPr lang="en-US" sz="2800" b="1" dirty="0"/>
              <a:t>Deepening</a:t>
            </a:r>
          </a:p>
          <a:p>
            <a:pPr marL="342900" marR="0" lvl="0" indent="-342900">
              <a:lnSpc>
                <a:spcPct val="110000"/>
              </a:lnSpc>
              <a:spcBef>
                <a:spcPts val="600"/>
              </a:spcBef>
              <a:spcAft>
                <a:spcPts val="0"/>
              </a:spcAft>
              <a:buFont typeface="Symbol"/>
              <a:buChar char=""/>
            </a:pPr>
            <a:r>
              <a:rPr lang="en-US" sz="2800" dirty="0">
                <a:solidFill>
                  <a:srgbClr val="292934"/>
                </a:solidFill>
              </a:rPr>
              <a:t>Keep the goal in mind: analysis of teaching to improve student learning.  </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Share your ideas, uncertainties, confusion, disagreements, questions, and good humor. All points of view are welcome.</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Expect and ask questions to deepen everyone’s learning; be constructively challenging.</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Listen carefully; seek to understand other participants’ points of view.</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600635" y="1219200"/>
            <a:ext cx="854336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18196817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206" y="633483"/>
            <a:ext cx="8113594" cy="990600"/>
          </a:xfrm>
        </p:spPr>
        <p:txBody>
          <a:bodyPr>
            <a:noAutofit/>
          </a:bodyPr>
          <a:lstStyle/>
          <a:p>
            <a:pPr lvl="0"/>
            <a:r>
              <a:rPr lang="en-US" dirty="0"/>
              <a:t>Content Deepening: Focus Question 1</a:t>
            </a:r>
          </a:p>
        </p:txBody>
      </p:sp>
      <p:sp>
        <p:nvSpPr>
          <p:cNvPr id="3" name="Content Placeholder 2"/>
          <p:cNvSpPr>
            <a:spLocks noGrp="1"/>
          </p:cNvSpPr>
          <p:nvPr>
            <p:ph idx="1"/>
          </p:nvPr>
        </p:nvSpPr>
        <p:spPr>
          <a:xfrm>
            <a:off x="614148" y="1781032"/>
            <a:ext cx="8086299" cy="4495800"/>
          </a:xfrm>
        </p:spPr>
        <p:txBody>
          <a:bodyPr/>
          <a:lstStyle/>
          <a:p>
            <a:pPr marL="0" lvl="1" indent="0">
              <a:spcBef>
                <a:spcPts val="0"/>
              </a:spcBef>
              <a:spcAft>
                <a:spcPts val="2400"/>
              </a:spcAft>
              <a:buNone/>
            </a:pPr>
            <a:r>
              <a:rPr lang="en-US" sz="3200" dirty="0"/>
              <a:t>How quickly or slowly do landforms change over time? How do we know?</a:t>
            </a:r>
          </a:p>
        </p:txBody>
      </p:sp>
    </p:spTree>
    <p:extLst>
      <p:ext uri="{BB962C8B-B14F-4D97-AF65-F5344CB8AC3E}">
        <p14:creationId xmlns:p14="http://schemas.microsoft.com/office/powerpoint/2010/main" val="35392527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DFA0B1-FC2B-4D33-AB5E-E447C4122F8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60754" y="1524000"/>
            <a:ext cx="7422492" cy="4931834"/>
          </a:xfrm>
          <a:prstGeom prst="rect">
            <a:avLst/>
          </a:prstGeom>
        </p:spPr>
      </p:pic>
      <p:sp>
        <p:nvSpPr>
          <p:cNvPr id="2" name="Title 1"/>
          <p:cNvSpPr>
            <a:spLocks noGrp="1"/>
          </p:cNvSpPr>
          <p:nvPr>
            <p:ph type="title"/>
          </p:nvPr>
        </p:nvSpPr>
        <p:spPr>
          <a:xfrm>
            <a:off x="685800" y="533400"/>
            <a:ext cx="8001000" cy="990600"/>
          </a:xfrm>
        </p:spPr>
        <p:txBody>
          <a:bodyPr>
            <a:noAutofit/>
          </a:bodyPr>
          <a:lstStyle/>
          <a:p>
            <a:pPr lvl="0"/>
            <a:br>
              <a:rPr lang="en-US" sz="4400" dirty="0"/>
            </a:br>
            <a:r>
              <a:rPr lang="en-US" dirty="0"/>
              <a:t>What Is a Landslide?</a:t>
            </a:r>
            <a:br>
              <a:rPr lang="en-US" sz="4400" dirty="0"/>
            </a:br>
            <a:endParaRPr lang="en-US" sz="4400" dirty="0"/>
          </a:p>
        </p:txBody>
      </p:sp>
      <p:sp>
        <p:nvSpPr>
          <p:cNvPr id="6" name="TextBox 5"/>
          <p:cNvSpPr txBox="1"/>
          <p:nvPr/>
        </p:nvSpPr>
        <p:spPr>
          <a:xfrm>
            <a:off x="6378246" y="6209910"/>
            <a:ext cx="1905000" cy="215444"/>
          </a:xfrm>
          <a:prstGeom prst="rect">
            <a:avLst/>
          </a:prstGeom>
          <a:noFill/>
        </p:spPr>
        <p:txBody>
          <a:bodyPr wrap="squar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Jonathan </a:t>
            </a:r>
            <a:r>
              <a:rPr lang="en-US" sz="800" dirty="0" err="1">
                <a:solidFill>
                  <a:schemeClr val="bg1"/>
                </a:solidFill>
                <a:latin typeface="Calibri" panose="020F0502020204030204" pitchFamily="34" charset="0"/>
                <a:cs typeface="Calibri" panose="020F0502020204030204" pitchFamily="34" charset="0"/>
              </a:rPr>
              <a:t>Godt</a:t>
            </a:r>
            <a:r>
              <a:rPr lang="en-US" sz="800" dirty="0">
                <a:solidFill>
                  <a:schemeClr val="bg1"/>
                </a:solidFill>
                <a:latin typeface="Calibri" panose="020F0502020204030204" pitchFamily="34" charset="0"/>
                <a:cs typeface="Calibri" panose="020F0502020204030204" pitchFamily="34" charset="0"/>
              </a:rPr>
              <a:t>/USGS</a:t>
            </a:r>
          </a:p>
        </p:txBody>
      </p:sp>
    </p:spTree>
    <p:extLst>
      <p:ext uri="{BB962C8B-B14F-4D97-AF65-F5344CB8AC3E}">
        <p14:creationId xmlns:p14="http://schemas.microsoft.com/office/powerpoint/2010/main" val="41028330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305800" cy="990600"/>
          </a:xfrm>
        </p:spPr>
        <p:txBody>
          <a:bodyPr>
            <a:normAutofit fontScale="90000"/>
          </a:bodyPr>
          <a:lstStyle/>
          <a:p>
            <a:pPr lvl="0"/>
            <a:r>
              <a:rPr lang="en-US" dirty="0"/>
              <a:t>How Quickly or Slowly Do Landforms Change?</a:t>
            </a:r>
            <a:endParaRPr lang="en-US" sz="4400" dirty="0"/>
          </a:p>
        </p:txBody>
      </p:sp>
      <p:sp>
        <p:nvSpPr>
          <p:cNvPr id="4" name="Content Placeholder 3"/>
          <p:cNvSpPr>
            <a:spLocks noGrp="1"/>
          </p:cNvSpPr>
          <p:nvPr>
            <p:ph idx="1"/>
          </p:nvPr>
        </p:nvSpPr>
        <p:spPr>
          <a:xfrm>
            <a:off x="533400" y="1447800"/>
            <a:ext cx="8229600" cy="5105400"/>
          </a:xfrm>
        </p:spPr>
        <p:txBody>
          <a:bodyPr/>
          <a:lstStyle/>
          <a:p>
            <a:pPr marL="365760" indent="-365760">
              <a:spcBef>
                <a:spcPts val="0"/>
              </a:spcBef>
              <a:buFont typeface="+mj-lt"/>
              <a:buAutoNum type="arabicPeriod"/>
            </a:pPr>
            <a:r>
              <a:rPr lang="en-US" sz="3000" dirty="0"/>
              <a:t>Work with your partner from last time and read about </a:t>
            </a:r>
            <a:r>
              <a:rPr lang="en-US" sz="3000" b="1" dirty="0"/>
              <a:t>landslides</a:t>
            </a:r>
            <a:r>
              <a:rPr lang="en-US" sz="3000" dirty="0"/>
              <a:t> on the handout. Then study the photo. </a:t>
            </a:r>
          </a:p>
          <a:p>
            <a:pPr marL="365760" indent="-365760">
              <a:spcBef>
                <a:spcPts val="800"/>
              </a:spcBef>
              <a:buFont typeface="+mj-lt"/>
              <a:buAutoNum type="arabicPeriod"/>
            </a:pPr>
            <a:r>
              <a:rPr lang="en-US" sz="3000" dirty="0"/>
              <a:t>Compare the landslide example with the Grand Canyon and delta examples from last time. Decide how fast or slow the land changes.</a:t>
            </a:r>
          </a:p>
          <a:p>
            <a:pPr marL="365760" indent="-365760">
              <a:spcBef>
                <a:spcPts val="800"/>
              </a:spcBef>
              <a:buFont typeface="+mj-lt"/>
              <a:buAutoNum type="arabicPeriod"/>
            </a:pPr>
            <a:r>
              <a:rPr lang="en-US" sz="3000" dirty="0"/>
              <a:t>Arrange your landform examples in order from the slowest change to the fastest change. </a:t>
            </a:r>
          </a:p>
          <a:p>
            <a:pPr marL="365760" indent="-365760">
              <a:spcBef>
                <a:spcPts val="800"/>
              </a:spcBef>
              <a:buFont typeface="+mj-lt"/>
              <a:buAutoNum type="arabicPeriod"/>
            </a:pPr>
            <a:r>
              <a:rPr lang="en-US" sz="3000" dirty="0"/>
              <a:t>Look for evidence in the readings to support your decisions. </a:t>
            </a:r>
          </a:p>
        </p:txBody>
      </p:sp>
    </p:spTree>
    <p:extLst>
      <p:ext uri="{BB962C8B-B14F-4D97-AF65-F5344CB8AC3E}">
        <p14:creationId xmlns:p14="http://schemas.microsoft.com/office/powerpoint/2010/main" val="10853487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normAutofit/>
          </a:bodyPr>
          <a:lstStyle/>
          <a:p>
            <a:pPr lvl="0"/>
            <a:r>
              <a:rPr lang="en-US" dirty="0"/>
              <a:t>Let’s Compare Our Landform Examples</a:t>
            </a:r>
            <a:endParaRPr lang="en-US" sz="4400" dirty="0"/>
          </a:p>
        </p:txBody>
      </p:sp>
      <p:sp>
        <p:nvSpPr>
          <p:cNvPr id="7" name="TextBox 6"/>
          <p:cNvSpPr txBox="1"/>
          <p:nvPr/>
        </p:nvSpPr>
        <p:spPr>
          <a:xfrm>
            <a:off x="762000" y="1600200"/>
            <a:ext cx="7924800" cy="3847207"/>
          </a:xfrm>
          <a:prstGeom prst="rect">
            <a:avLst/>
          </a:prstGeom>
          <a:noFill/>
        </p:spPr>
        <p:txBody>
          <a:bodyPr wrap="square" rtlCol="0">
            <a:spAutoFit/>
          </a:bodyPr>
          <a:lstStyle/>
          <a:p>
            <a:pPr marL="365760" indent="-365760">
              <a:buClr>
                <a:schemeClr val="bg1">
                  <a:lumMod val="65000"/>
                </a:schemeClr>
              </a:buClr>
              <a:buFont typeface="Arial" pitchFamily="34" charset="0"/>
              <a:buChar char="•"/>
            </a:pPr>
            <a:r>
              <a:rPr lang="en-US" sz="3200" dirty="0">
                <a:latin typeface="Calibri" pitchFamily="34" charset="0"/>
              </a:rPr>
              <a:t>Think about our three landform examples: </a:t>
            </a:r>
          </a:p>
          <a:p>
            <a:pPr marL="880110" indent="-514350">
              <a:buClr>
                <a:schemeClr val="bg1">
                  <a:lumMod val="65000"/>
                </a:schemeClr>
              </a:buClr>
              <a:buFont typeface="+mj-lt"/>
              <a:buAutoNum type="arabicPeriod"/>
            </a:pPr>
            <a:r>
              <a:rPr lang="en-US" sz="3200" dirty="0">
                <a:latin typeface="Calibri" pitchFamily="34" charset="0"/>
              </a:rPr>
              <a:t>The Grand Canyon</a:t>
            </a:r>
          </a:p>
          <a:p>
            <a:pPr marL="880110" indent="-514350">
              <a:buClr>
                <a:schemeClr val="bg1">
                  <a:lumMod val="65000"/>
                </a:schemeClr>
              </a:buClr>
              <a:buFont typeface="+mj-lt"/>
              <a:buAutoNum type="arabicPeriod"/>
            </a:pPr>
            <a:r>
              <a:rPr lang="en-US" sz="3200" dirty="0">
                <a:latin typeface="Calibri" pitchFamily="34" charset="0"/>
              </a:rPr>
              <a:t>Deltas</a:t>
            </a:r>
          </a:p>
          <a:p>
            <a:pPr marL="880110" indent="-514350">
              <a:buClr>
                <a:schemeClr val="bg1">
                  <a:lumMod val="65000"/>
                </a:schemeClr>
              </a:buClr>
              <a:buFont typeface="+mj-lt"/>
              <a:buAutoNum type="arabicPeriod"/>
            </a:pPr>
            <a:r>
              <a:rPr lang="en-US" sz="3200" dirty="0">
                <a:latin typeface="Calibri" pitchFamily="34" charset="0"/>
              </a:rPr>
              <a:t>Landslides</a:t>
            </a:r>
          </a:p>
          <a:p>
            <a:pPr marL="365760" indent="-365760">
              <a:spcBef>
                <a:spcPts val="1200"/>
              </a:spcBef>
              <a:buClr>
                <a:schemeClr val="bg1">
                  <a:lumMod val="65000"/>
                </a:schemeClr>
              </a:buClr>
              <a:buFont typeface="Arial" pitchFamily="34" charset="0"/>
              <a:buChar char="•"/>
            </a:pPr>
            <a:r>
              <a:rPr lang="en-US" sz="3200" dirty="0">
                <a:latin typeface="Calibri" pitchFamily="34" charset="0"/>
              </a:rPr>
              <a:t>What’s the </a:t>
            </a:r>
            <a:r>
              <a:rPr lang="en-US" sz="3200" b="1" dirty="0">
                <a:latin typeface="Calibri" pitchFamily="34" charset="0"/>
              </a:rPr>
              <a:t>same</a:t>
            </a:r>
            <a:r>
              <a:rPr lang="en-US" sz="3200" dirty="0">
                <a:latin typeface="Calibri" pitchFamily="34" charset="0"/>
              </a:rPr>
              <a:t> about these examples? What do all of them have in common?</a:t>
            </a:r>
          </a:p>
          <a:p>
            <a:pPr marL="365760" indent="-365760">
              <a:spcBef>
                <a:spcPts val="1200"/>
              </a:spcBef>
              <a:buClr>
                <a:schemeClr val="bg1">
                  <a:lumMod val="65000"/>
                </a:schemeClr>
              </a:buClr>
              <a:buFont typeface="Arial" pitchFamily="34" charset="0"/>
              <a:buChar char="•"/>
            </a:pPr>
            <a:r>
              <a:rPr lang="en-US" sz="3200" dirty="0">
                <a:latin typeface="Calibri" pitchFamily="34" charset="0"/>
              </a:rPr>
              <a:t>What’s </a:t>
            </a:r>
            <a:r>
              <a:rPr lang="en-US" sz="3200" b="1" dirty="0">
                <a:latin typeface="Calibri" pitchFamily="34" charset="0"/>
              </a:rPr>
              <a:t>different</a:t>
            </a:r>
            <a:r>
              <a:rPr lang="en-US" sz="3200" dirty="0">
                <a:latin typeface="Calibri" pitchFamily="34" charset="0"/>
              </a:rPr>
              <a:t> about these examples?</a:t>
            </a:r>
          </a:p>
        </p:txBody>
      </p:sp>
    </p:spTree>
    <p:extLst>
      <p:ext uri="{BB962C8B-B14F-4D97-AF65-F5344CB8AC3E}">
        <p14:creationId xmlns:p14="http://schemas.microsoft.com/office/powerpoint/2010/main" val="34042271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Autofit/>
          </a:bodyPr>
          <a:lstStyle/>
          <a:p>
            <a:pPr lvl="0"/>
            <a:br>
              <a:rPr lang="en-US" sz="4400" dirty="0"/>
            </a:br>
            <a:r>
              <a:rPr lang="en-US" dirty="0"/>
              <a:t>Reflect: Content Deepening Focus Question 1</a:t>
            </a:r>
            <a:br>
              <a:rPr lang="en-US" sz="4400" dirty="0"/>
            </a:br>
            <a:endParaRPr lang="en-US" sz="4400" dirty="0"/>
          </a:p>
        </p:txBody>
      </p:sp>
      <p:sp>
        <p:nvSpPr>
          <p:cNvPr id="3" name="Content Placeholder 2"/>
          <p:cNvSpPr>
            <a:spLocks noGrp="1"/>
          </p:cNvSpPr>
          <p:nvPr>
            <p:ph idx="1"/>
          </p:nvPr>
        </p:nvSpPr>
        <p:spPr>
          <a:xfrm>
            <a:off x="609600" y="1752600"/>
            <a:ext cx="8229600" cy="4800600"/>
          </a:xfrm>
        </p:spPr>
        <p:txBody>
          <a:bodyPr/>
          <a:lstStyle/>
          <a:p>
            <a:pPr marL="0" lvl="1" indent="0">
              <a:buNone/>
            </a:pPr>
            <a:r>
              <a:rPr lang="en-US" sz="3000" i="1" dirty="0"/>
              <a:t>How quickly or slowly do landforms change over time? How do we know?</a:t>
            </a:r>
          </a:p>
          <a:p>
            <a:pPr marL="0" indent="0">
              <a:spcBef>
                <a:spcPts val="2400"/>
              </a:spcBef>
              <a:buNone/>
            </a:pPr>
            <a:r>
              <a:rPr lang="en-US" sz="3000" dirty="0"/>
              <a:t>How would you answer these questions now? Use this sentence starter: </a:t>
            </a:r>
          </a:p>
          <a:p>
            <a:pPr marL="731520" indent="0">
              <a:spcBef>
                <a:spcPts val="800"/>
              </a:spcBef>
              <a:buNone/>
            </a:pPr>
            <a:r>
              <a:rPr lang="en-US" sz="3000" i="1" dirty="0"/>
              <a:t>I think landforms change [slowly/quickly/both]. </a:t>
            </a:r>
            <a:br>
              <a:rPr lang="en-US" sz="3000" i="1" dirty="0"/>
            </a:br>
            <a:r>
              <a:rPr lang="en-US" sz="3000" i="1" dirty="0"/>
              <a:t>My evidence is ________.</a:t>
            </a:r>
          </a:p>
          <a:p>
            <a:pPr marL="0" indent="0">
              <a:spcBef>
                <a:spcPts val="1800"/>
              </a:spcBef>
              <a:buNone/>
            </a:pPr>
            <a:r>
              <a:rPr lang="en-US" sz="3000" dirty="0"/>
              <a:t>Circle one of the options (slowly, quickly, or both). Make sure to include evidence from </a:t>
            </a:r>
            <a:r>
              <a:rPr lang="en-US" sz="3000" b="1" dirty="0"/>
              <a:t>all three landform examples</a:t>
            </a:r>
            <a:r>
              <a:rPr lang="en-US" sz="3000" dirty="0"/>
              <a:t> to support your ideas.</a:t>
            </a:r>
          </a:p>
        </p:txBody>
      </p:sp>
    </p:spTree>
    <p:extLst>
      <p:ext uri="{BB962C8B-B14F-4D97-AF65-F5344CB8AC3E}">
        <p14:creationId xmlns:p14="http://schemas.microsoft.com/office/powerpoint/2010/main" val="1158782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990600"/>
          </a:xfrm>
        </p:spPr>
        <p:txBody>
          <a:bodyPr>
            <a:noAutofit/>
          </a:bodyPr>
          <a:lstStyle/>
          <a:p>
            <a:pPr marL="685800" lvl="0"/>
            <a:br>
              <a:rPr lang="en-US" sz="4400" dirty="0"/>
            </a:br>
            <a:r>
              <a:rPr lang="en-US" dirty="0"/>
              <a:t>Key Science Ideas</a:t>
            </a:r>
            <a:br>
              <a:rPr lang="en-US" sz="4400" dirty="0"/>
            </a:br>
            <a:endParaRPr lang="en-US" sz="4400" dirty="0"/>
          </a:p>
        </p:txBody>
      </p:sp>
      <p:sp>
        <p:nvSpPr>
          <p:cNvPr id="3" name="Content Placeholder 2"/>
          <p:cNvSpPr>
            <a:spLocks noGrp="1"/>
          </p:cNvSpPr>
          <p:nvPr>
            <p:ph idx="1"/>
          </p:nvPr>
        </p:nvSpPr>
        <p:spPr>
          <a:xfrm>
            <a:off x="533400" y="1295400"/>
            <a:ext cx="8305800" cy="5257800"/>
          </a:xfrm>
        </p:spPr>
        <p:txBody>
          <a:bodyPr/>
          <a:lstStyle/>
          <a:p>
            <a:pPr marL="274320" indent="-274320">
              <a:spcBef>
                <a:spcPts val="600"/>
              </a:spcBef>
            </a:pPr>
            <a:r>
              <a:rPr lang="en-US" sz="2800" dirty="0"/>
              <a:t>Landforms change over </a:t>
            </a:r>
            <a:br>
              <a:rPr lang="en-US" sz="2800" dirty="0"/>
            </a:br>
            <a:r>
              <a:rPr lang="en-US" sz="2800" dirty="0"/>
              <a:t>time.</a:t>
            </a:r>
          </a:p>
          <a:p>
            <a:pPr marL="274320" indent="-274320">
              <a:spcBef>
                <a:spcPts val="600"/>
              </a:spcBef>
            </a:pPr>
            <a:r>
              <a:rPr lang="en-US" sz="2800" dirty="0"/>
              <a:t>Some changes happen </a:t>
            </a:r>
            <a:br>
              <a:rPr lang="en-US" sz="2800" dirty="0"/>
            </a:br>
            <a:r>
              <a:rPr lang="en-US" sz="2800" dirty="0"/>
              <a:t>quickly, like during a </a:t>
            </a:r>
            <a:br>
              <a:rPr lang="en-US" sz="2800" dirty="0"/>
            </a:br>
            <a:r>
              <a:rPr lang="en-US" sz="2800" dirty="0"/>
              <a:t>flood or a landslide. We</a:t>
            </a:r>
            <a:br>
              <a:rPr lang="en-US" sz="2800" dirty="0"/>
            </a:br>
            <a:r>
              <a:rPr lang="en-US" sz="2800" dirty="0"/>
              <a:t>can see these changes</a:t>
            </a:r>
            <a:br>
              <a:rPr lang="en-US" sz="2800" dirty="0"/>
            </a:br>
            <a:r>
              <a:rPr lang="en-US" sz="2800" dirty="0"/>
              <a:t>happen.</a:t>
            </a:r>
          </a:p>
          <a:p>
            <a:pPr marL="274320" indent="-274320">
              <a:spcBef>
                <a:spcPts val="600"/>
              </a:spcBef>
            </a:pPr>
            <a:r>
              <a:rPr lang="en-US" sz="2800" dirty="0"/>
              <a:t>Some changes happen </a:t>
            </a:r>
            <a:br>
              <a:rPr lang="en-US" sz="2800" dirty="0"/>
            </a:br>
            <a:r>
              <a:rPr lang="en-US" sz="2800" dirty="0"/>
              <a:t>very slowly over time, </a:t>
            </a:r>
            <a:br>
              <a:rPr lang="en-US" sz="2800" dirty="0"/>
            </a:br>
            <a:r>
              <a:rPr lang="en-US" sz="2800" dirty="0"/>
              <a:t>like when deltas or </a:t>
            </a:r>
            <a:br>
              <a:rPr lang="en-US" sz="2800" dirty="0"/>
            </a:br>
            <a:r>
              <a:rPr lang="en-US" sz="2800" dirty="0"/>
              <a:t>canyons form. We can’t </a:t>
            </a:r>
            <a:br>
              <a:rPr lang="en-US" sz="2800" dirty="0"/>
            </a:br>
            <a:r>
              <a:rPr lang="en-US" sz="2800" dirty="0"/>
              <a:t>always see them happen.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9600"/>
            <a:ext cx="685800" cy="685800"/>
          </a:xfrm>
          <a:prstGeom prst="rect">
            <a:avLst/>
          </a:prstGeom>
        </p:spPr>
      </p:pic>
      <p:pic>
        <p:nvPicPr>
          <p:cNvPr id="11" name="Picture 10">
            <a:extLst>
              <a:ext uri="{FF2B5EF4-FFF2-40B4-BE49-F238E27FC236}">
                <a16:creationId xmlns:a16="http://schemas.microsoft.com/office/drawing/2014/main" id="{F32776A7-B380-4795-A9F9-41F2D080F3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1524000"/>
            <a:ext cx="3606799" cy="1447800"/>
          </a:xfrm>
          <a:prstGeom prst="rect">
            <a:avLst/>
          </a:prstGeom>
        </p:spPr>
      </p:pic>
      <p:pic>
        <p:nvPicPr>
          <p:cNvPr id="12" name="Picture 11">
            <a:extLst>
              <a:ext uri="{FF2B5EF4-FFF2-40B4-BE49-F238E27FC236}">
                <a16:creationId xmlns:a16="http://schemas.microsoft.com/office/drawing/2014/main" id="{44FF10ED-AC1B-4254-A0ED-B4734758467C}"/>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181600" y="3276600"/>
            <a:ext cx="3606799" cy="1295400"/>
          </a:xfrm>
          <a:prstGeom prst="rect">
            <a:avLst/>
          </a:prstGeom>
        </p:spPr>
      </p:pic>
      <p:sp>
        <p:nvSpPr>
          <p:cNvPr id="13" name="Rectangle 12">
            <a:extLst>
              <a:ext uri="{FF2B5EF4-FFF2-40B4-BE49-F238E27FC236}">
                <a16:creationId xmlns:a16="http://schemas.microsoft.com/office/drawing/2014/main" id="{7F81FB8A-498D-430C-8B55-EA4BF0C6C73D}"/>
              </a:ext>
            </a:extLst>
          </p:cNvPr>
          <p:cNvSpPr/>
          <p:nvPr/>
        </p:nvSpPr>
        <p:spPr>
          <a:xfrm>
            <a:off x="7022416" y="2730277"/>
            <a:ext cx="1832553" cy="215444"/>
          </a:xfrm>
          <a:prstGeom prst="rect">
            <a:avLst/>
          </a:prstGeom>
        </p:spPr>
        <p:txBody>
          <a:bodyPr wrap="none">
            <a:spAutoFit/>
          </a:bodyPr>
          <a:lstStyle/>
          <a:p>
            <a:r>
              <a:rPr lang="en-US" sz="800" dirty="0">
                <a:solidFill>
                  <a:schemeClr val="bg1"/>
                </a:solidFill>
                <a:latin typeface="Calibri" panose="020F0502020204030204" pitchFamily="34" charset="0"/>
                <a:cs typeface="Calibri" panose="020F0502020204030204" pitchFamily="34" charset="0"/>
              </a:rPr>
              <a:t>Photo courtesy of W. Tyson Joyce/NPS</a:t>
            </a:r>
          </a:p>
        </p:txBody>
      </p:sp>
      <p:sp>
        <p:nvSpPr>
          <p:cNvPr id="14" name="Rectangle 13">
            <a:extLst>
              <a:ext uri="{FF2B5EF4-FFF2-40B4-BE49-F238E27FC236}">
                <a16:creationId xmlns:a16="http://schemas.microsoft.com/office/drawing/2014/main" id="{11D5FD43-BB5B-4027-AD46-13D86B2DF7B2}"/>
              </a:ext>
            </a:extLst>
          </p:cNvPr>
          <p:cNvSpPr/>
          <p:nvPr/>
        </p:nvSpPr>
        <p:spPr>
          <a:xfrm>
            <a:off x="6368838" y="4380598"/>
            <a:ext cx="2451312" cy="215444"/>
          </a:xfrm>
          <a:prstGeom prst="rect">
            <a:avLst/>
          </a:prstGeom>
        </p:spPr>
        <p:txBody>
          <a:bodyPr wrap="none">
            <a:spAutoFit/>
          </a:bodyPr>
          <a:lstStyle/>
          <a:p>
            <a:r>
              <a:rPr lang="en-US" sz="800" dirty="0">
                <a:solidFill>
                  <a:schemeClr val="bg1"/>
                </a:solidFill>
                <a:latin typeface="Calibri" panose="020F0502020204030204" pitchFamily="34" charset="0"/>
                <a:cs typeface="Calibri" panose="020F0502020204030204" pitchFamily="34" charset="0"/>
              </a:rPr>
              <a:t>Photo courtesy of Arthur </a:t>
            </a:r>
            <a:r>
              <a:rPr lang="en-US" sz="800" dirty="0" err="1">
                <a:solidFill>
                  <a:schemeClr val="bg1"/>
                </a:solidFill>
                <a:latin typeface="Calibri" panose="020F0502020204030204" pitchFamily="34" charset="0"/>
                <a:cs typeface="Calibri" panose="020F0502020204030204" pitchFamily="34" charset="0"/>
              </a:rPr>
              <a:t>Belala</a:t>
            </a:r>
            <a:r>
              <a:rPr lang="en-US" sz="800" dirty="0">
                <a:solidFill>
                  <a:schemeClr val="bg1"/>
                </a:solidFill>
                <a:latin typeface="Calibri" panose="020F0502020204030204" pitchFamily="34" charset="0"/>
                <a:cs typeface="Calibri" panose="020F0502020204030204" pitchFamily="34" charset="0"/>
              </a:rPr>
              <a:t>/Wikimedia Commons</a:t>
            </a:r>
          </a:p>
        </p:txBody>
      </p:sp>
      <p:pic>
        <p:nvPicPr>
          <p:cNvPr id="15" name="Picture 14">
            <a:extLst>
              <a:ext uri="{FF2B5EF4-FFF2-40B4-BE49-F238E27FC236}">
                <a16:creationId xmlns:a16="http://schemas.microsoft.com/office/drawing/2014/main" id="{6AF2A7C1-4243-4358-B4C3-7F60A4EE3900}"/>
              </a:ext>
            </a:extLst>
          </p:cNvPr>
          <p:cNvPicPr/>
          <p:nvPr/>
        </p:nvPicPr>
        <p:blipFill rotWithShape="1">
          <a:blip r:embed="rId6" cstate="print">
            <a:extLst>
              <a:ext uri="{28A0092B-C50C-407E-A947-70E740481C1C}">
                <a14:useLocalDpi xmlns:a14="http://schemas.microsoft.com/office/drawing/2010/main" val="0"/>
              </a:ext>
            </a:extLst>
          </a:blip>
          <a:srcRect b="12898"/>
          <a:stretch/>
        </p:blipFill>
        <p:spPr>
          <a:xfrm>
            <a:off x="5173176" y="4927296"/>
            <a:ext cx="3597638" cy="1514475"/>
          </a:xfrm>
          <a:prstGeom prst="rect">
            <a:avLst/>
          </a:prstGeom>
        </p:spPr>
      </p:pic>
      <p:sp>
        <p:nvSpPr>
          <p:cNvPr id="16" name="Rectangle 15">
            <a:extLst>
              <a:ext uri="{FF2B5EF4-FFF2-40B4-BE49-F238E27FC236}">
                <a16:creationId xmlns:a16="http://schemas.microsoft.com/office/drawing/2014/main" id="{2D8381C2-5566-4C31-9F5E-7C763D6F02E5}"/>
              </a:ext>
            </a:extLst>
          </p:cNvPr>
          <p:cNvSpPr/>
          <p:nvPr/>
        </p:nvSpPr>
        <p:spPr>
          <a:xfrm>
            <a:off x="7086600" y="6256253"/>
            <a:ext cx="1864815" cy="215444"/>
          </a:xfrm>
          <a:prstGeom prst="rect">
            <a:avLst/>
          </a:prstGeom>
        </p:spPr>
        <p:txBody>
          <a:bodyPr wrap="square">
            <a:spAutoFit/>
          </a:bodyPr>
          <a:lstStyle/>
          <a:p>
            <a:r>
              <a:rPr lang="en-US" sz="800" dirty="0">
                <a:solidFill>
                  <a:schemeClr val="bg1"/>
                </a:solidFill>
                <a:latin typeface="Calibri" panose="020F0502020204030204" pitchFamily="34" charset="0"/>
                <a:cs typeface="Calibri" panose="020F0502020204030204" pitchFamily="34" charset="0"/>
              </a:rPr>
              <a:t>Photo courtesy of Mark Reid/USGS</a:t>
            </a:r>
          </a:p>
        </p:txBody>
      </p:sp>
    </p:spTree>
    <p:extLst>
      <p:ext uri="{BB962C8B-B14F-4D97-AF65-F5344CB8AC3E}">
        <p14:creationId xmlns:p14="http://schemas.microsoft.com/office/powerpoint/2010/main" val="11587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1C5EED-EC8A-4595-8D6F-5FC485791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2311" y="457098"/>
            <a:ext cx="6399377" cy="6399377"/>
          </a:xfrm>
          <a:prstGeom prst="rect">
            <a:avLst/>
          </a:prstGeom>
        </p:spPr>
      </p:pic>
      <p:sp>
        <p:nvSpPr>
          <p:cNvPr id="5" name="TextBox 4">
            <a:extLst>
              <a:ext uri="{FF2B5EF4-FFF2-40B4-BE49-F238E27FC236}">
                <a16:creationId xmlns:a16="http://schemas.microsoft.com/office/drawing/2014/main" id="{857F3DC6-E093-4801-AEF8-C370580B2003}"/>
              </a:ext>
            </a:extLst>
          </p:cNvPr>
          <p:cNvSpPr txBox="1"/>
          <p:nvPr/>
        </p:nvSpPr>
        <p:spPr>
          <a:xfrm>
            <a:off x="723899" y="3056621"/>
            <a:ext cx="7696200" cy="1200329"/>
          </a:xfrm>
          <a:prstGeom prst="rect">
            <a:avLst/>
          </a:prstGeom>
          <a:noFill/>
        </p:spPr>
        <p:txBody>
          <a:bodyPr wrap="square" rtlCol="0">
            <a:spAutoFit/>
          </a:bodyPr>
          <a:lstStyle/>
          <a:p>
            <a:pPr algn="ctr"/>
            <a:r>
              <a:rPr lang="en-US" sz="3600" b="1" dirty="0">
                <a:solidFill>
                  <a:srgbClr val="FFFF00"/>
                </a:solidFill>
                <a:effectLst>
                  <a:innerShdw blurRad="63500" dist="50800" dir="18900000">
                    <a:prstClr val="black">
                      <a:alpha val="50000"/>
                    </a:prstClr>
                  </a:innerShdw>
                </a:effectLst>
              </a:rPr>
              <a:t>Earth’s Changing Surface</a:t>
            </a:r>
          </a:p>
          <a:p>
            <a:pPr algn="ctr"/>
            <a:r>
              <a:rPr lang="en-US" sz="3600" b="1" dirty="0">
                <a:solidFill>
                  <a:srgbClr val="FFFF00"/>
                </a:solidFill>
                <a:effectLst>
                  <a:innerShdw blurRad="63500" dist="50800" dir="18900000">
                    <a:prstClr val="black">
                      <a:alpha val="50000"/>
                    </a:prstClr>
                  </a:innerShdw>
                </a:effectLst>
              </a:rPr>
              <a:t>Lesson 6a</a:t>
            </a:r>
          </a:p>
        </p:txBody>
      </p:sp>
      <p:sp>
        <p:nvSpPr>
          <p:cNvPr id="6" name="TextBox 5">
            <a:extLst>
              <a:ext uri="{FF2B5EF4-FFF2-40B4-BE49-F238E27FC236}">
                <a16:creationId xmlns:a16="http://schemas.microsoft.com/office/drawing/2014/main" id="{C8DD915B-B0AE-4AC1-8080-3F3001F86609}"/>
              </a:ext>
            </a:extLst>
          </p:cNvPr>
          <p:cNvSpPr txBox="1"/>
          <p:nvPr/>
        </p:nvSpPr>
        <p:spPr>
          <a:xfrm>
            <a:off x="7652886" y="6602929"/>
            <a:ext cx="1491114"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Visible Earth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990600"/>
          </a:xfrm>
        </p:spPr>
        <p:txBody>
          <a:bodyPr>
            <a:noAutofit/>
          </a:bodyPr>
          <a:lstStyle/>
          <a:p>
            <a:pPr lvl="0"/>
            <a:r>
              <a:rPr lang="en-US" dirty="0"/>
              <a:t>Let’s Review What We’ve Learned!</a:t>
            </a:r>
          </a:p>
        </p:txBody>
      </p:sp>
      <p:sp>
        <p:nvSpPr>
          <p:cNvPr id="3" name="Content Placeholder 2"/>
          <p:cNvSpPr>
            <a:spLocks noGrp="1"/>
          </p:cNvSpPr>
          <p:nvPr>
            <p:ph idx="1"/>
          </p:nvPr>
        </p:nvSpPr>
        <p:spPr>
          <a:xfrm>
            <a:off x="533400" y="1295400"/>
            <a:ext cx="8153400" cy="914400"/>
          </a:xfrm>
        </p:spPr>
        <p:txBody>
          <a:bodyPr/>
          <a:lstStyle/>
          <a:p>
            <a:pPr marL="0" indent="0">
              <a:spcAft>
                <a:spcPts val="0"/>
              </a:spcAft>
              <a:buNone/>
            </a:pPr>
            <a:r>
              <a:rPr lang="en-US" sz="3000" dirty="0"/>
              <a:t>Earth’s surface has many types of landforms. What types of landforms do you see below?</a:t>
            </a:r>
          </a:p>
        </p:txBody>
      </p:sp>
      <p:pic>
        <p:nvPicPr>
          <p:cNvPr id="13" name="Picture 12">
            <a:extLst>
              <a:ext uri="{FF2B5EF4-FFF2-40B4-BE49-F238E27FC236}">
                <a16:creationId xmlns:a16="http://schemas.microsoft.com/office/drawing/2014/main" id="{42F75689-1CC7-436C-9A02-96B863C0FDE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563" b="18191"/>
          <a:stretch/>
        </p:blipFill>
        <p:spPr bwMode="auto">
          <a:xfrm>
            <a:off x="457200" y="2433058"/>
            <a:ext cx="4273623" cy="200823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9849C179-9757-41D3-8157-F9EEA4AAFC18}"/>
              </a:ext>
            </a:extLst>
          </p:cNvPr>
          <p:cNvSpPr/>
          <p:nvPr/>
        </p:nvSpPr>
        <p:spPr>
          <a:xfrm>
            <a:off x="2475758" y="4225853"/>
            <a:ext cx="2291012" cy="215444"/>
          </a:xfrm>
          <a:prstGeom prst="rect">
            <a:avLst/>
          </a:prstGeom>
        </p:spPr>
        <p:txBody>
          <a:bodyPr wrap="none">
            <a:spAutoFit/>
          </a:bodyPr>
          <a:lstStyle/>
          <a:p>
            <a:r>
              <a:rPr lang="en-US" sz="800" dirty="0">
                <a:solidFill>
                  <a:schemeClr val="bg1"/>
                </a:solidFill>
                <a:latin typeface="Calibri" panose="020F0502020204030204" pitchFamily="34" charset="0"/>
                <a:cs typeface="Calibri" panose="020F0502020204030204" pitchFamily="34" charset="0"/>
              </a:rPr>
              <a:t>Photo courtesy of Bede735/Wikimedia Commons</a:t>
            </a:r>
          </a:p>
        </p:txBody>
      </p:sp>
      <p:pic>
        <p:nvPicPr>
          <p:cNvPr id="15" name="Picture 14">
            <a:extLst>
              <a:ext uri="{FF2B5EF4-FFF2-40B4-BE49-F238E27FC236}">
                <a16:creationId xmlns:a16="http://schemas.microsoft.com/office/drawing/2014/main" id="{B0E5BFFD-72DB-437B-9E45-3A306EEBF9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921672" y="2433058"/>
            <a:ext cx="3765128" cy="201199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https://upload.wikimedia.org/wikipedia/commons/thumb/1/19/On_the_Great_Plains%2C_Kansas%2C_294_miles_west_of_Missouri_River._%28redo_2016%29.jpg/1920px-On_the_Great_Plains%2C_Kansas%2C_294_miles_west_of_Missouri_River._%28redo_2016%29.jpg">
            <a:extLst>
              <a:ext uri="{FF2B5EF4-FFF2-40B4-BE49-F238E27FC236}">
                <a16:creationId xmlns:a16="http://schemas.microsoft.com/office/drawing/2014/main" id="{5A0061E6-A61E-40BE-B6DC-79A58DD90B8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00" y="4648200"/>
            <a:ext cx="3704215" cy="186066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6A25A82-2FE8-443E-B142-7B634F3645B3}"/>
              </a:ext>
            </a:extLst>
          </p:cNvPr>
          <p:cNvSpPr txBox="1"/>
          <p:nvPr/>
        </p:nvSpPr>
        <p:spPr>
          <a:xfrm>
            <a:off x="7210114" y="4223459"/>
            <a:ext cx="1476686"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Pixabay.com</a:t>
            </a:r>
          </a:p>
        </p:txBody>
      </p:sp>
      <p:sp>
        <p:nvSpPr>
          <p:cNvPr id="18" name="TextBox 17">
            <a:extLst>
              <a:ext uri="{FF2B5EF4-FFF2-40B4-BE49-F238E27FC236}">
                <a16:creationId xmlns:a16="http://schemas.microsoft.com/office/drawing/2014/main" id="{5597A902-DCD8-4173-8948-95958A31ED43}"/>
              </a:ext>
            </a:extLst>
          </p:cNvPr>
          <p:cNvSpPr txBox="1"/>
          <p:nvPr/>
        </p:nvSpPr>
        <p:spPr>
          <a:xfrm>
            <a:off x="3946409" y="6315071"/>
            <a:ext cx="2501006" cy="215444"/>
          </a:xfrm>
          <a:prstGeom prst="rect">
            <a:avLst/>
          </a:prstGeom>
          <a:noFill/>
        </p:spPr>
        <p:txBody>
          <a:bodyPr wrap="squar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a:t>
            </a:r>
            <a:r>
              <a:rPr lang="en-US" sz="800" dirty="0" err="1">
                <a:solidFill>
                  <a:schemeClr val="bg1"/>
                </a:solidFill>
                <a:latin typeface="Calibri" panose="020F0502020204030204" pitchFamily="34" charset="0"/>
                <a:cs typeface="Calibri" panose="020F0502020204030204" pitchFamily="34" charset="0"/>
              </a:rPr>
              <a:t>IveGoneAway</a:t>
            </a:r>
            <a:r>
              <a:rPr lang="en-US" sz="800" dirty="0">
                <a:solidFill>
                  <a:schemeClr val="bg1"/>
                </a:solidFill>
                <a:latin typeface="Calibri" panose="020F0502020204030204" pitchFamily="34" charset="0"/>
                <a:cs typeface="Calibri" panose="020F0502020204030204" pitchFamily="34" charset="0"/>
              </a:rPr>
              <a:t>/Wikimedia Commons</a:t>
            </a:r>
          </a:p>
        </p:txBody>
      </p:sp>
    </p:spTree>
    <p:extLst>
      <p:ext uri="{BB962C8B-B14F-4D97-AF65-F5344CB8AC3E}">
        <p14:creationId xmlns:p14="http://schemas.microsoft.com/office/powerpoint/2010/main" val="1158782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Autofit/>
          </a:bodyPr>
          <a:lstStyle/>
          <a:p>
            <a:pPr lvl="0"/>
            <a:r>
              <a:rPr lang="en-US" dirty="0"/>
              <a:t>Let’s Review What We’ve Learned!</a:t>
            </a:r>
          </a:p>
        </p:txBody>
      </p:sp>
      <p:sp>
        <p:nvSpPr>
          <p:cNvPr id="3" name="Content Placeholder 2"/>
          <p:cNvSpPr>
            <a:spLocks noGrp="1"/>
          </p:cNvSpPr>
          <p:nvPr>
            <p:ph idx="1"/>
          </p:nvPr>
        </p:nvSpPr>
        <p:spPr>
          <a:xfrm>
            <a:off x="609600" y="1295400"/>
            <a:ext cx="8229600" cy="4876800"/>
          </a:xfrm>
        </p:spPr>
        <p:txBody>
          <a:bodyPr/>
          <a:lstStyle/>
          <a:p>
            <a:pPr marL="0" indent="0">
              <a:spcBef>
                <a:spcPts val="0"/>
              </a:spcBef>
              <a:spcAft>
                <a:spcPts val="0"/>
              </a:spcAft>
              <a:buNone/>
            </a:pPr>
            <a:r>
              <a:rPr lang="en-US" sz="3200" dirty="0"/>
              <a:t>Landforms in one place can be different from landforms in another place. What helped us identify landforms in different places?</a:t>
            </a:r>
          </a:p>
          <a:p>
            <a:pPr>
              <a:spcAft>
                <a:spcPts val="1200"/>
              </a:spcAft>
            </a:pPr>
            <a:endParaRPr lang="en-US" sz="2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3048000"/>
            <a:ext cx="6324600" cy="3200400"/>
          </a:xfrm>
          <a:prstGeom prst="rect">
            <a:avLst/>
          </a:prstGeom>
        </p:spPr>
      </p:pic>
      <p:sp>
        <p:nvSpPr>
          <p:cNvPr id="6" name="TextBox 5"/>
          <p:cNvSpPr txBox="1"/>
          <p:nvPr/>
        </p:nvSpPr>
        <p:spPr>
          <a:xfrm>
            <a:off x="6049595" y="6064478"/>
            <a:ext cx="1646605"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Cal Poly Pomona</a:t>
            </a:r>
          </a:p>
        </p:txBody>
      </p:sp>
    </p:spTree>
    <p:extLst>
      <p:ext uri="{BB962C8B-B14F-4D97-AF65-F5344CB8AC3E}">
        <p14:creationId xmlns:p14="http://schemas.microsoft.com/office/powerpoint/2010/main" val="22981282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A6A3E0F0-2F36-424F-AC6C-53C65E88400B}"/>
              </a:ext>
            </a:extLst>
          </p:cNvPr>
          <p:cNvSpPr>
            <a:spLocks noGrp="1"/>
          </p:cNvSpPr>
          <p:nvPr>
            <p:ph type="title"/>
          </p:nvPr>
        </p:nvSpPr>
        <p:spPr>
          <a:xfrm>
            <a:off x="609600" y="457200"/>
            <a:ext cx="8077200" cy="838200"/>
          </a:xfrm>
        </p:spPr>
        <p:txBody>
          <a:bodyPr>
            <a:noAutofit/>
          </a:bodyPr>
          <a:lstStyle/>
          <a:p>
            <a:pPr lvl="0"/>
            <a:r>
              <a:rPr lang="en-US" dirty="0"/>
              <a:t>Let’s Review What We’ve Learned!</a:t>
            </a:r>
          </a:p>
        </p:txBody>
      </p:sp>
      <p:sp>
        <p:nvSpPr>
          <p:cNvPr id="15" name="Content Placeholder 2">
            <a:extLst>
              <a:ext uri="{FF2B5EF4-FFF2-40B4-BE49-F238E27FC236}">
                <a16:creationId xmlns:a16="http://schemas.microsoft.com/office/drawing/2014/main" id="{FDE8020D-B5B1-449F-8BC8-A7D819131E05}"/>
              </a:ext>
            </a:extLst>
          </p:cNvPr>
          <p:cNvSpPr>
            <a:spLocks noGrp="1"/>
          </p:cNvSpPr>
          <p:nvPr>
            <p:ph idx="1"/>
          </p:nvPr>
        </p:nvSpPr>
        <p:spPr>
          <a:xfrm>
            <a:off x="609600" y="1295400"/>
            <a:ext cx="8077200" cy="5181600"/>
          </a:xfrm>
        </p:spPr>
        <p:txBody>
          <a:bodyPr/>
          <a:lstStyle/>
          <a:p>
            <a:pPr marL="0" indent="0">
              <a:spcBef>
                <a:spcPts val="0"/>
              </a:spcBef>
              <a:spcAft>
                <a:spcPts val="0"/>
              </a:spcAft>
              <a:buNone/>
            </a:pPr>
            <a:r>
              <a:rPr lang="en-US" sz="3200" dirty="0"/>
              <a:t>Landforms change over time. What’s one example of a landform that’s changing?</a:t>
            </a:r>
          </a:p>
        </p:txBody>
      </p:sp>
      <p:pic>
        <p:nvPicPr>
          <p:cNvPr id="16" name="Picture 15">
            <a:extLst>
              <a:ext uri="{FF2B5EF4-FFF2-40B4-BE49-F238E27FC236}">
                <a16:creationId xmlns:a16="http://schemas.microsoft.com/office/drawing/2014/main" id="{A9DD6F7A-2A4B-4E2C-9741-E893105DC4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029" y="4750712"/>
            <a:ext cx="4515142" cy="1891844"/>
          </a:xfrm>
          <a:prstGeom prst="rect">
            <a:avLst/>
          </a:prstGeom>
        </p:spPr>
      </p:pic>
      <p:pic>
        <p:nvPicPr>
          <p:cNvPr id="17" name="Picture 16">
            <a:extLst>
              <a:ext uri="{FF2B5EF4-FFF2-40B4-BE49-F238E27FC236}">
                <a16:creationId xmlns:a16="http://schemas.microsoft.com/office/drawing/2014/main" id="{E566C02F-95CF-41DA-A0F6-22FAED74D80E}"/>
              </a:ext>
            </a:extLst>
          </p:cNvPr>
          <p:cNvPicPr/>
          <p:nvPr/>
        </p:nvPicPr>
        <p:blipFill rotWithShape="1">
          <a:blip r:embed="rId4" cstate="print">
            <a:extLst>
              <a:ext uri="{28A0092B-C50C-407E-A947-70E740481C1C}">
                <a14:useLocalDpi xmlns:a14="http://schemas.microsoft.com/office/drawing/2010/main" val="0"/>
              </a:ext>
            </a:extLst>
          </a:blip>
          <a:srcRect t="11535" b="14396"/>
          <a:stretch/>
        </p:blipFill>
        <p:spPr>
          <a:xfrm>
            <a:off x="638870" y="2424511"/>
            <a:ext cx="3761680" cy="2089655"/>
          </a:xfrm>
          <a:prstGeom prst="rect">
            <a:avLst/>
          </a:prstGeom>
        </p:spPr>
      </p:pic>
      <p:sp>
        <p:nvSpPr>
          <p:cNvPr id="18" name="TextBox 17">
            <a:extLst>
              <a:ext uri="{FF2B5EF4-FFF2-40B4-BE49-F238E27FC236}">
                <a16:creationId xmlns:a16="http://schemas.microsoft.com/office/drawing/2014/main" id="{1E0961CC-47EC-4D3F-850C-54B094AE4AC5}"/>
              </a:ext>
            </a:extLst>
          </p:cNvPr>
          <p:cNvSpPr txBox="1"/>
          <p:nvPr/>
        </p:nvSpPr>
        <p:spPr>
          <a:xfrm>
            <a:off x="4887899" y="6400800"/>
            <a:ext cx="1789272"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W. Tyson </a:t>
            </a:r>
            <a:r>
              <a:rPr lang="en-US" sz="800" dirty="0" err="1">
                <a:solidFill>
                  <a:schemeClr val="bg1"/>
                </a:solidFill>
                <a:latin typeface="Calibri" panose="020F0502020204030204" pitchFamily="34" charset="0"/>
                <a:cs typeface="Calibri" panose="020F0502020204030204" pitchFamily="34" charset="0"/>
              </a:rPr>
              <a:t>Joye</a:t>
            </a:r>
            <a:r>
              <a:rPr lang="en-US" sz="800" dirty="0">
                <a:solidFill>
                  <a:schemeClr val="bg1"/>
                </a:solidFill>
                <a:latin typeface="Calibri" panose="020F0502020204030204" pitchFamily="34" charset="0"/>
                <a:cs typeface="Calibri" panose="020F0502020204030204" pitchFamily="34" charset="0"/>
              </a:rPr>
              <a:t>/NPS</a:t>
            </a:r>
          </a:p>
        </p:txBody>
      </p:sp>
      <p:sp>
        <p:nvSpPr>
          <p:cNvPr id="19" name="TextBox 18">
            <a:extLst>
              <a:ext uri="{FF2B5EF4-FFF2-40B4-BE49-F238E27FC236}">
                <a16:creationId xmlns:a16="http://schemas.microsoft.com/office/drawing/2014/main" id="{47CC61FF-62E7-4E90-95D0-25B800BA4527}"/>
              </a:ext>
            </a:extLst>
          </p:cNvPr>
          <p:cNvSpPr txBox="1"/>
          <p:nvPr/>
        </p:nvSpPr>
        <p:spPr>
          <a:xfrm>
            <a:off x="2746346" y="4250202"/>
            <a:ext cx="1683474"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Mark Reid/USGS</a:t>
            </a:r>
          </a:p>
        </p:txBody>
      </p:sp>
      <p:pic>
        <p:nvPicPr>
          <p:cNvPr id="20" name="Picture 19">
            <a:extLst>
              <a:ext uri="{FF2B5EF4-FFF2-40B4-BE49-F238E27FC236}">
                <a16:creationId xmlns:a16="http://schemas.microsoft.com/office/drawing/2014/main" id="{78DB06DF-4589-4CA3-A66B-0B1059B9514E}"/>
              </a:ext>
            </a:extLst>
          </p:cNvPr>
          <p:cNvPicPr/>
          <p:nvPr/>
        </p:nvPicPr>
        <p:blipFill rotWithShape="1">
          <a:blip r:embed="rId5" cstate="print">
            <a:extLst>
              <a:ext uri="{28A0092B-C50C-407E-A947-70E740481C1C}">
                <a14:useLocalDpi xmlns:a14="http://schemas.microsoft.com/office/drawing/2010/main" val="0"/>
              </a:ext>
            </a:extLst>
          </a:blip>
          <a:srcRect l="11023" b="27063"/>
          <a:stretch/>
        </p:blipFill>
        <p:spPr>
          <a:xfrm>
            <a:off x="4677399" y="2424511"/>
            <a:ext cx="3819980" cy="2089655"/>
          </a:xfrm>
          <a:prstGeom prst="rect">
            <a:avLst/>
          </a:prstGeom>
        </p:spPr>
      </p:pic>
      <p:sp>
        <p:nvSpPr>
          <p:cNvPr id="21" name="TextBox 20">
            <a:extLst>
              <a:ext uri="{FF2B5EF4-FFF2-40B4-BE49-F238E27FC236}">
                <a16:creationId xmlns:a16="http://schemas.microsoft.com/office/drawing/2014/main" id="{C06BB1C5-DF41-495F-A608-10B8C1089013}"/>
              </a:ext>
            </a:extLst>
          </p:cNvPr>
          <p:cNvSpPr txBox="1"/>
          <p:nvPr/>
        </p:nvSpPr>
        <p:spPr>
          <a:xfrm>
            <a:off x="6053687" y="4250202"/>
            <a:ext cx="2633113" cy="215444"/>
          </a:xfrm>
          <a:prstGeom prst="rect">
            <a:avLst/>
          </a:prstGeom>
          <a:noFill/>
        </p:spPr>
        <p:txBody>
          <a:bodyPr wrap="squar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Arthur </a:t>
            </a:r>
            <a:r>
              <a:rPr lang="en-US" sz="800" dirty="0" err="1">
                <a:solidFill>
                  <a:schemeClr val="bg1"/>
                </a:solidFill>
                <a:latin typeface="Calibri" panose="020F0502020204030204" pitchFamily="34" charset="0"/>
                <a:cs typeface="Calibri" panose="020F0502020204030204" pitchFamily="34" charset="0"/>
              </a:rPr>
              <a:t>Belala</a:t>
            </a:r>
            <a:r>
              <a:rPr lang="en-US" sz="800" dirty="0">
                <a:solidFill>
                  <a:schemeClr val="bg1"/>
                </a:solidFill>
                <a:latin typeface="Calibri" panose="020F0502020204030204" pitchFamily="34" charset="0"/>
                <a:cs typeface="Calibri" panose="020F0502020204030204" pitchFamily="34" charset="0"/>
              </a:rPr>
              <a:t>/Wikimedia Commons</a:t>
            </a:r>
          </a:p>
        </p:txBody>
      </p:sp>
    </p:spTree>
    <p:extLst>
      <p:ext uri="{BB962C8B-B14F-4D97-AF65-F5344CB8AC3E}">
        <p14:creationId xmlns:p14="http://schemas.microsoft.com/office/powerpoint/2010/main" val="2298128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609600" y="381000"/>
            <a:ext cx="8077200" cy="990600"/>
          </a:xfrm>
        </p:spPr>
        <p:txBody>
          <a:bodyPr/>
          <a:lstStyle/>
          <a:p>
            <a:r>
              <a:rPr lang="en-US" dirty="0"/>
              <a:t>Today’s Focus Questions</a:t>
            </a:r>
          </a:p>
        </p:txBody>
      </p:sp>
      <p:sp>
        <p:nvSpPr>
          <p:cNvPr id="7171" name="Rectangle 3"/>
          <p:cNvSpPr>
            <a:spLocks noGrp="1" noChangeArrowheads="1"/>
          </p:cNvSpPr>
          <p:nvPr>
            <p:ph idx="1"/>
          </p:nvPr>
        </p:nvSpPr>
        <p:spPr>
          <a:xfrm>
            <a:off x="609600" y="1447800"/>
            <a:ext cx="8077200" cy="4953000"/>
          </a:xfrm>
        </p:spPr>
        <p:txBody>
          <a:bodyPr>
            <a:normAutofit lnSpcReduction="10000"/>
          </a:bodyPr>
          <a:lstStyle/>
          <a:p>
            <a:pPr marL="365760" indent="-365760"/>
            <a:r>
              <a:rPr lang="en-US" sz="3200" dirty="0"/>
              <a:t>How do you know when a content representation is appropriate and matched </a:t>
            </a:r>
            <a:br>
              <a:rPr lang="en-US" sz="3200" dirty="0"/>
            </a:br>
            <a:r>
              <a:rPr lang="en-US" sz="3200" dirty="0"/>
              <a:t>to the main learning goal?</a:t>
            </a:r>
          </a:p>
          <a:p>
            <a:pPr marL="365760" indent="-365760">
              <a:spcBef>
                <a:spcPts val="1200"/>
              </a:spcBef>
            </a:pPr>
            <a:r>
              <a:rPr lang="en-US" sz="3200" dirty="0"/>
              <a:t>How can we engage students in using content representations and models in meaningful ways?</a:t>
            </a:r>
          </a:p>
          <a:p>
            <a:pPr marL="365760" indent="-365760">
              <a:spcBef>
                <a:spcPts val="1200"/>
              </a:spcBef>
            </a:pPr>
            <a:r>
              <a:rPr lang="en-US" sz="3200" dirty="0"/>
              <a:t>How quickly or slowly do landforms change over time? How do we know?</a:t>
            </a:r>
          </a:p>
          <a:p>
            <a:pPr marL="365760" indent="-365760">
              <a:spcBef>
                <a:spcPts val="1200"/>
              </a:spcBef>
            </a:pPr>
            <a:r>
              <a:rPr lang="en-US" sz="3200" dirty="0"/>
              <a:t>Can we explain how landforms change in our area?</a:t>
            </a:r>
            <a:endParaRPr lang="en-US" sz="3200" dirty="0">
              <a:solidFill>
                <a:srgbClr val="00B050"/>
              </a:solidFill>
            </a:endParaRP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2061311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6B7024D6-43B6-48DD-A0AA-52DE557CABDD}"/>
              </a:ext>
            </a:extLst>
          </p:cNvPr>
          <p:cNvSpPr>
            <a:spLocks noGrp="1"/>
          </p:cNvSpPr>
          <p:nvPr>
            <p:ph type="title"/>
          </p:nvPr>
        </p:nvSpPr>
        <p:spPr>
          <a:xfrm>
            <a:off x="609600" y="457200"/>
            <a:ext cx="8077200" cy="838200"/>
          </a:xfrm>
        </p:spPr>
        <p:txBody>
          <a:bodyPr>
            <a:noAutofit/>
          </a:bodyPr>
          <a:lstStyle/>
          <a:p>
            <a:pPr lvl="0"/>
            <a:r>
              <a:rPr lang="en-US" dirty="0"/>
              <a:t>Let’s Review What We’ve Learned!</a:t>
            </a:r>
          </a:p>
        </p:txBody>
      </p:sp>
      <p:sp>
        <p:nvSpPr>
          <p:cNvPr id="26" name="Content Placeholder 2">
            <a:extLst>
              <a:ext uri="{FF2B5EF4-FFF2-40B4-BE49-F238E27FC236}">
                <a16:creationId xmlns:a16="http://schemas.microsoft.com/office/drawing/2014/main" id="{F23944E9-BAA1-493F-8238-684FA8FBDFD7}"/>
              </a:ext>
            </a:extLst>
          </p:cNvPr>
          <p:cNvSpPr>
            <a:spLocks noGrp="1"/>
          </p:cNvSpPr>
          <p:nvPr>
            <p:ph idx="1"/>
          </p:nvPr>
        </p:nvSpPr>
        <p:spPr>
          <a:xfrm>
            <a:off x="609600" y="1295400"/>
            <a:ext cx="8077200" cy="5181600"/>
          </a:xfrm>
        </p:spPr>
        <p:txBody>
          <a:bodyPr/>
          <a:lstStyle/>
          <a:p>
            <a:pPr marL="0" indent="0">
              <a:spcBef>
                <a:spcPts val="0"/>
              </a:spcBef>
              <a:spcAft>
                <a:spcPts val="0"/>
              </a:spcAft>
              <a:buNone/>
            </a:pPr>
            <a:r>
              <a:rPr lang="en-US" sz="3200" dirty="0"/>
              <a:t>What causes landforms to change?</a:t>
            </a:r>
          </a:p>
        </p:txBody>
      </p:sp>
      <p:pic>
        <p:nvPicPr>
          <p:cNvPr id="27" name="Picture 26">
            <a:extLst>
              <a:ext uri="{FF2B5EF4-FFF2-40B4-BE49-F238E27FC236}">
                <a16:creationId xmlns:a16="http://schemas.microsoft.com/office/drawing/2014/main" id="{C129650D-F2D8-4AE2-A987-60074F0D1C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057400"/>
            <a:ext cx="3911600" cy="2209800"/>
          </a:xfrm>
          <a:prstGeom prst="rect">
            <a:avLst/>
          </a:prstGeom>
        </p:spPr>
      </p:pic>
      <p:pic>
        <p:nvPicPr>
          <p:cNvPr id="28" name="Picture 27">
            <a:extLst>
              <a:ext uri="{FF2B5EF4-FFF2-40B4-BE49-F238E27FC236}">
                <a16:creationId xmlns:a16="http://schemas.microsoft.com/office/drawing/2014/main" id="{8574F8F4-1075-47C0-8FD6-5DB692BC329A}"/>
              </a:ext>
            </a:extLst>
          </p:cNvPr>
          <p:cNvPicPr/>
          <p:nvPr/>
        </p:nvPicPr>
        <p:blipFill rotWithShape="1">
          <a:blip r:embed="rId4" cstate="print">
            <a:extLst>
              <a:ext uri="{28A0092B-C50C-407E-A947-70E740481C1C}">
                <a14:useLocalDpi xmlns:a14="http://schemas.microsoft.com/office/drawing/2010/main" val="0"/>
              </a:ext>
            </a:extLst>
          </a:blip>
          <a:srcRect t="6830" b="15759"/>
          <a:stretch/>
        </p:blipFill>
        <p:spPr>
          <a:xfrm>
            <a:off x="4728210" y="2057400"/>
            <a:ext cx="3806190" cy="2209800"/>
          </a:xfrm>
          <a:prstGeom prst="rect">
            <a:avLst/>
          </a:prstGeom>
        </p:spPr>
      </p:pic>
      <p:sp>
        <p:nvSpPr>
          <p:cNvPr id="29" name="TextBox 28">
            <a:extLst>
              <a:ext uri="{FF2B5EF4-FFF2-40B4-BE49-F238E27FC236}">
                <a16:creationId xmlns:a16="http://schemas.microsoft.com/office/drawing/2014/main" id="{088CE244-7BF9-4B53-8585-E5132E7B1FD3}"/>
              </a:ext>
            </a:extLst>
          </p:cNvPr>
          <p:cNvSpPr txBox="1"/>
          <p:nvPr/>
        </p:nvSpPr>
        <p:spPr>
          <a:xfrm>
            <a:off x="2846228" y="4026812"/>
            <a:ext cx="1789272"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W. Tyson </a:t>
            </a:r>
            <a:r>
              <a:rPr lang="en-US" sz="800" dirty="0" err="1">
                <a:solidFill>
                  <a:schemeClr val="bg1"/>
                </a:solidFill>
                <a:latin typeface="Calibri" panose="020F0502020204030204" pitchFamily="34" charset="0"/>
                <a:cs typeface="Calibri" panose="020F0502020204030204" pitchFamily="34" charset="0"/>
              </a:rPr>
              <a:t>Joye</a:t>
            </a:r>
            <a:r>
              <a:rPr lang="en-US" sz="800" dirty="0">
                <a:solidFill>
                  <a:schemeClr val="bg1"/>
                </a:solidFill>
                <a:latin typeface="Calibri" panose="020F0502020204030204" pitchFamily="34" charset="0"/>
                <a:cs typeface="Calibri" panose="020F0502020204030204" pitchFamily="34" charset="0"/>
              </a:rPr>
              <a:t>/NPS</a:t>
            </a:r>
          </a:p>
        </p:txBody>
      </p:sp>
      <p:sp>
        <p:nvSpPr>
          <p:cNvPr id="30" name="TextBox 29">
            <a:extLst>
              <a:ext uri="{FF2B5EF4-FFF2-40B4-BE49-F238E27FC236}">
                <a16:creationId xmlns:a16="http://schemas.microsoft.com/office/drawing/2014/main" id="{7872526B-E6F3-4A17-91CD-D365D9058717}"/>
              </a:ext>
            </a:extLst>
          </p:cNvPr>
          <p:cNvSpPr txBox="1"/>
          <p:nvPr/>
        </p:nvSpPr>
        <p:spPr>
          <a:xfrm>
            <a:off x="6883094" y="4051756"/>
            <a:ext cx="1705916"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Mark Reid/USGS</a:t>
            </a:r>
          </a:p>
        </p:txBody>
      </p:sp>
      <p:pic>
        <p:nvPicPr>
          <p:cNvPr id="31" name="Picture 30">
            <a:extLst>
              <a:ext uri="{FF2B5EF4-FFF2-40B4-BE49-F238E27FC236}">
                <a16:creationId xmlns:a16="http://schemas.microsoft.com/office/drawing/2014/main" id="{38A4B5F5-E9DF-43E1-94F1-55CBC736636A}"/>
              </a:ext>
            </a:extLst>
          </p:cNvPr>
          <p:cNvPicPr/>
          <p:nvPr/>
        </p:nvPicPr>
        <p:blipFill rotWithShape="1">
          <a:blip r:embed="rId5" cstate="print">
            <a:extLst>
              <a:ext uri="{28A0092B-C50C-407E-A947-70E740481C1C}">
                <a14:useLocalDpi xmlns:a14="http://schemas.microsoft.com/office/drawing/2010/main" val="0"/>
              </a:ext>
            </a:extLst>
          </a:blip>
          <a:srcRect t="8184" b="28799"/>
          <a:stretch/>
        </p:blipFill>
        <p:spPr>
          <a:xfrm>
            <a:off x="2088357" y="4562853"/>
            <a:ext cx="4967286" cy="2088898"/>
          </a:xfrm>
          <a:prstGeom prst="rect">
            <a:avLst/>
          </a:prstGeom>
        </p:spPr>
      </p:pic>
      <p:sp>
        <p:nvSpPr>
          <p:cNvPr id="32" name="TextBox 31">
            <a:extLst>
              <a:ext uri="{FF2B5EF4-FFF2-40B4-BE49-F238E27FC236}">
                <a16:creationId xmlns:a16="http://schemas.microsoft.com/office/drawing/2014/main" id="{030FFFAA-EEBB-4558-BC42-C573C962A630}"/>
              </a:ext>
            </a:extLst>
          </p:cNvPr>
          <p:cNvSpPr txBox="1"/>
          <p:nvPr/>
        </p:nvSpPr>
        <p:spPr>
          <a:xfrm>
            <a:off x="4648200" y="6433738"/>
            <a:ext cx="2587682" cy="215444"/>
          </a:xfrm>
          <a:prstGeom prst="rect">
            <a:avLst/>
          </a:prstGeom>
          <a:noFill/>
        </p:spPr>
        <p:txBody>
          <a:bodyPr wrap="squar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Arthur </a:t>
            </a:r>
            <a:r>
              <a:rPr lang="en-US" sz="800" dirty="0" err="1">
                <a:solidFill>
                  <a:schemeClr val="bg1"/>
                </a:solidFill>
                <a:latin typeface="Calibri" panose="020F0502020204030204" pitchFamily="34" charset="0"/>
                <a:cs typeface="Calibri" panose="020F0502020204030204" pitchFamily="34" charset="0"/>
              </a:rPr>
              <a:t>Belala</a:t>
            </a:r>
            <a:r>
              <a:rPr lang="en-US" sz="800" dirty="0">
                <a:solidFill>
                  <a:schemeClr val="bg1"/>
                </a:solidFill>
                <a:latin typeface="Calibri" panose="020F0502020204030204" pitchFamily="34" charset="0"/>
                <a:cs typeface="Calibri" panose="020F0502020204030204" pitchFamily="34" charset="0"/>
              </a:rPr>
              <a:t>/Wikimedia Commons</a:t>
            </a:r>
          </a:p>
        </p:txBody>
      </p:sp>
    </p:spTree>
    <p:extLst>
      <p:ext uri="{BB962C8B-B14F-4D97-AF65-F5344CB8AC3E}">
        <p14:creationId xmlns:p14="http://schemas.microsoft.com/office/powerpoint/2010/main" val="3692466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206" y="633483"/>
            <a:ext cx="8113594" cy="990600"/>
          </a:xfrm>
        </p:spPr>
        <p:txBody>
          <a:bodyPr>
            <a:noAutofit/>
          </a:bodyPr>
          <a:lstStyle/>
          <a:p>
            <a:pPr lvl="0"/>
            <a:r>
              <a:rPr lang="en-US" dirty="0"/>
              <a:t>Content Deepening: Focus Question 2</a:t>
            </a:r>
          </a:p>
        </p:txBody>
      </p:sp>
      <p:sp>
        <p:nvSpPr>
          <p:cNvPr id="3" name="Content Placeholder 2"/>
          <p:cNvSpPr>
            <a:spLocks noGrp="1"/>
          </p:cNvSpPr>
          <p:nvPr>
            <p:ph idx="1"/>
          </p:nvPr>
        </p:nvSpPr>
        <p:spPr>
          <a:xfrm>
            <a:off x="614148" y="1781032"/>
            <a:ext cx="8086299" cy="4495800"/>
          </a:xfrm>
        </p:spPr>
        <p:txBody>
          <a:bodyPr/>
          <a:lstStyle/>
          <a:p>
            <a:pPr marL="0" lvl="1" indent="0">
              <a:spcBef>
                <a:spcPts val="0"/>
              </a:spcBef>
              <a:spcAft>
                <a:spcPts val="2400"/>
              </a:spcAft>
              <a:buNone/>
            </a:pPr>
            <a:r>
              <a:rPr lang="en-US" sz="3200" dirty="0"/>
              <a:t>Can we explain how landforms change in our area?</a:t>
            </a:r>
          </a:p>
        </p:txBody>
      </p:sp>
    </p:spTree>
    <p:extLst>
      <p:ext uri="{BB962C8B-B14F-4D97-AF65-F5344CB8AC3E}">
        <p14:creationId xmlns:p14="http://schemas.microsoft.com/office/powerpoint/2010/main" val="35392527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E9C388-7359-44B4-B9BB-4B13EC62D638}"/>
              </a:ext>
            </a:extLst>
          </p:cNvPr>
          <p:cNvSpPr>
            <a:spLocks noGrp="1"/>
          </p:cNvSpPr>
          <p:nvPr>
            <p:ph type="title"/>
          </p:nvPr>
        </p:nvSpPr>
        <p:spPr>
          <a:xfrm>
            <a:off x="533400" y="381000"/>
            <a:ext cx="8153400" cy="990600"/>
          </a:xfrm>
        </p:spPr>
        <p:txBody>
          <a:bodyPr>
            <a:normAutofit/>
          </a:bodyPr>
          <a:lstStyle/>
          <a:p>
            <a:r>
              <a:rPr lang="en-US" dirty="0"/>
              <a:t>Landform Changes around Pomona </a:t>
            </a:r>
          </a:p>
        </p:txBody>
      </p:sp>
      <p:pic>
        <p:nvPicPr>
          <p:cNvPr id="7" name="Content Placeholder 6">
            <a:extLst>
              <a:ext uri="{FF2B5EF4-FFF2-40B4-BE49-F238E27FC236}">
                <a16:creationId xmlns:a16="http://schemas.microsoft.com/office/drawing/2014/main" id="{A76087A3-AFCF-40E1-8E6D-FEF2D582D15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399" y="2438399"/>
            <a:ext cx="8229601" cy="4092119"/>
          </a:xfrm>
        </p:spPr>
      </p:pic>
      <p:sp>
        <p:nvSpPr>
          <p:cNvPr id="5" name="TextBox 4"/>
          <p:cNvSpPr txBox="1"/>
          <p:nvPr/>
        </p:nvSpPr>
        <p:spPr>
          <a:xfrm>
            <a:off x="533400" y="1295400"/>
            <a:ext cx="8077200" cy="1077218"/>
          </a:xfrm>
          <a:prstGeom prst="rect">
            <a:avLst/>
          </a:prstGeom>
          <a:noFill/>
        </p:spPr>
        <p:txBody>
          <a:bodyPr wrap="square" rtlCol="0">
            <a:spAutoFit/>
          </a:bodyPr>
          <a:lstStyle/>
          <a:p>
            <a:r>
              <a:rPr lang="en-US" sz="3200" dirty="0">
                <a:latin typeface="Calibri" pitchFamily="34" charset="0"/>
              </a:rPr>
              <a:t>What are some examples of landform changes around Pomona? </a:t>
            </a:r>
          </a:p>
        </p:txBody>
      </p:sp>
      <p:sp>
        <p:nvSpPr>
          <p:cNvPr id="2" name="TextBox 1"/>
          <p:cNvSpPr txBox="1"/>
          <p:nvPr/>
        </p:nvSpPr>
        <p:spPr>
          <a:xfrm>
            <a:off x="7086600" y="6324600"/>
            <a:ext cx="1828800" cy="215444"/>
          </a:xfrm>
          <a:prstGeom prst="rect">
            <a:avLst/>
          </a:prstGeom>
          <a:noFill/>
        </p:spPr>
        <p:txBody>
          <a:bodyPr wrap="squar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NASA/JPL/NIMA  </a:t>
            </a:r>
          </a:p>
        </p:txBody>
      </p:sp>
    </p:spTree>
    <p:extLst>
      <p:ext uri="{BB962C8B-B14F-4D97-AF65-F5344CB8AC3E}">
        <p14:creationId xmlns:p14="http://schemas.microsoft.com/office/powerpoint/2010/main" val="10681425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37637851-098D-44E1-AD54-521F3BEEAAA6}"/>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bwMode="auto">
          <a:xfrm>
            <a:off x="457200" y="1524000"/>
            <a:ext cx="8229600"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990600"/>
          </a:xfrm>
        </p:spPr>
        <p:txBody>
          <a:bodyPr/>
          <a:lstStyle/>
          <a:p>
            <a:r>
              <a:rPr lang="en-US" dirty="0"/>
              <a:t>What Landforms Do You See?</a:t>
            </a:r>
          </a:p>
        </p:txBody>
      </p:sp>
      <p:sp>
        <p:nvSpPr>
          <p:cNvPr id="5" name="TextBox 4"/>
          <p:cNvSpPr txBox="1"/>
          <p:nvPr/>
        </p:nvSpPr>
        <p:spPr>
          <a:xfrm>
            <a:off x="6172200" y="5943600"/>
            <a:ext cx="2514600" cy="215444"/>
          </a:xfrm>
          <a:prstGeom prst="rect">
            <a:avLst/>
          </a:prstGeom>
          <a:noFill/>
        </p:spPr>
        <p:txBody>
          <a:bodyPr wrap="squar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a:t>
            </a:r>
            <a:r>
              <a:rPr lang="en-US" sz="800" dirty="0" err="1">
                <a:solidFill>
                  <a:schemeClr val="bg1"/>
                </a:solidFill>
                <a:latin typeface="Calibri" panose="020F0502020204030204" pitchFamily="34" charset="0"/>
                <a:cs typeface="Calibri" panose="020F0502020204030204" pitchFamily="34" charset="0"/>
              </a:rPr>
              <a:t>Yummifruitbat</a:t>
            </a:r>
            <a:r>
              <a:rPr lang="en-US" sz="800" dirty="0">
                <a:solidFill>
                  <a:schemeClr val="bg1"/>
                </a:solidFill>
                <a:latin typeface="Calibri" panose="020F0502020204030204" pitchFamily="34" charset="0"/>
                <a:cs typeface="Calibri" panose="020F0502020204030204" pitchFamily="34" charset="0"/>
              </a:rPr>
              <a:t>/Wikimedia Commons</a:t>
            </a:r>
          </a:p>
        </p:txBody>
      </p:sp>
    </p:spTree>
    <p:extLst>
      <p:ext uri="{BB962C8B-B14F-4D97-AF65-F5344CB8AC3E}">
        <p14:creationId xmlns:p14="http://schemas.microsoft.com/office/powerpoint/2010/main" val="42731378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C65FFE78-F4C9-482C-9E14-1A01746B2F9E}"/>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bwMode="auto">
          <a:xfrm>
            <a:off x="2347912" y="1160220"/>
            <a:ext cx="4219575" cy="21163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3400" y="304800"/>
            <a:ext cx="8305800" cy="990600"/>
          </a:xfrm>
        </p:spPr>
        <p:txBody>
          <a:bodyPr>
            <a:normAutofit/>
          </a:bodyPr>
          <a:lstStyle/>
          <a:p>
            <a:pPr lvl="0"/>
            <a:r>
              <a:rPr lang="en-US" dirty="0"/>
              <a:t>A Coastline Landform Challenge</a:t>
            </a:r>
            <a:endParaRPr lang="en-US" sz="4400" dirty="0"/>
          </a:p>
        </p:txBody>
      </p:sp>
      <p:sp>
        <p:nvSpPr>
          <p:cNvPr id="4" name="Content Placeholder 3"/>
          <p:cNvSpPr>
            <a:spLocks noGrp="1"/>
          </p:cNvSpPr>
          <p:nvPr>
            <p:ph idx="1"/>
          </p:nvPr>
        </p:nvSpPr>
        <p:spPr>
          <a:xfrm>
            <a:off x="533400" y="3352800"/>
            <a:ext cx="8229600" cy="3200400"/>
          </a:xfrm>
        </p:spPr>
        <p:txBody>
          <a:bodyPr/>
          <a:lstStyle/>
          <a:p>
            <a:pPr marL="365760" indent="-365760">
              <a:spcBef>
                <a:spcPts val="800"/>
              </a:spcBef>
              <a:buFont typeface="+mj-lt"/>
              <a:buAutoNum type="arabicPeriod"/>
            </a:pPr>
            <a:r>
              <a:rPr lang="en-US" sz="2700" dirty="0"/>
              <a:t>Pair up and discuss these questions:</a:t>
            </a:r>
          </a:p>
          <a:p>
            <a:pPr marL="731520" indent="-365760">
              <a:spcBef>
                <a:spcPts val="600"/>
              </a:spcBef>
            </a:pPr>
            <a:r>
              <a:rPr lang="en-US" sz="2700" dirty="0"/>
              <a:t>Do you think the cliffs in this picture are changing </a:t>
            </a:r>
            <a:br>
              <a:rPr lang="en-US" sz="2700" dirty="0"/>
            </a:br>
            <a:r>
              <a:rPr lang="en-US" sz="2700" dirty="0"/>
              <a:t>or staying the same? Why or why not?</a:t>
            </a:r>
          </a:p>
          <a:p>
            <a:pPr marL="731520" indent="-365760">
              <a:spcBef>
                <a:spcPts val="600"/>
              </a:spcBef>
            </a:pPr>
            <a:r>
              <a:rPr lang="en-US" sz="2700" dirty="0"/>
              <a:t>If changes are happening, what do you think is causing them?</a:t>
            </a:r>
          </a:p>
          <a:p>
            <a:pPr marL="365760" indent="-365760">
              <a:spcBef>
                <a:spcPts val="600"/>
              </a:spcBef>
              <a:buFont typeface="+mj-lt"/>
              <a:buAutoNum type="arabicPeriod" startAt="2"/>
            </a:pPr>
            <a:r>
              <a:rPr lang="en-US" sz="2700" dirty="0"/>
              <a:t>Look for evidence to support your ideas.</a:t>
            </a:r>
          </a:p>
          <a:p>
            <a:pPr marL="365760" indent="-365760">
              <a:spcBef>
                <a:spcPts val="600"/>
              </a:spcBef>
              <a:buFont typeface="+mj-lt"/>
              <a:buAutoNum type="arabicPeriod" startAt="2"/>
            </a:pPr>
            <a:r>
              <a:rPr lang="en-US" sz="2700" dirty="0"/>
              <a:t>Be ready to share your ideas and evidence.</a:t>
            </a:r>
          </a:p>
          <a:p>
            <a:endParaRPr lang="en-US" dirty="0"/>
          </a:p>
        </p:txBody>
      </p:sp>
      <p:sp>
        <p:nvSpPr>
          <p:cNvPr id="6" name="TextBox 5"/>
          <p:cNvSpPr txBox="1"/>
          <p:nvPr/>
        </p:nvSpPr>
        <p:spPr>
          <a:xfrm>
            <a:off x="3962400" y="2984956"/>
            <a:ext cx="2834185" cy="215444"/>
          </a:xfrm>
          <a:prstGeom prst="rect">
            <a:avLst/>
          </a:prstGeom>
          <a:noFill/>
        </p:spPr>
        <p:txBody>
          <a:bodyPr wrap="squar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Yummifruitbat / Wikimedia Commons</a:t>
            </a:r>
          </a:p>
        </p:txBody>
      </p:sp>
    </p:spTree>
    <p:extLst>
      <p:ext uri="{BB962C8B-B14F-4D97-AF65-F5344CB8AC3E}">
        <p14:creationId xmlns:p14="http://schemas.microsoft.com/office/powerpoint/2010/main" val="10853487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848600" cy="685800"/>
          </a:xfrm>
        </p:spPr>
        <p:txBody>
          <a:bodyPr>
            <a:noAutofit/>
          </a:bodyPr>
          <a:lstStyle/>
          <a:p>
            <a:pPr lvl="0"/>
            <a:r>
              <a:rPr lang="en-US" dirty="0"/>
              <a:t>Coastline Landform Changes: Part 1</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58128017"/>
              </p:ext>
            </p:extLst>
          </p:nvPr>
        </p:nvGraphicFramePr>
        <p:xfrm>
          <a:off x="609600" y="1524000"/>
          <a:ext cx="7848602" cy="4753832"/>
        </p:xfrm>
        <a:graphic>
          <a:graphicData uri="http://schemas.openxmlformats.org/drawingml/2006/table">
            <a:tbl>
              <a:tblPr firstRow="1" firstCol="1" bandRow="1">
                <a:tableStyleId>{5C22544A-7EE6-4342-B048-85BDC9FD1C3A}</a:tableStyleId>
              </a:tblPr>
              <a:tblGrid>
                <a:gridCol w="2362200">
                  <a:extLst>
                    <a:ext uri="{9D8B030D-6E8A-4147-A177-3AD203B41FA5}">
                      <a16:colId xmlns:a16="http://schemas.microsoft.com/office/drawing/2014/main" val="20000"/>
                    </a:ext>
                  </a:extLst>
                </a:gridCol>
                <a:gridCol w="2917769">
                  <a:extLst>
                    <a:ext uri="{9D8B030D-6E8A-4147-A177-3AD203B41FA5}">
                      <a16:colId xmlns:a16="http://schemas.microsoft.com/office/drawing/2014/main" val="20001"/>
                    </a:ext>
                  </a:extLst>
                </a:gridCol>
                <a:gridCol w="2568633">
                  <a:extLst>
                    <a:ext uri="{9D8B030D-6E8A-4147-A177-3AD203B41FA5}">
                      <a16:colId xmlns:a16="http://schemas.microsoft.com/office/drawing/2014/main" val="20002"/>
                    </a:ext>
                  </a:extLst>
                </a:gridCol>
              </a:tblGrid>
              <a:tr h="390751">
                <a:tc>
                  <a:txBody>
                    <a:bodyPr/>
                    <a:lstStyle/>
                    <a:p>
                      <a:pPr marL="0" marR="0" algn="ctr">
                        <a:spcBef>
                          <a:spcPts val="0"/>
                        </a:spcBef>
                        <a:spcAft>
                          <a:spcPts val="0"/>
                        </a:spcAft>
                      </a:pPr>
                      <a:r>
                        <a:rPr lang="en-US" sz="2000" dirty="0">
                          <a:effectLst/>
                          <a:latin typeface="+mn-lt"/>
                        </a:rPr>
                        <a:t>Questions</a:t>
                      </a:r>
                      <a:endParaRPr lang="en-US" sz="2000" dirty="0">
                        <a:effectLst/>
                        <a:latin typeface="+mn-lt"/>
                        <a:ea typeface="Times New Roman"/>
                      </a:endParaRPr>
                    </a:p>
                  </a:txBody>
                  <a:tcPr marL="68580" marR="68580" marT="0" marB="0"/>
                </a:tc>
                <a:tc>
                  <a:txBody>
                    <a:bodyPr/>
                    <a:lstStyle/>
                    <a:p>
                      <a:pPr marL="0" marR="0" algn="ctr">
                        <a:spcBef>
                          <a:spcPts val="0"/>
                        </a:spcBef>
                        <a:spcAft>
                          <a:spcPts val="0"/>
                        </a:spcAft>
                      </a:pPr>
                      <a:r>
                        <a:rPr lang="en-US" sz="2400" dirty="0">
                          <a:effectLst/>
                          <a:latin typeface="Calibri" panose="020F0502020204030204" pitchFamily="34" charset="0"/>
                        </a:rPr>
                        <a:t>Your Ideas</a:t>
                      </a:r>
                      <a:endParaRPr lang="en-US" sz="2400" dirty="0">
                        <a:effectLst/>
                        <a:latin typeface="Calibri" panose="020F0502020204030204" pitchFamily="34" charset="0"/>
                        <a:ea typeface="Times New Roman"/>
                      </a:endParaRPr>
                    </a:p>
                  </a:txBody>
                  <a:tcPr marL="68580" marR="68580" marT="0" marB="0"/>
                </a:tc>
                <a:tc>
                  <a:txBody>
                    <a:bodyPr/>
                    <a:lstStyle/>
                    <a:p>
                      <a:pPr marL="0" marR="0" algn="ctr">
                        <a:spcBef>
                          <a:spcPts val="0"/>
                        </a:spcBef>
                        <a:spcAft>
                          <a:spcPts val="0"/>
                        </a:spcAft>
                      </a:pPr>
                      <a:r>
                        <a:rPr lang="en-US" sz="2400" dirty="0">
                          <a:effectLst/>
                          <a:latin typeface="Calibri" panose="020F0502020204030204" pitchFamily="34" charset="0"/>
                          <a:ea typeface="Times New Roman"/>
                        </a:rPr>
                        <a:t>Evidence</a:t>
                      </a:r>
                    </a:p>
                  </a:txBody>
                  <a:tcPr marL="68580" marR="68580" marT="0" marB="0"/>
                </a:tc>
                <a:extLst>
                  <a:ext uri="{0D108BD9-81ED-4DB2-BD59-A6C34878D82A}">
                    <a16:rowId xmlns:a16="http://schemas.microsoft.com/office/drawing/2014/main" val="10000"/>
                  </a:ext>
                </a:extLst>
              </a:tr>
              <a:tr h="2352449">
                <a:tc>
                  <a:txBody>
                    <a:bodyPr/>
                    <a:lstStyle/>
                    <a:p>
                      <a:pPr marL="137160" lvl="0"/>
                      <a:r>
                        <a:rPr lang="en-US" sz="2000" b="1" kern="1200" dirty="0">
                          <a:solidFill>
                            <a:schemeClr val="lt1"/>
                          </a:solidFill>
                          <a:effectLst/>
                          <a:latin typeface="+mn-lt"/>
                          <a:ea typeface="+mn-ea"/>
                          <a:cs typeface="+mn-cs"/>
                        </a:rPr>
                        <a:t>Do you think </a:t>
                      </a:r>
                      <a:br>
                        <a:rPr lang="en-US" sz="2000" b="1" kern="1200" dirty="0">
                          <a:solidFill>
                            <a:schemeClr val="lt1"/>
                          </a:solidFill>
                          <a:effectLst/>
                          <a:latin typeface="+mn-lt"/>
                          <a:ea typeface="+mn-ea"/>
                          <a:cs typeface="+mn-cs"/>
                        </a:rPr>
                      </a:br>
                      <a:r>
                        <a:rPr lang="en-US" sz="2000" b="1" kern="1200" dirty="0">
                          <a:solidFill>
                            <a:schemeClr val="lt1"/>
                          </a:solidFill>
                          <a:effectLst/>
                          <a:latin typeface="+mn-lt"/>
                          <a:ea typeface="+mn-ea"/>
                          <a:cs typeface="+mn-cs"/>
                        </a:rPr>
                        <a:t>the cliffs are changing or staying the same? Why </a:t>
                      </a:r>
                      <a:br>
                        <a:rPr lang="en-US" sz="2000" b="1" kern="1200" dirty="0">
                          <a:solidFill>
                            <a:schemeClr val="lt1"/>
                          </a:solidFill>
                          <a:effectLst/>
                          <a:latin typeface="+mn-lt"/>
                          <a:ea typeface="+mn-ea"/>
                          <a:cs typeface="+mn-cs"/>
                        </a:rPr>
                      </a:br>
                      <a:r>
                        <a:rPr lang="en-US" sz="2000" b="1" kern="1200" dirty="0">
                          <a:solidFill>
                            <a:schemeClr val="lt1"/>
                          </a:solidFill>
                          <a:effectLst/>
                          <a:latin typeface="+mn-lt"/>
                          <a:ea typeface="+mn-ea"/>
                          <a:cs typeface="+mn-cs"/>
                        </a:rPr>
                        <a:t>or why not?</a:t>
                      </a:r>
                    </a:p>
                  </a:txBody>
                  <a:tcPr marL="137160" marR="137160" marT="228600" marB="228600"/>
                </a:tc>
                <a:tc>
                  <a:txBody>
                    <a:bodyPr/>
                    <a:lstStyle/>
                    <a:p>
                      <a:pPr marL="0" marR="0">
                        <a:spcBef>
                          <a:spcPts val="0"/>
                        </a:spcBef>
                        <a:spcAft>
                          <a:spcPts val="0"/>
                        </a:spcAft>
                      </a:pP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endParaRPr lang="en-US" sz="1200" dirty="0">
                        <a:effectLst/>
                        <a:latin typeface="Times New Roman"/>
                        <a:ea typeface="Times New Roman"/>
                      </a:endParaRPr>
                    </a:p>
                  </a:txBody>
                  <a:tcPr marL="68580" marR="68580" marT="0" marB="0"/>
                </a:tc>
                <a:extLst>
                  <a:ext uri="{0D108BD9-81ED-4DB2-BD59-A6C34878D82A}">
                    <a16:rowId xmlns:a16="http://schemas.microsoft.com/office/drawing/2014/main" val="10001"/>
                  </a:ext>
                </a:extLst>
              </a:tr>
              <a:tr h="2010632">
                <a:tc>
                  <a:txBody>
                    <a:bodyPr/>
                    <a:lstStyle/>
                    <a:p>
                      <a:pPr marL="137160" marR="0" lvl="0" indent="0" algn="l" defTabSz="914400" rtl="0" eaLnBrk="1" fontAlgn="auto" latinLnBrk="0" hangingPunct="1">
                        <a:lnSpc>
                          <a:spcPct val="100000"/>
                        </a:lnSpc>
                        <a:spcBef>
                          <a:spcPts val="0"/>
                        </a:spcBef>
                        <a:spcAft>
                          <a:spcPts val="0"/>
                        </a:spcAft>
                        <a:buClrTx/>
                        <a:buSzTx/>
                        <a:buFont typeface="Symbol"/>
                        <a:buNone/>
                        <a:tabLst/>
                        <a:defRPr/>
                      </a:pPr>
                      <a:r>
                        <a:rPr lang="en-US" sz="2000" b="1" kern="1200" dirty="0">
                          <a:solidFill>
                            <a:schemeClr val="lt1"/>
                          </a:solidFill>
                          <a:effectLst/>
                          <a:latin typeface="+mn-lt"/>
                          <a:ea typeface="+mn-ea"/>
                          <a:cs typeface="+mn-cs"/>
                        </a:rPr>
                        <a:t>If changes are happening, what do you think is causing them?</a:t>
                      </a:r>
                    </a:p>
                  </a:txBody>
                  <a:tcPr marL="137160" marR="137160" marT="228600" marB="228600"/>
                </a:tc>
                <a:tc>
                  <a:txBody>
                    <a:bodyPr/>
                    <a:lstStyle/>
                    <a:p>
                      <a:pPr marL="0" marR="0" algn="ctr">
                        <a:spcBef>
                          <a:spcPts val="0"/>
                        </a:spcBef>
                        <a:spcAft>
                          <a:spcPts val="0"/>
                        </a:spcAft>
                      </a:pP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1200" dirty="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
        <p:nvSpPr>
          <p:cNvPr id="8" name="Rectangle 1"/>
          <p:cNvSpPr>
            <a:spLocks noChangeArrowheads="1"/>
          </p:cNvSpPr>
          <p:nvPr/>
        </p:nvSpPr>
        <p:spPr bwMode="auto">
          <a:xfrm>
            <a:off x="460375" y="2484438"/>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042271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206" y="633483"/>
            <a:ext cx="8113594" cy="990600"/>
          </a:xfrm>
        </p:spPr>
        <p:txBody>
          <a:bodyPr>
            <a:noAutofit/>
          </a:bodyPr>
          <a:lstStyle/>
          <a:p>
            <a:pPr lvl="0"/>
            <a:r>
              <a:rPr lang="en-US" dirty="0"/>
              <a:t>Reflect: Content Deepening Focus Question 2</a:t>
            </a:r>
          </a:p>
        </p:txBody>
      </p:sp>
      <p:sp>
        <p:nvSpPr>
          <p:cNvPr id="3" name="Content Placeholder 2"/>
          <p:cNvSpPr>
            <a:spLocks noGrp="1"/>
          </p:cNvSpPr>
          <p:nvPr>
            <p:ph idx="1"/>
          </p:nvPr>
        </p:nvSpPr>
        <p:spPr>
          <a:xfrm>
            <a:off x="614148" y="1905000"/>
            <a:ext cx="8086299" cy="4371832"/>
          </a:xfrm>
        </p:spPr>
        <p:txBody>
          <a:bodyPr/>
          <a:lstStyle/>
          <a:p>
            <a:pPr marL="0" lvl="1" indent="0">
              <a:spcBef>
                <a:spcPts val="0"/>
              </a:spcBef>
              <a:spcAft>
                <a:spcPts val="2400"/>
              </a:spcAft>
              <a:buNone/>
            </a:pPr>
            <a:r>
              <a:rPr lang="en-US" sz="3200" dirty="0"/>
              <a:t>Can we explain how landforms change in our area?</a:t>
            </a:r>
          </a:p>
        </p:txBody>
      </p:sp>
    </p:spTree>
    <p:extLst>
      <p:ext uri="{BB962C8B-B14F-4D97-AF65-F5344CB8AC3E}">
        <p14:creationId xmlns:p14="http://schemas.microsoft.com/office/powerpoint/2010/main" val="35392527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457200"/>
            <a:ext cx="8229600" cy="906624"/>
          </a:xfrm>
        </p:spPr>
        <p:txBody>
          <a:bodyPr/>
          <a:lstStyle/>
          <a:p>
            <a:r>
              <a:rPr lang="en-US" dirty="0"/>
              <a:t>Summarizing Today’s Work</a:t>
            </a:r>
          </a:p>
        </p:txBody>
      </p:sp>
      <p:sp>
        <p:nvSpPr>
          <p:cNvPr id="8" name="Content Placeholder 2"/>
          <p:cNvSpPr>
            <a:spLocks noGrp="1"/>
          </p:cNvSpPr>
          <p:nvPr>
            <p:ph idx="1"/>
          </p:nvPr>
        </p:nvSpPr>
        <p:spPr>
          <a:xfrm>
            <a:off x="457200" y="1371600"/>
            <a:ext cx="8534400" cy="5334000"/>
          </a:xfrm>
        </p:spPr>
        <p:txBody>
          <a:bodyPr/>
          <a:lstStyle/>
          <a:p>
            <a:pPr marL="365760" indent="-365760">
              <a:spcBef>
                <a:spcPts val="0"/>
              </a:spcBef>
              <a:buAutoNum type="arabicPeriod"/>
            </a:pPr>
            <a:r>
              <a:rPr lang="en-US" sz="2800" dirty="0"/>
              <a:t>Think about the Science Content Storyline Lens strategies we’ve studied so far:</a:t>
            </a:r>
          </a:p>
          <a:p>
            <a:pPr marL="365760" indent="-365760">
              <a:spcBef>
                <a:spcPts val="23000"/>
              </a:spcBef>
              <a:buFont typeface="+mj-lt"/>
              <a:buAutoNum type="arabicPeriod" startAt="2"/>
            </a:pPr>
            <a:r>
              <a:rPr lang="en-US" sz="2800" dirty="0"/>
              <a:t>Think about your science-content-learning work today.</a:t>
            </a:r>
          </a:p>
          <a:p>
            <a:pPr marL="365760" indent="-365760">
              <a:buAutoNum type="arabicPeriod" startAt="2"/>
            </a:pPr>
            <a:r>
              <a:rPr lang="en-US" sz="2800" b="1" dirty="0"/>
              <a:t>Reflect: </a:t>
            </a:r>
            <a:r>
              <a:rPr lang="en-US" sz="2800" dirty="0"/>
              <a:t>What ideas or questions do you want to remember from today and refer back to? </a:t>
            </a:r>
          </a:p>
        </p:txBody>
      </p:sp>
      <p:sp>
        <p:nvSpPr>
          <p:cNvPr id="9" name="Content Placeholder 3"/>
          <p:cNvSpPr txBox="1">
            <a:spLocks/>
          </p:cNvSpPr>
          <p:nvPr/>
        </p:nvSpPr>
        <p:spPr bwMode="auto">
          <a:xfrm>
            <a:off x="533400" y="2438400"/>
            <a:ext cx="8229600" cy="2603790"/>
          </a:xfrm>
          <a:prstGeom prst="rect">
            <a:avLst/>
          </a:prstGeom>
          <a:noFill/>
          <a:ln w="47625">
            <a:solidFill>
              <a:schemeClr val="accent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marL="620713" marR="0" lvl="0" indent="-287338" algn="l" defTabSz="914400" rtl="0" eaLnBrk="0" fontAlgn="base" latinLnBrk="0" hangingPunct="0">
              <a:lnSpc>
                <a:spcPct val="100000"/>
              </a:lnSpc>
              <a:spcBef>
                <a:spcPct val="20000"/>
              </a:spcBef>
              <a:spcAft>
                <a:spcPct val="0"/>
              </a:spcAft>
              <a:buClr>
                <a:schemeClr val="accent1"/>
              </a:buClr>
              <a:buSzPct val="85000"/>
              <a:buFont typeface="Arial" charset="0"/>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A—Identify one main learning goal.</a:t>
            </a:r>
          </a:p>
          <a:p>
            <a:pPr marL="620713" marR="0" lvl="0" indent="-287338" algn="l" defTabSz="914400" rtl="0" eaLnBrk="0" fontAlgn="base" latinLnBrk="0" hangingPunct="0">
              <a:lnSpc>
                <a:spcPct val="100000"/>
              </a:lnSpc>
              <a:spcBef>
                <a:spcPct val="20000"/>
              </a:spcBef>
              <a:spcAft>
                <a:spcPct val="0"/>
              </a:spcAft>
              <a:buClr>
                <a:schemeClr val="accent1"/>
              </a:buClr>
              <a:buSzPct val="85000"/>
              <a:buFont typeface="Arial" charset="0"/>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B—Set the purpose with a focus question or goal statement.</a:t>
            </a:r>
          </a:p>
          <a:p>
            <a:pPr marL="620713" marR="0" lvl="0" indent="-287338" algn="l" defTabSz="914400" rtl="0" eaLnBrk="0" fontAlgn="base" latinLnBrk="0" hangingPunct="0">
              <a:lnSpc>
                <a:spcPct val="100000"/>
              </a:lnSpc>
              <a:spcBef>
                <a:spcPct val="20000"/>
              </a:spcBef>
              <a:spcAft>
                <a:spcPct val="0"/>
              </a:spcAft>
              <a:buClr>
                <a:schemeClr val="accent1"/>
              </a:buClr>
              <a:buSzPct val="85000"/>
              <a:buFont typeface="Arial" charset="0"/>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C—Select activities that are matched to the learning goal.</a:t>
            </a:r>
          </a:p>
          <a:p>
            <a:pPr marL="620713" marR="0" lvl="0" indent="-287338" algn="l" defTabSz="914400" rtl="0" eaLnBrk="0" fontAlgn="base" latinLnBrk="0" hangingPunct="0">
              <a:lnSpc>
                <a:spcPct val="100000"/>
              </a:lnSpc>
              <a:spcBef>
                <a:spcPct val="20000"/>
              </a:spcBef>
              <a:spcAft>
                <a:spcPct val="0"/>
              </a:spcAft>
              <a:buClr>
                <a:schemeClr val="accent1"/>
              </a:buClr>
              <a:buSzPct val="85000"/>
              <a:buFont typeface="Arial" charset="0"/>
              <a:buNone/>
              <a:tabLst>
                <a:tab pos="338138" algn="l"/>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D—Select content representations and models matched to the learning goal and engage students in their use.</a:t>
            </a:r>
          </a:p>
          <a:p>
            <a:pPr marL="620713" marR="0" lvl="0" indent="-287338" algn="l" defTabSz="914400" rtl="0" eaLnBrk="0" fontAlgn="base" latinLnBrk="0" hangingPunct="0">
              <a:lnSpc>
                <a:spcPct val="100000"/>
              </a:lnSpc>
              <a:spcBef>
                <a:spcPct val="20000"/>
              </a:spcBef>
              <a:spcAft>
                <a:spcPct val="0"/>
              </a:spcAft>
              <a:buClr>
                <a:schemeClr val="accent1"/>
              </a:buClr>
              <a:buSzPct val="85000"/>
              <a:buFont typeface="Arial" charset="0"/>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I—Summarize key science ideas.</a:t>
            </a:r>
          </a:p>
        </p:txBody>
      </p:sp>
    </p:spTree>
    <p:extLst>
      <p:ext uri="{BB962C8B-B14F-4D97-AF65-F5344CB8AC3E}">
        <p14:creationId xmlns:p14="http://schemas.microsoft.com/office/powerpoint/2010/main" val="42181160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normAutofit/>
          </a:bodyPr>
          <a:lstStyle/>
          <a:p>
            <a:r>
              <a:rPr lang="en-US" dirty="0"/>
              <a:t>Homework</a:t>
            </a:r>
          </a:p>
        </p:txBody>
      </p:sp>
      <p:sp>
        <p:nvSpPr>
          <p:cNvPr id="84994" name="Content Placeholder 2"/>
          <p:cNvSpPr>
            <a:spLocks noGrp="1"/>
          </p:cNvSpPr>
          <p:nvPr>
            <p:ph idx="1"/>
          </p:nvPr>
        </p:nvSpPr>
        <p:spPr/>
        <p:txBody>
          <a:bodyPr/>
          <a:lstStyle/>
          <a:p>
            <a:pPr marL="365760" indent="-365760">
              <a:spcBef>
                <a:spcPts val="600"/>
              </a:spcBef>
              <a:spcAft>
                <a:spcPts val="600"/>
              </a:spcAft>
            </a:pPr>
            <a:r>
              <a:rPr lang="en-US" sz="3200" dirty="0"/>
              <a:t>Read about SCSL strategies F, G, and H in the STeLLA strategies booklet and complete the </a:t>
            </a:r>
            <a:br>
              <a:rPr lang="en-US" sz="3200" dirty="0"/>
            </a:br>
            <a:r>
              <a:rPr lang="en-US" sz="3200" dirty="0"/>
              <a:t>Z-fold summary chart for these strategies.</a:t>
            </a:r>
          </a:p>
          <a:p>
            <a:pPr marL="365760" indent="-365760">
              <a:spcBef>
                <a:spcPts val="600"/>
              </a:spcBef>
              <a:spcAft>
                <a:spcPts val="600"/>
              </a:spcAft>
            </a:pPr>
            <a:r>
              <a:rPr lang="en-US" sz="3200" dirty="0"/>
              <a:t>Be ready to share your assigned lesson in the ECS lesson series. </a:t>
            </a:r>
          </a:p>
          <a:p>
            <a:pPr marL="365760" indent="-365760">
              <a:spcBef>
                <a:spcPts val="600"/>
              </a:spcBef>
              <a:spcAft>
                <a:spcPts val="600"/>
              </a:spcAft>
            </a:pPr>
            <a:r>
              <a:rPr lang="en-US" sz="3200" dirty="0"/>
              <a:t>Bring your calendar for the academic year so we can schedule the dates for our school-year study-group meetings!  </a:t>
            </a:r>
          </a:p>
          <a:p>
            <a:endParaRPr lang="en-US" sz="2800" dirty="0"/>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12422963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533400" y="381000"/>
            <a:ext cx="8153400" cy="990600"/>
          </a:xfrm>
        </p:spPr>
        <p:txBody>
          <a:bodyPr>
            <a:normAutofit/>
          </a:bodyPr>
          <a:lstStyle/>
          <a:p>
            <a:r>
              <a:rPr lang="en-US" dirty="0"/>
              <a:t>Reflections on Today’s Session </a:t>
            </a:r>
          </a:p>
        </p:txBody>
      </p:sp>
      <p:sp>
        <p:nvSpPr>
          <p:cNvPr id="18435" name="Rectangle 3"/>
          <p:cNvSpPr>
            <a:spLocks noGrp="1" noChangeArrowheads="1"/>
          </p:cNvSpPr>
          <p:nvPr>
            <p:ph idx="1"/>
          </p:nvPr>
        </p:nvSpPr>
        <p:spPr>
          <a:xfrm>
            <a:off x="533400" y="1295400"/>
            <a:ext cx="8153400" cy="5257800"/>
          </a:xfrm>
        </p:spPr>
        <p:txBody>
          <a:bodyPr>
            <a:noAutofit/>
          </a:bodyPr>
          <a:lstStyle/>
          <a:p>
            <a:pPr marL="365760" indent="-365760">
              <a:spcBef>
                <a:spcPts val="600"/>
              </a:spcBef>
            </a:pPr>
            <a:r>
              <a:rPr lang="en-US" sz="3000" dirty="0"/>
              <a:t>What are your reactions to the strategy of selecting content representations and models that are matched to the lesson’s main learning goal? </a:t>
            </a:r>
          </a:p>
          <a:p>
            <a:pPr marL="365760" indent="-365760">
              <a:spcBef>
                <a:spcPts val="600"/>
              </a:spcBef>
            </a:pPr>
            <a:r>
              <a:rPr lang="en-US" sz="3000" dirty="0"/>
              <a:t>What is something new you’ve learned about Earth’s surface and how it changes over time? Did your content-representation analyses support this learning in any way? </a:t>
            </a:r>
          </a:p>
          <a:p>
            <a:pPr marL="365760" indent="-365760">
              <a:spcBef>
                <a:spcPts val="600"/>
              </a:spcBef>
            </a:pPr>
            <a:r>
              <a:rPr lang="en-US" sz="3000" dirty="0"/>
              <a:t>Provide feedback about today’s session and the PD program so far (likes, dislikes, questions, concerns, and suggestions).</a:t>
            </a:r>
          </a:p>
          <a:p>
            <a:endParaRPr lang="en-US" sz="2800" dirty="0"/>
          </a:p>
          <a:p>
            <a:pPr marL="0" indent="0">
              <a:buNone/>
            </a:pPr>
            <a:endParaRPr lang="en-US" sz="2400" dirty="0"/>
          </a:p>
        </p:txBody>
      </p:sp>
    </p:spTree>
    <p:extLst>
      <p:ext uri="{BB962C8B-B14F-4D97-AF65-F5344CB8AC3E}">
        <p14:creationId xmlns:p14="http://schemas.microsoft.com/office/powerpoint/2010/main" val="1999702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F781537-50F7-4FB6-9B2E-A400936D2A4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50510" y="457200"/>
            <a:ext cx="5794365" cy="6339938"/>
          </a:xfrm>
        </p:spPr>
      </p:pic>
      <p:sp>
        <p:nvSpPr>
          <p:cNvPr id="5" name="Rectangle 6"/>
          <p:cNvSpPr>
            <a:spLocks noChangeArrowheads="1"/>
          </p:cNvSpPr>
          <p:nvPr/>
        </p:nvSpPr>
        <p:spPr bwMode="auto">
          <a:xfrm>
            <a:off x="4647692" y="3886200"/>
            <a:ext cx="2743708" cy="6096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0757126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400" dirty="0"/>
              <a:t>Norms for Working Together: The Basics</a:t>
            </a:r>
            <a:br>
              <a:rPr lang="en-US" sz="4400" dirty="0"/>
            </a:br>
            <a:endParaRPr lang="en-US" sz="4400" dirty="0"/>
          </a:p>
        </p:txBody>
      </p:sp>
      <p:sp>
        <p:nvSpPr>
          <p:cNvPr id="9" name="TextBox 1"/>
          <p:cNvSpPr txBox="1">
            <a:spLocks noChangeArrowheads="1"/>
          </p:cNvSpPr>
          <p:nvPr/>
        </p:nvSpPr>
        <p:spPr bwMode="auto">
          <a:xfrm>
            <a:off x="533400" y="1295399"/>
            <a:ext cx="82296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
        <p:nvSpPr>
          <p:cNvPr id="10" name="Rectangle 3"/>
          <p:cNvSpPr>
            <a:spLocks noGrp="1" noChangeArrowheads="1"/>
          </p:cNvSpPr>
          <p:nvPr>
            <p:ph idx="1"/>
          </p:nvPr>
        </p:nvSpPr>
        <p:spPr>
          <a:xfrm>
            <a:off x="533400" y="2323073"/>
            <a:ext cx="8229600" cy="4306327"/>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Font typeface="Symbol"/>
              <a:buChar cha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Font typeface="Symbol"/>
              <a:buChar cha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Font typeface="Symbol"/>
              <a:buChar cha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Font typeface="Symbol"/>
              <a:buChar cha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Tree>
    <p:extLst>
      <p:ext uri="{BB962C8B-B14F-4D97-AF65-F5344CB8AC3E}">
        <p14:creationId xmlns:p14="http://schemas.microsoft.com/office/powerpoint/2010/main" val="698175321"/>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533400" y="304800"/>
            <a:ext cx="8210551" cy="990600"/>
          </a:xfrm>
        </p:spPr>
        <p:txBody>
          <a:bodyPr>
            <a:normAutofit fontScale="90000"/>
          </a:bodyPr>
          <a:lstStyle/>
          <a:p>
            <a:pPr eaLnBrk="1" fontAlgn="auto" hangingPunct="1">
              <a:spcAft>
                <a:spcPts val="0"/>
              </a:spcAft>
              <a:defRPr/>
            </a:pPr>
            <a:br>
              <a:rPr lang="en-US" dirty="0"/>
            </a:br>
            <a:r>
              <a:rPr lang="en-US" sz="4400" dirty="0"/>
              <a:t>Norms for Working Together: The Heart </a:t>
            </a:r>
            <a:br>
              <a:rPr lang="en-US" sz="4400" dirty="0"/>
            </a:br>
            <a:endParaRPr lang="en-US" sz="4400" dirty="0"/>
          </a:p>
        </p:txBody>
      </p:sp>
      <p:sp>
        <p:nvSpPr>
          <p:cNvPr id="9" name="TextBox 1"/>
          <p:cNvSpPr txBox="1">
            <a:spLocks noChangeArrowheads="1"/>
          </p:cNvSpPr>
          <p:nvPr/>
        </p:nvSpPr>
        <p:spPr bwMode="auto">
          <a:xfrm>
            <a:off x="600635" y="1219200"/>
            <a:ext cx="854336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
        <p:nvSpPr>
          <p:cNvPr id="10" name="Rectangle 3"/>
          <p:cNvSpPr>
            <a:spLocks noGrp="1" noChangeArrowheads="1"/>
          </p:cNvSpPr>
          <p:nvPr>
            <p:ph idx="1"/>
          </p:nvPr>
        </p:nvSpPr>
        <p:spPr>
          <a:xfrm>
            <a:off x="533400" y="2332038"/>
            <a:ext cx="8229600" cy="4297362"/>
          </a:xfrm>
        </p:spPr>
        <p:txBody>
          <a:bodyPr rtlCol="0">
            <a:normAutofit fontScale="92500" lnSpcReduction="20000"/>
          </a:bodyPr>
          <a:lstStyle/>
          <a:p>
            <a:pPr marL="0" indent="0" eaLnBrk="1" fontAlgn="auto" hangingPunct="1">
              <a:spcAft>
                <a:spcPts val="0"/>
              </a:spcAft>
              <a:buFont typeface="Arial" pitchFamily="34" charset="0"/>
              <a:buNone/>
              <a:defRPr/>
            </a:pPr>
            <a:r>
              <a:rPr lang="en-US" sz="2800" b="1" dirty="0"/>
              <a:t>The Heart of RESPeCT Lesson Analysis and Content </a:t>
            </a:r>
            <a:br>
              <a:rPr lang="en-US" sz="2800" b="1" dirty="0"/>
            </a:br>
            <a:r>
              <a:rPr lang="en-US" sz="2800" b="1" dirty="0"/>
              <a:t>Deepening</a:t>
            </a:r>
          </a:p>
          <a:p>
            <a:pPr marL="342900" marR="0" lvl="0" indent="-342900">
              <a:lnSpc>
                <a:spcPct val="110000"/>
              </a:lnSpc>
              <a:spcBef>
                <a:spcPts val="600"/>
              </a:spcBef>
              <a:spcAft>
                <a:spcPts val="0"/>
              </a:spcAft>
              <a:buFont typeface="Symbol"/>
              <a:buChar char=""/>
            </a:pPr>
            <a:r>
              <a:rPr lang="en-US" sz="2800" dirty="0">
                <a:solidFill>
                  <a:srgbClr val="292934"/>
                </a:solidFill>
              </a:rPr>
              <a:t>Keep the goal in mind: analysis of teaching to improve student learning.  </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Share your ideas, uncertainties, confusion, disagreements, questions, and good humor. All points of view are welcome.</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Expect and ask questions to deepen everyone’s learning; be constructively challenging.</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Listen carefully; seek to understand other participants’ points of view.</a:t>
            </a:r>
            <a:endParaRPr lang="en-US" sz="2800" dirty="0"/>
          </a:p>
          <a:p>
            <a:pPr marL="182880" indent="-182880" eaLnBrk="1" fontAlgn="auto" hangingPunct="1">
              <a:spcAft>
                <a:spcPts val="0"/>
              </a:spcAft>
              <a:buFont typeface="Arial" pitchFamily="34" charset="0"/>
              <a:buChar char="•"/>
              <a:defRPr/>
            </a:pPr>
            <a:endParaRPr lang="en-US" dirty="0"/>
          </a:p>
        </p:txBody>
      </p:sp>
    </p:spTree>
    <p:extLst>
      <p:ext uri="{BB962C8B-B14F-4D97-AF65-F5344CB8AC3E}">
        <p14:creationId xmlns:p14="http://schemas.microsoft.com/office/powerpoint/2010/main" val="156148467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Lesson Analysis: Focus Question 1 </a:t>
            </a:r>
          </a:p>
        </p:txBody>
      </p:sp>
      <p:sp>
        <p:nvSpPr>
          <p:cNvPr id="3" name="Content Placeholder 2"/>
          <p:cNvSpPr>
            <a:spLocks noGrp="1"/>
          </p:cNvSpPr>
          <p:nvPr>
            <p:ph idx="1"/>
          </p:nvPr>
        </p:nvSpPr>
        <p:spPr>
          <a:xfrm>
            <a:off x="609600" y="1600200"/>
            <a:ext cx="8229600" cy="4876800"/>
          </a:xfrm>
        </p:spPr>
        <p:txBody>
          <a:bodyPr/>
          <a:lstStyle/>
          <a:p>
            <a:pPr marL="0" indent="0">
              <a:buNone/>
            </a:pPr>
            <a:r>
              <a:rPr lang="en-US" sz="3200" dirty="0"/>
              <a:t>How do you know when a content representation is appropriate and matched </a:t>
            </a:r>
            <a:br>
              <a:rPr lang="en-US" sz="3200" dirty="0"/>
            </a:br>
            <a:r>
              <a:rPr lang="en-US" sz="3200" dirty="0"/>
              <a:t>to the main learning goal?</a:t>
            </a:r>
          </a:p>
          <a:p>
            <a:endParaRPr lang="en-US" dirty="0"/>
          </a:p>
        </p:txBody>
      </p:sp>
    </p:spTree>
    <p:extLst>
      <p:ext uri="{BB962C8B-B14F-4D97-AF65-F5344CB8AC3E}">
        <p14:creationId xmlns:p14="http://schemas.microsoft.com/office/powerpoint/2010/main" val="3212163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533400" y="533400"/>
            <a:ext cx="8153400" cy="990600"/>
          </a:xfrm>
        </p:spPr>
        <p:txBody>
          <a:bodyPr>
            <a:noAutofit/>
          </a:bodyPr>
          <a:lstStyle/>
          <a:p>
            <a:r>
              <a:rPr lang="en-US" sz="3800" dirty="0"/>
              <a:t>SCSL Strategy D: Purpose and Key Features</a:t>
            </a:r>
          </a:p>
        </p:txBody>
      </p:sp>
      <p:sp>
        <p:nvSpPr>
          <p:cNvPr id="29699" name="Content Placeholder 2"/>
          <p:cNvSpPr>
            <a:spLocks noGrp="1"/>
          </p:cNvSpPr>
          <p:nvPr>
            <p:ph idx="1"/>
          </p:nvPr>
        </p:nvSpPr>
        <p:spPr>
          <a:xfrm>
            <a:off x="533400" y="1600200"/>
            <a:ext cx="8153400" cy="4876800"/>
          </a:xfrm>
        </p:spPr>
        <p:txBody>
          <a:bodyPr>
            <a:normAutofit/>
          </a:bodyPr>
          <a:lstStyle/>
          <a:p>
            <a:pPr marL="0" lvl="1" indent="0">
              <a:spcBef>
                <a:spcPts val="0"/>
              </a:spcBef>
              <a:buNone/>
            </a:pPr>
            <a:r>
              <a:rPr lang="en-US" sz="3200" dirty="0"/>
              <a:t>What are the purpose and key features of this strategy? </a:t>
            </a:r>
          </a:p>
          <a:p>
            <a:pPr marL="0" lvl="1" indent="0">
              <a:spcBef>
                <a:spcPts val="1800"/>
              </a:spcBef>
              <a:buNone/>
            </a:pPr>
            <a:r>
              <a:rPr lang="en-US" sz="3200" dirty="0"/>
              <a:t>Cite ideas and examples from the STeLLA strategies booklet and your SCSL Z-fold summary chart. </a:t>
            </a:r>
          </a:p>
          <a:p>
            <a:endParaRPr lang="en-US" dirty="0"/>
          </a:p>
          <a:p>
            <a:pPr marL="274637" lvl="1" indent="0">
              <a:buNone/>
            </a:pP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473145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RESPeCT pROGRAM&amp;quot;&quot;/&gt;&lt;property id=&quot;20307&quot; value=&quot;299&quot;/&gt;&lt;/object&gt;&lt;object type=&quot;3&quot; unique_id=&quot;10004&quot;&gt;&lt;property id=&quot;20148&quot; value=&quot;5&quot;/&gt;&lt;property id=&quot;20300&quot; value=&quot;Slide 2 - &amp;quot;Agenda for Today&amp;quot;&quot;/&gt;&lt;property id=&quot;20307&quot; value=&quot;330&quot;/&gt;&lt;/object&gt;&lt;object type=&quot;3&quot; unique_id=&quot;10005&quot;&gt;&lt;property id=&quot;20148&quot; value=&quot;5&quot;/&gt;&lt;property id=&quot;20300&quot; value=&quot;Slide 3 - &amp;quot;Trends in Reflections&amp;quot;&quot;/&gt;&lt;property id=&quot;20307&quot; value=&quot;334&quot;/&gt;&lt;/object&gt;&lt;object type=&quot;3&quot; unique_id=&quot;10006&quot;&gt;&lt;property id=&quot;20148&quot; value=&quot;5&quot;/&gt;&lt;property id=&quot;20300&quot; value=&quot;Slide 4 - &amp;quot;Revisiting Norms&amp;quot;&quot;/&gt;&lt;property id=&quot;20307&quot; value=&quot;331&quot;/&gt;&lt;/object&gt;&lt;object type=&quot;3&quot; unique_id=&quot;10007&quot;&gt;&lt;property id=&quot;20148&quot; value=&quot;5&quot;/&gt;&lt;property id=&quot;20300&quot; value=&quot;Slide 5 - &amp;quot;Today’s Focus Questions&amp;quot;&quot;/&gt;&lt;property id=&quot;20307&quot; value=&quot;324&quot;/&gt;&lt;/object&gt;&lt;object type=&quot;3&quot; unique_id=&quot;10008&quot;&gt;&lt;property id=&quot;20148&quot; value=&quot;5&quot;/&gt;&lt;property id=&quot;20300&quot; value=&quot;Slide 6&quot;/&gt;&lt;property id=&quot;20307&quot; value=&quot;303&quot;/&gt;&lt;/object&gt;&lt;object type=&quot;3&quot; unique_id=&quot;10009&quot;&gt;&lt;property id=&quot;20148&quot; value=&quot;5&quot;/&gt;&lt;property id=&quot;20300&quot; value=&quot;Slide 7 - &amp;quot;Focus Question &amp;quot;&quot;/&gt;&lt;property id=&quot;20307&quot; value=&quot;326&quot;/&gt;&lt;/object&gt;&lt;object type=&quot;3&quot; unique_id=&quot;10010&quot;&gt;&lt;property id=&quot;20148&quot; value=&quot;5&quot;/&gt;&lt;property id=&quot;20300&quot; value=&quot;Slide 8 - &amp;quot;Science Content Storyline Strategy D: Purposes and Key Features&amp;quot;&quot;/&gt;&lt;property id=&quot;20307&quot; value=&quot;310&quot;/&gt;&lt;/object&gt;&lt;object type=&quot;3&quot; unique_id=&quot;10011&quot;&gt;&lt;property id=&quot;20148&quot; value=&quot;5&quot;/&gt;&lt;property id=&quot;20300&quot; value=&quot;Slide 9 - &amp;quot;Strategy D Discussion Questions&amp;quot;&quot;/&gt;&lt;property id=&quot;20307&quot; value=&quot;355&quot;/&gt;&lt;/object&gt;&lt;object type=&quot;3&quot; unique_id=&quot;10012&quot;&gt;&lt;property id=&quot;20148&quot; value=&quot;5&quot;/&gt;&lt;property id=&quot;20300&quot; value=&quot;Slide 10 - &amp;quot;Strategy D Analysis Guide&amp;quot;&quot;/&gt;&lt;property id=&quot;20307&quot; value=&quot;356&quot;/&gt;&lt;/object&gt;&lt;object type=&quot;3&quot; unique_id=&quot;10013&quot;&gt;&lt;property id=&quot;20148&quot; value=&quot;5&quot;/&gt;&lt;property id=&quot;20300&quot; value=&quot;Slide 11 - &amp;quot;Content Representation 1: Matched to the Main Learning Goal? &amp;quot;&quot;/&gt;&lt;property id=&quot;20307&quot; value=&quot;340&quot;/&gt;&lt;/object&gt;&lt;object type=&quot;3&quot; unique_id=&quot;10014&quot;&gt;&lt;property id=&quot;20148&quot; value=&quot;5&quot;/&gt;&lt;property id=&quot;20300&quot; value=&quot;Slide 12 - &amp;quot;Valleys&amp;quot;&quot;/&gt;&lt;property id=&quot;20307&quot; value=&quot;364&quot;/&gt;&lt;/object&gt;&lt;object type=&quot;3&quot; unique_id=&quot;10015&quot;&gt;&lt;property id=&quot;20148&quot; value=&quot;5&quot;/&gt;&lt;property id=&quot;20300&quot; value=&quot;Slide 13 - &amp;quot;Content Representation 1: Matched to the Main Learning Goal?&amp;quot;&quot;/&gt;&lt;property id=&quot;20307&quot; value=&quot;348&quot;/&gt;&lt;/object&gt;&lt;object type=&quot;3&quot; unique_id=&quot;10016&quot;&gt;&lt;property id=&quot;20148&quot; value=&quot;5&quot;/&gt;&lt;property id=&quot;20300&quot; value=&quot;Slide 14 - &amp;quot;Content Representation 2: Matched to the Main Learning Goal? &amp;quot;&quot;/&gt;&lt;property id=&quot;20307&quot; value=&quot;357&quot;/&gt;&lt;/object&gt;&lt;object type=&quot;3&quot; unique_id=&quot;10017&quot;&gt;&lt;property id=&quot;20148&quot; value=&quot;5&quot;/&gt;&lt;property id=&quot;20300&quot; value=&quot;Slide 15 - &amp;quot;Raised Relief Map of the United States&amp;quot;&quot;/&gt;&lt;property id=&quot;20307&quot; value=&quot;371&quot;/&gt;&lt;/object&gt;&lt;object type=&quot;3&quot; unique_id=&quot;10018&quot;&gt;&lt;property id=&quot;20148&quot; value=&quot;5&quot;/&gt;&lt;property id=&quot;20300&quot; value=&quot;Slide 16 - &amp;quot;Content Representation 2: Matched to the Main Learning Goal?&amp;quot;&quot;/&gt;&lt;property id=&quot;20307&quot; value=&quot;349&quot;/&gt;&lt;/object&gt;&lt;object type=&quot;3&quot; unique_id=&quot;10019&quot;&gt;&lt;property id=&quot;20148&quot; value=&quot;5&quot;/&gt;&lt;property id=&quot;20300&quot; value=&quot;Slide 17 - &amp;quot;Content Representation 3: Matched to the Main Learning Goal?&amp;quot;&quot;/&gt;&lt;property id=&quot;20307&quot; value=&quot;365&quot;/&gt;&lt;/object&gt;&lt;object type=&quot;3&quot; unique_id=&quot;10020&quot;&gt;&lt;property id=&quot;20148&quot; value=&quot;5&quot;/&gt;&lt;property id=&quot;20300&quot; value=&quot;Slide 18 - &amp;quot;Stream Table Model&amp;quot;&quot;/&gt;&lt;property id=&quot;20307&quot; value=&quot;366&quot;/&gt;&lt;/object&gt;&lt;object type=&quot;3&quot; unique_id=&quot;10021&quot;&gt;&lt;property id=&quot;20148&quot; value=&quot;5&quot;/&gt;&lt;property id=&quot;20300&quot; value=&quot;Slide 19 - &amp;quot;Content Representation 3: Matched to Main Learning Goal? &amp;quot;&quot;/&gt;&lt;property id=&quot;20307&quot; value=&quot;367&quot;/&gt;&lt;/object&gt;&lt;object type=&quot;3&quot; unique_id=&quot;10022&quot;&gt;&lt;property id=&quot;20148&quot; value=&quot;5&quot;/&gt;&lt;property id=&quot;20300&quot; value=&quot;Slide 20 - &amp;quot;Focus Question&amp;quot;&quot;/&gt;&lt;property id=&quot;20307&quot; value=&quot;313&quot;/&gt;&lt;/object&gt;&lt;object type=&quot;3&quot; unique_id=&quot;10023&quot;&gt;&lt;property id=&quot;20148&quot; value=&quot;5&quot;/&gt;&lt;property id=&quot;20300&quot; value=&quot;Slide 21 - &amp;quot;Video Analysis 1: Engaging Students in Using Content Representations  &amp;quot;&quot;/&gt;&lt;property id=&quot;20307&quot; value=&quot;325&quot;/&gt;&lt;/object&gt;&lt;object type=&quot;3&quot; unique_id=&quot;10024&quot;&gt;&lt;property id=&quot;20148&quot; value=&quot;5&quot;/&gt;&lt;property id=&quot;20300&quot; value=&quot;Slide 22 - &amp;quot;Video Analysis 1: Analysis Guide, Parts 2 &amp;amp; 3, Student Engagement with Content Representations &amp;quot;&quot;/&gt;&lt;property id=&quot;20307&quot; value=&quot;369&quot;/&gt;&lt;/object&gt;&lt;object type=&quot;3&quot; unique_id=&quot;10025&quot;&gt;&lt;property id=&quot;20148&quot; value=&quot;5&quot;/&gt;&lt;property id=&quot;20300&quot; value=&quot;Slide 23 - &amp;quot;Video Analysis 2: Engaging Students in Using Content Representations &amp;quot;&quot;/&gt;&lt;property id=&quot;20307&quot; value=&quot;354&quot;/&gt;&lt;/object&gt;&lt;object type=&quot;3&quot; unique_id=&quot;10026&quot;&gt;&lt;property id=&quot;20148&quot; value=&quot;5&quot;/&gt;&lt;property id=&quot;20300&quot; value=&quot;Slide 24 - &amp;quot;Video Analysis 2: Analysis Guide, Parts 2 &amp;amp; 3, Student Engagement with Content Representations&amp;quot;&quot;/&gt;&lt;property id=&quot;20307&quot; value=&quot;370&quot;/&gt;&lt;/object&gt;&lt;object type=&quot;3&quot; unique_id=&quot;10027&quot;&gt;&lt;property id=&quot;20148&quot; value=&quot;5&quot;/&gt;&lt;property id=&quot;20300&quot; value=&quot;Slide 25 - &amp;quot;Synthesize and Summarize: Strategy D&amp;quot;&quot;/&gt;&lt;property id=&quot;20307&quot; value=&quot;320&quot;/&gt;&lt;/object&gt;&lt;object type=&quot;3&quot; unique_id=&quot;10072&quot;&gt;&lt;property id=&quot;20148&quot; value=&quot;5&quot;/&gt;&lt;property id=&quot;20300&quot; value=&quot;Slide 75 - &amp;quot;Summarizing&amp;quot;&quot;/&gt;&lt;property id=&quot;20307&quot; value=&quot;351&quot;/&gt;&lt;/object&gt;&lt;object type=&quot;3&quot; unique_id=&quot;10073&quot;&gt;&lt;property id=&quot;20148&quot; value=&quot;5&quot;/&gt;&lt;property id=&quot;20300&quot; value=&quot;Slide 76 - &amp;quot;Tonight’s Homework&amp;quot;&quot;/&gt;&lt;property id=&quot;20307&quot; value=&quot;345&quot;/&gt;&lt;/object&gt;&lt;object type=&quot;3&quot; unique_id=&quot;10074&quot;&gt;&lt;property id=&quot;20148&quot; value=&quot;5&quot;/&gt;&lt;property id=&quot;20300&quot; value=&quot;Slide 77 - &amp;quot;Reflection and Feedback  on Today’s Session&amp;quot;&quot;/&gt;&lt;property id=&quot;20307&quot; value=&quot;322&quot;/&gt;&lt;/object&gt;&lt;object type=&quot;3&quot; unique_id=&quot;10076&quot;&gt;&lt;property id=&quot;20148&quot; value=&quot;5&quot;/&gt;&lt;property id=&quot;20300&quot; value=&quot;Slide 78 - &amp;quot; Norms for Working Together &amp;quot;&quot;/&gt;&lt;property id=&quot;20307&quot; value=&quot;372&quot;/&gt;&lt;/object&gt;&lt;object type=&quot;3&quot; unique_id=&quot;10077&quot;&gt;&lt;property id=&quot;20148&quot; value=&quot;5&quot;/&gt;&lt;property id=&quot;20300&quot; value=&quot;Slide 79 - &amp;quot; Norms for Working Together &amp;quot;&quot;/&gt;&lt;property id=&quot;20307&quot; value=&quot;373&quot;/&gt;&lt;/object&gt;&lt;object type=&quot;3&quot; unique_id=&quot;10155&quot;&gt;&lt;property id=&quot;20148&quot; value=&quot;5&quot;/&gt;&lt;property id=&quot;20300&quot; value=&quot;Slide 26 - &amp;quot; Earth’s changing Surface&amp;quot;&quot;/&gt;&lt;property id=&quot;20307&quot; value=&quot;417&quot;/&gt;&lt;/object&gt;&lt;object type=&quot;3&quot; unique_id=&quot;10156&quot;&gt;&lt;property id=&quot;20148&quot; value=&quot;5&quot;/&gt;&lt;property id=&quot;20300&quot; value=&quot;Slide 27 - &amp;quot; Earth’s Changing Surface:   Unit Central Questions &amp;quot;&quot;/&gt;&lt;property id=&quot;20307&quot; value=&quot;422&quot;/&gt;&lt;/object&gt;&lt;object type=&quot;3&quot; unique_id=&quot;10157&quot;&gt;&lt;property id=&quot;20148&quot; value=&quot;5&quot;/&gt;&lt;property id=&quot;20300&quot; value=&quot;Slide 28&quot;/&gt;&lt;property id=&quot;20307&quot; value=&quot;423&quot;/&gt;&lt;/object&gt;&lt;object type=&quot;3&quot; unique_id=&quot;10158&quot;&gt;&lt;property id=&quot;20148&quot; value=&quot;5&quot;/&gt;&lt;property id=&quot;20300&quot; value=&quot;Slide 29&quot;/&gt;&lt;property id=&quot;20307&quot; value=&quot;424&quot;/&gt;&lt;/object&gt;&lt;object type=&quot;3&quot; unique_id=&quot;10159&quot;&gt;&lt;property id=&quot;20148&quot; value=&quot;5&quot;/&gt;&lt;property id=&quot;20300&quot; value=&quot;Slide 30&quot;/&gt;&lt;property id=&quot;20307&quot; value=&quot;425&quot;/&gt;&lt;/object&gt;&lt;object type=&quot;3&quot; unique_id=&quot;10160&quot;&gt;&lt;property id=&quot;20148&quot; value=&quot;5&quot;/&gt;&lt;property id=&quot;20300&quot; value=&quot;Slide 31&quot;/&gt;&lt;property id=&quot;20307&quot; value=&quot;426&quot;/&gt;&lt;/object&gt;&lt;object type=&quot;3&quot; unique_id=&quot;10161&quot;&gt;&lt;property id=&quot;20148&quot; value=&quot;5&quot;/&gt;&lt;property id=&quot;20300&quot; value=&quot;Slide 32&quot;/&gt;&lt;property id=&quot;20307&quot; value=&quot;427&quot;/&gt;&lt;/object&gt;&lt;object type=&quot;3&quot; unique_id=&quot;10162&quot;&gt;&lt;property id=&quot;20148&quot; value=&quot;5&quot;/&gt;&lt;property id=&quot;20300&quot; value=&quot;Slide 33&quot;/&gt;&lt;property id=&quot;20307&quot; value=&quot;428&quot;/&gt;&lt;/object&gt;&lt;object type=&quot;3&quot; unique_id=&quot;10163&quot;&gt;&lt;property id=&quot;20148&quot; value=&quot;5&quot;/&gt;&lt;property id=&quot;20300&quot; value=&quot;Slide 34&quot;/&gt;&lt;property id=&quot;20307&quot; value=&quot;429&quot;/&gt;&lt;/object&gt;&lt;object type=&quot;3&quot; unique_id=&quot;10164&quot;&gt;&lt;property id=&quot;20148&quot; value=&quot;5&quot;/&gt;&lt;property id=&quot;20300&quot; value=&quot;Slide 35&quot;/&gt;&lt;property id=&quot;20307&quot; value=&quot;430&quot;/&gt;&lt;/object&gt;&lt;object type=&quot;3&quot; unique_id=&quot;10165&quot;&gt;&lt;property id=&quot;20148&quot; value=&quot;5&quot;/&gt;&lt;property id=&quot;20300&quot; value=&quot;Slide 36&quot;/&gt;&lt;property id=&quot;20307&quot; value=&quot;431&quot;/&gt;&lt;/object&gt;&lt;object type=&quot;3&quot; unique_id=&quot;10166&quot;&gt;&lt;property id=&quot;20148&quot; value=&quot;5&quot;/&gt;&lt;property id=&quot;20300&quot; value=&quot;Slide 37&quot;/&gt;&lt;property id=&quot;20307&quot; value=&quot;432&quot;/&gt;&lt;/object&gt;&lt;object type=&quot;3&quot; unique_id=&quot;10167&quot;&gt;&lt;property id=&quot;20148&quot; value=&quot;5&quot;/&gt;&lt;property id=&quot;20300&quot; value=&quot;Slide 38&quot;/&gt;&lt;property id=&quot;20307&quot; value=&quot;433&quot;/&gt;&lt;/object&gt;&lt;object type=&quot;3&quot; unique_id=&quot;10168&quot;&gt;&lt;property id=&quot;20148&quot; value=&quot;5&quot;/&gt;&lt;property id=&quot;20300&quot; value=&quot;Slide 39&quot;/&gt;&lt;property id=&quot;20307&quot; value=&quot;434&quot;/&gt;&lt;/object&gt;&lt;object type=&quot;3&quot; unique_id=&quot;10169&quot;&gt;&lt;property id=&quot;20148&quot; value=&quot;5&quot;/&gt;&lt;property id=&quot;20300&quot; value=&quot;Slide 40 - &amp;quot;Lesson 5a: changing land&amp;quot;&quot;/&gt;&lt;property id=&quot;20307&quot; value=&quot;435&quot;/&gt;&lt;/object&gt;&lt;object type=&quot;3&quot; unique_id=&quot;10170&quot;&gt;&lt;property id=&quot;20148&quot; value=&quot;5&quot;/&gt;&lt;property id=&quot;20300&quot; value=&quot;Slide 41 - &amp;quot; Earth’s Changing Surface:   Lesson 5A:  Focus Questions &amp;quot;&quot;/&gt;&lt;property id=&quot;20307&quot; value=&quot;436&quot;/&gt;&lt;/object&gt;&lt;object type=&quot;3&quot; unique_id=&quot;10171&quot;&gt;&lt;property id=&quot;20148&quot; value=&quot;5&quot;/&gt;&lt;property id=&quot;20300&quot; value=&quot;Slide 42 - &amp;quot; Can we see landforms change?  &amp;quot;&quot;/&gt;&lt;property id=&quot;20307&quot; value=&quot;437&quot;/&gt;&lt;/object&gt;&lt;object type=&quot;3&quot; unique_id=&quot;10172&quot;&gt;&lt;property id=&quot;20148&quot; value=&quot;5&quot;/&gt;&lt;property id=&quot;20300&quot; value=&quot;Slide 43 - &amp;quot; Delta &amp;quot;&quot;/&gt;&lt;property id=&quot;20307&quot; value=&quot;438&quot;/&gt;&lt;/object&gt;&lt;object type=&quot;3&quot; unique_id=&quot;10173&quot;&gt;&lt;property id=&quot;20148&quot; value=&quot;5&quot;/&gt;&lt;property id=&quot;20300&quot; value=&quot;Slide 44 - &amp;quot;Activity: How fast does the land change?&amp;quot;&quot;/&gt;&lt;property id=&quot;20307&quot; value=&quot;439&quot;/&gt;&lt;/object&gt;&lt;object type=&quot;3&quot; unique_id=&quot;10174&quot;&gt;&lt;property id=&quot;20148&quot; value=&quot;5&quot;/&gt;&lt;property id=&quot;20300&quot; value=&quot;Slide 45 - &amp;quot; Summarize Our Ideas &amp;quot;&quot;/&gt;&lt;property id=&quot;20307&quot; value=&quot;440&quot;/&gt;&lt;/object&gt;&lt;object type=&quot;3&quot; unique_id=&quot;10175&quot;&gt;&lt;property id=&quot;20148&quot; value=&quot;5&quot;/&gt;&lt;property id=&quot;20300&quot; value=&quot;Slide 46 - &amp;quot; Summarize Our Ideas &amp;quot;&quot;/&gt;&lt;property id=&quot;20307&quot; value=&quot;441&quot;/&gt;&lt;/object&gt;&lt;object type=&quot;3&quot; unique_id=&quot;10176&quot;&gt;&lt;property id=&quot;20148&quot; value=&quot;5&quot;/&gt;&lt;property id=&quot;20300&quot; value=&quot;Slide 47 - &amp;quot;Lesson 5b: changing land&amp;quot;&quot;/&gt;&lt;property id=&quot;20307&quot; value=&quot;442&quot;/&gt;&lt;/object&gt;&lt;object type=&quot;3&quot; unique_id=&quot;10177&quot;&gt;&lt;property id=&quot;20148&quot; value=&quot;5&quot;/&gt;&lt;property id=&quot;20300&quot; value=&quot;Slide 48 - &amp;quot; Earth’s Changing Surface:   Lesson 5B:  Focus Questions &amp;quot;&quot;/&gt;&lt;property id=&quot;20307&quot; value=&quot;443&quot;/&gt;&lt;/object&gt;&lt;object type=&quot;3&quot; unique_id=&quot;10178&quot;&gt;&lt;property id=&quot;20148&quot; value=&quot;5&quot;/&gt;&lt;property id=&quot;20300&quot; value=&quot;Slide 49 - &amp;quot; Landslides &amp;quot;&quot;/&gt;&lt;property id=&quot;20307&quot; value=&quot;444&quot;/&gt;&lt;/object&gt;&lt;object type=&quot;3&quot; unique_id=&quot;10179&quot;&gt;&lt;property id=&quot;20148&quot; value=&quot;5&quot;/&gt;&lt;property id=&quot;20300&quot; value=&quot;Slide 50 - &amp;quot;Activity: How fast can the land change?&amp;quot;&quot;/&gt;&lt;property id=&quot;20307&quot; value=&quot;445&quot;/&gt;&lt;/object&gt;&lt;object type=&quot;3&quot; unique_id=&quot;10180&quot;&gt;&lt;property id=&quot;20148&quot; value=&quot;5&quot;/&gt;&lt;property id=&quot;20300&quot; value=&quot;Slide 51 - &amp;quot;Similarities and Differences&amp;quot;&quot;/&gt;&lt;property id=&quot;20307&quot; value=&quot;446&quot;/&gt;&lt;/object&gt;&lt;object type=&quot;3&quot; unique_id=&quot;10181&quot;&gt;&lt;property id=&quot;20148&quot; value=&quot;5&quot;/&gt;&lt;property id=&quot;20300&quot; value=&quot;Slide 52 - &amp;quot; Summarize Our Ideas &amp;quot;&quot;/&gt;&lt;property id=&quot;20307&quot; value=&quot;447&quot;/&gt;&lt;/object&gt;&lt;object type=&quot;3&quot; unique_id=&quot;10182&quot;&gt;&lt;property id=&quot;20148&quot; value=&quot;5&quot;/&gt;&lt;property id=&quot;20300&quot; value=&quot;Slide 53 - &amp;quot; Summarize Our Ideas &amp;quot;&quot;/&gt;&lt;property id=&quot;20307&quot; value=&quot;448&quot;/&gt;&lt;/object&gt;&lt;object type=&quot;3&quot; unique_id=&quot;10183&quot;&gt;&lt;property id=&quot;20148&quot; value=&quot;5&quot;/&gt;&lt;property id=&quot;20300&quot; value=&quot;Slide 54 - &amp;quot;Lesson 6a: Use and Apply&amp;quot;&quot;/&gt;&lt;property id=&quot;20307&quot; value=&quot;449&quot;/&gt;&lt;/object&gt;&lt;object type=&quot;3&quot; unique_id=&quot;10184&quot;&gt;&lt;property id=&quot;20148&quot; value=&quot;5&quot;/&gt;&lt;property id=&quot;20300&quot; value=&quot;Slide 55 - &amp;quot; Earth’s Changing Surface:   Lesson 6A:  Focus Questions &amp;quot;&quot;/&gt;&lt;property id=&quot;20307&quot; value=&quot;450&quot;/&gt;&lt;/object&gt;&lt;object type=&quot;3&quot; unique_id=&quot;10185&quot;&gt;&lt;property id=&quot;20148&quot; value=&quot;5&quot;/&gt;&lt;property id=&quot;20300&quot; value=&quot;Slide 56 - &amp;quot; Let’s review what we have learned: &amp;quot;&quot;/&gt;&lt;property id=&quot;20307&quot; value=&quot;451&quot;/&gt;&lt;/object&gt;&lt;object type=&quot;3&quot; unique_id=&quot;10186&quot;&gt;&lt;property id=&quot;20148&quot; value=&quot;5&quot;/&gt;&lt;property id=&quot;20300&quot; value=&quot;Slide 57 - &amp;quot; Let’s review what we have learned: &amp;quot;&quot;/&gt;&lt;property id=&quot;20307&quot; value=&quot;452&quot;/&gt;&lt;/object&gt;&lt;object type=&quot;3&quot; unique_id=&quot;10187&quot;&gt;&lt;property id=&quot;20148&quot; value=&quot;5&quot;/&gt;&lt;property id=&quot;20300&quot; value=&quot;Slide 58 - &amp;quot; Let’s review what we have learned: &amp;quot;&quot;/&gt;&lt;property id=&quot;20307&quot; value=&quot;453&quot;/&gt;&lt;/object&gt;&lt;object type=&quot;3&quot; unique_id=&quot;10188&quot;&gt;&lt;property id=&quot;20148&quot; value=&quot;5&quot;/&gt;&lt;property id=&quot;20300&quot; value=&quot;Slide 59 - &amp;quot; Let’s review what we have learned: &amp;quot;&quot;/&gt;&lt;property id=&quot;20307&quot; value=&quot;454&quot;/&gt;&lt;/object&gt;&lt;object type=&quot;3&quot; unique_id=&quot;10189&quot;&gt;&lt;property id=&quot;20148&quot; value=&quot;5&quot;/&gt;&lt;property id=&quot;20300&quot; value=&quot;Slide 60 - &amp;quot; Lesson Focus Question &amp;quot;&quot;/&gt;&lt;property id=&quot;20307&quot; value=&quot;455&quot;/&gt;&lt;/object&gt;&lt;object type=&quot;3&quot; unique_id=&quot;10190&quot;&gt;&lt;property id=&quot;20148&quot; value=&quot;5&quot;/&gt;&lt;property id=&quot;20300&quot; value=&quot;Slide 61&quot;/&gt;&lt;property id=&quot;20307&quot; value=&quot;456&quot;/&gt;&lt;/object&gt;&lt;object type=&quot;3&quot; unique_id=&quot;10191&quot;&gt;&lt;property id=&quot;20148&quot; value=&quot;5&quot;/&gt;&lt;property id=&quot;20300&quot; value=&quot;Slide 62 - &amp;quot;What landforms do you see here?&amp;quot;&quot;/&gt;&lt;property id=&quot;20307&quot; value=&quot;457&quot;/&gt;&lt;/object&gt;&lt;object type=&quot;3&quot; unique_id=&quot;10192&quot;&gt;&lt;property id=&quot;20148&quot; value=&quot;5&quot;/&gt;&lt;property id=&quot;20300&quot; value=&quot;Slide 63 - &amp;quot;Activity: Use and Apply what you know&amp;quot;&quot;/&gt;&lt;property id=&quot;20307&quot; value=&quot;458&quot;/&gt;&lt;/object&gt;&lt;object type=&quot;3&quot; unique_id=&quot;10193&quot;&gt;&lt;property id=&quot;20148&quot; value=&quot;5&quot;/&gt;&lt;property id=&quot;20300&quot; value=&quot;Slide 64 - &amp;quot;Let’s Share!&amp;quot;&quot;/&gt;&lt;property id=&quot;20307&quot; value=&quot;459&quot;/&gt;&lt;/object&gt;&lt;object type=&quot;3&quot; unique_id=&quot;10194&quot;&gt;&lt;property id=&quot;20148&quot; value=&quot;5&quot;/&gt;&lt;property id=&quot;20300&quot; value=&quot;Slide 65 - &amp;quot; Let’s Share Our Ideas! &amp;quot;&quot;/&gt;&lt;property id=&quot;20307&quot; value=&quot;460&quot;/&gt;&lt;/object&gt;&lt;object type=&quot;3&quot; unique_id=&quot;10195&quot;&gt;&lt;property id=&quot;20148&quot; value=&quot;5&quot;/&gt;&lt;property id=&quot;20300&quot; value=&quot;Slide 66 - &amp;quot;Lesson 6b: Use and Apply&amp;quot;&quot;/&gt;&lt;property id=&quot;20307&quot; value=&quot;461&quot;/&gt;&lt;/object&gt;&lt;object type=&quot;3&quot; unique_id=&quot;10196&quot;&gt;&lt;property id=&quot;20148&quot; value=&quot;5&quot;/&gt;&lt;property id=&quot;20300&quot; value=&quot;Slide 67 - &amp;quot; Earth’s Changing Surface:   Lesson 6B:  Focus Questions &amp;quot;&quot;/&gt;&lt;property id=&quot;20307&quot; value=&quot;462&quot;/&gt;&lt;/object&gt;&lt;object type=&quot;3&quot; unique_id=&quot;10197&quot;&gt;&lt;property id=&quot;20148&quot; value=&quot;5&quot;/&gt;&lt;property id=&quot;20300&quot; value=&quot;Slide 68 - &amp;quot; Let’s look at our Science Ideas again: &amp;quot;&quot;/&gt;&lt;property id=&quot;20307&quot; value=&quot;463&quot;/&gt;&lt;/object&gt;&lt;object type=&quot;3&quot; unique_id=&quot;10198&quot;&gt;&lt;property id=&quot;20148&quot; value=&quot;5&quot;/&gt;&lt;property id=&quot;20300&quot; value=&quot;Slide 69 - &amp;quot;What do you think will happen to the houses over time? Why do you think that?&amp;quot;&quot;/&gt;&lt;property id=&quot;20307&quot; value=&quot;464&quot;/&gt;&lt;/object&gt;&lt;object type=&quot;3&quot; unique_id=&quot;10199&quot;&gt;&lt;property id=&quot;20148&quot; value=&quot;5&quot;/&gt;&lt;property id=&quot;20300&quot; value=&quot;Slide 70 - &amp;quot;Activity: Use and Apply what you know&amp;quot;&quot;/&gt;&lt;property id=&quot;20307&quot; value=&quot;465&quot;/&gt;&lt;/object&gt;&lt;object type=&quot;3&quot; unique_id=&quot;10200&quot;&gt;&lt;property id=&quot;20148&quot; value=&quot;5&quot;/&gt;&lt;property id=&quot;20300&quot; value=&quot;Slide 71 - &amp;quot;Let’s Share!&amp;quot;&quot;/&gt;&lt;property id=&quot;20307&quot; value=&quot;466&quot;/&gt;&lt;/object&gt;&lt;object type=&quot;3&quot; unique_id=&quot;10201&quot;&gt;&lt;property id=&quot;20148&quot; value=&quot;5&quot;/&gt;&lt;property id=&quot;20300&quot; value=&quot;Slide 72 - &amp;quot; Science Ideas we have learned: &amp;quot;&quot;/&gt;&lt;property id=&quot;20307&quot; value=&quot;467&quot;/&gt;&lt;/object&gt;&lt;object type=&quot;3&quot; unique_id=&quot;10202&quot;&gt;&lt;property id=&quot;20148&quot; value=&quot;5&quot;/&gt;&lt;property id=&quot;20300&quot; value=&quot;Slide 73 - &amp;quot; Let’s Answer! &amp;quot;&quot;/&gt;&lt;property id=&quot;20307&quot; value=&quot;468&quot;/&gt;&lt;/object&gt;&lt;object type=&quot;3&quot; unique_id=&quot;10203&quot;&gt;&lt;property id=&quot;20148&quot; value=&quot;5&quot;/&gt;&lt;property id=&quot;20300&quot; value=&quot;Slide 74&quot;/&gt;&lt;property id=&quot;20307&quot; value=&quot;469&quot;/&gt;&lt;/object&gt;&lt;/object&gt;&lt;object type=&quot;8&quot; unique_id=&quot;10154&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13232</TotalTime>
  <Words>8654</Words>
  <Application>Microsoft Office PowerPoint</Application>
  <PresentationFormat>On-screen Show (4:3)</PresentationFormat>
  <Paragraphs>937</Paragraphs>
  <Slides>71</Slides>
  <Notes>71</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Arial</vt:lpstr>
      <vt:lpstr>Calibri</vt:lpstr>
      <vt:lpstr>Lucida Sans Unicode</vt:lpstr>
      <vt:lpstr>Symbol</vt:lpstr>
      <vt:lpstr>Times New Roman</vt:lpstr>
      <vt:lpstr>Clarity</vt:lpstr>
      <vt:lpstr>RESPeCT PD pROGRAM</vt:lpstr>
      <vt:lpstr>Agenda for Day 7</vt:lpstr>
      <vt:lpstr>Trends in Reflections</vt:lpstr>
      <vt:lpstr> Norms for Working Together: The Basics </vt:lpstr>
      <vt:lpstr> Norms for Working Together: The Heart  </vt:lpstr>
      <vt:lpstr>Today’s Focus Questions</vt:lpstr>
      <vt:lpstr>PowerPoint Presentation</vt:lpstr>
      <vt:lpstr>Lesson Analysis: Focus Question 1 </vt:lpstr>
      <vt:lpstr>SCSL Strategy D: Purpose and Key Features</vt:lpstr>
      <vt:lpstr>Strategy D: Discussion Questions</vt:lpstr>
      <vt:lpstr>Analysis Guide for Strategy D</vt:lpstr>
      <vt:lpstr>Content Representation 1: Photograph of Valley Landscape</vt:lpstr>
      <vt:lpstr>Content Representation 1: Photograph of Valley Landscape</vt:lpstr>
      <vt:lpstr>Does Content Representation 1 Match the Main Learning Goal? </vt:lpstr>
      <vt:lpstr>Content Representation 2: Raised Relief Map</vt:lpstr>
      <vt:lpstr>Content Representation 2: Raised Relief Map</vt:lpstr>
      <vt:lpstr>Does Content Representation 2 Match the Main Learning Goal? </vt:lpstr>
      <vt:lpstr>Content Representation 3: Stream-Table Model</vt:lpstr>
      <vt:lpstr>Content Representation 3: Stream-Table Model</vt:lpstr>
      <vt:lpstr>Does Content Representation 3 Match the Main Learning Goal? </vt:lpstr>
      <vt:lpstr>Lesson Analysis: Focus Question 2</vt:lpstr>
      <vt:lpstr>Lesson Analysis 1: Strategy D</vt:lpstr>
      <vt:lpstr>Lesson Analysis 1: Strategy D</vt:lpstr>
      <vt:lpstr>Lesson Analysis 2: Strategy D</vt:lpstr>
      <vt:lpstr>Lesson Analysis 2: Strategy D</vt:lpstr>
      <vt:lpstr>Strategy D: Synthesize and Summarize</vt:lpstr>
      <vt:lpstr> Earth’s Changing Surface</vt:lpstr>
      <vt:lpstr> Unit Central Questions </vt:lpstr>
      <vt:lpstr>Content Deepening Focus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Content Deepening: Focus Question 1</vt:lpstr>
      <vt:lpstr> Can We See Landforms Change?  </vt:lpstr>
      <vt:lpstr> What Is a Delta? </vt:lpstr>
      <vt:lpstr>How Quickly or Slowly Do Landforms Change?</vt:lpstr>
      <vt:lpstr>Reflect: Content Deepening Focus Question 1</vt:lpstr>
      <vt:lpstr> Key Science Ideas </vt:lpstr>
      <vt:lpstr>PowerPoint Presentation</vt:lpstr>
      <vt:lpstr>Content Deepening: Focus Question 1</vt:lpstr>
      <vt:lpstr> What Is a Landslide? </vt:lpstr>
      <vt:lpstr>How Quickly or Slowly Do Landforms Change?</vt:lpstr>
      <vt:lpstr>Let’s Compare Our Landform Examples</vt:lpstr>
      <vt:lpstr> Reflect: Content Deepening Focus Question 1 </vt:lpstr>
      <vt:lpstr> Key Science Ideas </vt:lpstr>
      <vt:lpstr>PowerPoint Presentation</vt:lpstr>
      <vt:lpstr>Let’s Review What We’ve Learned!</vt:lpstr>
      <vt:lpstr>Let’s Review What We’ve Learned!</vt:lpstr>
      <vt:lpstr>Let’s Review What We’ve Learned!</vt:lpstr>
      <vt:lpstr>Let’s Review What We’ve Learned!</vt:lpstr>
      <vt:lpstr>Content Deepening: Focus Question 2</vt:lpstr>
      <vt:lpstr>Landform Changes around Pomona </vt:lpstr>
      <vt:lpstr>What Landforms Do You See?</vt:lpstr>
      <vt:lpstr>A Coastline Landform Challenge</vt:lpstr>
      <vt:lpstr>Coastline Landform Changes: Part 1</vt:lpstr>
      <vt:lpstr>Reflect: Content Deepening Focus Question 2</vt:lpstr>
      <vt:lpstr>Summarizing Today’s Work</vt:lpstr>
      <vt:lpstr>Homework</vt:lpstr>
      <vt:lpstr>Reflections on Today’s Session </vt:lpstr>
      <vt:lpstr> Norms for Working Together: The Basics </vt:lpstr>
      <vt:lpstr> Norms for Working Together: The Heart  </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462</cp:revision>
  <cp:lastPrinted>2016-03-15T16:17:46Z</cp:lastPrinted>
  <dcterms:created xsi:type="dcterms:W3CDTF">2014-06-10T18:20:14Z</dcterms:created>
  <dcterms:modified xsi:type="dcterms:W3CDTF">2020-01-07T18:11:43Z</dcterms:modified>
</cp:coreProperties>
</file>