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99" r:id="rId2"/>
    <p:sldId id="360" r:id="rId3"/>
    <p:sldId id="300" r:id="rId4"/>
    <p:sldId id="443" r:id="rId5"/>
    <p:sldId id="303" r:id="rId6"/>
    <p:sldId id="444" r:id="rId7"/>
    <p:sldId id="445" r:id="rId8"/>
    <p:sldId id="377" r:id="rId9"/>
    <p:sldId id="370" r:id="rId10"/>
    <p:sldId id="338" r:id="rId11"/>
    <p:sldId id="342" r:id="rId12"/>
    <p:sldId id="446" r:id="rId13"/>
    <p:sldId id="447" r:id="rId14"/>
    <p:sldId id="448" r:id="rId15"/>
    <p:sldId id="449" r:id="rId16"/>
    <p:sldId id="450" r:id="rId17"/>
    <p:sldId id="451" r:id="rId18"/>
    <p:sldId id="452" r:id="rId19"/>
    <p:sldId id="453" r:id="rId20"/>
    <p:sldId id="405" r:id="rId21"/>
    <p:sldId id="463" r:id="rId22"/>
    <p:sldId id="462" r:id="rId23"/>
    <p:sldId id="406" r:id="rId24"/>
    <p:sldId id="458" r:id="rId25"/>
    <p:sldId id="459" r:id="rId26"/>
    <p:sldId id="460" r:id="rId27"/>
    <p:sldId id="464" r:id="rId28"/>
    <p:sldId id="465" r:id="rId29"/>
    <p:sldId id="466" r:id="rId30"/>
    <p:sldId id="467" r:id="rId31"/>
    <p:sldId id="468" r:id="rId32"/>
    <p:sldId id="472" r:id="rId33"/>
    <p:sldId id="470" r:id="rId34"/>
    <p:sldId id="471" r:id="rId35"/>
    <p:sldId id="469" r:id="rId36"/>
    <p:sldId id="419" r:id="rId37"/>
    <p:sldId id="420" r:id="rId38"/>
    <p:sldId id="421" r:id="rId39"/>
    <p:sldId id="422" r:id="rId40"/>
    <p:sldId id="423" r:id="rId41"/>
    <p:sldId id="424" r:id="rId42"/>
    <p:sldId id="425" r:id="rId43"/>
    <p:sldId id="474" r:id="rId44"/>
    <p:sldId id="475" r:id="rId45"/>
    <p:sldId id="428" r:id="rId46"/>
    <p:sldId id="429" r:id="rId47"/>
    <p:sldId id="430" r:id="rId48"/>
    <p:sldId id="431" r:id="rId49"/>
    <p:sldId id="476" r:id="rId50"/>
    <p:sldId id="477" r:id="rId51"/>
    <p:sldId id="434" r:id="rId52"/>
    <p:sldId id="435" r:id="rId53"/>
    <p:sldId id="436" r:id="rId54"/>
    <p:sldId id="437" r:id="rId55"/>
    <p:sldId id="478" r:id="rId56"/>
    <p:sldId id="454" r:id="rId57"/>
    <p:sldId id="455" r:id="rId58"/>
    <p:sldId id="456" r:id="rId59"/>
    <p:sldId id="457" r:id="rId60"/>
  </p:sldIdLst>
  <p:sldSz cx="9144000" cy="6858000" type="screen4x3"/>
  <p:notesSz cx="7010400" cy="9296400"/>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2"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724" autoAdjust="0"/>
  </p:normalViewPr>
  <p:slideViewPr>
    <p:cSldViewPr>
      <p:cViewPr varScale="1">
        <p:scale>
          <a:sx n="70" d="100"/>
          <a:sy n="70" d="100"/>
        </p:scale>
        <p:origin x="1794" y="4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B92E6DE-0210-48E8-8DBD-55BCAB3111E7}" type="datetimeFigureOut">
              <a:rPr lang="en-US" smtClean="0"/>
              <a:pPr/>
              <a:t>1/7/2020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9CDACE-C401-4601-A89B-3D0B78B28CA9}" type="slidenum">
              <a:rPr lang="en-US" smtClean="0"/>
              <a:pPr/>
              <a:t>‹#›</a:t>
            </a:fld>
            <a:endParaRPr lang="en-US" dirty="0"/>
          </a:p>
        </p:txBody>
      </p:sp>
    </p:spTree>
    <p:extLst>
      <p:ext uri="{BB962C8B-B14F-4D97-AF65-F5344CB8AC3E}">
        <p14:creationId xmlns:p14="http://schemas.microsoft.com/office/powerpoint/2010/main" val="3887554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dirty="0"/>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sz="1200" kern="1200" dirty="0">
                <a:solidFill>
                  <a:schemeClr val="tx1"/>
                </a:solidFill>
                <a:effectLst/>
                <a:latin typeface="+mn-lt"/>
                <a:ea typeface="+mn-ea"/>
                <a:cs typeface="+mn-cs"/>
              </a:rPr>
              <a:t>5 min</a:t>
            </a:r>
          </a:p>
          <a:p>
            <a:pPr eaLnBrk="1" hangingPunct="1"/>
            <a:endParaRPr lang="en-US" altLang="en-US" sz="1200" kern="1200" dirty="0">
              <a:solidFill>
                <a:schemeClr val="tx1"/>
              </a:solidFill>
              <a:effectLst/>
              <a:latin typeface="+mn-lt"/>
              <a:ea typeface="+mn-ea"/>
              <a:cs typeface="+mn-cs"/>
            </a:endParaRPr>
          </a:p>
          <a:p>
            <a:pPr marL="228600" indent="-228600" eaLnBrk="1" hangingPunct="1">
              <a:buNone/>
            </a:pPr>
            <a:r>
              <a:rPr lang="en-US" sz="1200" kern="1200" dirty="0">
                <a:solidFill>
                  <a:schemeClr val="tx1"/>
                </a:solidFill>
                <a:latin typeface="+mn-lt"/>
                <a:ea typeface="+mn-ea"/>
                <a:cs typeface="+mn-cs"/>
              </a:rPr>
              <a:t>a. Take care of any housekeeping issues.</a:t>
            </a:r>
          </a:p>
          <a:p>
            <a:pPr marL="228600" indent="-228600" eaLnBrk="1" hangingPunct="1">
              <a:buAutoNum type="alphaLcPeriod"/>
            </a:pPr>
            <a:endParaRPr lang="en-US" altLang="en-US" dirty="0"/>
          </a:p>
        </p:txBody>
      </p:sp>
    </p:spTree>
    <p:extLst>
      <p:ext uri="{BB962C8B-B14F-4D97-AF65-F5344CB8AC3E}">
        <p14:creationId xmlns:p14="http://schemas.microsoft.com/office/powerpoint/2010/main" val="254131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 min (20 min/clip)</a:t>
            </a:r>
          </a:p>
          <a:p>
            <a:endParaRPr lang="en-US" dirty="0"/>
          </a:p>
          <a:p>
            <a:pPr marL="0" marR="0" lvl="0" indent="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a. Have participants review part 2 of Analysis Guide F. After they watch each video clip, ask them to study the corresponding transcript, answer the questions in part 2 of the analysis guide, and then analyze the links between science ideas and activities that were (or were not) made before, during, or after the activity. </a:t>
            </a:r>
          </a:p>
          <a:p>
            <a:pPr marL="0" marR="0" lvl="0" indent="0" fontAlgn="base">
              <a:spcBef>
                <a:spcPts val="600"/>
              </a:spcBef>
              <a:spcAft>
                <a:spcPts val="600"/>
              </a:spcAft>
              <a:buFont typeface="+mj-lt"/>
              <a:buNone/>
              <a:tabLst>
                <a:tab pos="137160" algn="l"/>
                <a:tab pos="228600" algn="l"/>
                <a:tab pos="137160" algn="l"/>
              </a:tabLst>
            </a:pPr>
            <a:endParaRPr lang="en-US" sz="1200" u="none" strike="noStrike" kern="0" spc="0" dirty="0">
              <a:effectLst/>
              <a:latin typeface="Arial" panose="020B0604020202020204" pitchFamily="34" charset="0"/>
              <a:ea typeface="Calibri" panose="020F0502020204030204" pitchFamily="34" charset="0"/>
            </a:endParaRPr>
          </a:p>
          <a:p>
            <a:pPr marL="0" marR="0" lvl="0" indent="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b.</a:t>
            </a:r>
            <a:r>
              <a:rPr lang="en-US" sz="1200" u="none" strike="noStrike" kern="0" spc="0" baseline="0" dirty="0">
                <a:effectLst/>
                <a:latin typeface="Arial" panose="020B0604020202020204" pitchFamily="34" charset="0"/>
                <a:ea typeface="Calibri" panose="020F0502020204030204" pitchFamily="34" charset="0"/>
              </a:rPr>
              <a:t> </a:t>
            </a:r>
            <a:r>
              <a:rPr lang="en-US" sz="1200" u="none" strike="noStrike" kern="0" spc="0" dirty="0">
                <a:effectLst/>
                <a:latin typeface="Arial" panose="020B0604020202020204" pitchFamily="34" charset="0"/>
                <a:ea typeface="Calibri" panose="020F0502020204030204" pitchFamily="34" charset="0"/>
              </a:rPr>
              <a:t>Have participants read the context for video clip 1 at the top of the transcript (handout 8.2 in PD program binder). </a:t>
            </a:r>
          </a:p>
          <a:p>
            <a:pPr marL="0" marR="0" lvl="0" indent="0" fontAlgn="base">
              <a:spcBef>
                <a:spcPts val="600"/>
              </a:spcBef>
              <a:spcAft>
                <a:spcPts val="600"/>
              </a:spcAft>
              <a:buFont typeface="+mj-lt"/>
              <a:buNone/>
              <a:tabLst>
                <a:tab pos="137160" algn="l"/>
                <a:tab pos="228600" algn="l"/>
                <a:tab pos="137160" algn="l"/>
              </a:tabLst>
            </a:pPr>
            <a:endParaRPr lang="en-US" sz="1200" u="none" strike="noStrike" kern="0" spc="0" dirty="0">
              <a:effectLst/>
              <a:latin typeface="Arial" panose="020B0604020202020204" pitchFamily="34" charset="0"/>
              <a:ea typeface="Calibri" panose="020F0502020204030204" pitchFamily="34" charset="0"/>
            </a:endParaRPr>
          </a:p>
          <a:p>
            <a:pPr marL="0" marR="0" lvl="0" indent="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c. Show video clip 1. Then guide participants through these tasks: </a:t>
            </a:r>
          </a:p>
          <a:p>
            <a:pPr marL="320040" marR="73025" lvl="1" indent="-137160">
              <a:spcBef>
                <a:spcPts val="0"/>
              </a:spcBef>
              <a:spcAft>
                <a:spcPts val="0"/>
              </a:spcAft>
              <a:buFont typeface="Wingdings" panose="05000000000000000000" pitchFamily="2" charset="2"/>
              <a:buChar char=""/>
              <a:tabLst>
                <a:tab pos="137160" algn="l"/>
              </a:tabLst>
            </a:pPr>
            <a:r>
              <a:rPr lang="en-US" sz="1200" b="1" dirty="0">
                <a:solidFill>
                  <a:srgbClr val="000000"/>
                </a:solidFill>
                <a:effectLst/>
                <a:latin typeface="Arial" panose="020B0604020202020204" pitchFamily="34" charset="0"/>
                <a:ea typeface="Calibri" panose="020F0502020204030204" pitchFamily="34" charset="0"/>
              </a:rPr>
              <a:t>Individuals:</a:t>
            </a:r>
            <a:r>
              <a:rPr lang="en-US" sz="1200" dirty="0">
                <a:solidFill>
                  <a:srgbClr val="000000"/>
                </a:solidFill>
                <a:effectLst/>
                <a:latin typeface="Arial" panose="020B0604020202020204" pitchFamily="34" charset="0"/>
                <a:ea typeface="Calibri" panose="020F0502020204030204" pitchFamily="34" charset="0"/>
              </a:rPr>
              <a:t> “Study the video transcript and then complete part 2, section 1 of the analysis guide, Setup for the Activity.”</a:t>
            </a:r>
          </a:p>
          <a:p>
            <a:pPr marL="320040" marR="73025" lvl="1" indent="-137160">
              <a:spcBef>
                <a:spcPts val="0"/>
              </a:spcBef>
              <a:spcAft>
                <a:spcPts val="0"/>
              </a:spcAft>
              <a:buFont typeface="Wingdings" panose="05000000000000000000" pitchFamily="2" charset="2"/>
              <a:buChar char=""/>
              <a:tabLst>
                <a:tab pos="137160" algn="l"/>
              </a:tabLst>
            </a:pPr>
            <a:r>
              <a:rPr lang="en-US" sz="1200" b="1" dirty="0">
                <a:solidFill>
                  <a:srgbClr val="000000"/>
                </a:solidFill>
                <a:effectLst/>
                <a:latin typeface="Arial" panose="020B0604020202020204" pitchFamily="34" charset="0"/>
                <a:ea typeface="Calibri" panose="020F0502020204030204" pitchFamily="34" charset="0"/>
              </a:rPr>
              <a:t>Whole group:</a:t>
            </a:r>
            <a:r>
              <a:rPr lang="en-US" sz="1200" dirty="0">
                <a:solidFill>
                  <a:srgbClr val="000000"/>
                </a:solidFill>
                <a:effectLst/>
                <a:latin typeface="Arial" panose="020B0604020202020204" pitchFamily="34" charset="0"/>
                <a:ea typeface="Calibri" panose="020F0502020204030204" pitchFamily="34" charset="0"/>
              </a:rPr>
              <a:t> Ask participants to share their analyses of the video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Have participants read the context for video clip 2 at the top of the transcript (handout 8.3 in PD binder).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Show video clip 2 and then guide participants through these tasks:</a:t>
            </a:r>
          </a:p>
          <a:p>
            <a:pPr marL="32004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and then complete part 2, section 2 of the analysis guide, During the Activity.”</a:t>
            </a:r>
          </a:p>
          <a:p>
            <a:pPr marL="32004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Have participants read the context for video clips 3 and 4 at the top of the transcripts (handouts 8.4 and 8.5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g. Show video clips 3 and 4; then guide participants through these tasks:</a:t>
            </a:r>
          </a:p>
          <a:p>
            <a:pPr marL="320040" indent="-137160">
              <a:buFont typeface="Arial" pitchFamily="34" charset="0"/>
              <a:buChar char="•"/>
            </a:pP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transcripts and complete part 2, section 3 of the analysis guide, Follow-up to the Activity.” </a:t>
            </a:r>
          </a:p>
          <a:p>
            <a:pPr marL="320040" indent="-137160">
              <a:buFont typeface="Arial" pitchFamily="34" charset="0"/>
              <a:buChar char="•"/>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Ask participants to share their analyses of the video clips.</a:t>
            </a:r>
          </a:p>
          <a:p>
            <a:r>
              <a:rPr lang="en-US" sz="1200" kern="1200" dirty="0">
                <a:solidFill>
                  <a:schemeClr val="tx1"/>
                </a:solidFill>
                <a:latin typeface="+mn-lt"/>
                <a:ea typeface="+mn-ea"/>
                <a:cs typeface="+mn-cs"/>
              </a:rPr>
              <a:t> </a:t>
            </a:r>
          </a:p>
          <a:p>
            <a:r>
              <a:rPr lang="en-US" sz="1200" b="1" kern="1200" dirty="0">
                <a:solidFill>
                  <a:schemeClr val="tx1"/>
                </a:solidFill>
                <a:latin typeface="+mn-lt"/>
                <a:ea typeface="+mn-ea"/>
                <a:cs typeface="+mn-cs"/>
              </a:rPr>
              <a:t>Sample analysis for video clip 1: </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this lesson-setup clip, the teacher doesn’t introduce a focus question or goal statement. In video segment 0:00:03, the teacher prompts students to think about four types of landforms and then clearly states that “we’re only gonna talk about mountains and hills and rivers and deltas today” (segment 0:00:11). This is the only statement indicating what the lesson will be about, but the teacher doesn’t tell students why they’re going to talk about the four types of landforms or explicitly state that they’ll be talking about how these landforms change.</a:t>
            </a:r>
          </a:p>
          <a:p>
            <a:pPr marL="137160" indent="-137160">
              <a:buFont typeface="Arial" pitchFamily="34" charset="0"/>
              <a:buChar char="•"/>
            </a:pPr>
            <a:r>
              <a:rPr lang="en-US" sz="1200" kern="1200" dirty="0">
                <a:solidFill>
                  <a:schemeClr val="tx1"/>
                </a:solidFill>
                <a:latin typeface="+mn-lt"/>
                <a:ea typeface="+mn-ea"/>
                <a:cs typeface="+mn-cs"/>
              </a:rPr>
              <a:t>The teacher reminds students of earlier predictions they made about how a mountain or hill might change and then asks students, “How might a river or delta change?” (segments 0:02:07–02:17). This suggests that the lesson/activity might be about changes in the four landforms, but it’s never explicitly stated. </a:t>
            </a:r>
          </a:p>
          <a:p>
            <a:pPr marL="137160" indent="-137160">
              <a:buFont typeface="Arial" pitchFamily="34" charset="0"/>
              <a:buChar char="•"/>
            </a:pPr>
            <a:r>
              <a:rPr lang="en-US" sz="1200" kern="1200" dirty="0">
                <a:solidFill>
                  <a:schemeClr val="tx1"/>
                </a:solidFill>
                <a:latin typeface="+mn-lt"/>
                <a:ea typeface="+mn-ea"/>
                <a:cs typeface="+mn-cs"/>
              </a:rPr>
              <a:t>Science ideas are discussed in the clip, but they’re never explicitly linked to the activity. In fact, it isn’t clear what the activity is going to be. </a:t>
            </a:r>
          </a:p>
          <a:p>
            <a:pPr marL="137160" indent="-137160">
              <a:buFont typeface="Arial" pitchFamily="34" charset="0"/>
              <a:buChar char="•"/>
            </a:pPr>
            <a:r>
              <a:rPr lang="en-US" sz="1200" kern="1200" dirty="0">
                <a:solidFill>
                  <a:schemeClr val="tx1"/>
                </a:solidFill>
                <a:latin typeface="+mn-lt"/>
                <a:ea typeface="+mn-ea"/>
                <a:cs typeface="+mn-cs"/>
              </a:rPr>
              <a:t>The setup would be clearer if the teacher</a:t>
            </a:r>
          </a:p>
          <a:p>
            <a:pPr marL="411480" indent="-228600">
              <a:buFont typeface="+mj-lt"/>
              <a:buAutoNum type="arabicPeriod"/>
            </a:pPr>
            <a:r>
              <a:rPr lang="en-US" sz="1200" kern="1200" dirty="0">
                <a:solidFill>
                  <a:schemeClr val="tx1"/>
                </a:solidFill>
                <a:latin typeface="+mn-lt"/>
                <a:ea typeface="+mn-ea"/>
                <a:cs typeface="+mn-cs"/>
              </a:rPr>
              <a:t>explicitly introduced a focus question or goal statement;</a:t>
            </a:r>
          </a:p>
          <a:p>
            <a:pPr marL="411480" indent="-228600">
              <a:buFont typeface="+mj-lt"/>
              <a:buAutoNum type="arabicPeriod"/>
            </a:pPr>
            <a:r>
              <a:rPr lang="en-US" sz="1200" kern="1200" dirty="0">
                <a:solidFill>
                  <a:schemeClr val="tx1"/>
                </a:solidFill>
                <a:latin typeface="+mn-lt"/>
                <a:ea typeface="+mn-ea"/>
                <a:cs typeface="+mn-cs"/>
              </a:rPr>
              <a:t>told students about the activity and helped them link science ideas to the activity; and</a:t>
            </a:r>
          </a:p>
          <a:p>
            <a:pPr marL="411480" indent="-228600">
              <a:buFont typeface="+mj-lt"/>
              <a:buAutoNum type="arabicPeriod"/>
            </a:pPr>
            <a:r>
              <a:rPr lang="en-US" sz="1200" kern="1200" dirty="0">
                <a:solidFill>
                  <a:schemeClr val="tx1"/>
                </a:solidFill>
                <a:latin typeface="+mn-lt"/>
                <a:ea typeface="+mn-ea"/>
                <a:cs typeface="+mn-cs"/>
              </a:rPr>
              <a:t>focused less on having students describe what they know about landforms and more on their ideas about how landforms change, what causes them to change, and how fast these changes might happen.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analysis for video clip 2:</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this clip, students are thinking about science ideas during the activity (e.g., how water forms a delta by carrying rocks and soil and depositing them at the ocean). </a:t>
            </a:r>
          </a:p>
          <a:p>
            <a:pPr marL="137160" indent="-137160">
              <a:buFont typeface="Arial" pitchFamily="34" charset="0"/>
              <a:buChar char="•"/>
            </a:pPr>
            <a:r>
              <a:rPr lang="en-US" sz="1200" kern="1200" dirty="0">
                <a:solidFill>
                  <a:schemeClr val="tx1"/>
                </a:solidFill>
                <a:latin typeface="+mn-lt"/>
                <a:ea typeface="+mn-ea"/>
                <a:cs typeface="+mn-cs"/>
              </a:rPr>
              <a:t>The teacher engages students in linking science ideas to the activity by directing them to the text to find ideas to support their explanations (video segment 0:00:24), asking questions about the text (segments 0:00:44–00:47; 0:00:54), summarizing key ideas (segment 0:01:06), pointing them to the maps and making sure they understand what they show  (segments 0:01:11–02:10), and asking questions about the maps and map data  (segments 0:02:11; 0:02:24; 0:02:46; 0:02:56). </a:t>
            </a:r>
          </a:p>
          <a:p>
            <a:pPr marL="137160" indent="-137160">
              <a:buFont typeface="Arial" pitchFamily="34" charset="0"/>
              <a:buChar char="•"/>
            </a:pPr>
            <a:r>
              <a:rPr lang="en-US" sz="1200" kern="1200" dirty="0">
                <a:solidFill>
                  <a:schemeClr val="tx1"/>
                </a:solidFill>
                <a:latin typeface="+mn-lt"/>
                <a:ea typeface="+mn-ea"/>
                <a:cs typeface="+mn-cs"/>
              </a:rPr>
              <a:t>Students link science ideas to the activity by trying to explain the map and map data (video segments 0:02:22; 0:02:48; 0:03:09), but only with heavy scaffolding from the teacher does one student begin to use the goal idea to make sense of the maps (see segments 0:02:59–0:03:31). </a:t>
            </a:r>
          </a:p>
          <a:p>
            <a:pPr marL="137160" indent="-137160">
              <a:buFont typeface="Arial" pitchFamily="34" charset="0"/>
              <a:buChar char="•"/>
            </a:pPr>
            <a:r>
              <a:rPr lang="en-US" sz="1200" kern="1200" dirty="0">
                <a:solidFill>
                  <a:schemeClr val="tx1"/>
                </a:solidFill>
                <a:latin typeface="+mn-lt"/>
                <a:ea typeface="+mn-ea"/>
                <a:cs typeface="+mn-cs"/>
              </a:rPr>
              <a:t>Students make explicit links to science ideas at video segments 0:00:52, 0:00:57, 0:02:13, 0:02:30, and 00:03:09.</a:t>
            </a:r>
          </a:p>
          <a:p>
            <a:pPr marL="137160" indent="-137160">
              <a:buFont typeface="Arial" pitchFamily="34" charset="0"/>
              <a:buChar char="•"/>
            </a:pPr>
            <a:r>
              <a:rPr lang="en-US" sz="1200" kern="1200" dirty="0">
                <a:solidFill>
                  <a:schemeClr val="tx1"/>
                </a:solidFill>
                <a:latin typeface="+mn-lt"/>
                <a:ea typeface="+mn-ea"/>
                <a:cs typeface="+mn-cs"/>
              </a:rPr>
              <a:t>At video segment 0:02:48, one student draws from experience to explain the maps rather than using science ideas.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Sample analyses of video clips 3 and 4:</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In clip 3, the teacher asks questions to help students develop science ideas by drawing from the activity (video segments 0:00:31–0:01:51). At segments 0:01:30–01:41, one student shows a strong understanding of how rocks pile up over time to form a delta. </a:t>
            </a:r>
          </a:p>
          <a:p>
            <a:pPr marL="137160" indent="-137160">
              <a:buFont typeface="Arial" pitchFamily="34" charset="0"/>
              <a:buChar char="•"/>
            </a:pPr>
            <a:r>
              <a:rPr lang="en-US" sz="1200" kern="1200" dirty="0">
                <a:solidFill>
                  <a:schemeClr val="tx1"/>
                </a:solidFill>
                <a:latin typeface="+mn-lt"/>
                <a:ea typeface="+mn-ea"/>
                <a:cs typeface="+mn-cs"/>
              </a:rPr>
              <a:t>In clip 3, students are involved in making links by answering the teacher’s questions. In clip 4, the teacher engages students in a writing assignment in which they summarize their understandings of big ideas from the activity and cite evidence to support their claims. </a:t>
            </a:r>
          </a:p>
          <a:p>
            <a:pPr marL="137160" indent="-137160">
              <a:buFont typeface="Arial" pitchFamily="34" charset="0"/>
              <a:buChar char="•"/>
            </a:pPr>
            <a:r>
              <a:rPr lang="en-US" sz="1200" b="1" kern="1200" dirty="0">
                <a:solidFill>
                  <a:schemeClr val="tx1"/>
                </a:solidFill>
                <a:latin typeface="+mn-lt"/>
                <a:ea typeface="+mn-ea"/>
                <a:cs typeface="+mn-cs"/>
              </a:rPr>
              <a:t>Missed opportunity:</a:t>
            </a:r>
            <a:r>
              <a:rPr lang="en-US" sz="1200" kern="1200" dirty="0">
                <a:solidFill>
                  <a:schemeClr val="tx1"/>
                </a:solidFill>
                <a:latin typeface="+mn-lt"/>
                <a:ea typeface="+mn-ea"/>
                <a:cs typeface="+mn-cs"/>
              </a:rPr>
              <a:t> In clip 3, one student has an interesting claim that could have been productively probed. At segment 0:00:51, he states that deltas get smaller after floods. Was he thinking about erosion? If so, this is awesome thinking and closely tied to the learning goal about changes in landforms!</a:t>
            </a:r>
            <a:endParaRPr lang="en-US" sz="1200" dirty="0">
              <a:solidFill>
                <a:srgbClr val="000000"/>
              </a:solidFill>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dirty="0"/>
          </a:p>
        </p:txBody>
      </p:sp>
    </p:spTree>
    <p:extLst>
      <p:ext uri="{BB962C8B-B14F-4D97-AF65-F5344CB8AC3E}">
        <p14:creationId xmlns:p14="http://schemas.microsoft.com/office/powerpoint/2010/main" val="567065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a:t>
            </a:r>
            <a:r>
              <a:rPr lang="en-US" baseline="0" dirty="0"/>
              <a:t> min   </a:t>
            </a:r>
          </a:p>
          <a:p>
            <a:endParaRPr lang="en-US" baseline="0" dirty="0"/>
          </a:p>
          <a:p>
            <a:pPr marL="31115" marR="0">
              <a:spcBef>
                <a:spcPts val="600"/>
              </a:spcBef>
              <a:spcAft>
                <a:spcPts val="1000"/>
              </a:spcAft>
            </a:pPr>
            <a:r>
              <a:rPr lang="en-US" sz="1200" b="1" dirty="0">
                <a:effectLst/>
                <a:latin typeface="Arial" panose="020B0604020202020204" pitchFamily="34" charset="0"/>
                <a:ea typeface="Calibri" panose="020F0502020204030204" pitchFamily="34" charset="0"/>
                <a:cs typeface="Arial" panose="020B0604020202020204" pitchFamily="34" charset="0"/>
              </a:rPr>
              <a:t>Note:</a:t>
            </a:r>
            <a:r>
              <a:rPr lang="en-US" sz="1200" dirty="0">
                <a:effectLst/>
                <a:latin typeface="Arial" panose="020B0604020202020204" pitchFamily="34" charset="0"/>
                <a:ea typeface="Calibri" panose="020F0502020204030204" pitchFamily="34" charset="0"/>
                <a:cs typeface="Arial" panose="020B0604020202020204" pitchFamily="34" charset="0"/>
              </a:rPr>
              <a:t> If time is running short, have participants work only on part A of their assigned tasks. </a:t>
            </a:r>
          </a:p>
          <a:p>
            <a:pPr marL="31115" marR="0">
              <a:spcBef>
                <a:spcPts val="600"/>
              </a:spcBef>
              <a:spcAft>
                <a:spcPts val="1000"/>
              </a:spcAft>
            </a:pP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ts val="600"/>
              </a:spcBef>
              <a:spcAft>
                <a:spcPts val="600"/>
              </a:spcAft>
              <a:buClrTx/>
              <a:buSzTx/>
              <a:buFont typeface="+mj-lt"/>
              <a:buNone/>
              <a:tabLst>
                <a:tab pos="137160" algn="l"/>
              </a:tabLst>
              <a:defRPr/>
            </a:pPr>
            <a:r>
              <a:rPr lang="en-US" sz="1200" kern="1200" dirty="0">
                <a:solidFill>
                  <a:schemeClr val="tx1"/>
                </a:solidFill>
                <a:latin typeface="+mn-lt"/>
                <a:ea typeface="+mn-ea"/>
                <a:cs typeface="+mn-cs"/>
              </a:rPr>
              <a:t>a. Assign participants one of the strategies (F, G, or H) to analyze for this activity and then go over the directions on the slide. Emphasize the importance of using the STeLLA strategies booklet and strategy charts as resources.</a:t>
            </a:r>
          </a:p>
          <a:p>
            <a:pPr marL="228600" marR="0" lvl="0" indent="-228600" fontAlgn="base">
              <a:spcBef>
                <a:spcPts val="600"/>
              </a:spcBef>
              <a:spcAft>
                <a:spcPts val="600"/>
              </a:spcAft>
              <a:buFont typeface="+mj-lt"/>
              <a:buNone/>
              <a:tabLst>
                <a:tab pos="137160" algn="l"/>
              </a:tabLst>
            </a:pPr>
            <a:endParaRPr lang="en-US" sz="1200" b="1" u="none" strike="noStrike" kern="0" spc="0" dirty="0">
              <a:effectLst/>
              <a:latin typeface="Arial" panose="020B0604020202020204" pitchFamily="34" charset="0"/>
              <a:ea typeface="Calibri" panose="020F0502020204030204" pitchFamily="34" charset="0"/>
            </a:endParaRPr>
          </a:p>
          <a:p>
            <a:pPr marL="0" marR="0" lvl="0" indent="0" fontAlgn="base">
              <a:spcBef>
                <a:spcPts val="600"/>
              </a:spcBef>
              <a:spcAft>
                <a:spcPts val="600"/>
              </a:spcAft>
              <a:buFont typeface="+mj-lt"/>
              <a:buNone/>
              <a:tabLst>
                <a:tab pos="137160" algn="l"/>
              </a:tabLst>
            </a:pPr>
            <a:r>
              <a:rPr lang="en-US" sz="1200" b="0" u="none" strike="noStrike" kern="0" spc="0" dirty="0">
                <a:effectLst/>
                <a:latin typeface="Arial" panose="020B0604020202020204" pitchFamily="34" charset="0"/>
                <a:ea typeface="Calibri" panose="020F0502020204030204" pitchFamily="34" charset="0"/>
              </a:rPr>
              <a:t>b. </a:t>
            </a:r>
            <a:r>
              <a:rPr lang="en-US" sz="1200" b="1" u="none" strike="noStrike" kern="0" spc="0" dirty="0">
                <a:effectLst/>
                <a:latin typeface="Arial" panose="020B0604020202020204" pitchFamily="34" charset="0"/>
                <a:ea typeface="Calibri" panose="020F0502020204030204" pitchFamily="34" charset="0"/>
              </a:rPr>
              <a:t>Individuals:</a:t>
            </a:r>
            <a:r>
              <a:rPr lang="en-US" sz="1200" u="none" strike="noStrike" kern="0" spc="0" dirty="0">
                <a:effectLst/>
                <a:latin typeface="Arial" panose="020B0604020202020204" pitchFamily="34" charset="0"/>
                <a:ea typeface="Calibri" panose="020F0502020204030204" pitchFamily="34" charset="0"/>
              </a:rPr>
              <a:t> “Study the transcripts for video clips 1–4 and search for examples of your assigned strategy being used during the lesson. Be ready to share your ideas with the group, and make sure to support your answers with evidence.” </a:t>
            </a:r>
          </a:p>
          <a:p>
            <a:pPr marL="0" marR="0" lvl="0" indent="0" fontAlgn="base">
              <a:spcBef>
                <a:spcPts val="600"/>
              </a:spcBef>
              <a:spcAft>
                <a:spcPts val="600"/>
              </a:spcAft>
              <a:buFont typeface="+mj-lt"/>
              <a:buNone/>
              <a:tabLst>
                <a:tab pos="137160" algn="l"/>
              </a:tabLst>
            </a:pPr>
            <a:endParaRPr lang="en-US" sz="1200" b="1" u="none" strike="noStrike" kern="0" spc="0" dirty="0">
              <a:effectLst/>
              <a:latin typeface="Arial" panose="020B0604020202020204" pitchFamily="34" charset="0"/>
              <a:ea typeface="Calibri" panose="020F0502020204030204" pitchFamily="34" charset="0"/>
            </a:endParaRPr>
          </a:p>
          <a:p>
            <a:pPr marL="0" marR="0" lvl="0" indent="0" fontAlgn="base">
              <a:spcBef>
                <a:spcPts val="600"/>
              </a:spcBef>
              <a:spcAft>
                <a:spcPts val="600"/>
              </a:spcAft>
              <a:buFont typeface="+mj-lt"/>
              <a:buNone/>
              <a:tabLst>
                <a:tab pos="137160" algn="l"/>
              </a:tabLst>
            </a:pPr>
            <a:r>
              <a:rPr lang="en-US" sz="1200" b="0" u="none" strike="noStrike" kern="0" spc="0" dirty="0">
                <a:effectLst/>
                <a:latin typeface="Arial" panose="020B0604020202020204" pitchFamily="34" charset="0"/>
                <a:ea typeface="Calibri" panose="020F0502020204030204" pitchFamily="34" charset="0"/>
              </a:rPr>
              <a:t>c. </a:t>
            </a:r>
            <a:r>
              <a:rPr lang="en-US" sz="1200" b="1" u="none" strike="noStrike" kern="0" spc="0" dirty="0">
                <a:effectLst/>
                <a:latin typeface="Arial" panose="020B0604020202020204" pitchFamily="34" charset="0"/>
                <a:ea typeface="Calibri" panose="020F0502020204030204" pitchFamily="34" charset="0"/>
              </a:rPr>
              <a:t>Whole group:</a:t>
            </a:r>
            <a:r>
              <a:rPr lang="en-US" sz="1200" u="none" strike="noStrike" kern="0" spc="0" dirty="0">
                <a:effectLst/>
                <a:latin typeface="Arial" panose="020B0604020202020204" pitchFamily="34" charset="0"/>
                <a:ea typeface="Calibri" panose="020F0502020204030204" pitchFamily="34" charset="0"/>
              </a:rPr>
              <a:t> Have participants share their findings. Encourage listeners to agree or disagree, ask clarification questions, and add on.</a:t>
            </a:r>
          </a:p>
          <a:p>
            <a:pPr marL="285750" marR="0" lvl="0" indent="-285750" fontAlgn="base">
              <a:spcBef>
                <a:spcPts val="600"/>
              </a:spcBef>
              <a:spcAft>
                <a:spcPts val="600"/>
              </a:spcAft>
              <a:buFont typeface="+mj-lt"/>
              <a:buAutoNum type="alphaLcPeriod"/>
              <a:tabLst>
                <a:tab pos="137160" algn="l"/>
              </a:tabLst>
            </a:pPr>
            <a:endParaRPr lang="en-US" sz="1200" u="none" strike="noStrike" kern="0" spc="0" dirty="0">
              <a:effectLst/>
              <a:latin typeface="Arial" panose="020B0604020202020204" pitchFamily="34" charset="0"/>
              <a:ea typeface="Calibri" panose="020F0502020204030204" pitchFamily="34" charset="0"/>
            </a:endParaRPr>
          </a:p>
          <a:p>
            <a:r>
              <a:rPr lang="en-US" sz="1200" b="1" kern="1200" dirty="0">
                <a:solidFill>
                  <a:schemeClr val="tx1"/>
                </a:solidFill>
                <a:latin typeface="+mn-lt"/>
                <a:ea typeface="+mn-ea"/>
                <a:cs typeface="+mn-cs"/>
              </a:rPr>
              <a:t>Examples of strategies in the video clips: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Strategy F: </a:t>
            </a:r>
            <a:r>
              <a:rPr lang="en-US" sz="1200" kern="1200" dirty="0">
                <a:solidFill>
                  <a:schemeClr val="tx1"/>
                </a:solidFill>
                <a:latin typeface="+mn-lt"/>
                <a:ea typeface="+mn-ea"/>
                <a:cs typeface="+mn-cs"/>
              </a:rPr>
              <a:t>See sample analysis for clips 1–4 on slide 10. </a:t>
            </a:r>
          </a:p>
          <a:p>
            <a:pPr marL="137160" indent="-137160">
              <a:buFont typeface="Arial" pitchFamily="34" charset="0"/>
              <a:buChar char="•"/>
            </a:pPr>
            <a:r>
              <a:rPr lang="en-US" sz="1200" b="1" kern="1200" dirty="0">
                <a:solidFill>
                  <a:schemeClr val="tx1"/>
                </a:solidFill>
                <a:latin typeface="+mn-lt"/>
                <a:ea typeface="+mn-ea"/>
                <a:cs typeface="+mn-cs"/>
              </a:rPr>
              <a:t>Strategy G: </a:t>
            </a:r>
            <a:r>
              <a:rPr lang="en-US" sz="1200" kern="1200" dirty="0">
                <a:solidFill>
                  <a:schemeClr val="tx1"/>
                </a:solidFill>
                <a:latin typeface="+mn-lt"/>
                <a:ea typeface="+mn-ea"/>
                <a:cs typeface="+mn-cs"/>
              </a:rPr>
              <a:t>In clips 2 and 3, links are made between the idea that land changes and the idea that these changes occur slowly (clip 2, 0:02:13 ; clip 3, 0:01:30–01:41; 0:02:07–02:35).In clip 4, the teacher challenges students to provide two pieces of evidence to support the idea that landforms change. It appears that she wants them to make links between fast changes, such as landslides, and slow changes, such as delta build-up.</a:t>
            </a:r>
            <a:r>
              <a:rPr lang="en-US" sz="1200" b="1" kern="1200" dirty="0">
                <a:solidFill>
                  <a:schemeClr val="tx1"/>
                </a:solidFill>
                <a:latin typeface="+mn-lt"/>
                <a:ea typeface="+mn-ea"/>
                <a:cs typeface="+mn-cs"/>
              </a:rPr>
              <a:t> </a:t>
            </a:r>
            <a:r>
              <a:rPr lang="en-US" sz="1200" kern="1200" dirty="0">
                <a:solidFill>
                  <a:schemeClr val="tx1"/>
                </a:solidFill>
                <a:latin typeface="+mn-lt"/>
                <a:ea typeface="+mn-ea"/>
                <a:cs typeface="+mn-cs"/>
              </a:rPr>
              <a:t> </a:t>
            </a:r>
          </a:p>
          <a:p>
            <a:pPr marL="137160" indent="-137160">
              <a:buFont typeface="Arial" pitchFamily="34" charset="0"/>
              <a:buChar char="•"/>
            </a:pPr>
            <a:r>
              <a:rPr lang="en-US" sz="1200" b="1" kern="1200" dirty="0">
                <a:solidFill>
                  <a:schemeClr val="tx1"/>
                </a:solidFill>
                <a:latin typeface="+mn-lt"/>
                <a:ea typeface="+mn-ea"/>
                <a:cs typeface="+mn-cs"/>
              </a:rPr>
              <a:t>Strategy H:</a:t>
            </a:r>
            <a:r>
              <a:rPr lang="en-US" sz="1200" kern="1200" dirty="0">
                <a:solidFill>
                  <a:schemeClr val="tx1"/>
                </a:solidFill>
                <a:latin typeface="+mn-lt"/>
                <a:ea typeface="+mn-ea"/>
                <a:cs typeface="+mn-cs"/>
              </a:rPr>
              <a:t> In clip 2, the teacher summarizes a key science idea (video segment 0:01:06). In clip 4, the teacher returns to the lesson focus question (segment 0:00:10).</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dirty="0"/>
          </a:p>
        </p:txBody>
      </p:sp>
    </p:spTree>
    <p:extLst>
      <p:ext uri="{BB962C8B-B14F-4D97-AF65-F5344CB8AC3E}">
        <p14:creationId xmlns:p14="http://schemas.microsoft.com/office/powerpoint/2010/main" val="3290968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Less than 1 min</a:t>
            </a:r>
            <a:endParaRPr lang="en-US" dirty="0"/>
          </a:p>
          <a:p>
            <a:endParaRPr lang="en-US" dirty="0"/>
          </a:p>
          <a:p>
            <a:pPr marL="228600" indent="-228600">
              <a:buNone/>
            </a:pPr>
            <a:r>
              <a:rPr lang="en-US" sz="1200" kern="1200" dirty="0">
                <a:solidFill>
                  <a:schemeClr val="tx1"/>
                </a:solidFill>
                <a:latin typeface="+mn-lt"/>
                <a:ea typeface="+mn-ea"/>
                <a:cs typeface="+mn-cs"/>
              </a:rPr>
              <a:t>a. Read the summary statements on the slide or give participants time to read them silently. </a:t>
            </a:r>
          </a:p>
          <a:p>
            <a:pPr marL="228600" indent="-228600">
              <a:buAutoNum type="alphaLcPeriod"/>
            </a:pPr>
            <a:endParaRPr lang="en-US" sz="1200" kern="1200" dirty="0">
              <a:solidFill>
                <a:schemeClr val="tx1"/>
              </a:solidFill>
              <a:effectLst/>
              <a:latin typeface="+mn-lt"/>
              <a:ea typeface="+mn-ea"/>
              <a:cs typeface="+mn-cs"/>
            </a:endParaRPr>
          </a:p>
          <a:p>
            <a:pPr marL="228600" indent="-228600">
              <a:buNone/>
            </a:pPr>
            <a:r>
              <a:rPr lang="en-US" sz="1200" kern="1200" dirty="0">
                <a:solidFill>
                  <a:schemeClr val="tx1"/>
                </a:solidFill>
                <a:effectLst/>
                <a:latin typeface="+mn-lt"/>
                <a:ea typeface="+mn-ea"/>
                <a:cs typeface="+mn-cs"/>
              </a:rPr>
              <a:t>b. Ask participants whether they have a brief comment or question about the summary.</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dirty="0"/>
          </a:p>
        </p:txBody>
      </p:sp>
    </p:spTree>
    <p:extLst>
      <p:ext uri="{BB962C8B-B14F-4D97-AF65-F5344CB8AC3E}">
        <p14:creationId xmlns:p14="http://schemas.microsoft.com/office/powerpoint/2010/main" val="74915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dirty="0"/>
          </a:p>
        </p:txBody>
      </p:sp>
    </p:spTree>
    <p:extLst>
      <p:ext uri="{BB962C8B-B14F-4D97-AF65-F5344CB8AC3E}">
        <p14:creationId xmlns:p14="http://schemas.microsoft.com/office/powerpoint/2010/main" val="2916887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60 min (in conjunction with next two slides)</a:t>
            </a:r>
          </a:p>
          <a:p>
            <a:pPr lvl="1"/>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 </a:t>
            </a:r>
            <a:r>
              <a:rPr lang="en-US" sz="1200" kern="1200" dirty="0">
                <a:solidFill>
                  <a:schemeClr val="tx1"/>
                </a:solidFill>
                <a:latin typeface="+mn-lt"/>
                <a:ea typeface="+mn-ea"/>
                <a:cs typeface="+mn-cs"/>
              </a:rPr>
              <a:t>Create charts like the samples on the next two slides so that participants can view both as they report out.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Timing note:</a:t>
            </a:r>
            <a:r>
              <a:rPr lang="en-US" sz="1200" kern="1200" dirty="0">
                <a:solidFill>
                  <a:schemeClr val="tx1"/>
                </a:solidFill>
                <a:latin typeface="+mn-lt"/>
                <a:ea typeface="+mn-ea"/>
                <a:cs typeface="+mn-cs"/>
              </a:rPr>
              <a:t> Make sure you limit the time for each lesson conversation so you can get through them all. Aim for 5–7 minutes for each lesson.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Give a brief overview of the science content storyline across lessons and then begin the lesson conversation.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For step 1 on the slide, review the main learning goal for each lesson sequentially and how it connects to the lesson before and after it. (5 min)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For steps 2 and 3, ask each participant to report on her/his two-part lesson, which was assigned on day 5.</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present the </a:t>
            </a:r>
            <a:r>
              <a:rPr lang="en-US" sz="1200" b="1" kern="1200" dirty="0">
                <a:solidFill>
                  <a:schemeClr val="tx1"/>
                </a:solidFill>
                <a:latin typeface="+mn-lt"/>
                <a:ea typeface="+mn-ea"/>
                <a:cs typeface="+mn-cs"/>
              </a:rPr>
              <a:t>big picture</a:t>
            </a:r>
            <a:r>
              <a:rPr lang="en-US" sz="1200" kern="1200" dirty="0">
                <a:solidFill>
                  <a:schemeClr val="tx1"/>
                </a:solidFill>
                <a:latin typeface="+mn-lt"/>
                <a:ea typeface="+mn-ea"/>
                <a:cs typeface="+mn-cs"/>
              </a:rPr>
              <a:t> using the questions in step 2 on the slide, </a:t>
            </a:r>
            <a:r>
              <a:rPr lang="en-US" sz="1200" b="1" kern="1200" dirty="0">
                <a:solidFill>
                  <a:schemeClr val="tx1"/>
                </a:solidFill>
                <a:latin typeface="+mn-lt"/>
                <a:ea typeface="+mn-ea"/>
                <a:cs typeface="+mn-cs"/>
              </a:rPr>
              <a:t>not to walk through every step in their lesson plans</a:t>
            </a:r>
            <a:r>
              <a:rPr lang="en-US" sz="1200" kern="1200" dirty="0">
                <a:solidFill>
                  <a:schemeClr val="tx1"/>
                </a:solidFill>
                <a:latin typeface="+mn-lt"/>
                <a:ea typeface="+mn-ea"/>
                <a:cs typeface="+mn-cs"/>
              </a:rPr>
              <a:t>. They should bring up details only when they have some concern, question, or suggestion about a modification.</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As participants give their reports, fill in the charts you’ve created, checking off the main strategies highlighted in each lesson. (See the chart format on next two slides.)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Encourage participants to pick just one or two Student Thinking Lens strategies and one or two Science Content Storyline Lens strategies that are actually highlighted in the lesson. (Each lesson uses several strategies.)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pattern to highlight for the Student Thinking Lens strategies:</a:t>
            </a:r>
          </a:p>
          <a:p>
            <a:pPr marL="137160" indent="-137160">
              <a:buFont typeface="Arial" pitchFamily="34" charset="0"/>
              <a:buChar char="•"/>
            </a:pPr>
            <a:r>
              <a:rPr lang="en-US" sz="1200" kern="1200" dirty="0">
                <a:solidFill>
                  <a:schemeClr val="tx1"/>
                </a:solidFill>
                <a:latin typeface="+mn-lt"/>
                <a:ea typeface="+mn-ea"/>
                <a:cs typeface="+mn-cs"/>
              </a:rPr>
              <a:t>Lesson 1 should highlight elicit and probe questions. The lesson focuses on eliciting students’ initial ideas. </a:t>
            </a:r>
          </a:p>
          <a:p>
            <a:pPr marL="137160" indent="-137160">
              <a:buFont typeface="Arial" pitchFamily="34" charset="0"/>
              <a:buChar char="•"/>
            </a:pPr>
            <a:r>
              <a:rPr lang="en-US" sz="1200" kern="1200" dirty="0">
                <a:solidFill>
                  <a:schemeClr val="tx1"/>
                </a:solidFill>
                <a:latin typeface="+mn-lt"/>
                <a:ea typeface="+mn-ea"/>
                <a:cs typeface="+mn-cs"/>
              </a:rPr>
              <a:t>Lesson 2 begins challenging student thinking to move forward, so in addition to elicit and probe questions, challenge questions become important. Students’ ideas are challenged in the context of analyzing and interpreting data and observations (strategy 4).</a:t>
            </a:r>
          </a:p>
          <a:p>
            <a:pPr marL="137160" indent="-137160">
              <a:buFont typeface="Arial" pitchFamily="34" charset="0"/>
              <a:buChar char="•"/>
            </a:pPr>
            <a:r>
              <a:rPr lang="en-US" sz="1200" kern="1200" dirty="0">
                <a:solidFill>
                  <a:schemeClr val="tx1"/>
                </a:solidFill>
                <a:latin typeface="+mn-lt"/>
                <a:ea typeface="+mn-ea"/>
                <a:cs typeface="+mn-cs"/>
              </a:rPr>
              <a:t>Lessons 3–5 include STL strategies 1–5.</a:t>
            </a:r>
          </a:p>
          <a:p>
            <a:pPr marL="137160" indent="-137160">
              <a:buFont typeface="Arial" pitchFamily="34" charset="0"/>
              <a:buChar char="•"/>
            </a:pPr>
            <a:r>
              <a:rPr lang="en-US" sz="1200" kern="1200" dirty="0">
                <a:solidFill>
                  <a:schemeClr val="tx1"/>
                </a:solidFill>
                <a:latin typeface="+mn-lt"/>
                <a:ea typeface="+mn-ea"/>
                <a:cs typeface="+mn-cs"/>
              </a:rPr>
              <a:t>Lesson 6 focuses on strategy 6 (using and applying new science ideas in a variety of ways and contexts).</a:t>
            </a:r>
          </a:p>
          <a:p>
            <a:endParaRPr lang="en-US" sz="1200" kern="1200" dirty="0">
              <a:solidFill>
                <a:schemeClr val="tx1"/>
              </a:solidFill>
              <a:latin typeface="+mn-lt"/>
              <a:ea typeface="+mn-ea"/>
              <a:cs typeface="+mn-cs"/>
            </a:endParaRPr>
          </a:p>
          <a:p>
            <a:r>
              <a:rPr lang="en-US" sz="1200" b="1" kern="1200">
                <a:solidFill>
                  <a:schemeClr val="tx1"/>
                </a:solidFill>
                <a:latin typeface="+mn-lt"/>
                <a:ea typeface="+mn-ea"/>
                <a:cs typeface="+mn-cs"/>
              </a:rPr>
              <a:t>Ideal pattern </a:t>
            </a:r>
            <a:r>
              <a:rPr lang="en-US" sz="1200" b="1" kern="1200" dirty="0">
                <a:solidFill>
                  <a:schemeClr val="tx1"/>
                </a:solidFill>
                <a:latin typeface="+mn-lt"/>
                <a:ea typeface="+mn-ea"/>
                <a:cs typeface="+mn-cs"/>
              </a:rPr>
              <a:t>to highlight for the Science Content Storyline Lens strategies:</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lessons don’t follow a progressive pattern for SCSL strategies the way they did for the STL strategies. </a:t>
            </a:r>
          </a:p>
          <a:p>
            <a:pPr marL="137160" indent="-137160">
              <a:buFont typeface="Arial" pitchFamily="34" charset="0"/>
              <a:buChar char="•"/>
            </a:pPr>
            <a:r>
              <a:rPr lang="en-US" sz="1200" kern="1200" dirty="0">
                <a:solidFill>
                  <a:schemeClr val="tx1"/>
                </a:solidFill>
                <a:latin typeface="+mn-lt"/>
                <a:ea typeface="+mn-ea"/>
                <a:cs typeface="+mn-cs"/>
              </a:rPr>
              <a:t>All of the lessons include strategies A, B, C, H, and I. </a:t>
            </a:r>
          </a:p>
          <a:p>
            <a:pPr marL="137160" indent="-137160">
              <a:buFont typeface="Arial" pitchFamily="34" charset="0"/>
              <a:buChar char="•"/>
            </a:pPr>
            <a:r>
              <a:rPr lang="en-US" sz="1200" kern="1200" dirty="0">
                <a:solidFill>
                  <a:schemeClr val="tx1"/>
                </a:solidFill>
                <a:latin typeface="+mn-lt"/>
                <a:ea typeface="+mn-ea"/>
                <a:cs typeface="+mn-cs"/>
              </a:rPr>
              <a:t>Some of the lessons are better examples of strategy D (content representations), such as lessons 2 and 4. </a:t>
            </a:r>
          </a:p>
          <a:p>
            <a:pPr marL="137160" indent="-137160">
              <a:buFont typeface="Arial" pitchFamily="34" charset="0"/>
              <a:buChar char="•"/>
            </a:pPr>
            <a:r>
              <a:rPr lang="en-US" sz="1200" kern="1200" dirty="0">
                <a:solidFill>
                  <a:schemeClr val="tx1"/>
                </a:solidFill>
                <a:latin typeface="+mn-lt"/>
                <a:ea typeface="+mn-ea"/>
                <a:cs typeface="+mn-cs"/>
              </a:rPr>
              <a:t>All of the lessons should include strategies F, G, and H to some extent. However, strategies F and G become more apparent in the later lessons as the teacher and students have more opportunities to highlight key science ideas (strategy H) and link science ideas to the activities (strategy F) and other science ideas (strategy G).</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14</a:t>
            </a:fld>
            <a:endParaRPr lang="en-US" dirty="0"/>
          </a:p>
        </p:txBody>
      </p:sp>
    </p:spTree>
    <p:extLst>
      <p:ext uri="{BB962C8B-B14F-4D97-AF65-F5344CB8AC3E}">
        <p14:creationId xmlns:p14="http://schemas.microsoft.com/office/powerpoint/2010/main" val="2915594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strike="noStrike" kern="1200" dirty="0">
                <a:solidFill>
                  <a:schemeClr val="tx1"/>
                </a:solidFill>
                <a:effectLst/>
                <a:latin typeface="+mn-lt"/>
                <a:ea typeface="+mn-ea"/>
                <a:cs typeface="+mn-cs"/>
              </a:rPr>
              <a:t>a. </a:t>
            </a:r>
            <a:r>
              <a:rPr lang="en-US" sz="1200" kern="1200" dirty="0">
                <a:solidFill>
                  <a:schemeClr val="tx1"/>
                </a:solidFill>
                <a:latin typeface="+mn-lt"/>
                <a:ea typeface="+mn-ea"/>
                <a:cs typeface="+mn-cs"/>
              </a:rPr>
              <a:t>As participants report out, complete the chart, indicating with check marks the STL strategies highlighted in the ECS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STeLLA strategies booklet as needed.)</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dirty="0"/>
          </a:p>
        </p:txBody>
      </p:sp>
    </p:spTree>
    <p:extLst>
      <p:ext uri="{BB962C8B-B14F-4D97-AF65-F5344CB8AC3E}">
        <p14:creationId xmlns:p14="http://schemas.microsoft.com/office/powerpoint/2010/main" val="306955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US" sz="1200" kern="1200" dirty="0">
                <a:solidFill>
                  <a:schemeClr val="tx1"/>
                </a:solidFill>
                <a:latin typeface="+mn-lt"/>
                <a:ea typeface="+mn-ea"/>
                <a:cs typeface="+mn-cs"/>
              </a:rPr>
              <a:t>a. As participants report out, complete this chart, indicating with check marks the SCSL strategies highlighted in the lessons.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Discuss the reasons certain strategies appear at specific times in the lesson sequence. (See ideal patterns on slide 14 and refer to the summary charts in the STeLLA strategies booklet as needed.) </a:t>
            </a:r>
            <a:endParaRPr lang="en-US" b="1" dirty="0"/>
          </a:p>
        </p:txBody>
      </p:sp>
      <p:sp>
        <p:nvSpPr>
          <p:cNvPr id="35844" name="Slide Number Placeholder 3"/>
          <p:cNvSpPr>
            <a:spLocks noGrp="1"/>
          </p:cNvSpPr>
          <p:nvPr>
            <p:ph type="sldNum" sz="quarter" idx="5"/>
          </p:nvPr>
        </p:nvSpPr>
        <p:spPr>
          <a:noFill/>
        </p:spPr>
        <p:txBody>
          <a:bodyPr/>
          <a:lstStyle>
            <a:lvl1pPr eaLnBrk="0" hangingPunct="0">
              <a:defRPr i="1">
                <a:solidFill>
                  <a:schemeClr val="tx1"/>
                </a:solidFill>
                <a:latin typeface="Arial" charset="0"/>
              </a:defRPr>
            </a:lvl1pPr>
            <a:lvl2pPr marL="757066" indent="-291179" eaLnBrk="0" hangingPunct="0">
              <a:defRPr i="1">
                <a:solidFill>
                  <a:schemeClr val="tx1"/>
                </a:solidFill>
                <a:latin typeface="Arial" charset="0"/>
              </a:defRPr>
            </a:lvl2pPr>
            <a:lvl3pPr marL="1164717" indent="-232943" eaLnBrk="0" hangingPunct="0">
              <a:defRPr i="1">
                <a:solidFill>
                  <a:schemeClr val="tx1"/>
                </a:solidFill>
                <a:latin typeface="Arial" charset="0"/>
              </a:defRPr>
            </a:lvl3pPr>
            <a:lvl4pPr marL="1630604" indent="-232943" eaLnBrk="0" hangingPunct="0">
              <a:defRPr i="1">
                <a:solidFill>
                  <a:schemeClr val="tx1"/>
                </a:solidFill>
                <a:latin typeface="Arial" charset="0"/>
              </a:defRPr>
            </a:lvl4pPr>
            <a:lvl5pPr marL="2096491" indent="-232943" eaLnBrk="0" hangingPunct="0">
              <a:defRPr i="1">
                <a:solidFill>
                  <a:schemeClr val="tx1"/>
                </a:solidFill>
                <a:latin typeface="Arial" charset="0"/>
              </a:defRPr>
            </a:lvl5pPr>
            <a:lvl6pPr marL="2562377" indent="-232943" eaLnBrk="0" fontAlgn="base" hangingPunct="0">
              <a:spcBef>
                <a:spcPct val="0"/>
              </a:spcBef>
              <a:spcAft>
                <a:spcPct val="0"/>
              </a:spcAft>
              <a:defRPr i="1">
                <a:solidFill>
                  <a:schemeClr val="tx1"/>
                </a:solidFill>
                <a:latin typeface="Arial" charset="0"/>
              </a:defRPr>
            </a:lvl6pPr>
            <a:lvl7pPr marL="3028264" indent="-232943" eaLnBrk="0" fontAlgn="base" hangingPunct="0">
              <a:spcBef>
                <a:spcPct val="0"/>
              </a:spcBef>
              <a:spcAft>
                <a:spcPct val="0"/>
              </a:spcAft>
              <a:defRPr i="1">
                <a:solidFill>
                  <a:schemeClr val="tx1"/>
                </a:solidFill>
                <a:latin typeface="Arial" charset="0"/>
              </a:defRPr>
            </a:lvl7pPr>
            <a:lvl8pPr marL="3494151" indent="-232943" eaLnBrk="0" fontAlgn="base" hangingPunct="0">
              <a:spcBef>
                <a:spcPct val="0"/>
              </a:spcBef>
              <a:spcAft>
                <a:spcPct val="0"/>
              </a:spcAft>
              <a:defRPr i="1">
                <a:solidFill>
                  <a:schemeClr val="tx1"/>
                </a:solidFill>
                <a:latin typeface="Arial" charset="0"/>
              </a:defRPr>
            </a:lvl8pPr>
            <a:lvl9pPr marL="3960038" indent="-232943" eaLnBrk="0" fontAlgn="base" hangingPunct="0">
              <a:spcBef>
                <a:spcPct val="0"/>
              </a:spcBef>
              <a:spcAft>
                <a:spcPct val="0"/>
              </a:spcAft>
              <a:defRPr i="1">
                <a:solidFill>
                  <a:schemeClr val="tx1"/>
                </a:solidFill>
                <a:latin typeface="Arial" charset="0"/>
              </a:defRPr>
            </a:lvl9pPr>
          </a:lstStyle>
          <a:p>
            <a:pPr eaLnBrk="1" hangingPunct="1"/>
            <a:fld id="{66F429F0-F952-4E9A-80CE-20BBC37D551F}" type="slidenum">
              <a:rPr lang="en-US" i="0" smtClean="0"/>
              <a:pPr eaLnBrk="1" hangingPunct="1"/>
              <a:t>16</a:t>
            </a:fld>
            <a:endParaRPr lang="en-US" i="0" dirty="0"/>
          </a:p>
        </p:txBody>
      </p:sp>
    </p:spTree>
    <p:extLst>
      <p:ext uri="{BB962C8B-B14F-4D97-AF65-F5344CB8AC3E}">
        <p14:creationId xmlns:p14="http://schemas.microsoft.com/office/powerpoint/2010/main" val="18886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a:t>
            </a:r>
          </a:p>
          <a:p>
            <a:endParaRPr lang="en-US" dirty="0"/>
          </a:p>
          <a:p>
            <a:r>
              <a:rPr lang="en-US" sz="1200" kern="1200" dirty="0">
                <a:solidFill>
                  <a:schemeClr val="tx1"/>
                </a:solidFill>
                <a:latin typeface="+mn-lt"/>
                <a:ea typeface="+mn-ea"/>
                <a:cs typeface="+mn-cs"/>
              </a:rPr>
              <a:t>a. Have participants locate handout 8.6—Overview of School-Year RESPeCT Study Groups—in their PD program binders.</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The purpose of the study-group sessions is to practice, analyze, and learn from using the STeLLA strategies in your teaching of the Earth’s Changing Surface lessons in the fall and the Properties of Matter lessons in the spring.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c. Talk participants through Study Groups 1–3 on the handout.</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d. Pause for questions and a summary task. Ask participants, “What is the main focus for fall study-group sessions 1–3?”</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e. Talk participants through the 2-hour meeting in December/January and Study Groups 4–6 on the handout.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Pause for questions and a summary task. Ask participants, “What is the purpose of the 2-hour meeting in December/January?” and “What is the main focus for spring study-group sessions 4–6?”</a:t>
            </a:r>
            <a:r>
              <a:rPr lang="en-US" dirty="0"/>
              <a:t> </a:t>
            </a:r>
            <a:endParaRPr lang="en-US" baseline="0" dirty="0"/>
          </a:p>
          <a:p>
            <a:pPr marL="228600" indent="-228600">
              <a:buAutoNum type="alphaLcParenR"/>
            </a:pPr>
            <a:endParaRPr lang="en-US" baseline="0" dirty="0"/>
          </a:p>
          <a:p>
            <a:pPr marL="228600" indent="-228600">
              <a:buAutoNum type="alphaLcParenR"/>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17</a:t>
            </a:fld>
            <a:endParaRPr lang="en-US" dirty="0"/>
          </a:p>
        </p:txBody>
      </p:sp>
    </p:spTree>
    <p:extLst>
      <p:ext uri="{BB962C8B-B14F-4D97-AF65-F5344CB8AC3E}">
        <p14:creationId xmlns:p14="http://schemas.microsoft.com/office/powerpoint/2010/main" val="3712162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pPr lvl="0" fontAlgn="base"/>
            <a:r>
              <a:rPr lang="en-US" sz="1200" u="none" strike="noStrike" kern="1200" dirty="0">
                <a:solidFill>
                  <a:schemeClr val="tx1"/>
                </a:solidFill>
                <a:effectLst/>
                <a:latin typeface="+mn-lt"/>
                <a:ea typeface="+mn-ea"/>
                <a:cs typeface="+mn-cs"/>
              </a:rPr>
              <a:t>a. Before going over this slide, have participants locate the ECS classroom pre-post test in their lesson plans binders (pretabs section). </a:t>
            </a:r>
          </a:p>
          <a:p>
            <a:endParaRPr lang="en-US" sz="1200" b="1" kern="1200" dirty="0">
              <a:solidFill>
                <a:schemeClr val="tx1"/>
              </a:solidFill>
              <a:latin typeface="+mn-lt"/>
              <a:ea typeface="+mn-ea"/>
              <a:cs typeface="+mn-cs"/>
            </a:endParaRPr>
          </a:p>
          <a:p>
            <a:pPr marL="365760" indent="-182880">
              <a:buFont typeface="Arial" pitchFamily="34" charset="0"/>
              <a:buChar char="•"/>
            </a:pPr>
            <a:r>
              <a:rPr lang="en-US" sz="1200" b="1" kern="1200" dirty="0">
                <a:solidFill>
                  <a:schemeClr val="tx1"/>
                </a:solidFill>
                <a:latin typeface="+mn-lt"/>
                <a:ea typeface="+mn-ea"/>
                <a:cs typeface="+mn-cs"/>
              </a:rPr>
              <a:t>The classroom pre-post test:</a:t>
            </a:r>
            <a:r>
              <a:rPr lang="en-US" sz="1200" kern="1200" dirty="0">
                <a:solidFill>
                  <a:schemeClr val="tx1"/>
                </a:solidFill>
                <a:latin typeface="+mn-lt"/>
                <a:ea typeface="+mn-ea"/>
                <a:cs typeface="+mn-cs"/>
              </a:rPr>
              <a:t> “This test is in your lesson plans binder. After you administer the test to your students, you’ll need to save all of them, since you’ll be analyzing them as part of our study-group work in the fall.”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Review the steps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a:t>
            </a:r>
            <a:r>
              <a:rPr lang="en-US" sz="1200" kern="1200" dirty="0">
                <a:solidFill>
                  <a:schemeClr val="tx1"/>
                </a:solidFill>
                <a:latin typeface="+mn-lt"/>
                <a:ea typeface="+mn-ea"/>
                <a:cs typeface="+mn-cs"/>
              </a:rPr>
              <a:t> “It’s very important to follow these steps in order and </a:t>
            </a:r>
            <a:r>
              <a:rPr lang="en-US" sz="1200" b="1" kern="1200" dirty="0">
                <a:solidFill>
                  <a:schemeClr val="tx1"/>
                </a:solidFill>
                <a:latin typeface="+mn-lt"/>
                <a:ea typeface="+mn-ea"/>
                <a:cs typeface="+mn-cs"/>
              </a:rPr>
              <a:t>save all of your classroom pre-post tests</a:t>
            </a:r>
            <a:r>
              <a:rPr lang="en-US" sz="1200" kern="1200" dirty="0">
                <a:solidFill>
                  <a:schemeClr val="tx1"/>
                </a:solidFill>
                <a:latin typeface="+mn-lt"/>
                <a:ea typeface="+mn-ea"/>
                <a:cs typeface="+mn-cs"/>
              </a:rPr>
              <a:t>. Don’t return them to students until after Study Group 3.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dirty="0"/>
          </a:p>
        </p:txBody>
      </p:sp>
    </p:spTree>
    <p:extLst>
      <p:ext uri="{BB962C8B-B14F-4D97-AF65-F5344CB8AC3E}">
        <p14:creationId xmlns:p14="http://schemas.microsoft.com/office/powerpoint/2010/main" val="298489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r>
              <a:rPr lang="en-US" sz="1200" b="1" kern="1200" dirty="0">
                <a:solidFill>
                  <a:schemeClr val="tx1"/>
                </a:solidFill>
                <a:latin typeface="+mn-lt"/>
                <a:ea typeface="+mn-ea"/>
                <a:cs typeface="+mn-cs"/>
              </a:rPr>
              <a:t>Note: Include on this slide some possible dates for six 4-hour study-group meetings and the 2-hour meeting that occurs between Study Groups 3 and 4.</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Suggest possible dates for the study-group sessions, starting with the Wednesday afternoon slot from 2:00 to 6:00 p.m.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As you schedule the meetings, keep in mind that you’ll need some time between the end of the school day and the beginning of the meeting to get to the location and set up everything.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1:</a:t>
            </a:r>
            <a:r>
              <a:rPr lang="en-US" sz="1200" kern="1200" dirty="0">
                <a:solidFill>
                  <a:schemeClr val="tx1"/>
                </a:solidFill>
                <a:latin typeface="+mn-lt"/>
                <a:ea typeface="+mn-ea"/>
                <a:cs typeface="+mn-cs"/>
              </a:rPr>
              <a:t> Early October. Round-1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2:</a:t>
            </a:r>
            <a:r>
              <a:rPr lang="en-US" sz="1200" kern="1200" dirty="0">
                <a:solidFill>
                  <a:schemeClr val="tx1"/>
                </a:solidFill>
                <a:latin typeface="+mn-lt"/>
                <a:ea typeface="+mn-ea"/>
                <a:cs typeface="+mn-cs"/>
              </a:rPr>
              <a:t> Mid-November. Round-2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3:</a:t>
            </a:r>
            <a:r>
              <a:rPr lang="en-US" sz="1200" kern="1200" dirty="0">
                <a:solidFill>
                  <a:schemeClr val="tx1"/>
                </a:solidFill>
                <a:latin typeface="+mn-lt"/>
                <a:ea typeface="+mn-ea"/>
                <a:cs typeface="+mn-cs"/>
              </a:rPr>
              <a:t> Early December. This session can occur anytime after Study Group 2 and before the holiday break.</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2-hour meeting:</a:t>
            </a:r>
            <a:r>
              <a:rPr lang="en-US" sz="1200" kern="1200" dirty="0">
                <a:solidFill>
                  <a:schemeClr val="tx1"/>
                </a:solidFill>
                <a:latin typeface="+mn-lt"/>
                <a:ea typeface="+mn-ea"/>
                <a:cs typeface="+mn-cs"/>
              </a:rPr>
              <a:t> December/January. The purpose of this meeting is to review the Properties of Matter lesson plans in preparation for teaching them.</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4:</a:t>
            </a:r>
            <a:r>
              <a:rPr lang="en-US" sz="1200" kern="1200" dirty="0">
                <a:solidFill>
                  <a:schemeClr val="tx1"/>
                </a:solidFill>
                <a:latin typeface="+mn-lt"/>
                <a:ea typeface="+mn-ea"/>
                <a:cs typeface="+mn-cs"/>
              </a:rPr>
              <a:t> Early February. Round-1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5:</a:t>
            </a:r>
            <a:r>
              <a:rPr lang="en-US" sz="1200" kern="1200" dirty="0">
                <a:solidFill>
                  <a:schemeClr val="tx1"/>
                </a:solidFill>
                <a:latin typeface="+mn-lt"/>
                <a:ea typeface="+mn-ea"/>
                <a:cs typeface="+mn-cs"/>
              </a:rPr>
              <a:t> March. Round-2 </a:t>
            </a:r>
            <a:r>
              <a:rPr lang="en-US" sz="1200" kern="1200" dirty="0">
                <a:solidFill>
                  <a:schemeClr val="tx1"/>
                </a:solidFill>
                <a:effectLst/>
                <a:latin typeface="+mn-lt"/>
                <a:ea typeface="+mn-ea"/>
                <a:cs typeface="+mn-cs"/>
              </a:rPr>
              <a:t>teachers should have their classroom video recordings completed at least three weeks before this session. You will need three weeks to watch the classroom video(s), select the ones you’ll use during the study groups, and prepare the video-clip selections and transcripts.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Study Group 6.</a:t>
            </a:r>
            <a:r>
              <a:rPr lang="en-US" sz="1200" kern="1200" dirty="0">
                <a:solidFill>
                  <a:schemeClr val="tx1"/>
                </a:solidFill>
                <a:latin typeface="+mn-lt"/>
                <a:ea typeface="+mn-ea"/>
                <a:cs typeface="+mn-cs"/>
              </a:rPr>
              <a:t> April. This session can occur anytime after, but preferably within a month of, Study Group 5.</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dirty="0"/>
          </a:p>
        </p:txBody>
      </p:sp>
    </p:spTree>
    <p:extLst>
      <p:ext uri="{BB962C8B-B14F-4D97-AF65-F5344CB8AC3E}">
        <p14:creationId xmlns:p14="http://schemas.microsoft.com/office/powerpoint/2010/main" val="47690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today’s agenda.</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dirty="0"/>
          </a:p>
        </p:txBody>
      </p:sp>
    </p:spTree>
    <p:extLst>
      <p:ext uri="{BB962C8B-B14F-4D97-AF65-F5344CB8AC3E}">
        <p14:creationId xmlns:p14="http://schemas.microsoft.com/office/powerpoint/2010/main" val="2283968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20</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“Now we’ll engage in some science content deepening to strengthen our understandings of Earth’s changing surface.”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Earth’s Changing Surface Content Background Document and Common Student Ideas about Earth’s Changing Surface.</a:t>
            </a:r>
            <a:endParaRPr lang="en-US" sz="1200" u="none" strike="noStrike" kern="0" spc="0" dirty="0">
              <a:effectLst/>
              <a:latin typeface="Arial" panose="020B0604020202020204" pitchFamily="34" charset="0"/>
              <a:ea typeface="Calibri" panose="020F0502020204030204" pitchFamily="34" charset="0"/>
            </a:endParaRPr>
          </a:p>
          <a:p>
            <a:pPr eaLnBrk="1" hangingPunct="1"/>
            <a:endParaRPr lang="en-US" altLang="en-US" dirty="0"/>
          </a:p>
        </p:txBody>
      </p:sp>
    </p:spTree>
    <p:extLst>
      <p:ext uri="{BB962C8B-B14F-4D97-AF65-F5344CB8AC3E}">
        <p14:creationId xmlns:p14="http://schemas.microsoft.com/office/powerpoint/2010/main" val="13787843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Review the unit central questions on the slide.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Remind participants that these questions guide student learning throughout the entire ECS unit.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“Today</a:t>
            </a:r>
            <a:r>
              <a:rPr lang="en-US" sz="1200" kern="1200" baseline="0" dirty="0">
                <a:solidFill>
                  <a:schemeClr val="tx1"/>
                </a:solidFill>
                <a:latin typeface="+mn-lt"/>
                <a:ea typeface="+mn-ea"/>
                <a:cs typeface="+mn-cs"/>
              </a:rPr>
              <a:t> we’ll use everything we’ve learned about Earth’s changing surface to answer these questions.”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Less than 1 min </a:t>
            </a:r>
          </a:p>
          <a:p>
            <a:pPr eaLnBrk="1" hangingPunct="1"/>
            <a:endParaRPr lang="en-US" dirty="0">
              <a:latin typeface="Arial" charset="0"/>
            </a:endParaRPr>
          </a:p>
          <a:p>
            <a:pPr marL="228600" indent="-228600">
              <a:buNone/>
            </a:pPr>
            <a:r>
              <a:rPr lang="en-US" sz="1200" kern="1200" dirty="0">
                <a:solidFill>
                  <a:schemeClr val="tx1"/>
                </a:solidFill>
                <a:latin typeface="+mn-lt"/>
                <a:ea typeface="+mn-ea"/>
                <a:cs typeface="+mn-cs"/>
              </a:rPr>
              <a:t>a. Review the content deepening focus questions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dirty="0"/>
          </a:p>
        </p:txBody>
      </p:sp>
    </p:spTree>
    <p:extLst>
      <p:ext uri="{BB962C8B-B14F-4D97-AF65-F5344CB8AC3E}">
        <p14:creationId xmlns:p14="http://schemas.microsoft.com/office/powerpoint/2010/main" val="1277594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345E05-AD6F-B14F-8A38-D3A216E86F3A}" type="slidenum">
              <a:rPr lang="en-US" sz="1200">
                <a:solidFill>
                  <a:prstClr val="black"/>
                </a:solidFill>
              </a:rPr>
              <a:pPr/>
              <a:t>23</a:t>
            </a:fld>
            <a:endParaRPr lang="en-US" sz="1200" dirty="0">
              <a:solidFill>
                <a:prstClr val="black"/>
              </a:solidFill>
            </a:endParaRPr>
          </a:p>
        </p:txBody>
      </p:sp>
      <p:sp>
        <p:nvSpPr>
          <p:cNvPr id="491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a:noFill/>
        </p:spPr>
        <p:txBody>
          <a:bodyPr/>
          <a:lstStyle/>
          <a:p>
            <a:r>
              <a:rPr lang="en-US" dirty="0"/>
              <a:t>Less than 1 min</a:t>
            </a:r>
          </a:p>
          <a:p>
            <a:pPr marL="0" lvl="0" indent="0">
              <a:buFont typeface="+mj-lt"/>
              <a:buNone/>
            </a:pPr>
            <a:endParaRPr lang="en-US" dirty="0"/>
          </a:p>
          <a:p>
            <a:pPr marL="228600" lvl="0" indent="-228600">
              <a:buFont typeface="+mj-lt"/>
              <a:buNone/>
            </a:pPr>
            <a:r>
              <a:rPr lang="en-US" sz="1200" kern="1200" dirty="0">
                <a:solidFill>
                  <a:schemeClr val="tx1"/>
                </a:solidFill>
                <a:latin typeface="+mn-lt"/>
                <a:ea typeface="+mn-ea"/>
                <a:cs typeface="+mn-cs"/>
              </a:rPr>
              <a:t>a. “Today we’ll use and apply</a:t>
            </a:r>
            <a:r>
              <a:rPr lang="en-US" sz="1200" kern="1200" baseline="0" dirty="0">
                <a:solidFill>
                  <a:schemeClr val="tx1"/>
                </a:solidFill>
                <a:latin typeface="+mn-lt"/>
                <a:ea typeface="+mn-ea"/>
                <a:cs typeface="+mn-cs"/>
              </a:rPr>
              <a:t> key</a:t>
            </a:r>
            <a:r>
              <a:rPr lang="en-US" sz="1200" kern="1200" dirty="0">
                <a:solidFill>
                  <a:schemeClr val="tx1"/>
                </a:solidFill>
                <a:latin typeface="+mn-lt"/>
                <a:ea typeface="+mn-ea"/>
                <a:cs typeface="+mn-cs"/>
              </a:rPr>
              <a:t> science ideas about Earth’s changing surface from the ECS lessons.”</a:t>
            </a:r>
            <a:endParaRPr lang="en-US" sz="1200" kern="1200" dirty="0">
              <a:solidFill>
                <a:schemeClr val="tx1"/>
              </a:solidFill>
              <a:effectLst/>
              <a:latin typeface="+mn-lt"/>
              <a:ea typeface="+mn-ea"/>
              <a:cs typeface="+mn-cs"/>
            </a:endParaRPr>
          </a:p>
          <a:p>
            <a:pPr marL="228600" lvl="0" indent="-228600">
              <a:buFont typeface="+mj-lt"/>
              <a:buAutoNum type="alphaLcPeriod"/>
            </a:pPr>
            <a:endParaRPr lang="en-US" dirty="0"/>
          </a:p>
        </p:txBody>
      </p:sp>
    </p:spTree>
    <p:extLst>
      <p:ext uri="{BB962C8B-B14F-4D97-AF65-F5344CB8AC3E}">
        <p14:creationId xmlns:p14="http://schemas.microsoft.com/office/powerpoint/2010/main" val="1468653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4</a:t>
            </a:r>
            <a:r>
              <a:rPr lang="en-US" sz="1200" kern="1200" baseline="0" dirty="0">
                <a:solidFill>
                  <a:schemeClr val="tx1"/>
                </a:solidFill>
                <a:latin typeface="+mn-lt"/>
                <a:ea typeface="+mn-ea"/>
                <a:cs typeface="+mn-cs"/>
              </a:rPr>
              <a:t> min</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Make sure the data table from day 7 (Coastline Landform Changes:</a:t>
            </a:r>
            <a:r>
              <a:rPr lang="en-US" sz="1200" kern="1200" baseline="0" dirty="0">
                <a:solidFill>
                  <a:schemeClr val="tx1"/>
                </a:solidFill>
                <a:latin typeface="+mn-lt"/>
                <a:ea typeface="+mn-ea"/>
                <a:cs typeface="+mn-cs"/>
              </a:rPr>
              <a:t> Part 1) </a:t>
            </a:r>
            <a:r>
              <a:rPr lang="en-US" sz="1200" kern="1200" dirty="0">
                <a:solidFill>
                  <a:schemeClr val="tx1"/>
                </a:solidFill>
                <a:latin typeface="+mn-lt"/>
                <a:ea typeface="+mn-ea"/>
                <a:cs typeface="+mn-cs"/>
              </a:rPr>
              <a:t>is displayed where everyone can see it.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“First, let’s review the data table we created last time to answer questions about coastline landform changes.”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different participants to recap the ideas and evidence for each question on the 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review, ask questions to</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probe participants’ thinking.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24</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7 min</a:t>
            </a:r>
          </a:p>
          <a:p>
            <a:endParaRPr lang="en-US" baseline="0" dirty="0"/>
          </a:p>
          <a:p>
            <a:pPr marL="228600" lvl="1" indent="-228600">
              <a:buNone/>
            </a:pPr>
            <a:r>
              <a:rPr lang="en-US" sz="1200" kern="1200" dirty="0">
                <a:solidFill>
                  <a:schemeClr val="tx1"/>
                </a:solidFill>
                <a:latin typeface="+mn-lt"/>
                <a:ea typeface="+mn-ea"/>
                <a:cs typeface="+mn-cs"/>
              </a:rPr>
              <a:t>a. Read</a:t>
            </a:r>
            <a:r>
              <a:rPr lang="en-US" sz="1200" kern="1200" baseline="0" dirty="0">
                <a:solidFill>
                  <a:schemeClr val="tx1"/>
                </a:solidFill>
                <a:latin typeface="+mn-lt"/>
                <a:ea typeface="+mn-ea"/>
                <a:cs typeface="+mn-cs"/>
              </a:rPr>
              <a:t> the questions on the slide.</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pair up with an elbow partner and use ideas and evidence from the data table </a:t>
            </a:r>
            <a:r>
              <a:rPr lang="en-US" sz="1200" kern="1200" baseline="0" dirty="0">
                <a:solidFill>
                  <a:schemeClr val="tx1"/>
                </a:solidFill>
                <a:latin typeface="+mn-lt"/>
                <a:ea typeface="+mn-ea"/>
                <a:cs typeface="+mn-cs"/>
              </a:rPr>
              <a:t>to</a:t>
            </a:r>
            <a:r>
              <a:rPr lang="en-US" sz="1200" kern="1200" dirty="0">
                <a:solidFill>
                  <a:schemeClr val="tx1"/>
                </a:solidFill>
                <a:latin typeface="+mn-lt"/>
                <a:ea typeface="+mn-ea"/>
                <a:cs typeface="+mn-cs"/>
              </a:rPr>
              <a:t> answer these questions. </a:t>
            </a:r>
          </a:p>
          <a:p>
            <a:endParaRPr lang="en-US" sz="1200" kern="1200" baseline="0" dirty="0">
              <a:solidFill>
                <a:schemeClr val="tx1"/>
              </a:solidFill>
              <a:latin typeface="+mn-lt"/>
              <a:ea typeface="+mn-ea"/>
              <a:cs typeface="+mn-cs"/>
            </a:endParaRPr>
          </a:p>
          <a:p>
            <a:r>
              <a:rPr lang="en-US" baseline="0" dirty="0"/>
              <a:t>c. </a:t>
            </a:r>
            <a:r>
              <a:rPr lang="en-US" b="1" baseline="0" dirty="0"/>
              <a:t>Whole group: </a:t>
            </a:r>
            <a:r>
              <a:rPr lang="en-US" baseline="0" dirty="0"/>
              <a:t>Invite pairs to share their responses. Record key ideas on chart paper and/or highlight them on the data table.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25</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endParaRPr lang="en-US" sz="1200" kern="1200" dirty="0">
              <a:solidFill>
                <a:schemeClr val="tx1"/>
              </a:solidFill>
              <a:effectLst/>
              <a:latin typeface="+mn-lt"/>
              <a:ea typeface="+mn-ea"/>
              <a:cs typeface="+mn-cs"/>
            </a:endParaRPr>
          </a:p>
          <a:p>
            <a:pPr marL="228600" indent="-228600">
              <a:buFont typeface="+mj-lt"/>
              <a:buNone/>
            </a:pPr>
            <a:endParaRPr lang="en-US" sz="1200" kern="1200" dirty="0">
              <a:solidFill>
                <a:schemeClr val="tx1"/>
              </a:solidFill>
              <a:effectLst/>
              <a:latin typeface="+mn-lt"/>
              <a:ea typeface="+mn-ea"/>
              <a:cs typeface="+mn-cs"/>
            </a:endParaRPr>
          </a:p>
          <a:p>
            <a:pPr marL="228600" indent="-228600">
              <a:buFont typeface="+mj-lt"/>
              <a:buNone/>
            </a:pPr>
            <a:r>
              <a:rPr lang="en-US" sz="1200" kern="1200" dirty="0">
                <a:solidFill>
                  <a:schemeClr val="tx1"/>
                </a:solidFill>
                <a:effectLst/>
                <a:latin typeface="+mn-lt"/>
                <a:ea typeface="+mn-ea"/>
                <a:cs typeface="+mn-cs"/>
              </a:rPr>
              <a:t>a.</a:t>
            </a:r>
            <a:r>
              <a:rPr lang="en-US" sz="1200" kern="1200" baseline="0" dirty="0">
                <a:solidFill>
                  <a:schemeClr val="tx1"/>
                </a:solidFill>
                <a:effectLst/>
                <a:latin typeface="+mn-lt"/>
                <a:ea typeface="+mn-ea"/>
                <a:cs typeface="+mn-cs"/>
              </a:rPr>
              <a:t> </a:t>
            </a:r>
            <a:r>
              <a:rPr lang="en-US" sz="1200" kern="1200" dirty="0">
                <a:solidFill>
                  <a:schemeClr val="tx1"/>
                </a:solidFill>
                <a:latin typeface="+mn-lt"/>
                <a:ea typeface="+mn-ea"/>
                <a:cs typeface="+mn-cs"/>
              </a:rPr>
              <a:t>“Now let’s explore science ideas about Earth’s changing surface from lesson 6b.” </a:t>
            </a:r>
            <a:endParaRPr lang="en-US" dirty="0"/>
          </a:p>
        </p:txBody>
      </p:sp>
      <p:sp>
        <p:nvSpPr>
          <p:cNvPr id="4" name="Slide Number Placeholder 3"/>
          <p:cNvSpPr>
            <a:spLocks noGrp="1"/>
          </p:cNvSpPr>
          <p:nvPr>
            <p:ph type="sldNum" sz="quarter" idx="10"/>
          </p:nvPr>
        </p:nvSpPr>
        <p:spPr/>
        <p:txBody>
          <a:bodyPr/>
          <a:lstStyle/>
          <a:p>
            <a:fld id="{ED6A4DE6-0BD7-41E4-BBDD-4E3037B592F4}" type="slidenum">
              <a:rPr lang="en-US" smtClean="0"/>
              <a:pPr/>
              <a:t>26</a:t>
            </a:fld>
            <a:endParaRPr lang="en-US" dirty="0"/>
          </a:p>
        </p:txBody>
      </p:sp>
    </p:spTree>
    <p:extLst>
      <p:ext uri="{BB962C8B-B14F-4D97-AF65-F5344CB8AC3E}">
        <p14:creationId xmlns:p14="http://schemas.microsoft.com/office/powerpoint/2010/main" val="2880541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Emphasize that this question will guide student learning throughout ECS lesson 6b.</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Have participants write the question in their science notebooks and draw</a:t>
            </a:r>
            <a:r>
              <a:rPr lang="en-US" sz="1200" kern="1200" baseline="0" dirty="0">
                <a:solidFill>
                  <a:schemeClr val="tx1"/>
                </a:solidFill>
                <a:latin typeface="+mn-lt"/>
                <a:ea typeface="+mn-ea"/>
                <a:cs typeface="+mn-cs"/>
              </a:rPr>
              <a:t> a box around it.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 Review the key science ideas on the slide and assign one idea to each participant.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think of evidence from previous investigations that supports their assigned idea. Participants may use available resources (handouts, notes, readings) to help them with this task.</a:t>
            </a:r>
          </a:p>
          <a:p>
            <a:pPr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 </a:t>
            </a:r>
            <a:r>
              <a:rPr lang="en-US" sz="1200" u="none" strike="noStrike" kern="1200" dirty="0">
                <a:solidFill>
                  <a:schemeClr val="tx1"/>
                </a:solidFill>
                <a:effectLst/>
                <a:latin typeface="+mn-lt"/>
                <a:ea typeface="+mn-ea"/>
                <a:cs typeface="+mn-cs"/>
              </a:rPr>
              <a:t>Invite participants to share evidence that support their assigned idea. Record the evidence on chart paper.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review, encourage participants to agree or disagree with others’ ideas and evidence, ask question, or add 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28</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4 min</a:t>
            </a:r>
          </a:p>
          <a:p>
            <a:endParaRPr lang="en-US" dirty="0"/>
          </a:p>
          <a:p>
            <a:r>
              <a:rPr lang="en-US" sz="1200" kern="1200" dirty="0">
                <a:solidFill>
                  <a:schemeClr val="tx1"/>
                </a:solidFill>
                <a:latin typeface="+mn-lt"/>
                <a:ea typeface="+mn-ea"/>
                <a:cs typeface="+mn-cs"/>
              </a:rPr>
              <a:t>a. Read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Invite participants to share their predictions and reasoning. Record key ideas on chart paper.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Probe participants’ thinking and encourage others to agree or disagree, ask questions, or add on.</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29</a:t>
            </a:fld>
            <a:endParaRPr lang="en-US" dirty="0"/>
          </a:p>
        </p:txBody>
      </p:sp>
    </p:spTree>
    <p:extLst>
      <p:ext uri="{BB962C8B-B14F-4D97-AF65-F5344CB8AC3E}">
        <p14:creationId xmlns:p14="http://schemas.microsoft.com/office/powerpoint/2010/main" val="208020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Give participants time to review your feedback on their reflections from day 7 and offer reactions, comments, or follow-up questions. </a:t>
            </a:r>
          </a:p>
          <a:p>
            <a:pPr marL="228600" marR="0" indent="-228600" algn="l" defTabSz="914400" rtl="0" eaLnBrk="1" fontAlgn="auto" latinLnBrk="0" hangingPunct="1">
              <a:lnSpc>
                <a:spcPct val="100000"/>
              </a:lnSpc>
              <a:spcBef>
                <a:spcPts val="0"/>
              </a:spcBef>
              <a:spcAft>
                <a:spcPts val="0"/>
              </a:spcAft>
              <a:buClrTx/>
              <a:buSzTx/>
              <a:buFontTx/>
              <a:buAutoNum type="alphaLcPeriod"/>
              <a:tabLst/>
              <a:defRPr/>
            </a:pPr>
            <a:endParaRPr lang="en-US" sz="1200" kern="1200" dirty="0">
              <a:solidFill>
                <a:schemeClr val="tx1"/>
              </a:solidFill>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dirty="0"/>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dirty="0"/>
          </a:p>
        </p:txBody>
      </p:sp>
    </p:spTree>
    <p:extLst>
      <p:ext uri="{BB962C8B-B14F-4D97-AF65-F5344CB8AC3E}">
        <p14:creationId xmlns:p14="http://schemas.microsoft.com/office/powerpoint/2010/main" val="459378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8 min</a:t>
            </a:r>
          </a:p>
          <a:p>
            <a:endParaRPr lang="en-US" baseline="0" dirty="0"/>
          </a:p>
          <a:p>
            <a:pPr marL="228600" indent="-228600">
              <a:buNone/>
            </a:pPr>
            <a:r>
              <a:rPr lang="en-US" baseline="0" dirty="0"/>
              <a:t>a. Read the instructions on the slide.</a:t>
            </a:r>
          </a:p>
          <a:p>
            <a:pPr marL="228600" indent="-228600">
              <a:buAutoNum type="alphaLcPeriod"/>
            </a:pPr>
            <a:endParaRPr lang="en-US" baseline="0" dirty="0"/>
          </a:p>
          <a:p>
            <a:pPr marL="228600" indent="-228600">
              <a:buNone/>
            </a:pPr>
            <a:r>
              <a:rPr lang="en-US" baseline="0" dirty="0"/>
              <a:t>b. Have participants pair up and work together on the challenge questions.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30</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10 min</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a. If you haven’t done so already,</a:t>
            </a:r>
            <a:r>
              <a:rPr lang="en-US" sz="1200" kern="1200" baseline="0" dirty="0">
                <a:solidFill>
                  <a:schemeClr val="tx1"/>
                </a:solidFill>
                <a:latin typeface="+mn-lt"/>
                <a:ea typeface="+mn-ea"/>
                <a:cs typeface="+mn-cs"/>
              </a:rPr>
              <a:t> c</a:t>
            </a:r>
            <a:r>
              <a:rPr lang="en-US" sz="1200" kern="1200" dirty="0">
                <a:solidFill>
                  <a:schemeClr val="tx1"/>
                </a:solidFill>
                <a:latin typeface="+mn-lt"/>
                <a:ea typeface="+mn-ea"/>
                <a:cs typeface="+mn-cs"/>
              </a:rPr>
              <a:t>reate a data table on chart paper like the one on this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Alternatively, you could display the data table on a document reader.</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Read the questions on the data</a:t>
            </a:r>
            <a:r>
              <a:rPr lang="en-US" sz="1200" kern="1200" baseline="0" dirty="0">
                <a:solidFill>
                  <a:schemeClr val="tx1"/>
                </a:solidFill>
                <a:latin typeface="+mn-lt"/>
                <a:ea typeface="+mn-ea"/>
                <a:cs typeface="+mn-cs"/>
              </a:rPr>
              <a:t> table </a:t>
            </a:r>
            <a:r>
              <a:rPr lang="en-US" sz="1200" kern="1200" dirty="0">
                <a:solidFill>
                  <a:schemeClr val="tx1"/>
                </a:solidFill>
                <a:latin typeface="+mn-lt"/>
                <a:ea typeface="+mn-ea"/>
                <a:cs typeface="+mn-cs"/>
              </a:rPr>
              <a:t>and invite participants to share their ideas and evidence. Records participants’ responses in the appropriate boxes on the table.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During this discussion, elicit differing points of view and probe participants’ responses (e.g., “Can you say more about that?”). Encourage participants to agree, disagree, ask questions, or add to the ideas others share. Work toward a consensus.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31</a:t>
            </a:fld>
            <a:endParaRPr lang="en-US" dirty="0"/>
          </a:p>
        </p:txBody>
      </p:sp>
    </p:spTree>
    <p:extLst>
      <p:ext uri="{BB962C8B-B14F-4D97-AF65-F5344CB8AC3E}">
        <p14:creationId xmlns:p14="http://schemas.microsoft.com/office/powerpoint/2010/main" val="33056213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sz="1200" kern="1200" dirty="0">
              <a:solidFill>
                <a:schemeClr val="tx1"/>
              </a:solidFill>
              <a:effectLst/>
              <a:latin typeface="+mn-lt"/>
              <a:ea typeface="+mn-ea"/>
              <a:cs typeface="+mn-cs"/>
            </a:endParaRPr>
          </a:p>
          <a:p>
            <a:r>
              <a:rPr lang="en-US" sz="1200" kern="1200" dirty="0">
                <a:solidFill>
                  <a:schemeClr val="tx1"/>
                </a:solidFill>
                <a:latin typeface="+mn-lt"/>
                <a:ea typeface="+mn-ea"/>
                <a:cs typeface="+mn-cs"/>
              </a:rPr>
              <a:t>a. Review the focus question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Ask participants to answer the question in their science notebooks using evidence from today’s landform challenge and the challenge from the previous content deepening session.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ideas and evidence with the group. Record their responses on chart paper.</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“As we wrap up our science content deepening work, let’s revisit our unit central questions.”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unit central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“Take a moment to think about how you might answer these questions based on everything we’ve learned this week about Earth’s changing surface.”</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min</a:t>
            </a:r>
          </a:p>
          <a:p>
            <a:endParaRPr lang="en-US" dirty="0"/>
          </a:p>
          <a:p>
            <a:pPr marL="0" lvl="1" indent="0" fontAlgn="base">
              <a:buNone/>
            </a:pPr>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“Now I’d like you to work with a partner to develop answers for our unit central questions. Make sure you include evidence from our investigations to support your ideas. Think about similarities and differences in landforms from place to place, as well as how landforms change and why. When you’ve finished discussing your ideas and evidence, record them on chart paper; then display them on the wall. Afterward, we’ll have a gallery walk to review each other’s ideas.”  </a:t>
            </a:r>
          </a:p>
          <a:p>
            <a:pPr marL="228600" lvl="1" indent="-228600" fontAlgn="base">
              <a:buNone/>
            </a:pPr>
            <a:endParaRPr lang="en-US" sz="1200" u="none" strike="noStrike" kern="1200" dirty="0">
              <a:solidFill>
                <a:schemeClr val="tx1"/>
              </a:solidFill>
              <a:effectLst/>
              <a:latin typeface="+mn-lt"/>
              <a:ea typeface="+mn-ea"/>
              <a:cs typeface="+mn-cs"/>
            </a:endParaRPr>
          </a:p>
          <a:p>
            <a:pPr marL="228600" marR="0" lvl="1" indent="-228600" algn="l" defTabSz="914400" rtl="0" eaLnBrk="1" fontAlgn="base"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Give each pair of participants a sheet of chart paper and markers.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Gallery walk (2–3 min):</a:t>
            </a:r>
            <a:r>
              <a:rPr lang="en-US" sz="1200" kern="1200" dirty="0">
                <a:solidFill>
                  <a:schemeClr val="tx1"/>
                </a:solidFill>
                <a:latin typeface="+mn-lt"/>
                <a:ea typeface="+mn-ea"/>
                <a:cs typeface="+mn-cs"/>
              </a:rPr>
              <a:t> When all the charts have been posted on the wall, have participants take a gallery walk, rotating from chart to chart so that everyone has a chance to review one another’s work. </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17121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Highlight the key science ideas on the slide that </a:t>
            </a:r>
            <a:r>
              <a:rPr lang="en-US" sz="1200" kern="1200" baseline="0" dirty="0">
                <a:solidFill>
                  <a:schemeClr val="tx1"/>
                </a:solidFill>
                <a:latin typeface="+mn-lt"/>
                <a:ea typeface="+mn-ea"/>
                <a:cs typeface="+mn-cs"/>
              </a:rPr>
              <a:t>summarize the content deepening work participants engaged in this week</a:t>
            </a:r>
            <a:r>
              <a:rPr lang="en-US" sz="1200" kern="1200" dirty="0">
                <a:solidFill>
                  <a:schemeClr val="tx1"/>
                </a:solidFill>
                <a:latin typeface="+mn-lt"/>
                <a:ea typeface="+mn-ea"/>
                <a:cs typeface="+mn-cs"/>
              </a:rPr>
              <a:t>.</a:t>
            </a:r>
            <a:r>
              <a:rPr lang="en-US" sz="1200" kern="1200" baseline="0" dirty="0">
                <a:solidFill>
                  <a:schemeClr val="tx1"/>
                </a:solidFill>
                <a:latin typeface="+mn-lt"/>
                <a:ea typeface="+mn-ea"/>
                <a:cs typeface="+mn-cs"/>
              </a:rPr>
              <a:t> </a:t>
            </a:r>
            <a:endParaRPr lang="en-US" sz="1200" b="1"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dirty="0"/>
          </a:p>
        </p:txBody>
      </p:sp>
    </p:spTree>
    <p:extLst>
      <p:ext uri="{BB962C8B-B14F-4D97-AF65-F5344CB8AC3E}">
        <p14:creationId xmlns:p14="http://schemas.microsoft.com/office/powerpoint/2010/main" val="12350469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36</a:t>
            </a:fld>
            <a:endParaRPr lang="en-US" altLang="en-US" dirty="0">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marL="228600" indent="-228600" eaLnBrk="1" hangingPunct="1">
              <a:buNone/>
            </a:pPr>
            <a:r>
              <a:rPr lang="en-US" altLang="en-US" dirty="0"/>
              <a:t>Less</a:t>
            </a:r>
            <a:r>
              <a:rPr lang="en-US" altLang="en-US" baseline="0" dirty="0"/>
              <a:t> than 1 min</a:t>
            </a:r>
          </a:p>
          <a:p>
            <a:pPr marL="228600" indent="-228600" eaLnBrk="1" hangingPunct="1">
              <a:buNone/>
            </a:pPr>
            <a:endParaRPr lang="en-US" altLang="en-US" baseline="0" dirty="0"/>
          </a:p>
          <a:p>
            <a:pPr marL="228600" indent="-228600" eaLnBrk="1" hangingPunct="1">
              <a:buNone/>
            </a:pPr>
            <a:r>
              <a:rPr lang="en-US" altLang="en-US" b="1" baseline="0" dirty="0"/>
              <a:t>Transition slide: </a:t>
            </a:r>
            <a:r>
              <a:rPr lang="en-US" altLang="en-US" baseline="0" dirty="0"/>
              <a:t>This slide marks the transition to math content deepening.</a:t>
            </a:r>
          </a:p>
          <a:p>
            <a:pPr marL="228600" indent="-228600" eaLnBrk="1" hangingPunct="1">
              <a:buNone/>
            </a:pPr>
            <a:endParaRPr lang="en-US" altLang="en-US" baseline="0" dirty="0"/>
          </a:p>
          <a:p>
            <a:pPr marL="228600" indent="-228600" eaLnBrk="1" hangingPunct="1">
              <a:buNone/>
            </a:pPr>
            <a:r>
              <a:rPr lang="en-US" altLang="en-US" baseline="0" dirty="0"/>
              <a:t>a. “Now let’s dig into some math content deepening that will help us make sense of distance and scale.”</a:t>
            </a:r>
            <a:endParaRPr lang="en-US" altLang="en-US" dirty="0"/>
          </a:p>
        </p:txBody>
      </p:sp>
    </p:spTree>
    <p:extLst>
      <p:ext uri="{BB962C8B-B14F-4D97-AF65-F5344CB8AC3E}">
        <p14:creationId xmlns:p14="http://schemas.microsoft.com/office/powerpoint/2010/main" val="2557451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Less than 1 min</a:t>
            </a:r>
          </a:p>
          <a:p>
            <a:pPr marL="228600" indent="-228600">
              <a:buNone/>
            </a:pPr>
            <a:endParaRPr lang="en-US" baseline="0" dirty="0"/>
          </a:p>
          <a:p>
            <a:pPr marL="228600" indent="-228600">
              <a:buNone/>
            </a:pPr>
            <a:r>
              <a:rPr lang="en-US" baseline="0"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dirty="0"/>
          </a:p>
        </p:txBody>
      </p:sp>
    </p:spTree>
    <p:extLst>
      <p:ext uri="{BB962C8B-B14F-4D97-AF65-F5344CB8AC3E}">
        <p14:creationId xmlns:p14="http://schemas.microsoft.com/office/powerpoint/2010/main" val="39861215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10</a:t>
            </a:r>
            <a:r>
              <a:rPr lang="en-US" sz="1200" u="none" strike="noStrike" kern="0" spc="0" baseline="0" dirty="0">
                <a:effectLst/>
                <a:latin typeface="Arial" panose="020B0604020202020204" pitchFamily="34" charset="0"/>
                <a:ea typeface="Calibri" panose="020F0502020204030204" pitchFamily="34" charset="0"/>
              </a:rPr>
              <a:t> min</a:t>
            </a:r>
          </a:p>
          <a:p>
            <a:pPr marL="285750" marR="0" lvl="0" indent="-285750" fontAlgn="base">
              <a:spcBef>
                <a:spcPts val="600"/>
              </a:spcBef>
              <a:spcAft>
                <a:spcPts val="600"/>
              </a:spcAft>
              <a:buFont typeface="+mj-lt"/>
              <a:buNone/>
              <a:tabLst>
                <a:tab pos="137160" algn="l"/>
                <a:tab pos="228600" algn="l"/>
                <a:tab pos="137160" algn="l"/>
              </a:tabLst>
            </a:pPr>
            <a:endParaRPr lang="en-US" sz="1200" u="none" strike="noStrike" kern="0" spc="0" baseline="0" dirty="0">
              <a:effectLst/>
              <a:latin typeface="Arial" panose="020B0604020202020204" pitchFamily="34" charset="0"/>
              <a:ea typeface="Calibri" panose="020F0502020204030204" pitchFamily="34" charset="0"/>
            </a:endParaRPr>
          </a:p>
          <a:p>
            <a:pPr marL="0" lvl="1" fontAlgn="base"/>
            <a:r>
              <a:rPr lang="en-US" sz="1200" u="none" strike="noStrike" kern="1200" dirty="0">
                <a:solidFill>
                  <a:schemeClr val="tx1"/>
                </a:solidFill>
                <a:effectLst/>
                <a:latin typeface="+mn-lt"/>
                <a:ea typeface="+mn-ea"/>
                <a:cs typeface="+mn-cs"/>
              </a:rPr>
              <a:t>a. Introduce the warm-up challenge on the slide. Then give each participant a sticky note.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Direct participants to write down the first place that comes to mind and then describe how far away it is from their home.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As participants work on the task, create a two-column chart with the headings “Type 1” and “Type 2.”</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It may be tempting to use the headings “Distance” and “Time,” but generic headings will avoid biased responses.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Collect the sticky notes from participants and arrange them on the chart according to the following criteria: </a:t>
            </a:r>
          </a:p>
          <a:p>
            <a:pPr marL="411480" indent="-228600">
              <a:buFont typeface="+mj-lt"/>
              <a:buAutoNum type="arabicPeriod"/>
            </a:pPr>
            <a:r>
              <a:rPr lang="en-US" sz="1200" kern="1200" dirty="0">
                <a:solidFill>
                  <a:schemeClr val="tx1"/>
                </a:solidFill>
                <a:latin typeface="+mn-lt"/>
                <a:ea typeface="+mn-ea"/>
                <a:cs typeface="+mn-cs"/>
              </a:rPr>
              <a:t>If participants used units of length to describe how far away the location is (e.g., 5 miles), place the sticky note in the Type 1 column.</a:t>
            </a:r>
          </a:p>
          <a:p>
            <a:pPr marL="411480" indent="-228600">
              <a:buFont typeface="+mj-lt"/>
              <a:buAutoNum type="arabicPeriod"/>
            </a:pPr>
            <a:r>
              <a:rPr lang="en-US" sz="1200" kern="1200" dirty="0">
                <a:solidFill>
                  <a:schemeClr val="tx1"/>
                </a:solidFill>
                <a:latin typeface="+mn-lt"/>
                <a:ea typeface="+mn-ea"/>
                <a:cs typeface="+mn-cs"/>
              </a:rPr>
              <a:t>If participants used units of time to describe how far away the location is (e.g., “About 1 hour away”), place the sticky note in the Type 2 column.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e. Ask participants whether they thought about time or factored it into their descriptions even if they ultimately used units of length. If they did, move their sticky notes to the Type 2 column.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Even if participants described distance using units of length, they may also have been thinking about time (e.g., “I said 60 miles because it takes about an hour to get there on the freeway, and we drive at 65 miles per hour.”)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f.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“Although we measure distances in units of length, we often make sense of distance in terms of the amount of time it takes to travel from one place to another at a specific rate of speed.”</a:t>
            </a:r>
            <a:r>
              <a:rPr lang="en-US" dirty="0"/>
              <a:t> </a:t>
            </a:r>
            <a:endParaRPr lang="en-US" sz="1200" u="none" strike="noStrike" kern="0" spc="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38</a:t>
            </a:fld>
            <a:endParaRPr lang="en-US" dirty="0"/>
          </a:p>
        </p:txBody>
      </p:sp>
    </p:spTree>
    <p:extLst>
      <p:ext uri="{BB962C8B-B14F-4D97-AF65-F5344CB8AC3E}">
        <p14:creationId xmlns:p14="http://schemas.microsoft.com/office/powerpoint/2010/main" val="41045147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1</a:t>
            </a:r>
            <a:r>
              <a:rPr lang="en-US" baseline="0" dirty="0"/>
              <a:t> min</a:t>
            </a:r>
          </a:p>
          <a:p>
            <a:pPr marL="0" indent="0">
              <a:buNone/>
            </a:pPr>
            <a:endParaRPr lang="en-US" baseline="0" dirty="0"/>
          </a:p>
          <a:p>
            <a:pPr marL="0" indent="0">
              <a:buNone/>
            </a:pPr>
            <a:r>
              <a:rPr lang="en-US" sz="1200" kern="1200" dirty="0">
                <a:solidFill>
                  <a:schemeClr val="tx1"/>
                </a:solidFill>
                <a:latin typeface="+mn-lt"/>
                <a:ea typeface="+mn-ea"/>
                <a:cs typeface="+mn-cs"/>
              </a:rPr>
              <a:t>a. “Landforms like the Grand Canyon can be very large, spanning great distances. They also can change at incredibly slow rates. How can we make sense of such vast distances and slow rates of change? More specifically, how can we help </a:t>
            </a:r>
            <a:r>
              <a:rPr lang="en-US" sz="1200" i="1" kern="1200" dirty="0">
                <a:solidFill>
                  <a:schemeClr val="tx1"/>
                </a:solidFill>
                <a:latin typeface="+mn-lt"/>
                <a:ea typeface="+mn-ea"/>
                <a:cs typeface="+mn-cs"/>
              </a:rPr>
              <a:t>2nd graders</a:t>
            </a:r>
            <a:r>
              <a:rPr lang="en-US" sz="1200" kern="1200" dirty="0">
                <a:solidFill>
                  <a:schemeClr val="tx1"/>
                </a:solidFill>
                <a:latin typeface="+mn-lt"/>
                <a:ea typeface="+mn-ea"/>
                <a:cs typeface="+mn-cs"/>
              </a:rPr>
              <a:t> make sense of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39</a:t>
            </a:fld>
            <a:endParaRPr lang="en-US" dirty="0"/>
          </a:p>
        </p:txBody>
      </p:sp>
    </p:spTree>
    <p:extLst>
      <p:ext uri="{BB962C8B-B14F-4D97-AF65-F5344CB8AC3E}">
        <p14:creationId xmlns:p14="http://schemas.microsoft.com/office/powerpoint/2010/main" val="365357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4</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2 min </a:t>
            </a:r>
          </a:p>
          <a:p>
            <a:pPr eaLnBrk="1" hangingPunct="1"/>
            <a:endParaRPr lang="en-US" dirty="0"/>
          </a:p>
          <a:p>
            <a:r>
              <a:rPr lang="en-US" sz="1200" kern="1200" dirty="0">
                <a:solidFill>
                  <a:schemeClr val="tx1"/>
                </a:solidFill>
                <a:effectLst/>
                <a:latin typeface="+mn-lt"/>
                <a:ea typeface="+mn-ea"/>
                <a:cs typeface="+mn-cs"/>
              </a:rPr>
              <a:t>a. Introduce the focus questions that will guide today’s work. </a:t>
            </a: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360698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dirty="0"/>
              <a:t>8</a:t>
            </a:r>
            <a:r>
              <a:rPr lang="en-US" baseline="0" dirty="0"/>
              <a:t> min</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a:p>
            <a:r>
              <a:rPr lang="en-US" sz="1200" kern="1200" dirty="0">
                <a:solidFill>
                  <a:schemeClr val="tx1"/>
                </a:solidFill>
                <a:latin typeface="+mn-lt"/>
                <a:ea typeface="+mn-ea"/>
                <a:cs typeface="+mn-cs"/>
              </a:rPr>
              <a:t>a. Read the fact about the Colorado River on the slide.</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write an initial answer for the focus question in their science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While participants are working on the task, create a chart with the heading “Estimated Time to Walk the Canyon Floor.”</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with an elbow partner and share your time estimates and the reasoning you used to obtain them.”</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time estimates with the group. Record their responses in specific units of time on the chart (e.g., about 70 hours, about 3 days).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Challenge the accuracy of participants’ estimates (e.g., 70 straight hours of walking? No breaks? No pit stops?).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40</a:t>
            </a:fld>
            <a:endParaRPr lang="en-US" dirty="0"/>
          </a:p>
        </p:txBody>
      </p:sp>
    </p:spTree>
    <p:extLst>
      <p:ext uri="{BB962C8B-B14F-4D97-AF65-F5344CB8AC3E}">
        <p14:creationId xmlns:p14="http://schemas.microsoft.com/office/powerpoint/2010/main" val="3849514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baseline="0" dirty="0"/>
              <a:t>5 min</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a:p>
            <a:pPr marL="0" lvl="1" fontAlgn="base"/>
            <a:r>
              <a:rPr lang="en-US" sz="1200" u="none" strike="noStrike" kern="1200" dirty="0">
                <a:solidFill>
                  <a:schemeClr val="tx1"/>
                </a:solidFill>
                <a:effectLst/>
                <a:latin typeface="+mn-lt"/>
                <a:ea typeface="+mn-ea"/>
                <a:cs typeface="+mn-cs"/>
              </a:rPr>
              <a:t>a. “The Grand Canyon question we just considered is called a </a:t>
            </a:r>
            <a:r>
              <a:rPr lang="en-US" sz="1200" i="1" u="none" strike="noStrike" kern="1200" dirty="0">
                <a:solidFill>
                  <a:schemeClr val="tx1"/>
                </a:solidFill>
                <a:effectLst/>
                <a:latin typeface="+mn-lt"/>
                <a:ea typeface="+mn-ea"/>
                <a:cs typeface="+mn-cs"/>
              </a:rPr>
              <a:t>reckoning problem</a:t>
            </a:r>
            <a:r>
              <a:rPr lang="en-US" sz="1200" u="none" strike="noStrike" kern="1200" dirty="0">
                <a:solidFill>
                  <a:schemeClr val="tx1"/>
                </a:solidFill>
                <a:effectLst/>
                <a:latin typeface="+mn-lt"/>
                <a:ea typeface="+mn-ea"/>
                <a:cs typeface="+mn-cs"/>
              </a:rPr>
              <a:t>. A powerful way to solve such problems is to start with simple things we know and use relationships we’re familiar with to build up to an answer for something we don’t know. To demonstrate this, let’s solve some reckoning problems.”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questions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Help participants answer the questions by stepping off the distance (width) across the room while one participant times your movement using a stopwatch or smartphone timer.</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Then have someone use a ruler to measure the length of your stride in feet (round to the nearest whole foot to keep the arithmetic simple). Instead of multiplying the number of feet per stride by the number of strides it took to cross the room, demonstrate skip counting to achieve the desired number.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Direct participants to record these estimates in their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Question 1: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It takes about 12 steps to cross the room. If each stride is about 2 feet, that means the room is about 24 or 25 feet across. Round to 25 so the next step is easier to calculate.</a:t>
            </a:r>
          </a:p>
          <a:p>
            <a:pPr marL="137160" indent="-137160">
              <a:buFont typeface="Arial" pitchFamily="34" charset="0"/>
              <a:buChar char="•"/>
            </a:pPr>
            <a:r>
              <a:rPr lang="en-US" sz="1200" b="1" kern="1200" dirty="0">
                <a:solidFill>
                  <a:schemeClr val="tx1"/>
                </a:solidFill>
                <a:latin typeface="+mn-lt"/>
                <a:ea typeface="+mn-ea"/>
                <a:cs typeface="+mn-cs"/>
              </a:rPr>
              <a:t>Question 2:</a:t>
            </a:r>
            <a:r>
              <a:rPr lang="en-US" sz="1200" kern="1200" dirty="0">
                <a:solidFill>
                  <a:schemeClr val="tx1"/>
                </a:solidFill>
                <a:latin typeface="+mn-lt"/>
                <a:ea typeface="+mn-ea"/>
                <a:cs typeface="+mn-cs"/>
              </a:rPr>
              <a:t> It takes about 6 seconds to comfortably walk across the room.</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41</a:t>
            </a:fld>
            <a:endParaRPr lang="en-US" dirty="0"/>
          </a:p>
        </p:txBody>
      </p:sp>
    </p:spTree>
    <p:extLst>
      <p:ext uri="{BB962C8B-B14F-4D97-AF65-F5344CB8AC3E}">
        <p14:creationId xmlns:p14="http://schemas.microsoft.com/office/powerpoint/2010/main" val="11320308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4 </a:t>
            </a:r>
            <a:r>
              <a:rPr lang="en-US" sz="1200" u="none" strike="noStrike" kern="0" spc="0" baseline="0" dirty="0">
                <a:effectLst/>
                <a:latin typeface="Arial" panose="020B0604020202020204" pitchFamily="34" charset="0"/>
                <a:ea typeface="Calibri" panose="020F0502020204030204" pitchFamily="34" charset="0"/>
              </a:rPr>
              <a:t>min</a:t>
            </a:r>
          </a:p>
          <a:p>
            <a:pPr marL="285750" marR="0" lvl="0" indent="-285750" fontAlgn="base">
              <a:spcBef>
                <a:spcPts val="600"/>
              </a:spcBef>
              <a:spcAft>
                <a:spcPts val="600"/>
              </a:spcAft>
              <a:buFont typeface="+mj-lt"/>
              <a:buNone/>
              <a:tabLst>
                <a:tab pos="137160" algn="l"/>
                <a:tab pos="228600" algn="l"/>
                <a:tab pos="137160" algn="l"/>
              </a:tabLst>
            </a:pPr>
            <a:endParaRPr lang="en-US" sz="1200" u="none" strike="noStrike" kern="0" spc="0" baseline="0" dirty="0">
              <a:effectLst/>
              <a:latin typeface="Arial" panose="020B0604020202020204" pitchFamily="34" charset="0"/>
            </a:endParaRPr>
          </a:p>
          <a:p>
            <a:pPr marL="0" lvl="1" fontAlgn="base"/>
            <a:r>
              <a:rPr lang="en-US" sz="1200" u="none" strike="noStrike" kern="1200" dirty="0">
                <a:solidFill>
                  <a:schemeClr val="tx1"/>
                </a:solidFill>
                <a:effectLst/>
                <a:latin typeface="+mn-lt"/>
                <a:ea typeface="+mn-ea"/>
                <a:cs typeface="+mn-cs"/>
              </a:rPr>
              <a:t>a. “Now that we know how long it takes to walk across one room, let’s estimate how long it would take to walk the length of a building with 10 such rooms in a row, and how far we’d travel.”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Elicit ideas from the group and use probe and challenge questions to clarify participants’ reasoning.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Emphasize that skip counting can be used instead of multiplication to complete the calculations. The graphic on the slide illustrates this. Skip counting by the length of the room 10 times is the same as measuring the length of 10 identical rooms end to end. Similarly, one can use skip counting to compute the time needed to walk the length of 10 rooms (6 seconds, 12, 18, 24, and so 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It would take about 60 seconds or 1 minute (based on skip counting) to walk the length of the building, and the distance traveled would be 250 feet.</a:t>
            </a:r>
            <a:r>
              <a:rPr lang="en-US" dirty="0"/>
              <a:t>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dirty="0"/>
          </a:p>
        </p:txBody>
      </p:sp>
    </p:spTree>
    <p:extLst>
      <p:ext uri="{BB962C8B-B14F-4D97-AF65-F5344CB8AC3E}">
        <p14:creationId xmlns:p14="http://schemas.microsoft.com/office/powerpoint/2010/main" val="15861716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4</a:t>
            </a:r>
            <a:r>
              <a:rPr lang="en-US" sz="1200" u="none" strike="noStrike" kern="0" spc="0" baseline="0" dirty="0">
                <a:effectLst/>
                <a:latin typeface="Arial" panose="020B0604020202020204" pitchFamily="34" charset="0"/>
                <a:ea typeface="Calibri" panose="020F0502020204030204" pitchFamily="34" charset="0"/>
              </a:rPr>
              <a:t> min</a:t>
            </a:r>
          </a:p>
          <a:p>
            <a:pPr marL="285750" marR="0" lvl="0" indent="-285750" fontAlgn="base">
              <a:spcBef>
                <a:spcPts val="600"/>
              </a:spcBef>
              <a:spcAft>
                <a:spcPts val="600"/>
              </a:spcAft>
              <a:buFont typeface="+mj-lt"/>
              <a:buNone/>
              <a:tabLst>
                <a:tab pos="137160" algn="l"/>
                <a:tab pos="228600" algn="l"/>
                <a:tab pos="137160" algn="l"/>
              </a:tabLst>
            </a:pPr>
            <a:endParaRPr lang="en-US" sz="1200" u="none" strike="noStrike" kern="0" spc="0" baseline="0" dirty="0">
              <a:effectLst/>
              <a:latin typeface="Arial" panose="020B0604020202020204" pitchFamily="34" charset="0"/>
            </a:endParaRPr>
          </a:p>
          <a:p>
            <a:pPr marL="0" lvl="1" fontAlgn="base"/>
            <a:r>
              <a:rPr lang="en-US" sz="1200" u="none" strike="noStrike" kern="1200" dirty="0">
                <a:solidFill>
                  <a:schemeClr val="tx1"/>
                </a:solidFill>
                <a:effectLst/>
                <a:latin typeface="+mn-lt"/>
                <a:ea typeface="+mn-ea"/>
                <a:cs typeface="+mn-cs"/>
              </a:rPr>
              <a:t>a. “So we know how long it would take to walk the length of </a:t>
            </a:r>
            <a:r>
              <a:rPr lang="en-US" sz="1200" i="1" u="none" strike="noStrike" kern="1200" dirty="0">
                <a:solidFill>
                  <a:schemeClr val="tx1"/>
                </a:solidFill>
                <a:effectLst/>
                <a:latin typeface="+mn-lt"/>
                <a:ea typeface="+mn-ea"/>
                <a:cs typeface="+mn-cs"/>
              </a:rPr>
              <a:t>one</a:t>
            </a:r>
            <a:r>
              <a:rPr lang="en-US" sz="1200" u="none" strike="noStrike" kern="1200" dirty="0">
                <a:solidFill>
                  <a:schemeClr val="tx1"/>
                </a:solidFill>
                <a:effectLst/>
                <a:latin typeface="+mn-lt"/>
                <a:ea typeface="+mn-ea"/>
                <a:cs typeface="+mn-cs"/>
              </a:rPr>
              <a:t> building and how far we’d travel. How long would it take to walk the length of </a:t>
            </a:r>
            <a:r>
              <a:rPr lang="en-US" sz="1200" i="1" u="none" strike="noStrike" kern="1200" dirty="0">
                <a:solidFill>
                  <a:schemeClr val="tx1"/>
                </a:solidFill>
                <a:effectLst/>
                <a:latin typeface="+mn-lt"/>
                <a:ea typeface="+mn-ea"/>
                <a:cs typeface="+mn-cs"/>
              </a:rPr>
              <a:t>four</a:t>
            </a:r>
            <a:r>
              <a:rPr lang="en-US" sz="1200" u="none" strike="noStrike" kern="1200" dirty="0">
                <a:solidFill>
                  <a:schemeClr val="tx1"/>
                </a:solidFill>
                <a:effectLst/>
                <a:latin typeface="+mn-lt"/>
                <a:ea typeface="+mn-ea"/>
                <a:cs typeface="+mn-cs"/>
              </a:rPr>
              <a:t> such buildings in a row, and how far would we travel?”</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Elicit ideas from the group and use probe and challenge questions to clarify participants’ reasoning.</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“Once again, skip counting can be used instead of multiplication to complete the calculations. The graphic on the slide can help us visualize this. Skip counting four times by the length of the building is the same as measuring the length of four identical buildings</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end to end. Similarly, we can use skip counting to compute the time needed to walk the length of four buildings (1, 2, 3, 4 minutes).”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Direct participants to record their estimates in their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It would take about 4 minutes to walk the length of four buildings (1 min × 4), and we’d travel 1,000 feet (250 ft × 4).</a:t>
            </a:r>
            <a:r>
              <a:rPr lang="en-US" dirty="0"/>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43</a:t>
            </a:fld>
            <a:endParaRPr lang="en-US" dirty="0"/>
          </a:p>
        </p:txBody>
      </p:sp>
    </p:spTree>
    <p:extLst>
      <p:ext uri="{BB962C8B-B14F-4D97-AF65-F5344CB8AC3E}">
        <p14:creationId xmlns:p14="http://schemas.microsoft.com/office/powerpoint/2010/main" val="1586171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5</a:t>
            </a:r>
            <a:r>
              <a:rPr lang="en-US" sz="1200" u="none" strike="noStrike" kern="0" spc="0" baseline="0" dirty="0">
                <a:effectLst/>
                <a:latin typeface="Arial" panose="020B0604020202020204" pitchFamily="34" charset="0"/>
                <a:ea typeface="Calibri" panose="020F0502020204030204" pitchFamily="34" charset="0"/>
              </a:rPr>
              <a:t> min</a:t>
            </a:r>
          </a:p>
          <a:p>
            <a:pPr marL="285750" marR="0" lvl="0" indent="-285750" fontAlgn="base">
              <a:spcBef>
                <a:spcPts val="600"/>
              </a:spcBef>
              <a:spcAft>
                <a:spcPts val="600"/>
              </a:spcAft>
              <a:buFont typeface="+mj-lt"/>
              <a:buNone/>
              <a:tabLst>
                <a:tab pos="137160" algn="l"/>
                <a:tab pos="228600" algn="l"/>
                <a:tab pos="137160" algn="l"/>
              </a:tabLst>
            </a:pPr>
            <a:endParaRPr lang="en-US" sz="1200" u="none" strike="noStrike" kern="0" spc="0" baseline="0" dirty="0">
              <a:effectLst/>
              <a:latin typeface="Arial" panose="020B0604020202020204" pitchFamily="34" charset="0"/>
            </a:endParaRPr>
          </a:p>
          <a:p>
            <a:pPr marL="0" lvl="1" fontAlgn="base"/>
            <a:r>
              <a:rPr lang="en-US" sz="1200" u="none" strike="noStrike" kern="1200" dirty="0">
                <a:solidFill>
                  <a:schemeClr val="tx1"/>
                </a:solidFill>
                <a:effectLst/>
                <a:latin typeface="+mn-lt"/>
                <a:ea typeface="+mn-ea"/>
                <a:cs typeface="+mn-cs"/>
              </a:rPr>
              <a:t>a. “Based on our estimates so far, how long would it take to walk 1 mile?”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Elicit ideas from the group and use probe and challenge questions to clarify participants’ reasoning.</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Remind participants that skip counting can be used instead of multiplication to complete the calculations. Skip counting by the length of four buildings a number of times up to about 1 mile is the same as measuring the length of four identical buildings end to end to cover a mile. Similarly, skip counting can be used to estimate the time needed to walk a mile.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Direct participants to record their estimates in their science notebooks.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It would take about 17 minutes to cover 5,250 feet (16 minutes to cover 5,000 feet plus another minute to cover 250 feet), which is about 5,280 feet or 1 mile.</a:t>
            </a:r>
            <a:endParaRPr lang="en-US" sz="18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44</a:t>
            </a:fld>
            <a:endParaRPr lang="en-US" dirty="0"/>
          </a:p>
        </p:txBody>
      </p:sp>
    </p:spTree>
    <p:extLst>
      <p:ext uri="{BB962C8B-B14F-4D97-AF65-F5344CB8AC3E}">
        <p14:creationId xmlns:p14="http://schemas.microsoft.com/office/powerpoint/2010/main" val="1586171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sz="1200" u="none" strike="noStrike" kern="0" spc="0" dirty="0">
                <a:effectLst/>
                <a:latin typeface="Arial" panose="020B0604020202020204" pitchFamily="34" charset="0"/>
                <a:ea typeface="Calibri" panose="020F0502020204030204" pitchFamily="34" charset="0"/>
              </a:rPr>
              <a:t>8</a:t>
            </a:r>
            <a:r>
              <a:rPr lang="en-US" sz="1200" u="none" strike="noStrike" kern="0" spc="0" baseline="0" dirty="0">
                <a:effectLst/>
                <a:latin typeface="Arial" panose="020B0604020202020204" pitchFamily="34" charset="0"/>
                <a:ea typeface="Calibri" panose="020F0502020204030204" pitchFamily="34" charset="0"/>
              </a:rPr>
              <a:t> min</a:t>
            </a:r>
          </a:p>
          <a:p>
            <a:pPr marL="285750" marR="0" lvl="0" indent="-285750" fontAlgn="base">
              <a:spcBef>
                <a:spcPts val="600"/>
              </a:spcBef>
              <a:spcAft>
                <a:spcPts val="600"/>
              </a:spcAft>
              <a:buFont typeface="+mj-lt"/>
              <a:buNone/>
              <a:tabLst>
                <a:tab pos="137160" algn="l"/>
                <a:tab pos="228600" algn="l"/>
                <a:tab pos="137160" algn="l"/>
              </a:tabLst>
            </a:pPr>
            <a:endParaRPr lang="en-US" sz="1200" u="none" strike="noStrike" kern="0" spc="0" baseline="0" dirty="0">
              <a:effectLst/>
              <a:latin typeface="Arial" panose="020B0604020202020204" pitchFamily="34" charset="0"/>
              <a:ea typeface="Calibri" panose="020F0502020204030204" pitchFamily="34" charset="0"/>
            </a:endParaRPr>
          </a:p>
          <a:p>
            <a:pPr marL="0" lvl="1" fontAlgn="base"/>
            <a:r>
              <a:rPr lang="en-US" sz="1200" u="none" strike="noStrike" kern="1200" dirty="0">
                <a:solidFill>
                  <a:schemeClr val="tx1"/>
                </a:solidFill>
                <a:effectLst/>
                <a:latin typeface="+mn-lt"/>
                <a:ea typeface="+mn-ea"/>
                <a:cs typeface="+mn-cs"/>
              </a:rPr>
              <a:t>a. “Our original goal was to estimate how long it might take to walk the length of the Grand Canyon floor, which is 277 miles long. So let’s use the estimates we’ve calculated so far to build up to this</a:t>
            </a:r>
            <a:r>
              <a:rPr lang="en-US" sz="1200" u="none" strike="noStrike" kern="1200" baseline="0" dirty="0">
                <a:solidFill>
                  <a:schemeClr val="tx1"/>
                </a:solidFill>
                <a:effectLst/>
                <a:latin typeface="+mn-lt"/>
                <a:ea typeface="+mn-ea"/>
                <a:cs typeface="+mn-cs"/>
              </a:rPr>
              <a:t> final estimate.</a:t>
            </a:r>
            <a:r>
              <a:rPr lang="en-US" sz="1200" u="none" strike="noStrike" kern="1200" dirty="0">
                <a:solidFill>
                  <a:schemeClr val="tx1"/>
                </a:solidFill>
                <a:effectLst/>
                <a:latin typeface="+mn-lt"/>
                <a:ea typeface="+mn-ea"/>
                <a:cs typeface="+mn-cs"/>
              </a:rPr>
              <a: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Read the questions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“Work with an elbow partner to answer each of these questions by applying our previous estimates and reasoning. Then write your estimates in your science notebooks.”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Circulate around the room as pairs work on these calculations. Challenge participants to avoid using a calculator and stick to skip counting to build up to their answers mentally, or use pencil-and-paper calculations. At this point, participants should focus only on the time spent walking and not include rest periods or other factors. </a:t>
            </a:r>
            <a:r>
              <a:rPr lang="en-US" sz="1200" kern="1200" dirty="0">
                <a:solidFill>
                  <a:schemeClr val="tx1"/>
                </a:solidFill>
                <a:effectLst/>
                <a:latin typeface="+mn-lt"/>
                <a:ea typeface="+mn-ea"/>
                <a:cs typeface="+mn-cs"/>
              </a:rPr>
              <a:t>Certainly, when distances exceed 10 miles, other factors need to be considered, but for these estimates, have participants focus only on the walking time.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pairs to share their answers with the group. As participants share their estimates, record them on chart paper. Ask probe and challenge questions to make their reasoning visible. When necessary, challenge participants to use grade-appropriate mathematics to justify their answers.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It would take about 170 minutes to walk 10 miles, which is about 180 minutes or 3 hours.</a:t>
            </a:r>
          </a:p>
          <a:p>
            <a:pPr marL="137160" indent="-137160">
              <a:buFont typeface="Arial" pitchFamily="34" charset="0"/>
              <a:buChar char="•"/>
            </a:pPr>
            <a:r>
              <a:rPr lang="en-US" sz="1200" kern="1200" dirty="0">
                <a:solidFill>
                  <a:schemeClr val="tx1"/>
                </a:solidFill>
                <a:latin typeface="+mn-lt"/>
                <a:ea typeface="+mn-ea"/>
                <a:cs typeface="+mn-cs"/>
              </a:rPr>
              <a:t>It would take about 30 hours to walk 100 miles, which is about 1 day and 6 hours.</a:t>
            </a:r>
          </a:p>
          <a:p>
            <a:pPr marL="137160" indent="-137160">
              <a:buFont typeface="Arial" pitchFamily="34" charset="0"/>
              <a:buChar char="•"/>
            </a:pPr>
            <a:r>
              <a:rPr lang="en-US" sz="1200" kern="1200" dirty="0">
                <a:solidFill>
                  <a:schemeClr val="tx1"/>
                </a:solidFill>
                <a:latin typeface="+mn-lt"/>
                <a:ea typeface="+mn-ea"/>
                <a:cs typeface="+mn-cs"/>
              </a:rPr>
              <a:t>It would take about 2 days and 12 hours to walk 200 miles.</a:t>
            </a:r>
          </a:p>
          <a:p>
            <a:pPr marL="137160" indent="-137160">
              <a:buFont typeface="Arial" pitchFamily="34" charset="0"/>
              <a:buChar char="•"/>
            </a:pPr>
            <a:r>
              <a:rPr lang="en-US" sz="1200" kern="1200" dirty="0">
                <a:solidFill>
                  <a:schemeClr val="tx1"/>
                </a:solidFill>
                <a:latin typeface="+mn-lt"/>
                <a:ea typeface="+mn-ea"/>
                <a:cs typeface="+mn-cs"/>
              </a:rPr>
              <a:t>It would take about 3 days and 12 hours of straight walking to cover 277 miles on the floor of the Grand Canyon.</a:t>
            </a:r>
            <a:r>
              <a:rPr lang="en-US" dirty="0"/>
              <a:t> </a:t>
            </a:r>
            <a:endParaRPr lang="en-US" sz="1200" u="none" strike="noStrike" kern="0" spc="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dirty="0"/>
          </a:p>
        </p:txBody>
      </p:sp>
    </p:spTree>
    <p:extLst>
      <p:ext uri="{BB962C8B-B14F-4D97-AF65-F5344CB8AC3E}">
        <p14:creationId xmlns:p14="http://schemas.microsoft.com/office/powerpoint/2010/main" val="2230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dirty="0"/>
              <a:t>1</a:t>
            </a:r>
            <a:r>
              <a:rPr lang="en-US" baseline="0" dirty="0"/>
              <a:t> min</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a:p>
            <a:pPr marL="0" lvl="1" fontAlgn="base"/>
            <a:r>
              <a:rPr lang="en-US" sz="1200" u="none" strike="noStrike" kern="1200" dirty="0">
                <a:solidFill>
                  <a:schemeClr val="tx1"/>
                </a:solidFill>
                <a:effectLst/>
                <a:latin typeface="+mn-lt"/>
                <a:ea typeface="+mn-ea"/>
                <a:cs typeface="+mn-cs"/>
              </a:rPr>
              <a:t>a. “It’s important to recognize the basic skills we used in solving our reckoning problems.”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“First, we started with a familiar scale (the length of the room in feet) and unit of time (seconds).”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“Then we used skip counting to add up, keeping track of time and distance for progressively larger groups (one room, 10 rooms, four buildings, 1 mile).”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“This required us to perform addition with base-10 notation for numbers up to the thousands (e.g., adding up to 5,280 feet or 1 mile).” </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e. “In fact, we changed units of measurement along the way—seconds to minutes to hours and rooms to buildings</a:t>
            </a:r>
            <a:r>
              <a:rPr lang="en-US" sz="1050" u="none" strike="noStrike" kern="120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 to miles—to keep the numbers we were working with under 1,000 (e.g., 2 miles instead of 10,560 feet; 1 day instead of 86,400 seconds).”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 “This kept the numbers manageable and within our ability to interpret.”</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46</a:t>
            </a:fld>
            <a:endParaRPr lang="en-US" dirty="0"/>
          </a:p>
        </p:txBody>
      </p:sp>
    </p:spTree>
    <p:extLst>
      <p:ext uri="{BB962C8B-B14F-4D97-AF65-F5344CB8AC3E}">
        <p14:creationId xmlns:p14="http://schemas.microsoft.com/office/powerpoint/2010/main" val="31447877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2 min</a:t>
            </a:r>
          </a:p>
          <a:p>
            <a:pPr marL="228600" indent="-228600">
              <a:buNone/>
            </a:pPr>
            <a:endParaRPr lang="en-US" baseline="0" dirty="0"/>
          </a:p>
          <a:p>
            <a:pPr marL="0" lvl="1" fontAlgn="base"/>
            <a:r>
              <a:rPr lang="en-US" sz="1200" u="none" strike="noStrike" kern="1200" dirty="0">
                <a:solidFill>
                  <a:schemeClr val="tx1"/>
                </a:solidFill>
                <a:effectLst/>
                <a:latin typeface="+mn-lt"/>
                <a:ea typeface="+mn-ea"/>
                <a:cs typeface="+mn-cs"/>
              </a:rPr>
              <a:t>a. “To help our students connect math lessons to science lessons, we could engage them in a use-and-apply activity planning an expedition along the floor of the Grand Canyon. We already have a time estimate for walking the length of the canyon, so beginning with this estimate, students could answer questions like these:</a:t>
            </a:r>
          </a:p>
          <a:p>
            <a:pPr marL="411480" indent="-228600">
              <a:buFont typeface="+mj-lt"/>
              <a:buAutoNum type="arabicPeriod"/>
            </a:pPr>
            <a:r>
              <a:rPr lang="en-US" sz="1200" kern="1200" dirty="0">
                <a:solidFill>
                  <a:schemeClr val="tx1"/>
                </a:solidFill>
                <a:latin typeface="+mn-lt"/>
                <a:ea typeface="+mn-ea"/>
                <a:cs typeface="+mn-cs"/>
              </a:rPr>
              <a:t>How long could you walk before you’d need to rest, drink some water, or make a pit stop? </a:t>
            </a:r>
          </a:p>
          <a:p>
            <a:pPr marL="411480" indent="-228600">
              <a:buFont typeface="+mj-lt"/>
              <a:buAutoNum type="arabicPeriod"/>
            </a:pPr>
            <a:r>
              <a:rPr lang="en-US" sz="1200" kern="1200" dirty="0">
                <a:solidFill>
                  <a:schemeClr val="tx1"/>
                </a:solidFill>
                <a:latin typeface="+mn-lt"/>
                <a:ea typeface="+mn-ea"/>
                <a:cs typeface="+mn-cs"/>
              </a:rPr>
              <a:t>How long could you walk between meals?</a:t>
            </a:r>
          </a:p>
          <a:p>
            <a:pPr marL="411480" indent="-228600">
              <a:buFont typeface="+mj-lt"/>
              <a:buAutoNum type="arabicPeriod"/>
            </a:pPr>
            <a:r>
              <a:rPr lang="en-US" sz="1200" kern="1200" dirty="0">
                <a:solidFill>
                  <a:schemeClr val="tx1"/>
                </a:solidFill>
                <a:latin typeface="+mn-lt"/>
                <a:ea typeface="+mn-ea"/>
                <a:cs typeface="+mn-cs"/>
              </a:rPr>
              <a:t>How many breaks would you need, and how long? </a:t>
            </a:r>
          </a:p>
          <a:p>
            <a:pPr marL="411480" indent="-228600">
              <a:buFont typeface="+mj-lt"/>
              <a:buAutoNum type="arabicPeriod"/>
            </a:pPr>
            <a:r>
              <a:rPr lang="en-US" sz="1200" kern="1200" dirty="0">
                <a:solidFill>
                  <a:schemeClr val="tx1"/>
                </a:solidFill>
                <a:latin typeface="+mn-lt"/>
                <a:ea typeface="+mn-ea"/>
                <a:cs typeface="+mn-cs"/>
              </a:rPr>
              <a:t>How would your time estimate change if you had to carry your own food and water for each day or the entire trip? How many meals would you need to carry in your backpack?</a:t>
            </a:r>
          </a:p>
          <a:p>
            <a:pPr marL="411480" indent="-228600">
              <a:buFont typeface="+mj-lt"/>
              <a:buAutoNum type="arabicPeriod"/>
            </a:pPr>
            <a:r>
              <a:rPr lang="en-US" sz="1200" kern="1200" dirty="0">
                <a:solidFill>
                  <a:schemeClr val="tx1"/>
                </a:solidFill>
                <a:latin typeface="+mn-lt"/>
                <a:ea typeface="+mn-ea"/>
                <a:cs typeface="+mn-cs"/>
              </a:rPr>
              <a:t>How might the weight of your backpack or fatigue affect your pace?”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“Planning a trip like this would give our students an opportunity to apply grade-appropriate mathematical skills to a real-life scenario.”</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dirty="0"/>
          </a:p>
        </p:txBody>
      </p:sp>
    </p:spTree>
    <p:extLst>
      <p:ext uri="{BB962C8B-B14F-4D97-AF65-F5344CB8AC3E}">
        <p14:creationId xmlns:p14="http://schemas.microsoft.com/office/powerpoint/2010/main" val="10930120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 than 1</a:t>
            </a:r>
            <a:r>
              <a:rPr lang="en-US" baseline="0" dirty="0"/>
              <a:t> min</a:t>
            </a:r>
          </a:p>
          <a:p>
            <a:pPr marL="228600" indent="-228600">
              <a:buNone/>
            </a:pPr>
            <a:endParaRPr lang="en-US" baseline="0" dirty="0"/>
          </a:p>
          <a:p>
            <a:pPr marL="0" lvl="1" fontAlgn="base"/>
            <a:r>
              <a:rPr lang="en-US" sz="1200" u="none" strike="noStrike" kern="1200" dirty="0">
                <a:solidFill>
                  <a:schemeClr val="tx1"/>
                </a:solidFill>
                <a:effectLst/>
                <a:latin typeface="+mn-lt"/>
                <a:ea typeface="+mn-ea"/>
                <a:cs typeface="+mn-cs"/>
              </a:rPr>
              <a:t>a. “The Common Core State Standards for 2nd-grade math stipulate that mathematics instruction ‘should focus on four critical areas: (1) extending understanding of base-ten notation; (2) building fluency with addition and subtraction; (3) using standard units of measure; and (4) describing and analyzing shapes.’”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“These critical areas are exactly what we can use to make sense </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of the distances involved in describing landforms and landscapes like the Grand Canyon.”</a:t>
            </a:r>
            <a:r>
              <a:rPr lang="en-US" dirty="0"/>
              <a:t> </a:t>
            </a:r>
            <a:endParaRPr lang="en-US" sz="1200" kern="1200" dirty="0">
              <a:solidFill>
                <a:schemeClr val="tx1"/>
              </a:solidFill>
              <a:latin typeface="+mn-lt"/>
              <a:ea typeface="+mn-ea"/>
              <a:cs typeface="+mn-cs"/>
            </a:endParaRPr>
          </a:p>
          <a:p>
            <a:pPr marL="228600" indent="-22860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48</a:t>
            </a:fld>
            <a:endParaRPr lang="en-US" dirty="0"/>
          </a:p>
        </p:txBody>
      </p:sp>
    </p:spTree>
    <p:extLst>
      <p:ext uri="{BB962C8B-B14F-4D97-AF65-F5344CB8AC3E}">
        <p14:creationId xmlns:p14="http://schemas.microsoft.com/office/powerpoint/2010/main" val="9035463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4 min</a:t>
            </a:r>
          </a:p>
          <a:p>
            <a:pPr marL="228600" indent="-228600">
              <a:buNone/>
            </a:pPr>
            <a:endParaRPr lang="en-US" baseline="0" dirty="0"/>
          </a:p>
          <a:p>
            <a:pPr marL="0" lvl="1" fontAlgn="base"/>
            <a:r>
              <a:rPr lang="en-US" sz="1200" u="none" strike="noStrike" kern="1200" dirty="0">
                <a:solidFill>
                  <a:schemeClr val="tx1"/>
                </a:solidFill>
                <a:effectLst/>
                <a:latin typeface="+mn-lt"/>
                <a:ea typeface="+mn-ea"/>
                <a:cs typeface="+mn-cs"/>
              </a:rPr>
              <a:t>a. Review the focus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Have participants write a new answer for this question in their science notebooks.</a:t>
            </a:r>
            <a:r>
              <a:rPr lang="en-US" sz="1200" u="none" strike="noStrike" kern="1200" baseline="0" dirty="0">
                <a:solidFill>
                  <a:schemeClr val="tx1"/>
                </a:solidFill>
                <a:effectLst/>
                <a:latin typeface="+mn-lt"/>
                <a:ea typeface="+mn-ea"/>
                <a:cs typeface="+mn-cs"/>
              </a:rPr>
              <a:t> Make sure they explain </a:t>
            </a:r>
            <a:r>
              <a:rPr lang="en-US" sz="1200" u="none" strike="noStrike" kern="1200" dirty="0">
                <a:solidFill>
                  <a:schemeClr val="tx1"/>
                </a:solidFill>
                <a:effectLst/>
                <a:latin typeface="+mn-lt"/>
                <a:ea typeface="+mn-ea"/>
                <a:cs typeface="+mn-cs"/>
              </a:rPr>
              <a:t>their estimates.</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Invite participants to share their estimates and reasoning with the group. Record the answers on chart paper and ask probe questions to clarify participants’ reasoning.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During this share-out, encourage participants to agree or disagree, ask questions, and add on to others’ ideas. </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49</a:t>
            </a:fld>
            <a:endParaRPr lang="en-US" dirty="0"/>
          </a:p>
        </p:txBody>
      </p:sp>
    </p:spTree>
    <p:extLst>
      <p:ext uri="{BB962C8B-B14F-4D97-AF65-F5344CB8AC3E}">
        <p14:creationId xmlns:p14="http://schemas.microsoft.com/office/powerpoint/2010/main" val="398612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indent="-228600">
              <a:buAutoNum type="alphaLcPeriod"/>
            </a:pPr>
            <a:r>
              <a:rPr lang="en-US" sz="1200" kern="1200" dirty="0">
                <a:solidFill>
                  <a:schemeClr val="tx1"/>
                </a:solidFill>
                <a:latin typeface="+mn-lt"/>
                <a:ea typeface="+mn-ea"/>
                <a:cs typeface="+mn-cs"/>
              </a:rPr>
              <a:t>“Today we’ll focus on three Science Content Storyline Lens strategies, all of which make explicit links to science ideas:</a:t>
            </a:r>
          </a:p>
          <a:p>
            <a:pPr marL="457200" indent="-182880">
              <a:buFont typeface="Arial" pitchFamily="34" charset="0"/>
              <a:buChar char="•"/>
            </a:pPr>
            <a:r>
              <a:rPr lang="en-US" sz="1200" kern="1200" dirty="0">
                <a:solidFill>
                  <a:schemeClr val="tx1"/>
                </a:solidFill>
                <a:latin typeface="+mn-lt"/>
                <a:ea typeface="+mn-ea"/>
                <a:cs typeface="+mn-cs"/>
              </a:rPr>
              <a:t>Strategy F explicitly links science ideas to activities that students are doing.</a:t>
            </a:r>
          </a:p>
          <a:p>
            <a:pPr marL="457200" indent="-182880">
              <a:buFont typeface="Arial" pitchFamily="34" charset="0"/>
              <a:buChar char="•"/>
            </a:pPr>
            <a:r>
              <a:rPr lang="en-US" sz="1200" kern="1200" dirty="0">
                <a:solidFill>
                  <a:schemeClr val="tx1"/>
                </a:solidFill>
                <a:latin typeface="+mn-lt"/>
                <a:ea typeface="+mn-ea"/>
                <a:cs typeface="+mn-cs"/>
              </a:rPr>
              <a:t>Strategy G explicitly links science ideas to other science ideas.</a:t>
            </a:r>
          </a:p>
          <a:p>
            <a:pPr marL="457200" indent="-182880">
              <a:buFont typeface="Arial" pitchFamily="34" charset="0"/>
              <a:buChar char="•"/>
            </a:pPr>
            <a:r>
              <a:rPr lang="en-US" sz="1200" kern="1200" dirty="0">
                <a:solidFill>
                  <a:schemeClr val="tx1"/>
                </a:solidFill>
                <a:latin typeface="+mn-lt"/>
                <a:ea typeface="+mn-ea"/>
                <a:cs typeface="+mn-cs"/>
              </a:rPr>
              <a:t>Strategy H explicitly highlights key science ideas and links them back to the focus question.”</a:t>
            </a:r>
          </a:p>
          <a:p>
            <a:pPr lvl="0" fontAlgn="base"/>
            <a:endParaRPr lang="en-US" sz="1200" u="none" strike="noStrike" kern="1200" dirty="0">
              <a:solidFill>
                <a:schemeClr val="tx1"/>
              </a:solidFill>
              <a:effectLst/>
              <a:latin typeface="+mn-lt"/>
              <a:ea typeface="+mn-ea"/>
              <a:cs typeface="+mn-cs"/>
            </a:endParaRPr>
          </a:p>
          <a:p>
            <a:pPr marL="228600" lvl="0" indent="-228600" fontAlgn="base">
              <a:buAutoNum type="alphaLcPeriod" startAt="2"/>
            </a:pPr>
            <a:r>
              <a:rPr lang="en-US" sz="1200" u="none" strike="noStrike" kern="1200" dirty="0">
                <a:solidFill>
                  <a:schemeClr val="tx1"/>
                </a:solidFill>
                <a:effectLst/>
                <a:latin typeface="+mn-lt"/>
                <a:ea typeface="+mn-ea"/>
                <a:cs typeface="+mn-cs"/>
              </a:rPr>
              <a:t>“We won’t address strategy E about sequencing science ideas and activities until the school year, since you’ll learn a lot about sequencing from teaching the RESPeCT lesson plans.” </a:t>
            </a:r>
          </a:p>
          <a:p>
            <a:pPr marL="228600" lvl="0" indent="-228600" fontAlgn="base">
              <a:buAutoNum type="alphaLcPeriod" startAt="2"/>
            </a:pPr>
            <a:endParaRPr lang="en-US" sz="1200" u="none" strike="noStrike" kern="120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a:t>
            </a:fld>
            <a:endParaRPr lang="en-US" dirty="0"/>
          </a:p>
        </p:txBody>
      </p:sp>
    </p:spTree>
    <p:extLst>
      <p:ext uri="{BB962C8B-B14F-4D97-AF65-F5344CB8AC3E}">
        <p14:creationId xmlns:p14="http://schemas.microsoft.com/office/powerpoint/2010/main" val="30613250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Less than 1 min</a:t>
            </a:r>
          </a:p>
          <a:p>
            <a:pPr marL="228600" indent="-228600">
              <a:buNone/>
            </a:pPr>
            <a:endParaRPr lang="en-US" baseline="0" dirty="0"/>
          </a:p>
          <a:p>
            <a:pPr marL="0" lvl="1" fontAlgn="base"/>
            <a:r>
              <a:rPr lang="en-US" baseline="0" dirty="0"/>
              <a:t>a. </a:t>
            </a:r>
            <a:r>
              <a:rPr lang="en-US" sz="1200" u="none" strike="noStrike" kern="1200" dirty="0">
                <a:solidFill>
                  <a:schemeClr val="tx1"/>
                </a:solidFill>
                <a:effectLst/>
                <a:latin typeface="+mn-lt"/>
                <a:ea typeface="+mn-ea"/>
                <a:cs typeface="+mn-cs"/>
              </a:rPr>
              <a:t>Hold up a raised relief map </a:t>
            </a:r>
            <a:r>
              <a:rPr lang="en-US" sz="1200" u="none" strike="noStrike" kern="1200" baseline="0" dirty="0">
                <a:solidFill>
                  <a:schemeClr val="tx1"/>
                </a:solidFill>
                <a:effectLst/>
                <a:latin typeface="+mn-lt"/>
                <a:ea typeface="+mn-ea"/>
                <a:cs typeface="+mn-cs"/>
              </a:rPr>
              <a:t>for everyone to see</a:t>
            </a:r>
            <a:r>
              <a:rPr lang="en-US" sz="1200" u="none" strike="noStrike" kern="1200" dirty="0">
                <a:solidFill>
                  <a:schemeClr val="tx1"/>
                </a:solidFill>
                <a:effectLst/>
                <a:latin typeface="+mn-lt"/>
                <a:ea typeface="+mn-ea"/>
                <a:cs typeface="+mn-cs"/>
              </a:rPr>
              <a:t>. Then lay it flat on the</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table so that the raised relief is evident.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Read the focus question on the slide.</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“Next, we’ll analyze the raised relief maps used in the ECS lessons and determine how accurate they are as topographical representations of Earth’s surface across the contiguous United States.”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dirty="0"/>
          </a:p>
        </p:txBody>
      </p:sp>
    </p:spTree>
    <p:extLst>
      <p:ext uri="{BB962C8B-B14F-4D97-AF65-F5344CB8AC3E}">
        <p14:creationId xmlns:p14="http://schemas.microsoft.com/office/powerpoint/2010/main" val="398612154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dirty="0"/>
              <a:t>1</a:t>
            </a:r>
            <a:r>
              <a:rPr lang="en-US" baseline="0" dirty="0"/>
              <a:t> min</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a:p>
            <a:pPr marL="0" lvl="1" fontAlgn="base"/>
            <a:r>
              <a:rPr lang="en-US" sz="1200" u="none" strike="noStrike" kern="1200" dirty="0">
                <a:solidFill>
                  <a:schemeClr val="tx1"/>
                </a:solidFill>
                <a:effectLst/>
                <a:latin typeface="+mn-lt"/>
                <a:ea typeface="+mn-ea"/>
                <a:cs typeface="+mn-cs"/>
              </a:rPr>
              <a:t>a. “Earth’s surface is the boundary of interaction between two systems: Earth’s interior and Earth’s atmosphere. Convection in Earth’s mantle drives the movement of tectonic plates and the creation and destruction of the crust. In Earth’s atmosphere, solar heating and cooling drive the complex movements of air and water.”</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“As the altitude above Earth’s surface increases, temperatures typically decrease. But at an altitude of approximately 20 kilometers, this trend reverses, and temperatures begin to increase. This change marks the end of the troposphere and the beginning of the stratosphere. The troposphere is the range of altitudes where most aircraft operate and most of the world’s weather occurs. The stratosphere is the range of altitudes where weather balloons hang out.”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“Above the stratosphere, temperature trends change again and again, signaling the transition between other regions of the atmosphere extending into space.”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Highlight the various regions of Earth’s atmosphere on the slide diagram. Emphasize that in</a:t>
            </a:r>
            <a:r>
              <a:rPr lang="en-US" sz="1200" kern="1200" baseline="0" dirty="0">
                <a:solidFill>
                  <a:schemeClr val="tx1"/>
                </a:solidFill>
                <a:latin typeface="+mn-lt"/>
                <a:ea typeface="+mn-ea"/>
                <a:cs typeface="+mn-cs"/>
              </a:rPr>
              <a:t> the diagram, </a:t>
            </a:r>
            <a:r>
              <a:rPr lang="en-US" sz="1200" kern="1200" dirty="0">
                <a:solidFill>
                  <a:schemeClr val="tx1"/>
                </a:solidFill>
                <a:latin typeface="+mn-lt"/>
                <a:ea typeface="+mn-ea"/>
                <a:cs typeface="+mn-cs"/>
              </a:rPr>
              <a:t>the scale of these regions is greatly exaggerated. The diameter of Earth is about 12,000 kilometers, and the troposphere is only 20 kilometers thick, but in the diagram it’s about one quarter the diameter of Earth. That’s 3,000 times too big!</a:t>
            </a:r>
            <a:r>
              <a:rPr lang="en-US" dirty="0"/>
              <a:t> </a:t>
            </a:r>
            <a:endParaRPr lang="en-US" sz="1200" kern="1200" dirty="0">
              <a:solidFill>
                <a:schemeClr val="tx1"/>
              </a:solidFill>
              <a:latin typeface="+mn-lt"/>
              <a:ea typeface="+mn-ea"/>
              <a:cs typeface="+mn-cs"/>
            </a:endParaRPr>
          </a:p>
          <a:p>
            <a:pPr marL="285750" marR="0" lvl="0" indent="-285750" fontAlgn="base">
              <a:spcBef>
                <a:spcPts val="600"/>
              </a:spcBef>
              <a:spcAft>
                <a:spcPts val="600"/>
              </a:spcAft>
              <a:buFont typeface="+mj-lt"/>
              <a:buNone/>
              <a:tabLst>
                <a:tab pos="137160" algn="l"/>
                <a:tab pos="228600" algn="l"/>
                <a:tab pos="137160" algn="l"/>
              </a:tabLst>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51</a:t>
            </a:fld>
            <a:endParaRPr lang="en-US" dirty="0"/>
          </a:p>
        </p:txBody>
      </p:sp>
    </p:spTree>
    <p:extLst>
      <p:ext uri="{BB962C8B-B14F-4D97-AF65-F5344CB8AC3E}">
        <p14:creationId xmlns:p14="http://schemas.microsoft.com/office/powerpoint/2010/main" val="28934693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dirty="0"/>
              <a:t>2</a:t>
            </a:r>
            <a:r>
              <a:rPr lang="en-US" baseline="0" dirty="0"/>
              <a:t> min</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a:p>
            <a:pPr marL="0" lvl="1" fontAlgn="base"/>
            <a:r>
              <a:rPr lang="en-US" sz="1200" u="none" strike="noStrike" kern="1200" dirty="0">
                <a:solidFill>
                  <a:schemeClr val="tx1"/>
                </a:solidFill>
                <a:effectLst/>
                <a:latin typeface="+mn-lt"/>
                <a:ea typeface="+mn-ea"/>
                <a:cs typeface="+mn-cs"/>
              </a:rPr>
              <a:t>a. Distribute handout 8.7 (Vertical vs. Horizontal Scales).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b. “This handout shows some familiar vertical and horizontal distances measured in miles. Most people are able to attach meaning to these numbers because they range from single digits to four digits.”</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c. “The distances in the left column are vertical because they’re measured up and down in our frame of reference. The radius of Earth, for example, is measured from the center point of Earth upward to the point just below our feet.”</a:t>
            </a:r>
          </a:p>
          <a:p>
            <a:pPr marL="0" lvl="1" fontAlgn="base"/>
            <a:endParaRPr lang="en-US" sz="1200" u="none" strike="noStrike" kern="1200" dirty="0">
              <a:solidFill>
                <a:schemeClr val="tx1"/>
              </a:solidFill>
              <a:effectLst/>
              <a:latin typeface="+mn-lt"/>
              <a:ea typeface="+mn-ea"/>
              <a:cs typeface="+mn-cs"/>
            </a:endParaRPr>
          </a:p>
          <a:p>
            <a:pPr marL="0" lvl="1" fontAlgn="base"/>
            <a:r>
              <a:rPr lang="en-US" sz="1200" u="none" strike="noStrike" kern="1200" dirty="0">
                <a:solidFill>
                  <a:schemeClr val="tx1"/>
                </a:solidFill>
                <a:effectLst/>
                <a:latin typeface="+mn-lt"/>
                <a:ea typeface="+mn-ea"/>
                <a:cs typeface="+mn-cs"/>
              </a:rPr>
              <a:t>d. “The distances in the right column are horizontal because we measure them laterally along the surface of Earth or as the crow flies. For example, the distance from Pomona to Cape Town, South Africa, is measured along a great circle on the sphere, which is the shortest route a long-haul aircraft would fly from one location to another.”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“We’ll use proportional reasoning to compare these distances in our next activity.”</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dirty="0"/>
          </a:p>
        </p:txBody>
      </p:sp>
    </p:spTree>
    <p:extLst>
      <p:ext uri="{BB962C8B-B14F-4D97-AF65-F5344CB8AC3E}">
        <p14:creationId xmlns:p14="http://schemas.microsoft.com/office/powerpoint/2010/main" val="22532645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fontAlgn="base">
              <a:spcBef>
                <a:spcPts val="600"/>
              </a:spcBef>
              <a:spcAft>
                <a:spcPts val="600"/>
              </a:spcAft>
              <a:buFont typeface="+mj-lt"/>
              <a:buNone/>
              <a:tabLst>
                <a:tab pos="137160" algn="l"/>
                <a:tab pos="228600" algn="l"/>
                <a:tab pos="137160" algn="l"/>
              </a:tabLst>
            </a:pPr>
            <a:r>
              <a:rPr lang="en-US" dirty="0"/>
              <a:t>10</a:t>
            </a:r>
            <a:r>
              <a:rPr lang="en-US" baseline="0" dirty="0"/>
              <a:t> min</a:t>
            </a:r>
          </a:p>
          <a:p>
            <a:pPr marL="285750" marR="0" lvl="0" indent="-285750" fontAlgn="base">
              <a:spcBef>
                <a:spcPts val="600"/>
              </a:spcBef>
              <a:spcAft>
                <a:spcPts val="600"/>
              </a:spcAft>
              <a:buFont typeface="+mj-lt"/>
              <a:buNone/>
              <a:tabLst>
                <a:tab pos="137160" algn="l"/>
                <a:tab pos="228600" algn="l"/>
                <a:tab pos="137160" algn="l"/>
              </a:tabLst>
            </a:pPr>
            <a:endParaRPr lang="en-US" baseline="0" dirty="0"/>
          </a:p>
          <a:p>
            <a:r>
              <a:rPr lang="en-US" sz="1200" kern="1200" dirty="0">
                <a:solidFill>
                  <a:schemeClr val="tx1"/>
                </a:solidFill>
                <a:latin typeface="+mn-lt"/>
                <a:ea typeface="+mn-ea"/>
                <a:cs typeface="+mn-cs"/>
              </a:rPr>
              <a:t>a. Orient participants to the activity.</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work with an elbow partner to complete each statement using their handouts and any mathematical method they know.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 pairs work on these tasks, circulate around the room and provide support as needed. Ask elicit and probe questions to reveal participants’ reasoning.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Examples of reasoning:</a:t>
            </a:r>
            <a:r>
              <a:rPr lang="en-US" sz="1200" kern="1200" dirty="0">
                <a:solidFill>
                  <a:schemeClr val="tx1"/>
                </a:solidFill>
                <a:latin typeface="+mn-lt"/>
                <a:ea typeface="+mn-ea"/>
                <a:cs typeface="+mn-cs"/>
              </a:rPr>
              <a:t> </a:t>
            </a:r>
          </a:p>
          <a:p>
            <a:pPr marL="137160" indent="-137160">
              <a:buFont typeface="Arial" pitchFamily="34" charset="0"/>
              <a:buChar char="•"/>
            </a:pPr>
            <a:r>
              <a:rPr lang="en-US" sz="1200" kern="1200" dirty="0">
                <a:solidFill>
                  <a:schemeClr val="tx1"/>
                </a:solidFill>
                <a:latin typeface="+mn-lt"/>
                <a:ea typeface="+mn-ea"/>
                <a:cs typeface="+mn-cs"/>
              </a:rPr>
              <a:t>The radius of Earth is about 560 times larger than the depth of the Mariana Trench because 7 times 500 is 3,500 (by skip counting), and 7 times 60 is 420, and 3,500 plus 420 is 3,920, which is close to 3,953. </a:t>
            </a:r>
          </a:p>
          <a:p>
            <a:pPr marL="137160" indent="-137160">
              <a:buFont typeface="Arial" pitchFamily="34" charset="0"/>
              <a:buChar char="•"/>
            </a:pPr>
            <a:r>
              <a:rPr lang="en-US" sz="1200" kern="1200" dirty="0">
                <a:solidFill>
                  <a:schemeClr val="tx1"/>
                </a:solidFill>
                <a:latin typeface="+mn-lt"/>
                <a:ea typeface="+mn-ea"/>
                <a:cs typeface="+mn-cs"/>
              </a:rPr>
              <a:t>Other answers are possible, of course, depending on what participants mean by “about.” Another 5 copies of 7 miles would add another 35 miles, bringing the total to 3,955, which is closer to 3,953. So it’s also correct to say, “The radius of Earth is about 565 times larger than the depth of the Mariana Trench.”</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the first three statements: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radius of Earth is about </a:t>
            </a:r>
            <a:r>
              <a:rPr lang="en-US" sz="1200" u="sng" kern="1200" dirty="0">
                <a:solidFill>
                  <a:schemeClr val="tx1"/>
                </a:solidFill>
                <a:latin typeface="+mn-lt"/>
                <a:ea typeface="+mn-ea"/>
                <a:cs typeface="+mn-cs"/>
              </a:rPr>
              <a:t>718</a:t>
            </a:r>
            <a:r>
              <a:rPr lang="en-US" sz="1200" kern="1200" dirty="0">
                <a:solidFill>
                  <a:schemeClr val="tx1"/>
                </a:solidFill>
                <a:latin typeface="+mn-lt"/>
                <a:ea typeface="+mn-ea"/>
                <a:cs typeface="+mn-cs"/>
              </a:rPr>
              <a:t> times larger than the elevation of Mount Everest, the tallest mountain on Earth.</a:t>
            </a:r>
          </a:p>
          <a:p>
            <a:pPr marL="137160" indent="-137160">
              <a:buFont typeface="Arial" pitchFamily="34" charset="0"/>
              <a:buChar char="•"/>
            </a:pPr>
            <a:r>
              <a:rPr lang="en-US" sz="1200" kern="1200" dirty="0">
                <a:solidFill>
                  <a:schemeClr val="tx1"/>
                </a:solidFill>
                <a:latin typeface="+mn-lt"/>
                <a:ea typeface="+mn-ea"/>
                <a:cs typeface="+mn-cs"/>
              </a:rPr>
              <a:t>The radius of Earth is about </a:t>
            </a:r>
            <a:r>
              <a:rPr lang="en-US" sz="1200" u="sng" kern="1200" dirty="0">
                <a:solidFill>
                  <a:schemeClr val="tx1"/>
                </a:solidFill>
                <a:latin typeface="+mn-lt"/>
                <a:ea typeface="+mn-ea"/>
                <a:cs typeface="+mn-cs"/>
              </a:rPr>
              <a:t>567</a:t>
            </a:r>
            <a:r>
              <a:rPr lang="en-US" sz="1200" kern="1200" dirty="0">
                <a:solidFill>
                  <a:schemeClr val="tx1"/>
                </a:solidFill>
                <a:latin typeface="+mn-lt"/>
                <a:ea typeface="+mn-ea"/>
                <a:cs typeface="+mn-cs"/>
              </a:rPr>
              <a:t> times larger than the depth of the Mariana Trench.</a:t>
            </a:r>
          </a:p>
          <a:p>
            <a:pPr marL="137160" indent="-137160">
              <a:buFont typeface="Arial" pitchFamily="34" charset="0"/>
              <a:buChar char="•"/>
            </a:pPr>
            <a:r>
              <a:rPr lang="en-US" sz="1200" kern="1200" dirty="0">
                <a:solidFill>
                  <a:schemeClr val="tx1"/>
                </a:solidFill>
                <a:latin typeface="+mn-lt"/>
                <a:ea typeface="+mn-ea"/>
                <a:cs typeface="+mn-cs"/>
              </a:rPr>
              <a:t>The Grand Canyon is about </a:t>
            </a:r>
            <a:r>
              <a:rPr lang="en-US" sz="1200" u="sng" kern="1200" dirty="0">
                <a:solidFill>
                  <a:schemeClr val="tx1"/>
                </a:solidFill>
                <a:latin typeface="+mn-lt"/>
                <a:ea typeface="+mn-ea"/>
                <a:cs typeface="+mn-cs"/>
              </a:rPr>
              <a:t>50</a:t>
            </a:r>
            <a:r>
              <a:rPr lang="en-US" sz="1200" kern="1200" dirty="0">
                <a:solidFill>
                  <a:schemeClr val="tx1"/>
                </a:solidFill>
                <a:latin typeface="+mn-lt"/>
                <a:ea typeface="+mn-ea"/>
                <a:cs typeface="+mn-cs"/>
              </a:rPr>
              <a:t> times longer than the elevation of Mount Everest.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kern="1200" dirty="0">
                <a:solidFill>
                  <a:schemeClr val="tx1"/>
                </a:solidFill>
                <a:latin typeface="+mn-lt"/>
                <a:ea typeface="+mn-ea"/>
                <a:cs typeface="+mn-cs"/>
              </a:rPr>
              <a:t>Participants will probably have trouble with the last question on the slide. Have a volunteer use a ruler standing on end to estimate the height of the tallest mountain on the relief map in inches (or centimeters) and then measure the distance from Los Angeles to San Francisco on the map in inches (or centimeters, consistent with the other measurement).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e. “It’s about 350 miles from Los Angeles to San Francisco, and the tallest mountain in the contiguous United States is Mount Whitney in the Sierras at 14,505 feet. If we say that Mount Whitney is about 3 miles high (3 miles × 5,280 feet in a mile = 15,840 feet), then the distance from Los Angeles to San Francisco is about 116 times greater than the height of Mount Whitney. How many times greater is the height of the tallest mountain on the relief map than the distance on the map from Los Angeles to San Francisco?”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Help participants answer this question and then direct them to use the result to answer the last question on the slide, applying similar reasoning. The answer is quite surprising. The vertical scale of the map is greatly exaggerated in order to make the topographical changes across the US more evident. This is helpful for illustrating the differences between landforms, such as mountains and plains, but it plays into our natural tendency to envision exaggerated vertical scales. The mountains north of Los Angeles rise to 10,000 feet and appear massive, yet this vertical height (roughly 2 miles) is many times smaller than the horizontal distance from which we typically view them. (It’s nearly 10 miles to Mount Baldy from central Pomona, so the horizontal</a:t>
            </a:r>
            <a:r>
              <a:rPr lang="en-US" sz="1200" kern="1200" baseline="0" dirty="0">
                <a:solidFill>
                  <a:schemeClr val="tx1"/>
                </a:solidFill>
                <a:latin typeface="+mn-lt"/>
                <a:ea typeface="+mn-ea"/>
                <a:cs typeface="+mn-cs"/>
              </a:rPr>
              <a:t> distance </a:t>
            </a:r>
            <a:r>
              <a:rPr lang="en-US" sz="1200" kern="1200" dirty="0">
                <a:solidFill>
                  <a:schemeClr val="tx1"/>
                </a:solidFill>
                <a:latin typeface="+mn-lt"/>
                <a:ea typeface="+mn-ea"/>
                <a:cs typeface="+mn-cs"/>
              </a:rPr>
              <a:t>is </a:t>
            </a:r>
            <a:r>
              <a:rPr lang="en-US" sz="1200" kern="1200" dirty="0">
                <a:solidFill>
                  <a:schemeClr val="tx1"/>
                </a:solidFill>
                <a:effectLst/>
                <a:latin typeface="+mn-lt"/>
                <a:ea typeface="+mn-ea"/>
                <a:cs typeface="+mn-cs"/>
              </a:rPr>
              <a:t>five times greater than the vertical height.</a:t>
            </a:r>
            <a:r>
              <a:rPr lang="en-US" sz="1200" kern="1200" dirty="0">
                <a:solidFill>
                  <a:schemeClr val="tx1"/>
                </a:solidFill>
                <a:latin typeface="+mn-lt"/>
                <a:ea typeface="+mn-ea"/>
                <a:cs typeface="+mn-cs"/>
              </a:rPr>
              <a:t>)</a:t>
            </a:r>
          </a:p>
          <a:p>
            <a:pPr marL="285750" marR="0" lvl="0" indent="-285750" fontAlgn="base">
              <a:spcBef>
                <a:spcPts val="600"/>
              </a:spcBef>
              <a:spcAft>
                <a:spcPts val="600"/>
              </a:spcAft>
              <a:buFont typeface="+mj-lt"/>
              <a:buNone/>
              <a:tabLst>
                <a:tab pos="137160" algn="l"/>
                <a:tab pos="228600" algn="l"/>
                <a:tab pos="137160" algn="l"/>
              </a:tabLst>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53</a:t>
            </a:fld>
            <a:endParaRPr lang="en-US" dirty="0"/>
          </a:p>
        </p:txBody>
      </p:sp>
    </p:spTree>
    <p:extLst>
      <p:ext uri="{BB962C8B-B14F-4D97-AF65-F5344CB8AC3E}">
        <p14:creationId xmlns:p14="http://schemas.microsoft.com/office/powerpoint/2010/main" val="41966185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Less</a:t>
            </a:r>
            <a:r>
              <a:rPr lang="en-US" baseline="0" dirty="0"/>
              <a:t> than 1 min</a:t>
            </a:r>
          </a:p>
          <a:p>
            <a:pPr marL="0" indent="0">
              <a:buNone/>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 “The focus of these lessons is Earth’s changing </a:t>
            </a:r>
            <a:r>
              <a:rPr lang="en-US" sz="1200" i="1" u="none" strike="noStrike" kern="1200" dirty="0">
                <a:solidFill>
                  <a:schemeClr val="tx1"/>
                </a:solidFill>
                <a:effectLst/>
                <a:latin typeface="+mn-lt"/>
                <a:ea typeface="+mn-ea"/>
                <a:cs typeface="+mn-cs"/>
              </a:rPr>
              <a:t>surface</a:t>
            </a:r>
            <a:r>
              <a:rPr lang="en-US" sz="1200" u="none" strike="noStrike" kern="1200" dirty="0">
                <a:solidFill>
                  <a:schemeClr val="tx1"/>
                </a:solidFill>
                <a:effectLst/>
                <a:latin typeface="+mn-lt"/>
                <a:ea typeface="+mn-ea"/>
                <a:cs typeface="+mn-cs"/>
              </a:rPr>
              <a:t>. The landforms we discuss, such as the mountains of the western United States or the Grand Canyon, seem enormous from our everyday point of reference. With proportional reasoning, however, we can see that they’re actually minuscule bumps and scratches across the broad surface of Earth. With this perspective, it’s easier to understand that landforms can change over time as a result of weathering and the movement of water and air. Just as we can smooth out the bumps on a wooden ball using sandpaper, the relentless movement of air across the surface of Earth can wear down the mountains. And just as we can carve a scratch into the surface of a ball by repeatedly drawing along the same path with a firm pen, the relentless flow of water can slowly carve canyons out of the landscape.”</a:t>
            </a:r>
          </a:p>
          <a:p>
            <a:pPr marL="0" indent="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54</a:t>
            </a:fld>
            <a:endParaRPr lang="en-US" dirty="0"/>
          </a:p>
        </p:txBody>
      </p:sp>
    </p:spTree>
    <p:extLst>
      <p:ext uri="{BB962C8B-B14F-4D97-AF65-F5344CB8AC3E}">
        <p14:creationId xmlns:p14="http://schemas.microsoft.com/office/powerpoint/2010/main" val="21187539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baseline="0" dirty="0"/>
              <a:t>5 min</a:t>
            </a:r>
          </a:p>
          <a:p>
            <a:pPr marL="228600" indent="-228600">
              <a:buNone/>
            </a:pPr>
            <a:endParaRPr lang="en-US" baseline="0" dirty="0"/>
          </a:p>
          <a:p>
            <a:pPr marL="0" lvl="1" fontAlgn="base"/>
            <a:r>
              <a:rPr lang="en-US" baseline="0" dirty="0"/>
              <a:t>a. </a:t>
            </a:r>
            <a:r>
              <a:rPr lang="en-US" sz="1200" u="none" strike="noStrike" kern="1200" dirty="0">
                <a:solidFill>
                  <a:schemeClr val="tx1"/>
                </a:solidFill>
                <a:effectLst/>
                <a:latin typeface="+mn-lt"/>
                <a:ea typeface="+mn-ea"/>
                <a:cs typeface="+mn-cs"/>
              </a:rPr>
              <a:t>Review the focus question on the slide.</a:t>
            </a:r>
          </a:p>
          <a:p>
            <a:pPr marL="0" lvl="1" fontAlgn="base"/>
            <a:endParaRPr lang="en-US" sz="1200" b="1" u="none" strike="noStrike" kern="1200" dirty="0">
              <a:solidFill>
                <a:schemeClr val="tx1"/>
              </a:solidFill>
              <a:effectLst/>
              <a:latin typeface="+mn-lt"/>
              <a:ea typeface="+mn-ea"/>
              <a:cs typeface="+mn-cs"/>
            </a:endParaRPr>
          </a:p>
          <a:p>
            <a:pPr marL="0" lvl="1"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Direct participants to answer the question in their science notebooks. Ask them to include their ideas about the advantages and disadvantages of using exaggerated relief maps as content representations in the ECS lessons.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answers with the group. Record key ideas on chart paper and encourage participants to communicate in scientific ways during this share-out.</a:t>
            </a:r>
            <a:endParaRPr lang="en-US" sz="18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55</a:t>
            </a:fld>
            <a:endParaRPr lang="en-US" dirty="0"/>
          </a:p>
        </p:txBody>
      </p:sp>
    </p:spTree>
    <p:extLst>
      <p:ext uri="{BB962C8B-B14F-4D97-AF65-F5344CB8AC3E}">
        <p14:creationId xmlns:p14="http://schemas.microsoft.com/office/powerpoint/2010/main" val="3986121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1041229" eaLnBrk="0" hangingPunct="0">
              <a:defRPr>
                <a:solidFill>
                  <a:schemeClr val="tx1"/>
                </a:solidFill>
                <a:latin typeface="Arial" charset="0"/>
              </a:defRPr>
            </a:lvl1pPr>
            <a:lvl2pPr marL="830146" indent="-319286" defTabSz="1041229" eaLnBrk="0" hangingPunct="0">
              <a:defRPr>
                <a:solidFill>
                  <a:schemeClr val="tx1"/>
                </a:solidFill>
                <a:latin typeface="Arial" charset="0"/>
              </a:defRPr>
            </a:lvl2pPr>
            <a:lvl3pPr marL="1277147" indent="-255430" defTabSz="1041229" eaLnBrk="0" hangingPunct="0">
              <a:defRPr>
                <a:solidFill>
                  <a:schemeClr val="tx1"/>
                </a:solidFill>
                <a:latin typeface="Arial" charset="0"/>
              </a:defRPr>
            </a:lvl3pPr>
            <a:lvl4pPr marL="1788006" indent="-255430" defTabSz="1041229" eaLnBrk="0" hangingPunct="0">
              <a:defRPr>
                <a:solidFill>
                  <a:schemeClr val="tx1"/>
                </a:solidFill>
                <a:latin typeface="Arial" charset="0"/>
              </a:defRPr>
            </a:lvl4pPr>
            <a:lvl5pPr marL="2298864" indent="-255430" defTabSz="1041229" eaLnBrk="0" hangingPunct="0">
              <a:defRPr>
                <a:solidFill>
                  <a:schemeClr val="tx1"/>
                </a:solidFill>
                <a:latin typeface="Arial" charset="0"/>
              </a:defRPr>
            </a:lvl5pPr>
            <a:lvl6pPr marL="2809723" indent="-255430" defTabSz="1041229" eaLnBrk="0" fontAlgn="base" hangingPunct="0">
              <a:spcBef>
                <a:spcPct val="0"/>
              </a:spcBef>
              <a:spcAft>
                <a:spcPct val="0"/>
              </a:spcAft>
              <a:defRPr>
                <a:solidFill>
                  <a:schemeClr val="tx1"/>
                </a:solidFill>
                <a:latin typeface="Arial" charset="0"/>
              </a:defRPr>
            </a:lvl6pPr>
            <a:lvl7pPr marL="3320582" indent="-255430" defTabSz="1041229" eaLnBrk="0" fontAlgn="base" hangingPunct="0">
              <a:spcBef>
                <a:spcPct val="0"/>
              </a:spcBef>
              <a:spcAft>
                <a:spcPct val="0"/>
              </a:spcAft>
              <a:defRPr>
                <a:solidFill>
                  <a:schemeClr val="tx1"/>
                </a:solidFill>
                <a:latin typeface="Arial" charset="0"/>
              </a:defRPr>
            </a:lvl7pPr>
            <a:lvl8pPr marL="3831441" indent="-255430" defTabSz="1041229" eaLnBrk="0" fontAlgn="base" hangingPunct="0">
              <a:spcBef>
                <a:spcPct val="0"/>
              </a:spcBef>
              <a:spcAft>
                <a:spcPct val="0"/>
              </a:spcAft>
              <a:defRPr>
                <a:solidFill>
                  <a:schemeClr val="tx1"/>
                </a:solidFill>
                <a:latin typeface="Arial" charset="0"/>
              </a:defRPr>
            </a:lvl8pPr>
            <a:lvl9pPr marL="4342299" indent="-255430" defTabSz="1041229" eaLnBrk="0" fontAlgn="base" hangingPunct="0">
              <a:spcBef>
                <a:spcPct val="0"/>
              </a:spcBef>
              <a:spcAft>
                <a:spcPct val="0"/>
              </a:spcAft>
              <a:defRPr>
                <a:solidFill>
                  <a:schemeClr val="tx1"/>
                </a:solidFill>
                <a:latin typeface="Arial" charset="0"/>
              </a:defRPr>
            </a:lvl9pPr>
          </a:lstStyle>
          <a:p>
            <a:pPr eaLnBrk="1" hangingPunct="1"/>
            <a:fld id="{CEF75F18-AFB6-4572-AC42-674F7D480E33}" type="slidenum">
              <a:rPr lang="en-US" smtClean="0"/>
              <a:pPr eaLnBrk="1" hangingPunct="1"/>
              <a:t>56</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dirty="0"/>
              <a:t>5 min </a:t>
            </a:r>
          </a:p>
          <a:p>
            <a:pPr eaLnBrk="1" hangingPunct="1"/>
            <a:endParaRPr lang="en-US" dirty="0"/>
          </a:p>
          <a:p>
            <a:pPr marL="0" lvl="1" fontAlgn="base"/>
            <a:r>
              <a:rPr lang="en-US" sz="1200" kern="1200" dirty="0">
                <a:solidFill>
                  <a:schemeClr val="tx1"/>
                </a:solidFill>
                <a:effectLst/>
                <a:latin typeface="+mn-lt"/>
                <a:ea typeface="+mn-ea"/>
                <a:cs typeface="+mn-cs"/>
              </a:rPr>
              <a:t>a. </a:t>
            </a:r>
            <a:r>
              <a:rPr lang="en-US" sz="1200" u="none" strike="noStrike" kern="1200" dirty="0">
                <a:solidFill>
                  <a:schemeClr val="tx1"/>
                </a:solidFill>
                <a:effectLst/>
                <a:latin typeface="+mn-lt"/>
                <a:ea typeface="+mn-ea"/>
                <a:cs typeface="+mn-cs"/>
              </a:rPr>
              <a:t>Give participants a couple of minutes to think about today’s focus questions and then answer them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If time allows, have a share-out of ideas.</a:t>
            </a:r>
            <a:endParaRPr lang="en-US" sz="18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eaLnBrk="1" hangingPunct="1"/>
            <a:endParaRPr lang="en-US" dirty="0"/>
          </a:p>
        </p:txBody>
      </p:sp>
      <p:sp>
        <p:nvSpPr>
          <p:cNvPr id="2" name="Date Placeholder 1"/>
          <p:cNvSpPr>
            <a:spLocks noGrp="1"/>
          </p:cNvSpPr>
          <p:nvPr>
            <p:ph type="dt" idx="10"/>
          </p:nvPr>
        </p:nvSpPr>
        <p:spPr/>
        <p:txBody>
          <a:bodyPr/>
          <a:lstStyle/>
          <a:p>
            <a:pPr>
              <a:defRPr/>
            </a:pPr>
            <a:fld id="{9A1A3A9F-C2AF-40CB-A81A-BE591E4454C3}" type="datetime1">
              <a:rPr lang="en-US" smtClean="0"/>
              <a:pPr>
                <a:defRPr/>
              </a:pPr>
              <a:t>1/7/2020</a:t>
            </a:fld>
            <a:endParaRPr lang="en-US" dirty="0"/>
          </a:p>
        </p:txBody>
      </p:sp>
      <p:sp>
        <p:nvSpPr>
          <p:cNvPr id="3" name="Footer Placeholder 2"/>
          <p:cNvSpPr>
            <a:spLocks noGrp="1"/>
          </p:cNvSpPr>
          <p:nvPr>
            <p:ph type="ftr" sz="quarter" idx="11"/>
          </p:nvPr>
        </p:nvSpPr>
        <p:spPr/>
        <p:txBody>
          <a:bodyPr/>
          <a:lstStyle/>
          <a:p>
            <a:pPr>
              <a:defRPr/>
            </a:pPr>
            <a:r>
              <a:rPr lang="en-US" dirty="0"/>
              <a:t>STeLLA Summer Institute I</a:t>
            </a:r>
          </a:p>
        </p:txBody>
      </p:sp>
      <p:sp>
        <p:nvSpPr>
          <p:cNvPr id="4" name="Header Placeholder 3"/>
          <p:cNvSpPr>
            <a:spLocks noGrp="1"/>
          </p:cNvSpPr>
          <p:nvPr>
            <p:ph type="hdr" sz="quarter" idx="12"/>
          </p:nvPr>
        </p:nvSpPr>
        <p:spPr/>
        <p:txBody>
          <a:bodyPr/>
          <a:lstStyle/>
          <a:p>
            <a:pPr>
              <a:defRPr/>
            </a:pPr>
            <a:r>
              <a:rPr lang="en-US" dirty="0"/>
              <a:t>BSCS</a:t>
            </a:r>
          </a:p>
        </p:txBody>
      </p:sp>
    </p:spTree>
    <p:extLst>
      <p:ext uri="{BB962C8B-B14F-4D97-AF65-F5344CB8AC3E}">
        <p14:creationId xmlns:p14="http://schemas.microsoft.com/office/powerpoint/2010/main" val="42360698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endParaRPr lang="en-US" dirty="0"/>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Display one question at a time on the slide. </a:t>
            </a:r>
          </a:p>
          <a:p>
            <a:pPr lvl="0" fontAlgn="base"/>
            <a:endParaRPr lang="en-US" sz="1200" u="none" strike="noStrike" kern="1200" dirty="0">
              <a:solidFill>
                <a:schemeClr val="tx1"/>
              </a:solidFill>
              <a:effectLst/>
              <a:latin typeface="+mn-lt"/>
              <a:ea typeface="+mn-ea"/>
              <a:cs typeface="+mn-cs"/>
            </a:endParaRPr>
          </a:p>
          <a:p>
            <a:pPr lvl="0" fontAlgn="base"/>
            <a:r>
              <a:rPr lang="en-US" sz="1200" u="none" strike="noStrike" kern="1200" dirty="0">
                <a:solidFill>
                  <a:schemeClr val="tx1"/>
                </a:solidFill>
                <a:effectLst/>
                <a:latin typeface="+mn-lt"/>
                <a:ea typeface="+mn-ea"/>
                <a:cs typeface="+mn-cs"/>
              </a:rPr>
              <a:t>a. “This week we focused on the Science Content Storyline Lens and strategies. Let’s synthesize and summarize our learning by looking at the summary chart in your strategies booklet</a:t>
            </a:r>
            <a:r>
              <a:rPr lang="en-US" sz="1200" kern="1200" dirty="0">
                <a:solidFill>
                  <a:schemeClr val="tx1"/>
                </a:solidFill>
                <a:latin typeface="+mn-lt"/>
                <a:ea typeface="+mn-ea"/>
                <a:cs typeface="+mn-cs"/>
              </a:rPr>
              <a:t>—</a:t>
            </a:r>
            <a:r>
              <a:rPr lang="en-US" sz="1200" u="none" strike="noStrike" kern="1200" dirty="0">
                <a:solidFill>
                  <a:schemeClr val="tx1"/>
                </a:solidFill>
                <a:effectLst/>
                <a:latin typeface="+mn-lt"/>
                <a:ea typeface="+mn-ea"/>
                <a:cs typeface="+mn-cs"/>
              </a:rPr>
              <a:t>Summary of the STeLLA Science Content Storyline Lens Strategies.” </a:t>
            </a:r>
          </a:p>
          <a:p>
            <a:pPr lvl="0" fontAlgn="base"/>
            <a:endParaRPr lang="en-US" sz="1200" b="1" u="none" strike="noStrike" kern="120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Participants may also refer to their SCSL Z-fold summary charts for this activity.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“Look at this summary chart and how it’s organized. What do you think the organization highlights? Write your observations in your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“What did you notice about the organization of this chart? What does it highlight about the science content storyline strategies?”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Reveal the second discussion question on the slide and invite participants to suggest additions or changes to the Effective</a:t>
            </a:r>
            <a:r>
              <a:rPr lang="en-US" sz="1200" kern="1200" baseline="0" dirty="0">
                <a:solidFill>
                  <a:schemeClr val="tx1"/>
                </a:solidFill>
                <a:latin typeface="+mn-lt"/>
                <a:ea typeface="+mn-ea"/>
                <a:cs typeface="+mn-cs"/>
              </a:rPr>
              <a:t> Science Teaching chart</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t>
            </a:r>
            <a:endParaRPr lang="en-US" sz="1200"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Many of the SCSL strategies must be completed during the lesson planning stage. For example, the main learning goal and activities that match them must be selected ahead of time. </a:t>
            </a:r>
          </a:p>
          <a:p>
            <a:pPr marL="228600" lvl="0" indent="-228600">
              <a:buFont typeface="+mj-lt"/>
              <a:buAutoNum type="arabicPeriod"/>
            </a:pPr>
            <a:r>
              <a:rPr lang="en-US" sz="1200" kern="1200" dirty="0">
                <a:solidFill>
                  <a:schemeClr val="tx1"/>
                </a:solidFill>
                <a:latin typeface="+mn-lt"/>
                <a:ea typeface="+mn-ea"/>
                <a:cs typeface="+mn-cs"/>
              </a:rPr>
              <a:t>Strategies B, F, G, H, and I are moves the teacher makes while teaching the lesson, but planning and anticipating how these strategies will help develop the lesson is critical to success. </a:t>
            </a:r>
          </a:p>
          <a:p>
            <a:pPr marL="228600" indent="-228600">
              <a:buFont typeface="+mj-lt"/>
              <a:buAutoNum type="arabicPeriod"/>
            </a:pPr>
            <a:r>
              <a:rPr lang="en-US" sz="1200" kern="1200" dirty="0">
                <a:solidFill>
                  <a:schemeClr val="tx1"/>
                </a:solidFill>
                <a:latin typeface="+mn-lt"/>
                <a:ea typeface="+mn-ea"/>
                <a:cs typeface="+mn-cs"/>
              </a:rPr>
              <a:t>The RESPeCT lesson plans provide examples of how strategies B, F, G, H, and I might be used during the lessons.</a:t>
            </a:r>
          </a:p>
          <a:p>
            <a:pPr marL="228600" indent="-228600">
              <a:buFont typeface="+mj-lt"/>
              <a:buAutoNum type="arabicPeriod"/>
            </a:pPr>
            <a:r>
              <a:rPr lang="en-US" sz="1200" kern="1200" dirty="0">
                <a:solidFill>
                  <a:schemeClr val="tx1"/>
                </a:solidFill>
                <a:latin typeface="+mn-lt"/>
                <a:ea typeface="+mn-ea"/>
                <a:cs typeface="+mn-cs"/>
              </a:rPr>
              <a:t>Strategies F, G, and H should be applied throughout the lesson. Strategy B is used at the beginning of a lesson, and strategy I is used at the end. </a:t>
            </a:r>
          </a:p>
          <a:p>
            <a:pPr marL="228600" indent="-228600">
              <a:buFont typeface="+mj-lt"/>
              <a:buAutoNum type="arabicPeriod"/>
            </a:pPr>
            <a:r>
              <a:rPr lang="en-US" sz="1200" kern="1200" dirty="0">
                <a:solidFill>
                  <a:schemeClr val="tx1"/>
                </a:solidFill>
                <a:latin typeface="+mn-lt"/>
                <a:ea typeface="+mn-ea"/>
                <a:cs typeface="+mn-cs"/>
              </a:rPr>
              <a:t>Each strategy has its own distinct purpose(s), but all of them contribute to creating a coherent science content storyline.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57</a:t>
            </a:fld>
            <a:endParaRPr lang="en-US" dirty="0"/>
          </a:p>
        </p:txBody>
      </p:sp>
    </p:spTree>
    <p:extLst>
      <p:ext uri="{BB962C8B-B14F-4D97-AF65-F5344CB8AC3E}">
        <p14:creationId xmlns:p14="http://schemas.microsoft.com/office/powerpoint/2010/main" val="11074281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 min</a:t>
            </a:r>
          </a:p>
          <a:p>
            <a:endParaRPr lang="en-US" dirty="0"/>
          </a:p>
          <a:p>
            <a:pPr lvl="0" fontAlgn="base"/>
            <a:r>
              <a:rPr lang="en-US" sz="120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Decide how you’ll celebrate the end of the RESPeCT PD program, and modify the slide accordingly. </a:t>
            </a:r>
            <a:r>
              <a:rPr lang="en-US" sz="1200" u="none" strike="noStrike" kern="1200" dirty="0">
                <a:solidFill>
                  <a:schemeClr val="tx1"/>
                </a:solidFill>
                <a:effectLst/>
                <a:latin typeface="+mn-lt"/>
                <a:ea typeface="+mn-ea"/>
                <a:cs typeface="+mn-cs"/>
              </a:rPr>
              <a:t>Here are a few ideas: </a:t>
            </a:r>
          </a:p>
          <a:p>
            <a:pPr marL="365760" indent="-182880">
              <a:buFont typeface="Arial" pitchFamily="34" charset="0"/>
              <a:buChar char="•"/>
            </a:pPr>
            <a:r>
              <a:rPr lang="en-US" sz="1200" kern="1200" dirty="0">
                <a:solidFill>
                  <a:schemeClr val="tx1"/>
                </a:solidFill>
                <a:latin typeface="+mn-lt"/>
                <a:ea typeface="+mn-ea"/>
                <a:cs typeface="+mn-cs"/>
              </a:rPr>
              <a:t>Have refreshments and toast the group’s success with a bubbly, nonalcoholic drink.</a:t>
            </a:r>
          </a:p>
          <a:p>
            <a:pPr marL="365760" indent="-182880">
              <a:buFont typeface="Arial" pitchFamily="34" charset="0"/>
              <a:buChar char="•"/>
            </a:pPr>
            <a:r>
              <a:rPr lang="en-US" sz="1200" kern="1200" dirty="0">
                <a:solidFill>
                  <a:schemeClr val="tx1"/>
                </a:solidFill>
                <a:latin typeface="+mn-lt"/>
                <a:ea typeface="+mn-ea"/>
                <a:cs typeface="+mn-cs"/>
              </a:rPr>
              <a:t>Have everyone write on an index card a “golden nugget” that represents something they’re taking away from the Summer Institute experience. Pass around a bowl filled with chocolates wrapped in gold paper, and have participants take a piece of chocolate when they drop their cards in the bowl. After the bowl is passed around, share the golden nuggets with the group.  </a:t>
            </a:r>
          </a:p>
          <a:p>
            <a:pPr marL="365760" indent="-182880">
              <a:buFont typeface="Arial" pitchFamily="34" charset="0"/>
              <a:buChar char="•"/>
            </a:pPr>
            <a:r>
              <a:rPr lang="en-US" sz="1200" kern="1200" dirty="0">
                <a:solidFill>
                  <a:schemeClr val="tx1"/>
                </a:solidFill>
                <a:latin typeface="+mn-lt"/>
                <a:ea typeface="+mn-ea"/>
                <a:cs typeface="+mn-cs"/>
              </a:rPr>
              <a:t>Take a group photo.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58</a:t>
            </a:fld>
            <a:endParaRPr lang="en-US" dirty="0"/>
          </a:p>
        </p:txBody>
      </p:sp>
    </p:spTree>
    <p:extLst>
      <p:ext uri="{BB962C8B-B14F-4D97-AF65-F5344CB8AC3E}">
        <p14:creationId xmlns:p14="http://schemas.microsoft.com/office/powerpoint/2010/main" val="7324839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800294" indent="-307805" eaLnBrk="0" hangingPunct="0">
              <a:defRPr>
                <a:solidFill>
                  <a:schemeClr val="tx1"/>
                </a:solidFill>
                <a:latin typeface="Arial" charset="0"/>
              </a:defRPr>
            </a:lvl2pPr>
            <a:lvl3pPr marL="1231222" indent="-246244" eaLnBrk="0" hangingPunct="0">
              <a:defRPr>
                <a:solidFill>
                  <a:schemeClr val="tx1"/>
                </a:solidFill>
                <a:latin typeface="Arial" charset="0"/>
              </a:defRPr>
            </a:lvl3pPr>
            <a:lvl4pPr marL="1723711" indent="-246244" eaLnBrk="0" hangingPunct="0">
              <a:defRPr>
                <a:solidFill>
                  <a:schemeClr val="tx1"/>
                </a:solidFill>
                <a:latin typeface="Arial" charset="0"/>
              </a:defRPr>
            </a:lvl4pPr>
            <a:lvl5pPr marL="2216201" indent="-246244" eaLnBrk="0" hangingPunct="0">
              <a:defRPr>
                <a:solidFill>
                  <a:schemeClr val="tx1"/>
                </a:solidFill>
                <a:latin typeface="Arial" charset="0"/>
              </a:defRPr>
            </a:lvl5pPr>
            <a:lvl6pPr marL="2708689" indent="-246244" eaLnBrk="0" fontAlgn="base" hangingPunct="0">
              <a:spcBef>
                <a:spcPct val="0"/>
              </a:spcBef>
              <a:spcAft>
                <a:spcPct val="0"/>
              </a:spcAft>
              <a:defRPr>
                <a:solidFill>
                  <a:schemeClr val="tx1"/>
                </a:solidFill>
                <a:latin typeface="Arial" charset="0"/>
              </a:defRPr>
            </a:lvl6pPr>
            <a:lvl7pPr marL="3201178" indent="-246244" eaLnBrk="0" fontAlgn="base" hangingPunct="0">
              <a:spcBef>
                <a:spcPct val="0"/>
              </a:spcBef>
              <a:spcAft>
                <a:spcPct val="0"/>
              </a:spcAft>
              <a:defRPr>
                <a:solidFill>
                  <a:schemeClr val="tx1"/>
                </a:solidFill>
                <a:latin typeface="Arial" charset="0"/>
              </a:defRPr>
            </a:lvl7pPr>
            <a:lvl8pPr marL="3693667" indent="-246244" eaLnBrk="0" fontAlgn="base" hangingPunct="0">
              <a:spcBef>
                <a:spcPct val="0"/>
              </a:spcBef>
              <a:spcAft>
                <a:spcPct val="0"/>
              </a:spcAft>
              <a:defRPr>
                <a:solidFill>
                  <a:schemeClr val="tx1"/>
                </a:solidFill>
                <a:latin typeface="Arial" charset="0"/>
              </a:defRPr>
            </a:lvl8pPr>
            <a:lvl9pPr marL="4186156" indent="-246244" eaLnBrk="0" fontAlgn="base" hangingPunct="0">
              <a:spcBef>
                <a:spcPct val="0"/>
              </a:spcBef>
              <a:spcAft>
                <a:spcPct val="0"/>
              </a:spcAft>
              <a:defRPr>
                <a:solidFill>
                  <a:schemeClr val="tx1"/>
                </a:solidFill>
                <a:latin typeface="Arial" charset="0"/>
              </a:defRPr>
            </a:lvl9pPr>
          </a:lstStyle>
          <a:p>
            <a:pPr eaLnBrk="1" hangingPunct="1"/>
            <a:fld id="{C29C0B22-DB64-4D6D-A2B4-F7488F9E6420}" type="slidenum">
              <a:rPr lang="en-US">
                <a:solidFill>
                  <a:prstClr val="black"/>
                </a:solidFill>
              </a:rPr>
              <a:pPr eaLnBrk="1" hangingPunct="1"/>
              <a:t>59</a:t>
            </a:fld>
            <a:endParaRPr lang="en-US" dirty="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Before dismissing participants, thank them for participating in the RESPeCT PD program. </a:t>
            </a:r>
            <a:endParaRPr lang="en-US" dirty="0"/>
          </a:p>
        </p:txBody>
      </p:sp>
      <p:sp>
        <p:nvSpPr>
          <p:cNvPr id="2" name="Footer Placeholder 1"/>
          <p:cNvSpPr>
            <a:spLocks noGrp="1"/>
          </p:cNvSpPr>
          <p:nvPr>
            <p:ph type="ftr" sz="quarter" idx="10"/>
          </p:nvPr>
        </p:nvSpPr>
        <p:spPr/>
        <p:txBody>
          <a:bodyPr/>
          <a:lstStyle/>
          <a:p>
            <a:pPr>
              <a:defRPr/>
            </a:pPr>
            <a:r>
              <a:rPr lang="en-US" dirty="0"/>
              <a:t>STeLLA II Summer Institute Day 2</a:t>
            </a:r>
          </a:p>
        </p:txBody>
      </p:sp>
      <p:sp>
        <p:nvSpPr>
          <p:cNvPr id="3" name="Header Placeholder 2"/>
          <p:cNvSpPr>
            <a:spLocks noGrp="1"/>
          </p:cNvSpPr>
          <p:nvPr>
            <p:ph type="hdr" sz="quarter" idx="11"/>
          </p:nvPr>
        </p:nvSpPr>
        <p:spPr/>
        <p:txBody>
          <a:bodyPr/>
          <a:lstStyle/>
          <a:p>
            <a:pPr>
              <a:defRPr/>
            </a:pPr>
            <a:r>
              <a:rPr lang="en-US" dirty="0"/>
              <a:t>BSCS</a:t>
            </a:r>
          </a:p>
        </p:txBody>
      </p:sp>
    </p:spTree>
    <p:extLst>
      <p:ext uri="{BB962C8B-B14F-4D97-AF65-F5344CB8AC3E}">
        <p14:creationId xmlns:p14="http://schemas.microsoft.com/office/powerpoint/2010/main" val="2394259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r>
              <a:rPr lang="en-US" dirty="0"/>
              <a:t>a. Read the focus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6</a:t>
            </a:fld>
            <a:endParaRPr lang="en-US" dirty="0"/>
          </a:p>
        </p:txBody>
      </p:sp>
    </p:spTree>
    <p:extLst>
      <p:ext uri="{BB962C8B-B14F-4D97-AF65-F5344CB8AC3E}">
        <p14:creationId xmlns:p14="http://schemas.microsoft.com/office/powerpoint/2010/main" val="3624523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a:t>
            </a:r>
          </a:p>
          <a:p>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a:t>
            </a:r>
            <a:r>
              <a:rPr lang="en-US" sz="1200" kern="1200" dirty="0">
                <a:solidFill>
                  <a:schemeClr val="tx1"/>
                </a:solidFill>
                <a:latin typeface="+mn-lt"/>
                <a:ea typeface="+mn-ea"/>
                <a:cs typeface="+mn-cs"/>
              </a:rPr>
              <a:t> Divide participants into three groups to make charts that capture the purposes and key features of strategies F, G, and H. Direct groups to refer to their Z-fold summary charts and the STeLLA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small groups share their charts with</a:t>
            </a:r>
            <a:r>
              <a:rPr lang="en-US" sz="1200" kern="1200" baseline="0" dirty="0">
                <a:solidFill>
                  <a:schemeClr val="tx1"/>
                </a:solidFill>
                <a:latin typeface="+mn-lt"/>
                <a:ea typeface="+mn-ea"/>
                <a:cs typeface="+mn-cs"/>
              </a:rPr>
              <a:t> the entire group</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Challenge participants to imagine themselves in their Teacher Leader roles. Ask them, “How would you explain these strategies to the teachers you’re leading?”</a:t>
            </a:r>
            <a:r>
              <a:rPr lang="en-US" dirty="0"/>
              <a:t> </a:t>
            </a:r>
            <a:endParaRPr lang="en-US" sz="1200" kern="1200" dirty="0">
              <a:solidFill>
                <a:schemeClr val="tx1"/>
              </a:solidFill>
              <a:latin typeface="+mn-lt"/>
              <a:ea typeface="+mn-ea"/>
              <a:cs typeface="+mn-cs"/>
            </a:endParaRPr>
          </a:p>
          <a:p>
            <a:pPr marL="0" lvl="0" indent="0">
              <a:buNone/>
            </a:pPr>
            <a:endParaRPr lang="en-US" baseline="0" dirty="0">
              <a:latin typeface="Arial" charset="0"/>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dirty="0"/>
          </a:p>
        </p:txBody>
      </p:sp>
    </p:spTree>
    <p:extLst>
      <p:ext uri="{BB962C8B-B14F-4D97-AF65-F5344CB8AC3E}">
        <p14:creationId xmlns:p14="http://schemas.microsoft.com/office/powerpoint/2010/main" val="2623723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baseline="0" dirty="0">
                <a:latin typeface="Arial" charset="0"/>
              </a:rPr>
              <a:t>10 min  </a:t>
            </a:r>
          </a:p>
          <a:p>
            <a:endParaRPr lang="en-US" sz="1200" b="0" kern="1200" baseline="0" dirty="0">
              <a:solidFill>
                <a:schemeClr val="tx1"/>
              </a:solidFill>
              <a:latin typeface="Arial" charset="0"/>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This slide may be skipped if similarities and differences were addressed in the previous discussion.  </a:t>
            </a:r>
          </a:p>
          <a:p>
            <a:endParaRPr lang="en-US" sz="1200" b="1" kern="1200" dirty="0">
              <a:solidFill>
                <a:schemeClr val="tx1"/>
              </a:solidFill>
              <a:latin typeface="+mn-lt"/>
              <a:ea typeface="+mn-ea"/>
              <a:cs typeface="+mn-cs"/>
            </a:endParaRPr>
          </a:p>
          <a:p>
            <a:pPr marL="228600" indent="-228600">
              <a:buAutoNum type="alphaLcPeriod"/>
            </a:pPr>
            <a:r>
              <a:rPr lang="en-US" sz="1200" b="1" kern="1200" dirty="0">
                <a:solidFill>
                  <a:schemeClr val="tx1"/>
                </a:solidFill>
                <a:latin typeface="+mn-lt"/>
                <a:ea typeface="+mn-ea"/>
                <a:cs typeface="+mn-cs"/>
              </a:rPr>
              <a:t>Individuals (3 min):</a:t>
            </a:r>
            <a:r>
              <a:rPr lang="en-US" sz="1200" kern="1200" dirty="0">
                <a:solidFill>
                  <a:schemeClr val="tx1"/>
                </a:solidFill>
                <a:latin typeface="+mn-lt"/>
                <a:ea typeface="+mn-ea"/>
                <a:cs typeface="+mn-cs"/>
              </a:rPr>
              <a:t> “Look at your three strategy charts, your Z-fold summary charts, and the strategies booklet as you think about the question on the slide.”</a:t>
            </a:r>
          </a:p>
          <a:p>
            <a:endParaRPr lang="en-US" sz="1200" b="1" kern="1200" dirty="0">
              <a:solidFill>
                <a:schemeClr val="tx1"/>
              </a:solidFill>
              <a:latin typeface="+mn-lt"/>
              <a:ea typeface="+mn-ea"/>
              <a:cs typeface="+mn-cs"/>
            </a:endParaRPr>
          </a:p>
          <a:p>
            <a:pPr marL="228600" indent="-228600">
              <a:buAutoNum type="alphaLcPeriod" startAt="2"/>
            </a:pP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Have participants share their ideas about the three strategies.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 about strategies F, G, and H:</a:t>
            </a: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1. Similarities:</a:t>
            </a:r>
          </a:p>
          <a:p>
            <a:pPr marL="502920" lvl="0" indent="-228600">
              <a:buFont typeface="+mj-lt"/>
              <a:buAutoNum type="alphaLcPeriod"/>
            </a:pPr>
            <a:r>
              <a:rPr lang="en-US" sz="1200" kern="1200" dirty="0">
                <a:solidFill>
                  <a:schemeClr val="tx1"/>
                </a:solidFill>
                <a:latin typeface="+mn-lt"/>
                <a:ea typeface="+mn-ea"/>
                <a:cs typeface="+mn-cs"/>
              </a:rPr>
              <a:t>These strategies are all focused on linking complete sentence-length science ideas: Strategy F links science ideas to activities, strategy G links science ideas to other science ideas, and strategy H highlights key science ideas and links them to the focus question throughout the lesson.</a:t>
            </a:r>
          </a:p>
          <a:p>
            <a:pPr marL="457200" lvl="0" indent="-182880">
              <a:buFont typeface="+mj-lt"/>
              <a:buAutoNum type="alphaLcPeriod"/>
            </a:pPr>
            <a:r>
              <a:rPr lang="en-US" sz="1200" kern="1200" dirty="0">
                <a:solidFill>
                  <a:schemeClr val="tx1"/>
                </a:solidFill>
                <a:latin typeface="+mn-lt"/>
                <a:ea typeface="+mn-ea"/>
                <a:cs typeface="+mn-cs"/>
              </a:rPr>
              <a:t>All of these strategies emphasize making the links </a:t>
            </a:r>
            <a:r>
              <a:rPr lang="en-US" sz="1200" b="1" kern="1200" dirty="0">
                <a:solidFill>
                  <a:schemeClr val="tx1"/>
                </a:solidFill>
                <a:latin typeface="+mn-lt"/>
                <a:ea typeface="+mn-ea"/>
                <a:cs typeface="+mn-cs"/>
              </a:rPr>
              <a:t>explicit</a:t>
            </a:r>
            <a:r>
              <a:rPr lang="en-US" sz="1200" kern="1200" dirty="0">
                <a:solidFill>
                  <a:schemeClr val="tx1"/>
                </a:solidFill>
                <a:latin typeface="+mn-lt"/>
                <a:ea typeface="+mn-ea"/>
                <a:cs typeface="+mn-cs"/>
              </a:rPr>
              <a:t>, not just assuming that students will see the intended links.</a:t>
            </a:r>
          </a:p>
          <a:p>
            <a:pPr marL="457200" lvl="0" indent="-182880">
              <a:buFont typeface="+mj-lt"/>
              <a:buAutoNum type="alphaLcPeriod"/>
            </a:pPr>
            <a:r>
              <a:rPr lang="en-US" sz="1200" kern="1200" dirty="0">
                <a:solidFill>
                  <a:schemeClr val="tx1"/>
                </a:solidFill>
                <a:latin typeface="+mn-lt"/>
                <a:ea typeface="+mn-ea"/>
                <a:cs typeface="+mn-cs"/>
              </a:rPr>
              <a:t>All of these strategies can and should occur throughout the lesson.</a:t>
            </a:r>
          </a:p>
          <a:p>
            <a:r>
              <a:rPr lang="en-US" sz="1200" kern="1200" dirty="0">
                <a:solidFill>
                  <a:schemeClr val="tx1"/>
                </a:solidFill>
                <a:latin typeface="+mn-lt"/>
                <a:ea typeface="+mn-ea"/>
                <a:cs typeface="+mn-cs"/>
              </a:rPr>
              <a:t>2. Differences:</a:t>
            </a:r>
          </a:p>
          <a:p>
            <a:pPr marL="457200" lvl="0" indent="-182880">
              <a:buFont typeface="+mj-lt"/>
              <a:buAutoNum type="alphaLcPeriod"/>
            </a:pPr>
            <a:r>
              <a:rPr lang="en-US" sz="1200" kern="1200" dirty="0">
                <a:solidFill>
                  <a:schemeClr val="tx1"/>
                </a:solidFill>
                <a:latin typeface="+mn-lt"/>
                <a:ea typeface="+mn-ea"/>
                <a:cs typeface="+mn-cs"/>
              </a:rPr>
              <a:t>Strategy F explicitly links science ideas to student activities.</a:t>
            </a:r>
          </a:p>
          <a:p>
            <a:pPr marL="457200" lvl="0" indent="-182880">
              <a:buFont typeface="+mj-lt"/>
              <a:buAutoNum type="alphaLcPeriod"/>
            </a:pPr>
            <a:r>
              <a:rPr lang="en-US" sz="1200" kern="1200" dirty="0">
                <a:solidFill>
                  <a:schemeClr val="tx1"/>
                </a:solidFill>
                <a:latin typeface="+mn-lt"/>
                <a:ea typeface="+mn-ea"/>
                <a:cs typeface="+mn-cs"/>
              </a:rPr>
              <a:t>Strategy G explicitly links science ideas to other science ideas.</a:t>
            </a:r>
          </a:p>
          <a:p>
            <a:pPr marL="457200" indent="-182880">
              <a:buFont typeface="+mj-lt"/>
              <a:buAutoNum type="alphaLcPeriod"/>
            </a:pPr>
            <a:r>
              <a:rPr lang="en-US" sz="1200" kern="1200" dirty="0">
                <a:solidFill>
                  <a:schemeClr val="tx1"/>
                </a:solidFill>
                <a:latin typeface="+mn-lt"/>
                <a:ea typeface="+mn-ea"/>
                <a:cs typeface="+mn-cs"/>
              </a:rPr>
              <a:t>Strategy H explicitly highlights key science ideas and links them back to the focus question.</a:t>
            </a:r>
            <a:r>
              <a:rPr lang="en-US" dirty="0"/>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dirty="0"/>
          </a:p>
        </p:txBody>
      </p:sp>
    </p:spTree>
    <p:extLst>
      <p:ext uri="{BB962C8B-B14F-4D97-AF65-F5344CB8AC3E}">
        <p14:creationId xmlns:p14="http://schemas.microsoft.com/office/powerpoint/2010/main" val="156741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“Next we’re going to watch a series of four classroom video clips from one ECS lesson. The first clip takes place before students begin an activity on how particular landforms change over time. The second clip shows students while they’re working on the activity. And the third and fourth clips show the teacher following up with students after the activity.”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locate Analysis Guide F (handout 8.1) in their PD program binders.</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Tell participants that part 1 of the guide provides the context for the video clips.</a:t>
            </a:r>
          </a:p>
          <a:p>
            <a:endParaRPr lang="en-US" sz="1200" kern="1200" dirty="0">
              <a:solidFill>
                <a:schemeClr val="tx1"/>
              </a:solidFill>
              <a:latin typeface="+mn-lt"/>
              <a:ea typeface="+mn-ea"/>
              <a:cs typeface="+mn-cs"/>
            </a:endParaRPr>
          </a:p>
          <a:p>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“Read part 1 of the analysis guide and be prepared to discuss the two questions on the slide.”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a:t>
            </a:r>
            <a:endParaRPr lang="en-US" sz="1200" kern="1200" dirty="0">
              <a:solidFill>
                <a:schemeClr val="tx1"/>
              </a:solidFill>
              <a:latin typeface="+mn-lt"/>
              <a:ea typeface="+mn-ea"/>
              <a:cs typeface="+mn-cs"/>
            </a:endParaRPr>
          </a:p>
          <a:p>
            <a:pPr marL="320040" indent="-137160">
              <a:buFont typeface="Arial" pitchFamily="34" charset="0"/>
              <a:buChar char="•"/>
            </a:pPr>
            <a:r>
              <a:rPr lang="en-US" sz="1200" kern="1200" dirty="0">
                <a:solidFill>
                  <a:schemeClr val="tx1"/>
                </a:solidFill>
                <a:latin typeface="+mn-lt"/>
                <a:ea typeface="+mn-ea"/>
                <a:cs typeface="+mn-cs"/>
              </a:rPr>
              <a:t>Discuss the questions on the slide.</a:t>
            </a:r>
          </a:p>
          <a:p>
            <a:pPr marL="320040" indent="-137160">
              <a:buFont typeface="Arial" pitchFamily="34" charset="0"/>
              <a:buChar char="•"/>
            </a:pPr>
            <a:r>
              <a:rPr lang="en-US" sz="1200" kern="1200" dirty="0">
                <a:solidFill>
                  <a:schemeClr val="tx1"/>
                </a:solidFill>
                <a:latin typeface="+mn-lt"/>
                <a:ea typeface="+mn-ea"/>
                <a:cs typeface="+mn-cs"/>
              </a:rPr>
              <a:t>Ask whether participants have any questions about the activity they’ll be observing in the video clips.</a:t>
            </a:r>
          </a:p>
          <a:p>
            <a:pPr marL="800100" marR="0" lvl="1" indent="-342900">
              <a:spcBef>
                <a:spcPts val="0"/>
              </a:spcBef>
              <a:spcAft>
                <a:spcPts val="0"/>
              </a:spcAft>
              <a:buFont typeface="Wingdings" panose="05000000000000000000" pitchFamily="2" charset="2"/>
              <a:buNone/>
              <a:tabLst>
                <a:tab pos="137160" algn="l"/>
                <a:tab pos="228600" algn="l"/>
                <a:tab pos="137160" algn="l"/>
              </a:tabLst>
            </a:pPr>
            <a:endParaRPr lang="en-US" sz="1200" dirty="0">
              <a:solidFill>
                <a:srgbClr val="000000"/>
              </a:solidFill>
              <a:effectLst/>
              <a:latin typeface="Arial" panose="020B0604020202020204" pitchFamily="34" charset="0"/>
              <a:ea typeface="Calibri" panose="020F0502020204030204" pitchFamily="34" charset="0"/>
            </a:endParaRPr>
          </a:p>
          <a:p>
            <a:pPr marL="201295" marR="0" indent="-201295">
              <a:spcBef>
                <a:spcPts val="800"/>
              </a:spcBef>
              <a:spcAft>
                <a:spcPts val="300"/>
              </a:spcAft>
            </a:pPr>
            <a:r>
              <a:rPr lang="en-US" sz="1200" b="1" dirty="0">
                <a:effectLst/>
                <a:latin typeface="Arial" panose="020B0604020202020204" pitchFamily="34" charset="0"/>
                <a:ea typeface="Calibri" panose="020F0502020204030204" pitchFamily="34" charset="0"/>
                <a:cs typeface="Arial" panose="020B0604020202020204" pitchFamily="34" charset="0"/>
              </a:rPr>
              <a:t> Key ideas: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137160" marR="73025" lvl="0" indent="-137160">
              <a:spcBef>
                <a:spcPts val="0"/>
              </a:spcBef>
              <a:spcAft>
                <a:spcPts val="0"/>
              </a:spcAft>
              <a:buFont typeface="Wingdings" panose="05000000000000000000" pitchFamily="2" charset="2"/>
              <a:buChar char=""/>
              <a:tabLst>
                <a:tab pos="137160" algn="l"/>
                <a:tab pos="228600" algn="l"/>
                <a:tab pos="137160" algn="l"/>
              </a:tabLst>
            </a:pPr>
            <a:r>
              <a:rPr lang="en-US" sz="1200" i="1" dirty="0">
                <a:solidFill>
                  <a:srgbClr val="000000"/>
                </a:solidFill>
                <a:effectLst/>
                <a:latin typeface="Arial" panose="020B0604020202020204" pitchFamily="34" charset="0"/>
                <a:ea typeface="Calibri" panose="020F0502020204030204" pitchFamily="34" charset="0"/>
              </a:rPr>
              <a:t>Difference between the main learning goal and supporting science ideas:</a:t>
            </a:r>
            <a:r>
              <a:rPr lang="en-US" sz="1200" dirty="0">
                <a:solidFill>
                  <a:srgbClr val="000000"/>
                </a:solidFill>
                <a:effectLst/>
                <a:latin typeface="Arial" panose="020B0604020202020204" pitchFamily="34" charset="0"/>
                <a:ea typeface="Calibri" panose="020F0502020204030204" pitchFamily="34" charset="0"/>
              </a:rPr>
              <a:t> The main learning goal is the big idea that is the focus of the lesson. Supporting science ideas are smaller, connected ideas that build upon each other to support the main learning goal.</a:t>
            </a:r>
          </a:p>
          <a:p>
            <a:pPr marL="137160" marR="73025" lvl="0" indent="-137160">
              <a:spcBef>
                <a:spcPts val="0"/>
              </a:spcBef>
              <a:spcAft>
                <a:spcPts val="0"/>
              </a:spcAft>
              <a:buFont typeface="Wingdings" panose="05000000000000000000" pitchFamily="2" charset="2"/>
              <a:buChar char=""/>
              <a:tabLst>
                <a:tab pos="137160" algn="l"/>
                <a:tab pos="228600" algn="l"/>
                <a:tab pos="137160" algn="l"/>
              </a:tabLst>
            </a:pPr>
            <a:r>
              <a:rPr lang="en-US" sz="1200" i="1" dirty="0">
                <a:effectLst/>
                <a:latin typeface="Arial" panose="020B0604020202020204" pitchFamily="34" charset="0"/>
                <a:ea typeface="Calibri" panose="020F0502020204030204" pitchFamily="34" charset="0"/>
                <a:cs typeface="Times New Roman" panose="02020603050405020304" pitchFamily="18" charset="0"/>
              </a:rPr>
              <a:t>Similarity between the main learning goal and supporting science ideas:</a:t>
            </a: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r>
              <a:rPr lang="en-US" sz="1200" dirty="0">
                <a:effectLst/>
                <a:latin typeface="Arial" panose="020B0604020202020204" pitchFamily="34" charset="0"/>
                <a:ea typeface="Calibri" panose="020F0502020204030204" pitchFamily="34" charset="0"/>
                <a:cs typeface="Times New Roman" panose="02020603050405020304" pitchFamily="18" charset="0"/>
              </a:rPr>
              <a:t>The main learning goal and supporting science ideas are all expressed as complete-sentence science ideas (not as topics, phrases, or activities).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9</a:t>
            </a:fld>
            <a:endParaRPr lang="en-US" dirty="0"/>
          </a:p>
        </p:txBody>
      </p:sp>
    </p:spTree>
    <p:extLst>
      <p:ext uri="{BB962C8B-B14F-4D97-AF65-F5344CB8AC3E}">
        <p14:creationId xmlns:p14="http://schemas.microsoft.com/office/powerpoint/2010/main" val="675861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dirty="0"/>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dirty="0"/>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dirty="0"/>
          </a:p>
        </p:txBody>
      </p:sp>
    </p:spTree>
    <p:extLst>
      <p:ext uri="{BB962C8B-B14F-4D97-AF65-F5344CB8AC3E}">
        <p14:creationId xmlns:p14="http://schemas.microsoft.com/office/powerpoint/2010/main" val="3186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dirty="0"/>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dirty="0"/>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dirty="0"/>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dirty="0"/>
          </a:p>
        </p:txBody>
      </p:sp>
      <p:sp>
        <p:nvSpPr>
          <p:cNvPr id="9" name="Footer Placeholder 7"/>
          <p:cNvSpPr>
            <a:spLocks noGrp="1"/>
          </p:cNvSpPr>
          <p:nvPr>
            <p:ph type="ftr" sz="quarter" idx="11"/>
          </p:nvPr>
        </p:nvSpPr>
        <p:spPr/>
        <p:txBody>
          <a:bodyPr/>
          <a:lstStyle>
            <a:lvl1pPr>
              <a:defRPr/>
            </a:lvl1pPr>
          </a:lstStyle>
          <a:p>
            <a:pPr>
              <a:defRPr/>
            </a:pPr>
            <a:endParaRPr lang="en-US" dirty="0"/>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dirty="0"/>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dirty="0"/>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dirty="0"/>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dirty="0"/>
          </a:p>
        </p:txBody>
      </p:sp>
      <p:sp>
        <p:nvSpPr>
          <p:cNvPr id="7" name="Footer Placeholder 5"/>
          <p:cNvSpPr>
            <a:spLocks noGrp="1"/>
          </p:cNvSpPr>
          <p:nvPr>
            <p:ph type="ftr" sz="quarter" idx="11"/>
          </p:nvPr>
        </p:nvSpPr>
        <p:spPr/>
        <p:txBody>
          <a:bodyPr/>
          <a:lstStyle>
            <a:lvl1pPr>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dirty="0"/>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dirty="0"/>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embed/onnMtJiufS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youtube.com/embed/NjMJ0Ce7mm8" TargetMode="External"/><Relationship Id="rId5" Type="http://schemas.openxmlformats.org/officeDocument/2006/relationships/hyperlink" Target="https://www.youtube.com/embed/SFKBPd6NCNI" TargetMode="External"/><Relationship Id="rId4" Type="http://schemas.openxmlformats.org/officeDocument/2006/relationships/hyperlink" Target="https://www.youtube.com/embed/Dofb25kHzV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gif"/><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a:t>RESP</a:t>
            </a:r>
            <a:r>
              <a:rPr lang="en-US" altLang="en-US" cap="none" dirty="0"/>
              <a:t>e</a:t>
            </a:r>
            <a:r>
              <a:rPr lang="en-US" altLang="en-US" dirty="0"/>
              <a:t>CT PD pROGRAM</a:t>
            </a:r>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a:solidFill>
                  <a:srgbClr val="1F497D"/>
                </a:solidFill>
                <a:latin typeface="Lucida Sans Unicode" pitchFamily="34" charset="0"/>
              </a:rPr>
              <a:t>RESPeCT Summer Institute </a:t>
            </a:r>
            <a:endParaRPr lang="en-US" altLang="en-US" sz="16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06334"/>
            <a:ext cx="1787525" cy="523220"/>
          </a:xfrm>
          <a:prstGeom prst="rect">
            <a:avLst/>
          </a:prstGeom>
          <a:noFill/>
        </p:spPr>
        <p:txBody>
          <a:bodyPr wrap="square" rtlCol="0">
            <a:spAutoFit/>
          </a:bodyPr>
          <a:lstStyle/>
          <a:p>
            <a:r>
              <a:rPr lang="en-US" sz="2800" dirty="0">
                <a:solidFill>
                  <a:srgbClr val="1F497D"/>
                </a:solidFill>
                <a:latin typeface="Lucida Sans Unicode" pitchFamily="34" charset="0"/>
              </a:rPr>
              <a:t>Day 8</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468" y="381000"/>
            <a:ext cx="8229600" cy="990600"/>
          </a:xfrm>
        </p:spPr>
        <p:txBody>
          <a:bodyPr>
            <a:normAutofit/>
          </a:bodyPr>
          <a:lstStyle/>
          <a:p>
            <a:r>
              <a:rPr lang="en-US" dirty="0"/>
              <a:t>Lesson Analysis: Strategy F</a:t>
            </a:r>
          </a:p>
        </p:txBody>
      </p:sp>
      <p:sp>
        <p:nvSpPr>
          <p:cNvPr id="9" name="Content Placeholder 2"/>
          <p:cNvSpPr txBox="1">
            <a:spLocks/>
          </p:cNvSpPr>
          <p:nvPr/>
        </p:nvSpPr>
        <p:spPr bwMode="auto">
          <a:xfrm>
            <a:off x="360405" y="12954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65760" indent="-365760">
              <a:spcAft>
                <a:spcPts val="600"/>
              </a:spcAft>
              <a:buFont typeface="+mj-lt"/>
              <a:buAutoNum type="arabicPeriod"/>
            </a:pPr>
            <a:r>
              <a:rPr lang="en-US" sz="3150" dirty="0"/>
              <a:t>For each of the video clips, read the context at the top of the transcript and then watch the clip:</a:t>
            </a:r>
          </a:p>
          <a:p>
            <a:pPr marL="731520" lvl="1" indent="-365760">
              <a:spcBef>
                <a:spcPts val="0"/>
              </a:spcBef>
              <a:spcAft>
                <a:spcPts val="0"/>
              </a:spcAft>
            </a:pPr>
            <a:r>
              <a:rPr lang="en-US" sz="3150" dirty="0"/>
              <a:t>Video clip 1: setup for the activity</a:t>
            </a:r>
          </a:p>
          <a:p>
            <a:pPr marL="731520" lvl="1" indent="-365760">
              <a:spcBef>
                <a:spcPts val="0"/>
              </a:spcBef>
              <a:spcAft>
                <a:spcPts val="0"/>
              </a:spcAft>
            </a:pPr>
            <a:r>
              <a:rPr lang="en-US" sz="3150" dirty="0"/>
              <a:t>Video clip 2: during the activity</a:t>
            </a:r>
          </a:p>
          <a:p>
            <a:pPr marL="731520" lvl="1" indent="-365760">
              <a:spcBef>
                <a:spcPts val="0"/>
              </a:spcBef>
              <a:spcAft>
                <a:spcPts val="0"/>
              </a:spcAft>
            </a:pPr>
            <a:r>
              <a:rPr lang="en-US" sz="3150" dirty="0"/>
              <a:t>Video clips 3 and 4: follow-up to the activity</a:t>
            </a:r>
          </a:p>
          <a:p>
            <a:pPr marL="365760" indent="-365760">
              <a:spcBef>
                <a:spcPts val="1200"/>
              </a:spcBef>
              <a:spcAft>
                <a:spcPts val="0"/>
              </a:spcAft>
              <a:buFont typeface="+mj-lt"/>
              <a:buAutoNum type="arabicPeriod"/>
            </a:pPr>
            <a:r>
              <a:rPr lang="en-US" sz="3150" dirty="0"/>
              <a:t>For each clip, use the criteria in part 2 of Analysis Guide F to analyze how well science ideas were linked to the activity.</a:t>
            </a:r>
          </a:p>
        </p:txBody>
      </p:sp>
      <p:sp>
        <p:nvSpPr>
          <p:cNvPr id="8" name="TextBox 7"/>
          <p:cNvSpPr txBox="1"/>
          <p:nvPr/>
        </p:nvSpPr>
        <p:spPr>
          <a:xfrm>
            <a:off x="3429000" y="5662880"/>
            <a:ext cx="5715000" cy="1323439"/>
          </a:xfrm>
          <a:prstGeom prst="rect">
            <a:avLst/>
          </a:prstGeom>
          <a:noFill/>
        </p:spPr>
        <p:txBody>
          <a:bodyPr wrap="square" rtlCol="0">
            <a:spAutoFit/>
          </a:bodyPr>
          <a:lstStyle/>
          <a:p>
            <a:r>
              <a:rPr lang="en-US" sz="1600" dirty="0">
                <a:solidFill>
                  <a:srgbClr val="0070C0"/>
                </a:solidFill>
              </a:rPr>
              <a:t>Link to video clips:	</a:t>
            </a:r>
            <a:r>
              <a:rPr lang="en-US" sz="1600" dirty="0">
                <a:solidFill>
                  <a:srgbClr val="0070C0"/>
                </a:solidFill>
                <a:hlinkClick r:id="rId3"/>
              </a:rPr>
              <a:t>8.1_mspcp_gr.2_ecs_poulsen_L3_c4</a:t>
            </a:r>
            <a:r>
              <a:rPr lang="en-US" sz="1600" dirty="0">
                <a:solidFill>
                  <a:srgbClr val="0070C0"/>
                </a:solidFill>
              </a:rPr>
              <a:t>;</a:t>
            </a:r>
          </a:p>
          <a:p>
            <a:r>
              <a:rPr lang="en-US" sz="1600" dirty="0">
                <a:solidFill>
                  <a:srgbClr val="0070C0"/>
                </a:solidFill>
              </a:rPr>
              <a:t>		</a:t>
            </a:r>
            <a:r>
              <a:rPr lang="en-US" sz="1600" dirty="0">
                <a:solidFill>
                  <a:srgbClr val="0070C0"/>
                </a:solidFill>
                <a:hlinkClick r:id="rId4"/>
              </a:rPr>
              <a:t>8.2_mspcp_gr.2_ecs_poulsen_L3_c3</a:t>
            </a:r>
            <a:r>
              <a:rPr lang="en-US" sz="1600" dirty="0">
                <a:solidFill>
                  <a:srgbClr val="0070C0"/>
                </a:solidFill>
              </a:rPr>
              <a:t>;</a:t>
            </a:r>
            <a:endParaRPr lang="en-US" sz="1600" dirty="0"/>
          </a:p>
          <a:p>
            <a:r>
              <a:rPr lang="en-US" sz="1600" dirty="0">
                <a:solidFill>
                  <a:srgbClr val="0070C0"/>
                </a:solidFill>
              </a:rPr>
              <a:t>		</a:t>
            </a:r>
            <a:r>
              <a:rPr lang="en-US" sz="1600" dirty="0">
                <a:solidFill>
                  <a:srgbClr val="0070C0"/>
                </a:solidFill>
                <a:hlinkClick r:id="rId5"/>
              </a:rPr>
              <a:t>8.3_mspcp_gr.2_ecs_poulsen_L3_c6</a:t>
            </a:r>
            <a:r>
              <a:rPr lang="en-US" sz="1600" dirty="0">
                <a:solidFill>
                  <a:srgbClr val="0070C0"/>
                </a:solidFill>
              </a:rPr>
              <a:t>;</a:t>
            </a:r>
            <a:endParaRPr lang="en-US" sz="1600" dirty="0"/>
          </a:p>
          <a:p>
            <a:r>
              <a:rPr lang="en-US" sz="1600" dirty="0">
                <a:solidFill>
                  <a:srgbClr val="0070C0"/>
                </a:solidFill>
              </a:rPr>
              <a:t>		</a:t>
            </a:r>
            <a:r>
              <a:rPr lang="en-US" sz="1600" dirty="0">
                <a:solidFill>
                  <a:srgbClr val="0070C0"/>
                </a:solidFill>
                <a:hlinkClick r:id="rId6"/>
              </a:rPr>
              <a:t>8.4_mspcp_gr.2_ecs_poulsen_L3_c7-c8</a:t>
            </a:r>
            <a:endParaRPr lang="en-US" sz="1600" dirty="0"/>
          </a:p>
          <a:p>
            <a:endParaRPr lang="en-US" sz="1600" dirty="0">
              <a:solidFill>
                <a:srgbClr val="0070C0"/>
              </a:solidFill>
            </a:endParaRPr>
          </a:p>
        </p:txBody>
      </p:sp>
    </p:spTree>
    <p:extLst>
      <p:ext uri="{BB962C8B-B14F-4D97-AF65-F5344CB8AC3E}">
        <p14:creationId xmlns:p14="http://schemas.microsoft.com/office/powerpoint/2010/main" val="951174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26" y="232150"/>
            <a:ext cx="8229600" cy="990600"/>
          </a:xfrm>
        </p:spPr>
        <p:txBody>
          <a:bodyPr>
            <a:normAutofit/>
          </a:bodyPr>
          <a:lstStyle/>
          <a:p>
            <a:r>
              <a:rPr lang="en-US" dirty="0"/>
              <a:t>Lesson Analysis: Strategies F, G, and H</a:t>
            </a:r>
          </a:p>
        </p:txBody>
      </p:sp>
      <p:sp>
        <p:nvSpPr>
          <p:cNvPr id="7" name="TextBox 6"/>
          <p:cNvSpPr txBox="1"/>
          <p:nvPr/>
        </p:nvSpPr>
        <p:spPr>
          <a:xfrm>
            <a:off x="609600" y="1143000"/>
            <a:ext cx="8077200" cy="2092881"/>
          </a:xfrm>
          <a:prstGeom prst="rect">
            <a:avLst/>
          </a:prstGeom>
          <a:noFill/>
          <a:ln>
            <a:solidFill>
              <a:schemeClr val="accent1"/>
            </a:solidFill>
          </a:ln>
        </p:spPr>
        <p:txBody>
          <a:bodyPr wrap="square" rtlCol="0">
            <a:spAutoFit/>
          </a:bodyPr>
          <a:lstStyle/>
          <a:p>
            <a:r>
              <a:rPr lang="en-US" sz="2600" dirty="0">
                <a:latin typeface="Calibri" pitchFamily="34" charset="0"/>
              </a:rPr>
              <a:t>Strategy F: </a:t>
            </a:r>
          </a:p>
          <a:p>
            <a:pPr marL="365760" indent="-365760">
              <a:buAutoNum type="alphaLcPeriod"/>
            </a:pPr>
            <a:r>
              <a:rPr lang="en-US" sz="2600" dirty="0">
                <a:latin typeface="Calibri" pitchFamily="34" charset="0"/>
              </a:rPr>
              <a:t>Find examples in the video transcripts where students are linking science ideas to a lesson activity. </a:t>
            </a:r>
          </a:p>
          <a:p>
            <a:pPr marL="365760" indent="-365760">
              <a:buAutoNum type="alphaLcPeriod"/>
            </a:pPr>
            <a:r>
              <a:rPr lang="en-US" sz="2600" dirty="0">
                <a:latin typeface="Calibri" pitchFamily="34" charset="0"/>
              </a:rPr>
              <a:t>Suggest one specific way to strengthen strategy F in this lesson. </a:t>
            </a:r>
          </a:p>
        </p:txBody>
      </p:sp>
      <p:sp>
        <p:nvSpPr>
          <p:cNvPr id="8" name="TextBox 7"/>
          <p:cNvSpPr txBox="1"/>
          <p:nvPr/>
        </p:nvSpPr>
        <p:spPr>
          <a:xfrm>
            <a:off x="609600" y="3352800"/>
            <a:ext cx="3733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G: </a:t>
            </a:r>
          </a:p>
          <a:p>
            <a:pPr marL="365760" indent="-365760">
              <a:lnSpc>
                <a:spcPct val="90000"/>
              </a:lnSpc>
              <a:buAutoNum type="alphaLcPeriod"/>
            </a:pPr>
            <a:r>
              <a:rPr lang="en-US" sz="2600" dirty="0">
                <a:latin typeface="Calibri" pitchFamily="34" charset="0"/>
              </a:rPr>
              <a:t>Find examples where two or more science ideas are being linked together.</a:t>
            </a:r>
          </a:p>
          <a:p>
            <a:pPr marL="365760" indent="-365760">
              <a:lnSpc>
                <a:spcPct val="90000"/>
              </a:lnSpc>
              <a:buAutoNum type="alphaLcPeriod"/>
            </a:pPr>
            <a:r>
              <a:rPr lang="en-US" sz="2600" dirty="0">
                <a:latin typeface="Calibri" pitchFamily="34" charset="0"/>
              </a:rPr>
              <a:t>Suggest one specific way to strengthen strategy G in this lesson. </a:t>
            </a:r>
          </a:p>
        </p:txBody>
      </p:sp>
      <p:sp>
        <p:nvSpPr>
          <p:cNvPr id="9" name="TextBox 8"/>
          <p:cNvSpPr txBox="1"/>
          <p:nvPr/>
        </p:nvSpPr>
        <p:spPr>
          <a:xfrm>
            <a:off x="4572000" y="3352800"/>
            <a:ext cx="4114800" cy="3333220"/>
          </a:xfrm>
          <a:prstGeom prst="rect">
            <a:avLst/>
          </a:prstGeom>
          <a:noFill/>
          <a:ln>
            <a:solidFill>
              <a:schemeClr val="accent1"/>
            </a:solidFill>
          </a:ln>
        </p:spPr>
        <p:txBody>
          <a:bodyPr wrap="square" rtlCol="0">
            <a:spAutoFit/>
          </a:bodyPr>
          <a:lstStyle/>
          <a:p>
            <a:pPr>
              <a:lnSpc>
                <a:spcPct val="90000"/>
              </a:lnSpc>
            </a:pPr>
            <a:r>
              <a:rPr lang="en-US" sz="2600" dirty="0">
                <a:latin typeface="Calibri" pitchFamily="34" charset="0"/>
              </a:rPr>
              <a:t>Strategy H: </a:t>
            </a:r>
          </a:p>
          <a:p>
            <a:pPr marL="365760" indent="-365760">
              <a:lnSpc>
                <a:spcPct val="90000"/>
              </a:lnSpc>
              <a:buAutoNum type="alphaLcPeriod"/>
            </a:pPr>
            <a:r>
              <a:rPr lang="en-US" sz="2600" dirty="0">
                <a:latin typeface="Calibri" pitchFamily="34" charset="0"/>
              </a:rPr>
              <a:t>Find an example where the teacher is highlighting key science ideas or referring back to the focus question.</a:t>
            </a:r>
          </a:p>
          <a:p>
            <a:pPr marL="365760" indent="-365760">
              <a:lnSpc>
                <a:spcPct val="90000"/>
              </a:lnSpc>
              <a:buAutoNum type="alphaLcPeriod"/>
            </a:pPr>
            <a:r>
              <a:rPr lang="en-US" sz="2600" dirty="0">
                <a:latin typeface="Calibri" pitchFamily="34" charset="0"/>
              </a:rPr>
              <a:t>Suggest one specific way to strengthen strategy H in this lesson. </a:t>
            </a:r>
          </a:p>
        </p:txBody>
      </p:sp>
    </p:spTree>
    <p:extLst>
      <p:ext uri="{BB962C8B-B14F-4D97-AF65-F5344CB8AC3E}">
        <p14:creationId xmlns:p14="http://schemas.microsoft.com/office/powerpoint/2010/main" val="276706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 Strategies F, G, and H</a:t>
            </a:r>
          </a:p>
        </p:txBody>
      </p:sp>
      <p:sp>
        <p:nvSpPr>
          <p:cNvPr id="3" name="Content Placeholder 2"/>
          <p:cNvSpPr>
            <a:spLocks noGrp="1"/>
          </p:cNvSpPr>
          <p:nvPr>
            <p:ph idx="1"/>
          </p:nvPr>
        </p:nvSpPr>
        <p:spPr>
          <a:xfrm>
            <a:off x="533400" y="1219200"/>
            <a:ext cx="8229600" cy="5334000"/>
          </a:xfrm>
        </p:spPr>
        <p:txBody>
          <a:bodyPr/>
          <a:lstStyle/>
          <a:p>
            <a:pPr marL="365760" indent="-365760">
              <a:spcBef>
                <a:spcPts val="0"/>
              </a:spcBef>
              <a:spcAft>
                <a:spcPts val="600"/>
              </a:spcAft>
            </a:pPr>
            <a:r>
              <a:rPr lang="en-US" sz="3000" dirty="0"/>
              <a:t>Use linking strategies to make the science ideas explicit to the whole class (strategies F and G). </a:t>
            </a:r>
          </a:p>
          <a:p>
            <a:pPr marL="365760" indent="-365760">
              <a:spcBef>
                <a:spcPts val="0"/>
              </a:spcBef>
              <a:spcAft>
                <a:spcPts val="600"/>
              </a:spcAft>
            </a:pPr>
            <a:r>
              <a:rPr lang="en-US" sz="3000" dirty="0"/>
              <a:t>Engage </a:t>
            </a:r>
            <a:r>
              <a:rPr lang="en-US" sz="3000" b="1" dirty="0"/>
              <a:t>students</a:t>
            </a:r>
            <a:r>
              <a:rPr lang="en-US" sz="3000" dirty="0"/>
              <a:t> in linking science ideas to activities before, during, and after an activity (strategy F).</a:t>
            </a:r>
          </a:p>
          <a:p>
            <a:pPr marL="365760" indent="-365760">
              <a:spcBef>
                <a:spcPts val="0"/>
              </a:spcBef>
              <a:spcAft>
                <a:spcPts val="600"/>
              </a:spcAft>
            </a:pPr>
            <a:r>
              <a:rPr lang="en-US" sz="3000" dirty="0"/>
              <a:t>Engage </a:t>
            </a:r>
            <a:r>
              <a:rPr lang="en-US" sz="3000" b="1" dirty="0"/>
              <a:t>students</a:t>
            </a:r>
            <a:r>
              <a:rPr lang="en-US" sz="3000" dirty="0"/>
              <a:t> in linking science ideas to other science ideas (strategy G).</a:t>
            </a:r>
          </a:p>
          <a:p>
            <a:pPr marL="365760" indent="-365760">
              <a:spcBef>
                <a:spcPts val="0"/>
              </a:spcBef>
              <a:spcAft>
                <a:spcPts val="600"/>
              </a:spcAft>
            </a:pPr>
            <a:r>
              <a:rPr lang="en-US" sz="3000" dirty="0"/>
              <a:t>Highlight key science ideas throughout the lesson (strategy H).</a:t>
            </a:r>
          </a:p>
          <a:p>
            <a:pPr marL="365760" indent="-365760">
              <a:spcBef>
                <a:spcPts val="0"/>
              </a:spcBef>
              <a:spcAft>
                <a:spcPts val="600"/>
              </a:spcAft>
            </a:pPr>
            <a:r>
              <a:rPr lang="en-US" sz="3000" dirty="0"/>
              <a:t>Keep returning to the focus question throughout and at the end of the lesson (strategy H).</a:t>
            </a:r>
          </a:p>
          <a:p>
            <a:endParaRPr lang="en-US" dirty="0"/>
          </a:p>
        </p:txBody>
      </p:sp>
    </p:spTree>
    <p:extLst>
      <p:ext uri="{BB962C8B-B14F-4D97-AF65-F5344CB8AC3E}">
        <p14:creationId xmlns:p14="http://schemas.microsoft.com/office/powerpoint/2010/main" val="41353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Lesson Analysis: Focus Question 2</a:t>
            </a:r>
          </a:p>
        </p:txBody>
      </p:sp>
      <p:sp>
        <p:nvSpPr>
          <p:cNvPr id="3" name="Content Placeholder 2"/>
          <p:cNvSpPr>
            <a:spLocks noGrp="1"/>
          </p:cNvSpPr>
          <p:nvPr>
            <p:ph idx="1"/>
          </p:nvPr>
        </p:nvSpPr>
        <p:spPr>
          <a:xfrm>
            <a:off x="533400" y="1600200"/>
            <a:ext cx="8153400" cy="4876800"/>
          </a:xfrm>
        </p:spPr>
        <p:txBody>
          <a:bodyPr/>
          <a:lstStyle/>
          <a:p>
            <a:pPr marL="0" lvl="1" indent="0" eaLnBrk="1" hangingPunct="1">
              <a:spcBef>
                <a:spcPts val="600"/>
              </a:spcBef>
              <a:spcAft>
                <a:spcPts val="0"/>
              </a:spcAft>
              <a:buNone/>
            </a:pPr>
            <a:r>
              <a:rPr lang="en-US" sz="3200" dirty="0"/>
              <a:t>How will the Student Thinking Lens and Science Content Storyline Lens strategies help you teach the ECS lessons in the fall?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lstStyle/>
          <a:p>
            <a:r>
              <a:rPr lang="en-US" dirty="0"/>
              <a:t>ECS Lesson Plan Conversation</a:t>
            </a:r>
          </a:p>
        </p:txBody>
      </p:sp>
      <p:sp>
        <p:nvSpPr>
          <p:cNvPr id="3" name="Content Placeholder 2"/>
          <p:cNvSpPr>
            <a:spLocks noGrp="1"/>
          </p:cNvSpPr>
          <p:nvPr>
            <p:ph idx="1"/>
          </p:nvPr>
        </p:nvSpPr>
        <p:spPr>
          <a:xfrm>
            <a:off x="533400" y="1143000"/>
            <a:ext cx="8382000" cy="5486400"/>
          </a:xfrm>
        </p:spPr>
        <p:txBody>
          <a:bodyPr/>
          <a:lstStyle/>
          <a:p>
            <a:pPr marL="365760" indent="-365760">
              <a:spcBef>
                <a:spcPts val="0"/>
              </a:spcBef>
              <a:spcAft>
                <a:spcPts val="300"/>
              </a:spcAft>
              <a:buFont typeface="+mj-lt"/>
              <a:buAutoNum type="arabicPeriod"/>
              <a:defRPr/>
            </a:pPr>
            <a:r>
              <a:rPr lang="en-US" sz="2350" b="1" dirty="0">
                <a:ea typeface="Times New Roman"/>
              </a:rPr>
              <a:t>The science content storyline across lessons</a:t>
            </a:r>
          </a:p>
          <a:p>
            <a:pPr marL="777240" lvl="1" indent="-274320">
              <a:spcBef>
                <a:spcPts val="0"/>
              </a:spcBef>
              <a:spcAft>
                <a:spcPts val="0"/>
              </a:spcAft>
              <a:buFont typeface="Arial" pitchFamily="34" charset="0"/>
              <a:buChar char="•"/>
              <a:defRPr/>
            </a:pPr>
            <a:r>
              <a:rPr lang="en-US" sz="2350" dirty="0">
                <a:ea typeface="Times New Roman"/>
              </a:rPr>
              <a:t>Review the main learning goal for each lesson sequentially.</a:t>
            </a:r>
          </a:p>
          <a:p>
            <a:pPr marL="365760" indent="-365760">
              <a:spcBef>
                <a:spcPts val="600"/>
              </a:spcBef>
              <a:spcAft>
                <a:spcPts val="0"/>
              </a:spcAft>
              <a:buFont typeface="+mj-lt"/>
              <a:buAutoNum type="arabicPeriod"/>
              <a:defRPr/>
            </a:pPr>
            <a:r>
              <a:rPr lang="en-US" sz="2350" b="1" dirty="0">
                <a:ea typeface="Times New Roman"/>
              </a:rPr>
              <a:t>The science content storyline within lessons </a:t>
            </a:r>
            <a:r>
              <a:rPr lang="en-US" sz="2350" dirty="0">
                <a:ea typeface="Times New Roman"/>
              </a:rPr>
              <a:t>(5</a:t>
            </a:r>
            <a:r>
              <a:rPr lang="en-US" sz="2350" dirty="0"/>
              <a:t>–</a:t>
            </a:r>
            <a:r>
              <a:rPr lang="en-US" sz="2350" dirty="0">
                <a:ea typeface="Times New Roman"/>
              </a:rPr>
              <a:t>7 min for each two-part lesson)</a:t>
            </a:r>
          </a:p>
          <a:p>
            <a:pPr marL="777240" lvl="1" indent="-274320">
              <a:spcBef>
                <a:spcPts val="300"/>
              </a:spcBef>
              <a:spcAft>
                <a:spcPts val="0"/>
              </a:spcAft>
              <a:buFont typeface="Arial" pitchFamily="34" charset="0"/>
              <a:buChar char="•"/>
            </a:pPr>
            <a:r>
              <a:rPr lang="en-US" sz="2350" dirty="0"/>
              <a:t>How does this lesson fit into the arc of all the lessons? </a:t>
            </a:r>
          </a:p>
          <a:p>
            <a:pPr marL="777240" lvl="1" indent="-274320">
              <a:spcBef>
                <a:spcPts val="300"/>
              </a:spcBef>
              <a:spcAft>
                <a:spcPts val="0"/>
              </a:spcAft>
              <a:buFont typeface="Arial" pitchFamily="34" charset="0"/>
              <a:buChar char="•"/>
            </a:pPr>
            <a:r>
              <a:rPr lang="en-US" sz="2350" dirty="0"/>
              <a:t>What are the main learning goal and focus question?</a:t>
            </a:r>
          </a:p>
          <a:p>
            <a:pPr marL="777240" lvl="1" indent="-274320">
              <a:spcBef>
                <a:spcPts val="300"/>
              </a:spcBef>
              <a:spcAft>
                <a:spcPts val="0"/>
              </a:spcAft>
              <a:buFont typeface="Arial" pitchFamily="34" charset="0"/>
              <a:buChar char="•"/>
            </a:pPr>
            <a:r>
              <a:rPr lang="en-US" sz="2350" dirty="0"/>
              <a:t>Describe the main activity (or activities). </a:t>
            </a:r>
          </a:p>
          <a:p>
            <a:pPr marL="777240" lvl="1" indent="-274320">
              <a:spcBef>
                <a:spcPts val="300"/>
              </a:spcBef>
              <a:spcAft>
                <a:spcPts val="0"/>
              </a:spcAft>
              <a:buFont typeface="Arial" pitchFamily="34" charset="0"/>
              <a:buChar char="•"/>
            </a:pPr>
            <a:r>
              <a:rPr lang="en-US" sz="2350" dirty="0"/>
              <a:t>How will the activity help students better understand the learning goal for the day?</a:t>
            </a:r>
          </a:p>
          <a:p>
            <a:pPr marL="777240" lvl="1" indent="-274320">
              <a:spcBef>
                <a:spcPts val="300"/>
              </a:spcBef>
              <a:spcAft>
                <a:spcPts val="0"/>
              </a:spcAft>
              <a:buFont typeface="Arial" pitchFamily="34" charset="0"/>
              <a:buChar char="•"/>
            </a:pPr>
            <a:r>
              <a:rPr lang="en-US" sz="2350" dirty="0"/>
              <a:t>What STeLLA strategy/strategies are highlighted in this activity?</a:t>
            </a:r>
          </a:p>
          <a:p>
            <a:pPr marL="777240" lvl="1" indent="-274320">
              <a:spcBef>
                <a:spcPts val="300"/>
              </a:spcBef>
              <a:spcAft>
                <a:spcPts val="0"/>
              </a:spcAft>
              <a:buFont typeface="Arial" pitchFamily="34" charset="0"/>
              <a:buChar char="•"/>
            </a:pPr>
            <a:r>
              <a:rPr lang="en-US" sz="2350" dirty="0"/>
              <a:t>What concerns or suggestions do you have about this activity? </a:t>
            </a:r>
            <a:endParaRPr lang="en-US" sz="2350" dirty="0">
              <a:ea typeface="Times New Roman"/>
            </a:endParaRPr>
          </a:p>
          <a:p>
            <a:pPr marL="365760" indent="-365760">
              <a:spcBef>
                <a:spcPts val="600"/>
              </a:spcBef>
              <a:spcAft>
                <a:spcPts val="0"/>
              </a:spcAft>
              <a:buAutoNum type="arabicPeriod"/>
              <a:defRPr/>
            </a:pPr>
            <a:r>
              <a:rPr lang="en-US" sz="2350" b="1" dirty="0">
                <a:ea typeface="Times New Roman"/>
              </a:rPr>
              <a:t>Practical issues and questions</a:t>
            </a:r>
          </a:p>
          <a:p>
            <a:endParaRPr lang="en-US" dirty="0"/>
          </a:p>
        </p:txBody>
      </p:sp>
    </p:spTree>
    <p:extLst>
      <p:ext uri="{BB962C8B-B14F-4D97-AF65-F5344CB8AC3E}">
        <p14:creationId xmlns:p14="http://schemas.microsoft.com/office/powerpoint/2010/main" val="595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990600"/>
          </a:xfrm>
        </p:spPr>
        <p:txBody>
          <a:bodyPr>
            <a:noAutofit/>
          </a:bodyPr>
          <a:lstStyle/>
          <a:p>
            <a:r>
              <a:rPr lang="en-US" sz="3800" dirty="0"/>
              <a:t>STL Strategies Highlighted in the ECS Lessons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45779760"/>
              </p:ext>
            </p:extLst>
          </p:nvPr>
        </p:nvGraphicFramePr>
        <p:xfrm>
          <a:off x="533400" y="1523999"/>
          <a:ext cx="8240750" cy="4876801"/>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544550">
                  <a:extLst>
                    <a:ext uri="{9D8B030D-6E8A-4147-A177-3AD203B41FA5}">
                      <a16:colId xmlns:a16="http://schemas.microsoft.com/office/drawing/2014/main" val="20012"/>
                    </a:ext>
                  </a:extLst>
                </a:gridCol>
              </a:tblGrid>
              <a:tr h="434155">
                <a:tc>
                  <a:txBody>
                    <a:bodyPr/>
                    <a:lstStyle/>
                    <a:p>
                      <a:endParaRPr lang="en-US" dirty="0"/>
                    </a:p>
                  </a:txBody>
                  <a:tcPr/>
                </a:tc>
                <a:tc>
                  <a:txBody>
                    <a:bodyPr/>
                    <a:lstStyle/>
                    <a:p>
                      <a:r>
                        <a:rPr lang="en-US" dirty="0"/>
                        <a:t>1a</a:t>
                      </a:r>
                    </a:p>
                  </a:txBody>
                  <a:tcPr/>
                </a:tc>
                <a:tc>
                  <a:txBody>
                    <a:bodyPr/>
                    <a:lstStyle/>
                    <a:p>
                      <a:r>
                        <a:rPr lang="en-US" dirty="0"/>
                        <a:t>1b</a:t>
                      </a:r>
                    </a:p>
                  </a:txBody>
                  <a:tcPr/>
                </a:tc>
                <a:tc>
                  <a:txBody>
                    <a:bodyPr/>
                    <a:lstStyle/>
                    <a:p>
                      <a:r>
                        <a:rPr lang="en-US" dirty="0"/>
                        <a:t>2a</a:t>
                      </a:r>
                    </a:p>
                  </a:txBody>
                  <a:tcPr/>
                </a:tc>
                <a:tc>
                  <a:txBody>
                    <a:bodyPr/>
                    <a:lstStyle/>
                    <a:p>
                      <a:r>
                        <a:rPr lang="en-US" dirty="0"/>
                        <a:t>2b</a:t>
                      </a:r>
                    </a:p>
                  </a:txBody>
                  <a:tcPr/>
                </a:tc>
                <a:tc>
                  <a:txBody>
                    <a:bodyPr/>
                    <a:lstStyle/>
                    <a:p>
                      <a:r>
                        <a:rPr lang="en-US" dirty="0"/>
                        <a:t>3a</a:t>
                      </a:r>
                    </a:p>
                  </a:txBody>
                  <a:tcPr/>
                </a:tc>
                <a:tc>
                  <a:txBody>
                    <a:bodyPr/>
                    <a:lstStyle/>
                    <a:p>
                      <a:r>
                        <a:rPr lang="en-US" dirty="0"/>
                        <a:t>3b</a:t>
                      </a:r>
                    </a:p>
                  </a:txBody>
                  <a:tcPr/>
                </a:tc>
                <a:tc>
                  <a:txBody>
                    <a:bodyPr/>
                    <a:lstStyle/>
                    <a:p>
                      <a:r>
                        <a:rPr lang="en-US" dirty="0"/>
                        <a:t>4a</a:t>
                      </a:r>
                    </a:p>
                  </a:txBody>
                  <a:tcPr/>
                </a:tc>
                <a:tc>
                  <a:txBody>
                    <a:bodyPr/>
                    <a:lstStyle/>
                    <a:p>
                      <a:r>
                        <a:rPr lang="en-US" dirty="0"/>
                        <a:t>4b</a:t>
                      </a:r>
                    </a:p>
                  </a:txBody>
                  <a:tcPr/>
                </a:tc>
                <a:tc>
                  <a:txBody>
                    <a:bodyPr/>
                    <a:lstStyle/>
                    <a:p>
                      <a:r>
                        <a:rPr lang="en-US" dirty="0"/>
                        <a:t>5a</a:t>
                      </a:r>
                    </a:p>
                  </a:txBody>
                  <a:tcPr/>
                </a:tc>
                <a:tc>
                  <a:txBody>
                    <a:bodyPr/>
                    <a:lstStyle/>
                    <a:p>
                      <a:r>
                        <a:rPr lang="en-US" dirty="0"/>
                        <a:t>5b</a:t>
                      </a:r>
                    </a:p>
                  </a:txBody>
                  <a:tcPr/>
                </a:tc>
                <a:tc>
                  <a:txBody>
                    <a:bodyPr/>
                    <a:lstStyle/>
                    <a:p>
                      <a:r>
                        <a:rPr lang="en-US" dirty="0"/>
                        <a:t>6a</a:t>
                      </a:r>
                    </a:p>
                  </a:txBody>
                  <a:tcPr/>
                </a:tc>
                <a:tc>
                  <a:txBody>
                    <a:bodyPr/>
                    <a:lstStyle/>
                    <a:p>
                      <a:r>
                        <a:rPr lang="en-US" dirty="0"/>
                        <a:t>6b</a:t>
                      </a:r>
                    </a:p>
                  </a:txBody>
                  <a:tcPr/>
                </a:tc>
                <a:extLst>
                  <a:ext uri="{0D108BD9-81ED-4DB2-BD59-A6C34878D82A}">
                    <a16:rowId xmlns:a16="http://schemas.microsoft.com/office/drawing/2014/main" val="10000"/>
                  </a:ext>
                </a:extLst>
              </a:tr>
              <a:tr h="695836">
                <a:tc>
                  <a:txBody>
                    <a:bodyPr/>
                    <a:lstStyle/>
                    <a:p>
                      <a:pPr marL="228600" indent="-228600" algn="l">
                        <a:lnSpc>
                          <a:spcPct val="100000"/>
                        </a:lnSpc>
                        <a:spcAft>
                          <a:spcPts val="1200"/>
                        </a:spcAft>
                        <a:buNone/>
                      </a:pPr>
                      <a:r>
                        <a:rPr lang="en-US" sz="2000" dirty="0"/>
                        <a:t>1. Elicit</a:t>
                      </a:r>
                    </a:p>
                    <a:p>
                      <a:pPr marL="228600" indent="-228600" algn="l">
                        <a:lnSpc>
                          <a:spcPct val="100000"/>
                        </a:lnSpc>
                        <a:spcAft>
                          <a:spcPts val="1200"/>
                        </a:spcAft>
                        <a:buNone/>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06626">
                <a:tc>
                  <a:txBody>
                    <a:bodyPr/>
                    <a:lstStyle/>
                    <a:p>
                      <a:pPr marL="228600" indent="-228600" algn="l">
                        <a:spcAft>
                          <a:spcPts val="600"/>
                        </a:spcAft>
                      </a:pPr>
                      <a:r>
                        <a:rPr lang="en-US" sz="2000" dirty="0"/>
                        <a:t>2. Probe</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06626">
                <a:tc>
                  <a:txBody>
                    <a:bodyPr/>
                    <a:lstStyle/>
                    <a:p>
                      <a:pPr marL="228600" indent="-228600" algn="l">
                        <a:spcAft>
                          <a:spcPts val="600"/>
                        </a:spcAft>
                      </a:pPr>
                      <a:r>
                        <a:rPr lang="en-US" sz="2000" dirty="0"/>
                        <a:t>3.</a:t>
                      </a:r>
                      <a:r>
                        <a:rPr lang="en-US" sz="2000" baseline="0" dirty="0"/>
                        <a:t> </a:t>
                      </a:r>
                      <a:r>
                        <a:rPr lang="en-US" sz="2000" dirty="0"/>
                        <a:t>Challenge</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963466">
                <a:tc>
                  <a:txBody>
                    <a:bodyPr/>
                    <a:lstStyle/>
                    <a:p>
                      <a:pPr marL="228600" indent="-228600" algn="l">
                        <a:spcAft>
                          <a:spcPts val="600"/>
                        </a:spcAft>
                      </a:pPr>
                      <a:r>
                        <a:rPr lang="en-US" sz="2000" dirty="0"/>
                        <a:t>4. Analyze/ Interpret</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963466">
                <a:tc>
                  <a:txBody>
                    <a:bodyPr/>
                    <a:lstStyle/>
                    <a:p>
                      <a:pPr marL="228600" indent="-228600" algn="l">
                        <a:spcAft>
                          <a:spcPts val="600"/>
                        </a:spcAft>
                      </a:pPr>
                      <a:r>
                        <a:rPr lang="en-US" sz="2000" dirty="0"/>
                        <a:t>5. Explain/ Argue</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606626">
                <a:tc>
                  <a:txBody>
                    <a:bodyPr/>
                    <a:lstStyle/>
                    <a:p>
                      <a:pPr marL="228600" indent="-228600" algn="l">
                        <a:spcAft>
                          <a:spcPts val="600"/>
                        </a:spcAft>
                      </a:pPr>
                      <a:r>
                        <a:rPr lang="en-US" sz="2000" dirty="0"/>
                        <a:t>6.</a:t>
                      </a:r>
                      <a:r>
                        <a:rPr lang="en-US" sz="2000" baseline="0" dirty="0"/>
                        <a:t> U</a:t>
                      </a:r>
                      <a:r>
                        <a:rPr lang="en-US" sz="2000" dirty="0"/>
                        <a:t>se/</a:t>
                      </a:r>
                      <a:r>
                        <a:rPr lang="en-US" sz="2000" baseline="0" dirty="0"/>
                        <a:t>A</a:t>
                      </a:r>
                      <a:r>
                        <a:rPr lang="en-US" sz="2000" dirty="0"/>
                        <a:t>pply</a:t>
                      </a:r>
                    </a:p>
                    <a:p>
                      <a:pPr marL="228600" indent="-228600" algn="l">
                        <a:spcAft>
                          <a:spcPts val="600"/>
                        </a:spcAft>
                      </a:pPr>
                      <a:endParaRPr lang="en-US" sz="300"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4998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8610600" cy="990600"/>
          </a:xfrm>
        </p:spPr>
        <p:txBody>
          <a:bodyPr>
            <a:normAutofit/>
          </a:bodyPr>
          <a:lstStyle/>
          <a:p>
            <a:pPr eaLnBrk="1" hangingPunct="1"/>
            <a:r>
              <a:rPr lang="en-US" sz="3800" dirty="0"/>
              <a:t>SCSL Strategies Highlighted in the ECS Lessons</a:t>
            </a:r>
          </a:p>
        </p:txBody>
      </p:sp>
      <p:sp>
        <p:nvSpPr>
          <p:cNvPr id="3" name="Content Placeholder 2"/>
          <p:cNvSpPr>
            <a:spLocks noGrp="1"/>
          </p:cNvSpPr>
          <p:nvPr>
            <p:ph idx="1"/>
          </p:nvPr>
        </p:nvSpPr>
        <p:spPr>
          <a:xfrm>
            <a:off x="457200" y="1524000"/>
            <a:ext cx="8229600" cy="5029200"/>
          </a:xfrm>
        </p:spPr>
        <p:txBody>
          <a:bodyPr/>
          <a:lstStyle/>
          <a:p>
            <a:pPr marL="0" indent="0">
              <a:spcBef>
                <a:spcPts val="0"/>
              </a:spcBef>
              <a:spcAft>
                <a:spcPts val="1200"/>
              </a:spcAft>
              <a:buNone/>
              <a:defRPr/>
            </a:pPr>
            <a:endParaRPr lang="en-US" sz="2400" dirty="0">
              <a:ea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3590794343"/>
              </p:ext>
            </p:extLst>
          </p:nvPr>
        </p:nvGraphicFramePr>
        <p:xfrm>
          <a:off x="381000" y="1160135"/>
          <a:ext cx="8458202" cy="5469263"/>
        </p:xfrm>
        <a:graphic>
          <a:graphicData uri="http://schemas.openxmlformats.org/drawingml/2006/table">
            <a:tbl>
              <a:tblPr firstRow="1" bandRow="1">
                <a:tableStyleId>{5C22544A-7EE6-4342-B048-85BDC9FD1C3A}</a:tableStyleId>
              </a:tblPr>
              <a:tblGrid>
                <a:gridCol w="2244014">
                  <a:extLst>
                    <a:ext uri="{9D8B030D-6E8A-4147-A177-3AD203B41FA5}">
                      <a16:colId xmlns:a16="http://schemas.microsoft.com/office/drawing/2014/main" val="20000"/>
                    </a:ext>
                  </a:extLst>
                </a:gridCol>
                <a:gridCol w="517849">
                  <a:extLst>
                    <a:ext uri="{9D8B030D-6E8A-4147-A177-3AD203B41FA5}">
                      <a16:colId xmlns:a16="http://schemas.microsoft.com/office/drawing/2014/main" val="20001"/>
                    </a:ext>
                  </a:extLst>
                </a:gridCol>
                <a:gridCol w="517849">
                  <a:extLst>
                    <a:ext uri="{9D8B030D-6E8A-4147-A177-3AD203B41FA5}">
                      <a16:colId xmlns:a16="http://schemas.microsoft.com/office/drawing/2014/main" val="20002"/>
                    </a:ext>
                  </a:extLst>
                </a:gridCol>
                <a:gridCol w="517849">
                  <a:extLst>
                    <a:ext uri="{9D8B030D-6E8A-4147-A177-3AD203B41FA5}">
                      <a16:colId xmlns:a16="http://schemas.microsoft.com/office/drawing/2014/main" val="20003"/>
                    </a:ext>
                  </a:extLst>
                </a:gridCol>
                <a:gridCol w="517849">
                  <a:extLst>
                    <a:ext uri="{9D8B030D-6E8A-4147-A177-3AD203B41FA5}">
                      <a16:colId xmlns:a16="http://schemas.microsoft.com/office/drawing/2014/main" val="20004"/>
                    </a:ext>
                  </a:extLst>
                </a:gridCol>
                <a:gridCol w="517849">
                  <a:extLst>
                    <a:ext uri="{9D8B030D-6E8A-4147-A177-3AD203B41FA5}">
                      <a16:colId xmlns:a16="http://schemas.microsoft.com/office/drawing/2014/main" val="20005"/>
                    </a:ext>
                  </a:extLst>
                </a:gridCol>
                <a:gridCol w="517849">
                  <a:extLst>
                    <a:ext uri="{9D8B030D-6E8A-4147-A177-3AD203B41FA5}">
                      <a16:colId xmlns:a16="http://schemas.microsoft.com/office/drawing/2014/main" val="20006"/>
                    </a:ext>
                  </a:extLst>
                </a:gridCol>
                <a:gridCol w="517849">
                  <a:extLst>
                    <a:ext uri="{9D8B030D-6E8A-4147-A177-3AD203B41FA5}">
                      <a16:colId xmlns:a16="http://schemas.microsoft.com/office/drawing/2014/main" val="20007"/>
                    </a:ext>
                  </a:extLst>
                </a:gridCol>
                <a:gridCol w="517849">
                  <a:extLst>
                    <a:ext uri="{9D8B030D-6E8A-4147-A177-3AD203B41FA5}">
                      <a16:colId xmlns:a16="http://schemas.microsoft.com/office/drawing/2014/main" val="20008"/>
                    </a:ext>
                  </a:extLst>
                </a:gridCol>
                <a:gridCol w="517849">
                  <a:extLst>
                    <a:ext uri="{9D8B030D-6E8A-4147-A177-3AD203B41FA5}">
                      <a16:colId xmlns:a16="http://schemas.microsoft.com/office/drawing/2014/main" val="20009"/>
                    </a:ext>
                  </a:extLst>
                </a:gridCol>
                <a:gridCol w="517849">
                  <a:extLst>
                    <a:ext uri="{9D8B030D-6E8A-4147-A177-3AD203B41FA5}">
                      <a16:colId xmlns:a16="http://schemas.microsoft.com/office/drawing/2014/main" val="20010"/>
                    </a:ext>
                  </a:extLst>
                </a:gridCol>
                <a:gridCol w="517849">
                  <a:extLst>
                    <a:ext uri="{9D8B030D-6E8A-4147-A177-3AD203B41FA5}">
                      <a16:colId xmlns:a16="http://schemas.microsoft.com/office/drawing/2014/main" val="20011"/>
                    </a:ext>
                  </a:extLst>
                </a:gridCol>
                <a:gridCol w="517849">
                  <a:extLst>
                    <a:ext uri="{9D8B030D-6E8A-4147-A177-3AD203B41FA5}">
                      <a16:colId xmlns:a16="http://schemas.microsoft.com/office/drawing/2014/main" val="20012"/>
                    </a:ext>
                  </a:extLst>
                </a:gridCol>
              </a:tblGrid>
              <a:tr h="380481">
                <a:tc>
                  <a:txBody>
                    <a:bodyPr/>
                    <a:lstStyle/>
                    <a:p>
                      <a:pPr algn="ctr"/>
                      <a:r>
                        <a:rPr lang="en-US" dirty="0">
                          <a:latin typeface="Calibri" pitchFamily="34" charset="0"/>
                        </a:rPr>
                        <a:t>Lesson</a:t>
                      </a:r>
                    </a:p>
                  </a:txBody>
                  <a:tcPr anchor="ctr"/>
                </a:tc>
                <a:tc>
                  <a:txBody>
                    <a:bodyPr/>
                    <a:lstStyle/>
                    <a:p>
                      <a:pPr algn="ctr"/>
                      <a:r>
                        <a:rPr lang="en-US" dirty="0">
                          <a:latin typeface="Calibri" pitchFamily="34" charset="0"/>
                        </a:rPr>
                        <a:t>1a</a:t>
                      </a:r>
                    </a:p>
                  </a:txBody>
                  <a:tcPr anchor="ctr"/>
                </a:tc>
                <a:tc>
                  <a:txBody>
                    <a:bodyPr/>
                    <a:lstStyle/>
                    <a:p>
                      <a:pPr algn="ctr"/>
                      <a:r>
                        <a:rPr lang="en-US" dirty="0">
                          <a:latin typeface="Calibri" pitchFamily="34" charset="0"/>
                        </a:rPr>
                        <a:t>1b</a:t>
                      </a:r>
                    </a:p>
                  </a:txBody>
                  <a:tcPr anchor="ctr"/>
                </a:tc>
                <a:tc>
                  <a:txBody>
                    <a:bodyPr/>
                    <a:lstStyle/>
                    <a:p>
                      <a:pPr algn="ctr"/>
                      <a:r>
                        <a:rPr lang="en-US" dirty="0">
                          <a:latin typeface="Calibri" pitchFamily="34" charset="0"/>
                        </a:rPr>
                        <a:t>2a</a:t>
                      </a:r>
                    </a:p>
                  </a:txBody>
                  <a:tcPr anchor="ctr"/>
                </a:tc>
                <a:tc>
                  <a:txBody>
                    <a:bodyPr/>
                    <a:lstStyle/>
                    <a:p>
                      <a:pPr algn="ctr"/>
                      <a:r>
                        <a:rPr lang="en-US" dirty="0">
                          <a:latin typeface="Calibri" pitchFamily="34" charset="0"/>
                        </a:rPr>
                        <a:t>2b</a:t>
                      </a:r>
                    </a:p>
                  </a:txBody>
                  <a:tcPr anchor="ctr"/>
                </a:tc>
                <a:tc>
                  <a:txBody>
                    <a:bodyPr/>
                    <a:lstStyle/>
                    <a:p>
                      <a:pPr algn="ctr"/>
                      <a:r>
                        <a:rPr lang="en-US" dirty="0">
                          <a:latin typeface="Calibri" pitchFamily="34" charset="0"/>
                        </a:rPr>
                        <a:t>3a</a:t>
                      </a:r>
                    </a:p>
                  </a:txBody>
                  <a:tcPr anchor="ctr"/>
                </a:tc>
                <a:tc>
                  <a:txBody>
                    <a:bodyPr/>
                    <a:lstStyle/>
                    <a:p>
                      <a:pPr algn="ctr"/>
                      <a:r>
                        <a:rPr lang="en-US" dirty="0">
                          <a:latin typeface="Calibri" pitchFamily="34" charset="0"/>
                        </a:rPr>
                        <a:t>3b</a:t>
                      </a:r>
                    </a:p>
                  </a:txBody>
                  <a:tcPr anchor="ctr"/>
                </a:tc>
                <a:tc>
                  <a:txBody>
                    <a:bodyPr/>
                    <a:lstStyle/>
                    <a:p>
                      <a:pPr algn="ctr"/>
                      <a:r>
                        <a:rPr lang="en-US" dirty="0">
                          <a:latin typeface="Calibri" pitchFamily="34" charset="0"/>
                        </a:rPr>
                        <a:t>4a</a:t>
                      </a:r>
                    </a:p>
                  </a:txBody>
                  <a:tcPr anchor="ctr"/>
                </a:tc>
                <a:tc>
                  <a:txBody>
                    <a:bodyPr/>
                    <a:lstStyle/>
                    <a:p>
                      <a:pPr algn="ctr"/>
                      <a:r>
                        <a:rPr lang="en-US" dirty="0">
                          <a:latin typeface="Calibri" pitchFamily="34" charset="0"/>
                        </a:rPr>
                        <a:t>4b</a:t>
                      </a:r>
                    </a:p>
                  </a:txBody>
                  <a:tcPr anchor="ctr"/>
                </a:tc>
                <a:tc>
                  <a:txBody>
                    <a:bodyPr/>
                    <a:lstStyle/>
                    <a:p>
                      <a:pPr algn="ctr"/>
                      <a:r>
                        <a:rPr lang="en-US" dirty="0">
                          <a:latin typeface="Calibri" pitchFamily="34" charset="0"/>
                        </a:rPr>
                        <a:t>5a</a:t>
                      </a:r>
                    </a:p>
                  </a:txBody>
                  <a:tcPr anchor="ctr"/>
                </a:tc>
                <a:tc>
                  <a:txBody>
                    <a:bodyPr/>
                    <a:lstStyle/>
                    <a:p>
                      <a:pPr algn="ctr"/>
                      <a:r>
                        <a:rPr lang="en-US" dirty="0">
                          <a:latin typeface="Calibri" pitchFamily="34" charset="0"/>
                        </a:rPr>
                        <a:t>5b</a:t>
                      </a:r>
                    </a:p>
                  </a:txBody>
                  <a:tcPr anchor="ctr"/>
                </a:tc>
                <a:tc>
                  <a:txBody>
                    <a:bodyPr/>
                    <a:lstStyle/>
                    <a:p>
                      <a:pPr algn="ctr"/>
                      <a:r>
                        <a:rPr lang="en-US" dirty="0">
                          <a:latin typeface="Calibri" pitchFamily="34" charset="0"/>
                        </a:rPr>
                        <a:t>6a</a:t>
                      </a:r>
                    </a:p>
                  </a:txBody>
                  <a:tcPr anchor="ctr"/>
                </a:tc>
                <a:tc>
                  <a:txBody>
                    <a:bodyPr/>
                    <a:lstStyle/>
                    <a:p>
                      <a:pPr algn="ctr"/>
                      <a:r>
                        <a:rPr lang="en-US" dirty="0">
                          <a:latin typeface="Calibri" pitchFamily="34" charset="0"/>
                        </a:rPr>
                        <a:t>6b</a:t>
                      </a:r>
                    </a:p>
                  </a:txBody>
                  <a:tcPr anchor="ctr"/>
                </a:tc>
                <a:extLst>
                  <a:ext uri="{0D108BD9-81ED-4DB2-BD59-A6C34878D82A}">
                    <a16:rowId xmlns:a16="http://schemas.microsoft.com/office/drawing/2014/main" val="10000"/>
                  </a:ext>
                </a:extLst>
              </a:tr>
              <a:tr h="621227">
                <a:tc>
                  <a:txBody>
                    <a:bodyPr/>
                    <a:lstStyle/>
                    <a:p>
                      <a:pPr marL="320040" indent="-320040"/>
                      <a:r>
                        <a:rPr lang="en-US" sz="1500" dirty="0">
                          <a:latin typeface="Calibri" pitchFamily="34" charset="0"/>
                        </a:rPr>
                        <a:t>A.   Identify</a:t>
                      </a:r>
                      <a:r>
                        <a:rPr lang="en-US" sz="1500" baseline="0" dirty="0">
                          <a:latin typeface="Calibri" pitchFamily="34" charset="0"/>
                        </a:rPr>
                        <a:t> Main Learning Goal</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621227">
                <a:tc>
                  <a:txBody>
                    <a:bodyPr/>
                    <a:lstStyle/>
                    <a:p>
                      <a:pPr marL="320040" indent="-320040"/>
                      <a:r>
                        <a:rPr lang="en-US" sz="1500" dirty="0">
                          <a:latin typeface="Calibri" pitchFamily="34" charset="0"/>
                        </a:rPr>
                        <a:t>B.  </a:t>
                      </a:r>
                      <a:r>
                        <a:rPr lang="en-US" sz="1500" baseline="0" dirty="0">
                          <a:latin typeface="Calibri" pitchFamily="34" charset="0"/>
                        </a:rPr>
                        <a:t> Set Purpose and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621227">
                <a:tc>
                  <a:txBody>
                    <a:bodyPr/>
                    <a:lstStyle/>
                    <a:p>
                      <a:pPr marL="320040" indent="-320040"/>
                      <a:r>
                        <a:rPr lang="en-US" sz="1500" dirty="0">
                          <a:latin typeface="Calibri" pitchFamily="34" charset="0"/>
                        </a:rPr>
                        <a:t>C.   Match</a:t>
                      </a:r>
                      <a:r>
                        <a:rPr lang="en-US" sz="1500" baseline="0" dirty="0">
                          <a:latin typeface="Calibri" pitchFamily="34" charset="0"/>
                        </a:rPr>
                        <a:t> Activity to MLG</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621227">
                <a:tc>
                  <a:txBody>
                    <a:bodyPr/>
                    <a:lstStyle/>
                    <a:p>
                      <a:pPr marL="320040" indent="-320040"/>
                      <a:r>
                        <a:rPr lang="en-US" sz="1500" dirty="0">
                          <a:latin typeface="Calibri" pitchFamily="34" charset="0"/>
                        </a:rPr>
                        <a:t>D.</a:t>
                      </a:r>
                      <a:r>
                        <a:rPr lang="en-US" sz="1500" baseline="0" dirty="0">
                          <a:latin typeface="Calibri" pitchFamily="34" charset="0"/>
                        </a:rPr>
                        <a:t>   Match Content Reps to MLG</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621227">
                <a:tc>
                  <a:txBody>
                    <a:bodyPr/>
                    <a:lstStyle/>
                    <a:p>
                      <a:pPr marL="320040" indent="-320040"/>
                      <a:r>
                        <a:rPr lang="en-US" sz="1500" dirty="0">
                          <a:latin typeface="Calibri" pitchFamily="34" charset="0"/>
                        </a:rPr>
                        <a:t>F.</a:t>
                      </a:r>
                      <a:r>
                        <a:rPr lang="en-US" sz="1500" baseline="0" dirty="0">
                          <a:latin typeface="Calibri" pitchFamily="34" charset="0"/>
                        </a:rPr>
                        <a:t>    Link Activity to Science Ideas</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r h="410217">
                <a:tc>
                  <a:txBody>
                    <a:bodyPr/>
                    <a:lstStyle/>
                    <a:p>
                      <a:pPr marL="320040" indent="-320040"/>
                      <a:r>
                        <a:rPr lang="en-US" sz="1500" dirty="0">
                          <a:latin typeface="Calibri" pitchFamily="34" charset="0"/>
                        </a:rPr>
                        <a:t>G.</a:t>
                      </a:r>
                      <a:r>
                        <a:rPr lang="en-US" sz="1500" baseline="0" dirty="0">
                          <a:latin typeface="Calibri" pitchFamily="34" charset="0"/>
                        </a:rPr>
                        <a:t>   Link Science Ideas</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6"/>
                  </a:ext>
                </a:extLst>
              </a:tr>
              <a:tr h="951203">
                <a:tc>
                  <a:txBody>
                    <a:bodyPr/>
                    <a:lstStyle/>
                    <a:p>
                      <a:pPr marL="320040" indent="-320040"/>
                      <a:r>
                        <a:rPr lang="en-US" sz="1500" dirty="0">
                          <a:latin typeface="Calibri" pitchFamily="34" charset="0"/>
                        </a:rPr>
                        <a:t>H.   Highlight Key</a:t>
                      </a:r>
                      <a:r>
                        <a:rPr lang="en-US" sz="1500" baseline="0" dirty="0">
                          <a:latin typeface="Calibri" pitchFamily="34" charset="0"/>
                        </a:rPr>
                        <a:t> Science </a:t>
                      </a:r>
                      <a:r>
                        <a:rPr lang="en-US" sz="1500" dirty="0">
                          <a:latin typeface="Calibri" pitchFamily="34" charset="0"/>
                        </a:rPr>
                        <a:t>Ideas and</a:t>
                      </a:r>
                      <a:r>
                        <a:rPr lang="en-US" sz="1500" baseline="0" dirty="0">
                          <a:latin typeface="Calibri" pitchFamily="34" charset="0"/>
                        </a:rPr>
                        <a:t> Focus Question</a:t>
                      </a:r>
                      <a:endParaRPr lang="en-US" sz="1500" dirty="0">
                        <a:latin typeface="Calibri" pitchFamily="34" charset="0"/>
                      </a:endParaRP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7"/>
                  </a:ext>
                </a:extLst>
              </a:tr>
              <a:tr h="621227">
                <a:tc>
                  <a:txBody>
                    <a:bodyPr/>
                    <a:lstStyle/>
                    <a:p>
                      <a:pPr marL="320040" indent="-320040"/>
                      <a:r>
                        <a:rPr lang="en-US" sz="1500" dirty="0">
                          <a:latin typeface="Calibri" pitchFamily="34" charset="0"/>
                        </a:rPr>
                        <a:t>I.    Summarize Key</a:t>
                      </a:r>
                      <a:r>
                        <a:rPr lang="en-US" sz="1500" baseline="0" dirty="0">
                          <a:latin typeface="Calibri" pitchFamily="34" charset="0"/>
                        </a:rPr>
                        <a:t> Science</a:t>
                      </a:r>
                      <a:r>
                        <a:rPr lang="en-US" sz="1500" dirty="0">
                          <a:latin typeface="Calibri" pitchFamily="34" charset="0"/>
                        </a:rPr>
                        <a:t> Ideas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3550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Overview of Study-Group Sessions</a:t>
            </a:r>
          </a:p>
        </p:txBody>
      </p:sp>
      <p:sp>
        <p:nvSpPr>
          <p:cNvPr id="3" name="Content Placeholder 2"/>
          <p:cNvSpPr>
            <a:spLocks noGrp="1"/>
          </p:cNvSpPr>
          <p:nvPr>
            <p:ph idx="1"/>
          </p:nvPr>
        </p:nvSpPr>
        <p:spPr>
          <a:xfrm>
            <a:off x="533400" y="1371600"/>
            <a:ext cx="8229600" cy="5029200"/>
          </a:xfrm>
        </p:spPr>
        <p:txBody>
          <a:bodyPr/>
          <a:lstStyle/>
          <a:p>
            <a:pPr marL="365760" indent="-365760" eaLnBrk="1" hangingPunct="1">
              <a:spcBef>
                <a:spcPts val="0"/>
              </a:spcBef>
              <a:buFont typeface="+mj-lt"/>
              <a:buAutoNum type="arabicPeriod"/>
              <a:defRPr/>
            </a:pPr>
            <a:r>
              <a:rPr lang="en-US" sz="3000" b="1" dirty="0"/>
              <a:t>Purpose: </a:t>
            </a:r>
            <a:r>
              <a:rPr lang="en-US" sz="3000" dirty="0"/>
              <a:t>To practice, analyze, and learn from the use of the STeLLA strategies in your science teaching.</a:t>
            </a:r>
          </a:p>
          <a:p>
            <a:pPr marL="365760" indent="-365760" eaLnBrk="1" hangingPunct="1">
              <a:spcBef>
                <a:spcPts val="1200"/>
              </a:spcBef>
              <a:buFont typeface="+mj-lt"/>
              <a:buAutoNum type="arabicPeriod"/>
            </a:pPr>
            <a:r>
              <a:rPr lang="en-US" sz="3000" dirty="0"/>
              <a:t>Review the focus of each study-group session:</a:t>
            </a:r>
          </a:p>
          <a:p>
            <a:pPr marL="731520" lvl="1" indent="-365760" eaLnBrk="1" hangingPunct="1">
              <a:spcBef>
                <a:spcPts val="600"/>
              </a:spcBef>
            </a:pPr>
            <a:r>
              <a:rPr lang="en-US" sz="3000" dirty="0"/>
              <a:t>What is the main focus for fall study-group sessions 1–3?</a:t>
            </a:r>
          </a:p>
          <a:p>
            <a:pPr marL="731520" lvl="1" indent="-365760" eaLnBrk="1" hangingPunct="1">
              <a:spcBef>
                <a:spcPts val="600"/>
              </a:spcBef>
            </a:pPr>
            <a:r>
              <a:rPr lang="en-US" sz="3000" dirty="0"/>
              <a:t>What is the purpose of the 2-hour meeting in December/January? </a:t>
            </a:r>
          </a:p>
          <a:p>
            <a:pPr marL="731520" lvl="1" indent="-365760" eaLnBrk="1" hangingPunct="1">
              <a:spcBef>
                <a:spcPts val="600"/>
              </a:spcBef>
            </a:pPr>
            <a:r>
              <a:rPr lang="en-US" sz="3000" dirty="0"/>
              <a:t>What is the main focus for spring study-group sessions 4–6?</a:t>
            </a:r>
          </a:p>
          <a:p>
            <a:endParaRPr lang="en-US" dirty="0"/>
          </a:p>
        </p:txBody>
      </p:sp>
    </p:spTree>
    <p:extLst>
      <p:ext uri="{BB962C8B-B14F-4D97-AF65-F5344CB8AC3E}">
        <p14:creationId xmlns:p14="http://schemas.microsoft.com/office/powerpoint/2010/main" val="203455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a:t>Teaching the Earth’s Changing Surface Lessons</a:t>
            </a:r>
          </a:p>
        </p:txBody>
      </p:sp>
      <p:sp>
        <p:nvSpPr>
          <p:cNvPr id="3" name="Content Placeholder 2"/>
          <p:cNvSpPr>
            <a:spLocks noGrp="1"/>
          </p:cNvSpPr>
          <p:nvPr>
            <p:ph idx="1"/>
          </p:nvPr>
        </p:nvSpPr>
        <p:spPr>
          <a:xfrm>
            <a:off x="533400" y="1371600"/>
            <a:ext cx="8382000" cy="5181600"/>
          </a:xfrm>
        </p:spPr>
        <p:txBody>
          <a:bodyPr/>
          <a:lstStyle/>
          <a:p>
            <a:pPr marL="365760" indent="-365760">
              <a:spcBef>
                <a:spcPts val="300"/>
              </a:spcBef>
              <a:spcAft>
                <a:spcPts val="300"/>
              </a:spcAft>
              <a:buFont typeface="+mj-lt"/>
              <a:buAutoNum type="arabicPeriod"/>
            </a:pPr>
            <a:r>
              <a:rPr lang="en-US" sz="3000" dirty="0"/>
              <a:t>Before teaching lesson 1, give your students the classroom pretest.</a:t>
            </a:r>
          </a:p>
          <a:p>
            <a:pPr marL="365760" indent="-365760">
              <a:spcBef>
                <a:spcPts val="300"/>
              </a:spcBef>
              <a:spcAft>
                <a:spcPts val="0"/>
              </a:spcAft>
              <a:buFont typeface="+mj-lt"/>
              <a:buAutoNum type="arabicPeriod"/>
            </a:pPr>
            <a:r>
              <a:rPr lang="en-US" sz="3000" dirty="0"/>
              <a:t>Teach all the lessons and have one lesson video recorded.</a:t>
            </a:r>
          </a:p>
          <a:p>
            <a:pPr marL="365760" indent="-365760">
              <a:spcBef>
                <a:spcPts val="300"/>
              </a:spcBef>
              <a:spcAft>
                <a:spcPts val="0"/>
              </a:spcAft>
              <a:buFont typeface="+mj-lt"/>
              <a:buAutoNum type="arabicPeriod"/>
            </a:pPr>
            <a:r>
              <a:rPr lang="en-US" sz="3000" dirty="0"/>
              <a:t>Give your students the classroom posttest.</a:t>
            </a:r>
          </a:p>
          <a:p>
            <a:pPr marL="365760" indent="-365760">
              <a:spcBef>
                <a:spcPts val="300"/>
              </a:spcBef>
              <a:spcAft>
                <a:spcPts val="0"/>
              </a:spcAft>
              <a:buFont typeface="+mj-lt"/>
              <a:buAutoNum type="arabicPeriod"/>
            </a:pPr>
            <a:r>
              <a:rPr lang="en-US" sz="3000" b="1" dirty="0"/>
              <a:t>Hold on to your students’ pre-post tests! </a:t>
            </a:r>
            <a:r>
              <a:rPr lang="en-US" sz="3000" dirty="0"/>
              <a:t>You’ll analyze them in preparation for Study Group 3.</a:t>
            </a:r>
            <a:endParaRPr lang="en-US" dirty="0"/>
          </a:p>
        </p:txBody>
      </p:sp>
    </p:spTree>
    <p:extLst>
      <p:ext uri="{BB962C8B-B14F-4D97-AF65-F5344CB8AC3E}">
        <p14:creationId xmlns:p14="http://schemas.microsoft.com/office/powerpoint/2010/main" val="32137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a:t>Scheduling School-Year Study Groups</a:t>
            </a:r>
          </a:p>
        </p:txBody>
      </p:sp>
      <p:sp>
        <p:nvSpPr>
          <p:cNvPr id="3" name="Content Placeholder 2"/>
          <p:cNvSpPr>
            <a:spLocks noGrp="1"/>
          </p:cNvSpPr>
          <p:nvPr>
            <p:ph idx="1"/>
          </p:nvPr>
        </p:nvSpPr>
        <p:spPr>
          <a:xfrm>
            <a:off x="533400" y="1143000"/>
            <a:ext cx="8229600" cy="5181600"/>
          </a:xfrm>
        </p:spPr>
        <p:txBody>
          <a:bodyPr/>
          <a:lstStyle/>
          <a:p>
            <a:pPr marL="0" indent="0">
              <a:buNone/>
            </a:pPr>
            <a:r>
              <a:rPr lang="en-US" sz="2500" b="1" dirty="0"/>
              <a:t>Proposed meeting day/time: </a:t>
            </a:r>
            <a:r>
              <a:rPr lang="en-US" sz="2500" dirty="0">
                <a:solidFill>
                  <a:srgbClr val="0070C0"/>
                </a:solidFill>
              </a:rPr>
              <a:t>Wednesdays 2:00–6:00 p.m.</a:t>
            </a:r>
          </a:p>
          <a:p>
            <a:pPr marL="0" indent="0">
              <a:buNone/>
            </a:pPr>
            <a:r>
              <a:rPr lang="en-US" sz="2500" b="1" dirty="0"/>
              <a:t>Meeting place: </a:t>
            </a:r>
            <a:r>
              <a:rPr lang="en-US" sz="2500" dirty="0">
                <a:solidFill>
                  <a:srgbClr val="0070C0"/>
                </a:solidFill>
              </a:rPr>
              <a:t>In our classrooms, rotating from school to school </a:t>
            </a:r>
          </a:p>
          <a:p>
            <a:pPr marL="0" indent="0">
              <a:buNone/>
            </a:pPr>
            <a:r>
              <a:rPr lang="en-US" sz="2500" b="1" dirty="0"/>
              <a:t>Possible dates for our study-group sessions: </a:t>
            </a:r>
          </a:p>
          <a:p>
            <a:pPr marL="731520" indent="-274320"/>
            <a:r>
              <a:rPr lang="en-US" sz="2500" dirty="0"/>
              <a:t>Study Group 1: </a:t>
            </a:r>
            <a:r>
              <a:rPr lang="en-US" sz="2500" dirty="0">
                <a:solidFill>
                  <a:srgbClr val="0070C0"/>
                </a:solidFill>
              </a:rPr>
              <a:t>[insert possible date]</a:t>
            </a:r>
          </a:p>
          <a:p>
            <a:pPr marL="731520" indent="-274320"/>
            <a:r>
              <a:rPr lang="en-US" sz="2500" dirty="0"/>
              <a:t>Study Group 2: </a:t>
            </a:r>
            <a:r>
              <a:rPr lang="en-US" sz="2500" dirty="0">
                <a:solidFill>
                  <a:srgbClr val="0070C0"/>
                </a:solidFill>
              </a:rPr>
              <a:t>[insert possible date]</a:t>
            </a:r>
            <a:endParaRPr lang="en-US" sz="2500" dirty="0"/>
          </a:p>
          <a:p>
            <a:pPr marL="731520" indent="-274320"/>
            <a:r>
              <a:rPr lang="en-US" sz="2500" dirty="0"/>
              <a:t>Study Group 3:</a:t>
            </a:r>
            <a:r>
              <a:rPr lang="en-US" sz="2500" dirty="0">
                <a:solidFill>
                  <a:srgbClr val="0070C0"/>
                </a:solidFill>
              </a:rPr>
              <a:t> [insert possible date]</a:t>
            </a:r>
            <a:endParaRPr lang="en-US" sz="2500" dirty="0"/>
          </a:p>
          <a:p>
            <a:pPr marL="731520" indent="-274320"/>
            <a:r>
              <a:rPr lang="en-US" sz="2500" dirty="0"/>
              <a:t>2-hour meeting to review Properties of Matter lessons: </a:t>
            </a:r>
            <a:r>
              <a:rPr lang="en-US" sz="2500" dirty="0">
                <a:solidFill>
                  <a:srgbClr val="0070C0"/>
                </a:solidFill>
              </a:rPr>
              <a:t>[insert possible date]</a:t>
            </a:r>
            <a:endParaRPr lang="en-US" sz="2500" dirty="0"/>
          </a:p>
          <a:p>
            <a:pPr marL="731520" indent="-274320"/>
            <a:r>
              <a:rPr lang="en-US" sz="2500" dirty="0"/>
              <a:t>Study Group 4:</a:t>
            </a:r>
            <a:r>
              <a:rPr lang="en-US" sz="2500" dirty="0">
                <a:solidFill>
                  <a:srgbClr val="0070C0"/>
                </a:solidFill>
              </a:rPr>
              <a:t> [insert possible date]</a:t>
            </a:r>
            <a:endParaRPr lang="en-US" sz="2500" dirty="0"/>
          </a:p>
          <a:p>
            <a:pPr marL="731520" indent="-274320"/>
            <a:r>
              <a:rPr lang="en-US" sz="2500" dirty="0"/>
              <a:t>Study Group 5:</a:t>
            </a:r>
            <a:r>
              <a:rPr lang="en-US" sz="2500" dirty="0">
                <a:solidFill>
                  <a:srgbClr val="0070C0"/>
                </a:solidFill>
              </a:rPr>
              <a:t> [insert possible date]</a:t>
            </a:r>
            <a:endParaRPr lang="en-US" sz="2500" dirty="0"/>
          </a:p>
          <a:p>
            <a:pPr marL="731520" indent="-274320"/>
            <a:r>
              <a:rPr lang="en-US" sz="2500" dirty="0"/>
              <a:t>Study Group 6: </a:t>
            </a:r>
            <a:r>
              <a:rPr lang="en-US" sz="2500" dirty="0">
                <a:solidFill>
                  <a:srgbClr val="0070C0"/>
                </a:solidFill>
              </a:rPr>
              <a:t>[insert possible date]</a:t>
            </a:r>
            <a:endParaRPr lang="en-US" sz="2500"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a:p>
            <a:endParaRPr lang="en-US" b="1" dirty="0">
              <a:solidFill>
                <a:srgbClr val="00B050"/>
              </a:solidFill>
            </a:endParaRPr>
          </a:p>
        </p:txBody>
      </p:sp>
    </p:spTree>
    <p:extLst>
      <p:ext uri="{BB962C8B-B14F-4D97-AF65-F5344CB8AC3E}">
        <p14:creationId xmlns:p14="http://schemas.microsoft.com/office/powerpoint/2010/main" val="140927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Day 8 			</a:t>
            </a:r>
          </a:p>
        </p:txBody>
      </p:sp>
      <p:sp>
        <p:nvSpPr>
          <p:cNvPr id="3" name="Content Placeholder 2"/>
          <p:cNvSpPr>
            <a:spLocks noGrp="1"/>
          </p:cNvSpPr>
          <p:nvPr>
            <p:ph idx="1"/>
          </p:nvPr>
        </p:nvSpPr>
        <p:spPr>
          <a:xfrm>
            <a:off x="457200" y="1447800"/>
            <a:ext cx="8229600" cy="4876800"/>
          </a:xfrm>
        </p:spPr>
        <p:txBody>
          <a:bodyPr/>
          <a:lstStyle/>
          <a:p>
            <a:pPr marL="365760" indent="-365760">
              <a:spcBef>
                <a:spcPts val="300"/>
              </a:spcBef>
            </a:pPr>
            <a:r>
              <a:rPr lang="en-US" sz="3200" dirty="0"/>
              <a:t>Day-7 reflections</a:t>
            </a:r>
          </a:p>
          <a:p>
            <a:pPr marL="365760" indent="-365760">
              <a:spcBef>
                <a:spcPts val="300"/>
              </a:spcBef>
            </a:pPr>
            <a:r>
              <a:rPr lang="en-US" sz="3200" dirty="0"/>
              <a:t>Focus questions</a:t>
            </a:r>
          </a:p>
          <a:p>
            <a:pPr marL="365760" indent="-365760">
              <a:spcBef>
                <a:spcPts val="300"/>
              </a:spcBef>
            </a:pPr>
            <a:r>
              <a:rPr lang="en-US" sz="3200" dirty="0"/>
              <a:t>Introducing SCSL strategies F, G, and H</a:t>
            </a:r>
          </a:p>
          <a:p>
            <a:pPr marL="365760" indent="-365760">
              <a:spcBef>
                <a:spcPts val="300"/>
              </a:spcBef>
            </a:pPr>
            <a:r>
              <a:rPr lang="en-US" sz="3200" dirty="0"/>
              <a:t>Lesson analysis: SCSL strategies F, G, and H</a:t>
            </a:r>
          </a:p>
          <a:p>
            <a:pPr marL="365760" lvl="1" indent="-365760">
              <a:spcBef>
                <a:spcPts val="300"/>
              </a:spcBef>
            </a:pPr>
            <a:r>
              <a:rPr lang="en-US" sz="3200" dirty="0"/>
              <a:t>ECS lesson plan review</a:t>
            </a:r>
          </a:p>
          <a:p>
            <a:pPr marL="365760" lvl="1" indent="-365760">
              <a:spcBef>
                <a:spcPts val="300"/>
              </a:spcBef>
            </a:pPr>
            <a:r>
              <a:rPr lang="en-US" sz="3200" dirty="0"/>
              <a:t>Fall overview and study-group scheduling</a:t>
            </a:r>
          </a:p>
          <a:p>
            <a:pPr marL="365760" indent="-365760">
              <a:spcBef>
                <a:spcPts val="300"/>
              </a:spcBef>
            </a:pPr>
            <a:r>
              <a:rPr lang="en-US" sz="3200" dirty="0"/>
              <a:t>Lunch</a:t>
            </a:r>
          </a:p>
          <a:p>
            <a:pPr marL="365760" indent="-365760">
              <a:spcBef>
                <a:spcPts val="300"/>
              </a:spcBef>
            </a:pPr>
            <a:r>
              <a:rPr lang="en-US" sz="3200" dirty="0"/>
              <a:t>Content deepening: Earth’s changing surface</a:t>
            </a:r>
          </a:p>
          <a:p>
            <a:pPr marL="365760" indent="-365760">
              <a:spcBef>
                <a:spcPts val="300"/>
              </a:spcBef>
            </a:pPr>
            <a:r>
              <a:rPr lang="en-US" sz="3200" dirty="0"/>
              <a:t>Wrap-up and celebration!</a:t>
            </a:r>
          </a:p>
        </p:txBody>
      </p:sp>
    </p:spTree>
    <p:extLst>
      <p:ext uri="{BB962C8B-B14F-4D97-AF65-F5344CB8AC3E}">
        <p14:creationId xmlns:p14="http://schemas.microsoft.com/office/powerpoint/2010/main" val="362089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SCIENCE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4208605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What does the surface of Earth look like? Does it ever change?</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77200" cy="1143000"/>
          </a:xfrm>
        </p:spPr>
        <p:txBody>
          <a:bodyPr/>
          <a:lstStyle/>
          <a:p>
            <a:r>
              <a:rPr lang="en-US" dirty="0"/>
              <a:t>Content Deepening Focus Questions</a:t>
            </a:r>
          </a:p>
        </p:txBody>
      </p:sp>
      <p:sp>
        <p:nvSpPr>
          <p:cNvPr id="3" name="Content Placeholder 2"/>
          <p:cNvSpPr>
            <a:spLocks noGrp="1"/>
          </p:cNvSpPr>
          <p:nvPr>
            <p:ph idx="1"/>
          </p:nvPr>
        </p:nvSpPr>
        <p:spPr>
          <a:xfrm>
            <a:off x="609600" y="1600200"/>
            <a:ext cx="8077200" cy="4495800"/>
          </a:xfrm>
        </p:spPr>
        <p:txBody>
          <a:bodyPr/>
          <a:lstStyle/>
          <a:p>
            <a:pPr marL="365760" indent="-365760">
              <a:spcBef>
                <a:spcPts val="600"/>
              </a:spcBef>
              <a:spcAft>
                <a:spcPts val="0"/>
              </a:spcAft>
            </a:pPr>
            <a:r>
              <a:rPr lang="en-US" sz="3200" dirty="0"/>
              <a:t>Can we predict and explain how landforms might be changing in our area?</a:t>
            </a:r>
          </a:p>
          <a:p>
            <a:pPr marL="365760" indent="-365760">
              <a:spcBef>
                <a:spcPts val="1200"/>
              </a:spcBef>
              <a:spcAft>
                <a:spcPts val="0"/>
              </a:spcAft>
            </a:pPr>
            <a:r>
              <a:rPr lang="en-US" sz="3200" dirty="0"/>
              <a:t>How long do you think it might take to walk the length of the Grand Canyon floor?</a:t>
            </a:r>
          </a:p>
          <a:p>
            <a:pPr marL="365760" indent="-365760">
              <a:spcBef>
                <a:spcPts val="1200"/>
              </a:spcBef>
              <a:spcAft>
                <a:spcPts val="0"/>
              </a:spcAft>
            </a:pPr>
            <a:r>
              <a:rPr lang="en-US" sz="3200" dirty="0"/>
              <a:t>How accurate are raised relief maps as content representations?</a:t>
            </a:r>
          </a:p>
        </p:txBody>
      </p:sp>
    </p:spTree>
    <p:extLst>
      <p:ext uri="{BB962C8B-B14F-4D97-AF65-F5344CB8AC3E}">
        <p14:creationId xmlns:p14="http://schemas.microsoft.com/office/powerpoint/2010/main" val="54223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457200"/>
            <a:ext cx="6400800" cy="6400800"/>
          </a:xfrm>
          <a:prstGeom prst="rect">
            <a:avLst/>
          </a:prstGeom>
        </p:spPr>
      </p:pic>
      <p:sp>
        <p:nvSpPr>
          <p:cNvPr id="8" name="TextBox 7">
            <a:extLst>
              <a:ext uri="{FF2B5EF4-FFF2-40B4-BE49-F238E27FC236}">
                <a16:creationId xmlns:a16="http://schemas.microsoft.com/office/drawing/2014/main" id="{762B5FC1-C1DB-4598-B8E0-9C8BAFC73013}"/>
              </a:ext>
            </a:extLst>
          </p:cNvPr>
          <p:cNvSpPr txBox="1"/>
          <p:nvPr/>
        </p:nvSpPr>
        <p:spPr>
          <a:xfrm>
            <a:off x="7648404" y="6642556"/>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
        <p:nvSpPr>
          <p:cNvPr id="5" name="TextBox 4">
            <a:extLst>
              <a:ext uri="{FF2B5EF4-FFF2-40B4-BE49-F238E27FC236}">
                <a16:creationId xmlns:a16="http://schemas.microsoft.com/office/drawing/2014/main" id="{6956F483-48E6-43C6-84E5-474ACC5A9F08}"/>
              </a:ext>
            </a:extLst>
          </p:cNvPr>
          <p:cNvSpPr txBox="1"/>
          <p:nvPr/>
        </p:nvSpPr>
        <p:spPr>
          <a:xfrm>
            <a:off x="304800" y="838200"/>
            <a:ext cx="2416046" cy="5247590"/>
          </a:xfrm>
          <a:prstGeom prst="rect">
            <a:avLst/>
          </a:prstGeom>
          <a:noFill/>
        </p:spPr>
        <p:txBody>
          <a:bodyPr wrap="none" rtlCol="0">
            <a:spAutoFit/>
          </a:bodyPr>
          <a:lstStyle/>
          <a:p>
            <a:r>
              <a:rPr lang="en-US" sz="3600" i="1" dirty="0">
                <a:solidFill>
                  <a:srgbClr val="FFFF00"/>
                </a:solidFill>
              </a:rPr>
              <a:t>Earth’s </a:t>
            </a:r>
          </a:p>
          <a:p>
            <a:r>
              <a:rPr lang="en-US" sz="3600" i="1" dirty="0">
                <a:solidFill>
                  <a:srgbClr val="FFFF00"/>
                </a:solidFill>
              </a:rPr>
              <a:t>Changing</a:t>
            </a:r>
          </a:p>
          <a:p>
            <a:r>
              <a:rPr lang="en-US" sz="3600" i="1" dirty="0">
                <a:solidFill>
                  <a:srgbClr val="FFFF00"/>
                </a:solidFill>
              </a:rPr>
              <a:t>Surface</a:t>
            </a:r>
          </a:p>
          <a:p>
            <a:endParaRPr lang="en-US" sz="1500" i="1" dirty="0">
              <a:solidFill>
                <a:schemeClr val="bg1"/>
              </a:solidFill>
            </a:endParaRPr>
          </a:p>
          <a:p>
            <a:r>
              <a:rPr lang="en-US" sz="3600" i="1" dirty="0">
                <a:solidFill>
                  <a:schemeClr val="bg1"/>
                </a:solidFill>
              </a:rPr>
              <a:t>Content</a:t>
            </a:r>
          </a:p>
          <a:p>
            <a:r>
              <a:rPr lang="en-US" sz="3600" i="1" dirty="0">
                <a:solidFill>
                  <a:schemeClr val="bg1"/>
                </a:solidFill>
              </a:rPr>
              <a:t>Deepening</a:t>
            </a: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endParaRPr lang="en-US" sz="1500" i="1" dirty="0">
              <a:solidFill>
                <a:schemeClr val="bg1"/>
              </a:solidFill>
            </a:endParaRPr>
          </a:p>
          <a:p>
            <a:r>
              <a:rPr lang="en-US" sz="1600" i="1" dirty="0">
                <a:solidFill>
                  <a:schemeClr val="bg1"/>
                </a:solidFill>
              </a:rPr>
              <a:t>Developed by</a:t>
            </a:r>
          </a:p>
          <a:p>
            <a:r>
              <a:rPr lang="en-US" sz="1600" i="1" dirty="0">
                <a:solidFill>
                  <a:schemeClr val="bg1"/>
                </a:solidFill>
              </a:rPr>
              <a:t>Dr. Jeff Marshall</a:t>
            </a:r>
          </a:p>
          <a:p>
            <a:r>
              <a:rPr lang="en-US" sz="1600" i="1" dirty="0">
                <a:solidFill>
                  <a:schemeClr val="bg1"/>
                </a:solidFill>
              </a:rPr>
              <a:t>Geological Sciences</a:t>
            </a:r>
          </a:p>
          <a:p>
            <a:r>
              <a:rPr lang="en-US" sz="1600" i="1" dirty="0">
                <a:solidFill>
                  <a:schemeClr val="bg1"/>
                </a:solidFill>
              </a:rPr>
              <a:t>Cal Poly Pomona</a:t>
            </a:r>
          </a:p>
          <a:p>
            <a:r>
              <a:rPr lang="en-US" sz="1600" i="1" dirty="0">
                <a:solidFill>
                  <a:schemeClr val="bg1"/>
                </a:solidFill>
              </a:rPr>
              <a:t>Used by permission</a:t>
            </a:r>
          </a:p>
        </p:txBody>
      </p:sp>
    </p:spTree>
    <p:extLst>
      <p:ext uri="{BB962C8B-B14F-4D97-AF65-F5344CB8AC3E}">
        <p14:creationId xmlns:p14="http://schemas.microsoft.com/office/powerpoint/2010/main" val="973526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48600" cy="685800"/>
          </a:xfrm>
        </p:spPr>
        <p:txBody>
          <a:bodyPr>
            <a:noAutofit/>
          </a:bodyPr>
          <a:lstStyle/>
          <a:p>
            <a:pPr lvl="0"/>
            <a:r>
              <a:rPr lang="en-US" dirty="0"/>
              <a:t>Coastline Landform Changes: Part 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8128017"/>
              </p:ext>
            </p:extLst>
          </p:nvPr>
        </p:nvGraphicFramePr>
        <p:xfrm>
          <a:off x="609600" y="1524000"/>
          <a:ext cx="7848602" cy="4753832"/>
        </p:xfrm>
        <a:graphic>
          <a:graphicData uri="http://schemas.openxmlformats.org/drawingml/2006/table">
            <a:tbl>
              <a:tblPr firstRow="1" firstCol="1" bandRow="1">
                <a:tableStyleId>{5C22544A-7EE6-4342-B048-85BDC9FD1C3A}</a:tableStyleId>
              </a:tblPr>
              <a:tblGrid>
                <a:gridCol w="2362200">
                  <a:extLst>
                    <a:ext uri="{9D8B030D-6E8A-4147-A177-3AD203B41FA5}">
                      <a16:colId xmlns:a16="http://schemas.microsoft.com/office/drawing/2014/main" val="20000"/>
                    </a:ext>
                  </a:extLst>
                </a:gridCol>
                <a:gridCol w="2917769">
                  <a:extLst>
                    <a:ext uri="{9D8B030D-6E8A-4147-A177-3AD203B41FA5}">
                      <a16:colId xmlns:a16="http://schemas.microsoft.com/office/drawing/2014/main" val="20001"/>
                    </a:ext>
                  </a:extLst>
                </a:gridCol>
                <a:gridCol w="2568633">
                  <a:extLst>
                    <a:ext uri="{9D8B030D-6E8A-4147-A177-3AD203B41FA5}">
                      <a16:colId xmlns:a16="http://schemas.microsoft.com/office/drawing/2014/main" val="20002"/>
                    </a:ext>
                  </a:extLst>
                </a:gridCol>
              </a:tblGrid>
              <a:tr h="390751">
                <a:tc>
                  <a:txBody>
                    <a:bodyPr/>
                    <a:lstStyle/>
                    <a:p>
                      <a:pPr marL="0" marR="0" algn="ctr">
                        <a:spcBef>
                          <a:spcPts val="0"/>
                        </a:spcBef>
                        <a:spcAft>
                          <a:spcPts val="0"/>
                        </a:spcAft>
                      </a:pPr>
                      <a:r>
                        <a:rPr lang="en-US" sz="2000" dirty="0">
                          <a:effectLst/>
                          <a:latin typeface="+mn-lt"/>
                        </a:rPr>
                        <a:t>Questions</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rPr>
                        <a:t>Your Ideas</a:t>
                      </a:r>
                      <a:endParaRPr lang="en-US" sz="2400" dirty="0">
                        <a:effectLst/>
                        <a:latin typeface="Calibri" panose="020F0502020204030204" pitchFamily="34" charset="0"/>
                        <a:ea typeface="Times New Roman"/>
                      </a:endParaRP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Times New Roman"/>
                        </a:rPr>
                        <a:t>Evidence</a:t>
                      </a:r>
                    </a:p>
                  </a:txBody>
                  <a:tcPr marL="68580" marR="68580" marT="0" marB="0"/>
                </a:tc>
                <a:extLst>
                  <a:ext uri="{0D108BD9-81ED-4DB2-BD59-A6C34878D82A}">
                    <a16:rowId xmlns:a16="http://schemas.microsoft.com/office/drawing/2014/main" val="10000"/>
                  </a:ext>
                </a:extLst>
              </a:tr>
              <a:tr h="2352449">
                <a:tc>
                  <a:txBody>
                    <a:bodyPr/>
                    <a:lstStyle/>
                    <a:p>
                      <a:pPr marL="137160" lvl="0"/>
                      <a:r>
                        <a:rPr lang="en-US" sz="2000" b="1" kern="1200" dirty="0">
                          <a:solidFill>
                            <a:schemeClr val="lt1"/>
                          </a:solidFill>
                          <a:effectLst/>
                          <a:latin typeface="+mn-lt"/>
                          <a:ea typeface="+mn-ea"/>
                          <a:cs typeface="+mn-cs"/>
                        </a:rPr>
                        <a:t>Do you think </a:t>
                      </a:r>
                      <a:br>
                        <a:rPr lang="en-US" sz="2000" b="1" kern="1200" dirty="0">
                          <a:solidFill>
                            <a:schemeClr val="lt1"/>
                          </a:solidFill>
                          <a:effectLst/>
                          <a:latin typeface="+mn-lt"/>
                          <a:ea typeface="+mn-ea"/>
                          <a:cs typeface="+mn-cs"/>
                        </a:rPr>
                      </a:br>
                      <a:r>
                        <a:rPr lang="en-US" sz="2000" b="1" kern="1200" dirty="0">
                          <a:solidFill>
                            <a:schemeClr val="lt1"/>
                          </a:solidFill>
                          <a:effectLst/>
                          <a:latin typeface="+mn-lt"/>
                          <a:ea typeface="+mn-ea"/>
                          <a:cs typeface="+mn-cs"/>
                        </a:rPr>
                        <a:t>the cliffs are changing or staying the same? Why </a:t>
                      </a:r>
                      <a:br>
                        <a:rPr lang="en-US" sz="2000" b="1" kern="1200" dirty="0">
                          <a:solidFill>
                            <a:schemeClr val="lt1"/>
                          </a:solidFill>
                          <a:effectLst/>
                          <a:latin typeface="+mn-lt"/>
                          <a:ea typeface="+mn-ea"/>
                          <a:cs typeface="+mn-cs"/>
                        </a:rPr>
                      </a:br>
                      <a:r>
                        <a:rPr lang="en-US" sz="2000" b="1" kern="1200" dirty="0">
                          <a:solidFill>
                            <a:schemeClr val="lt1"/>
                          </a:solidFill>
                          <a:effectLst/>
                          <a:latin typeface="+mn-lt"/>
                          <a:ea typeface="+mn-ea"/>
                          <a:cs typeface="+mn-cs"/>
                        </a:rPr>
                        <a:t>or why not?</a:t>
                      </a:r>
                    </a:p>
                  </a:txBody>
                  <a:tcPr marL="137160" marR="137160" marT="228600" marB="22860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010632">
                <a:tc>
                  <a:txBody>
                    <a:bodyPr/>
                    <a:lstStyle/>
                    <a:p>
                      <a:pPr marL="137160" marR="0" lvl="0" indent="0" algn="l" defTabSz="914400" rtl="0" eaLnBrk="1" fontAlgn="auto" latinLnBrk="0" hangingPunct="1">
                        <a:lnSpc>
                          <a:spcPct val="100000"/>
                        </a:lnSpc>
                        <a:spcBef>
                          <a:spcPts val="0"/>
                        </a:spcBef>
                        <a:spcAft>
                          <a:spcPts val="0"/>
                        </a:spcAft>
                        <a:buClrTx/>
                        <a:buSzTx/>
                        <a:buFont typeface="Symbol"/>
                        <a:buNone/>
                        <a:tabLst/>
                        <a:defRPr/>
                      </a:pPr>
                      <a:r>
                        <a:rPr lang="en-US" sz="2000" b="1" kern="1200" dirty="0">
                          <a:solidFill>
                            <a:schemeClr val="lt1"/>
                          </a:solidFill>
                          <a:effectLst/>
                          <a:latin typeface="+mn-lt"/>
                          <a:ea typeface="+mn-ea"/>
                          <a:cs typeface="+mn-cs"/>
                        </a:rPr>
                        <a:t>If changes are happening, what do you think is causing them?</a:t>
                      </a:r>
                    </a:p>
                  </a:txBody>
                  <a:tcPr marL="137160" marR="137160" marT="228600" marB="228600"/>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460375" y="248443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422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990600"/>
          </a:xfrm>
        </p:spPr>
        <p:txBody>
          <a:bodyPr>
            <a:normAutofit/>
          </a:bodyPr>
          <a:lstStyle/>
          <a:p>
            <a:pPr lvl="0"/>
            <a:r>
              <a:rPr lang="en-US" dirty="0"/>
              <a:t>Let’s Share Our Ideas!</a:t>
            </a:r>
            <a:endParaRPr lang="en-US" sz="4400" dirty="0"/>
          </a:p>
        </p:txBody>
      </p:sp>
      <p:sp>
        <p:nvSpPr>
          <p:cNvPr id="4" name="Content Placeholder 3"/>
          <p:cNvSpPr>
            <a:spLocks noGrp="1"/>
          </p:cNvSpPr>
          <p:nvPr>
            <p:ph idx="1"/>
          </p:nvPr>
        </p:nvSpPr>
        <p:spPr>
          <a:xfrm>
            <a:off x="533400" y="1219200"/>
            <a:ext cx="8229600" cy="2590800"/>
          </a:xfrm>
        </p:spPr>
        <p:txBody>
          <a:bodyPr/>
          <a:lstStyle/>
          <a:p>
            <a:pPr marL="365760" indent="-365760">
              <a:spcBef>
                <a:spcPts val="800"/>
              </a:spcBef>
            </a:pPr>
            <a:r>
              <a:rPr lang="en-US" sz="2800" dirty="0"/>
              <a:t>What’s happening to the cliffs and the beach in the photo below?</a:t>
            </a:r>
          </a:p>
          <a:p>
            <a:pPr marL="365760" indent="-365760">
              <a:spcBef>
                <a:spcPts val="800"/>
              </a:spcBef>
            </a:pPr>
            <a:r>
              <a:rPr lang="en-US" sz="2800" dirty="0"/>
              <a:t>What do you think is causing these changes?</a:t>
            </a:r>
          </a:p>
          <a:p>
            <a:pPr marL="365760" indent="-365760">
              <a:spcBef>
                <a:spcPts val="800"/>
              </a:spcBef>
            </a:pPr>
            <a:r>
              <a:rPr lang="en-US" sz="2800" dirty="0"/>
              <a:t>Do you think these changes are happening quickly or slowly over time? What is your evidence?</a:t>
            </a:r>
          </a:p>
        </p:txBody>
      </p:sp>
      <p:pic>
        <p:nvPicPr>
          <p:cNvPr id="5" name="Content Placeholder 3" descr="File:Wavecut platform southerndown pano.jpg"/>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733800"/>
            <a:ext cx="7543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057900" y="6212989"/>
            <a:ext cx="25908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Yummifruitbat / Wikimedia Commons</a:t>
            </a:r>
          </a:p>
        </p:txBody>
      </p:sp>
    </p:spTree>
    <p:extLst>
      <p:ext uri="{BB962C8B-B14F-4D97-AF65-F5344CB8AC3E}">
        <p14:creationId xmlns:p14="http://schemas.microsoft.com/office/powerpoint/2010/main" val="1085348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05939-90C5-49E1-88E4-8E462CF455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2311" y="457098"/>
            <a:ext cx="6399377" cy="6399377"/>
          </a:xfrm>
          <a:prstGeom prst="rect">
            <a:avLst/>
          </a:prstGeom>
        </p:spPr>
      </p:pic>
      <p:sp>
        <p:nvSpPr>
          <p:cNvPr id="4" name="TextBox 3">
            <a:extLst>
              <a:ext uri="{FF2B5EF4-FFF2-40B4-BE49-F238E27FC236}">
                <a16:creationId xmlns:a16="http://schemas.microsoft.com/office/drawing/2014/main" id="{B5CA61B2-BB87-4671-B1EB-B7D494AE91E6}"/>
              </a:ext>
            </a:extLst>
          </p:cNvPr>
          <p:cNvSpPr txBox="1"/>
          <p:nvPr/>
        </p:nvSpPr>
        <p:spPr>
          <a:xfrm>
            <a:off x="723899" y="3056621"/>
            <a:ext cx="7696200" cy="1200329"/>
          </a:xfrm>
          <a:prstGeom prst="rect">
            <a:avLst/>
          </a:prstGeom>
          <a:noFill/>
        </p:spPr>
        <p:txBody>
          <a:bodyPr wrap="square" rtlCol="0">
            <a:spAutoFit/>
          </a:bodyPr>
          <a:lstStyle/>
          <a:p>
            <a:pPr algn="ctr"/>
            <a:r>
              <a:rPr lang="en-US" sz="3600" b="1" dirty="0">
                <a:solidFill>
                  <a:srgbClr val="FFFF00"/>
                </a:solidFill>
                <a:effectLst>
                  <a:innerShdw blurRad="63500" dist="50800" dir="18900000">
                    <a:prstClr val="black">
                      <a:alpha val="50000"/>
                    </a:prstClr>
                  </a:innerShdw>
                </a:effectLst>
              </a:rPr>
              <a:t>Earth’s Changing Surface</a:t>
            </a:r>
          </a:p>
          <a:p>
            <a:pPr algn="ctr"/>
            <a:r>
              <a:rPr lang="en-US" sz="3600" b="1" dirty="0">
                <a:solidFill>
                  <a:srgbClr val="FFFF00"/>
                </a:solidFill>
                <a:effectLst>
                  <a:innerShdw blurRad="63500" dist="50800" dir="18900000">
                    <a:prstClr val="black">
                      <a:alpha val="50000"/>
                    </a:prstClr>
                  </a:innerShdw>
                </a:effectLst>
              </a:rPr>
              <a:t>Lesson 6b</a:t>
            </a:r>
          </a:p>
        </p:txBody>
      </p:sp>
      <p:sp>
        <p:nvSpPr>
          <p:cNvPr id="5" name="TextBox 4">
            <a:extLst>
              <a:ext uri="{FF2B5EF4-FFF2-40B4-BE49-F238E27FC236}">
                <a16:creationId xmlns:a16="http://schemas.microsoft.com/office/drawing/2014/main" id="{9FA44E48-E3BF-4DAB-B9B6-1C60B6494D15}"/>
              </a:ext>
            </a:extLst>
          </p:cNvPr>
          <p:cNvSpPr txBox="1"/>
          <p:nvPr/>
        </p:nvSpPr>
        <p:spPr>
          <a:xfrm>
            <a:off x="7652886" y="6641029"/>
            <a:ext cx="1491114" cy="215444"/>
          </a:xfrm>
          <a:prstGeom prst="rect">
            <a:avLst/>
          </a:prstGeom>
          <a:noFill/>
        </p:spPr>
        <p:txBody>
          <a:bodyPr wrap="non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Visible Earth </a:t>
            </a:r>
          </a:p>
        </p:txBody>
      </p:sp>
    </p:spTree>
    <p:extLst>
      <p:ext uri="{BB962C8B-B14F-4D97-AF65-F5344CB8AC3E}">
        <p14:creationId xmlns:p14="http://schemas.microsoft.com/office/powerpoint/2010/main" val="1159465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Content Deepening: Focus Question 1</a:t>
            </a:r>
          </a:p>
        </p:txBody>
      </p:sp>
      <p:sp>
        <p:nvSpPr>
          <p:cNvPr id="3" name="Content Placeholder 2"/>
          <p:cNvSpPr>
            <a:spLocks noGrp="1"/>
          </p:cNvSpPr>
          <p:nvPr>
            <p:ph idx="1"/>
          </p:nvPr>
        </p:nvSpPr>
        <p:spPr>
          <a:xfrm>
            <a:off x="614148" y="1781032"/>
            <a:ext cx="8086299" cy="4495800"/>
          </a:xfrm>
        </p:spPr>
        <p:txBody>
          <a:bodyPr/>
          <a:lstStyle/>
          <a:p>
            <a:pPr marL="0" lvl="1" indent="0">
              <a:spcBef>
                <a:spcPts val="0"/>
              </a:spcBef>
              <a:spcAft>
                <a:spcPts val="2400"/>
              </a:spcAft>
              <a:buNone/>
            </a:pPr>
            <a:r>
              <a:rPr lang="en-US" sz="3200" dirty="0"/>
              <a:t>Can we predict and explain how landforms might be changing in our area?</a:t>
            </a:r>
          </a:p>
        </p:txBody>
      </p:sp>
    </p:spTree>
    <p:extLst>
      <p:ext uri="{BB962C8B-B14F-4D97-AF65-F5344CB8AC3E}">
        <p14:creationId xmlns:p14="http://schemas.microsoft.com/office/powerpoint/2010/main" val="353925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Autofit/>
          </a:bodyPr>
          <a:lstStyle/>
          <a:p>
            <a:pPr marL="777240" lvl="0"/>
            <a:br>
              <a:rPr lang="en-US" sz="4400" dirty="0"/>
            </a:br>
            <a:r>
              <a:rPr lang="en-US" dirty="0"/>
              <a:t>Key Science Ideas</a:t>
            </a:r>
            <a:br>
              <a:rPr lang="en-US" sz="4400" dirty="0"/>
            </a:br>
            <a:endParaRPr lang="en-US" sz="4400" dirty="0"/>
          </a:p>
        </p:txBody>
      </p:sp>
      <p:sp>
        <p:nvSpPr>
          <p:cNvPr id="3" name="Content Placeholder 2"/>
          <p:cNvSpPr>
            <a:spLocks noGrp="1"/>
          </p:cNvSpPr>
          <p:nvPr>
            <p:ph idx="1"/>
          </p:nvPr>
        </p:nvSpPr>
        <p:spPr>
          <a:xfrm>
            <a:off x="685800" y="1371600"/>
            <a:ext cx="8001000" cy="5029200"/>
          </a:xfrm>
        </p:spPr>
        <p:txBody>
          <a:bodyPr/>
          <a:lstStyle/>
          <a:p>
            <a:pPr marL="274320" indent="-274320">
              <a:spcBef>
                <a:spcPts val="600"/>
              </a:spcBef>
            </a:pPr>
            <a:r>
              <a:rPr lang="en-US" sz="3000" dirty="0"/>
              <a:t>Earths surface has many types of landforms.</a:t>
            </a:r>
          </a:p>
          <a:p>
            <a:pPr marL="274320" indent="-274320">
              <a:spcBef>
                <a:spcPts val="1200"/>
              </a:spcBef>
            </a:pPr>
            <a:r>
              <a:rPr lang="en-US" sz="3000" dirty="0"/>
              <a:t>The landforms in one place can look different from the landforms in another place.</a:t>
            </a:r>
          </a:p>
          <a:p>
            <a:pPr marL="274320" indent="-274320">
              <a:spcBef>
                <a:spcPts val="1200"/>
              </a:spcBef>
            </a:pPr>
            <a:r>
              <a:rPr lang="en-US" sz="3000" dirty="0"/>
              <a:t>Landforms change over time.</a:t>
            </a:r>
          </a:p>
          <a:p>
            <a:pPr marL="274320" indent="-274320">
              <a:spcBef>
                <a:spcPts val="1200"/>
              </a:spcBef>
            </a:pPr>
            <a:r>
              <a:rPr lang="en-US" sz="3000" dirty="0"/>
              <a:t>Some changes happen very slowly, like when canyons or deltas form, and other changes happen quickly, like during floods or landslides.</a:t>
            </a:r>
          </a:p>
          <a:p>
            <a:pPr marL="274320" indent="-274320">
              <a:spcBef>
                <a:spcPts val="1200"/>
              </a:spcBef>
            </a:pPr>
            <a:r>
              <a:rPr lang="en-US" sz="3000" dirty="0"/>
              <a:t>Flowing water can change landforms by moving rocks and soil from one place to another.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33400"/>
            <a:ext cx="685800" cy="685800"/>
          </a:xfrm>
          <a:prstGeom prst="rect">
            <a:avLst/>
          </a:prstGeom>
        </p:spPr>
      </p:pic>
    </p:spTree>
    <p:extLst>
      <p:ext uri="{BB962C8B-B14F-4D97-AF65-F5344CB8AC3E}">
        <p14:creationId xmlns:p14="http://schemas.microsoft.com/office/powerpoint/2010/main" val="1158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descr="File:Happisburgh coastal ero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76600"/>
            <a:ext cx="7848600" cy="3124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2"/>
          <p:cNvSpPr txBox="1">
            <a:spLocks noChangeArrowheads="1"/>
          </p:cNvSpPr>
          <p:nvPr/>
        </p:nvSpPr>
        <p:spPr bwMode="auto">
          <a:xfrm>
            <a:off x="6248400" y="6222315"/>
            <a:ext cx="2438400" cy="257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800" dirty="0">
                <a:solidFill>
                  <a:schemeClr val="bg1"/>
                </a:solidFill>
                <a:latin typeface="Calibri" panose="020F0502020204030204" pitchFamily="34" charset="0"/>
                <a:cs typeface="Calibri" panose="020F0502020204030204" pitchFamily="34" charset="0"/>
              </a:rPr>
              <a:t>Photograph by Andrew Dunn/Wikimedia Commons</a:t>
            </a:r>
          </a:p>
        </p:txBody>
      </p:sp>
      <p:sp>
        <p:nvSpPr>
          <p:cNvPr id="5" name="Rectangle 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5"/>
          <p:cNvSpPr>
            <a:spLocks noChangeArrowheads="1"/>
          </p:cNvSpPr>
          <p:nvPr/>
        </p:nvSpPr>
        <p:spPr bwMode="auto">
          <a:xfrm>
            <a:off x="0" y="339090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7" name="Title 6"/>
          <p:cNvSpPr>
            <a:spLocks noGrp="1"/>
          </p:cNvSpPr>
          <p:nvPr>
            <p:ph type="title"/>
          </p:nvPr>
        </p:nvSpPr>
        <p:spPr>
          <a:xfrm>
            <a:off x="609600" y="381000"/>
            <a:ext cx="7772400" cy="990600"/>
          </a:xfrm>
        </p:spPr>
        <p:txBody>
          <a:bodyPr>
            <a:normAutofit/>
          </a:bodyPr>
          <a:lstStyle/>
          <a:p>
            <a:r>
              <a:rPr lang="en-US" dirty="0"/>
              <a:t>More Cliffs along the Coastline</a:t>
            </a:r>
          </a:p>
        </p:txBody>
      </p:sp>
      <p:sp>
        <p:nvSpPr>
          <p:cNvPr id="8" name="TextBox 7"/>
          <p:cNvSpPr txBox="1"/>
          <p:nvPr/>
        </p:nvSpPr>
        <p:spPr>
          <a:xfrm>
            <a:off x="609600" y="1295400"/>
            <a:ext cx="7924800" cy="1969770"/>
          </a:xfrm>
          <a:prstGeom prst="rect">
            <a:avLst/>
          </a:prstGeom>
          <a:noFill/>
        </p:spPr>
        <p:txBody>
          <a:bodyPr wrap="square" rtlCol="0">
            <a:spAutoFit/>
          </a:bodyPr>
          <a:lstStyle/>
          <a:p>
            <a:pPr marL="365760" indent="-365760">
              <a:buClr>
                <a:schemeClr val="bg1">
                  <a:lumMod val="65000"/>
                </a:schemeClr>
              </a:buClr>
              <a:buFont typeface="Arial" pitchFamily="34" charset="0"/>
              <a:buChar char="•"/>
            </a:pPr>
            <a:r>
              <a:rPr lang="en-US" sz="2800" dirty="0">
                <a:latin typeface="Calibri" pitchFamily="34" charset="0"/>
              </a:rPr>
              <a:t>What do think might happen to these cliffs over time? Why do you think so?</a:t>
            </a:r>
          </a:p>
          <a:p>
            <a:pPr marL="365760" indent="-365760">
              <a:spcBef>
                <a:spcPts val="1200"/>
              </a:spcBef>
              <a:buClr>
                <a:schemeClr val="bg1">
                  <a:lumMod val="65000"/>
                </a:schemeClr>
              </a:buClr>
              <a:buFont typeface="Arial" pitchFamily="34" charset="0"/>
              <a:buChar char="•"/>
            </a:pPr>
            <a:r>
              <a:rPr lang="en-US" sz="2800" dirty="0">
                <a:latin typeface="Calibri" pitchFamily="34" charset="0"/>
              </a:rPr>
              <a:t>What do you think might happen to the houses near the cliffs? Why do you think so?</a:t>
            </a:r>
          </a:p>
        </p:txBody>
      </p:sp>
    </p:spTree>
    <p:extLst>
      <p:ext uri="{BB962C8B-B14F-4D97-AF65-F5344CB8AC3E}">
        <p14:creationId xmlns:p14="http://schemas.microsoft.com/office/powerpoint/2010/main" val="3911580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lstStyle/>
          <a:p>
            <a:r>
              <a:rPr lang="en-US" dirty="0"/>
              <a:t>Trends in Reflections</a:t>
            </a:r>
          </a:p>
        </p:txBody>
      </p:sp>
      <p:graphicFrame>
        <p:nvGraphicFramePr>
          <p:cNvPr id="6" name="Content Placeholder 4"/>
          <p:cNvGraphicFramePr>
            <a:graphicFrameLocks/>
          </p:cNvGraphicFramePr>
          <p:nvPr>
            <p:extLst/>
          </p:nvPr>
        </p:nvGraphicFramePr>
        <p:xfrm>
          <a:off x="533400" y="1295400"/>
          <a:ext cx="8077200" cy="50292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56561">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72641">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90201">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7024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90201">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2699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5881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990600"/>
          </a:xfrm>
        </p:spPr>
        <p:txBody>
          <a:bodyPr>
            <a:normAutofit/>
          </a:bodyPr>
          <a:lstStyle/>
          <a:p>
            <a:pPr lvl="0"/>
            <a:r>
              <a:rPr lang="en-US" dirty="0"/>
              <a:t>A New Landform Challenge!</a:t>
            </a:r>
            <a:endParaRPr lang="en-US" sz="4400" dirty="0"/>
          </a:p>
        </p:txBody>
      </p:sp>
      <p:sp>
        <p:nvSpPr>
          <p:cNvPr id="4" name="Content Placeholder 3"/>
          <p:cNvSpPr>
            <a:spLocks noGrp="1"/>
          </p:cNvSpPr>
          <p:nvPr>
            <p:ph idx="1"/>
          </p:nvPr>
        </p:nvSpPr>
        <p:spPr>
          <a:xfrm>
            <a:off x="533400" y="1219200"/>
            <a:ext cx="8229600" cy="5334000"/>
          </a:xfrm>
        </p:spPr>
        <p:txBody>
          <a:bodyPr/>
          <a:lstStyle/>
          <a:p>
            <a:pPr marL="365760" indent="-365760">
              <a:spcBef>
                <a:spcPts val="800"/>
              </a:spcBef>
              <a:buFont typeface="+mj-lt"/>
              <a:buAutoNum type="arabicPeriod"/>
            </a:pPr>
            <a:r>
              <a:rPr lang="en-US" sz="2700" dirty="0"/>
              <a:t>Discuss these questions with a partner and write your answers in your science notebook:</a:t>
            </a:r>
          </a:p>
          <a:p>
            <a:pPr marL="731520" indent="-365760">
              <a:spcBef>
                <a:spcPts val="600"/>
              </a:spcBef>
            </a:pPr>
            <a:r>
              <a:rPr lang="en-US" sz="2700" dirty="0"/>
              <a:t>Do you think the land is changing? Why or why not?</a:t>
            </a:r>
          </a:p>
          <a:p>
            <a:pPr marL="731520" indent="-365760">
              <a:spcBef>
                <a:spcPts val="600"/>
              </a:spcBef>
            </a:pPr>
            <a:r>
              <a:rPr lang="en-US" sz="2700" dirty="0"/>
              <a:t>If you think the land is changing, what might be causing the change?</a:t>
            </a:r>
          </a:p>
          <a:p>
            <a:pPr marL="514350" indent="-514350">
              <a:spcBef>
                <a:spcPts val="600"/>
              </a:spcBef>
              <a:buFont typeface="+mj-lt"/>
              <a:buAutoNum type="arabicPeriod" startAt="2"/>
            </a:pPr>
            <a:r>
              <a:rPr lang="en-US" sz="2700" dirty="0"/>
              <a:t>Support your ideas with evidence and be prepared to share your ideas and evidence with the group.</a:t>
            </a:r>
          </a:p>
          <a:p>
            <a:endParaRPr lang="en-US" dirty="0"/>
          </a:p>
        </p:txBody>
      </p:sp>
      <p:pic>
        <p:nvPicPr>
          <p:cNvPr id="5" name="Picture 3" descr="File:Happisburgh coastal eros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572000"/>
            <a:ext cx="4495800"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 Box 2"/>
          <p:cNvSpPr txBox="1">
            <a:spLocks noChangeArrowheads="1"/>
          </p:cNvSpPr>
          <p:nvPr/>
        </p:nvSpPr>
        <p:spPr bwMode="auto">
          <a:xfrm>
            <a:off x="4574931" y="6219324"/>
            <a:ext cx="2438400" cy="2576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800" dirty="0">
                <a:solidFill>
                  <a:schemeClr val="bg1"/>
                </a:solidFill>
                <a:latin typeface="Calibri" panose="020F0502020204030204" pitchFamily="34" charset="0"/>
                <a:cs typeface="Calibri" panose="020F0502020204030204" pitchFamily="34" charset="0"/>
              </a:rPr>
              <a:t>Photograph by Andrew Dunn/Wikimedia Commons</a:t>
            </a:r>
          </a:p>
        </p:txBody>
      </p:sp>
    </p:spTree>
    <p:extLst>
      <p:ext uri="{BB962C8B-B14F-4D97-AF65-F5344CB8AC3E}">
        <p14:creationId xmlns:p14="http://schemas.microsoft.com/office/powerpoint/2010/main" val="1085348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48600" cy="685800"/>
          </a:xfrm>
        </p:spPr>
        <p:txBody>
          <a:bodyPr>
            <a:noAutofit/>
          </a:bodyPr>
          <a:lstStyle/>
          <a:p>
            <a:pPr lvl="0"/>
            <a:r>
              <a:rPr lang="en-US" dirty="0"/>
              <a:t>Coastline Landform Changes: Part 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8128017"/>
              </p:ext>
            </p:extLst>
          </p:nvPr>
        </p:nvGraphicFramePr>
        <p:xfrm>
          <a:off x="609600" y="1524000"/>
          <a:ext cx="7848602" cy="4962751"/>
        </p:xfrm>
        <a:graphic>
          <a:graphicData uri="http://schemas.openxmlformats.org/drawingml/2006/table">
            <a:tbl>
              <a:tblPr firstRow="1" firstCol="1" bandRow="1">
                <a:tableStyleId>{5C22544A-7EE6-4342-B048-85BDC9FD1C3A}</a:tableStyleId>
              </a:tblPr>
              <a:tblGrid>
                <a:gridCol w="2362200">
                  <a:extLst>
                    <a:ext uri="{9D8B030D-6E8A-4147-A177-3AD203B41FA5}">
                      <a16:colId xmlns:a16="http://schemas.microsoft.com/office/drawing/2014/main" val="20000"/>
                    </a:ext>
                  </a:extLst>
                </a:gridCol>
                <a:gridCol w="2917769">
                  <a:extLst>
                    <a:ext uri="{9D8B030D-6E8A-4147-A177-3AD203B41FA5}">
                      <a16:colId xmlns:a16="http://schemas.microsoft.com/office/drawing/2014/main" val="20001"/>
                    </a:ext>
                  </a:extLst>
                </a:gridCol>
                <a:gridCol w="2568633">
                  <a:extLst>
                    <a:ext uri="{9D8B030D-6E8A-4147-A177-3AD203B41FA5}">
                      <a16:colId xmlns:a16="http://schemas.microsoft.com/office/drawing/2014/main" val="20002"/>
                    </a:ext>
                  </a:extLst>
                </a:gridCol>
              </a:tblGrid>
              <a:tr h="390751">
                <a:tc>
                  <a:txBody>
                    <a:bodyPr/>
                    <a:lstStyle/>
                    <a:p>
                      <a:pPr marL="0" marR="0" algn="ctr">
                        <a:spcBef>
                          <a:spcPts val="0"/>
                        </a:spcBef>
                        <a:spcAft>
                          <a:spcPts val="0"/>
                        </a:spcAft>
                      </a:pPr>
                      <a:r>
                        <a:rPr lang="en-US" sz="2000" dirty="0">
                          <a:effectLst/>
                          <a:latin typeface="+mn-lt"/>
                        </a:rPr>
                        <a:t>Questions</a:t>
                      </a:r>
                      <a:endParaRPr lang="en-US" sz="2000" dirty="0">
                        <a:effectLst/>
                        <a:latin typeface="+mn-lt"/>
                        <a:ea typeface="Times New Roman"/>
                      </a:endParaRP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rPr>
                        <a:t>Your Ideas</a:t>
                      </a:r>
                      <a:endParaRPr lang="en-US" sz="2400" dirty="0">
                        <a:effectLst/>
                        <a:latin typeface="Calibri" panose="020F0502020204030204" pitchFamily="34" charset="0"/>
                        <a:ea typeface="Times New Roman"/>
                      </a:endParaRPr>
                    </a:p>
                  </a:txBody>
                  <a:tcPr marL="68580" marR="68580" marT="0" marB="0"/>
                </a:tc>
                <a:tc>
                  <a:txBody>
                    <a:bodyPr/>
                    <a:lstStyle/>
                    <a:p>
                      <a:pPr marL="0" marR="0" algn="ctr">
                        <a:spcBef>
                          <a:spcPts val="0"/>
                        </a:spcBef>
                        <a:spcAft>
                          <a:spcPts val="0"/>
                        </a:spcAft>
                      </a:pPr>
                      <a:r>
                        <a:rPr lang="en-US" sz="2400" dirty="0">
                          <a:effectLst/>
                          <a:latin typeface="Calibri" panose="020F0502020204030204" pitchFamily="34" charset="0"/>
                          <a:ea typeface="Times New Roman"/>
                        </a:rPr>
                        <a:t>Evidence</a:t>
                      </a:r>
                    </a:p>
                  </a:txBody>
                  <a:tcPr marL="68580" marR="68580" marT="0" marB="0"/>
                </a:tc>
                <a:extLst>
                  <a:ext uri="{0D108BD9-81ED-4DB2-BD59-A6C34878D82A}">
                    <a16:rowId xmlns:a16="http://schemas.microsoft.com/office/drawing/2014/main" val="10000"/>
                  </a:ext>
                </a:extLst>
              </a:tr>
              <a:tr h="2123849">
                <a:tc>
                  <a:txBody>
                    <a:bodyPr/>
                    <a:lstStyle/>
                    <a:p>
                      <a:pPr marL="137160" lvl="0"/>
                      <a:r>
                        <a:rPr lang="en-US" sz="2000" b="1" kern="1200" dirty="0">
                          <a:solidFill>
                            <a:schemeClr val="lt1"/>
                          </a:solidFill>
                          <a:effectLst/>
                          <a:latin typeface="+mn-lt"/>
                          <a:ea typeface="+mn-ea"/>
                          <a:cs typeface="+mn-cs"/>
                        </a:rPr>
                        <a:t>What do you predict might happen to the cliffs over time? Why do you think so?</a:t>
                      </a:r>
                    </a:p>
                  </a:txBody>
                  <a:tcPr marL="137160" marR="137160" marT="228600" marB="22860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010632">
                <a:tc>
                  <a:txBody>
                    <a:bodyPr/>
                    <a:lstStyle/>
                    <a:p>
                      <a:pPr marL="137160" marR="0" lvl="0" indent="0" algn="l" defTabSz="914400" rtl="0" eaLnBrk="1" fontAlgn="auto" latinLnBrk="0" hangingPunct="1">
                        <a:lnSpc>
                          <a:spcPct val="100000"/>
                        </a:lnSpc>
                        <a:spcBef>
                          <a:spcPts val="0"/>
                        </a:spcBef>
                        <a:spcAft>
                          <a:spcPts val="0"/>
                        </a:spcAft>
                        <a:buClrTx/>
                        <a:buSzTx/>
                        <a:buFont typeface="Symbol"/>
                        <a:buNone/>
                        <a:tabLst/>
                        <a:defRPr/>
                      </a:pPr>
                      <a:r>
                        <a:rPr lang="en-US" sz="2000" b="1" kern="1200" dirty="0">
                          <a:solidFill>
                            <a:schemeClr val="lt1"/>
                          </a:solidFill>
                          <a:effectLst/>
                          <a:latin typeface="+mn-lt"/>
                          <a:ea typeface="+mn-ea"/>
                          <a:cs typeface="+mn-cs"/>
                        </a:rPr>
                        <a:t>What do you think might happen to the houses</a:t>
                      </a:r>
                      <a:r>
                        <a:rPr lang="en-US" sz="2000" b="1" kern="1200" baseline="0" dirty="0">
                          <a:solidFill>
                            <a:schemeClr val="lt1"/>
                          </a:solidFill>
                          <a:effectLst/>
                          <a:latin typeface="+mn-lt"/>
                          <a:ea typeface="+mn-ea"/>
                          <a:cs typeface="+mn-cs"/>
                        </a:rPr>
                        <a:t> near the cliffs? Why do you think so</a:t>
                      </a:r>
                      <a:r>
                        <a:rPr lang="en-US" sz="2000" b="1" kern="1200" dirty="0">
                          <a:solidFill>
                            <a:schemeClr val="lt1"/>
                          </a:solidFill>
                          <a:effectLst/>
                          <a:latin typeface="+mn-lt"/>
                          <a:ea typeface="+mn-ea"/>
                          <a:cs typeface="+mn-cs"/>
                        </a:rPr>
                        <a:t>?</a:t>
                      </a:r>
                    </a:p>
                  </a:txBody>
                  <a:tcPr marL="137160" marR="137160" marT="228600" marB="228600"/>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endParaRPr lang="en-US" sz="1200" dirty="0">
                        <a:effectLst/>
                        <a:latin typeface="Times New Roman"/>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
        <p:nvSpPr>
          <p:cNvPr id="8" name="Rectangle 1"/>
          <p:cNvSpPr>
            <a:spLocks noChangeArrowheads="1"/>
          </p:cNvSpPr>
          <p:nvPr/>
        </p:nvSpPr>
        <p:spPr bwMode="auto">
          <a:xfrm>
            <a:off x="460375" y="2484438"/>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04227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06" y="633483"/>
            <a:ext cx="8113594" cy="990600"/>
          </a:xfrm>
        </p:spPr>
        <p:txBody>
          <a:bodyPr>
            <a:noAutofit/>
          </a:bodyPr>
          <a:lstStyle/>
          <a:p>
            <a:pPr lvl="0"/>
            <a:r>
              <a:rPr lang="en-US" dirty="0"/>
              <a:t>Reflect: Content Deepening Focus Question 1</a:t>
            </a:r>
          </a:p>
        </p:txBody>
      </p:sp>
      <p:sp>
        <p:nvSpPr>
          <p:cNvPr id="3" name="Content Placeholder 2"/>
          <p:cNvSpPr>
            <a:spLocks noGrp="1"/>
          </p:cNvSpPr>
          <p:nvPr>
            <p:ph idx="1"/>
          </p:nvPr>
        </p:nvSpPr>
        <p:spPr>
          <a:xfrm>
            <a:off x="614148" y="1981200"/>
            <a:ext cx="8086299" cy="4295632"/>
          </a:xfrm>
        </p:spPr>
        <p:txBody>
          <a:bodyPr/>
          <a:lstStyle/>
          <a:p>
            <a:pPr marL="0" lvl="1" indent="0">
              <a:spcBef>
                <a:spcPts val="0"/>
              </a:spcBef>
              <a:spcAft>
                <a:spcPts val="2400"/>
              </a:spcAft>
              <a:buNone/>
            </a:pPr>
            <a:r>
              <a:rPr lang="en-US" sz="3200" dirty="0"/>
              <a:t>Can we predict and explain how landforms might be changing in our area?</a:t>
            </a:r>
          </a:p>
        </p:txBody>
      </p:sp>
    </p:spTree>
    <p:extLst>
      <p:ext uri="{BB962C8B-B14F-4D97-AF65-F5344CB8AC3E}">
        <p14:creationId xmlns:p14="http://schemas.microsoft.com/office/powerpoint/2010/main" val="3539252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buNone/>
            </a:pPr>
            <a:r>
              <a:rPr lang="en-US" sz="3200" dirty="0"/>
              <a:t>What does the surface of Earth look like? Does it ever change?</a:t>
            </a:r>
          </a:p>
          <a:p>
            <a:endParaRPr lang="en-US" sz="3200" dirty="0"/>
          </a:p>
        </p:txBody>
      </p:sp>
    </p:spTree>
    <p:extLst>
      <p:ext uri="{BB962C8B-B14F-4D97-AF65-F5344CB8AC3E}">
        <p14:creationId xmlns:p14="http://schemas.microsoft.com/office/powerpoint/2010/main" val="4867393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497006"/>
            <a:ext cx="8031708" cy="990600"/>
          </a:xfrm>
        </p:spPr>
        <p:txBody>
          <a:bodyPr>
            <a:noAutofit/>
          </a:bodyPr>
          <a:lstStyle/>
          <a:p>
            <a:pPr lvl="0"/>
            <a:br>
              <a:rPr lang="en-US" sz="3600" dirty="0"/>
            </a:br>
            <a:r>
              <a:rPr lang="en-US" dirty="0"/>
              <a:t>Unit Central Questions</a:t>
            </a:r>
            <a:br>
              <a:rPr lang="en-US" sz="3600" dirty="0"/>
            </a:br>
            <a:endParaRPr lang="en-US" sz="3600" dirty="0"/>
          </a:p>
        </p:txBody>
      </p:sp>
      <p:sp>
        <p:nvSpPr>
          <p:cNvPr id="3" name="Content Placeholder 2"/>
          <p:cNvSpPr>
            <a:spLocks noGrp="1"/>
          </p:cNvSpPr>
          <p:nvPr>
            <p:ph idx="1"/>
          </p:nvPr>
        </p:nvSpPr>
        <p:spPr>
          <a:xfrm>
            <a:off x="696036" y="1603612"/>
            <a:ext cx="7977115" cy="4495800"/>
          </a:xfrm>
        </p:spPr>
        <p:txBody>
          <a:bodyPr/>
          <a:lstStyle/>
          <a:p>
            <a:pPr marL="0" lvl="1" indent="0">
              <a:spcBef>
                <a:spcPts val="1200"/>
              </a:spcBef>
              <a:buNone/>
            </a:pPr>
            <a:r>
              <a:rPr lang="en-US" sz="3200" i="1" dirty="0"/>
              <a:t>What does the surface of Earth look like? Does it ever change? </a:t>
            </a:r>
          </a:p>
          <a:p>
            <a:pPr marL="731520" lvl="1" indent="-365760">
              <a:spcBef>
                <a:spcPts val="1200"/>
              </a:spcBef>
            </a:pPr>
            <a:r>
              <a:rPr lang="en-US" sz="3200" dirty="0"/>
              <a:t>Does the land look the same or different from place to place? What’s your evidence?</a:t>
            </a:r>
          </a:p>
          <a:p>
            <a:pPr marL="731520" lvl="1" indent="-365760">
              <a:spcBef>
                <a:spcPts val="1200"/>
              </a:spcBef>
            </a:pPr>
            <a:r>
              <a:rPr lang="en-US" sz="3200" dirty="0"/>
              <a:t>How and why do landforms change?</a:t>
            </a:r>
          </a:p>
        </p:txBody>
      </p:sp>
    </p:spTree>
    <p:extLst>
      <p:ext uri="{BB962C8B-B14F-4D97-AF65-F5344CB8AC3E}">
        <p14:creationId xmlns:p14="http://schemas.microsoft.com/office/powerpoint/2010/main" val="486739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01000" cy="990600"/>
          </a:xfrm>
        </p:spPr>
        <p:txBody>
          <a:bodyPr>
            <a:noAutofit/>
          </a:bodyPr>
          <a:lstStyle/>
          <a:p>
            <a:pPr marL="777240" lvl="0"/>
            <a:br>
              <a:rPr lang="en-US" sz="4400" dirty="0"/>
            </a:br>
            <a:r>
              <a:rPr lang="en-US" dirty="0"/>
              <a:t>Key Science Ideas</a:t>
            </a:r>
            <a:br>
              <a:rPr lang="en-US" sz="4400" dirty="0"/>
            </a:br>
            <a:endParaRPr lang="en-US" sz="4400" dirty="0"/>
          </a:p>
        </p:txBody>
      </p:sp>
      <p:sp>
        <p:nvSpPr>
          <p:cNvPr id="3" name="Content Placeholder 2"/>
          <p:cNvSpPr>
            <a:spLocks noGrp="1"/>
          </p:cNvSpPr>
          <p:nvPr>
            <p:ph idx="1"/>
          </p:nvPr>
        </p:nvSpPr>
        <p:spPr>
          <a:xfrm>
            <a:off x="685800" y="1371600"/>
            <a:ext cx="8001000" cy="5029200"/>
          </a:xfrm>
        </p:spPr>
        <p:txBody>
          <a:bodyPr/>
          <a:lstStyle/>
          <a:p>
            <a:pPr marL="274320" indent="-274320">
              <a:spcBef>
                <a:spcPts val="600"/>
              </a:spcBef>
            </a:pPr>
            <a:r>
              <a:rPr lang="en-US" sz="3000" dirty="0"/>
              <a:t>Earths surface has many types of landforms.</a:t>
            </a:r>
          </a:p>
          <a:p>
            <a:pPr marL="274320" indent="-274320">
              <a:spcBef>
                <a:spcPts val="1200"/>
              </a:spcBef>
            </a:pPr>
            <a:r>
              <a:rPr lang="en-US" sz="3000" dirty="0"/>
              <a:t>The landforms in one place can look different from the landforms in another place.</a:t>
            </a:r>
          </a:p>
          <a:p>
            <a:pPr marL="274320" indent="-274320">
              <a:spcBef>
                <a:spcPts val="1200"/>
              </a:spcBef>
            </a:pPr>
            <a:r>
              <a:rPr lang="en-US" sz="3000" dirty="0"/>
              <a:t>Landforms change over time.</a:t>
            </a:r>
          </a:p>
          <a:p>
            <a:pPr marL="274320" indent="-274320">
              <a:spcBef>
                <a:spcPts val="1200"/>
              </a:spcBef>
            </a:pPr>
            <a:r>
              <a:rPr lang="en-US" sz="3000" dirty="0"/>
              <a:t>Some changes happen very slowly, like when canyons or deltas form, and other changes happen quickly, like during floods or landslides.</a:t>
            </a:r>
          </a:p>
          <a:p>
            <a:pPr marL="274320" indent="-274320">
              <a:spcBef>
                <a:spcPts val="1200"/>
              </a:spcBef>
            </a:pPr>
            <a:r>
              <a:rPr lang="en-US" sz="3000" dirty="0"/>
              <a:t>Flowing water can change landforms by moving rocks and soil from one place to another.</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533400"/>
            <a:ext cx="685800" cy="685800"/>
          </a:xfrm>
          <a:prstGeom prst="rect">
            <a:avLst/>
          </a:prstGeom>
        </p:spPr>
      </p:pic>
    </p:spTree>
    <p:extLst>
      <p:ext uri="{BB962C8B-B14F-4D97-AF65-F5344CB8AC3E}">
        <p14:creationId xmlns:p14="http://schemas.microsoft.com/office/powerpoint/2010/main" val="1158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br>
              <a:rPr lang="en-US" dirty="0"/>
            </a:br>
            <a:r>
              <a:rPr lang="en-US" dirty="0"/>
              <a:t>Earth’s Changing Surface</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971550" y="369611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292934"/>
                </a:solidFill>
              </a:rPr>
              <a:t>MATH CONTENT DEEPENING      		Grade 2</a:t>
            </a:r>
            <a:br>
              <a:rPr lang="en-US" sz="2000" dirty="0">
                <a:solidFill>
                  <a:srgbClr val="292934"/>
                </a:solidFill>
              </a:rPr>
            </a:b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618620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How long do you think it might take to walk the length of the Grand Canyon floor?</a:t>
            </a:r>
            <a:endParaRPr lang="en-US" dirty="0"/>
          </a:p>
          <a:p>
            <a:pPr marL="0" indent="0">
              <a:lnSpc>
                <a:spcPct val="150000"/>
              </a:lnSpc>
              <a:buNone/>
            </a:pPr>
            <a:endParaRPr lang="en-US" dirty="0"/>
          </a:p>
        </p:txBody>
      </p:sp>
    </p:spTree>
    <p:extLst>
      <p:ext uri="{BB962C8B-B14F-4D97-AF65-F5344CB8AC3E}">
        <p14:creationId xmlns:p14="http://schemas.microsoft.com/office/powerpoint/2010/main" val="396327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990600"/>
          </a:xfrm>
        </p:spPr>
        <p:txBody>
          <a:bodyPr>
            <a:normAutofit/>
          </a:bodyPr>
          <a:lstStyle/>
          <a:p>
            <a:r>
              <a:rPr lang="en-US" dirty="0"/>
              <a:t>Warm-Up Challenge</a:t>
            </a:r>
          </a:p>
        </p:txBody>
      </p:sp>
      <p:sp>
        <p:nvSpPr>
          <p:cNvPr id="3" name="Content Placeholder 2"/>
          <p:cNvSpPr>
            <a:spLocks noGrp="1"/>
          </p:cNvSpPr>
          <p:nvPr>
            <p:ph idx="1"/>
          </p:nvPr>
        </p:nvSpPr>
        <p:spPr>
          <a:xfrm>
            <a:off x="609600" y="1295400"/>
            <a:ext cx="8077200" cy="5029200"/>
          </a:xfrm>
        </p:spPr>
        <p:txBody>
          <a:bodyPr/>
          <a:lstStyle/>
          <a:p>
            <a:pPr marL="0" indent="0">
              <a:buNone/>
            </a:pPr>
            <a:r>
              <a:rPr lang="en-US" sz="3200" dirty="0"/>
              <a:t>Think of a place away from home that you visit or travel to often. Examples: </a:t>
            </a:r>
          </a:p>
          <a:p>
            <a:pPr marL="731520" indent="-365760">
              <a:spcBef>
                <a:spcPts val="600"/>
              </a:spcBef>
            </a:pPr>
            <a:r>
              <a:rPr lang="en-US" sz="3200" dirty="0"/>
              <a:t>Your place of work </a:t>
            </a:r>
          </a:p>
          <a:p>
            <a:pPr marL="731520" indent="-365760">
              <a:spcBef>
                <a:spcPts val="600"/>
              </a:spcBef>
            </a:pPr>
            <a:r>
              <a:rPr lang="en-US" sz="3200" dirty="0"/>
              <a:t>The home of a friend or relative</a:t>
            </a:r>
          </a:p>
          <a:p>
            <a:pPr marL="731520" indent="-365760">
              <a:spcBef>
                <a:spcPts val="600"/>
              </a:spcBef>
            </a:pPr>
            <a:r>
              <a:rPr lang="en-US" sz="3200" dirty="0"/>
              <a:t>The beach</a:t>
            </a:r>
          </a:p>
          <a:p>
            <a:pPr marL="731520" indent="-365760">
              <a:spcBef>
                <a:spcPts val="600"/>
              </a:spcBef>
            </a:pPr>
            <a:r>
              <a:rPr lang="en-US" sz="3200" dirty="0"/>
              <a:t>The grocery store</a:t>
            </a:r>
          </a:p>
          <a:p>
            <a:pPr marL="0" indent="0">
              <a:spcBef>
                <a:spcPts val="1200"/>
              </a:spcBef>
              <a:buNone/>
            </a:pPr>
            <a:r>
              <a:rPr lang="en-US" sz="3200" dirty="0"/>
              <a:t>On your sticky note, write down the following:</a:t>
            </a:r>
          </a:p>
          <a:p>
            <a:pPr marL="731520" indent="-365760">
              <a:spcBef>
                <a:spcPts val="600"/>
              </a:spcBef>
              <a:buFont typeface="+mj-lt"/>
              <a:buAutoNum type="arabicPeriod"/>
            </a:pPr>
            <a:r>
              <a:rPr lang="en-US" sz="3200" dirty="0"/>
              <a:t>The first place that comes to mind </a:t>
            </a:r>
          </a:p>
          <a:p>
            <a:pPr marL="731520" indent="-365760">
              <a:spcBef>
                <a:spcPts val="600"/>
              </a:spcBef>
              <a:buFont typeface="+mj-lt"/>
              <a:buAutoNum type="arabicPeriod"/>
            </a:pPr>
            <a:r>
              <a:rPr lang="en-US" sz="3200" dirty="0"/>
              <a:t>How far away it is</a:t>
            </a:r>
          </a:p>
        </p:txBody>
      </p:sp>
    </p:spTree>
    <p:extLst>
      <p:ext uri="{BB962C8B-B14F-4D97-AF65-F5344CB8AC3E}">
        <p14:creationId xmlns:p14="http://schemas.microsoft.com/office/powerpoint/2010/main" val="17050202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90600"/>
          </a:xfrm>
        </p:spPr>
        <p:txBody>
          <a:bodyPr>
            <a:noAutofit/>
          </a:bodyPr>
          <a:lstStyle/>
          <a:p>
            <a:r>
              <a:rPr lang="en-US" dirty="0"/>
              <a:t>Making Sense of Large Distances and Slow Rates of Change</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5800" y="1905000"/>
            <a:ext cx="7924800" cy="4419600"/>
          </a:xfrm>
          <a:prstGeom prst="rect">
            <a:avLst/>
          </a:prstGeom>
        </p:spPr>
      </p:pic>
      <p:sp>
        <p:nvSpPr>
          <p:cNvPr id="6" name="TextBox 5"/>
          <p:cNvSpPr txBox="1"/>
          <p:nvPr/>
        </p:nvSpPr>
        <p:spPr>
          <a:xfrm>
            <a:off x="7092462" y="6109156"/>
            <a:ext cx="1518138"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Pixabay.com</a:t>
            </a:r>
          </a:p>
        </p:txBody>
      </p:sp>
    </p:spTree>
    <p:extLst>
      <p:ext uri="{BB962C8B-B14F-4D97-AF65-F5344CB8AC3E}">
        <p14:creationId xmlns:p14="http://schemas.microsoft.com/office/powerpoint/2010/main" val="39989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81000"/>
            <a:ext cx="8305800" cy="990600"/>
          </a:xfrm>
        </p:spPr>
        <p:txBody>
          <a:bodyPr>
            <a:normAutofit/>
          </a:bodyPr>
          <a:lstStyle/>
          <a:p>
            <a:pPr eaLnBrk="1" hangingPunct="1"/>
            <a:r>
              <a:rPr lang="en-US" sz="3800" dirty="0"/>
              <a:t>Today’s Focus Questions</a:t>
            </a:r>
          </a:p>
        </p:txBody>
      </p:sp>
      <p:sp>
        <p:nvSpPr>
          <p:cNvPr id="30723" name="Rectangle 3"/>
          <p:cNvSpPr>
            <a:spLocks noGrp="1" noChangeArrowheads="1"/>
          </p:cNvSpPr>
          <p:nvPr>
            <p:ph type="body" idx="1"/>
          </p:nvPr>
        </p:nvSpPr>
        <p:spPr>
          <a:xfrm>
            <a:off x="457200" y="1371600"/>
            <a:ext cx="8382000" cy="5257800"/>
          </a:xfrm>
        </p:spPr>
        <p:txBody>
          <a:bodyPr/>
          <a:lstStyle/>
          <a:p>
            <a:pPr marL="182880">
              <a:spcBef>
                <a:spcPts val="300"/>
              </a:spcBef>
            </a:pPr>
            <a:r>
              <a:rPr lang="en-US" dirty="0"/>
              <a:t>How can science content storyline coherence be enhanced by explicitly implementing STeLLA strategy F (Make explicit links between science ideas and activities), strategy G (Link science ideas to other science ideas), and strategy H (Highlight key science ideas and focus question throughout)?  </a:t>
            </a:r>
          </a:p>
          <a:p>
            <a:pPr marL="182880" lvl="1" eaLnBrk="1" hangingPunct="1">
              <a:spcBef>
                <a:spcPts val="800"/>
              </a:spcBef>
              <a:spcAft>
                <a:spcPts val="0"/>
              </a:spcAft>
              <a:buFont typeface="Arial" pitchFamily="34" charset="0"/>
              <a:buChar char="•"/>
            </a:pPr>
            <a:r>
              <a:rPr lang="en-US" sz="2400" dirty="0"/>
              <a:t>How will the Student Thinking Lens and Science Content Storyline Lens strategies help you teach the ECS lessons in the fall?</a:t>
            </a:r>
          </a:p>
          <a:p>
            <a:pPr marL="182880" lvl="1" eaLnBrk="1" hangingPunct="1">
              <a:spcBef>
                <a:spcPts val="800"/>
              </a:spcBef>
              <a:spcAft>
                <a:spcPts val="0"/>
              </a:spcAft>
              <a:buFont typeface="Arial" pitchFamily="34" charset="0"/>
              <a:buChar char="•"/>
            </a:pPr>
            <a:r>
              <a:rPr lang="en-US" sz="2400" dirty="0"/>
              <a:t>Can we predict and explain how landforms might be changing in our area?</a:t>
            </a:r>
          </a:p>
          <a:p>
            <a:pPr marL="182880" lvl="1" eaLnBrk="1" hangingPunct="1">
              <a:spcBef>
                <a:spcPts val="800"/>
              </a:spcBef>
              <a:spcAft>
                <a:spcPts val="0"/>
              </a:spcAft>
              <a:buFont typeface="Arial" pitchFamily="34" charset="0"/>
              <a:buChar char="•"/>
            </a:pPr>
            <a:r>
              <a:rPr lang="en-US" sz="2400" dirty="0"/>
              <a:t>How long do you think it would take to walk the length of the Grand Canyon floor?</a:t>
            </a:r>
          </a:p>
          <a:p>
            <a:pPr marL="182880" lvl="1" eaLnBrk="1" hangingPunct="1">
              <a:spcBef>
                <a:spcPts val="800"/>
              </a:spcBef>
              <a:spcAft>
                <a:spcPts val="0"/>
              </a:spcAft>
              <a:buFont typeface="Arial" pitchFamily="34" charset="0"/>
              <a:buChar char="•"/>
            </a:pPr>
            <a:r>
              <a:rPr lang="en-US" sz="2400" dirty="0"/>
              <a:t>How accurate are raised relief maps as content representations?</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The Grand Canyon</a:t>
            </a:r>
          </a:p>
        </p:txBody>
      </p:sp>
      <p:sp>
        <p:nvSpPr>
          <p:cNvPr id="3" name="Content Placeholder 2"/>
          <p:cNvSpPr>
            <a:spLocks noGrp="1"/>
          </p:cNvSpPr>
          <p:nvPr>
            <p:ph idx="1"/>
          </p:nvPr>
        </p:nvSpPr>
        <p:spPr>
          <a:xfrm>
            <a:off x="533400" y="1600200"/>
            <a:ext cx="8153400" cy="4876800"/>
          </a:xfrm>
        </p:spPr>
        <p:txBody>
          <a:bodyPr/>
          <a:lstStyle/>
          <a:p>
            <a:pPr marL="0" indent="0">
              <a:buNone/>
            </a:pPr>
            <a:r>
              <a:rPr lang="en-US" sz="3200" dirty="0"/>
              <a:t>The Colorado River winds 277 miles along the floor of the Grand Canyon, from a dam near Page, Arizona, to Lake Mead, near Las Vegas, Nevada.</a:t>
            </a:r>
          </a:p>
          <a:p>
            <a:pPr marL="0" indent="0">
              <a:spcBef>
                <a:spcPts val="2400"/>
              </a:spcBef>
              <a:buNone/>
            </a:pPr>
            <a:r>
              <a:rPr lang="en-US" sz="3200" b="1" dirty="0"/>
              <a:t>Our focus question: </a:t>
            </a:r>
            <a:r>
              <a:rPr lang="en-US" sz="3200" dirty="0"/>
              <a:t>How long do you think it might take to walk the length of the Grand Canyon floor?</a:t>
            </a:r>
          </a:p>
          <a:p>
            <a:endParaRPr lang="en-US" dirty="0"/>
          </a:p>
        </p:txBody>
      </p:sp>
    </p:spTree>
    <p:extLst>
      <p:ext uri="{BB962C8B-B14F-4D97-AF65-F5344CB8AC3E}">
        <p14:creationId xmlns:p14="http://schemas.microsoft.com/office/powerpoint/2010/main" val="37656448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Reckoning Problem 1</a:t>
            </a:r>
          </a:p>
        </p:txBody>
      </p:sp>
      <p:sp>
        <p:nvSpPr>
          <p:cNvPr id="3" name="Content Placeholder 2"/>
          <p:cNvSpPr>
            <a:spLocks noGrp="1"/>
          </p:cNvSpPr>
          <p:nvPr>
            <p:ph idx="1"/>
          </p:nvPr>
        </p:nvSpPr>
        <p:spPr>
          <a:xfrm>
            <a:off x="533400" y="1600200"/>
            <a:ext cx="8153400" cy="4876800"/>
          </a:xfrm>
        </p:spPr>
        <p:txBody>
          <a:bodyPr/>
          <a:lstStyle/>
          <a:p>
            <a:pPr marL="365760" indent="-365760">
              <a:spcBef>
                <a:spcPts val="1200"/>
              </a:spcBef>
            </a:pPr>
            <a:r>
              <a:rPr lang="en-US" sz="3200" dirty="0"/>
              <a:t>How wide is the room in feet? </a:t>
            </a:r>
          </a:p>
          <a:p>
            <a:pPr marL="365760" indent="-365760">
              <a:spcBef>
                <a:spcPts val="1200"/>
              </a:spcBef>
            </a:pPr>
            <a:r>
              <a:rPr lang="en-US" sz="3200" dirty="0"/>
              <a:t>How long does it take to comfortably walk across the room?</a:t>
            </a:r>
          </a:p>
          <a:p>
            <a:pPr marL="457200" indent="-457200">
              <a:buFont typeface="+mj-lt"/>
              <a:buAutoNum type="arabicPeriod"/>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4221518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Reckoning Problem 2</a:t>
            </a:r>
          </a:p>
        </p:txBody>
      </p:sp>
      <p:sp>
        <p:nvSpPr>
          <p:cNvPr id="3" name="Content Placeholder 2"/>
          <p:cNvSpPr>
            <a:spLocks noGrp="1"/>
          </p:cNvSpPr>
          <p:nvPr>
            <p:ph idx="1"/>
          </p:nvPr>
        </p:nvSpPr>
        <p:spPr>
          <a:xfrm>
            <a:off x="609600" y="1524000"/>
            <a:ext cx="8077200" cy="4953000"/>
          </a:xfrm>
        </p:spPr>
        <p:txBody>
          <a:bodyPr/>
          <a:lstStyle/>
          <a:p>
            <a:pPr marL="0" indent="0">
              <a:buNone/>
            </a:pPr>
            <a:r>
              <a:rPr lang="en-US" sz="3200" dirty="0"/>
              <a:t>How long would it take to walk the length of a building with 10 such rooms in a row, and how far would we travel?</a:t>
            </a:r>
          </a:p>
          <a:p>
            <a:pPr marL="457200" indent="-457200">
              <a:buNone/>
            </a:pPr>
            <a:endParaRPr lang="en-US" sz="3200" dirty="0"/>
          </a:p>
          <a:p>
            <a:pPr>
              <a:buNone/>
            </a:pPr>
            <a:endParaRPr lang="en-US" sz="3200" dirty="0"/>
          </a:p>
          <a:p>
            <a:endParaRPr lang="en-US" dirty="0"/>
          </a:p>
          <a:p>
            <a:endParaRPr lang="en-US" dirty="0"/>
          </a:p>
        </p:txBody>
      </p:sp>
      <p:cxnSp>
        <p:nvCxnSpPr>
          <p:cNvPr id="18" name="Straight Connector 17"/>
          <p:cNvCxnSpPr/>
          <p:nvPr/>
        </p:nvCxnSpPr>
        <p:spPr>
          <a:xfrm>
            <a:off x="762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24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86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10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858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350520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30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Reckoning Problem 3</a:t>
            </a:r>
          </a:p>
        </p:txBody>
      </p:sp>
      <p:sp>
        <p:nvSpPr>
          <p:cNvPr id="3" name="Content Placeholder 2"/>
          <p:cNvSpPr>
            <a:spLocks noGrp="1"/>
          </p:cNvSpPr>
          <p:nvPr>
            <p:ph idx="1"/>
          </p:nvPr>
        </p:nvSpPr>
        <p:spPr>
          <a:xfrm>
            <a:off x="609600" y="1600200"/>
            <a:ext cx="8077200" cy="4876800"/>
          </a:xfrm>
        </p:spPr>
        <p:txBody>
          <a:bodyPr/>
          <a:lstStyle/>
          <a:p>
            <a:pPr marL="0" indent="0">
              <a:spcBef>
                <a:spcPts val="0"/>
              </a:spcBef>
              <a:buNone/>
            </a:pPr>
            <a:r>
              <a:rPr lang="en-US" sz="3200" dirty="0"/>
              <a:t>How long would it take to walk the length of four such buildings in a row, and how far would we travel?</a:t>
            </a:r>
          </a:p>
          <a:p>
            <a:pPr>
              <a:buNone/>
            </a:pPr>
            <a:endParaRPr lang="en-US" sz="3200" dirty="0"/>
          </a:p>
          <a:p>
            <a:endParaRPr lang="en-US" dirty="0"/>
          </a:p>
          <a:p>
            <a:endParaRPr lang="en-US" dirty="0"/>
          </a:p>
        </p:txBody>
      </p:sp>
      <p:cxnSp>
        <p:nvCxnSpPr>
          <p:cNvPr id="15" name="Straight Connector 14"/>
          <p:cNvCxnSpPr/>
          <p:nvPr/>
        </p:nvCxnSpPr>
        <p:spPr>
          <a:xfrm>
            <a:off x="1219200" y="3429000"/>
            <a:ext cx="167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71800" y="3429000"/>
            <a:ext cx="167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24400" y="3429000"/>
            <a:ext cx="1676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477000" y="3429000"/>
            <a:ext cx="16764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053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Reckoning Problem 4</a:t>
            </a:r>
          </a:p>
        </p:txBody>
      </p:sp>
      <p:sp>
        <p:nvSpPr>
          <p:cNvPr id="3" name="Content Placeholder 2"/>
          <p:cNvSpPr>
            <a:spLocks noGrp="1"/>
          </p:cNvSpPr>
          <p:nvPr>
            <p:ph idx="1"/>
          </p:nvPr>
        </p:nvSpPr>
        <p:spPr>
          <a:xfrm>
            <a:off x="533400" y="1371600"/>
            <a:ext cx="8153400" cy="4953000"/>
          </a:xfrm>
        </p:spPr>
        <p:txBody>
          <a:bodyPr/>
          <a:lstStyle/>
          <a:p>
            <a:pPr marL="365760" indent="-365760">
              <a:spcBef>
                <a:spcPts val="0"/>
              </a:spcBef>
              <a:buNone/>
            </a:pPr>
            <a:r>
              <a:rPr lang="en-US" sz="3200" dirty="0"/>
              <a:t>How long would it take to walk 1 mile?</a:t>
            </a:r>
          </a:p>
          <a:p>
            <a:pPr>
              <a:buNone/>
            </a:pPr>
            <a:endParaRPr lang="en-US" dirty="0"/>
          </a:p>
        </p:txBody>
      </p:sp>
    </p:spTree>
    <p:extLst>
      <p:ext uri="{BB962C8B-B14F-4D97-AF65-F5344CB8AC3E}">
        <p14:creationId xmlns:p14="http://schemas.microsoft.com/office/powerpoint/2010/main" val="10305307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Building up to 277 Miles</a:t>
            </a:r>
          </a:p>
        </p:txBody>
      </p:sp>
      <p:sp>
        <p:nvSpPr>
          <p:cNvPr id="3" name="Content Placeholder 2"/>
          <p:cNvSpPr>
            <a:spLocks noGrp="1"/>
          </p:cNvSpPr>
          <p:nvPr>
            <p:ph idx="1"/>
          </p:nvPr>
        </p:nvSpPr>
        <p:spPr/>
        <p:txBody>
          <a:bodyPr/>
          <a:lstStyle/>
          <a:p>
            <a:pPr marL="365760" indent="-365760">
              <a:spcBef>
                <a:spcPts val="1200"/>
              </a:spcBef>
            </a:pPr>
            <a:r>
              <a:rPr lang="en-US" sz="3200" dirty="0"/>
              <a:t>How long would it take to walk 10 miles? </a:t>
            </a:r>
          </a:p>
          <a:p>
            <a:pPr marL="365760" indent="-365760">
              <a:spcBef>
                <a:spcPts val="1200"/>
              </a:spcBef>
            </a:pPr>
            <a:r>
              <a:rPr lang="en-US" sz="3200" dirty="0"/>
              <a:t>How long would it take to walk 100 miles?</a:t>
            </a:r>
          </a:p>
          <a:p>
            <a:pPr marL="365760" indent="-365760">
              <a:spcBef>
                <a:spcPts val="1200"/>
              </a:spcBef>
            </a:pPr>
            <a:r>
              <a:rPr lang="en-US" sz="3200" dirty="0"/>
              <a:t>How long would it take to walk 200 miles?</a:t>
            </a:r>
          </a:p>
          <a:p>
            <a:pPr marL="365760" indent="-365760">
              <a:spcBef>
                <a:spcPts val="1200"/>
              </a:spcBef>
            </a:pPr>
            <a:r>
              <a:rPr lang="en-US" sz="3200" dirty="0"/>
              <a:t>How long would it take to walk 277 miles?</a:t>
            </a:r>
          </a:p>
        </p:txBody>
      </p:sp>
    </p:spTree>
    <p:extLst>
      <p:ext uri="{BB962C8B-B14F-4D97-AF65-F5344CB8AC3E}">
        <p14:creationId xmlns:p14="http://schemas.microsoft.com/office/powerpoint/2010/main" val="25869292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a:t>Basic Reckoning Skills</a:t>
            </a:r>
          </a:p>
        </p:txBody>
      </p:sp>
      <p:sp>
        <p:nvSpPr>
          <p:cNvPr id="3" name="Content Placeholder 2"/>
          <p:cNvSpPr>
            <a:spLocks noGrp="1"/>
          </p:cNvSpPr>
          <p:nvPr>
            <p:ph idx="1"/>
          </p:nvPr>
        </p:nvSpPr>
        <p:spPr>
          <a:xfrm>
            <a:off x="457200" y="1371600"/>
            <a:ext cx="8382000" cy="5105400"/>
          </a:xfrm>
        </p:spPr>
        <p:txBody>
          <a:bodyPr/>
          <a:lstStyle/>
          <a:p>
            <a:pPr marL="365760" indent="-365760">
              <a:spcBef>
                <a:spcPts val="600"/>
              </a:spcBef>
            </a:pPr>
            <a:r>
              <a:rPr lang="en-US" sz="2700" dirty="0"/>
              <a:t>We started with a familiar scale (length of room in feet) and unit of time (seconds).</a:t>
            </a:r>
          </a:p>
          <a:p>
            <a:pPr marL="365760" indent="-365760">
              <a:spcBef>
                <a:spcPts val="600"/>
              </a:spcBef>
            </a:pPr>
            <a:r>
              <a:rPr lang="en-US" sz="2700" dirty="0"/>
              <a:t>We used skip counting to add up, keeping track of time and distance for progressively larger groups (1 room, 10 rooms, 4 buildings,  1 mile).</a:t>
            </a:r>
          </a:p>
          <a:p>
            <a:pPr marL="365760" indent="-365760">
              <a:spcBef>
                <a:spcPts val="600"/>
              </a:spcBef>
            </a:pPr>
            <a:r>
              <a:rPr lang="en-US" sz="2700" dirty="0"/>
              <a:t>We performed addition with base-10 notation for numbers up to the thousands (e.g., 5,280 ft = 1 mi).</a:t>
            </a:r>
          </a:p>
          <a:p>
            <a:pPr marL="365760" indent="-365760">
              <a:spcBef>
                <a:spcPts val="600"/>
              </a:spcBef>
            </a:pPr>
            <a:r>
              <a:rPr lang="en-US" sz="2700" dirty="0"/>
              <a:t>We used common units of distance and time (feet and seconds, miles and hours)</a:t>
            </a:r>
          </a:p>
          <a:p>
            <a:pPr marL="365760" indent="-365760">
              <a:spcBef>
                <a:spcPts val="600"/>
              </a:spcBef>
            </a:pPr>
            <a:r>
              <a:rPr lang="en-US" sz="2700" b="1" dirty="0">
                <a:solidFill>
                  <a:srgbClr val="C00000"/>
                </a:solidFill>
              </a:rPr>
              <a:t>Key point: </a:t>
            </a:r>
            <a:r>
              <a:rPr lang="en-US" sz="2700" dirty="0"/>
              <a:t>Changing the units of measurement kept the numbers manageable and within our ability to interpret</a:t>
            </a:r>
            <a:r>
              <a:rPr lang="en-US" dirty="0"/>
              <a:t>.</a:t>
            </a:r>
          </a:p>
        </p:txBody>
      </p:sp>
    </p:spTree>
    <p:extLst>
      <p:ext uri="{BB962C8B-B14F-4D97-AF65-F5344CB8AC3E}">
        <p14:creationId xmlns:p14="http://schemas.microsoft.com/office/powerpoint/2010/main" val="4177791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82000" cy="990600"/>
          </a:xfrm>
        </p:spPr>
        <p:txBody>
          <a:bodyPr/>
          <a:lstStyle/>
          <a:p>
            <a:r>
              <a:rPr lang="en-US" dirty="0"/>
              <a:t>Use and Apply: Planning an Expedition</a:t>
            </a:r>
          </a:p>
        </p:txBody>
      </p:sp>
      <p:sp>
        <p:nvSpPr>
          <p:cNvPr id="3" name="Content Placeholder 2"/>
          <p:cNvSpPr>
            <a:spLocks noGrp="1"/>
          </p:cNvSpPr>
          <p:nvPr>
            <p:ph idx="1"/>
          </p:nvPr>
        </p:nvSpPr>
        <p:spPr>
          <a:xfrm>
            <a:off x="457200" y="1371600"/>
            <a:ext cx="8382000" cy="5181600"/>
          </a:xfrm>
        </p:spPr>
        <p:txBody>
          <a:bodyPr/>
          <a:lstStyle/>
          <a:p>
            <a:pPr marL="365760" indent="-365760">
              <a:spcBef>
                <a:spcPts val="1200"/>
              </a:spcBef>
              <a:buFont typeface="+mj-lt"/>
              <a:buAutoNum type="arabicPeriod"/>
            </a:pPr>
            <a:r>
              <a:rPr lang="en-US" sz="3000" dirty="0"/>
              <a:t>How long could you walk before you’d need to rest, drink some water, or make a pit stop?</a:t>
            </a:r>
          </a:p>
          <a:p>
            <a:pPr marL="365760" indent="-365760">
              <a:spcBef>
                <a:spcPts val="1200"/>
              </a:spcBef>
              <a:buFont typeface="+mj-lt"/>
              <a:buAutoNum type="arabicPeriod"/>
            </a:pPr>
            <a:r>
              <a:rPr lang="en-US" sz="3000" dirty="0"/>
              <a:t>How long could you walk between meals?</a:t>
            </a:r>
          </a:p>
          <a:p>
            <a:pPr marL="365760" indent="-365760">
              <a:spcBef>
                <a:spcPts val="1200"/>
              </a:spcBef>
              <a:buFont typeface="+mj-lt"/>
              <a:buAutoNum type="arabicPeriod"/>
            </a:pPr>
            <a:r>
              <a:rPr lang="en-US" sz="3000" dirty="0"/>
              <a:t>How many breaks would you need, and how long?</a:t>
            </a:r>
          </a:p>
          <a:p>
            <a:pPr marL="365760" indent="-365760">
              <a:spcBef>
                <a:spcPts val="1200"/>
              </a:spcBef>
              <a:buFont typeface="+mj-lt"/>
              <a:buAutoNum type="arabicPeriod"/>
            </a:pPr>
            <a:r>
              <a:rPr lang="en-US" sz="3000" dirty="0"/>
              <a:t>How would your time estimate change if you had to carry your own food and water for each day or the entire trip? How many meals would you need to carry in your backpack? </a:t>
            </a:r>
          </a:p>
          <a:p>
            <a:pPr marL="365760" indent="-365760">
              <a:spcBef>
                <a:spcPts val="1200"/>
              </a:spcBef>
              <a:buFont typeface="+mj-lt"/>
              <a:buAutoNum type="arabicPeriod"/>
            </a:pPr>
            <a:r>
              <a:rPr lang="en-US" sz="3000" dirty="0"/>
              <a:t>How might the weight of your backpack or fatigue affect your pace?</a:t>
            </a:r>
          </a:p>
          <a:p>
            <a:endParaRPr lang="en-US" dirty="0"/>
          </a:p>
        </p:txBody>
      </p:sp>
    </p:spTree>
    <p:extLst>
      <p:ext uri="{BB962C8B-B14F-4D97-AF65-F5344CB8AC3E}">
        <p14:creationId xmlns:p14="http://schemas.microsoft.com/office/powerpoint/2010/main" val="36769824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Common Core Math Standards: Grade 2</a:t>
            </a:r>
          </a:p>
        </p:txBody>
      </p:sp>
      <p:sp>
        <p:nvSpPr>
          <p:cNvPr id="3" name="Content Placeholder 2"/>
          <p:cNvSpPr>
            <a:spLocks noGrp="1"/>
          </p:cNvSpPr>
          <p:nvPr>
            <p:ph idx="1"/>
          </p:nvPr>
        </p:nvSpPr>
        <p:spPr>
          <a:xfrm>
            <a:off x="609600" y="1524000"/>
            <a:ext cx="8077200" cy="4876800"/>
          </a:xfrm>
        </p:spPr>
        <p:txBody>
          <a:bodyPr/>
          <a:lstStyle/>
          <a:p>
            <a:pPr marL="0" indent="0">
              <a:buNone/>
            </a:pPr>
            <a:r>
              <a:rPr lang="en-US" sz="2900" i="1" dirty="0"/>
              <a:t>Instructional time should focus on four critical areas:</a:t>
            </a:r>
          </a:p>
          <a:p>
            <a:pPr marL="731520" indent="-365760">
              <a:spcBef>
                <a:spcPts val="600"/>
              </a:spcBef>
              <a:buFont typeface="+mj-lt"/>
              <a:buAutoNum type="arabicPeriod"/>
            </a:pPr>
            <a:r>
              <a:rPr lang="en-US" sz="2900" i="1" dirty="0"/>
              <a:t>Extending understanding of base-ten notation </a:t>
            </a:r>
          </a:p>
          <a:p>
            <a:pPr marL="731520" indent="-365760">
              <a:spcBef>
                <a:spcPts val="600"/>
              </a:spcBef>
              <a:buFont typeface="+mj-lt"/>
              <a:buAutoNum type="arabicPeriod"/>
            </a:pPr>
            <a:r>
              <a:rPr lang="en-US" sz="2900" i="1" dirty="0"/>
              <a:t>Building fluency with addition and subtraction </a:t>
            </a:r>
          </a:p>
          <a:p>
            <a:pPr marL="731520" indent="-365760">
              <a:spcBef>
                <a:spcPts val="600"/>
              </a:spcBef>
              <a:buFont typeface="+mj-lt"/>
              <a:buAutoNum type="arabicPeriod"/>
            </a:pPr>
            <a:r>
              <a:rPr lang="en-US" sz="2900" i="1" dirty="0"/>
              <a:t>Using standard units of measure </a:t>
            </a:r>
          </a:p>
          <a:p>
            <a:pPr marL="731520" indent="-365760">
              <a:spcBef>
                <a:spcPts val="600"/>
              </a:spcBef>
              <a:buFont typeface="+mj-lt"/>
              <a:buAutoNum type="arabicPeriod"/>
            </a:pPr>
            <a:r>
              <a:rPr lang="en-US" sz="2900" i="1" dirty="0"/>
              <a:t>Describing and analyzing shapes</a:t>
            </a:r>
          </a:p>
          <a:p>
            <a:pPr marL="0" indent="0">
              <a:spcBef>
                <a:spcPts val="2400"/>
              </a:spcBef>
              <a:buNone/>
            </a:pPr>
            <a:r>
              <a:rPr lang="en-US" sz="2900" b="1" dirty="0">
                <a:solidFill>
                  <a:srgbClr val="C00000"/>
                </a:solidFill>
              </a:rPr>
              <a:t>Key point: </a:t>
            </a:r>
            <a:r>
              <a:rPr lang="en-US" sz="2900" dirty="0"/>
              <a:t>We can use base-10 notation, fluency with addition, and standard units of measure to make sense of the distances involved in describing landforms and landscapes.</a:t>
            </a:r>
          </a:p>
          <a:p>
            <a:endParaRPr lang="en-US" dirty="0"/>
          </a:p>
        </p:txBody>
      </p:sp>
    </p:spTree>
    <p:extLst>
      <p:ext uri="{BB962C8B-B14F-4D97-AF65-F5344CB8AC3E}">
        <p14:creationId xmlns:p14="http://schemas.microsoft.com/office/powerpoint/2010/main" val="21004940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533400" y="1828800"/>
            <a:ext cx="8153400" cy="4648200"/>
          </a:xfrm>
        </p:spPr>
        <p:txBody>
          <a:bodyPr/>
          <a:lstStyle/>
          <a:p>
            <a:pPr marL="0" indent="0">
              <a:buNone/>
            </a:pPr>
            <a:r>
              <a:rPr lang="en-US" sz="3200" i="1" dirty="0"/>
              <a:t>How long do you think it might take to walk the length of the Grand Canyon floor?</a:t>
            </a:r>
          </a:p>
          <a:p>
            <a:pPr marL="0" indent="0">
              <a:spcBef>
                <a:spcPts val="2400"/>
              </a:spcBef>
              <a:buNone/>
            </a:pPr>
            <a:r>
              <a:rPr lang="en-US" sz="3200" b="1" dirty="0"/>
              <a:t>Remember: </a:t>
            </a:r>
            <a:r>
              <a:rPr lang="en-US" sz="3200" dirty="0"/>
              <a:t>The Colorado River winds 277 miles along the floor of the Grand Canyon, from a dam near Page, Arizona, to Lake Mead, near Las Vegas, Nevada.</a:t>
            </a:r>
          </a:p>
          <a:p>
            <a:pPr marL="0" indent="0">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9632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4EB4B1-2DB9-4573-B1D3-5E6CFCBA65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28787"/>
            <a:ext cx="5868219" cy="6420746"/>
          </a:xfrm>
          <a:prstGeom prst="rect">
            <a:avLst/>
          </a:prstGeom>
        </p:spPr>
      </p:pic>
      <p:sp>
        <p:nvSpPr>
          <p:cNvPr id="7" name="Rectangle 6"/>
          <p:cNvSpPr>
            <a:spLocks noChangeArrowheads="1"/>
          </p:cNvSpPr>
          <p:nvPr/>
        </p:nvSpPr>
        <p:spPr bwMode="auto">
          <a:xfrm>
            <a:off x="4571999" y="4953000"/>
            <a:ext cx="2743201" cy="1295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207571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dirty="0"/>
              <a:t>Content Deepening: Focus Question 3</a:t>
            </a:r>
          </a:p>
        </p:txBody>
      </p:sp>
      <p:sp>
        <p:nvSpPr>
          <p:cNvPr id="3" name="Content Placeholder 2"/>
          <p:cNvSpPr>
            <a:spLocks noGrp="1"/>
          </p:cNvSpPr>
          <p:nvPr>
            <p:ph idx="1"/>
          </p:nvPr>
        </p:nvSpPr>
        <p:spPr>
          <a:xfrm>
            <a:off x="609600" y="1600200"/>
            <a:ext cx="8077200" cy="4876800"/>
          </a:xfrm>
        </p:spPr>
        <p:txBody>
          <a:bodyPr/>
          <a:lstStyle/>
          <a:p>
            <a:pPr marL="0" indent="0">
              <a:buNone/>
            </a:pPr>
            <a:r>
              <a:rPr lang="en-US" sz="3200" dirty="0"/>
              <a:t>How accurate are raised relief maps as content representations?</a:t>
            </a:r>
            <a:endParaRPr lang="en-US" dirty="0"/>
          </a:p>
          <a:p>
            <a:pPr marL="0" indent="0">
              <a:lnSpc>
                <a:spcPct val="150000"/>
              </a:lnSpc>
              <a:buNone/>
            </a:pPr>
            <a:endParaRPr lang="en-US" dirty="0"/>
          </a:p>
        </p:txBody>
      </p:sp>
    </p:spTree>
    <p:extLst>
      <p:ext uri="{BB962C8B-B14F-4D97-AF65-F5344CB8AC3E}">
        <p14:creationId xmlns:p14="http://schemas.microsoft.com/office/powerpoint/2010/main" val="396327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719046"/>
            <a:ext cx="5386790" cy="4391126"/>
          </a:xfrm>
          <a:prstGeom prst="rect">
            <a:avLst/>
          </a:prstGeom>
        </p:spPr>
      </p:pic>
      <p:sp>
        <p:nvSpPr>
          <p:cNvPr id="2" name="Title 1"/>
          <p:cNvSpPr>
            <a:spLocks noGrp="1"/>
          </p:cNvSpPr>
          <p:nvPr>
            <p:ph type="title"/>
          </p:nvPr>
        </p:nvSpPr>
        <p:spPr>
          <a:xfrm>
            <a:off x="533400" y="457200"/>
            <a:ext cx="8229600" cy="990600"/>
          </a:xfrm>
        </p:spPr>
        <p:txBody>
          <a:bodyPr/>
          <a:lstStyle/>
          <a:p>
            <a:r>
              <a:rPr lang="en-US" dirty="0"/>
              <a:t>Vertical vs. Horizontal Scales</a:t>
            </a:r>
          </a:p>
        </p:txBody>
      </p:sp>
      <p:sp>
        <p:nvSpPr>
          <p:cNvPr id="5" name="Content Placeholder 4"/>
          <p:cNvSpPr>
            <a:spLocks noGrp="1"/>
          </p:cNvSpPr>
          <p:nvPr>
            <p:ph sz="half" idx="2"/>
          </p:nvPr>
        </p:nvSpPr>
        <p:spPr>
          <a:xfrm>
            <a:off x="5920190" y="1642846"/>
            <a:ext cx="2963834" cy="4586172"/>
          </a:xfrm>
        </p:spPr>
        <p:txBody>
          <a:bodyPr/>
          <a:lstStyle/>
          <a:p>
            <a:pPr marL="228600" indent="0">
              <a:buNone/>
            </a:pPr>
            <a:r>
              <a:rPr lang="en-US" sz="3000" dirty="0"/>
              <a:t>Earth’s surface is the boundary of interaction between Earth’s interior (tectonic movement) and the atmosphere (weather). </a:t>
            </a:r>
          </a:p>
        </p:txBody>
      </p:sp>
      <p:sp>
        <p:nvSpPr>
          <p:cNvPr id="4" name="TextBox 3"/>
          <p:cNvSpPr txBox="1"/>
          <p:nvPr/>
        </p:nvSpPr>
        <p:spPr>
          <a:xfrm>
            <a:off x="4015692" y="5893275"/>
            <a:ext cx="1935874"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Courtesy of Bredk/Wikimedia Commons</a:t>
            </a:r>
          </a:p>
        </p:txBody>
      </p:sp>
    </p:spTree>
    <p:extLst>
      <p:ext uri="{BB962C8B-B14F-4D97-AF65-F5344CB8AC3E}">
        <p14:creationId xmlns:p14="http://schemas.microsoft.com/office/powerpoint/2010/main" val="4206643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dirty="0"/>
              <a:t>Vertical vs. Horizontal Scales</a:t>
            </a:r>
          </a:p>
        </p:txBody>
      </p:sp>
      <p:graphicFrame>
        <p:nvGraphicFramePr>
          <p:cNvPr id="6" name="Content Placeholder 5">
            <a:extLst>
              <a:ext uri="{FF2B5EF4-FFF2-40B4-BE49-F238E27FC236}">
                <a16:creationId xmlns:a16="http://schemas.microsoft.com/office/drawing/2014/main" id="{AF490046-2156-4C75-8DE8-4C7196A6E0E5}"/>
              </a:ext>
            </a:extLst>
          </p:cNvPr>
          <p:cNvGraphicFramePr>
            <a:graphicFrameLocks noGrp="1"/>
          </p:cNvGraphicFramePr>
          <p:nvPr>
            <p:ph idx="1"/>
            <p:extLst>
              <p:ext uri="{D42A27DB-BD31-4B8C-83A1-F6EECF244321}">
                <p14:modId xmlns:p14="http://schemas.microsoft.com/office/powerpoint/2010/main" val="389589914"/>
              </p:ext>
            </p:extLst>
          </p:nvPr>
        </p:nvGraphicFramePr>
        <p:xfrm>
          <a:off x="481546" y="1600200"/>
          <a:ext cx="8180907" cy="4876800"/>
        </p:xfrm>
        <a:graphic>
          <a:graphicData uri="http://schemas.openxmlformats.org/drawingml/2006/table">
            <a:tbl>
              <a:tblPr firstRow="1" firstCol="1" bandRow="1">
                <a:tableStyleId>{B301B821-A1FF-4177-AEE7-76D212191A09}</a:tableStyleId>
              </a:tblPr>
              <a:tblGrid>
                <a:gridCol w="2045227">
                  <a:extLst>
                    <a:ext uri="{9D8B030D-6E8A-4147-A177-3AD203B41FA5}">
                      <a16:colId xmlns:a16="http://schemas.microsoft.com/office/drawing/2014/main" val="2485861054"/>
                    </a:ext>
                  </a:extLst>
                </a:gridCol>
                <a:gridCol w="1891350">
                  <a:extLst>
                    <a:ext uri="{9D8B030D-6E8A-4147-A177-3AD203B41FA5}">
                      <a16:colId xmlns:a16="http://schemas.microsoft.com/office/drawing/2014/main" val="2282544701"/>
                    </a:ext>
                  </a:extLst>
                </a:gridCol>
                <a:gridCol w="2199103">
                  <a:extLst>
                    <a:ext uri="{9D8B030D-6E8A-4147-A177-3AD203B41FA5}">
                      <a16:colId xmlns:a16="http://schemas.microsoft.com/office/drawing/2014/main" val="2476477140"/>
                    </a:ext>
                  </a:extLst>
                </a:gridCol>
                <a:gridCol w="2045227">
                  <a:extLst>
                    <a:ext uri="{9D8B030D-6E8A-4147-A177-3AD203B41FA5}">
                      <a16:colId xmlns:a16="http://schemas.microsoft.com/office/drawing/2014/main" val="2032161363"/>
                    </a:ext>
                  </a:extLst>
                </a:gridCol>
              </a:tblGrid>
              <a:tr h="405289">
                <a:tc>
                  <a:txBody>
                    <a:bodyPr/>
                    <a:lstStyle/>
                    <a:p>
                      <a:pPr marL="0" marR="0">
                        <a:lnSpc>
                          <a:spcPct val="107000"/>
                        </a:lnSpc>
                        <a:spcBef>
                          <a:spcPts val="0"/>
                        </a:spcBef>
                        <a:spcAft>
                          <a:spcPts val="0"/>
                        </a:spcAft>
                      </a:pPr>
                      <a:r>
                        <a:rPr lang="en-US" sz="1700">
                          <a:effectLst/>
                        </a:rPr>
                        <a:t>Vertical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dirty="0">
                          <a:effectLst/>
                        </a:rPr>
                        <a:t>Horizontal</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7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83753337"/>
                  </a:ext>
                </a:extLst>
              </a:tr>
              <a:tr h="909932">
                <a:tc>
                  <a:txBody>
                    <a:bodyPr/>
                    <a:lstStyle/>
                    <a:p>
                      <a:pPr marL="0" marR="0">
                        <a:lnSpc>
                          <a:spcPct val="107000"/>
                        </a:lnSpc>
                        <a:spcBef>
                          <a:spcPts val="0"/>
                        </a:spcBef>
                        <a:spcAft>
                          <a:spcPts val="0"/>
                        </a:spcAft>
                      </a:pPr>
                      <a:r>
                        <a:rPr lang="en-US" sz="1700" b="0" dirty="0">
                          <a:effectLst/>
                        </a:rPr>
                        <a:t>Radius of Earth</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dirty="0">
                          <a:effectLst/>
                        </a:rPr>
                        <a:t>3,959 mi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Distance from Cal Poly Pomona to Mt. San Antonio College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2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805171650"/>
                  </a:ext>
                </a:extLst>
              </a:tr>
              <a:tr h="886305">
                <a:tc>
                  <a:txBody>
                    <a:bodyPr/>
                    <a:lstStyle/>
                    <a:p>
                      <a:pPr marL="0" marR="0">
                        <a:lnSpc>
                          <a:spcPct val="107000"/>
                        </a:lnSpc>
                        <a:spcBef>
                          <a:spcPts val="0"/>
                        </a:spcBef>
                        <a:spcAft>
                          <a:spcPts val="0"/>
                        </a:spcAft>
                      </a:pPr>
                      <a:r>
                        <a:rPr lang="en-US" sz="1700" b="0" dirty="0">
                          <a:effectLst/>
                        </a:rPr>
                        <a:t>Depth of the Mariana Trench</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dirty="0">
                          <a:effectLst/>
                        </a:rPr>
                        <a:t>7 mi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Distance from Pomona to Santa Monica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45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42246649"/>
                  </a:ext>
                </a:extLst>
              </a:tr>
              <a:tr h="719707">
                <a:tc>
                  <a:txBody>
                    <a:bodyPr/>
                    <a:lstStyle/>
                    <a:p>
                      <a:pPr marL="0" marR="0">
                        <a:lnSpc>
                          <a:spcPct val="107000"/>
                        </a:lnSpc>
                        <a:spcBef>
                          <a:spcPts val="0"/>
                        </a:spcBef>
                        <a:spcAft>
                          <a:spcPts val="0"/>
                        </a:spcAft>
                      </a:pPr>
                      <a:r>
                        <a:rPr lang="en-US" sz="1700" b="0" dirty="0">
                          <a:effectLst/>
                        </a:rPr>
                        <a:t>Elevation of Mount Everest</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5.5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Length of the Grand Canyon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277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86187568"/>
                  </a:ext>
                </a:extLst>
              </a:tr>
              <a:tr h="934165">
                <a:tc>
                  <a:txBody>
                    <a:bodyPr/>
                    <a:lstStyle/>
                    <a:p>
                      <a:pPr marL="0" marR="0">
                        <a:lnSpc>
                          <a:spcPct val="107000"/>
                        </a:lnSpc>
                        <a:spcBef>
                          <a:spcPts val="0"/>
                        </a:spcBef>
                        <a:spcAft>
                          <a:spcPts val="0"/>
                        </a:spcAft>
                      </a:pPr>
                      <a:r>
                        <a:rPr lang="en-US" sz="1700" b="0" dirty="0">
                          <a:effectLst/>
                        </a:rPr>
                        <a:t>Average thickness of Earth’s crust</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17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Length of the Mississippi River</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2,350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16492431"/>
                  </a:ext>
                </a:extLst>
              </a:tr>
              <a:tr h="1021402">
                <a:tc>
                  <a:txBody>
                    <a:bodyPr/>
                    <a:lstStyle/>
                    <a:p>
                      <a:pPr marL="0" marR="0">
                        <a:lnSpc>
                          <a:spcPct val="107000"/>
                        </a:lnSpc>
                        <a:spcBef>
                          <a:spcPts val="0"/>
                        </a:spcBef>
                        <a:spcAft>
                          <a:spcPts val="0"/>
                        </a:spcAft>
                      </a:pPr>
                      <a:r>
                        <a:rPr lang="en-US" sz="1700" b="0" dirty="0">
                          <a:effectLst/>
                        </a:rPr>
                        <a:t>Average altitude of the base of the stratosphere</a:t>
                      </a:r>
                      <a:endParaRPr lang="en-US" sz="1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7 mi</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a:effectLst/>
                        </a:rPr>
                        <a:t>Distance from Pomona to Cape Town, South Africa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0" marR="0">
                        <a:lnSpc>
                          <a:spcPct val="107000"/>
                        </a:lnSpc>
                        <a:spcBef>
                          <a:spcPts val="0"/>
                        </a:spcBef>
                        <a:spcAft>
                          <a:spcPts val="0"/>
                        </a:spcAft>
                      </a:pPr>
                      <a:r>
                        <a:rPr lang="en-US" sz="1700" dirty="0">
                          <a:effectLst/>
                        </a:rPr>
                        <a:t>9,990 mi</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5428" marR="65428"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778437628"/>
                  </a:ext>
                </a:extLst>
              </a:tr>
            </a:tbl>
          </a:graphicData>
        </a:graphic>
      </p:graphicFrame>
    </p:spTree>
    <p:extLst>
      <p:ext uri="{BB962C8B-B14F-4D97-AF65-F5344CB8AC3E}">
        <p14:creationId xmlns:p14="http://schemas.microsoft.com/office/powerpoint/2010/main" val="40021024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Fill in the Blanks</a:t>
            </a:r>
          </a:p>
        </p:txBody>
      </p:sp>
      <p:sp>
        <p:nvSpPr>
          <p:cNvPr id="3" name="Content Placeholder 2"/>
          <p:cNvSpPr>
            <a:spLocks noGrp="1"/>
          </p:cNvSpPr>
          <p:nvPr>
            <p:ph idx="1"/>
          </p:nvPr>
        </p:nvSpPr>
        <p:spPr>
          <a:xfrm>
            <a:off x="533400" y="1295400"/>
            <a:ext cx="8229600" cy="5105400"/>
          </a:xfrm>
        </p:spPr>
        <p:txBody>
          <a:bodyPr/>
          <a:lstStyle/>
          <a:p>
            <a:pPr marL="0" indent="0">
              <a:spcBef>
                <a:spcPts val="800"/>
              </a:spcBef>
              <a:buNone/>
            </a:pPr>
            <a:r>
              <a:rPr lang="en-US" sz="2800" dirty="0"/>
              <a:t>Use your handout and any mathematical method you know to complete these statements:</a:t>
            </a:r>
          </a:p>
          <a:p>
            <a:pPr marL="731520" indent="-365760">
              <a:spcBef>
                <a:spcPts val="800"/>
              </a:spcBef>
            </a:pPr>
            <a:r>
              <a:rPr lang="en-US" sz="2800" dirty="0"/>
              <a:t>The radius of Earth is about  ____ times larger than the elevation of Mount Everest, the tallest mountain on Earth.</a:t>
            </a:r>
          </a:p>
          <a:p>
            <a:pPr marL="731520" indent="-365760">
              <a:spcBef>
                <a:spcPts val="800"/>
              </a:spcBef>
            </a:pPr>
            <a:r>
              <a:rPr lang="en-US" sz="2800" dirty="0"/>
              <a:t>The radius of Earth is about ____ times larger than the depth of the Mariana Trench.</a:t>
            </a:r>
          </a:p>
          <a:p>
            <a:pPr marL="731520" indent="-365760">
              <a:spcBef>
                <a:spcPts val="800"/>
              </a:spcBef>
            </a:pPr>
            <a:r>
              <a:rPr lang="en-US" sz="2800" dirty="0"/>
              <a:t>The Grand Canyon is about ____ times longer than the elevation of Mount Everest.</a:t>
            </a:r>
          </a:p>
          <a:p>
            <a:pPr marL="731520" indent="-365760">
              <a:spcBef>
                <a:spcPts val="800"/>
              </a:spcBef>
            </a:pPr>
            <a:r>
              <a:rPr lang="en-US" sz="2800" dirty="0"/>
              <a:t>The highest point on the relief map is about ____ times higher than it should be.</a:t>
            </a:r>
          </a:p>
        </p:txBody>
      </p:sp>
    </p:spTree>
    <p:extLst>
      <p:ext uri="{BB962C8B-B14F-4D97-AF65-F5344CB8AC3E}">
        <p14:creationId xmlns:p14="http://schemas.microsoft.com/office/powerpoint/2010/main" val="3996438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Earth’s Changing </a:t>
            </a:r>
            <a:r>
              <a:rPr lang="en-US" i="1" dirty="0"/>
              <a:t>Surface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600" y="1676400"/>
            <a:ext cx="8077200" cy="4343400"/>
          </a:xfrm>
        </p:spPr>
      </p:pic>
      <p:sp>
        <p:nvSpPr>
          <p:cNvPr id="5" name="TextBox 4"/>
          <p:cNvSpPr txBox="1"/>
          <p:nvPr/>
        </p:nvSpPr>
        <p:spPr>
          <a:xfrm>
            <a:off x="7162800" y="5804356"/>
            <a:ext cx="1524000"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999069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990600"/>
          </a:xfrm>
        </p:spPr>
        <p:txBody>
          <a:bodyPr>
            <a:noAutofit/>
          </a:bodyPr>
          <a:lstStyle/>
          <a:p>
            <a:r>
              <a:rPr lang="en-US" dirty="0"/>
              <a:t>Reflect: Content Deepening Focus Question 3</a:t>
            </a:r>
          </a:p>
        </p:txBody>
      </p:sp>
      <p:sp>
        <p:nvSpPr>
          <p:cNvPr id="3" name="Content Placeholder 2"/>
          <p:cNvSpPr>
            <a:spLocks noGrp="1"/>
          </p:cNvSpPr>
          <p:nvPr>
            <p:ph idx="1"/>
          </p:nvPr>
        </p:nvSpPr>
        <p:spPr>
          <a:xfrm>
            <a:off x="533400" y="1905000"/>
            <a:ext cx="8153400" cy="4572000"/>
          </a:xfrm>
        </p:spPr>
        <p:txBody>
          <a:bodyPr/>
          <a:lstStyle/>
          <a:p>
            <a:pPr marL="0" indent="0">
              <a:buNone/>
            </a:pPr>
            <a:r>
              <a:rPr lang="en-US" sz="3200" dirty="0"/>
              <a:t>How accurate are raised relief maps as content representations?</a:t>
            </a:r>
            <a:endParaRPr lang="en-US" dirty="0"/>
          </a:p>
          <a:p>
            <a:pPr marL="0" indent="0">
              <a:lnSpc>
                <a:spcPct val="150000"/>
              </a:lnSpc>
              <a:buNone/>
            </a:pPr>
            <a:endParaRPr lang="en-US" dirty="0"/>
          </a:p>
        </p:txBody>
      </p:sp>
    </p:spTree>
    <p:extLst>
      <p:ext uri="{BB962C8B-B14F-4D97-AF65-F5344CB8AC3E}">
        <p14:creationId xmlns:p14="http://schemas.microsoft.com/office/powerpoint/2010/main" val="3963274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381000"/>
            <a:ext cx="8305800" cy="990600"/>
          </a:xfrm>
        </p:spPr>
        <p:txBody>
          <a:bodyPr>
            <a:normAutofit/>
          </a:bodyPr>
          <a:lstStyle/>
          <a:p>
            <a:pPr eaLnBrk="1" hangingPunct="1"/>
            <a:r>
              <a:rPr lang="en-US" sz="3800" dirty="0"/>
              <a:t>Today’s Focus Questions</a:t>
            </a:r>
          </a:p>
        </p:txBody>
      </p:sp>
      <p:sp>
        <p:nvSpPr>
          <p:cNvPr id="30723" name="Rectangle 3"/>
          <p:cNvSpPr>
            <a:spLocks noGrp="1" noChangeArrowheads="1"/>
          </p:cNvSpPr>
          <p:nvPr>
            <p:ph type="body" idx="1"/>
          </p:nvPr>
        </p:nvSpPr>
        <p:spPr>
          <a:xfrm>
            <a:off x="457200" y="1295400"/>
            <a:ext cx="8382000" cy="5334000"/>
          </a:xfrm>
        </p:spPr>
        <p:txBody>
          <a:bodyPr/>
          <a:lstStyle/>
          <a:p>
            <a:pPr marL="182880">
              <a:spcBef>
                <a:spcPts val="300"/>
              </a:spcBef>
            </a:pPr>
            <a:r>
              <a:rPr lang="en-US" dirty="0"/>
              <a:t>How can science content storyline coherence be enhanced by explicitly implementing STeLLA strategy F (Make explicit links between science ideas and activities), strategy G (Link science ideas to other science ideas), and strategy H (Highlight key science ideas and focus question throughout)?  </a:t>
            </a:r>
          </a:p>
          <a:p>
            <a:pPr marL="182880" lvl="1" eaLnBrk="1" hangingPunct="1">
              <a:spcBef>
                <a:spcPts val="800"/>
              </a:spcBef>
              <a:spcAft>
                <a:spcPts val="0"/>
              </a:spcAft>
              <a:buFont typeface="Arial" pitchFamily="34" charset="0"/>
              <a:buChar char="•"/>
            </a:pPr>
            <a:r>
              <a:rPr lang="en-US" sz="2400" dirty="0"/>
              <a:t>How will the Student Thinking Lens and Science Content Storyline Lens strategies help you teach the ECS lessons in the fall?</a:t>
            </a:r>
          </a:p>
          <a:p>
            <a:pPr marL="182880" lvl="1" eaLnBrk="1" hangingPunct="1">
              <a:spcBef>
                <a:spcPts val="800"/>
              </a:spcBef>
              <a:spcAft>
                <a:spcPts val="0"/>
              </a:spcAft>
              <a:buFont typeface="Arial" pitchFamily="34" charset="0"/>
              <a:buChar char="•"/>
            </a:pPr>
            <a:r>
              <a:rPr lang="en-US" sz="2400" dirty="0"/>
              <a:t>Can we predict and explain how landforms might be changing in our area?</a:t>
            </a:r>
          </a:p>
          <a:p>
            <a:pPr marL="182880" lvl="1" eaLnBrk="1" hangingPunct="1">
              <a:spcBef>
                <a:spcPts val="800"/>
              </a:spcBef>
              <a:spcAft>
                <a:spcPts val="0"/>
              </a:spcAft>
              <a:buFont typeface="Arial" pitchFamily="34" charset="0"/>
              <a:buChar char="•"/>
            </a:pPr>
            <a:r>
              <a:rPr lang="en-US" sz="2400" dirty="0"/>
              <a:t>How long do you think it would take to walk the length of the Grand Canyon floor?</a:t>
            </a:r>
          </a:p>
          <a:p>
            <a:pPr marL="182880" lvl="1" eaLnBrk="1" hangingPunct="1">
              <a:spcBef>
                <a:spcPts val="800"/>
              </a:spcBef>
              <a:spcAft>
                <a:spcPts val="0"/>
              </a:spcAft>
              <a:buFont typeface="Arial" pitchFamily="34" charset="0"/>
              <a:buChar char="•"/>
            </a:pPr>
            <a:r>
              <a:rPr lang="en-US" sz="2400" dirty="0"/>
              <a:t>How accurate are raised relief maps as content representations?</a:t>
            </a:r>
          </a:p>
        </p:txBody>
      </p:sp>
    </p:spTree>
    <p:extLst>
      <p:ext uri="{BB962C8B-B14F-4D97-AF65-F5344CB8AC3E}">
        <p14:creationId xmlns:p14="http://schemas.microsoft.com/office/powerpoint/2010/main" val="17651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05800" cy="990600"/>
          </a:xfrm>
        </p:spPr>
        <p:txBody>
          <a:bodyPr>
            <a:noAutofit/>
          </a:bodyPr>
          <a:lstStyle/>
          <a:p>
            <a:r>
              <a:rPr lang="en-US" sz="3800" dirty="0"/>
              <a:t>Summarizing Science Content Storyline Lens Strategies</a:t>
            </a:r>
          </a:p>
        </p:txBody>
      </p:sp>
      <p:sp>
        <p:nvSpPr>
          <p:cNvPr id="3" name="Content Placeholder 2"/>
          <p:cNvSpPr>
            <a:spLocks noGrp="1"/>
          </p:cNvSpPr>
          <p:nvPr>
            <p:ph idx="1"/>
          </p:nvPr>
        </p:nvSpPr>
        <p:spPr>
          <a:xfrm>
            <a:off x="609600" y="1828800"/>
            <a:ext cx="8077200" cy="4876800"/>
          </a:xfrm>
        </p:spPr>
        <p:txBody>
          <a:bodyPr/>
          <a:lstStyle/>
          <a:p>
            <a:pPr marL="365760" indent="-365760"/>
            <a:r>
              <a:rPr lang="en-US" sz="3200" dirty="0"/>
              <a:t>What does the organization of the summary chart in the STeLLA strategies booklet highlight about the Science Content Storyline Lens strategies? </a:t>
            </a:r>
          </a:p>
          <a:p>
            <a:pPr marL="365760" indent="-365760">
              <a:spcBef>
                <a:spcPts val="1200"/>
              </a:spcBef>
            </a:pPr>
            <a:r>
              <a:rPr lang="en-US" sz="3200" dirty="0"/>
              <a:t>Do you want to make any revisions or additions to our chart on effective science teaching? </a:t>
            </a:r>
          </a:p>
        </p:txBody>
      </p:sp>
    </p:spTree>
    <p:extLst>
      <p:ext uri="{BB962C8B-B14F-4D97-AF65-F5344CB8AC3E}">
        <p14:creationId xmlns:p14="http://schemas.microsoft.com/office/powerpoint/2010/main" val="121069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Let’s Celebrate!</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solidFill>
                  <a:srgbClr val="0070C0"/>
                </a:solidFill>
              </a:rPr>
              <a:t>Design your own end-of-program celebration and insert any comments or instructions here. </a:t>
            </a:r>
          </a:p>
          <a:p>
            <a:pPr marL="0" indent="0">
              <a:buNone/>
            </a:pPr>
            <a:endParaRPr lang="en-US" dirty="0"/>
          </a:p>
        </p:txBody>
      </p:sp>
    </p:spTree>
    <p:extLst>
      <p:ext uri="{BB962C8B-B14F-4D97-AF65-F5344CB8AC3E}">
        <p14:creationId xmlns:p14="http://schemas.microsoft.com/office/powerpoint/2010/main" val="2270735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33400" y="533400"/>
            <a:ext cx="8153400" cy="990600"/>
          </a:xfrm>
        </p:spPr>
        <p:txBody>
          <a:bodyPr/>
          <a:lstStyle/>
          <a:p>
            <a:pPr eaLnBrk="1" hangingPunct="1"/>
            <a:r>
              <a:rPr lang="en-US" dirty="0"/>
              <a:t>Thank You!</a:t>
            </a:r>
          </a:p>
        </p:txBody>
      </p:sp>
      <p:sp>
        <p:nvSpPr>
          <p:cNvPr id="29699" name="Rectangle 3"/>
          <p:cNvSpPr>
            <a:spLocks noGrp="1" noChangeArrowheads="1"/>
          </p:cNvSpPr>
          <p:nvPr>
            <p:ph type="body" idx="1"/>
          </p:nvPr>
        </p:nvSpPr>
        <p:spPr>
          <a:xfrm>
            <a:off x="609600" y="1600200"/>
            <a:ext cx="8305800" cy="4876800"/>
          </a:xfrm>
        </p:spPr>
        <p:txBody>
          <a:bodyPr/>
          <a:lstStyle/>
          <a:p>
            <a:pPr marL="0" indent="0" eaLnBrk="1" hangingPunct="1">
              <a:buNone/>
            </a:pPr>
            <a:r>
              <a:rPr lang="en-US" sz="3200" dirty="0"/>
              <a:t>Thank you for participating in the RESPeCT PD program!</a:t>
            </a:r>
          </a:p>
        </p:txBody>
      </p:sp>
    </p:spTree>
    <p:extLst>
      <p:ext uri="{BB962C8B-B14F-4D97-AF65-F5344CB8AC3E}">
        <p14:creationId xmlns:p14="http://schemas.microsoft.com/office/powerpoint/2010/main" val="46376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Analysis: Focus Question 1</a:t>
            </a:r>
          </a:p>
        </p:txBody>
      </p:sp>
      <p:sp>
        <p:nvSpPr>
          <p:cNvPr id="3" name="Content Placeholder 2"/>
          <p:cNvSpPr>
            <a:spLocks noGrp="1"/>
          </p:cNvSpPr>
          <p:nvPr>
            <p:ph idx="1"/>
          </p:nvPr>
        </p:nvSpPr>
        <p:spPr/>
        <p:txBody>
          <a:bodyPr/>
          <a:lstStyle/>
          <a:p>
            <a:pPr marL="0" indent="0">
              <a:buNone/>
            </a:pPr>
            <a:r>
              <a:rPr lang="en-US" sz="3200" dirty="0"/>
              <a:t>How can science content storyline coherence be enhanced by explicitly implementing STeLLA strategy F (Make explicit links between science ideas and activities), strategy G (Link science ideas to other science ideas), and strategy H (Highlight key science ideas and focus question throughout)?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sz="3800" dirty="0"/>
              <a:t>SCSL Strategies F, G, and H: Purposes and Key Features</a:t>
            </a:r>
          </a:p>
        </p:txBody>
      </p:sp>
      <p:sp>
        <p:nvSpPr>
          <p:cNvPr id="3" name="Content Placeholder 2"/>
          <p:cNvSpPr>
            <a:spLocks noGrp="1"/>
          </p:cNvSpPr>
          <p:nvPr>
            <p:ph idx="1"/>
          </p:nvPr>
        </p:nvSpPr>
        <p:spPr>
          <a:xfrm>
            <a:off x="533400" y="1676400"/>
            <a:ext cx="8305800" cy="4876800"/>
          </a:xfrm>
        </p:spPr>
        <p:txBody>
          <a:bodyPr/>
          <a:lstStyle/>
          <a:p>
            <a:pPr marL="0" lvl="1" indent="0" eaLnBrk="1" hangingPunct="1">
              <a:spcBef>
                <a:spcPts val="0"/>
              </a:spcBef>
              <a:buNone/>
              <a:defRPr/>
            </a:pPr>
            <a:r>
              <a:rPr lang="en-US" sz="2600" b="1" dirty="0"/>
              <a:t>Group 1:</a:t>
            </a:r>
            <a:r>
              <a:rPr lang="en-US" sz="2600" dirty="0"/>
              <a:t>  </a:t>
            </a:r>
          </a:p>
          <a:p>
            <a:pPr marL="365760" lvl="1" indent="-365760" eaLnBrk="1" hangingPunct="1">
              <a:spcBef>
                <a:spcPts val="0"/>
              </a:spcBef>
              <a:defRPr/>
            </a:pPr>
            <a:r>
              <a:rPr lang="en-US" sz="2600" dirty="0"/>
              <a:t>What are the purposes and key features of strategy F?</a:t>
            </a:r>
          </a:p>
          <a:p>
            <a:pPr marL="365760" lvl="1"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2:</a:t>
            </a:r>
          </a:p>
          <a:p>
            <a:pPr marL="365760" indent="-365760" eaLnBrk="1" hangingPunct="1">
              <a:spcBef>
                <a:spcPts val="0"/>
              </a:spcBef>
              <a:defRPr/>
            </a:pPr>
            <a:r>
              <a:rPr lang="en-US" sz="2600" dirty="0"/>
              <a:t>What are the purposes and key features of strategy G?</a:t>
            </a:r>
          </a:p>
          <a:p>
            <a:pPr marL="365760" indent="-365760" eaLnBrk="1" hangingPunct="1">
              <a:spcBef>
                <a:spcPts val="0"/>
              </a:spcBef>
              <a:defRPr/>
            </a:pPr>
            <a:r>
              <a:rPr lang="en-US" sz="2600" dirty="0"/>
              <a:t>Why is this strategy important for science content storyline coherence?</a:t>
            </a:r>
          </a:p>
          <a:p>
            <a:pPr marL="0" indent="0" eaLnBrk="1" hangingPunct="1">
              <a:spcBef>
                <a:spcPts val="600"/>
              </a:spcBef>
              <a:buNone/>
              <a:defRPr/>
            </a:pPr>
            <a:r>
              <a:rPr lang="en-US" sz="2600" b="1" dirty="0"/>
              <a:t>Group 3:</a:t>
            </a:r>
          </a:p>
          <a:p>
            <a:pPr marL="365760" indent="-365760" eaLnBrk="1" hangingPunct="1">
              <a:spcBef>
                <a:spcPts val="0"/>
              </a:spcBef>
              <a:defRPr/>
            </a:pPr>
            <a:r>
              <a:rPr lang="en-US" sz="2600" dirty="0"/>
              <a:t>What are the purpose and key features of strategy H? </a:t>
            </a:r>
          </a:p>
          <a:p>
            <a:pPr marL="365760" indent="-365760" eaLnBrk="1" hangingPunct="1">
              <a:spcBef>
                <a:spcPts val="0"/>
              </a:spcBef>
              <a:defRPr/>
            </a:pPr>
            <a:r>
              <a:rPr lang="en-US" sz="2600" dirty="0"/>
              <a:t>Why is this strategy important for science content storyline coherence?</a:t>
            </a:r>
          </a:p>
          <a:p>
            <a:endParaRPr lang="en-US" sz="2800" dirty="0"/>
          </a:p>
          <a:p>
            <a:endParaRPr lang="en-US" dirty="0"/>
          </a:p>
        </p:txBody>
      </p:sp>
    </p:spTree>
    <p:extLst>
      <p:ext uri="{BB962C8B-B14F-4D97-AF65-F5344CB8AC3E}">
        <p14:creationId xmlns:p14="http://schemas.microsoft.com/office/powerpoint/2010/main" val="1537123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990600"/>
          </a:xfrm>
        </p:spPr>
        <p:txBody>
          <a:bodyPr>
            <a:normAutofit fontScale="90000"/>
          </a:bodyPr>
          <a:lstStyle/>
          <a:p>
            <a:r>
              <a:rPr lang="en-US" dirty="0"/>
              <a:t>SCSL Strategies F, G, and H: Discussion Question</a:t>
            </a:r>
          </a:p>
        </p:txBody>
      </p:sp>
      <p:sp>
        <p:nvSpPr>
          <p:cNvPr id="3" name="Content Placeholder 2"/>
          <p:cNvSpPr>
            <a:spLocks noGrp="1"/>
          </p:cNvSpPr>
          <p:nvPr>
            <p:ph idx="1"/>
          </p:nvPr>
        </p:nvSpPr>
        <p:spPr/>
        <p:txBody>
          <a:bodyPr/>
          <a:lstStyle/>
          <a:p>
            <a:pPr marL="0" indent="0">
              <a:buNone/>
            </a:pPr>
            <a:r>
              <a:rPr lang="en-US" sz="3200" dirty="0"/>
              <a:t>What’s similar and different about these three strategies? </a:t>
            </a:r>
          </a:p>
          <a:p>
            <a:pPr marL="0" indent="0">
              <a:buNone/>
            </a:pPr>
            <a:endParaRPr lang="en-US" sz="3200" dirty="0"/>
          </a:p>
        </p:txBody>
      </p:sp>
    </p:spTree>
    <p:extLst>
      <p:ext uri="{BB962C8B-B14F-4D97-AF65-F5344CB8AC3E}">
        <p14:creationId xmlns:p14="http://schemas.microsoft.com/office/powerpoint/2010/main" val="4262790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Preparing for Video-based Lesson Analysis</a:t>
            </a:r>
          </a:p>
        </p:txBody>
      </p:sp>
      <p:sp>
        <p:nvSpPr>
          <p:cNvPr id="3" name="Content Placeholder 2"/>
          <p:cNvSpPr>
            <a:spLocks noGrp="1"/>
          </p:cNvSpPr>
          <p:nvPr>
            <p:ph idx="1"/>
          </p:nvPr>
        </p:nvSpPr>
        <p:spPr/>
        <p:txBody>
          <a:bodyPr/>
          <a:lstStyle/>
          <a:p>
            <a:pPr marL="0" indent="0">
              <a:buNone/>
            </a:pPr>
            <a:r>
              <a:rPr lang="en-US" sz="3200" dirty="0"/>
              <a:t>Read Analysis Guide F, part 1. </a:t>
            </a:r>
          </a:p>
          <a:p>
            <a:pPr marL="731520" indent="-365760" eaLnBrk="1" hangingPunct="1">
              <a:spcBef>
                <a:spcPts val="1200"/>
              </a:spcBef>
              <a:buFont typeface="+mj-lt"/>
              <a:buAutoNum type="arabicPeriod"/>
              <a:defRPr/>
            </a:pPr>
            <a:r>
              <a:rPr lang="en-US" sz="3200" dirty="0"/>
              <a:t>What is the difference between the main learning goal and supporting science ideas?</a:t>
            </a:r>
          </a:p>
          <a:p>
            <a:pPr marL="731520" indent="-365760" eaLnBrk="1" hangingPunct="1">
              <a:spcBef>
                <a:spcPts val="600"/>
              </a:spcBef>
              <a:buFont typeface="+mj-lt"/>
              <a:buAutoNum type="arabicPeriod"/>
              <a:defRPr/>
            </a:pPr>
            <a:r>
              <a:rPr lang="en-US" sz="3200" dirty="0"/>
              <a:t>What is similar about the main learning goal and supporting science ideas?</a:t>
            </a:r>
          </a:p>
        </p:txBody>
      </p:sp>
    </p:spTree>
    <p:extLst>
      <p:ext uri="{BB962C8B-B14F-4D97-AF65-F5344CB8AC3E}">
        <p14:creationId xmlns:p14="http://schemas.microsoft.com/office/powerpoint/2010/main" val="8857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RESPeCT pROGRAM&amp;quot;&quot;/&gt;&lt;property id=&quot;20307&quot; value=&quot;299&quot;/&gt;&lt;/object&gt;&lt;object type=&quot;3&quot; unique_id=&quot;10004&quot;&gt;&lt;property id=&quot;20148&quot; value=&quot;5&quot;/&gt;&lt;property id=&quot;20300&quot; value=&quot;Slide 2 - &amp;quot;Agenda&amp;amp;#x09;&amp;amp;#x09;&amp;amp;#x09;&amp;quot;&quot;/&gt;&lt;property id=&quot;20307&quot; value=&quot;360&quot;/&gt;&lt;/object&gt;&lt;object type=&quot;3&quot; unique_id=&quot;10005&quot;&gt;&lt;property id=&quot;20148&quot; value=&quot;5&quot;/&gt;&lt;property id=&quot;20300&quot; value=&quot;Slide 3 - &amp;quot;Trends in Reflections&amp;quot;&quot;/&gt;&lt;property id=&quot;20307&quot; value=&quot;300&quot;/&gt;&lt;/object&gt;&lt;object type=&quot;3&quot; unique_id=&quot;10006&quot;&gt;&lt;property id=&quot;20148&quot; value=&quot;5&quot;/&gt;&lt;property id=&quot;20300&quot; value=&quot;Slide 4 - &amp;quot;Today’s Focus Questions&amp;quot;&quot;/&gt;&lt;property id=&quot;20307&quot; value=&quot;305&quot;/&gt;&lt;/object&gt;&lt;object type=&quot;3&quot; unique_id=&quot;10007&quot;&gt;&lt;property id=&quot;20148&quot; value=&quot;5&quot;/&gt;&lt;property id=&quot;20300&quot; value=&quot;Slide 5&quot;/&gt;&lt;property id=&quot;20307&quot; value=&quot;303&quot;/&gt;&lt;/object&gt;&lt;object type=&quot;3&quot; unique_id=&quot;10008&quot;&gt;&lt;property id=&quot;20148&quot; value=&quot;5&quot;/&gt;&lt;property id=&quot;20300&quot; value=&quot;Slide 6 - &amp;quot;SCSL Strategies F, G, and H: Purposes and Key Features&amp;quot;&quot;/&gt;&lt;property id=&quot;20307&quot; value=&quot;334&quot;/&gt;&lt;/object&gt;&lt;object type=&quot;3&quot; unique_id=&quot;10009&quot;&gt;&lt;property id=&quot;20148&quot; value=&quot;5&quot;/&gt;&lt;property id=&quot;20300&quot; value=&quot;Slide 7 - &amp;quot;SCSL Strategies F, G, and H: Discussion Question&amp;quot;&quot;/&gt;&lt;property id=&quot;20307&quot; value=&quot;377&quot;/&gt;&lt;/object&gt;&lt;object type=&quot;3&quot; unique_id=&quot;10010&quot;&gt;&lt;property id=&quot;20148&quot; value=&quot;5&quot;/&gt;&lt;property id=&quot;20300&quot; value=&quot;Slide 8 - &amp;quot;Preparing for Video Analysis:  Analysis Guide F, Part 1&amp;quot;&quot;/&gt;&lt;property id=&quot;20307&quot; value=&quot;370&quot;/&gt;&lt;/object&gt;&lt;object type=&quot;3&quot; unique_id=&quot;10011&quot;&gt;&lt;property id=&quot;20148&quot; value=&quot;5&quot;/&gt;&lt;property id=&quot;20300&quot; value=&quot;Slide 9 - &amp;quot;Video Analysis: Strategy F&amp;quot;&quot;/&gt;&lt;property id=&quot;20307&quot; value=&quot;338&quot;/&gt;&lt;/object&gt;&lt;object type=&quot;3&quot; unique_id=&quot;10013&quot;&gt;&lt;property id=&quot;20148&quot; value=&quot;5&quot;/&gt;&lt;property id=&quot;20300&quot; value=&quot;Slide 11 - &amp;quot;Video Analysis: Strategies F, G, and H&amp;quot;&quot;/&gt;&lt;property id=&quot;20307&quot; value=&quot;342&quot;/&gt;&lt;/object&gt;&lt;object type=&quot;3&quot; unique_id=&quot;10014&quot;&gt;&lt;property id=&quot;20148&quot; value=&quot;5&quot;/&gt;&lt;property id=&quot;20300&quot; value=&quot;Slide 12 - &amp;quot;Summary: Strategies F, G, H&amp;quot;&quot;/&gt;&lt;property id=&quot;20307&quot; value=&quot;345&quot;/&gt;&lt;/object&gt;&lt;object type=&quot;3&quot; unique_id=&quot;10015&quot;&gt;&lt;property id=&quot;20148&quot; value=&quot;5&quot;/&gt;&lt;property id=&quot;20300&quot; value=&quot;Slide 13 - &amp;quot;Earth’s Changing Surface Lesson Plan Conversation&amp;quot;&quot;/&gt;&lt;property id=&quot;20307&quot; value=&quot;372&quot;/&gt;&lt;/object&gt;&lt;object type=&quot;3&quot; unique_id=&quot;10016&quot;&gt;&lt;property id=&quot;20148&quot; value=&quot;5&quot;/&gt;&lt;property id=&quot;20300&quot; value=&quot;Slide 14 - &amp;quot;STL Strategies Highlighted in the Lessons&amp;quot;&quot;/&gt;&lt;property id=&quot;20307&quot; value=&quot;379&quot;/&gt;&lt;/object&gt;&lt;object type=&quot;3&quot; unique_id=&quot;10017&quot;&gt;&lt;property id=&quot;20148&quot; value=&quot;5&quot;/&gt;&lt;property id=&quot;20300&quot; value=&quot;Slide 15 - &amp;quot;SCSL Strategies Highlighted in the Lessons&amp;quot;&quot;/&gt;&lt;property id=&quot;20307&quot; value=&quot;380&quot;/&gt;&lt;/object&gt;&lt;object type=&quot;3&quot; unique_id=&quot;10018&quot;&gt;&lt;property id=&quot;20148&quot; value=&quot;5&quot;/&gt;&lt;property id=&quot;20300&quot; value=&quot;Slide 16 - &amp;quot;Overview of Study Group Sessions&amp;quot;&quot;/&gt;&lt;property id=&quot;20307&quot; value=&quot;373&quot;/&gt;&lt;/object&gt;&lt;object type=&quot;3&quot; unique_id=&quot;10019&quot;&gt;&lt;property id=&quot;20148&quot; value=&quot;5&quot;/&gt;&lt;property id=&quot;20300&quot; value=&quot;Slide 17 - &amp;quot;What you’ll do when you teach the Earth’s Changing Surface lessons&amp;quot;&quot;/&gt;&lt;property id=&quot;20307&quot; value=&quot;374&quot;/&gt;&lt;/object&gt;&lt;object type=&quot;3&quot; unique_id=&quot;10020&quot;&gt;&lt;property id=&quot;20148&quot; value=&quot;5&quot;/&gt;&lt;property id=&quot;20300&quot; value=&quot;Slide 18 - &amp;quot;Scheduling School Year Study Groups&amp;quot;&quot;/&gt;&lt;property id=&quot;20307&quot; value=&quot;375&quot;/&gt;&lt;/object&gt;&lt;object type=&quot;3&quot; unique_id=&quot;10021&quot;&gt;&lt;property id=&quot;20148&quot; value=&quot;5&quot;/&gt;&lt;property id=&quot;20300&quot; value=&quot;Slide 19 - &amp;quot; Earth’s Changing Surface&amp;quot;&quot;/&gt;&lt;property id=&quot;20307&quot; value=&quot;383&quot;/&gt;&lt;/object&gt;&lt;object type=&quot;3&quot; unique_id=&quot;10022&quot;&gt;&lt;property id=&quot;20148&quot; value=&quot;5&quot;/&gt;&lt;property id=&quot;20300&quot; value=&quot;Slide 20 - &amp;quot;Focus Questions for the Session&amp;quot;&quot;/&gt;&lt;property id=&quot;20307&quot; value=&quot;385&quot;/&gt;&lt;/object&gt;&lt;object type=&quot;3&quot; unique_id=&quot;10023&quot;&gt;&lt;property id=&quot;20148&quot; value=&quot;5&quot;/&gt;&lt;property id=&quot;20300&quot; value=&quot;Slide 21 - &amp;quot;Warmup: How we make sense of distances&amp;quot;&quot;/&gt;&lt;property id=&quot;20307&quot; value=&quot;386&quot;/&gt;&lt;/object&gt;&lt;object type=&quot;3&quot; unique_id=&quot;10024&quot;&gt;&lt;property id=&quot;20148&quot; value=&quot;5&quot;/&gt;&lt;property id=&quot;20300&quot; value=&quot;Slide 22 - &amp;quot;Landforms and landscapes can be large and can change quite slowly&amp;quot;&quot;/&gt;&lt;property id=&quot;20307&quot; value=&quot;387&quot;/&gt;&lt;/object&gt;&lt;object type=&quot;3&quot; unique_id=&quot;10025&quot;&gt;&lt;property id=&quot;20148&quot; value=&quot;5&quot;/&gt;&lt;property id=&quot;20300&quot; value=&quot;Slide 23 - &amp;quot;Focus Question 1&amp;quot;&quot;/&gt;&lt;property id=&quot;20307&quot; value=&quot;388&quot;/&gt;&lt;/object&gt;&lt;object type=&quot;3&quot; unique_id=&quot;10026&quot;&gt;&lt;property id=&quot;20148&quot; value=&quot;5&quot;/&gt;&lt;property id=&quot;20300&quot; value=&quot;Slide 24 - &amp;quot;A Reckoning Problem&amp;quot;&quot;/&gt;&lt;property id=&quot;20307&quot; value=&quot;389&quot;/&gt;&lt;/object&gt;&lt;object type=&quot;3&quot; unique_id=&quot;10027&quot;&gt;&lt;property id=&quot;20148&quot; value=&quot;5&quot;/&gt;&lt;property id=&quot;20300&quot; value=&quot;Slide 25 - &amp;quot;A Reckoning Problem&amp;quot;&quot;/&gt;&lt;property id=&quot;20307&quot; value=&quot;390&quot;/&gt;&lt;/object&gt;&lt;object type=&quot;3&quot; unique_id=&quot;10028&quot;&gt;&lt;property id=&quot;20148&quot; value=&quot;5&quot;/&gt;&lt;property id=&quot;20300&quot; value=&quot;Slide 26 - &amp;quot;A Reckoning Problem&amp;quot;&quot;/&gt;&lt;property id=&quot;20307&quot; value=&quot;391&quot;/&gt;&lt;/object&gt;&lt;object type=&quot;3&quot; unique_id=&quot;10029&quot;&gt;&lt;property id=&quot;20148&quot; value=&quot;5&quot;/&gt;&lt;property id=&quot;20300&quot; value=&quot;Slide 27 - &amp;quot;A Reckoning Problem&amp;quot;&quot;/&gt;&lt;property id=&quot;20307&quot; value=&quot;392&quot;/&gt;&lt;/object&gt;&lt;object type=&quot;3&quot; unique_id=&quot;10030&quot;&gt;&lt;property id=&quot;20148&quot; value=&quot;5&quot;/&gt;&lt;property id=&quot;20300&quot; value=&quot;Slide 28 - &amp;quot;For 277 miles?&amp;quot;&quot;/&gt;&lt;property id=&quot;20307&quot; value=&quot;393&quot;/&gt;&lt;/object&gt;&lt;object type=&quot;3&quot; unique_id=&quot;10031&quot;&gt;&lt;property id=&quot;20148&quot; value=&quot;5&quot;/&gt;&lt;property id=&quot;20300&quot; value=&quot;Slide 29 - &amp;quot;Skills of Reckoning&amp;quot;&quot;/&gt;&lt;property id=&quot;20307&quot; value=&quot;394&quot;/&gt;&lt;/object&gt;&lt;object type=&quot;3&quot; unique_id=&quot;10032&quot;&gt;&lt;property id=&quot;20148&quot; value=&quot;5&quot;/&gt;&lt;property id=&quot;20300&quot; value=&quot;Slide 30 - &amp;quot;Activity Idea: Planning an Expedition&amp;quot;&quot;/&gt;&lt;property id=&quot;20307&quot; value=&quot;395&quot;/&gt;&lt;/object&gt;&lt;object type=&quot;3&quot; unique_id=&quot;10033&quot;&gt;&lt;property id=&quot;20148&quot; value=&quot;5&quot;/&gt;&lt;property id=&quot;20300&quot; value=&quot;Slide 31 - &amp;quot;Grade 2 Math CCSS&amp;quot;&quot;/&gt;&lt;property id=&quot;20307&quot; value=&quot;396&quot;/&gt;&lt;/object&gt;&lt;object type=&quot;3&quot; unique_id=&quot;10034&quot;&gt;&lt;property id=&quot;20148&quot; value=&quot;5&quot;/&gt;&lt;property id=&quot;20300&quot; value=&quot;Slide 32 - &amp;quot;Focus Question 1: Reflect&amp;quot;&quot;/&gt;&lt;property id=&quot;20307&quot; value=&quot;397&quot;/&gt;&lt;/object&gt;&lt;object type=&quot;3&quot; unique_id=&quot;10035&quot;&gt;&lt;property id=&quot;20148&quot; value=&quot;5&quot;/&gt;&lt;property id=&quot;20300&quot; value=&quot;Slide 33 - &amp;quot;Focus Question 2&amp;quot;&quot;/&gt;&lt;property id=&quot;20307&quot; value=&quot;398&quot;/&gt;&lt;/object&gt;&lt;object type=&quot;3&quot; unique_id=&quot;10036&quot;&gt;&lt;property id=&quot;20148&quot; value=&quot;5&quot;/&gt;&lt;property id=&quot;20300&quot; value=&quot;Slide 34 - &amp;quot;Vertical vs. Horizontal Scales&amp;quot;&quot;/&gt;&lt;property id=&quot;20307&quot; value=&quot;399&quot;/&gt;&lt;/object&gt;&lt;object type=&quot;3&quot; unique_id=&quot;10037&quot;&gt;&lt;property id=&quot;20148&quot; value=&quot;5&quot;/&gt;&lt;property id=&quot;20300&quot; value=&quot;Slide 35 - &amp;quot;Vertical vs. Horizontal Scales&amp;quot;&quot;/&gt;&lt;property id=&quot;20307&quot; value=&quot;400&quot;/&gt;&lt;/object&gt;&lt;object type=&quot;3&quot; unique_id=&quot;10038&quot;&gt;&lt;property id=&quot;20148&quot; value=&quot;5&quot;/&gt;&lt;property id=&quot;20300&quot; value=&quot;Slide 36 - &amp;quot;Fill in the blanks&amp;quot;&quot;/&gt;&lt;property id=&quot;20307&quot; value=&quot;401&quot;/&gt;&lt;/object&gt;&lt;object type=&quot;3&quot; unique_id=&quot;10039&quot;&gt;&lt;property id=&quot;20148&quot; value=&quot;5&quot;/&gt;&lt;property id=&quot;20300&quot; value=&quot;Slide 37 - &amp;quot;Earth’s Changing Surface&amp;quot;&quot;/&gt;&lt;property id=&quot;20307&quot; value=&quot;402&quot;/&gt;&lt;/object&gt;&lt;object type=&quot;3&quot; unique_id=&quot;10040&quot;&gt;&lt;property id=&quot;20148&quot; value=&quot;5&quot;/&gt;&lt;property id=&quot;20300&quot; value=&quot;Slide 38 - &amp;quot;Focus Question 2: Reflect&amp;quot;&quot;/&gt;&lt;property id=&quot;20307&quot; value=&quot;403&quot;/&gt;&lt;/object&gt;&lt;object type=&quot;3&quot; unique_id=&quot;10041&quot;&gt;&lt;property id=&quot;20148&quot; value=&quot;5&quot;/&gt;&lt;property id=&quot;20300&quot; value=&quot;Slide 39 - &amp;quot;Today’s Focus Questions&amp;quot;&quot;/&gt;&lt;property id=&quot;20307&quot; value=&quot;348&quot;/&gt;&lt;/object&gt;&lt;object type=&quot;3&quot; unique_id=&quot;10042&quot;&gt;&lt;property id=&quot;20148&quot; value=&quot;5&quot;/&gt;&lt;property id=&quot;20300&quot; value=&quot;Slide 40 - &amp;quot;Summarizing:  Science Content Storyline Lens Strategies&amp;quot;&quot;/&gt;&lt;property id=&quot;20307&quot; value=&quot;369&quot;/&gt;&lt;/object&gt;&lt;object type=&quot;3&quot; unique_id=&quot;10043&quot;&gt;&lt;property id=&quot;20148&quot; value=&quot;5&quot;/&gt;&lt;property id=&quot;20300&quot; value=&quot;Slide 41 - &amp;quot;Celebrating Our Progress!&amp;quot;&quot;/&gt;&lt;property id=&quot;20307&quot; value=&quot;376&quot;/&gt;&lt;/object&gt;&lt;object type=&quot;3&quot; unique_id=&quot;10044&quot;&gt;&lt;property id=&quot;20148&quot; value=&quot;5&quot;/&gt;&lt;property id=&quot;20300&quot; value=&quot;Slide 42 - &amp;quot;Thank you for your participation!&amp;quot;&quot;/&gt;&lt;property id=&quot;20307&quot; value=&quot;293&quot;/&gt;&lt;/object&gt;&lt;object type=&quot;3&quot; unique_id=&quot;10326&quot;&gt;&lt;property id=&quot;20148&quot; value=&quot;5&quot;/&gt;&lt;property id=&quot;20300&quot; value=&quot;Slide 10 - &amp;quot;Video Analysis: Strategies G and H&amp;quot;&quot;/&gt;&lt;property id=&quot;20307&quot; value=&quot;404&quot;/&gt;&lt;/object&gt;&lt;/object&gt;&lt;object type=&quot;8&quot; unique_id=&quot;10088&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13253</TotalTime>
  <Words>8477</Words>
  <Application>Microsoft Office PowerPoint</Application>
  <PresentationFormat>On-screen Show (4:3)</PresentationFormat>
  <Paragraphs>951</Paragraphs>
  <Slides>59</Slides>
  <Notes>59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Lucida Sans Unicode</vt:lpstr>
      <vt:lpstr>Symbol</vt:lpstr>
      <vt:lpstr>Times New Roman</vt:lpstr>
      <vt:lpstr>Wingdings</vt:lpstr>
      <vt:lpstr>Clarity</vt:lpstr>
      <vt:lpstr>RESPeCT PD pROGRAM</vt:lpstr>
      <vt:lpstr>Agenda for Day 8    </vt:lpstr>
      <vt:lpstr>Trends in Reflections</vt:lpstr>
      <vt:lpstr>Today’s Focus Questions</vt:lpstr>
      <vt:lpstr>PowerPoint Presentation</vt:lpstr>
      <vt:lpstr>Lesson Analysis: Focus Question 1</vt:lpstr>
      <vt:lpstr>SCSL Strategies F, G, and H: Purposes and Key Features</vt:lpstr>
      <vt:lpstr>SCSL Strategies F, G, and H: Discussion Question</vt:lpstr>
      <vt:lpstr>Preparing for Video-based Lesson Analysis</vt:lpstr>
      <vt:lpstr>Lesson Analysis: Strategy F</vt:lpstr>
      <vt:lpstr>Lesson Analysis: Strategies F, G, and H</vt:lpstr>
      <vt:lpstr>Summary: Strategies F, G, and H</vt:lpstr>
      <vt:lpstr>Lesson Analysis: Focus Question 2</vt:lpstr>
      <vt:lpstr>ECS Lesson Plan Conversation</vt:lpstr>
      <vt:lpstr>STL Strategies Highlighted in the ECS Lessons</vt:lpstr>
      <vt:lpstr>SCSL Strategies Highlighted in the ECS Lessons</vt:lpstr>
      <vt:lpstr>Overview of Study-Group Sessions</vt:lpstr>
      <vt:lpstr>Teaching the Earth’s Changing Surface Lessons</vt:lpstr>
      <vt:lpstr>Scheduling School-Year Study Groups</vt:lpstr>
      <vt:lpstr> Earth’s Changing Surface</vt:lpstr>
      <vt:lpstr> Unit Central Questions </vt:lpstr>
      <vt:lpstr>Content Deepening Focus Questions</vt:lpstr>
      <vt:lpstr>PowerPoint Presentation</vt:lpstr>
      <vt:lpstr>Coastline Landform Changes: Part 1</vt:lpstr>
      <vt:lpstr>Let’s Share Our Ideas!</vt:lpstr>
      <vt:lpstr>PowerPoint Presentation</vt:lpstr>
      <vt:lpstr>Content Deepening: Focus Question 1</vt:lpstr>
      <vt:lpstr> Key Science Ideas </vt:lpstr>
      <vt:lpstr>More Cliffs along the Coastline</vt:lpstr>
      <vt:lpstr>A New Landform Challenge!</vt:lpstr>
      <vt:lpstr>Coastline Landform Changes: Part 2</vt:lpstr>
      <vt:lpstr>Reflect: Content Deepening Focus Question 1</vt:lpstr>
      <vt:lpstr> Unit Central Questions </vt:lpstr>
      <vt:lpstr> Unit Central Questions </vt:lpstr>
      <vt:lpstr> Key Science Ideas </vt:lpstr>
      <vt:lpstr> Earth’s Changing Surface</vt:lpstr>
      <vt:lpstr>Content Deepening: Focus Question 2</vt:lpstr>
      <vt:lpstr>Warm-Up Challenge</vt:lpstr>
      <vt:lpstr>Making Sense of Large Distances and Slow Rates of Change</vt:lpstr>
      <vt:lpstr>The Grand Canyon</vt:lpstr>
      <vt:lpstr>Reckoning Problem 1</vt:lpstr>
      <vt:lpstr>Reckoning Problem 2</vt:lpstr>
      <vt:lpstr>Reckoning Problem 3</vt:lpstr>
      <vt:lpstr>Reckoning Problem 4</vt:lpstr>
      <vt:lpstr>Building up to 277 Miles</vt:lpstr>
      <vt:lpstr>Basic Reckoning Skills</vt:lpstr>
      <vt:lpstr>Use and Apply: Planning an Expedition</vt:lpstr>
      <vt:lpstr>Common Core Math Standards: Grade 2</vt:lpstr>
      <vt:lpstr>Reflect: Content Deepening Focus Question 2</vt:lpstr>
      <vt:lpstr>Content Deepening: Focus Question 3</vt:lpstr>
      <vt:lpstr>Vertical vs. Horizontal Scales</vt:lpstr>
      <vt:lpstr>Vertical vs. Horizontal Scales</vt:lpstr>
      <vt:lpstr>Fill in the Blanks</vt:lpstr>
      <vt:lpstr>Earth’s Changing Surface</vt:lpstr>
      <vt:lpstr>Reflect: Content Deepening Focus Question 3</vt:lpstr>
      <vt:lpstr>Today’s Focus Questions</vt:lpstr>
      <vt:lpstr>Summarizing Science Content Storyline Lens Strategies</vt:lpstr>
      <vt:lpstr>Let’s Celebrate!</vt:lpstr>
      <vt:lpstr>Thank You!</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412</cp:revision>
  <cp:lastPrinted>2016-03-15T22:08:36Z</cp:lastPrinted>
  <dcterms:created xsi:type="dcterms:W3CDTF">2014-06-10T18:20:14Z</dcterms:created>
  <dcterms:modified xsi:type="dcterms:W3CDTF">2020-01-07T18:14:08Z</dcterms:modified>
</cp:coreProperties>
</file>