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handoutMasterIdLst>
    <p:handoutMasterId r:id="rId12"/>
  </p:handoutMasterIdLst>
  <p:sldIdLst>
    <p:sldId id="376" r:id="rId2"/>
    <p:sldId id="377" r:id="rId3"/>
    <p:sldId id="380" r:id="rId4"/>
    <p:sldId id="378" r:id="rId5"/>
    <p:sldId id="367" r:id="rId6"/>
    <p:sldId id="369" r:id="rId7"/>
    <p:sldId id="379" r:id="rId8"/>
    <p:sldId id="370" r:id="rId9"/>
    <p:sldId id="371" r:id="rId10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95" autoAdjust="0"/>
    <p:restoredTop sz="80639" autoAdjust="0"/>
  </p:normalViewPr>
  <p:slideViewPr>
    <p:cSldViewPr>
      <p:cViewPr>
        <p:scale>
          <a:sx n="70" d="100"/>
          <a:sy n="70" d="100"/>
        </p:scale>
        <p:origin x="-1386" y="35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E8B3138-02F8-4271-AE06-E3638800E77D}" type="datetimeFigureOut">
              <a:rPr lang="en-US" smtClean="0"/>
              <a:pPr/>
              <a:t>12/3/2019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1B4D70C-C6FC-4CEE-BE95-5F01CD5290C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45104972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113E99A0-5A01-41BA-AC39-BB8F130969B5}" type="datetimeFigureOut">
              <a:rPr lang="en-US" smtClean="0"/>
              <a:pPr/>
              <a:t>12/3/2019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458BEC4D-D1F7-4625-B0BA-2126EAFE9E6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6917972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57066" indent="-291179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64717" indent="-23294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30604" indent="-23294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96491" indent="-23294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62377" indent="-23294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3028264" indent="-23294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94151" indent="-23294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960038" indent="-23294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0A9E7CF9-240F-482B-9EC3-A2AD26735D19}" type="slidenum">
              <a:rPr lang="en-US" altLang="en-US">
                <a:solidFill>
                  <a:prstClr val="black"/>
                </a:solidFill>
              </a:rPr>
              <a:pPr eaLnBrk="1" hangingPunct="1">
                <a:spcBef>
                  <a:spcPct val="0"/>
                </a:spcBef>
              </a:pPr>
              <a:t>1</a:t>
            </a:fld>
            <a:endParaRPr lang="en-US" altLang="en-US">
              <a:solidFill>
                <a:prstClr val="black"/>
              </a:solidFill>
            </a:endParaRPr>
          </a:p>
        </p:txBody>
      </p:sp>
      <p:sp>
        <p:nvSpPr>
          <p:cNvPr id="860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602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xmlns="" val="325851490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24206940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24206940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67927220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516887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685800" y="3398838"/>
            <a:ext cx="7848600" cy="1587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736509-B7D9-4E14-990D-0939A6D2E15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466090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950129-838B-4CD0-82C5-B9E5CA8BA4D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9109853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3227E1-08E6-4E55-9BDE-7F7F260040A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1863072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7A78D6-729F-4E75-A2D7-D2A416F3A9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0394501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731838" y="4598988"/>
            <a:ext cx="7848600" cy="1587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/>
          <a:lstStyle>
            <a:lvl1pPr algn="l">
              <a:defRPr sz="4800" b="0" cap="all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6BBEB5-01D6-47A2-BCF3-B3B9837CD53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51758983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>
                <a:latin typeface="Calibri" panose="020F0502020204030204" pitchFamily="34" charset="0"/>
              </a:defRPr>
            </a:lvl1pPr>
            <a:lvl2pPr>
              <a:defRPr sz="2400">
                <a:latin typeface="Calibri" panose="020F0502020204030204" pitchFamily="34" charset="0"/>
              </a:defRPr>
            </a:lvl2pPr>
            <a:lvl3pPr>
              <a:defRPr sz="2000">
                <a:latin typeface="Calibri" panose="020F0502020204030204" pitchFamily="34" charset="0"/>
              </a:defRPr>
            </a:lvl3pPr>
            <a:lvl4pPr>
              <a:defRPr sz="1800">
                <a:latin typeface="Calibri" panose="020F0502020204030204" pitchFamily="34" charset="0"/>
              </a:defRPr>
            </a:lvl4pPr>
            <a:lvl5pPr>
              <a:defRPr sz="1800">
                <a:latin typeface="Calibri" panose="020F050202020403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>
                <a:latin typeface="Calibri" panose="020F0502020204030204" pitchFamily="34" charset="0"/>
              </a:defRPr>
            </a:lvl1pPr>
            <a:lvl2pPr>
              <a:defRPr sz="2400">
                <a:latin typeface="Calibri" panose="020F0502020204030204" pitchFamily="34" charset="0"/>
              </a:defRPr>
            </a:lvl2pPr>
            <a:lvl3pPr>
              <a:defRPr sz="2000">
                <a:latin typeface="Calibri" panose="020F0502020204030204" pitchFamily="34" charset="0"/>
              </a:defRPr>
            </a:lvl3pPr>
            <a:lvl4pPr>
              <a:defRPr sz="1800">
                <a:latin typeface="Calibri" panose="020F0502020204030204" pitchFamily="34" charset="0"/>
              </a:defRPr>
            </a:lvl4pPr>
            <a:lvl5pPr>
              <a:defRPr sz="1800">
                <a:latin typeface="Calibri" panose="020F050202020403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82B28A-D4AF-4B7E-8537-11780E8ECB0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9816008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 rot="5400000">
            <a:off x="2218531" y="4045744"/>
            <a:ext cx="4708525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>
                <a:latin typeface="Calibri" panose="020F0502020204030204" pitchFamily="34" charset="0"/>
              </a:defRPr>
            </a:lvl1pPr>
            <a:lvl2pPr>
              <a:defRPr sz="2000">
                <a:latin typeface="Calibri" panose="020F0502020204030204" pitchFamily="34" charset="0"/>
              </a:defRPr>
            </a:lvl2pPr>
            <a:lvl3pPr>
              <a:defRPr sz="1800">
                <a:latin typeface="Calibri" panose="020F0502020204030204" pitchFamily="34" charset="0"/>
              </a:defRPr>
            </a:lvl3pPr>
            <a:lvl4pPr>
              <a:defRPr sz="1600">
                <a:latin typeface="Calibri" panose="020F0502020204030204" pitchFamily="34" charset="0"/>
              </a:defRPr>
            </a:lvl4pPr>
            <a:lvl5pPr>
              <a:defRPr sz="1600">
                <a:latin typeface="Calibri" panose="020F050202020403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>
                <a:latin typeface="Calibri" panose="020F0502020204030204" pitchFamily="34" charset="0"/>
              </a:defRPr>
            </a:lvl1pPr>
            <a:lvl2pPr>
              <a:defRPr sz="2000">
                <a:latin typeface="Calibri" panose="020F0502020204030204" pitchFamily="34" charset="0"/>
              </a:defRPr>
            </a:lvl2pPr>
            <a:lvl3pPr>
              <a:defRPr sz="1800">
                <a:latin typeface="Calibri" panose="020F0502020204030204" pitchFamily="34" charset="0"/>
              </a:defRPr>
            </a:lvl3pPr>
            <a:lvl4pPr>
              <a:defRPr sz="1600">
                <a:latin typeface="Calibri" panose="020F0502020204030204" pitchFamily="34" charset="0"/>
              </a:defRPr>
            </a:lvl4pPr>
            <a:lvl5pPr>
              <a:defRPr sz="1600">
                <a:latin typeface="Calibri" panose="020F050202020403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C85E45-36ED-4CB7-AAF7-BE6B50D63CE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3674736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CF5097-F154-45E2-885E-C804689485C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9381159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66BDC2-34F1-4F7E-8EA7-5E37952CD37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022234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 rot="5400000">
            <a:off x="-13494" y="3580607"/>
            <a:ext cx="5578475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>
                <a:latin typeface="Calibri" panose="020F0502020204030204" pitchFamily="34" charset="0"/>
              </a:defRPr>
            </a:lvl1pPr>
            <a:lvl2pPr>
              <a:defRPr sz="2800">
                <a:latin typeface="Calibri" panose="020F0502020204030204" pitchFamily="34" charset="0"/>
              </a:defRPr>
            </a:lvl2pPr>
            <a:lvl3pPr>
              <a:defRPr sz="2400">
                <a:latin typeface="Calibri" panose="020F0502020204030204" pitchFamily="34" charset="0"/>
              </a:defRPr>
            </a:lvl3pPr>
            <a:lvl4pPr>
              <a:defRPr sz="2000">
                <a:latin typeface="Calibri" panose="020F0502020204030204" pitchFamily="34" charset="0"/>
              </a:defRPr>
            </a:lvl4pPr>
            <a:lvl5pPr>
              <a:defRPr sz="2000">
                <a:latin typeface="Calibri" panose="020F050202020403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>
                <a:latin typeface="Calibri" panose="020F050202020403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70B46F-C72C-481F-AA11-EB346A150C1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2028207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/>
          <a:lstStyle>
            <a:lvl1pPr algn="l">
              <a:defRPr sz="2400" b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 rtlCol="0">
            <a:normAutofit/>
          </a:bodyPr>
          <a:lstStyle>
            <a:lvl1pPr marL="0" indent="0">
              <a:buNone/>
              <a:defRPr sz="3200">
                <a:latin typeface="Calibri" panose="020F050202020403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>
                <a:latin typeface="Calibri" panose="020F050202020403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B61DD7-BAA8-421F-9E35-5963BE49B3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3563746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663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4100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/>
              <a:t>Click to edit Master text styles</a:t>
            </a:r>
          </a:p>
          <a:p>
            <a:pPr lvl="1"/>
            <a:r>
              <a:rPr lang="en-US" altLang="en-US" dirty="0"/>
              <a:t>Second level</a:t>
            </a:r>
          </a:p>
          <a:p>
            <a:pPr lvl="2"/>
            <a:r>
              <a:rPr lang="en-US" altLang="en-US" dirty="0"/>
              <a:t>Third level</a:t>
            </a:r>
          </a:p>
          <a:p>
            <a:pPr lvl="3"/>
            <a:r>
              <a:rPr lang="en-US" altLang="en-US" dirty="0"/>
              <a:t>Fourth level</a:t>
            </a:r>
          </a:p>
          <a:p>
            <a:pPr lvl="4"/>
            <a:r>
              <a:rPr lang="en-US" altLang="en-US" dirty="0"/>
              <a:t>Fifth level</a:t>
            </a:r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1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9050"/>
            <a:ext cx="28956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9050"/>
            <a:ext cx="41148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9050"/>
            <a:ext cx="10668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58F8E8D-CCF4-42A3-97FD-9805C969D99B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0202290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b="0" i="0" u="none" kern="1200" spc="-100">
          <a:solidFill>
            <a:schemeClr val="tx2"/>
          </a:solidFill>
          <a:latin typeface="Calibri" panose="020F0502020204030204" pitchFamily="34" charset="0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9pPr>
    </p:titleStyle>
    <p:bodyStyle>
      <a:lvl1pPr marL="182563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Arial" charset="0"/>
        <a:buChar char="•"/>
        <a:defRPr sz="24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1pPr>
      <a:lvl2pPr marL="457200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Arial" charset="0"/>
        <a:buChar char="•"/>
        <a:defRPr sz="20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2pPr>
      <a:lvl3pPr marL="730250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90000"/>
        <a:buFont typeface="Arial" charset="0"/>
        <a:buChar char="•"/>
        <a:defRPr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3pPr>
      <a:lvl4pPr marL="1004888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Arial" charset="0"/>
        <a:buChar char="•"/>
        <a:defRPr sz="16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4pPr>
      <a:lvl5pPr marL="1187450" indent="-1365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Arial" charset="0"/>
        <a:buChar char="•"/>
        <a:defRPr sz="14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gif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600200"/>
            <a:ext cx="7848600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en-US" dirty="0" smtClean="0"/>
              <a:t>Forces Lesson 4B</a:t>
            </a:r>
            <a:endParaRPr lang="en-US" altLang="en-US" sz="3600" dirty="0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762000" y="3505200"/>
            <a:ext cx="7696200" cy="1828800"/>
          </a:xfrm>
        </p:spPr>
        <p:txBody>
          <a:bodyPr rtlCol="0">
            <a:normAutofit/>
          </a:bodyPr>
          <a:lstStyle/>
          <a:p>
            <a:pPr eaLnBrk="1" fontAlgn="auto" hangingPunct="1">
              <a:lnSpc>
                <a:spcPct val="80000"/>
              </a:lnSpc>
              <a:spcAft>
                <a:spcPts val="0"/>
              </a:spcAft>
              <a:defRPr/>
            </a:pPr>
            <a:r>
              <a:rPr lang="en-US" sz="4000" dirty="0" smtClean="0">
                <a:solidFill>
                  <a:srgbClr val="0070C0"/>
                </a:solidFill>
              </a:rPr>
              <a:t>What Force Makes a Moving Object Slow Down and Eventually Stop?</a:t>
            </a:r>
            <a:endParaRPr lang="en-US" altLang="en-US" dirty="0">
              <a:solidFill>
                <a:srgbClr val="0070C0"/>
              </a:solidFill>
            </a:endParaRPr>
          </a:p>
        </p:txBody>
      </p:sp>
      <p:pic>
        <p:nvPicPr>
          <p:cNvPr id="5" name="Picture 4" descr="Noyce Logo copy.pn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219200" y="4800600"/>
            <a:ext cx="787400" cy="787400"/>
          </a:xfrm>
          <a:prstGeom prst="rect">
            <a:avLst/>
          </a:prstGeom>
        </p:spPr>
      </p:pic>
      <p:pic>
        <p:nvPicPr>
          <p:cNvPr id="6" name="Picture 5" descr="Macintosh HD1:Users:nicolewickler:Desktop:Screen Shot 2013-10-14 at 11.04.49 AM.png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3526" t="10564" r="3623" b="5182"/>
          <a:stretch/>
        </p:blipFill>
        <p:spPr bwMode="auto">
          <a:xfrm>
            <a:off x="3282950" y="4927600"/>
            <a:ext cx="679450" cy="622300"/>
          </a:xfrm>
          <a:prstGeom prst="ellipse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pic>
        <p:nvPicPr>
          <p:cNvPr id="7" name="Picture 6" descr="Macintosh HD:Users:ceemast:Desktop:CPP_logogreen1.gif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207000" y="4876800"/>
            <a:ext cx="736600" cy="711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858000" y="4913294"/>
            <a:ext cx="1439636" cy="5902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8725324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57200"/>
            <a:ext cx="8001000" cy="990600"/>
          </a:xfrm>
        </p:spPr>
        <p:txBody>
          <a:bodyPr/>
          <a:lstStyle/>
          <a:p>
            <a:r>
              <a:rPr lang="en-US" dirty="0" smtClean="0"/>
              <a:t>Review: Key Science Ideas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447800"/>
            <a:ext cx="8001000" cy="5029200"/>
          </a:xfrm>
        </p:spPr>
        <p:txBody>
          <a:bodyPr/>
          <a:lstStyle/>
          <a:p>
            <a:pPr marL="365760" indent="-365760">
              <a:spcBef>
                <a:spcPts val="1200"/>
              </a:spcBef>
              <a:spcAft>
                <a:spcPts val="0"/>
              </a:spcAft>
            </a:pPr>
            <a:r>
              <a:rPr lang="en-US" sz="3200" dirty="0" smtClean="0"/>
              <a:t>A </a:t>
            </a:r>
            <a:r>
              <a:rPr lang="en-US" sz="3200" b="1" dirty="0" smtClean="0"/>
              <a:t>force</a:t>
            </a:r>
            <a:r>
              <a:rPr lang="en-US" sz="3200" dirty="0" smtClean="0"/>
              <a:t> is a push or pull that causes a change in an object’s motion.</a:t>
            </a:r>
          </a:p>
          <a:p>
            <a:pPr marL="365760" indent="-365760">
              <a:spcBef>
                <a:spcPts val="1200"/>
              </a:spcBef>
              <a:spcAft>
                <a:spcPts val="0"/>
              </a:spcAft>
            </a:pPr>
            <a:r>
              <a:rPr lang="en-US" sz="3200" dirty="0" smtClean="0"/>
              <a:t>A force always involves an interaction between two objects. </a:t>
            </a:r>
          </a:p>
          <a:p>
            <a:pPr marL="365760" indent="-365760">
              <a:spcBef>
                <a:spcPts val="1200"/>
              </a:spcBef>
              <a:spcAft>
                <a:spcPts val="0"/>
              </a:spcAft>
            </a:pPr>
            <a:r>
              <a:rPr lang="en-US" sz="3200" dirty="0" smtClean="0"/>
              <a:t>In most cases, two objects must touch to exert a force that causes motion.</a:t>
            </a:r>
          </a:p>
          <a:p>
            <a:pPr marL="365760" indent="-365760">
              <a:spcBef>
                <a:spcPts val="1200"/>
              </a:spcBef>
              <a:spcAft>
                <a:spcPts val="0"/>
              </a:spcAft>
            </a:pPr>
            <a:r>
              <a:rPr lang="en-US" sz="3200" b="1" dirty="0" smtClean="0"/>
              <a:t>Gravity</a:t>
            </a:r>
            <a:r>
              <a:rPr lang="en-US" sz="3200" dirty="0" smtClean="0"/>
              <a:t> is a force that pulls an object toward Earth without requiring it to touch the ground.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xmlns="" val="27782677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457200"/>
            <a:ext cx="8077200" cy="990600"/>
          </a:xfrm>
        </p:spPr>
        <p:txBody>
          <a:bodyPr/>
          <a:lstStyle/>
          <a:p>
            <a:r>
              <a:rPr lang="en-US" dirty="0" smtClean="0"/>
              <a:t>Review: Our Hand-Strip Model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524000"/>
            <a:ext cx="8001000" cy="4724400"/>
          </a:xfrm>
        </p:spPr>
        <p:txBody>
          <a:bodyPr/>
          <a:lstStyle/>
          <a:p>
            <a:pPr marL="365760" indent="-365760">
              <a:spcBef>
                <a:spcPts val="1200"/>
              </a:spcBef>
              <a:spcAft>
                <a:spcPts val="0"/>
              </a:spcAft>
            </a:pPr>
            <a:r>
              <a:rPr lang="en-US" sz="3200" dirty="0" smtClean="0"/>
              <a:t>When the toy car rolled down the ramp and over the hand strip, what happened to the car’s motion?</a:t>
            </a:r>
            <a:endParaRPr lang="en-US" sz="3200" dirty="0"/>
          </a:p>
          <a:p>
            <a:pPr marL="365760" indent="-365760">
              <a:spcBef>
                <a:spcPts val="1200"/>
              </a:spcBef>
              <a:spcAft>
                <a:spcPts val="0"/>
              </a:spcAft>
            </a:pPr>
            <a:r>
              <a:rPr lang="en-US" sz="3200" dirty="0"/>
              <a:t>What do </a:t>
            </a:r>
            <a:r>
              <a:rPr lang="en-US" sz="3200" dirty="0" smtClean="0"/>
              <a:t>the </a:t>
            </a:r>
            <a:r>
              <a:rPr lang="en-US" sz="3200" dirty="0"/>
              <a:t>hands </a:t>
            </a:r>
            <a:r>
              <a:rPr lang="en-US" sz="3200" dirty="0" smtClean="0"/>
              <a:t>on the hand strip represent</a:t>
            </a:r>
            <a:r>
              <a:rPr lang="en-US" sz="3200" dirty="0"/>
              <a:t>?</a:t>
            </a:r>
          </a:p>
          <a:p>
            <a:pPr marL="365760" indent="-365760">
              <a:spcBef>
                <a:spcPts val="1200"/>
              </a:spcBef>
              <a:spcAft>
                <a:spcPts val="0"/>
              </a:spcAft>
            </a:pPr>
            <a:r>
              <a:rPr lang="en-US" sz="3200" dirty="0"/>
              <a:t>Do the hands have anything to do with making the moving car slow down and stop</a:t>
            </a:r>
            <a:r>
              <a:rPr lang="en-US" sz="3200" dirty="0" smtClean="0"/>
              <a:t>? Why or why not?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xmlns="" val="27782677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33400"/>
            <a:ext cx="8001000" cy="990600"/>
          </a:xfrm>
        </p:spPr>
        <p:txBody>
          <a:bodyPr/>
          <a:lstStyle/>
          <a:p>
            <a:r>
              <a:rPr lang="en-US" dirty="0" smtClean="0"/>
              <a:t>Today’s Focus </a:t>
            </a:r>
            <a:r>
              <a:rPr lang="en-US" dirty="0"/>
              <a:t>Question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1600200"/>
            <a:ext cx="7924800" cy="4876800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 smtClean="0"/>
              <a:t>For this lesson, we’ll continue exploring our focus question from last time:</a:t>
            </a:r>
          </a:p>
          <a:p>
            <a:pPr marL="731520" indent="0">
              <a:spcBef>
                <a:spcPts val="2400"/>
              </a:spcBef>
              <a:buNone/>
            </a:pPr>
            <a:r>
              <a:rPr lang="en-US" sz="3200" i="1" dirty="0" smtClean="0"/>
              <a:t>What </a:t>
            </a:r>
            <a:r>
              <a:rPr lang="en-US" sz="3200" i="1" dirty="0"/>
              <a:t>force makes </a:t>
            </a:r>
            <a:r>
              <a:rPr lang="en-US" sz="3200" i="1" dirty="0" smtClean="0"/>
              <a:t>a moving </a:t>
            </a:r>
            <a:r>
              <a:rPr lang="en-US" sz="3200" i="1" dirty="0"/>
              <a:t>object slow down </a:t>
            </a:r>
            <a:r>
              <a:rPr lang="en-US" sz="3200" i="1" dirty="0" smtClean="0"/>
              <a:t>and eventually </a:t>
            </a:r>
            <a:r>
              <a:rPr lang="en-US" sz="3200" i="1" dirty="0"/>
              <a:t>stop?  </a:t>
            </a:r>
          </a:p>
        </p:txBody>
      </p:sp>
    </p:spTree>
    <p:extLst>
      <p:ext uri="{BB962C8B-B14F-4D97-AF65-F5344CB8AC3E}">
        <p14:creationId xmlns:p14="http://schemas.microsoft.com/office/powerpoint/2010/main" xmlns="" val="32348438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33400"/>
            <a:ext cx="8001000" cy="990600"/>
          </a:xfrm>
        </p:spPr>
        <p:txBody>
          <a:bodyPr/>
          <a:lstStyle/>
          <a:p>
            <a:r>
              <a:rPr lang="en-US" dirty="0" smtClean="0"/>
              <a:t>A New Science Idea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00200"/>
            <a:ext cx="8001000" cy="4876800"/>
          </a:xfrm>
        </p:spPr>
        <p:txBody>
          <a:bodyPr/>
          <a:lstStyle/>
          <a:p>
            <a:pPr marL="0" indent="0">
              <a:buNone/>
            </a:pPr>
            <a:r>
              <a:rPr lang="en-US" sz="3200" b="1" dirty="0"/>
              <a:t>Friction </a:t>
            </a:r>
            <a:r>
              <a:rPr lang="en-US" sz="3200" dirty="0"/>
              <a:t>is a force </a:t>
            </a:r>
            <a:r>
              <a:rPr lang="en-US" sz="3200" dirty="0" smtClean="0"/>
              <a:t>that’s created </a:t>
            </a:r>
            <a:r>
              <a:rPr lang="en-US" sz="3200" dirty="0"/>
              <a:t>when bumps on the </a:t>
            </a:r>
            <a:r>
              <a:rPr lang="en-US" sz="3200" dirty="0" smtClean="0"/>
              <a:t>surfaces </a:t>
            </a:r>
            <a:r>
              <a:rPr lang="en-US" sz="3200" dirty="0"/>
              <a:t>of two objects push against </a:t>
            </a:r>
            <a:r>
              <a:rPr lang="en-US" sz="3200" dirty="0" smtClean="0"/>
              <a:t>one another. </a:t>
            </a:r>
            <a:r>
              <a:rPr lang="en-US" sz="3200" dirty="0"/>
              <a:t>Friction is what causes moving objects to slow down and eventually stop.  </a:t>
            </a:r>
          </a:p>
        </p:txBody>
      </p:sp>
    </p:spTree>
    <p:extLst>
      <p:ext uri="{BB962C8B-B14F-4D97-AF65-F5344CB8AC3E}">
        <p14:creationId xmlns:p14="http://schemas.microsoft.com/office/powerpoint/2010/main" xmlns="" val="406297355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533400"/>
            <a:ext cx="7924800" cy="990600"/>
          </a:xfrm>
        </p:spPr>
        <p:txBody>
          <a:bodyPr/>
          <a:lstStyle/>
          <a:p>
            <a:r>
              <a:rPr lang="en-US" dirty="0" smtClean="0"/>
              <a:t>Investigation: What Is </a:t>
            </a:r>
            <a:r>
              <a:rPr lang="en-US" dirty="0"/>
              <a:t>Friction?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1600200"/>
            <a:ext cx="7924800" cy="4876800"/>
          </a:xfrm>
        </p:spPr>
        <p:txBody>
          <a:bodyPr/>
          <a:lstStyle/>
          <a:p>
            <a:pPr marL="457200" indent="-457200">
              <a:spcBef>
                <a:spcPts val="120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3200" dirty="0"/>
              <a:t>What causes friction?  </a:t>
            </a:r>
          </a:p>
          <a:p>
            <a:pPr marL="457200" indent="-457200">
              <a:spcBef>
                <a:spcPts val="120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3200" dirty="0"/>
              <a:t>Why </a:t>
            </a:r>
            <a:r>
              <a:rPr lang="en-US" sz="3200" dirty="0" smtClean="0"/>
              <a:t>does friction exert a different amount of force on </a:t>
            </a:r>
            <a:r>
              <a:rPr lang="en-US" sz="3200" dirty="0"/>
              <a:t>different surfaces?  </a:t>
            </a:r>
          </a:p>
          <a:p>
            <a:pPr marL="457200" indent="-457200">
              <a:spcBef>
                <a:spcPts val="120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3200" dirty="0"/>
              <a:t>What would happen if </a:t>
            </a:r>
            <a:r>
              <a:rPr lang="en-US" sz="3200" dirty="0" smtClean="0"/>
              <a:t>there were no friction acting on </a:t>
            </a:r>
            <a:r>
              <a:rPr lang="en-US" sz="3200" dirty="0"/>
              <a:t>an object</a:t>
            </a:r>
            <a:r>
              <a:rPr lang="en-US" sz="3200" dirty="0" smtClean="0"/>
              <a:t>? (</a:t>
            </a:r>
            <a:r>
              <a:rPr lang="en-US" sz="3200" b="1" dirty="0" smtClean="0"/>
              <a:t>Hint: </a:t>
            </a:r>
            <a:r>
              <a:rPr lang="en-US" sz="3200" dirty="0" smtClean="0"/>
              <a:t>What would happen in outer space?)  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xmlns="" val="2803209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33400"/>
            <a:ext cx="8001000" cy="990600"/>
          </a:xfrm>
        </p:spPr>
        <p:txBody>
          <a:bodyPr>
            <a:normAutofit/>
          </a:bodyPr>
          <a:lstStyle/>
          <a:p>
            <a:r>
              <a:rPr lang="en-US" dirty="0"/>
              <a:t>Why </a:t>
            </a:r>
            <a:r>
              <a:rPr lang="en-US" dirty="0" smtClean="0"/>
              <a:t>Do the Tiny Bumps Matter?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1524000"/>
            <a:ext cx="7924800" cy="4876800"/>
          </a:xfrm>
        </p:spPr>
        <p:txBody>
          <a:bodyPr/>
          <a:lstStyle/>
          <a:p>
            <a:pPr marL="365760" indent="-365760"/>
            <a:r>
              <a:rPr lang="en-US" sz="3200" dirty="0" smtClean="0">
                <a:solidFill>
                  <a:srgbClr val="000000"/>
                </a:solidFill>
                <a:latin typeface="Calibri" charset="0"/>
              </a:rPr>
              <a:t>In our last lesson, you used a hand </a:t>
            </a:r>
            <a:r>
              <a:rPr lang="en-US" sz="3200" dirty="0">
                <a:solidFill>
                  <a:srgbClr val="000000"/>
                </a:solidFill>
                <a:latin typeface="Calibri" charset="0"/>
              </a:rPr>
              <a:t>lens (magnifying glass</a:t>
            </a:r>
            <a:r>
              <a:rPr lang="en-US" sz="3200" dirty="0" smtClean="0">
                <a:solidFill>
                  <a:srgbClr val="000000"/>
                </a:solidFill>
                <a:latin typeface="Calibri" charset="0"/>
              </a:rPr>
              <a:t>) to examine these objects:</a:t>
            </a:r>
            <a:endParaRPr lang="en-US" sz="3200" dirty="0">
              <a:solidFill>
                <a:srgbClr val="000000"/>
              </a:solidFill>
              <a:latin typeface="Calibri" charset="0"/>
            </a:endParaRPr>
          </a:p>
          <a:p>
            <a:pPr marL="731520" lvl="1" indent="-365760">
              <a:spcBef>
                <a:spcPts val="1200"/>
              </a:spcBef>
            </a:pPr>
            <a:r>
              <a:rPr lang="en-US" sz="3200" dirty="0" smtClean="0">
                <a:solidFill>
                  <a:srgbClr val="000000"/>
                </a:solidFill>
                <a:latin typeface="Calibri" charset="0"/>
              </a:rPr>
              <a:t>The wheels </a:t>
            </a:r>
            <a:r>
              <a:rPr lang="en-US" sz="3200" dirty="0">
                <a:solidFill>
                  <a:srgbClr val="000000"/>
                </a:solidFill>
                <a:latin typeface="Calibri" charset="0"/>
              </a:rPr>
              <a:t>of </a:t>
            </a:r>
            <a:r>
              <a:rPr lang="en-US" sz="3200" dirty="0" smtClean="0">
                <a:solidFill>
                  <a:srgbClr val="000000"/>
                </a:solidFill>
                <a:latin typeface="Calibri" charset="0"/>
              </a:rPr>
              <a:t>a toy car</a:t>
            </a:r>
            <a:endParaRPr lang="en-US" sz="3200" dirty="0">
              <a:solidFill>
                <a:srgbClr val="000000"/>
              </a:solidFill>
              <a:latin typeface="Calibri" charset="0"/>
            </a:endParaRPr>
          </a:p>
          <a:p>
            <a:pPr marL="731520" lvl="1" indent="-365760">
              <a:spcBef>
                <a:spcPts val="600"/>
              </a:spcBef>
            </a:pPr>
            <a:r>
              <a:rPr lang="en-US" sz="3200" dirty="0" smtClean="0">
                <a:solidFill>
                  <a:srgbClr val="000000"/>
                </a:solidFill>
                <a:latin typeface="Calibri" charset="0"/>
              </a:rPr>
              <a:t>Three </a:t>
            </a:r>
            <a:r>
              <a:rPr lang="en-US" sz="3200" dirty="0">
                <a:solidFill>
                  <a:srgbClr val="000000"/>
                </a:solidFill>
                <a:latin typeface="Calibri" charset="0"/>
              </a:rPr>
              <a:t>surfaces </a:t>
            </a:r>
            <a:r>
              <a:rPr lang="en-US" sz="3200" dirty="0" smtClean="0">
                <a:solidFill>
                  <a:srgbClr val="000000"/>
                </a:solidFill>
                <a:latin typeface="Calibri" charset="0"/>
              </a:rPr>
              <a:t>(carpet</a:t>
            </a:r>
            <a:r>
              <a:rPr lang="en-US" sz="3200" dirty="0">
                <a:solidFill>
                  <a:srgbClr val="000000"/>
                </a:solidFill>
                <a:latin typeface="Calibri" charset="0"/>
              </a:rPr>
              <a:t>, tile</a:t>
            </a:r>
            <a:r>
              <a:rPr lang="en-US" sz="3200" dirty="0" smtClean="0">
                <a:solidFill>
                  <a:srgbClr val="000000"/>
                </a:solidFill>
                <a:latin typeface="Calibri" charset="0"/>
              </a:rPr>
              <a:t>, and sandpaper)</a:t>
            </a:r>
            <a:endParaRPr lang="en-US" sz="3200" dirty="0">
              <a:solidFill>
                <a:srgbClr val="000000"/>
              </a:solidFill>
              <a:latin typeface="Calibri" charset="0"/>
            </a:endParaRPr>
          </a:p>
          <a:p>
            <a:pPr marL="365760" indent="-365760">
              <a:spcBef>
                <a:spcPts val="1800"/>
              </a:spcBef>
            </a:pPr>
            <a:r>
              <a:rPr lang="en-US" sz="3200" dirty="0" smtClean="0">
                <a:solidFill>
                  <a:srgbClr val="000000"/>
                </a:solidFill>
                <a:latin typeface="Calibri" charset="0"/>
              </a:rPr>
              <a:t>When you examined these objects, did you see tiny bumps on the surfaces as it says in today’s essay?</a:t>
            </a:r>
            <a:endParaRPr lang="en-US" sz="3200" dirty="0">
              <a:solidFill>
                <a:srgbClr val="000000"/>
              </a:solidFill>
              <a:latin typeface="Calibri" charset="0"/>
            </a:endParaRPr>
          </a:p>
          <a:p>
            <a:endParaRPr lang="en-US" dirty="0">
              <a:solidFill>
                <a:srgbClr val="000000"/>
              </a:solidFill>
              <a:latin typeface="Calibri" charset="0"/>
            </a:endParaRPr>
          </a:p>
          <a:p>
            <a:pPr marL="0" indent="0">
              <a:buNone/>
            </a:pPr>
            <a:r>
              <a:rPr lang="en-US" dirty="0">
                <a:solidFill>
                  <a:srgbClr val="000000"/>
                </a:solidFill>
                <a:latin typeface="Calibri" charset="0"/>
              </a:rPr>
              <a:t> </a:t>
            </a:r>
          </a:p>
          <a:p>
            <a:endParaRPr lang="en-US" dirty="0">
              <a:solidFill>
                <a:srgbClr val="000000"/>
              </a:solidFill>
              <a:latin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4938715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81000"/>
            <a:ext cx="8001000" cy="990600"/>
          </a:xfrm>
        </p:spPr>
        <p:txBody>
          <a:bodyPr/>
          <a:lstStyle/>
          <a:p>
            <a:r>
              <a:rPr lang="en-US" dirty="0" smtClean="0"/>
              <a:t>Let’s Summarize!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371600"/>
            <a:ext cx="8229600" cy="5029200"/>
          </a:xfrm>
        </p:spPr>
        <p:txBody>
          <a:bodyPr/>
          <a:lstStyle/>
          <a:p>
            <a:pPr marL="0" lvl="0" indent="0">
              <a:buClr>
                <a:srgbClr val="93A299"/>
              </a:buClr>
              <a:buNone/>
            </a:pPr>
            <a:r>
              <a:rPr lang="en-US" sz="3200" b="1" dirty="0" smtClean="0">
                <a:solidFill>
                  <a:srgbClr val="292934"/>
                </a:solidFill>
              </a:rPr>
              <a:t>Today’s focus </a:t>
            </a:r>
            <a:r>
              <a:rPr lang="en-US" sz="3200" b="1" dirty="0">
                <a:solidFill>
                  <a:srgbClr val="292934"/>
                </a:solidFill>
              </a:rPr>
              <a:t>q</a:t>
            </a:r>
            <a:r>
              <a:rPr lang="en-US" sz="3200" b="1" dirty="0" smtClean="0">
                <a:solidFill>
                  <a:srgbClr val="292934"/>
                </a:solidFill>
              </a:rPr>
              <a:t>uestion</a:t>
            </a:r>
            <a:r>
              <a:rPr lang="en-US" sz="3200" b="1" dirty="0">
                <a:solidFill>
                  <a:srgbClr val="292934"/>
                </a:solidFill>
              </a:rPr>
              <a:t>: </a:t>
            </a:r>
            <a:r>
              <a:rPr lang="en-US" sz="3200" i="1" dirty="0">
                <a:solidFill>
                  <a:srgbClr val="292934"/>
                </a:solidFill>
              </a:rPr>
              <a:t>What force</a:t>
            </a:r>
            <a:r>
              <a:rPr lang="en-US" sz="3200" b="1" i="1" dirty="0">
                <a:solidFill>
                  <a:srgbClr val="292934"/>
                </a:solidFill>
              </a:rPr>
              <a:t> </a:t>
            </a:r>
            <a:r>
              <a:rPr lang="en-US" sz="3200" i="1" dirty="0">
                <a:solidFill>
                  <a:srgbClr val="292934"/>
                </a:solidFill>
              </a:rPr>
              <a:t>makes </a:t>
            </a:r>
            <a:r>
              <a:rPr lang="en-US" sz="3200" i="1" dirty="0" smtClean="0">
                <a:solidFill>
                  <a:srgbClr val="292934"/>
                </a:solidFill>
              </a:rPr>
              <a:t>a moving </a:t>
            </a:r>
            <a:r>
              <a:rPr lang="en-US" sz="3200" i="1" dirty="0">
                <a:solidFill>
                  <a:srgbClr val="292934"/>
                </a:solidFill>
              </a:rPr>
              <a:t>object slow down </a:t>
            </a:r>
            <a:r>
              <a:rPr lang="en-US" sz="3200" i="1" dirty="0" smtClean="0">
                <a:solidFill>
                  <a:srgbClr val="292934"/>
                </a:solidFill>
              </a:rPr>
              <a:t>and eventually </a:t>
            </a:r>
            <a:r>
              <a:rPr lang="en-US" sz="3200" i="1" dirty="0">
                <a:solidFill>
                  <a:srgbClr val="292934"/>
                </a:solidFill>
              </a:rPr>
              <a:t>stop? </a:t>
            </a:r>
            <a:r>
              <a:rPr lang="en-US" sz="3200" dirty="0">
                <a:solidFill>
                  <a:srgbClr val="292934"/>
                </a:solidFill>
              </a:rPr>
              <a:t> </a:t>
            </a:r>
          </a:p>
          <a:p>
            <a:pPr marL="0" indent="0">
              <a:spcBef>
                <a:spcPts val="2400"/>
              </a:spcBef>
              <a:buClr>
                <a:srgbClr val="93A299"/>
              </a:buClr>
              <a:buNone/>
            </a:pPr>
            <a:r>
              <a:rPr lang="en-US" sz="3200" b="1" dirty="0" smtClean="0">
                <a:solidFill>
                  <a:srgbClr val="292934"/>
                </a:solidFill>
                <a:latin typeface="Calibri"/>
              </a:rPr>
              <a:t>In your own words, </a:t>
            </a:r>
            <a:r>
              <a:rPr lang="en-US" sz="3200" dirty="0" smtClean="0">
                <a:solidFill>
                  <a:srgbClr val="292934"/>
                </a:solidFill>
                <a:latin typeface="Calibri"/>
              </a:rPr>
              <a:t>write a description you could use to help another classmate understand what friction is. </a:t>
            </a:r>
            <a:endParaRPr lang="en-US" sz="3200" dirty="0">
              <a:solidFill>
                <a:srgbClr val="292934"/>
              </a:solidFill>
              <a:latin typeface="Calibri"/>
            </a:endParaRPr>
          </a:p>
          <a:p>
            <a:pPr marL="0" indent="0">
              <a:spcBef>
                <a:spcPts val="1200"/>
              </a:spcBef>
              <a:buClr>
                <a:srgbClr val="93A299"/>
              </a:buClr>
              <a:buNone/>
            </a:pPr>
            <a:r>
              <a:rPr lang="en-US" sz="3200" b="1" dirty="0" smtClean="0">
                <a:solidFill>
                  <a:srgbClr val="292934"/>
                </a:solidFill>
              </a:rPr>
              <a:t>Word list: </a:t>
            </a:r>
          </a:p>
          <a:p>
            <a:pPr marL="731520" indent="0">
              <a:spcBef>
                <a:spcPts val="0"/>
              </a:spcBef>
              <a:buClr>
                <a:srgbClr val="93A299"/>
              </a:buClr>
              <a:buNone/>
            </a:pPr>
            <a:r>
              <a:rPr lang="en-US" sz="3200" dirty="0" smtClean="0">
                <a:solidFill>
                  <a:srgbClr val="292934"/>
                </a:solidFill>
              </a:rPr>
              <a:t>Push	       	Slow down/stop</a:t>
            </a:r>
          </a:p>
          <a:p>
            <a:pPr marL="731520" indent="0">
              <a:spcBef>
                <a:spcPts val="600"/>
              </a:spcBef>
              <a:buClr>
                <a:srgbClr val="93A299"/>
              </a:buClr>
              <a:buNone/>
            </a:pPr>
            <a:r>
              <a:rPr lang="en-US" sz="3200" dirty="0" smtClean="0">
                <a:solidFill>
                  <a:srgbClr val="292934"/>
                </a:solidFill>
              </a:rPr>
              <a:t>Force 		Bumps</a:t>
            </a:r>
          </a:p>
          <a:p>
            <a:pPr marL="731520" indent="0">
              <a:spcBef>
                <a:spcPts val="600"/>
              </a:spcBef>
              <a:buClr>
                <a:srgbClr val="93A299"/>
              </a:buClr>
              <a:buNone/>
            </a:pPr>
            <a:r>
              <a:rPr lang="en-US" sz="3200" dirty="0" smtClean="0">
                <a:solidFill>
                  <a:srgbClr val="292934"/>
                </a:solidFill>
              </a:rPr>
              <a:t>Surface	Rough surface/ smooth surface</a:t>
            </a:r>
            <a:endParaRPr lang="en-US" sz="3200" dirty="0">
              <a:solidFill>
                <a:srgbClr val="292934"/>
              </a:solidFill>
            </a:endParaRP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22312684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57200"/>
            <a:ext cx="8001000" cy="990600"/>
          </a:xfrm>
        </p:spPr>
        <p:txBody>
          <a:bodyPr/>
          <a:lstStyle/>
          <a:p>
            <a:r>
              <a:rPr lang="en-US" dirty="0" smtClean="0"/>
              <a:t>Next Time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00200"/>
            <a:ext cx="8001000" cy="4876800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/>
              <a:t>What </a:t>
            </a:r>
            <a:r>
              <a:rPr lang="en-US" sz="3200"/>
              <a:t>happens </a:t>
            </a:r>
            <a:r>
              <a:rPr lang="en-US" sz="3200" smtClean="0"/>
              <a:t>if </a:t>
            </a:r>
            <a:r>
              <a:rPr lang="en-US" sz="3200" b="1" smtClean="0"/>
              <a:t>more </a:t>
            </a:r>
            <a:r>
              <a:rPr lang="en-US" sz="3200" b="1" dirty="0" smtClean="0"/>
              <a:t>than one </a:t>
            </a:r>
            <a:r>
              <a:rPr lang="en-US" sz="3200" dirty="0" smtClean="0"/>
              <a:t>force pushes or pulls </a:t>
            </a:r>
            <a:r>
              <a:rPr lang="en-US" sz="3200" dirty="0"/>
              <a:t>an object at the same </a:t>
            </a:r>
            <a:r>
              <a:rPr lang="en-US" sz="3200" dirty="0" smtClean="0"/>
              <a:t>time?</a:t>
            </a:r>
          </a:p>
          <a:p>
            <a:pPr marL="0" indent="0">
              <a:buNone/>
            </a:pPr>
            <a:endParaRPr lang="en-US" sz="3600" dirty="0" smtClean="0"/>
          </a:p>
          <a:p>
            <a:pPr marL="0" indent="0">
              <a:buNone/>
            </a:pPr>
            <a:endParaRPr lang="en-US" sz="3600" dirty="0" smtClean="0"/>
          </a:p>
          <a:p>
            <a:pPr marL="0" indent="0">
              <a:buNone/>
            </a:pPr>
            <a:endParaRPr lang="en-US" sz="3600" dirty="0" smtClean="0"/>
          </a:p>
          <a:p>
            <a:pPr marL="0" indent="0">
              <a:buNone/>
            </a:pPr>
            <a:endParaRPr lang="en-US" sz="3600" dirty="0" smtClean="0"/>
          </a:p>
          <a:p>
            <a:pPr marL="0" indent="0">
              <a:spcBef>
                <a:spcPts val="0"/>
              </a:spcBef>
              <a:buNone/>
            </a:pPr>
            <a:r>
              <a:rPr lang="en-US" sz="3200" dirty="0" smtClean="0"/>
              <a:t>We’ll explore this question next time! </a:t>
            </a:r>
            <a:endParaRPr lang="en-US" sz="3200" dirty="0"/>
          </a:p>
        </p:txBody>
      </p:sp>
      <p:sp>
        <p:nvSpPr>
          <p:cNvPr id="4" name="Right Arrow 3"/>
          <p:cNvSpPr/>
          <p:nvPr/>
        </p:nvSpPr>
        <p:spPr>
          <a:xfrm>
            <a:off x="1752600" y="2971800"/>
            <a:ext cx="2438400" cy="8382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ight Arrow 4"/>
          <p:cNvSpPr/>
          <p:nvPr/>
        </p:nvSpPr>
        <p:spPr>
          <a:xfrm flipH="1">
            <a:off x="4495800" y="2971800"/>
            <a:ext cx="2438400" cy="8382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ight Arrow 5"/>
          <p:cNvSpPr/>
          <p:nvPr/>
        </p:nvSpPr>
        <p:spPr>
          <a:xfrm>
            <a:off x="4572000" y="4114800"/>
            <a:ext cx="2438400" cy="8382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Arrow 6"/>
          <p:cNvSpPr/>
          <p:nvPr/>
        </p:nvSpPr>
        <p:spPr>
          <a:xfrm flipH="1">
            <a:off x="1676400" y="4114800"/>
            <a:ext cx="2438400" cy="8382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41415687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ity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Clarity">
    <a:dk1>
      <a:srgbClr val="292934"/>
    </a:dk1>
    <a:lt1>
      <a:srgbClr val="FFFFFF"/>
    </a:lt1>
    <a:dk2>
      <a:srgbClr val="D2533C"/>
    </a:dk2>
    <a:lt2>
      <a:srgbClr val="F3F2DC"/>
    </a:lt2>
    <a:accent1>
      <a:srgbClr val="93A299"/>
    </a:accent1>
    <a:accent2>
      <a:srgbClr val="AD8F67"/>
    </a:accent2>
    <a:accent3>
      <a:srgbClr val="726056"/>
    </a:accent3>
    <a:accent4>
      <a:srgbClr val="4C5A6A"/>
    </a:accent4>
    <a:accent5>
      <a:srgbClr val="808DA0"/>
    </a:accent5>
    <a:accent6>
      <a:srgbClr val="79463D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2819</TotalTime>
  <Words>387</Words>
  <Application>Microsoft Office PowerPoint</Application>
  <PresentationFormat>On-screen Show (4:3)</PresentationFormat>
  <Paragraphs>46</Paragraphs>
  <Slides>9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Clarity</vt:lpstr>
      <vt:lpstr>Forces Lesson 4B</vt:lpstr>
      <vt:lpstr>Review: Key Science Ideas</vt:lpstr>
      <vt:lpstr>Review: Our Hand-Strip Model</vt:lpstr>
      <vt:lpstr>Today’s Focus Question</vt:lpstr>
      <vt:lpstr>A New Science Idea</vt:lpstr>
      <vt:lpstr>Investigation: What Is Friction?</vt:lpstr>
      <vt:lpstr>Why Do the Tiny Bumps Matter?</vt:lpstr>
      <vt:lpstr>Let’s Summarize!</vt:lpstr>
      <vt:lpstr>Next Time</vt:lpstr>
    </vt:vector>
  </TitlesOfParts>
  <Company>BSCS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Paul Numedahl</dc:creator>
  <cp:lastModifiedBy>JLonas</cp:lastModifiedBy>
  <cp:revision>165</cp:revision>
  <cp:lastPrinted>2016-02-23T19:41:43Z</cp:lastPrinted>
  <dcterms:created xsi:type="dcterms:W3CDTF">2014-06-10T18:20:14Z</dcterms:created>
  <dcterms:modified xsi:type="dcterms:W3CDTF">2019-12-03T13:58:14Z</dcterms:modified>
</cp:coreProperties>
</file>