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99" r:id="rId2"/>
    <p:sldId id="372" r:id="rId3"/>
    <p:sldId id="361" r:id="rId4"/>
    <p:sldId id="373" r:id="rId5"/>
    <p:sldId id="381" r:id="rId6"/>
    <p:sldId id="386" r:id="rId7"/>
    <p:sldId id="387" r:id="rId8"/>
    <p:sldId id="388" r:id="rId9"/>
    <p:sldId id="389" r:id="rId10"/>
    <p:sldId id="385" r:id="rId11"/>
    <p:sldId id="382" r:id="rId12"/>
    <p:sldId id="383" r:id="rId13"/>
    <p:sldId id="384" r:id="rId14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11D1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5" autoAdjust="0"/>
    <p:restoredTop sz="83871" autoAdjust="0"/>
  </p:normalViewPr>
  <p:slideViewPr>
    <p:cSldViewPr>
      <p:cViewPr>
        <p:scale>
          <a:sx n="70" d="100"/>
          <a:sy n="70" d="100"/>
        </p:scale>
        <p:origin x="-1386" y="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0583" cy="480388"/>
          </a:xfrm>
          <a:prstGeom prst="rect">
            <a:avLst/>
          </a:prstGeom>
        </p:spPr>
        <p:txBody>
          <a:bodyPr vert="horz" lIns="94851" tIns="47425" rIns="94851" bIns="4742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2962" y="0"/>
            <a:ext cx="3170583" cy="480388"/>
          </a:xfrm>
          <a:prstGeom prst="rect">
            <a:avLst/>
          </a:prstGeom>
        </p:spPr>
        <p:txBody>
          <a:bodyPr vert="horz" lIns="94851" tIns="47425" rIns="94851" bIns="47425" rtlCol="0"/>
          <a:lstStyle>
            <a:lvl1pPr algn="r">
              <a:defRPr sz="1200"/>
            </a:lvl1pPr>
          </a:lstStyle>
          <a:p>
            <a:fld id="{7E8B3138-02F8-4271-AE06-E3638800E77D}" type="datetimeFigureOut">
              <a:rPr lang="en-US" smtClean="0"/>
              <a:pPr/>
              <a:t>12/3/2019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119173"/>
            <a:ext cx="3170583" cy="480388"/>
          </a:xfrm>
          <a:prstGeom prst="rect">
            <a:avLst/>
          </a:prstGeom>
        </p:spPr>
        <p:txBody>
          <a:bodyPr vert="horz" lIns="94851" tIns="47425" rIns="94851" bIns="4742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2962" y="9119173"/>
            <a:ext cx="3170583" cy="480388"/>
          </a:xfrm>
          <a:prstGeom prst="rect">
            <a:avLst/>
          </a:prstGeom>
        </p:spPr>
        <p:txBody>
          <a:bodyPr vert="horz" lIns="94851" tIns="47425" rIns="94851" bIns="47425" rtlCol="0" anchor="b"/>
          <a:lstStyle>
            <a:lvl1pPr algn="r">
              <a:defRPr sz="1200"/>
            </a:lvl1pPr>
          </a:lstStyle>
          <a:p>
            <a:fld id="{81B4D70C-C6FC-4CEE-BE95-5F01CD5290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51049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3" tIns="48327" rIns="96653" bIns="4832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53" tIns="48327" rIns="96653" bIns="4832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85305" indent="-30204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208161" indent="-24163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91426" indent="-24163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74690" indent="-24163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657954" indent="-24163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141218" indent="-24163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624483" indent="-24163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4107747" indent="-24163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790354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8031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403818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403818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403818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403818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403818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403818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356166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22491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10" Type="http://schemas.openxmlformats.org/officeDocument/2006/relationships/oleObject" Target="../embeddings/oleObject6.bin"/><Relationship Id="rId4" Type="http://schemas.openxmlformats.org/officeDocument/2006/relationships/image" Target="../media/image9.jpeg"/><Relationship Id="rId9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848600" cy="1295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forces Lesson 6A</a:t>
            </a:r>
            <a:endParaRPr lang="en-US" altLang="en-US" sz="36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772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4000" dirty="0">
                <a:solidFill>
                  <a:srgbClr val="0070C0"/>
                </a:solidFill>
              </a:rPr>
              <a:t>How Can Ideas about Forces Help Us Predict the Motion of Objects?</a:t>
            </a:r>
            <a:r>
              <a:rPr lang="en-US" sz="4000" i="1" dirty="0">
                <a:solidFill>
                  <a:srgbClr val="0070C0"/>
                </a:solidFill>
              </a:rPr>
              <a:t> </a:t>
            </a:r>
            <a:endParaRPr lang="en-US" altLang="en-US" dirty="0">
              <a:solidFill>
                <a:srgbClr val="0070C0"/>
              </a:solidFill>
            </a:endParaRP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0" y="4913294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77200" cy="990600"/>
          </a:xfrm>
        </p:spPr>
        <p:txBody>
          <a:bodyPr/>
          <a:lstStyle/>
          <a:p>
            <a:r>
              <a:rPr lang="en-US" dirty="0"/>
              <a:t>Forces Acting on the Cotton Ball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3581400"/>
            <a:ext cx="8153400" cy="3048000"/>
          </a:xfrm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085952936"/>
              </p:ext>
            </p:extLst>
          </p:nvPr>
        </p:nvGraphicFramePr>
        <p:xfrm>
          <a:off x="3429000" y="3733800"/>
          <a:ext cx="444500" cy="381000"/>
        </p:xfrm>
        <a:graphic>
          <a:graphicData uri="http://schemas.openxmlformats.org/presentationml/2006/ole">
            <p:oleObj spid="_x0000_s20488" name="Image" r:id="rId5" imgW="444444" imgH="380952" progId="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926493050"/>
              </p:ext>
            </p:extLst>
          </p:nvPr>
        </p:nvGraphicFramePr>
        <p:xfrm>
          <a:off x="3429000" y="4229100"/>
          <a:ext cx="444500" cy="381000"/>
        </p:xfrm>
        <a:graphic>
          <a:graphicData uri="http://schemas.openxmlformats.org/presentationml/2006/ole">
            <p:oleObj spid="_x0000_s20489" name="Image" r:id="rId6" imgW="444444" imgH="380952" progId="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800332584"/>
              </p:ext>
            </p:extLst>
          </p:nvPr>
        </p:nvGraphicFramePr>
        <p:xfrm>
          <a:off x="4112984" y="4566557"/>
          <a:ext cx="444500" cy="381000"/>
        </p:xfrm>
        <a:graphic>
          <a:graphicData uri="http://schemas.openxmlformats.org/presentationml/2006/ole">
            <p:oleObj spid="_x0000_s20490" name="Image" r:id="rId7" imgW="444444" imgH="380952" progId="">
              <p:embed/>
            </p:oleObj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220114990"/>
              </p:ext>
            </p:extLst>
          </p:nvPr>
        </p:nvGraphicFramePr>
        <p:xfrm>
          <a:off x="4953000" y="4947557"/>
          <a:ext cx="444500" cy="381000"/>
        </p:xfrm>
        <a:graphic>
          <a:graphicData uri="http://schemas.openxmlformats.org/presentationml/2006/ole">
            <p:oleObj spid="_x0000_s20491" name="Image" r:id="rId8" imgW="444444" imgH="380952" progId="">
              <p:embed/>
            </p:oleObj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90708376"/>
              </p:ext>
            </p:extLst>
          </p:nvPr>
        </p:nvGraphicFramePr>
        <p:xfrm>
          <a:off x="6019800" y="5290457"/>
          <a:ext cx="444500" cy="381000"/>
        </p:xfrm>
        <a:graphic>
          <a:graphicData uri="http://schemas.openxmlformats.org/presentationml/2006/ole">
            <p:oleObj spid="_x0000_s20492" name="Image" r:id="rId9" imgW="444444" imgH="380952" progId="">
              <p:embed/>
            </p:oleObj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490355508"/>
              </p:ext>
            </p:extLst>
          </p:nvPr>
        </p:nvGraphicFramePr>
        <p:xfrm>
          <a:off x="6870700" y="5715000"/>
          <a:ext cx="431800" cy="342900"/>
        </p:xfrm>
        <a:graphic>
          <a:graphicData uri="http://schemas.openxmlformats.org/presentationml/2006/ole">
            <p:oleObj spid="_x0000_s20493" name="Image" r:id="rId10" imgW="431746" imgH="342857" progId="">
              <p:embed/>
            </p:oleObj>
          </a:graphicData>
        </a:graphic>
      </p:graphicFrame>
      <p:sp>
        <p:nvSpPr>
          <p:cNvPr id="15" name="Down Arrow 14"/>
          <p:cNvSpPr/>
          <p:nvPr/>
        </p:nvSpPr>
        <p:spPr>
          <a:xfrm>
            <a:off x="3276600" y="3810000"/>
            <a:ext cx="76200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3314700" y="4757057"/>
            <a:ext cx="558800" cy="1197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685800" y="6019800"/>
            <a:ext cx="8001000" cy="0"/>
          </a:xfrm>
          <a:prstGeom prst="line">
            <a:avLst/>
          </a:prstGeom>
          <a:ln w="38100">
            <a:solidFill>
              <a:srgbClr val="211D1E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Right Arrow 24"/>
          <p:cNvSpPr/>
          <p:nvPr/>
        </p:nvSpPr>
        <p:spPr>
          <a:xfrm rot="10800000">
            <a:off x="7467600" y="6128657"/>
            <a:ext cx="558800" cy="1197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85800" y="1219200"/>
            <a:ext cx="8153400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latin typeface="Calibri" pitchFamily="34" charset="0"/>
              </a:rPr>
              <a:t>Step 1:</a:t>
            </a:r>
            <a:r>
              <a:rPr lang="en-US" sz="2700" dirty="0">
                <a:latin typeface="Calibri" pitchFamily="34" charset="0"/>
              </a:rPr>
              <a:t> </a:t>
            </a:r>
            <a:r>
              <a:rPr lang="en-US" sz="2700" b="1" dirty="0">
                <a:latin typeface="Calibri" pitchFamily="34" charset="0"/>
              </a:rPr>
              <a:t>Gravity</a:t>
            </a:r>
            <a:r>
              <a:rPr lang="en-US" sz="2700" dirty="0">
                <a:latin typeface="Calibri" pitchFamily="34" charset="0"/>
              </a:rPr>
              <a:t> pulls the cotton ball toward the ground.</a:t>
            </a:r>
          </a:p>
          <a:p>
            <a:pPr>
              <a:spcBef>
                <a:spcPts val="600"/>
              </a:spcBef>
            </a:pPr>
            <a:r>
              <a:rPr lang="en-US" sz="2700" b="1" dirty="0">
                <a:latin typeface="Calibri" pitchFamily="34" charset="0"/>
              </a:rPr>
              <a:t>Step 2: Air from the fan </a:t>
            </a:r>
            <a:r>
              <a:rPr lang="en-US" sz="2700" dirty="0">
                <a:latin typeface="Calibri" pitchFamily="34" charset="0"/>
              </a:rPr>
              <a:t>pushes the cotton ball horizontally while gravity keeps pulling it down.</a:t>
            </a:r>
          </a:p>
          <a:p>
            <a:pPr>
              <a:spcBef>
                <a:spcPts val="600"/>
              </a:spcBef>
            </a:pPr>
            <a:r>
              <a:rPr lang="en-US" sz="2700" b="1" dirty="0">
                <a:latin typeface="Calibri" pitchFamily="34" charset="0"/>
              </a:rPr>
              <a:t>Step 3: Friction</a:t>
            </a:r>
            <a:r>
              <a:rPr lang="en-US" sz="2700" dirty="0">
                <a:latin typeface="Calibri" pitchFamily="34" charset="0"/>
              </a:rPr>
              <a:t> between the cotton ball and the floor slows the cotton ball to a stop after it hits the ground.</a:t>
            </a: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xmlns="" val="411907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3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8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3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>
                <a:latin typeface="Calibri" charset="0"/>
              </a:rPr>
              <a:t>Today’s focus question: </a:t>
            </a:r>
            <a:r>
              <a:rPr lang="en-US" sz="3200" i="1" dirty="0">
                <a:latin typeface="Calibri" charset="0"/>
              </a:rPr>
              <a:t>How can ideas about forces help us predict the motion of objects?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b="1" dirty="0">
                <a:latin typeface="Calibri" charset="0"/>
              </a:rPr>
              <a:t>Think-Pair-Share: </a:t>
            </a:r>
            <a:r>
              <a:rPr lang="en-US" sz="3200" dirty="0">
                <a:latin typeface="Calibri" charset="0"/>
              </a:rPr>
              <a:t>What have you learned about forces in this unit that can help you predict the motion of objects?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>
                <a:latin typeface="Calibri" charset="0"/>
              </a:rPr>
              <a:t>Think about this question. Then share with a partner how knowing about forces helped you predict and describe the motion of a cotton ball in front of a rotating fan.</a:t>
            </a:r>
          </a:p>
        </p:txBody>
      </p:sp>
    </p:spTree>
    <p:extLst>
      <p:ext uri="{BB962C8B-B14F-4D97-AF65-F5344CB8AC3E}">
        <p14:creationId xmlns:p14="http://schemas.microsoft.com/office/powerpoint/2010/main" xmlns="" val="20158883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pPr marL="777240"/>
            <a:r>
              <a:rPr lang="en-US" dirty="0"/>
              <a:t>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/>
            <a:r>
              <a:rPr lang="en-US" sz="3200" b="1" dirty="0">
                <a:solidFill>
                  <a:srgbClr val="000000"/>
                </a:solidFill>
                <a:latin typeface="Calibri" charset="0"/>
              </a:rPr>
              <a:t>Forces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 are pushes and pulls that can change an object’s motion.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If we know the strength (size) and direction of the forces acting on an object, we can predict whether or not it will move and in what direction. </a:t>
            </a:r>
          </a:p>
          <a:p>
            <a:endParaRPr lang="en-US" dirty="0">
              <a:solidFill>
                <a:srgbClr val="000000"/>
              </a:solidFill>
              <a:latin typeface="Calibri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7620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95030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1524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In our final lesson, you’ll show what you know by acting out forces and the motion of objects in real-life scenarios!</a:t>
            </a:r>
          </a:p>
          <a:p>
            <a:pPr marL="0" indent="0" algn="ctr">
              <a:spcBef>
                <a:spcPts val="1800"/>
              </a:spcBef>
              <a:buNone/>
            </a:pPr>
            <a:r>
              <a:rPr lang="en-US" sz="3000" dirty="0">
                <a:solidFill>
                  <a:srgbClr val="292934"/>
                </a:solidFill>
                <a:latin typeface="Calibri" charset="0"/>
              </a:rPr>
              <a:t>The Physics Players</a:t>
            </a: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 </a:t>
            </a:r>
          </a:p>
          <a:p>
            <a:pPr marL="0" indent="0" algn="ctr">
              <a:spcBef>
                <a:spcPts val="300"/>
              </a:spcBef>
              <a:buNone/>
            </a:pPr>
            <a:r>
              <a:rPr lang="en-US" sz="3000" dirty="0">
                <a:solidFill>
                  <a:srgbClr val="292934"/>
                </a:solidFill>
                <a:latin typeface="Calibri" charset="0"/>
              </a:rPr>
              <a:t>in </a:t>
            </a: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 </a:t>
            </a:r>
          </a:p>
          <a:p>
            <a:pPr marL="0" indent="0" algn="ctr">
              <a:spcBef>
                <a:spcPts val="300"/>
              </a:spcBef>
              <a:buNone/>
            </a:pPr>
            <a:r>
              <a:rPr lang="en-US" sz="3000" i="1" dirty="0">
                <a:solidFill>
                  <a:srgbClr val="292934"/>
                </a:solidFill>
                <a:latin typeface="Calibri" charset="0"/>
              </a:rPr>
              <a:t>Forces and Motion</a:t>
            </a:r>
          </a:p>
          <a:p>
            <a:pPr marL="0" indent="0" algn="ctr">
              <a:buNone/>
            </a:pPr>
            <a:endParaRPr lang="en-US" i="1" dirty="0">
              <a:solidFill>
                <a:srgbClr val="292934"/>
              </a:solidFill>
              <a:latin typeface="Calibri" charset="0"/>
            </a:endParaRP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  <a:latin typeface="Calibri" charset="0"/>
            </a:endParaRPr>
          </a:p>
        </p:txBody>
      </p:sp>
      <p:pic>
        <p:nvPicPr>
          <p:cNvPr id="4" name="Picture 3" descr="http://sweetclipart.com/multisite/sweetclipart/files/theater_masks_silhouette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495800"/>
            <a:ext cx="3224530" cy="20891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470957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Review: Forces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365760" indent="-365760">
              <a:spcBef>
                <a:spcPts val="0"/>
              </a:spcBef>
              <a:spcAft>
                <a:spcPts val="1200"/>
              </a:spcAft>
            </a:pPr>
            <a:r>
              <a:rPr lang="en-US" sz="3200" dirty="0"/>
              <a:t>What is a force? </a:t>
            </a:r>
          </a:p>
          <a:p>
            <a:pPr marL="365760" indent="-365760">
              <a:spcBef>
                <a:spcPts val="0"/>
              </a:spcBef>
              <a:spcAft>
                <a:spcPts val="1200"/>
              </a:spcAft>
            </a:pPr>
            <a:r>
              <a:rPr lang="en-US" sz="3200" dirty="0"/>
              <a:t>Why do you think it’s important to learn about forces? What about gravity and friction?</a:t>
            </a:r>
          </a:p>
          <a:p>
            <a:pPr marL="365760" indent="-365760">
              <a:spcBef>
                <a:spcPts val="0"/>
              </a:spcBef>
              <a:spcAft>
                <a:spcPts val="1200"/>
              </a:spcAft>
            </a:pPr>
            <a:r>
              <a:rPr lang="en-US" sz="3200" dirty="0"/>
              <a:t>How might an understanding of forces help you in your everyday life?   </a:t>
            </a:r>
          </a:p>
        </p:txBody>
      </p:sp>
    </p:spTree>
    <p:extLst>
      <p:ext uri="{BB962C8B-B14F-4D97-AF65-F5344CB8AC3E}">
        <p14:creationId xmlns:p14="http://schemas.microsoft.com/office/powerpoint/2010/main" xmlns="" val="3212384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can ideas about forces help us predict the motion of objects</a:t>
            </a:r>
            <a:r>
              <a:rPr lang="en-US" sz="4000" dirty="0"/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xmlns="" val="684012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990600"/>
          </a:xfrm>
        </p:spPr>
        <p:txBody>
          <a:bodyPr/>
          <a:lstStyle/>
          <a:p>
            <a:r>
              <a:rPr lang="en-US" dirty="0"/>
              <a:t>Cotton Balls in the Wind</a:t>
            </a:r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45331" y="1581150"/>
            <a:ext cx="3853338" cy="48958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C8AB50F-6985-4AAE-B398-2722BDEA1FA7}"/>
              </a:ext>
            </a:extLst>
          </p:cNvPr>
          <p:cNvSpPr txBox="1"/>
          <p:nvPr/>
        </p:nvSpPr>
        <p:spPr>
          <a:xfrm>
            <a:off x="5181600" y="6477000"/>
            <a:ext cx="15785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119205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53400" cy="990600"/>
          </a:xfrm>
        </p:spPr>
        <p:txBody>
          <a:bodyPr/>
          <a:lstStyle/>
          <a:p>
            <a:r>
              <a:rPr lang="en-US" dirty="0"/>
              <a:t>Your Predictions about the Cotton Ball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33400" y="1447800"/>
            <a:ext cx="81534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do you predict will happen when a cotton ball is dropped in front of a fan that’s rotating at full speed?</a:t>
            </a:r>
          </a:p>
          <a:p>
            <a:pPr marL="731520" indent="-365760">
              <a:spcBef>
                <a:spcPts val="24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Draw a picture in your science notebook showing how you think the cotton ball will move when it’s dropped in front of the fan.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For now, just think about the motion of the cotton ball, not the forces acting on it.</a:t>
            </a:r>
          </a:p>
          <a:p>
            <a:endParaRPr lang="en-US" sz="3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907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53400" cy="990600"/>
          </a:xfrm>
        </p:spPr>
        <p:txBody>
          <a:bodyPr/>
          <a:lstStyle/>
          <a:p>
            <a:r>
              <a:rPr lang="en-US" dirty="0"/>
              <a:t>Share Your Predictions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33400" y="1447801"/>
            <a:ext cx="81534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do you predict will happen when a cotton ball is dropped in front of a fan that’s rotating at full speed?</a:t>
            </a:r>
          </a:p>
          <a:p>
            <a:pPr marL="731520" indent="-365760">
              <a:spcBef>
                <a:spcPts val="24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Share your predictions and drawing with an elbow partner.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Describe how you think the cotton ball will move when it’s dropped in front of the fan and why you think so.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Don’t talk about forces right now.</a:t>
            </a:r>
          </a:p>
        </p:txBody>
      </p:sp>
    </p:spTree>
    <p:extLst>
      <p:ext uri="{BB962C8B-B14F-4D97-AF65-F5344CB8AC3E}">
        <p14:creationId xmlns:p14="http://schemas.microsoft.com/office/powerpoint/2010/main" xmlns="" val="411907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/>
          <a:lstStyle/>
          <a:p>
            <a:r>
              <a:rPr lang="en-US" dirty="0"/>
              <a:t>Investigation: Cotton Balls in the Wind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09600" y="1371600"/>
            <a:ext cx="81534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24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A few volunteers will drop small cotton balls in front of the rotating fan one at a time.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Carefully observe the motion of each cotton ball when it’s dropped in front of the fan. 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Be prepared to share your observations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with the class.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I’ll record your observations on chart paper so we can track how the cotton balls moved and see if we can identify any patterns.</a:t>
            </a:r>
          </a:p>
        </p:txBody>
      </p:sp>
    </p:spTree>
    <p:extLst>
      <p:ext uri="{BB962C8B-B14F-4D97-AF65-F5344CB8AC3E}">
        <p14:creationId xmlns:p14="http://schemas.microsoft.com/office/powerpoint/2010/main" xmlns="" val="411907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Investigation: Cotton Balls in the Wind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09600" y="1371600"/>
            <a:ext cx="81534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00"/>
              </a:spcBef>
              <a:buClr>
                <a:schemeClr val="bg1">
                  <a:lumMod val="75000"/>
                </a:schemeClr>
              </a:buClr>
            </a:pPr>
            <a:r>
              <a:rPr lang="en-US" sz="3200" dirty="0">
                <a:latin typeface="Calibri" pitchFamily="34" charset="0"/>
              </a:rPr>
              <a:t>Do you agree or disagree with this pattern of motion based on our observations?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sz="3200" dirty="0">
                <a:latin typeface="Calibri" pitchFamily="34" charset="0"/>
              </a:rPr>
              <a:t>When the cotton ball was dropped, it fell toward the ground.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sz="3200" dirty="0">
                <a:latin typeface="Calibri" pitchFamily="34" charset="0"/>
              </a:rPr>
              <a:t>When the fan blew on the cotton ball, it moved forward, but it also continued falling toward the ground.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sz="3200" dirty="0">
                <a:latin typeface="Calibri" pitchFamily="34" charset="0"/>
              </a:rPr>
              <a:t>When the cotton ball hit the ground, it stopped moving.</a:t>
            </a:r>
          </a:p>
        </p:txBody>
      </p:sp>
    </p:spTree>
    <p:extLst>
      <p:ext uri="{BB962C8B-B14F-4D97-AF65-F5344CB8AC3E}">
        <p14:creationId xmlns:p14="http://schemas.microsoft.com/office/powerpoint/2010/main" xmlns="" val="411907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Describe the Forces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33400" y="1447800"/>
            <a:ext cx="8229600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00"/>
              </a:spcBef>
              <a:buClr>
                <a:schemeClr val="bg1">
                  <a:lumMod val="75000"/>
                </a:schemeClr>
              </a:buClr>
            </a:pPr>
            <a:r>
              <a:rPr lang="en-US" sz="2800" dirty="0">
                <a:latin typeface="Calibri" pitchFamily="34" charset="0"/>
              </a:rPr>
              <a:t>How might the science idea of </a:t>
            </a:r>
            <a:r>
              <a:rPr lang="en-US" sz="2800" b="1" dirty="0">
                <a:latin typeface="Calibri" pitchFamily="34" charset="0"/>
              </a:rPr>
              <a:t>forces</a:t>
            </a:r>
            <a:r>
              <a:rPr lang="en-US" sz="2800" dirty="0">
                <a:latin typeface="Calibri" pitchFamily="34" charset="0"/>
              </a:rPr>
              <a:t> help us explain why the cotton balls moved the way they did?</a:t>
            </a:r>
          </a:p>
          <a:p>
            <a:pPr>
              <a:spcBef>
                <a:spcPts val="2400"/>
              </a:spcBef>
              <a:buClr>
                <a:schemeClr val="bg1">
                  <a:lumMod val="75000"/>
                </a:schemeClr>
              </a:buClr>
            </a:pPr>
            <a:r>
              <a:rPr lang="en-US" sz="2800" dirty="0">
                <a:latin typeface="Calibri" pitchFamily="34" charset="0"/>
              </a:rPr>
              <a:t>Use the foam arrows to describe the forces acting on each cotton ball.</a:t>
            </a:r>
          </a:p>
          <a:p>
            <a:pPr marL="731520" indent="-365760">
              <a:spcBef>
                <a:spcPts val="6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Why did the cotton ball initially fall toward the ground?</a:t>
            </a:r>
          </a:p>
          <a:p>
            <a:pPr marL="731520" indent="-365760">
              <a:spcBef>
                <a:spcPts val="6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Why did the cotton ball move forward when the wind from the fan hit it? </a:t>
            </a:r>
          </a:p>
          <a:p>
            <a:pPr marL="731520" indent="-365760">
              <a:spcBef>
                <a:spcPts val="6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Why did the cotton ball continue falling downward and then stop when it hit the ground? </a:t>
            </a:r>
          </a:p>
        </p:txBody>
      </p:sp>
    </p:spTree>
    <p:extLst>
      <p:ext uri="{BB962C8B-B14F-4D97-AF65-F5344CB8AC3E}">
        <p14:creationId xmlns:p14="http://schemas.microsoft.com/office/powerpoint/2010/main" xmlns="" val="4119077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2473</TotalTime>
  <Words>641</Words>
  <Application>Microsoft Office PowerPoint</Application>
  <PresentationFormat>On-screen Show (4:3)</PresentationFormat>
  <Paragraphs>61</Paragraphs>
  <Slides>13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Clarity</vt:lpstr>
      <vt:lpstr>Image</vt:lpstr>
      <vt:lpstr>forces Lesson 6A</vt:lpstr>
      <vt:lpstr>Review: Forces</vt:lpstr>
      <vt:lpstr>Today’s Focus Question</vt:lpstr>
      <vt:lpstr>Cotton Balls in the Wind</vt:lpstr>
      <vt:lpstr>Your Predictions about the Cotton Ball</vt:lpstr>
      <vt:lpstr>Share Your Predictions</vt:lpstr>
      <vt:lpstr>Investigation: Cotton Balls in the Wind</vt:lpstr>
      <vt:lpstr>Investigation: Cotton Balls in the Wind</vt:lpstr>
      <vt:lpstr>Describe the Forces</vt:lpstr>
      <vt:lpstr>Forces Acting on the Cotton Ball</vt:lpstr>
      <vt:lpstr>Let’s Summarize!</vt:lpstr>
      <vt:lpstr>Key Science Ideas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173</cp:revision>
  <cp:lastPrinted>2017-01-19T17:47:17Z</cp:lastPrinted>
  <dcterms:created xsi:type="dcterms:W3CDTF">2014-06-10T18:20:14Z</dcterms:created>
  <dcterms:modified xsi:type="dcterms:W3CDTF">2019-12-03T16:45:27Z</dcterms:modified>
</cp:coreProperties>
</file>