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9" r:id="rId2"/>
    <p:sldId id="362" r:id="rId3"/>
    <p:sldId id="381" r:id="rId4"/>
    <p:sldId id="334" r:id="rId5"/>
    <p:sldId id="361" r:id="rId6"/>
    <p:sldId id="376" r:id="rId7"/>
    <p:sldId id="360" r:id="rId8"/>
    <p:sldId id="377" r:id="rId9"/>
    <p:sldId id="378" r:id="rId10"/>
    <p:sldId id="363" r:id="rId11"/>
    <p:sldId id="373" r:id="rId12"/>
    <p:sldId id="374" r:id="rId13"/>
    <p:sldId id="379" r:id="rId14"/>
    <p:sldId id="380" r:id="rId15"/>
    <p:sldId id="382" r:id="rId16"/>
    <p:sldId id="37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>
        <p:scale>
          <a:sx n="70" d="100"/>
          <a:sy n="70" d="100"/>
        </p:scale>
        <p:origin x="-138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0294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63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634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63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819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848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848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848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24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848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forces Lesson 4A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What Force Makes a Moving Object Slow Down and Eventually Stop?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76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Compare the Hand Strip with Our Surfaces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2800" dirty="0" smtClean="0"/>
              <a:t>In your teams, take </a:t>
            </a:r>
            <a:r>
              <a:rPr lang="en-US" sz="2800" dirty="0" smtClean="0"/>
              <a:t>turns using the </a:t>
            </a:r>
            <a:r>
              <a:rPr lang="en-US" sz="2800" dirty="0"/>
              <a:t>hand </a:t>
            </a:r>
            <a:r>
              <a:rPr lang="en-US" sz="2800" dirty="0" smtClean="0"/>
              <a:t>lenses </a:t>
            </a:r>
            <a:r>
              <a:rPr lang="en-US" sz="2800" dirty="0"/>
              <a:t>(magnifying glass) to examine the three </a:t>
            </a:r>
            <a:r>
              <a:rPr lang="en-US" sz="2800" dirty="0" smtClean="0"/>
              <a:t>surfaces. 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dirty="0" smtClean="0"/>
              <a:t>Think about how each surface is </a:t>
            </a:r>
            <a:r>
              <a:rPr lang="en-US" sz="2800" b="1" dirty="0" smtClean="0"/>
              <a:t>like</a:t>
            </a:r>
            <a:r>
              <a:rPr lang="en-US" sz="2800" dirty="0" smtClean="0"/>
              <a:t> or </a:t>
            </a:r>
            <a:r>
              <a:rPr lang="en-US" sz="2800" b="1" dirty="0" smtClean="0"/>
              <a:t>not like </a:t>
            </a:r>
            <a:r>
              <a:rPr lang="en-US" sz="2800" dirty="0" smtClean="0"/>
              <a:t>the hand strip.  </a:t>
            </a:r>
            <a:endParaRPr lang="en-US" sz="2800" dirty="0"/>
          </a:p>
          <a:p>
            <a:pPr marL="365760" indent="-365760">
              <a:spcBef>
                <a:spcPts val="1200"/>
              </a:spcBef>
            </a:pPr>
            <a:r>
              <a:rPr lang="en-US" sz="2800" dirty="0"/>
              <a:t>Discuss </a:t>
            </a:r>
            <a:r>
              <a:rPr lang="en-US" sz="2800" dirty="0" smtClean="0"/>
              <a:t>these questions with your teammates and record the answers in your science notebook:</a:t>
            </a:r>
            <a:endParaRPr lang="en-US" sz="2800" dirty="0"/>
          </a:p>
          <a:p>
            <a:pPr marL="731520" lvl="1" indent="-36576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How is the </a:t>
            </a:r>
            <a:r>
              <a:rPr lang="en-US" sz="2800" b="1" dirty="0"/>
              <a:t>carpet</a:t>
            </a:r>
            <a:r>
              <a:rPr lang="en-US" sz="2800" dirty="0"/>
              <a:t> like </a:t>
            </a:r>
            <a:r>
              <a:rPr lang="en-US" sz="2800" dirty="0" smtClean="0"/>
              <a:t>or </a:t>
            </a:r>
            <a:r>
              <a:rPr lang="en-US" sz="2800" dirty="0"/>
              <a:t>not </a:t>
            </a:r>
            <a:r>
              <a:rPr lang="en-US" sz="2800" dirty="0" smtClean="0"/>
              <a:t>like </a:t>
            </a:r>
            <a:r>
              <a:rPr lang="en-US" sz="2800" dirty="0"/>
              <a:t>the </a:t>
            </a:r>
            <a:r>
              <a:rPr lang="en-US" sz="2800" dirty="0" smtClean="0">
                <a:latin typeface="Calibri" charset="0"/>
              </a:rPr>
              <a:t>hand strip?  </a:t>
            </a:r>
            <a:endParaRPr lang="en-US" sz="2800" dirty="0"/>
          </a:p>
          <a:p>
            <a:pPr marL="731520" lvl="1" indent="-36576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/>
              <a:t>How is the </a:t>
            </a:r>
            <a:r>
              <a:rPr lang="en-US" sz="2800" b="1" dirty="0"/>
              <a:t>sandpaper</a:t>
            </a:r>
            <a:r>
              <a:rPr lang="en-US" sz="2800" dirty="0"/>
              <a:t> like </a:t>
            </a:r>
            <a:r>
              <a:rPr lang="en-US" sz="2800" dirty="0" smtClean="0"/>
              <a:t>or </a:t>
            </a:r>
            <a:r>
              <a:rPr lang="en-US" sz="2800" dirty="0"/>
              <a:t>not </a:t>
            </a:r>
            <a:r>
              <a:rPr lang="en-US" sz="2800" dirty="0" smtClean="0"/>
              <a:t>like </a:t>
            </a:r>
            <a:r>
              <a:rPr lang="en-US" sz="2800" dirty="0"/>
              <a:t>the </a:t>
            </a:r>
            <a:r>
              <a:rPr lang="en-US" sz="2800" dirty="0" smtClean="0">
                <a:latin typeface="Calibri" charset="0"/>
              </a:rPr>
              <a:t>hand strip? </a:t>
            </a:r>
            <a:endParaRPr lang="en-US" sz="2800" dirty="0"/>
          </a:p>
          <a:p>
            <a:pPr marL="731520" lvl="1" indent="-36576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/>
              <a:t>How is the </a:t>
            </a:r>
            <a:r>
              <a:rPr lang="en-US" sz="2800" b="1" dirty="0"/>
              <a:t>tile</a:t>
            </a:r>
            <a:r>
              <a:rPr lang="en-US" sz="2800" dirty="0"/>
              <a:t> like </a:t>
            </a:r>
            <a:r>
              <a:rPr lang="en-US" sz="2800" dirty="0" smtClean="0"/>
              <a:t>or </a:t>
            </a:r>
            <a:r>
              <a:rPr lang="en-US" sz="2800" dirty="0"/>
              <a:t>not </a:t>
            </a:r>
            <a:r>
              <a:rPr lang="en-US" sz="2800" dirty="0" smtClean="0"/>
              <a:t>like </a:t>
            </a:r>
            <a:r>
              <a:rPr lang="en-US" sz="2800" dirty="0"/>
              <a:t>the </a:t>
            </a:r>
            <a:r>
              <a:rPr lang="en-US" sz="2800" dirty="0" smtClean="0">
                <a:latin typeface="Calibri" charset="0"/>
              </a:rPr>
              <a:t>hand strip?  </a:t>
            </a:r>
            <a:endParaRPr lang="en-US" sz="2800" dirty="0"/>
          </a:p>
          <a:p>
            <a:pPr marL="274637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7655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Set Up a 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/>
          <p:nvPr>
            <p:extLst>
              <p:ext uri="{D42A27DB-BD31-4B8C-83A1-F6EECF244321}">
                <p14:modId xmlns="" xmlns:p14="http://schemas.microsoft.com/office/powerpoint/2010/main" val="1747236076"/>
              </p:ext>
            </p:extLst>
          </p:nvPr>
        </p:nvGraphicFramePr>
        <p:xfrm>
          <a:off x="762000" y="2895600"/>
          <a:ext cx="7315200" cy="343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10987425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21575496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729705545"/>
                    </a:ext>
                  </a:extLst>
                </a:gridCol>
              </a:tblGrid>
              <a:tr h="50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algn="ctr"/>
                      <a:r>
                        <a:rPr lang="en-US" dirty="0" smtClean="0"/>
                        <a:t>Like </a:t>
                      </a:r>
                      <a:r>
                        <a:rPr lang="en-US" dirty="0"/>
                        <a:t>the </a:t>
                      </a:r>
                      <a:r>
                        <a:rPr lang="en-US" dirty="0" smtClean="0"/>
                        <a:t>Hand Strip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algn="ctr"/>
                      <a:r>
                        <a:rPr lang="en-US" dirty="0" smtClean="0"/>
                        <a:t>Not </a:t>
                      </a:r>
                      <a:r>
                        <a:rPr lang="en-US" dirty="0"/>
                        <a:t>Like the </a:t>
                      </a:r>
                      <a:r>
                        <a:rPr lang="en-US" dirty="0" smtClean="0"/>
                        <a:t>Hand Strip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840269"/>
                  </a:ext>
                </a:extLst>
              </a:tr>
              <a:tr h="1007538">
                <a:tc>
                  <a:txBody>
                    <a:bodyPr/>
                    <a:lstStyle/>
                    <a:p>
                      <a:pPr marL="137160" algn="l"/>
                      <a:endParaRPr lang="en-US" dirty="0"/>
                    </a:p>
                    <a:p>
                      <a:pPr marL="137160" algn="l"/>
                      <a:r>
                        <a:rPr lang="en-US" dirty="0"/>
                        <a:t>Carpet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200765"/>
                  </a:ext>
                </a:extLst>
              </a:tr>
              <a:tr h="975643">
                <a:tc>
                  <a:txBody>
                    <a:bodyPr/>
                    <a:lstStyle/>
                    <a:p>
                      <a:pPr marL="137160" algn="l"/>
                      <a:endParaRPr lang="en-US" dirty="0"/>
                    </a:p>
                    <a:p>
                      <a:pPr marL="137160" algn="l"/>
                      <a:r>
                        <a:rPr lang="en-US" dirty="0" smtClean="0"/>
                        <a:t>Sandpaper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6600214"/>
                  </a:ext>
                </a:extLst>
              </a:tr>
              <a:tr h="943749">
                <a:tc>
                  <a:txBody>
                    <a:bodyPr/>
                    <a:lstStyle/>
                    <a:p>
                      <a:pPr marL="137160" algn="l"/>
                      <a:endParaRPr lang="en-US" dirty="0"/>
                    </a:p>
                    <a:p>
                      <a:pPr marL="137160" algn="l"/>
                      <a:r>
                        <a:rPr lang="en-US" dirty="0" smtClean="0"/>
                        <a:t>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648889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2954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alibri" pitchFamily="34" charset="0"/>
              </a:rPr>
              <a:t>Create a data table in your science notebook and describe how the three surfaces are </a:t>
            </a:r>
            <a:r>
              <a:rPr lang="en-US" sz="3000" b="1" dirty="0" smtClean="0">
                <a:latin typeface="Calibri" pitchFamily="34" charset="0"/>
              </a:rPr>
              <a:t>like or not like</a:t>
            </a:r>
            <a:r>
              <a:rPr lang="en-US" sz="3000" dirty="0" smtClean="0">
                <a:latin typeface="Calibri" pitchFamily="34" charset="0"/>
              </a:rPr>
              <a:t> the hand strip.</a:t>
            </a:r>
            <a:endParaRPr lang="en-US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788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Examine the Car 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816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Take turns using the hand </a:t>
            </a:r>
            <a:r>
              <a:rPr lang="en-US" sz="3200" dirty="0" smtClean="0"/>
              <a:t>lenses </a:t>
            </a:r>
            <a:r>
              <a:rPr lang="en-US" sz="3200" dirty="0" smtClean="0"/>
              <a:t>to examine the wheels of the toy car. Then discuss these questions with your teammates: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What do you notice about the wheels? Are they smooth or bumpy?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Are the wheels more like the carpet, the sandpaper, or the tile? Why do you think so?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Make notes about the wheels below your data table.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950951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Share </a:t>
            </a:r>
            <a:r>
              <a:rPr lang="en-US" sz="3200" dirty="0" smtClean="0"/>
              <a:t>the observations you recorded on your </a:t>
            </a:r>
            <a:r>
              <a:rPr lang="en-US" sz="3200" dirty="0"/>
              <a:t>data table.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is the </a:t>
            </a:r>
            <a:r>
              <a:rPr lang="en-US" sz="3200" b="1" dirty="0"/>
              <a:t>carpet</a:t>
            </a:r>
            <a:r>
              <a:rPr lang="en-US" sz="3200" dirty="0"/>
              <a:t> like </a:t>
            </a:r>
            <a:r>
              <a:rPr lang="en-US" sz="3200" dirty="0" smtClean="0"/>
              <a:t>or </a:t>
            </a:r>
            <a:r>
              <a:rPr lang="en-US" sz="3200" dirty="0"/>
              <a:t>not </a:t>
            </a:r>
            <a:r>
              <a:rPr lang="en-US" sz="3200" dirty="0" smtClean="0"/>
              <a:t>like </a:t>
            </a:r>
            <a:r>
              <a:rPr lang="en-US" sz="3200" dirty="0"/>
              <a:t>the </a:t>
            </a:r>
            <a:r>
              <a:rPr lang="en-US" sz="3200" dirty="0" smtClean="0"/>
              <a:t>hand strip?</a:t>
            </a:r>
            <a:endParaRPr lang="en-US" sz="3200" dirty="0"/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How is the </a:t>
            </a:r>
            <a:r>
              <a:rPr lang="en-US" sz="3200" b="1" dirty="0"/>
              <a:t>sandpaper</a:t>
            </a:r>
            <a:r>
              <a:rPr lang="en-US" sz="3200" dirty="0"/>
              <a:t> like </a:t>
            </a:r>
            <a:r>
              <a:rPr lang="en-US" sz="3200" dirty="0" smtClean="0"/>
              <a:t>or </a:t>
            </a:r>
            <a:r>
              <a:rPr lang="en-US" sz="3200" dirty="0"/>
              <a:t>not </a:t>
            </a:r>
            <a:r>
              <a:rPr lang="en-US" sz="3200" dirty="0" smtClean="0"/>
              <a:t>like </a:t>
            </a:r>
            <a:r>
              <a:rPr lang="en-US" sz="3200" dirty="0"/>
              <a:t>the </a:t>
            </a:r>
            <a:r>
              <a:rPr lang="en-US" sz="3200" dirty="0" smtClean="0"/>
              <a:t>hand strip?</a:t>
            </a:r>
            <a:endParaRPr lang="en-US" sz="3200" dirty="0"/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How is the </a:t>
            </a:r>
            <a:r>
              <a:rPr lang="en-US" sz="3200" b="1" dirty="0"/>
              <a:t>tile</a:t>
            </a:r>
            <a:r>
              <a:rPr lang="en-US" sz="3200" dirty="0"/>
              <a:t> like </a:t>
            </a:r>
            <a:r>
              <a:rPr lang="en-US" sz="3200" dirty="0" smtClean="0"/>
              <a:t>or </a:t>
            </a:r>
            <a:r>
              <a:rPr lang="en-US" sz="3200" dirty="0"/>
              <a:t>not </a:t>
            </a:r>
            <a:r>
              <a:rPr lang="en-US" sz="3200" dirty="0" smtClean="0"/>
              <a:t>like </a:t>
            </a:r>
            <a:r>
              <a:rPr lang="en-US" sz="3200" dirty="0"/>
              <a:t>the </a:t>
            </a:r>
            <a:r>
              <a:rPr lang="en-US" sz="3200" dirty="0" smtClean="0"/>
              <a:t>hand strip?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950951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Can we agree that the carpet is most like the hand strip?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would you say is the main difference between the carpet and the tile when you compare it with the hand strip?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Why do you think the car travels the shortest distance over both the carpet and the hand strip? What does this have to do with our science idea of force? 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095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force makes </a:t>
            </a:r>
            <a:r>
              <a:rPr lang="en-US" sz="3200" dirty="0" smtClean="0"/>
              <a:t>a moving object </a:t>
            </a:r>
            <a:r>
              <a:rPr lang="en-US" sz="3200" dirty="0"/>
              <a:t>slow down and </a:t>
            </a:r>
            <a:r>
              <a:rPr lang="en-US" sz="3200" dirty="0" smtClean="0"/>
              <a:t>eventually stop</a:t>
            </a:r>
            <a:r>
              <a:rPr lang="en-US" sz="3200" dirty="0"/>
              <a:t>?  </a:t>
            </a:r>
          </a:p>
        </p:txBody>
      </p:sp>
    </p:spTree>
    <p:extLst>
      <p:ext uri="{BB962C8B-B14F-4D97-AF65-F5344CB8AC3E}">
        <p14:creationId xmlns="" xmlns:p14="http://schemas.microsoft.com/office/powerpoint/2010/main" val="684012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Scientists use a special word to describe the force that makes a moving object slow down and eventually stop.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We’ll find out what that word is next time!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43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Review: What Have We Learned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953000"/>
          </a:xfrm>
        </p:spPr>
        <p:txBody>
          <a:bodyPr/>
          <a:lstStyle/>
          <a:p>
            <a:pPr marL="365760" indent="-365760">
              <a:spcBef>
                <a:spcPts val="1800"/>
              </a:spcBef>
              <a:spcAft>
                <a:spcPts val="0"/>
              </a:spcAft>
            </a:pPr>
            <a:r>
              <a:rPr lang="en-US" sz="3200" dirty="0"/>
              <a:t>What is a </a:t>
            </a:r>
            <a:r>
              <a:rPr lang="en-US" sz="3200" b="1" dirty="0"/>
              <a:t>force</a:t>
            </a:r>
            <a:r>
              <a:rPr lang="en-US" sz="3200" dirty="0" smtClean="0"/>
              <a:t>? Can you give an example?   </a:t>
            </a:r>
            <a:endParaRPr lang="en-US" sz="32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What is </a:t>
            </a:r>
            <a:r>
              <a:rPr lang="en-US" sz="3200" b="1" dirty="0"/>
              <a:t>gravity</a:t>
            </a:r>
            <a:r>
              <a:rPr lang="en-US" sz="3200" dirty="0"/>
              <a:t>? </a:t>
            </a:r>
            <a:r>
              <a:rPr lang="en-US" sz="3200" dirty="0" smtClean="0"/>
              <a:t>Can you give an example</a:t>
            </a:r>
            <a:r>
              <a:rPr lang="en-US" sz="3200" dirty="0" smtClean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Review: What Have We Learned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257800"/>
          </a:xfrm>
        </p:spPr>
        <p:txBody>
          <a:bodyPr/>
          <a:lstStyle/>
          <a:p>
            <a:pPr marL="365760" indent="-365760">
              <a:spcBef>
                <a:spcPts val="800"/>
              </a:spcBef>
              <a:spcAft>
                <a:spcPts val="0"/>
              </a:spcAft>
            </a:pPr>
            <a:r>
              <a:rPr lang="en-US" sz="3200" dirty="0" smtClean="0"/>
              <a:t>In our investigation, what force made the toy car start to move?  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Was the force that made the car start moving the same or different each time the car rolled over one of the three surfaces?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Why is it important to make sure the force that’s acting on the car is the same every time?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Unit </a:t>
            </a:r>
            <a:r>
              <a:rPr lang="en-US" dirty="0"/>
              <a:t>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000" i="1" dirty="0" smtClean="0"/>
              <a:t>What </a:t>
            </a:r>
            <a:r>
              <a:rPr lang="en-US" sz="3000" i="1" dirty="0"/>
              <a:t>makes something start to move? </a:t>
            </a:r>
            <a:r>
              <a:rPr lang="en-US" sz="3000" i="1" dirty="0" smtClean="0"/>
              <a:t>What </a:t>
            </a:r>
            <a:r>
              <a:rPr lang="en-US" sz="3000" i="1" dirty="0"/>
              <a:t>makes something stop moving or change direction? </a:t>
            </a:r>
            <a:endParaRPr lang="en-US" sz="3000" i="1" dirty="0" smtClean="0"/>
          </a:p>
          <a:p>
            <a:pPr marL="0" lvl="1" indent="0">
              <a:spcBef>
                <a:spcPts val="2400"/>
              </a:spcBef>
              <a:buNone/>
            </a:pPr>
            <a:r>
              <a:rPr lang="en-US" sz="3000" dirty="0" smtClean="0"/>
              <a:t>What have you learned so far about forces that can help us answer these questions? 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000" dirty="0" smtClean="0"/>
              <a:t>Think about the sentence you completed last time:</a:t>
            </a:r>
          </a:p>
          <a:p>
            <a:pPr marL="731520" lvl="1" indent="0">
              <a:spcBef>
                <a:spcPts val="600"/>
              </a:spcBef>
              <a:buNone/>
            </a:pPr>
            <a:r>
              <a:rPr lang="en-US" sz="3000" i="1" dirty="0" smtClean="0"/>
              <a:t>I think forces [do/do not] have something </a:t>
            </a:r>
            <a:r>
              <a:rPr lang="en-US" sz="3000" i="1" dirty="0" smtClean="0"/>
              <a:t/>
            </a:r>
            <a:br>
              <a:rPr lang="en-US" sz="3000" i="1" dirty="0" smtClean="0"/>
            </a:br>
            <a:r>
              <a:rPr lang="en-US" sz="3000" i="1" dirty="0" smtClean="0"/>
              <a:t>to </a:t>
            </a:r>
            <a:r>
              <a:rPr lang="en-US" sz="3000" i="1" dirty="0" smtClean="0"/>
              <a:t>do with making an object stop moving because ___________.</a:t>
            </a:r>
            <a:r>
              <a:rPr lang="en-US" sz="3000" dirty="0" smtClean="0"/>
              <a:t> </a:t>
            </a:r>
          </a:p>
          <a:p>
            <a:pPr marL="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90045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force makes </a:t>
            </a:r>
            <a:r>
              <a:rPr lang="en-US" sz="3200" dirty="0" smtClean="0"/>
              <a:t>a moving object </a:t>
            </a:r>
            <a:r>
              <a:rPr lang="en-US" sz="3200" dirty="0"/>
              <a:t>slow down and </a:t>
            </a:r>
            <a:r>
              <a:rPr lang="en-US" sz="3200" dirty="0" smtClean="0"/>
              <a:t>eventually stop</a:t>
            </a:r>
            <a:r>
              <a:rPr lang="en-US" sz="3200" dirty="0"/>
              <a:t>?  </a:t>
            </a:r>
          </a:p>
        </p:txBody>
      </p:sp>
    </p:spTree>
    <p:extLst>
      <p:ext uri="{BB962C8B-B14F-4D97-AF65-F5344CB8AC3E}">
        <p14:creationId xmlns="" xmlns:p14="http://schemas.microsoft.com/office/powerpoint/2010/main" val="68401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Our Class Data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3737705"/>
              </p:ext>
            </p:extLst>
          </p:nvPr>
        </p:nvGraphicFramePr>
        <p:xfrm>
          <a:off x="609600" y="2286000"/>
          <a:ext cx="8077203" cy="3659755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7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77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77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77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9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0869">
                <a:tc>
                  <a:txBody>
                    <a:bodyPr/>
                    <a:lstStyle/>
                    <a:p>
                      <a:pPr marL="457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Carpet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45720" marR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" marR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Tile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5156">
                <a:tc>
                  <a:txBody>
                    <a:bodyPr/>
                    <a:lstStyle/>
                    <a:p>
                      <a:pPr marL="45720" marR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  <a:latin typeface="Calibri" charset="0"/>
                        <a:ea typeface="Calibri"/>
                        <a:cs typeface="Times New Roman"/>
                      </a:endParaRPr>
                    </a:p>
                    <a:p>
                      <a:pPr marL="45720" marR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charset="0"/>
                          <a:ea typeface="Calibri"/>
                          <a:cs typeface="Times New Roman"/>
                        </a:rPr>
                        <a:t>Sandpaper </a:t>
                      </a:r>
                      <a:endParaRPr lang="en-US" sz="1800" dirty="0">
                        <a:effectLst/>
                        <a:latin typeface="Calibri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524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What pattern did we identify in our class data?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Let’s Analyze Our 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Why do you think the car traveled different distances over the three surfaces?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do you think the bumpiness of the surface had to do with the distance the car rolled before it stopped?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Based on our data, do we all agree that an object will move farther on a smooth surface than it will on a rough surface?</a:t>
            </a:r>
          </a:p>
        </p:txBody>
      </p:sp>
    </p:spTree>
    <p:extLst>
      <p:ext uri="{BB962C8B-B14F-4D97-AF65-F5344CB8AC3E}">
        <p14:creationId xmlns="" xmlns:p14="http://schemas.microsoft.com/office/powerpoint/2010/main" val="20973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Investigation: The Hand-Strip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Describe the surface of the </a:t>
            </a:r>
            <a:r>
              <a:rPr lang="en-US" sz="3200" dirty="0" smtClean="0"/>
              <a:t>“hand </a:t>
            </a:r>
            <a:r>
              <a:rPr lang="en-US" sz="3200" dirty="0"/>
              <a:t>strip.”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is the hand strip </a:t>
            </a:r>
            <a:r>
              <a:rPr lang="en-US" sz="3200" b="1" dirty="0" smtClean="0"/>
              <a:t>like</a:t>
            </a:r>
            <a:r>
              <a:rPr lang="en-US" sz="3200" dirty="0" smtClean="0"/>
              <a:t> or </a:t>
            </a:r>
            <a:r>
              <a:rPr lang="en-US" sz="3200" b="1" dirty="0" smtClean="0"/>
              <a:t>not like </a:t>
            </a:r>
            <a:r>
              <a:rPr lang="en-US" sz="3200" dirty="0" smtClean="0"/>
              <a:t>the three surfaces (carpet, tile, and sandpaper)?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do you think will happen when the toy car rolls over the hand strip?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973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Investigation: The Hand-Strip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Why do you think the </a:t>
            </a:r>
            <a:r>
              <a:rPr lang="en-US" sz="3200" dirty="0"/>
              <a:t>car </a:t>
            </a:r>
            <a:r>
              <a:rPr lang="en-US" sz="3200" dirty="0" smtClean="0"/>
              <a:t>stopped? (Use the words </a:t>
            </a:r>
            <a:r>
              <a:rPr lang="en-US" sz="3200" b="1" dirty="0" smtClean="0"/>
              <a:t>force</a:t>
            </a:r>
            <a:r>
              <a:rPr lang="en-US" sz="3200" dirty="0" smtClean="0"/>
              <a:t>, </a:t>
            </a:r>
            <a:r>
              <a:rPr lang="en-US" sz="3200" b="1" dirty="0" smtClean="0"/>
              <a:t>push</a:t>
            </a:r>
            <a:r>
              <a:rPr lang="en-US" sz="3200" dirty="0" smtClean="0"/>
              <a:t>, </a:t>
            </a:r>
            <a:r>
              <a:rPr lang="en-US" sz="3200" dirty="0"/>
              <a:t>or </a:t>
            </a:r>
            <a:r>
              <a:rPr lang="en-US" sz="3200" b="1" dirty="0" smtClean="0"/>
              <a:t>pull </a:t>
            </a:r>
            <a:r>
              <a:rPr lang="en-US" sz="3200" dirty="0" smtClean="0"/>
              <a:t>in your explanation.)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973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738</Words>
  <Application>Microsoft Office PowerPoint</Application>
  <PresentationFormat>On-screen Show (4:3)</PresentationFormat>
  <Paragraphs>107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forces Lesson 4A</vt:lpstr>
      <vt:lpstr>Review: What Have We Learned So Far?</vt:lpstr>
      <vt:lpstr>Review: What Have We Learned So Far?</vt:lpstr>
      <vt:lpstr>Unit Central Questions</vt:lpstr>
      <vt:lpstr>Today’s Focus Question</vt:lpstr>
      <vt:lpstr>Our Class Data Table</vt:lpstr>
      <vt:lpstr>Let’s Analyze Our Data!</vt:lpstr>
      <vt:lpstr>Investigation: The Hand-Strip Model</vt:lpstr>
      <vt:lpstr>Investigation: The Hand-Strip Model</vt:lpstr>
      <vt:lpstr>Compare the Hand Strip with Our Surfaces</vt:lpstr>
      <vt:lpstr>Set Up a Data Table</vt:lpstr>
      <vt:lpstr>Examine the Car Wheels</vt:lpstr>
      <vt:lpstr>Let’s Summarize!</vt:lpstr>
      <vt:lpstr>Let’s Summarize!</vt:lpstr>
      <vt:lpstr>Today’s Focus Question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176</cp:revision>
  <cp:lastPrinted>2016-02-23T19:41:43Z</cp:lastPrinted>
  <dcterms:created xsi:type="dcterms:W3CDTF">2014-06-10T18:20:14Z</dcterms:created>
  <dcterms:modified xsi:type="dcterms:W3CDTF">2019-05-06T22:12:26Z</dcterms:modified>
</cp:coreProperties>
</file>