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76" r:id="rId2"/>
    <p:sldId id="377" r:id="rId3"/>
    <p:sldId id="380" r:id="rId4"/>
    <p:sldId id="378" r:id="rId5"/>
    <p:sldId id="367" r:id="rId6"/>
    <p:sldId id="369" r:id="rId7"/>
    <p:sldId id="379" r:id="rId8"/>
    <p:sldId id="370" r:id="rId9"/>
    <p:sldId id="37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80639" autoAdjust="0"/>
  </p:normalViewPr>
  <p:slideViewPr>
    <p:cSldViewPr>
      <p:cViewPr>
        <p:scale>
          <a:sx n="70" d="100"/>
          <a:sy n="70" d="100"/>
        </p:scale>
        <p:origin x="-1386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3138-02F8-4271-AE06-E3638800E77D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4D70C-C6FC-4CEE-BE95-5F01CD529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04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58514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2069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2069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9272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68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Forces Lesson 4B</a:t>
            </a:r>
            <a:endParaRPr lang="en-US" alt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6962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70C0"/>
                </a:solidFill>
              </a:rPr>
              <a:t>What Force Makes a Moving Object Slow Down and Eventually Stop?</a:t>
            </a:r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4913294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253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 smtClean="0"/>
              <a:t>Review: Key Science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0292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 smtClean="0"/>
              <a:t>A </a:t>
            </a:r>
            <a:r>
              <a:rPr lang="en-US" sz="3200" b="1" dirty="0" smtClean="0"/>
              <a:t>force</a:t>
            </a:r>
            <a:r>
              <a:rPr lang="en-US" sz="3200" dirty="0" smtClean="0"/>
              <a:t> is a push or pull that causes a change in an object’s motion.</a:t>
            </a:r>
          </a:p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 smtClean="0"/>
              <a:t>A force always involves an interaction between two objects. </a:t>
            </a:r>
          </a:p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 smtClean="0"/>
              <a:t>In most cases, two objects must touch to exert a force that causes motion.</a:t>
            </a:r>
          </a:p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b="1" dirty="0" smtClean="0"/>
              <a:t>Gravity</a:t>
            </a:r>
            <a:r>
              <a:rPr lang="en-US" sz="3200" dirty="0" smtClean="0"/>
              <a:t> is a force that pulls an object toward Earth without requiring it to touch the ground.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77826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 smtClean="0"/>
              <a:t>Review: Our Hand-Strip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7244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 smtClean="0"/>
              <a:t>When the toy car rolled down the ramp and over the hand strip, what happened to the car’s motion?</a:t>
            </a:r>
            <a:endParaRPr lang="en-US" sz="3200" dirty="0"/>
          </a:p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/>
              <a:t>What do </a:t>
            </a:r>
            <a:r>
              <a:rPr lang="en-US" sz="3200" dirty="0" smtClean="0"/>
              <a:t>the </a:t>
            </a:r>
            <a:r>
              <a:rPr lang="en-US" sz="3200" dirty="0"/>
              <a:t>hands </a:t>
            </a:r>
            <a:r>
              <a:rPr lang="en-US" sz="3200" dirty="0" smtClean="0"/>
              <a:t>on the hand strip represent</a:t>
            </a:r>
            <a:r>
              <a:rPr lang="en-US" sz="3200" dirty="0"/>
              <a:t>?</a:t>
            </a:r>
          </a:p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/>
              <a:t>Do the hands have anything to do with making the moving car slow down and stop</a:t>
            </a:r>
            <a:r>
              <a:rPr lang="en-US" sz="3200" dirty="0" smtClean="0"/>
              <a:t>? Why or why not?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77826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Today’s Focus </a:t>
            </a:r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For this lesson, we’ll continue exploring our focus question from last time:</a:t>
            </a:r>
          </a:p>
          <a:p>
            <a:pPr marL="731520" indent="0">
              <a:spcBef>
                <a:spcPts val="2400"/>
              </a:spcBef>
              <a:buNone/>
            </a:pPr>
            <a:r>
              <a:rPr lang="en-US" sz="3200" i="1" dirty="0" smtClean="0"/>
              <a:t>What </a:t>
            </a:r>
            <a:r>
              <a:rPr lang="en-US" sz="3200" i="1" dirty="0"/>
              <a:t>force makes </a:t>
            </a:r>
            <a:r>
              <a:rPr lang="en-US" sz="3200" i="1" dirty="0" smtClean="0"/>
              <a:t>a moving </a:t>
            </a:r>
            <a:r>
              <a:rPr lang="en-US" sz="3200" i="1" dirty="0"/>
              <a:t>object slow down </a:t>
            </a:r>
            <a:r>
              <a:rPr lang="en-US" sz="3200" i="1" dirty="0" smtClean="0"/>
              <a:t>and eventually </a:t>
            </a:r>
            <a:r>
              <a:rPr lang="en-US" sz="3200" i="1" dirty="0"/>
              <a:t>stop?  </a:t>
            </a:r>
          </a:p>
        </p:txBody>
      </p:sp>
    </p:spTree>
    <p:extLst>
      <p:ext uri="{BB962C8B-B14F-4D97-AF65-F5344CB8AC3E}">
        <p14:creationId xmlns:p14="http://schemas.microsoft.com/office/powerpoint/2010/main" xmlns="" val="323484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A New Science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Friction </a:t>
            </a:r>
            <a:r>
              <a:rPr lang="en-US" sz="3200" dirty="0"/>
              <a:t>is a force </a:t>
            </a:r>
            <a:r>
              <a:rPr lang="en-US" sz="3200" dirty="0" smtClean="0"/>
              <a:t>that’s created </a:t>
            </a:r>
            <a:r>
              <a:rPr lang="en-US" sz="3200" dirty="0"/>
              <a:t>when bumps on the </a:t>
            </a:r>
            <a:r>
              <a:rPr lang="en-US" sz="3200" dirty="0" smtClean="0"/>
              <a:t>surfaces </a:t>
            </a:r>
            <a:r>
              <a:rPr lang="en-US" sz="3200" dirty="0"/>
              <a:t>of two objects push against </a:t>
            </a:r>
            <a:r>
              <a:rPr lang="en-US" sz="3200" dirty="0" smtClean="0"/>
              <a:t>one another. </a:t>
            </a:r>
            <a:r>
              <a:rPr lang="en-US" sz="3200" dirty="0"/>
              <a:t>Friction is what causes moving objects to slow down and eventually stop.  </a:t>
            </a:r>
          </a:p>
        </p:txBody>
      </p:sp>
    </p:spTree>
    <p:extLst>
      <p:ext uri="{BB962C8B-B14F-4D97-AF65-F5344CB8AC3E}">
        <p14:creationId xmlns:p14="http://schemas.microsoft.com/office/powerpoint/2010/main" xmlns="" val="406297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 smtClean="0"/>
              <a:t>Investigation: What Is </a:t>
            </a:r>
            <a:r>
              <a:rPr lang="en-US" dirty="0"/>
              <a:t>Friction?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/>
              <a:t>What causes friction?  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/>
              <a:t>Why </a:t>
            </a:r>
            <a:r>
              <a:rPr lang="en-US" sz="3200" dirty="0" smtClean="0"/>
              <a:t>does friction exert a different amount of force on </a:t>
            </a:r>
            <a:r>
              <a:rPr lang="en-US" sz="3200" dirty="0"/>
              <a:t>different surfaces?  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/>
              <a:t>What would happen if </a:t>
            </a:r>
            <a:r>
              <a:rPr lang="en-US" sz="3200" dirty="0" smtClean="0"/>
              <a:t>there were no friction acting on </a:t>
            </a:r>
            <a:r>
              <a:rPr lang="en-US" sz="3200" dirty="0"/>
              <a:t>an object</a:t>
            </a:r>
            <a:r>
              <a:rPr lang="en-US" sz="3200" dirty="0" smtClean="0"/>
              <a:t>? (</a:t>
            </a:r>
            <a:r>
              <a:rPr lang="en-US" sz="3200" b="1" dirty="0" smtClean="0"/>
              <a:t>Hint: </a:t>
            </a:r>
            <a:r>
              <a:rPr lang="en-US" sz="3200" dirty="0" smtClean="0"/>
              <a:t>What would happen in outer space?)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032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Why </a:t>
            </a:r>
            <a:r>
              <a:rPr lang="en-US" dirty="0" smtClean="0"/>
              <a:t>Do the Tiny Bumps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876800"/>
          </a:xfrm>
        </p:spPr>
        <p:txBody>
          <a:bodyPr/>
          <a:lstStyle/>
          <a:p>
            <a:pPr marL="365760" indent="-365760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In our last lesson, you used a hand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lens (magnifying glass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) to examine these objects: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731520" lvl="1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The wheels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of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 toy car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731520" lvl="1" indent="-365760">
              <a:spcBef>
                <a:spcPts val="6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Three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surfaces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(carpet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, tile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, and sandpaper)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365760" indent="-365760"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When you examined these objects, did you see tiny bumps on the surfaces as it says in today’s essay?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endParaRPr lang="en-US" dirty="0">
              <a:solidFill>
                <a:srgbClr val="000000"/>
              </a:solidFill>
              <a:latin typeface="Calibri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38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029200"/>
          </a:xfrm>
        </p:spPr>
        <p:txBody>
          <a:bodyPr/>
          <a:lstStyle/>
          <a:p>
            <a:pPr marL="0" lvl="0" indent="0">
              <a:buClr>
                <a:srgbClr val="93A299"/>
              </a:buClr>
              <a:buNone/>
            </a:pPr>
            <a:r>
              <a:rPr lang="en-US" sz="3200" b="1" dirty="0" smtClean="0">
                <a:solidFill>
                  <a:srgbClr val="292934"/>
                </a:solidFill>
              </a:rPr>
              <a:t>Today’s focus </a:t>
            </a:r>
            <a:r>
              <a:rPr lang="en-US" sz="3200" b="1" dirty="0">
                <a:solidFill>
                  <a:srgbClr val="292934"/>
                </a:solidFill>
              </a:rPr>
              <a:t>q</a:t>
            </a:r>
            <a:r>
              <a:rPr lang="en-US" sz="3200" b="1" dirty="0" smtClean="0">
                <a:solidFill>
                  <a:srgbClr val="292934"/>
                </a:solidFill>
              </a:rPr>
              <a:t>uestion</a:t>
            </a:r>
            <a:r>
              <a:rPr lang="en-US" sz="3200" b="1" dirty="0">
                <a:solidFill>
                  <a:srgbClr val="292934"/>
                </a:solidFill>
              </a:rPr>
              <a:t>: </a:t>
            </a:r>
            <a:r>
              <a:rPr lang="en-US" sz="3200" i="1" dirty="0">
                <a:solidFill>
                  <a:srgbClr val="292934"/>
                </a:solidFill>
              </a:rPr>
              <a:t>What force</a:t>
            </a:r>
            <a:r>
              <a:rPr lang="en-US" sz="3200" b="1" i="1" dirty="0">
                <a:solidFill>
                  <a:srgbClr val="292934"/>
                </a:solidFill>
              </a:rPr>
              <a:t> </a:t>
            </a:r>
            <a:r>
              <a:rPr lang="en-US" sz="3200" i="1" dirty="0">
                <a:solidFill>
                  <a:srgbClr val="292934"/>
                </a:solidFill>
              </a:rPr>
              <a:t>makes </a:t>
            </a:r>
            <a:r>
              <a:rPr lang="en-US" sz="3200" i="1" dirty="0" smtClean="0">
                <a:solidFill>
                  <a:srgbClr val="292934"/>
                </a:solidFill>
              </a:rPr>
              <a:t>a moving </a:t>
            </a:r>
            <a:r>
              <a:rPr lang="en-US" sz="3200" i="1" dirty="0">
                <a:solidFill>
                  <a:srgbClr val="292934"/>
                </a:solidFill>
              </a:rPr>
              <a:t>object slow down </a:t>
            </a:r>
            <a:r>
              <a:rPr lang="en-US" sz="3200" i="1" dirty="0" smtClean="0">
                <a:solidFill>
                  <a:srgbClr val="292934"/>
                </a:solidFill>
              </a:rPr>
              <a:t>and eventually </a:t>
            </a:r>
            <a:r>
              <a:rPr lang="en-US" sz="3200" i="1" dirty="0">
                <a:solidFill>
                  <a:srgbClr val="292934"/>
                </a:solidFill>
              </a:rPr>
              <a:t>stop? </a:t>
            </a:r>
            <a:r>
              <a:rPr lang="en-US" sz="3200" dirty="0">
                <a:solidFill>
                  <a:srgbClr val="292934"/>
                </a:solidFill>
              </a:rPr>
              <a:t> </a:t>
            </a:r>
          </a:p>
          <a:p>
            <a:pPr marL="0" indent="0">
              <a:spcBef>
                <a:spcPts val="2400"/>
              </a:spcBef>
              <a:buClr>
                <a:srgbClr val="93A299"/>
              </a:buClr>
              <a:buNone/>
            </a:pPr>
            <a:r>
              <a:rPr lang="en-US" sz="3200" b="1" dirty="0" smtClean="0">
                <a:solidFill>
                  <a:srgbClr val="292934"/>
                </a:solidFill>
                <a:latin typeface="Calibri"/>
              </a:rPr>
              <a:t>In your own words, </a:t>
            </a:r>
            <a:r>
              <a:rPr lang="en-US" sz="3200" dirty="0" smtClean="0">
                <a:solidFill>
                  <a:srgbClr val="292934"/>
                </a:solidFill>
                <a:latin typeface="Calibri"/>
              </a:rPr>
              <a:t>write a description you could use to help another classmate understand what friction is. </a:t>
            </a:r>
            <a:endParaRPr lang="en-US" sz="3200" dirty="0">
              <a:solidFill>
                <a:srgbClr val="292934"/>
              </a:solidFill>
              <a:latin typeface="Calibri"/>
            </a:endParaRPr>
          </a:p>
          <a:p>
            <a:pPr marL="0" indent="0">
              <a:spcBef>
                <a:spcPts val="1200"/>
              </a:spcBef>
              <a:buClr>
                <a:srgbClr val="93A299"/>
              </a:buClr>
              <a:buNone/>
            </a:pPr>
            <a:r>
              <a:rPr lang="en-US" sz="3200" b="1" dirty="0" smtClean="0">
                <a:solidFill>
                  <a:srgbClr val="292934"/>
                </a:solidFill>
              </a:rPr>
              <a:t>Word list: </a:t>
            </a:r>
          </a:p>
          <a:p>
            <a:pPr marL="731520" indent="0">
              <a:spcBef>
                <a:spcPts val="0"/>
              </a:spcBef>
              <a:buClr>
                <a:srgbClr val="93A299"/>
              </a:buClr>
              <a:buNone/>
            </a:pPr>
            <a:r>
              <a:rPr lang="en-US" sz="3200" dirty="0" smtClean="0">
                <a:solidFill>
                  <a:srgbClr val="292934"/>
                </a:solidFill>
              </a:rPr>
              <a:t>Push	       	Slow down/stop</a:t>
            </a:r>
          </a:p>
          <a:p>
            <a:pPr marL="731520" indent="0">
              <a:spcBef>
                <a:spcPts val="600"/>
              </a:spcBef>
              <a:buClr>
                <a:srgbClr val="93A299"/>
              </a:buClr>
              <a:buNone/>
            </a:pPr>
            <a:r>
              <a:rPr lang="en-US" sz="3200" dirty="0" smtClean="0">
                <a:solidFill>
                  <a:srgbClr val="292934"/>
                </a:solidFill>
              </a:rPr>
              <a:t>Force 		Bumps</a:t>
            </a:r>
          </a:p>
          <a:p>
            <a:pPr marL="731520" indent="0">
              <a:spcBef>
                <a:spcPts val="600"/>
              </a:spcBef>
              <a:buClr>
                <a:srgbClr val="93A299"/>
              </a:buClr>
              <a:buNone/>
            </a:pPr>
            <a:r>
              <a:rPr lang="en-US" sz="3200" dirty="0" smtClean="0">
                <a:solidFill>
                  <a:srgbClr val="292934"/>
                </a:solidFill>
              </a:rPr>
              <a:t>Surface	Rough surface/ smooth surface</a:t>
            </a:r>
            <a:endParaRPr lang="en-US" sz="3200" dirty="0">
              <a:solidFill>
                <a:srgbClr val="292934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3126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</a:t>
            </a:r>
            <a:r>
              <a:rPr lang="en-US" sz="3200"/>
              <a:t>happens </a:t>
            </a:r>
            <a:r>
              <a:rPr lang="en-US" sz="3200" smtClean="0"/>
              <a:t>if </a:t>
            </a:r>
            <a:r>
              <a:rPr lang="en-US" sz="3200" b="1" smtClean="0"/>
              <a:t>more </a:t>
            </a:r>
            <a:r>
              <a:rPr lang="en-US" sz="3200" b="1" dirty="0" smtClean="0"/>
              <a:t>than one </a:t>
            </a:r>
            <a:r>
              <a:rPr lang="en-US" sz="3200" dirty="0" smtClean="0"/>
              <a:t>force pushes or pulls </a:t>
            </a:r>
            <a:r>
              <a:rPr lang="en-US" sz="3200" dirty="0"/>
              <a:t>an object at the same </a:t>
            </a:r>
            <a:r>
              <a:rPr lang="en-US" sz="3200" dirty="0" smtClean="0"/>
              <a:t>time?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We’ll explore this question next time! </a:t>
            </a:r>
            <a:endParaRPr lang="en-US" sz="3200" dirty="0"/>
          </a:p>
        </p:txBody>
      </p:sp>
      <p:sp>
        <p:nvSpPr>
          <p:cNvPr id="4" name="Right Arrow 3"/>
          <p:cNvSpPr/>
          <p:nvPr/>
        </p:nvSpPr>
        <p:spPr>
          <a:xfrm>
            <a:off x="1752600" y="2971800"/>
            <a:ext cx="2438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flipH="1">
            <a:off x="4495800" y="2971800"/>
            <a:ext cx="2438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572000" y="4114800"/>
            <a:ext cx="2438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H="1">
            <a:off x="1676400" y="4114800"/>
            <a:ext cx="2438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156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2819</TotalTime>
  <Words>387</Words>
  <Application>Microsoft Office PowerPoint</Application>
  <PresentationFormat>On-screen Show (4:3)</PresentationFormat>
  <Paragraphs>46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Forces Lesson 4B</vt:lpstr>
      <vt:lpstr>Review: Key Science Ideas</vt:lpstr>
      <vt:lpstr>Review: Our Hand-Strip Model</vt:lpstr>
      <vt:lpstr>Today’s Focus Question</vt:lpstr>
      <vt:lpstr>A New Science Idea</vt:lpstr>
      <vt:lpstr>Investigation: What Is Friction?</vt:lpstr>
      <vt:lpstr>Why Do the Tiny Bumps Matter?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165</cp:revision>
  <cp:lastPrinted>2016-02-23T19:41:43Z</cp:lastPrinted>
  <dcterms:created xsi:type="dcterms:W3CDTF">2014-06-10T18:20:14Z</dcterms:created>
  <dcterms:modified xsi:type="dcterms:W3CDTF">2019-12-03T13:58:14Z</dcterms:modified>
</cp:coreProperties>
</file>