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99" r:id="rId2"/>
    <p:sldId id="372" r:id="rId3"/>
    <p:sldId id="361" r:id="rId4"/>
    <p:sldId id="373" r:id="rId5"/>
    <p:sldId id="385" r:id="rId6"/>
    <p:sldId id="386" r:id="rId7"/>
    <p:sldId id="387" r:id="rId8"/>
    <p:sldId id="388" r:id="rId9"/>
    <p:sldId id="389" r:id="rId10"/>
    <p:sldId id="379" r:id="rId11"/>
    <p:sldId id="380" r:id="rId12"/>
    <p:sldId id="390" r:id="rId13"/>
    <p:sldId id="381" r:id="rId14"/>
    <p:sldId id="382" r:id="rId15"/>
    <p:sldId id="383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80639" autoAdjust="0"/>
  </p:normalViewPr>
  <p:slideViewPr>
    <p:cSldViewPr>
      <p:cViewPr varScale="1">
        <p:scale>
          <a:sx n="58" d="100"/>
          <a:sy n="58" d="100"/>
        </p:scale>
        <p:origin x="-17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B3138-02F8-4271-AE06-E3638800E77D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4D70C-C6FC-4CEE-BE95-5F01CD529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1049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2174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0990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0978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066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9544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3962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9974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8486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Forces Lesson 5A</a:t>
            </a:r>
            <a:endParaRPr lang="en-US" altLang="en-US" sz="3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</a:rPr>
              <a:t>What Happens If More Than One Force Pushes or Pulls an Object?</a:t>
            </a:r>
            <a:endParaRPr lang="en-US" altLang="en-US" dirty="0">
              <a:solidFill>
                <a:srgbClr val="0070C0"/>
              </a:solidFill>
            </a:endParaRP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0" y="4913294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>
                <a:solidFill>
                  <a:srgbClr val="D2533C"/>
                </a:solidFill>
                <a:latin typeface="Calibri" charset="0"/>
              </a:rPr>
              <a:t>Investigation: Describe the Forces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3200" dirty="0"/>
              <a:t>Complete part 1 of handout 5.1 (Describe the </a:t>
            </a:r>
            <a:r>
              <a:rPr lang="en-US" sz="3200" dirty="0" smtClean="0"/>
              <a:t>Forces) </a:t>
            </a:r>
            <a:r>
              <a:rPr lang="en-US" sz="3200" dirty="0"/>
              <a:t>on your own. 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3200" dirty="0"/>
              <a:t>Read each scenario and work on the tasks.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3200" dirty="0"/>
              <a:t>Make sure to include science ideas about forces in your explanations.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3200" dirty="0"/>
              <a:t>When you’re finished, share your drawings and explanations with an elbow partner.</a:t>
            </a:r>
          </a:p>
        </p:txBody>
      </p:sp>
    </p:spTree>
    <p:extLst>
      <p:ext uri="{BB962C8B-B14F-4D97-AF65-F5344CB8AC3E}">
        <p14:creationId xmlns:p14="http://schemas.microsoft.com/office/powerpoint/2010/main" xmlns="" val="3309172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/>
          <a:lstStyle/>
          <a:p>
            <a:r>
              <a:rPr lang="en-US" dirty="0"/>
              <a:t>Follow-Up: Describe the Forces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365760" indent="-365760"/>
            <a:r>
              <a:rPr lang="en-US" sz="3200" dirty="0"/>
              <a:t>Listen carefully as your classmate explains what happened with the file cabinet in the three scenarios. </a:t>
            </a:r>
          </a:p>
          <a:p>
            <a:pPr marL="365760" indent="-365760"/>
            <a:r>
              <a:rPr lang="en-US" sz="3200" dirty="0"/>
              <a:t>Be prepared to agree or disagree, ask questions, or add on. Let’s communicate in scientific ways!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b="1" dirty="0"/>
              <a:t>Think about this question: </a:t>
            </a:r>
            <a:r>
              <a:rPr lang="en-US" sz="3200" dirty="0"/>
              <a:t>How is the force of </a:t>
            </a:r>
            <a:r>
              <a:rPr lang="en-US" sz="3200" b="1" dirty="0"/>
              <a:t>friction </a:t>
            </a:r>
            <a:r>
              <a:rPr lang="en-US" sz="3200" dirty="0"/>
              <a:t>involved in each scenario?</a:t>
            </a:r>
          </a:p>
        </p:txBody>
      </p:sp>
    </p:spTree>
    <p:extLst>
      <p:ext uri="{BB962C8B-B14F-4D97-AF65-F5344CB8AC3E}">
        <p14:creationId xmlns:p14="http://schemas.microsoft.com/office/powerpoint/2010/main" xmlns="" val="3558882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happens if more than one force pushes or pulls an object?</a:t>
            </a:r>
            <a:r>
              <a:rPr lang="en-US" sz="3200" i="1" dirty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684012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990600"/>
          </a:xfrm>
        </p:spPr>
        <p:txBody>
          <a:bodyPr/>
          <a:lstStyle/>
          <a:p>
            <a:r>
              <a:rPr lang="en-US" dirty="0"/>
              <a:t>Let’s Summarize: Key 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5181600"/>
          </a:xfrm>
        </p:spPr>
        <p:txBody>
          <a:bodyPr/>
          <a:lstStyle/>
          <a:p>
            <a:pPr marL="365760" indent="-365760">
              <a:spcBef>
                <a:spcPts val="600"/>
              </a:spcBef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A </a:t>
            </a: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force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is a push or a pull that makes an object start to move. </a:t>
            </a:r>
          </a:p>
          <a:p>
            <a:pPr marL="365760" indent="-365760">
              <a:spcBef>
                <a:spcPts val="600"/>
              </a:spcBef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Forces have a strength and direction we can represent using arrows of different lengths and directions. </a:t>
            </a:r>
          </a:p>
          <a:p>
            <a:pPr marL="365760" indent="-365760">
              <a:spcBef>
                <a:spcPts val="600"/>
              </a:spcBef>
            </a:pP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Friction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is a force that’s created when tiny bumps on the surfaces of two objects push against one another. </a:t>
            </a:r>
          </a:p>
          <a:p>
            <a:pPr marL="365760" indent="-365760">
              <a:spcBef>
                <a:spcPts val="600"/>
              </a:spcBef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The pushing force of friction makes a moving object slow down and eventually stop. 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6849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Let’s Summarize: Key 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257800"/>
          </a:xfrm>
        </p:spPr>
        <p:txBody>
          <a:bodyPr/>
          <a:lstStyle/>
          <a:p>
            <a:pPr marL="365760" indent="-365760">
              <a:spcBef>
                <a:spcPts val="600"/>
              </a:spcBef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More than one force can push or pull an object at the same time. One of those forces can be friction.</a:t>
            </a:r>
          </a:p>
          <a:p>
            <a:pPr marL="365760" indent="-365760">
              <a:spcBef>
                <a:spcPts val="600"/>
              </a:spcBef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If forces of </a:t>
            </a: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equal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strength are pushing or pulling an object in opposite directions, the object won’t move.</a:t>
            </a:r>
          </a:p>
          <a:p>
            <a:pPr marL="365760" indent="-365760">
              <a:spcBef>
                <a:spcPts val="600"/>
              </a:spcBef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If forces of </a:t>
            </a: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unequal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strength are pushing or pulling an object in opposite directions, the object will move in the direction of the stronger force.</a:t>
            </a:r>
            <a:r>
              <a:rPr lang="en-US" dirty="0">
                <a:solidFill>
                  <a:srgbClr val="000000"/>
                </a:solidFill>
                <a:latin typeface="Calibri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095465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In our next lesson, we’ll continue exploring what happens when more than one force acts on an object. We’ll also think about how gravity can be involved.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Think about this question tonight: 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200" i="1" dirty="0">
                <a:solidFill>
                  <a:srgbClr val="000000"/>
                </a:solidFill>
                <a:latin typeface="Calibri" charset="0"/>
              </a:rPr>
              <a:t>Are any forces acting on a pencil that’s lying still on a table?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We’ll talk about your ideas next time!</a:t>
            </a:r>
          </a:p>
        </p:txBody>
      </p:sp>
    </p:spTree>
    <p:extLst>
      <p:ext uri="{BB962C8B-B14F-4D97-AF65-F5344CB8AC3E}">
        <p14:creationId xmlns:p14="http://schemas.microsoft.com/office/powerpoint/2010/main" xmlns="" val="1127221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Review: Ideas about Friction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0"/>
              </a:spcAft>
            </a:pPr>
            <a:r>
              <a:rPr lang="en-US" sz="3200" dirty="0"/>
              <a:t>What is friction and how does it work? </a:t>
            </a:r>
          </a:p>
          <a:p>
            <a:pPr marL="365760" indent="-365760">
              <a:spcBef>
                <a:spcPts val="1200"/>
              </a:spcBef>
              <a:spcAft>
                <a:spcPts val="0"/>
              </a:spcAft>
            </a:pPr>
            <a:r>
              <a:rPr lang="en-US" sz="3200" dirty="0"/>
              <a:t>Are there bumps anywhere else besides </a:t>
            </a:r>
            <a:br>
              <a:rPr lang="en-US" sz="3200" dirty="0"/>
            </a:br>
            <a:r>
              <a:rPr lang="en-US" sz="3200" dirty="0"/>
              <a:t>the surface an object moves across?</a:t>
            </a:r>
          </a:p>
          <a:p>
            <a:pPr marL="365760" indent="-365760">
              <a:spcBef>
                <a:spcPts val="1200"/>
              </a:spcBef>
              <a:spcAft>
                <a:spcPts val="0"/>
              </a:spcAft>
            </a:pPr>
            <a:r>
              <a:rPr lang="en-US" sz="3200" dirty="0"/>
              <a:t>Give an example of friction from your everyday life. </a:t>
            </a:r>
          </a:p>
        </p:txBody>
      </p:sp>
    </p:spTree>
    <p:extLst>
      <p:ext uri="{BB962C8B-B14F-4D97-AF65-F5344CB8AC3E}">
        <p14:creationId xmlns:p14="http://schemas.microsoft.com/office/powerpoint/2010/main" xmlns="" val="321238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happens if more than one force pushes or pulls an object?</a:t>
            </a:r>
            <a:r>
              <a:rPr lang="en-US" sz="3200" i="1" dirty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684012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/>
          <a:lstStyle/>
          <a:p>
            <a:r>
              <a:rPr lang="en-US" dirty="0"/>
              <a:t>Scenario: Pushing a File Cabinet</a:t>
            </a:r>
          </a:p>
        </p:txBody>
      </p:sp>
      <p:pic>
        <p:nvPicPr>
          <p:cNvPr id="8" name="Content Placeholder 7" descr="S:\PD\Project Files\RESPeCT\2.0 PD Curriculum Modules\Cohort 2\3.1_Forces Module\3.0 Lesson Plans\Art Specs\final art\RES.C2.FOR.ASMT.003.jpg"/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9656" y="2133600"/>
            <a:ext cx="3514344" cy="31699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62000" y="1371600"/>
            <a:ext cx="4495800" cy="51054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A student is trying to move a heavy file cabinet across a carpeted floor, but the cabinet doesn’t move.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b="1" dirty="0"/>
              <a:t>Turn and Talk: </a:t>
            </a:r>
            <a:r>
              <a:rPr lang="en-US" sz="3200" dirty="0"/>
              <a:t>Why do you think the cabinet won’t move? Could forces have something to do with it? If so, how?</a:t>
            </a:r>
          </a:p>
        </p:txBody>
      </p:sp>
    </p:spTree>
    <p:extLst>
      <p:ext uri="{BB962C8B-B14F-4D97-AF65-F5344CB8AC3E}">
        <p14:creationId xmlns:p14="http://schemas.microsoft.com/office/powerpoint/2010/main" xmlns="" val="211920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Investigation: Describe the Forces</a:t>
            </a:r>
          </a:p>
        </p:txBody>
      </p:sp>
      <p:pic>
        <p:nvPicPr>
          <p:cNvPr id="7" name="Content Placeholder 7" descr="S:\PD\Project Files\RESPeCT\2.0 PD Curriculum Modules\Cohort 2\3.1_Forces Module\3.0 Lesson Plans\Art Specs\final art\RES.C2.FOR.ASMT.003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86000"/>
            <a:ext cx="3514344" cy="316992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609600" y="1295400"/>
            <a:ext cx="3962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n-US" sz="3000" dirty="0">
                <a:latin typeface="Calibri" pitchFamily="34" charset="0"/>
              </a:rPr>
              <a:t>Use one foam arrow to represent the pushing force our volunteer is exerting on the file cabinet.</a:t>
            </a:r>
          </a:p>
          <a:p>
            <a:pPr marL="457200" indent="-45720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n-US" sz="3000" dirty="0">
                <a:latin typeface="Calibri" pitchFamily="34" charset="0"/>
              </a:rPr>
              <a:t>Use two arrows to represent the </a:t>
            </a:r>
            <a:r>
              <a:rPr lang="en-US" sz="3000" b="1" dirty="0">
                <a:latin typeface="Calibri" pitchFamily="34" charset="0"/>
              </a:rPr>
              <a:t>direction</a:t>
            </a:r>
            <a:r>
              <a:rPr lang="en-US" sz="3000" dirty="0">
                <a:latin typeface="Calibri" pitchFamily="34" charset="0"/>
              </a:rPr>
              <a:t> and </a:t>
            </a:r>
            <a:r>
              <a:rPr lang="en-US" sz="3000" b="1" dirty="0">
                <a:latin typeface="Calibri" pitchFamily="34" charset="0"/>
              </a:rPr>
              <a:t>strength</a:t>
            </a:r>
            <a:r>
              <a:rPr lang="en-US" sz="3000" dirty="0">
                <a:latin typeface="Calibri" pitchFamily="34" charset="0"/>
              </a:rPr>
              <a:t> of each force that is pushing on the cabinet.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3839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381000"/>
            <a:ext cx="7924800" cy="990600"/>
          </a:xfrm>
        </p:spPr>
        <p:txBody>
          <a:bodyPr>
            <a:normAutofit/>
          </a:bodyPr>
          <a:lstStyle/>
          <a:p>
            <a:r>
              <a:rPr lang="en-US" dirty="0"/>
              <a:t>Investigation: Describe the Forces</a:t>
            </a:r>
          </a:p>
        </p:txBody>
      </p:sp>
      <p:pic>
        <p:nvPicPr>
          <p:cNvPr id="7" name="Content Placeholder 7" descr="S:\PD\Project Files\RESPeCT\2.0 PD Curriculum Modules\Cohort 2\3.1_Forces Module\3.0 Lesson Plans\Art Specs\final art\RES.C2.FOR.ASMT.003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81200"/>
            <a:ext cx="3285744" cy="316992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762000" y="1447800"/>
            <a:ext cx="41148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Clr>
                <a:schemeClr val="bg1">
                  <a:lumMod val="75000"/>
                </a:schemeClr>
              </a:buClr>
            </a:pPr>
            <a:r>
              <a:rPr lang="en-US" sz="2900" dirty="0">
                <a:latin typeface="Calibri" pitchFamily="34" charset="0"/>
              </a:rPr>
              <a:t>Try to imagine the tiny bumps on the bottom surface of the file cabinet and the surface of the floor.</a:t>
            </a:r>
          </a:p>
          <a:p>
            <a:pPr>
              <a:spcBef>
                <a:spcPts val="2400"/>
              </a:spcBef>
              <a:buClr>
                <a:schemeClr val="bg1">
                  <a:lumMod val="75000"/>
                </a:schemeClr>
              </a:buClr>
            </a:pPr>
            <a:r>
              <a:rPr lang="en-US" sz="2900" dirty="0">
                <a:latin typeface="Calibri" pitchFamily="34" charset="0"/>
              </a:rPr>
              <a:t>How could we use our hand-strip model to show how the bumps on these surfaces interact or push against one another?</a:t>
            </a:r>
          </a:p>
        </p:txBody>
      </p:sp>
    </p:spTree>
    <p:extLst>
      <p:ext uri="{BB962C8B-B14F-4D97-AF65-F5344CB8AC3E}">
        <p14:creationId xmlns:p14="http://schemas.microsoft.com/office/powerpoint/2010/main" xmlns="" val="2813839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381000"/>
            <a:ext cx="7924800" cy="990600"/>
          </a:xfrm>
        </p:spPr>
        <p:txBody>
          <a:bodyPr>
            <a:normAutofit/>
          </a:bodyPr>
          <a:lstStyle/>
          <a:p>
            <a:r>
              <a:rPr lang="en-US" dirty="0"/>
              <a:t>Investigation: Describe the Forces</a:t>
            </a:r>
          </a:p>
        </p:txBody>
      </p:sp>
      <p:pic>
        <p:nvPicPr>
          <p:cNvPr id="7" name="Content Placeholder 7" descr="S:\PD\Project Files\RESPeCT\2.0 PD Curriculum Modules\Cohort 2\3.1_Forces Module\3.0 Lesson Plans\Art Specs\final art\RES.C2.FOR.ASMT.003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81200"/>
            <a:ext cx="3514344" cy="31699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38200" y="1371600"/>
            <a:ext cx="3810000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When we tried to push the </a:t>
            </a:r>
            <a:r>
              <a:rPr lang="en-US" sz="3200" b="1" dirty="0">
                <a:latin typeface="Calibri" pitchFamily="34" charset="0"/>
              </a:rPr>
              <a:t>heavy</a:t>
            </a:r>
            <a:r>
              <a:rPr lang="en-US" sz="3200" dirty="0">
                <a:latin typeface="Calibri" pitchFamily="34" charset="0"/>
              </a:rPr>
              <a:t> cabinet across the floor, how do you think the bumps on the cabinet and the floor interacted?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latin typeface="Calibri" pitchFamily="34" charset="0"/>
              </a:rPr>
              <a:t>Use the hand strips to show this interaction.</a:t>
            </a:r>
          </a:p>
        </p:txBody>
      </p:sp>
    </p:spTree>
    <p:extLst>
      <p:ext uri="{BB962C8B-B14F-4D97-AF65-F5344CB8AC3E}">
        <p14:creationId xmlns:p14="http://schemas.microsoft.com/office/powerpoint/2010/main" xmlns="" val="2813839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381000"/>
            <a:ext cx="7924800" cy="990600"/>
          </a:xfrm>
        </p:spPr>
        <p:txBody>
          <a:bodyPr>
            <a:normAutofit/>
          </a:bodyPr>
          <a:lstStyle/>
          <a:p>
            <a:r>
              <a:rPr lang="en-US" dirty="0"/>
              <a:t>Investigation: Describe the Forces</a:t>
            </a:r>
          </a:p>
        </p:txBody>
      </p:sp>
      <p:pic>
        <p:nvPicPr>
          <p:cNvPr id="7" name="Content Placeholder 7" descr="S:\PD\Project Files\RESPeCT\2.0 PD Curriculum Modules\Cohort 2\3.1_Forces Module\3.0 Lesson Plans\Art Specs\final art\RES.C2.FOR.ASMT.003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81200"/>
            <a:ext cx="3514344" cy="31699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38200" y="1524000"/>
            <a:ext cx="38100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If we tried to push an </a:t>
            </a:r>
            <a:r>
              <a:rPr lang="en-US" sz="3200" b="1" dirty="0">
                <a:latin typeface="Calibri" pitchFamily="34" charset="0"/>
              </a:rPr>
              <a:t>empty</a:t>
            </a:r>
            <a:r>
              <a:rPr lang="en-US" sz="3200" dirty="0">
                <a:latin typeface="Calibri" pitchFamily="34" charset="0"/>
              </a:rPr>
              <a:t> cabinet across the floor, how do you think the bumps on the cabinet and the floor would interact?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latin typeface="Calibri" pitchFamily="34" charset="0"/>
              </a:rPr>
              <a:t>Use the hand strips to show this interaction.</a:t>
            </a:r>
          </a:p>
        </p:txBody>
      </p:sp>
    </p:spTree>
    <p:extLst>
      <p:ext uri="{BB962C8B-B14F-4D97-AF65-F5344CB8AC3E}">
        <p14:creationId xmlns:p14="http://schemas.microsoft.com/office/powerpoint/2010/main" xmlns="" val="2813839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381000"/>
            <a:ext cx="7924800" cy="990600"/>
          </a:xfrm>
        </p:spPr>
        <p:txBody>
          <a:bodyPr>
            <a:normAutofit/>
          </a:bodyPr>
          <a:lstStyle/>
          <a:p>
            <a:r>
              <a:rPr lang="en-US" dirty="0"/>
              <a:t>Investigation: Describe the Forces</a:t>
            </a:r>
          </a:p>
        </p:txBody>
      </p:sp>
      <p:pic>
        <p:nvPicPr>
          <p:cNvPr id="7" name="Content Placeholder 7" descr="S:\PD\Project Files\RESPeCT\2.0 PD Curriculum Modules\Cohort 2\3.1_Forces Module\3.0 Lesson Plans\Art Specs\final art\RES.C2.FOR.ASMT.003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81200"/>
            <a:ext cx="3514344" cy="31699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38200" y="1524000"/>
            <a:ext cx="3810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How strong are the forces acting on the cabinet?</a:t>
            </a:r>
          </a:p>
          <a:p>
            <a:pPr>
              <a:spcBef>
                <a:spcPts val="1200"/>
              </a:spcBef>
            </a:pPr>
            <a:r>
              <a:rPr lang="en-US" sz="3200" dirty="0">
                <a:latin typeface="Calibri" pitchFamily="34" charset="0"/>
              </a:rPr>
              <a:t>Are they stronger if the bumps on both surfaces are pushing close together or if they aren’t touching as much?</a:t>
            </a:r>
          </a:p>
        </p:txBody>
      </p:sp>
    </p:spTree>
    <p:extLst>
      <p:ext uri="{BB962C8B-B14F-4D97-AF65-F5344CB8AC3E}">
        <p14:creationId xmlns:p14="http://schemas.microsoft.com/office/powerpoint/2010/main" xmlns="" val="2813839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3104</TotalTime>
  <Words>659</Words>
  <Application>Microsoft Office PowerPoint</Application>
  <PresentationFormat>On-screen Show (4:3)</PresentationFormat>
  <Paragraphs>58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Forces Lesson 5A</vt:lpstr>
      <vt:lpstr>Review: Ideas about Friction</vt:lpstr>
      <vt:lpstr>Today’s Focus Question</vt:lpstr>
      <vt:lpstr>Scenario: Pushing a File Cabinet</vt:lpstr>
      <vt:lpstr>Investigation: Describe the Forces</vt:lpstr>
      <vt:lpstr>Investigation: Describe the Forces</vt:lpstr>
      <vt:lpstr>Investigation: Describe the Forces</vt:lpstr>
      <vt:lpstr>Investigation: Describe the Forces</vt:lpstr>
      <vt:lpstr>Investigation: Describe the Forces</vt:lpstr>
      <vt:lpstr>Investigation: Describe the Forces</vt:lpstr>
      <vt:lpstr>Follow-Up: Describe the Forces</vt:lpstr>
      <vt:lpstr>Today’s Focus Question</vt:lpstr>
      <vt:lpstr>Let’s Summarize: Key Science Ideas</vt:lpstr>
      <vt:lpstr>Let’s Summarize: Key Science Ideas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191</cp:revision>
  <cp:lastPrinted>2016-02-23T19:43:11Z</cp:lastPrinted>
  <dcterms:created xsi:type="dcterms:W3CDTF">2014-06-10T18:20:14Z</dcterms:created>
  <dcterms:modified xsi:type="dcterms:W3CDTF">2019-12-03T16:01:10Z</dcterms:modified>
</cp:coreProperties>
</file>