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99" r:id="rId2"/>
    <p:sldId id="372" r:id="rId3"/>
    <p:sldId id="361" r:id="rId4"/>
    <p:sldId id="373" r:id="rId5"/>
    <p:sldId id="381" r:id="rId6"/>
    <p:sldId id="386" r:id="rId7"/>
    <p:sldId id="387" r:id="rId8"/>
    <p:sldId id="388" r:id="rId9"/>
    <p:sldId id="389" r:id="rId10"/>
    <p:sldId id="385" r:id="rId11"/>
    <p:sldId id="382" r:id="rId12"/>
    <p:sldId id="383" r:id="rId13"/>
    <p:sldId id="384" r:id="rId1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211D1E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5" autoAdjust="0"/>
    <p:restoredTop sz="83871" autoAdjust="0"/>
  </p:normalViewPr>
  <p:slideViewPr>
    <p:cSldViewPr>
      <p:cViewPr>
        <p:scale>
          <a:sx n="70" d="100"/>
          <a:sy n="70" d="100"/>
        </p:scale>
        <p:origin x="-1386" y="28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image" Target="../media/image7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2962" y="0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/>
            </a:lvl1pPr>
          </a:lstStyle>
          <a:p>
            <a:fld id="{7E8B3138-02F8-4271-AE06-E3638800E77D}" type="datetimeFigureOut">
              <a:rPr lang="en-US" smtClean="0"/>
              <a:pPr/>
              <a:t>12/3/2019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2962" y="9119173"/>
            <a:ext cx="3170583" cy="480388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fld id="{81B4D70C-C6FC-4CEE-BE95-5F01CD5290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5104972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113E99A0-5A01-41BA-AC39-BB8F130969B5}" type="datetimeFigureOut">
              <a:rPr lang="en-US" smtClean="0"/>
              <a:pPr/>
              <a:t>12/3/2019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19138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7" rIns="96653" bIns="4832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53" tIns="48327" rIns="96653" bIns="4832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458BEC4D-D1F7-4625-B0BA-2126EAFE9E6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917972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85305" indent="-30204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208161" indent="-24163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91426" indent="-24163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174690" indent="-241632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657954" indent="-24163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3141218" indent="-24163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624483" indent="-24163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4107747" indent="-241632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A9E7CF9-240F-482B-9EC3-A2AD26735D19}" type="slidenum">
              <a:rPr lang="en-US" altLang="en-US">
                <a:solidFill>
                  <a:prstClr val="black"/>
                </a:solidFill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xmlns="" val="417903542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80318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403818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403818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403818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4038188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403818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4038188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356166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EC4D-D1F7-4625-B0BA-2126EAFE9E6D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224912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685800" y="339883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  <a:latin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36509-B7D9-4E14-990D-0939A6D2E1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66090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950129-838B-4CD0-82C5-B9E5CA8BA4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10985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3227E1-08E6-4E55-9BDE-7F7F260040A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863072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7A78D6-729F-4E75-A2D7-D2A416F3A9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039450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/>
          <p:cNvCxnSpPr/>
          <p:nvPr/>
        </p:nvCxnSpPr>
        <p:spPr>
          <a:xfrm>
            <a:off x="731838" y="4598988"/>
            <a:ext cx="7848600" cy="158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/>
          <a:lstStyle>
            <a:lvl1pPr algn="l">
              <a:defRPr sz="4800" b="0" cap="all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6BBEB5-01D6-47A2-BCF3-B3B9837CD53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1758983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>
                <a:latin typeface="Calibri" panose="020F0502020204030204" pitchFamily="34" charset="0"/>
              </a:defRPr>
            </a:lvl1pPr>
            <a:lvl2pPr>
              <a:defRPr sz="2400">
                <a:latin typeface="Calibri" panose="020F0502020204030204" pitchFamily="34" charset="0"/>
              </a:defRPr>
            </a:lvl2pPr>
            <a:lvl3pPr>
              <a:defRPr sz="2000">
                <a:latin typeface="Calibri" panose="020F0502020204030204" pitchFamily="34" charset="0"/>
              </a:defRPr>
            </a:lvl3pPr>
            <a:lvl4pPr>
              <a:defRPr sz="1800">
                <a:latin typeface="Calibri" panose="020F0502020204030204" pitchFamily="34" charset="0"/>
              </a:defRPr>
            </a:lvl4pPr>
            <a:lvl5pPr>
              <a:defRPr sz="1800">
                <a:latin typeface="Calibri" panose="020F050202020403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82B28A-D4AF-4B7E-8537-11780E8ECB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816008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 rot="5400000">
            <a:off x="2218531" y="4045744"/>
            <a:ext cx="470852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  <a:latin typeface="Calibri" panose="020F050202020403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Calibri" panose="020F0502020204030204" pitchFamily="34" charset="0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>
                <a:latin typeface="Calibri" panose="020F0502020204030204" pitchFamily="34" charset="0"/>
              </a:defRPr>
            </a:lvl1pPr>
            <a:lvl2pPr>
              <a:defRPr sz="2000">
                <a:latin typeface="Calibri" panose="020F0502020204030204" pitchFamily="34" charset="0"/>
              </a:defRPr>
            </a:lvl2pPr>
            <a:lvl3pPr>
              <a:defRPr sz="1800">
                <a:latin typeface="Calibri" panose="020F0502020204030204" pitchFamily="34" charset="0"/>
              </a:defRPr>
            </a:lvl3pPr>
            <a:lvl4pPr>
              <a:defRPr sz="1600">
                <a:latin typeface="Calibri" panose="020F0502020204030204" pitchFamily="34" charset="0"/>
              </a:defRPr>
            </a:lvl4pPr>
            <a:lvl5pPr>
              <a:defRPr sz="1600">
                <a:latin typeface="Calibri" panose="020F0502020204030204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C85E45-36ED-4CB7-AAF7-BE6B50D63CE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67473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CF5097-F154-45E2-885E-C804689485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381159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66BDC2-34F1-4F7E-8EA7-5E37952CD37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22234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 rot="5400000">
            <a:off x="-13494" y="3580607"/>
            <a:ext cx="5578475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>
                <a:latin typeface="Calibri" panose="020F0502020204030204" pitchFamily="34" charset="0"/>
              </a:defRPr>
            </a:lvl1pPr>
            <a:lvl2pPr>
              <a:defRPr sz="2800">
                <a:latin typeface="Calibri" panose="020F0502020204030204" pitchFamily="34" charset="0"/>
              </a:defRPr>
            </a:lvl2pPr>
            <a:lvl3pPr>
              <a:defRPr sz="2400">
                <a:latin typeface="Calibri" panose="020F0502020204030204" pitchFamily="34" charset="0"/>
              </a:defRPr>
            </a:lvl3pPr>
            <a:lvl4pPr>
              <a:defRPr sz="2000">
                <a:latin typeface="Calibri" panose="020F0502020204030204" pitchFamily="34" charset="0"/>
              </a:defRPr>
            </a:lvl4pPr>
            <a:lvl5pPr>
              <a:defRPr sz="2000">
                <a:latin typeface="Calibri" panose="020F050202020403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70B46F-C72C-481F-AA11-EB346A150C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028207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/>
          <a:lstStyle>
            <a:lvl1pPr algn="l">
              <a:defRPr sz="2400" b="0">
                <a:latin typeface="Calibri" panose="020F050202020403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 rtlCol="0">
            <a:normAutofit/>
          </a:bodyPr>
          <a:lstStyle>
            <a:lvl1pPr marL="0" indent="0">
              <a:buNone/>
              <a:defRPr sz="3200">
                <a:latin typeface="Calibri" panose="020F050202020403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>
                <a:latin typeface="Calibri" panose="020F050202020403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61DD7-BAA8-421F-9E35-5963BE49B3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63746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663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410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87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1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9050"/>
            <a:ext cx="28956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9050"/>
            <a:ext cx="4114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9050"/>
            <a:ext cx="1066800" cy="328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58F8E8D-CCF4-42A3-97FD-9805C969D99B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20229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0" i="0" u="none" kern="1200" spc="-100">
          <a:solidFill>
            <a:schemeClr val="tx2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Arial" charset="0"/>
        </a:defRPr>
      </a:lvl9pPr>
    </p:titleStyle>
    <p:bodyStyle>
      <a:lvl1pPr marL="182563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1pPr>
      <a:lvl2pPr marL="45720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Arial" charset="0"/>
        <a:buChar char="•"/>
        <a:defRPr sz="20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2pPr>
      <a:lvl3pPr marL="730250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90000"/>
        <a:buFont typeface="Arial" charset="0"/>
        <a:buChar char="•"/>
        <a:defRPr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3pPr>
      <a:lvl4pPr marL="1004888" indent="-1825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16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4pPr>
      <a:lvl5pPr marL="1187450" indent="-1365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Arial" charset="0"/>
        <a:buChar char="•"/>
        <a:defRPr sz="1400" kern="1200">
          <a:solidFill>
            <a:schemeClr val="tx1"/>
          </a:solidFill>
          <a:latin typeface="Calibri" panose="020F0502020204030204" pitchFamily="34" charset="0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gif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3" Type="http://schemas.openxmlformats.org/officeDocument/2006/relationships/notesSlide" Target="../notesSlides/notesSlide7.xml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oleObject" Target="../embeddings/oleObject1.bin"/><Relationship Id="rId10" Type="http://schemas.openxmlformats.org/officeDocument/2006/relationships/oleObject" Target="../embeddings/oleObject6.bin"/><Relationship Id="rId4" Type="http://schemas.openxmlformats.org/officeDocument/2006/relationships/image" Target="../media/image9.jpeg"/><Relationship Id="rId9" Type="http://schemas.openxmlformats.org/officeDocument/2006/relationships/oleObject" Target="../embeddings/oleObject5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848600" cy="12954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forces Lesson 6A</a:t>
            </a:r>
            <a:endParaRPr lang="en-US" altLang="en-US" sz="3600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772400" cy="1828800"/>
          </a:xfrm>
        </p:spPr>
        <p:txBody>
          <a:bodyPr rtlCol="0">
            <a:normAutofit/>
          </a:bodyPr>
          <a:lstStyle/>
          <a:p>
            <a:pPr eaLnBrk="1" fontAlgn="auto" hangingPunct="1">
              <a:lnSpc>
                <a:spcPct val="80000"/>
              </a:lnSpc>
              <a:spcAft>
                <a:spcPts val="0"/>
              </a:spcAft>
              <a:defRPr/>
            </a:pPr>
            <a:r>
              <a:rPr lang="en-US" sz="4000" dirty="0">
                <a:solidFill>
                  <a:srgbClr val="0070C0"/>
                </a:solidFill>
              </a:rPr>
              <a:t>How Can Ideas about Forces Help Us Predict the Motion of Objects?</a:t>
            </a:r>
            <a:r>
              <a:rPr lang="en-US" sz="4000" i="1" dirty="0">
                <a:solidFill>
                  <a:srgbClr val="0070C0"/>
                </a:solidFill>
              </a:rPr>
              <a:t> </a:t>
            </a:r>
            <a:endParaRPr lang="en-US" altLang="en-US" dirty="0">
              <a:solidFill>
                <a:srgbClr val="0070C0"/>
              </a:solidFill>
            </a:endParaRPr>
          </a:p>
        </p:txBody>
      </p:sp>
      <p:pic>
        <p:nvPicPr>
          <p:cNvPr id="5" name="Picture 4" descr="Noyce Logo copy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219200" y="4800600"/>
            <a:ext cx="787400" cy="787400"/>
          </a:xfrm>
          <a:prstGeom prst="rect">
            <a:avLst/>
          </a:prstGeom>
        </p:spPr>
      </p:pic>
      <p:pic>
        <p:nvPicPr>
          <p:cNvPr id="6" name="Picture 5" descr="Macintosh HD1:Users:nicolewickler:Desktop:Screen Shot 2013-10-14 at 11.04.49 AM.png"/>
          <p:cNvPicPr/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3526" t="10564" r="3623" b="5182"/>
          <a:stretch/>
        </p:blipFill>
        <p:spPr bwMode="auto">
          <a:xfrm>
            <a:off x="3282950" y="4927600"/>
            <a:ext cx="679450" cy="622300"/>
          </a:xfrm>
          <a:prstGeom prst="ellipse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7" name="Picture 6" descr="Macintosh HD:Users:ceemast:Desktop:CPP_logogreen1.gif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207000" y="4876800"/>
            <a:ext cx="736600" cy="711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58000" y="4913294"/>
            <a:ext cx="1439636" cy="590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134833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8077200" cy="990600"/>
          </a:xfrm>
        </p:spPr>
        <p:txBody>
          <a:bodyPr/>
          <a:lstStyle/>
          <a:p>
            <a:r>
              <a:rPr lang="en-US" dirty="0"/>
              <a:t>Forces Acting on the Cotton Ball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09600" y="3581400"/>
            <a:ext cx="8153400" cy="3048000"/>
          </a:xfrm>
        </p:spPr>
      </p:pic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085952936"/>
              </p:ext>
            </p:extLst>
          </p:nvPr>
        </p:nvGraphicFramePr>
        <p:xfrm>
          <a:off x="3429000" y="3733800"/>
          <a:ext cx="444500" cy="381000"/>
        </p:xfrm>
        <a:graphic>
          <a:graphicData uri="http://schemas.openxmlformats.org/presentationml/2006/ole">
            <p:oleObj spid="_x0000_s20488" name="Image" r:id="rId5" imgW="444444" imgH="380952" progId="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926493050"/>
              </p:ext>
            </p:extLst>
          </p:nvPr>
        </p:nvGraphicFramePr>
        <p:xfrm>
          <a:off x="3429000" y="4229100"/>
          <a:ext cx="444500" cy="381000"/>
        </p:xfrm>
        <a:graphic>
          <a:graphicData uri="http://schemas.openxmlformats.org/presentationml/2006/ole">
            <p:oleObj spid="_x0000_s20489" name="Image" r:id="rId6" imgW="444444" imgH="380952" progId="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800332584"/>
              </p:ext>
            </p:extLst>
          </p:nvPr>
        </p:nvGraphicFramePr>
        <p:xfrm>
          <a:off x="4112984" y="4566557"/>
          <a:ext cx="444500" cy="381000"/>
        </p:xfrm>
        <a:graphic>
          <a:graphicData uri="http://schemas.openxmlformats.org/presentationml/2006/ole">
            <p:oleObj spid="_x0000_s20490" name="Image" r:id="rId7" imgW="444444" imgH="380952" progId="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2220114990"/>
              </p:ext>
            </p:extLst>
          </p:nvPr>
        </p:nvGraphicFramePr>
        <p:xfrm>
          <a:off x="4953000" y="4947557"/>
          <a:ext cx="444500" cy="381000"/>
        </p:xfrm>
        <a:graphic>
          <a:graphicData uri="http://schemas.openxmlformats.org/presentationml/2006/ole">
            <p:oleObj spid="_x0000_s20491" name="Image" r:id="rId8" imgW="444444" imgH="380952" progId="">
              <p:embed/>
            </p:oleObj>
          </a:graphicData>
        </a:graphic>
      </p:graphicFrame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4290708376"/>
              </p:ext>
            </p:extLst>
          </p:nvPr>
        </p:nvGraphicFramePr>
        <p:xfrm>
          <a:off x="6019800" y="5290457"/>
          <a:ext cx="444500" cy="381000"/>
        </p:xfrm>
        <a:graphic>
          <a:graphicData uri="http://schemas.openxmlformats.org/presentationml/2006/ole">
            <p:oleObj spid="_x0000_s20492" name="Image" r:id="rId9" imgW="444444" imgH="380952" progId="">
              <p:embed/>
            </p:oleObj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3490355508"/>
              </p:ext>
            </p:extLst>
          </p:nvPr>
        </p:nvGraphicFramePr>
        <p:xfrm>
          <a:off x="6870700" y="5715000"/>
          <a:ext cx="431800" cy="342900"/>
        </p:xfrm>
        <a:graphic>
          <a:graphicData uri="http://schemas.openxmlformats.org/presentationml/2006/ole">
            <p:oleObj spid="_x0000_s20493" name="Image" r:id="rId10" imgW="431746" imgH="342857" progId="">
              <p:embed/>
            </p:oleObj>
          </a:graphicData>
        </a:graphic>
      </p:graphicFrame>
      <p:sp>
        <p:nvSpPr>
          <p:cNvPr id="15" name="Down Arrow 14"/>
          <p:cNvSpPr/>
          <p:nvPr/>
        </p:nvSpPr>
        <p:spPr>
          <a:xfrm>
            <a:off x="3276600" y="3810000"/>
            <a:ext cx="76200" cy="6858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Arrow 15"/>
          <p:cNvSpPr/>
          <p:nvPr/>
        </p:nvSpPr>
        <p:spPr>
          <a:xfrm>
            <a:off x="3314700" y="4757057"/>
            <a:ext cx="558800" cy="1197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685800" y="6019800"/>
            <a:ext cx="8001000" cy="0"/>
          </a:xfrm>
          <a:prstGeom prst="line">
            <a:avLst/>
          </a:prstGeom>
          <a:ln w="38100">
            <a:solidFill>
              <a:srgbClr val="211D1E"/>
            </a:solidFill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25" name="Right Arrow 24"/>
          <p:cNvSpPr/>
          <p:nvPr/>
        </p:nvSpPr>
        <p:spPr>
          <a:xfrm rot="10800000">
            <a:off x="7467600" y="6128657"/>
            <a:ext cx="558800" cy="119743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TextBox 20"/>
          <p:cNvSpPr txBox="1"/>
          <p:nvPr/>
        </p:nvSpPr>
        <p:spPr>
          <a:xfrm>
            <a:off x="685800" y="1219200"/>
            <a:ext cx="8153400" cy="23237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700" b="1" dirty="0">
                <a:latin typeface="Calibri" pitchFamily="34" charset="0"/>
              </a:rPr>
              <a:t>Step 1:</a:t>
            </a:r>
            <a:r>
              <a:rPr lang="en-US" sz="2700" dirty="0">
                <a:latin typeface="Calibri" pitchFamily="34" charset="0"/>
              </a:rPr>
              <a:t> </a:t>
            </a:r>
            <a:r>
              <a:rPr lang="en-US" sz="2700" b="1" dirty="0">
                <a:latin typeface="Calibri" pitchFamily="34" charset="0"/>
              </a:rPr>
              <a:t>Gravity</a:t>
            </a:r>
            <a:r>
              <a:rPr lang="en-US" sz="2700" dirty="0">
                <a:latin typeface="Calibri" pitchFamily="34" charset="0"/>
              </a:rPr>
              <a:t> pulls the cotton ball toward the ground.</a:t>
            </a:r>
          </a:p>
          <a:p>
            <a:pPr>
              <a:spcBef>
                <a:spcPts val="600"/>
              </a:spcBef>
            </a:pPr>
            <a:r>
              <a:rPr lang="en-US" sz="2700" b="1" dirty="0">
                <a:latin typeface="Calibri" pitchFamily="34" charset="0"/>
              </a:rPr>
              <a:t>Step 2: Air from the fan </a:t>
            </a:r>
            <a:r>
              <a:rPr lang="en-US" sz="2700" dirty="0">
                <a:latin typeface="Calibri" pitchFamily="34" charset="0"/>
              </a:rPr>
              <a:t>pushes the cotton ball horizontally while gravity keeps pulling it down.</a:t>
            </a:r>
          </a:p>
          <a:p>
            <a:pPr>
              <a:spcBef>
                <a:spcPts val="600"/>
              </a:spcBef>
            </a:pPr>
            <a:r>
              <a:rPr lang="en-US" sz="2700" b="1" dirty="0">
                <a:latin typeface="Calibri" pitchFamily="34" charset="0"/>
              </a:rPr>
              <a:t>Step 3: Friction</a:t>
            </a:r>
            <a:r>
              <a:rPr lang="en-US" sz="2700" dirty="0">
                <a:latin typeface="Calibri" pitchFamily="34" charset="0"/>
              </a:rPr>
              <a:t> between the cotton ball and the floor slows the cotton ball to a stop after it hits the ground.</a:t>
            </a:r>
            <a:endParaRPr lang="en-US" sz="2700" dirty="0"/>
          </a:p>
        </p:txBody>
      </p:sp>
    </p:spTree>
    <p:extLst>
      <p:ext uri="{BB962C8B-B14F-4D97-AF65-F5344CB8AC3E}">
        <p14:creationId xmlns:p14="http://schemas.microsoft.com/office/powerpoint/2010/main" xmlns="" val="411907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3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8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3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8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3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16" grpId="0" animBg="1"/>
      <p:bldP spid="2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/>
          <a:lstStyle/>
          <a:p>
            <a:r>
              <a:rPr lang="en-US" dirty="0"/>
              <a:t>Let’s Summarize!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4000"/>
            <a:ext cx="80772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b="1" dirty="0">
                <a:latin typeface="Calibri" charset="0"/>
              </a:rPr>
              <a:t>Today’s focus question: </a:t>
            </a:r>
            <a:r>
              <a:rPr lang="en-US" sz="3200" i="1" dirty="0">
                <a:latin typeface="Calibri" charset="0"/>
              </a:rPr>
              <a:t>How can ideas about forces help us predict the motion of objects?</a:t>
            </a:r>
          </a:p>
          <a:p>
            <a:pPr marL="0" indent="0">
              <a:spcBef>
                <a:spcPts val="2400"/>
              </a:spcBef>
              <a:buNone/>
            </a:pPr>
            <a:r>
              <a:rPr lang="en-US" sz="3200" b="1" dirty="0">
                <a:latin typeface="Calibri" charset="0"/>
              </a:rPr>
              <a:t>Think-Pair-Share: </a:t>
            </a:r>
            <a:r>
              <a:rPr lang="en-US" sz="3200" dirty="0">
                <a:latin typeface="Calibri" charset="0"/>
              </a:rPr>
              <a:t>What have you learned about forces in this unit that can help you predict the motion of objects? </a:t>
            </a:r>
          </a:p>
          <a:p>
            <a:pPr marL="0" indent="0">
              <a:spcBef>
                <a:spcPts val="1800"/>
              </a:spcBef>
              <a:buNone/>
            </a:pPr>
            <a:r>
              <a:rPr lang="en-US" sz="3200" dirty="0">
                <a:latin typeface="Calibri" charset="0"/>
              </a:rPr>
              <a:t>Think about this question. Then share with a partner how knowing about forces helped you predict and describe the motion of a cotton ball in front of a rotating fan.</a:t>
            </a:r>
          </a:p>
        </p:txBody>
      </p:sp>
    </p:spTree>
    <p:extLst>
      <p:ext uri="{BB962C8B-B14F-4D97-AF65-F5344CB8AC3E}">
        <p14:creationId xmlns:p14="http://schemas.microsoft.com/office/powerpoint/2010/main" xmlns="" val="201588831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/>
          <a:lstStyle/>
          <a:p>
            <a:pPr marL="777240"/>
            <a:r>
              <a:rPr lang="en-US" dirty="0"/>
              <a:t>Key Science Ideas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876800"/>
          </a:xfrm>
        </p:spPr>
        <p:txBody>
          <a:bodyPr/>
          <a:lstStyle/>
          <a:p>
            <a:pPr marL="365760" indent="-365760"/>
            <a:r>
              <a:rPr lang="en-US" sz="3200" b="1" dirty="0">
                <a:solidFill>
                  <a:srgbClr val="000000"/>
                </a:solidFill>
                <a:latin typeface="Calibri" charset="0"/>
              </a:rPr>
              <a:t>Forces</a:t>
            </a: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 are pushes and pulls that can change an object’s motion. </a:t>
            </a:r>
          </a:p>
          <a:p>
            <a:pPr marL="365760" indent="-365760">
              <a:spcBef>
                <a:spcPts val="1200"/>
              </a:spcBef>
            </a:pP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If we know the strength (size) and direction of the forces acting on an object, we can predict whether or not it will move and in what direction. </a:t>
            </a:r>
          </a:p>
          <a:p>
            <a:endParaRPr lang="en-US" dirty="0">
              <a:solidFill>
                <a:srgbClr val="000000"/>
              </a:solidFill>
              <a:latin typeface="Calibri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85800" y="762000"/>
            <a:ext cx="685800" cy="685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595030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077200" cy="990600"/>
          </a:xfrm>
        </p:spPr>
        <p:txBody>
          <a:bodyPr/>
          <a:lstStyle/>
          <a:p>
            <a:r>
              <a:rPr lang="en-US" dirty="0"/>
              <a:t>Next Time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95400"/>
            <a:ext cx="8229600" cy="15240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>
                <a:solidFill>
                  <a:srgbClr val="000000"/>
                </a:solidFill>
                <a:latin typeface="Calibri" charset="0"/>
              </a:rPr>
              <a:t>In our final lesson, you’ll show what you know by acting out forces and the motion of objects in real-life scenarios!</a:t>
            </a:r>
          </a:p>
          <a:p>
            <a:pPr marL="0" indent="0" algn="ctr">
              <a:spcBef>
                <a:spcPts val="1800"/>
              </a:spcBef>
              <a:buNone/>
            </a:pPr>
            <a:r>
              <a:rPr lang="en-US" sz="3000" dirty="0">
                <a:solidFill>
                  <a:srgbClr val="292934"/>
                </a:solidFill>
                <a:latin typeface="Calibri" charset="0"/>
              </a:rPr>
              <a:t>The Physics Players</a:t>
            </a:r>
            <a:r>
              <a:rPr lang="en-US" sz="3000" dirty="0">
                <a:solidFill>
                  <a:srgbClr val="000000"/>
                </a:solidFill>
                <a:latin typeface="Calibri" charset="0"/>
              </a:rPr>
              <a:t> </a:t>
            </a:r>
          </a:p>
          <a:p>
            <a:pPr marL="0" indent="0" algn="ctr">
              <a:spcBef>
                <a:spcPts val="300"/>
              </a:spcBef>
              <a:buNone/>
            </a:pPr>
            <a:r>
              <a:rPr lang="en-US" sz="3000" dirty="0">
                <a:solidFill>
                  <a:srgbClr val="292934"/>
                </a:solidFill>
                <a:latin typeface="Calibri" charset="0"/>
              </a:rPr>
              <a:t>in </a:t>
            </a:r>
            <a:r>
              <a:rPr lang="en-US" sz="3000" dirty="0">
                <a:solidFill>
                  <a:srgbClr val="000000"/>
                </a:solidFill>
                <a:latin typeface="Calibri" charset="0"/>
              </a:rPr>
              <a:t> </a:t>
            </a:r>
          </a:p>
          <a:p>
            <a:pPr marL="0" indent="0" algn="ctr">
              <a:spcBef>
                <a:spcPts val="300"/>
              </a:spcBef>
              <a:buNone/>
            </a:pPr>
            <a:r>
              <a:rPr lang="en-US" sz="3000" i="1" dirty="0">
                <a:solidFill>
                  <a:srgbClr val="292934"/>
                </a:solidFill>
                <a:latin typeface="Calibri" charset="0"/>
              </a:rPr>
              <a:t>Forces and Motion</a:t>
            </a:r>
          </a:p>
          <a:p>
            <a:pPr marL="0" indent="0" algn="ctr">
              <a:buNone/>
            </a:pPr>
            <a:endParaRPr lang="en-US" i="1" dirty="0">
              <a:solidFill>
                <a:srgbClr val="292934"/>
              </a:solidFill>
              <a:latin typeface="Calibri" charset="0"/>
            </a:endParaRPr>
          </a:p>
          <a:p>
            <a:pPr marL="0" indent="0">
              <a:buNone/>
            </a:pPr>
            <a:endParaRPr lang="en-US" dirty="0">
              <a:solidFill>
                <a:srgbClr val="000000"/>
              </a:solidFill>
              <a:latin typeface="Calibri" charset="0"/>
            </a:endParaRPr>
          </a:p>
        </p:txBody>
      </p:sp>
      <p:pic>
        <p:nvPicPr>
          <p:cNvPr id="4" name="Picture 3" descr="http://sweetclipart.com/multisite/sweetclipart/files/theater_masks_silhouette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0" y="4495800"/>
            <a:ext cx="3224530" cy="20891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xmlns="" val="1470957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33400"/>
            <a:ext cx="8001000" cy="990600"/>
          </a:xfrm>
        </p:spPr>
        <p:txBody>
          <a:bodyPr/>
          <a:lstStyle/>
          <a:p>
            <a:r>
              <a:rPr lang="en-US" dirty="0"/>
              <a:t>Review: Forces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01000" cy="4876800"/>
          </a:xfrm>
        </p:spPr>
        <p:txBody>
          <a:bodyPr/>
          <a:lstStyle/>
          <a:p>
            <a:pPr marL="365760" indent="-365760">
              <a:spcBef>
                <a:spcPts val="0"/>
              </a:spcBef>
              <a:spcAft>
                <a:spcPts val="1200"/>
              </a:spcAft>
            </a:pPr>
            <a:r>
              <a:rPr lang="en-US" sz="3200" dirty="0"/>
              <a:t>What is a force? </a:t>
            </a:r>
          </a:p>
          <a:p>
            <a:pPr marL="365760" indent="-365760">
              <a:spcBef>
                <a:spcPts val="0"/>
              </a:spcBef>
              <a:spcAft>
                <a:spcPts val="1200"/>
              </a:spcAft>
            </a:pPr>
            <a:r>
              <a:rPr lang="en-US" sz="3200" dirty="0"/>
              <a:t>Why do you think it’s important to learn about forces? What about gravity and friction?</a:t>
            </a:r>
          </a:p>
          <a:p>
            <a:pPr marL="365760" indent="-365760">
              <a:spcBef>
                <a:spcPts val="0"/>
              </a:spcBef>
              <a:spcAft>
                <a:spcPts val="1200"/>
              </a:spcAft>
            </a:pPr>
            <a:r>
              <a:rPr lang="en-US" sz="3200" dirty="0"/>
              <a:t>How might an understanding of forces help you in your everyday life?   </a:t>
            </a:r>
          </a:p>
        </p:txBody>
      </p:sp>
    </p:spTree>
    <p:extLst>
      <p:ext uri="{BB962C8B-B14F-4D97-AF65-F5344CB8AC3E}">
        <p14:creationId xmlns:p14="http://schemas.microsoft.com/office/powerpoint/2010/main" xmlns="" val="3212384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8077200" cy="990600"/>
          </a:xfrm>
        </p:spPr>
        <p:txBody>
          <a:bodyPr/>
          <a:lstStyle/>
          <a:p>
            <a:r>
              <a:rPr lang="en-US" dirty="0"/>
              <a:t>Today’s Focus Question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876800"/>
          </a:xfrm>
        </p:spPr>
        <p:txBody>
          <a:bodyPr/>
          <a:lstStyle/>
          <a:p>
            <a:pPr marL="0" indent="0">
              <a:buNone/>
            </a:pPr>
            <a:r>
              <a:rPr lang="en-US" sz="3200" dirty="0"/>
              <a:t>How can ideas about forces help us predict the motion of objects</a:t>
            </a:r>
            <a:r>
              <a:rPr lang="en-US" sz="4000" dirty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xmlns="" val="6840125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229600" cy="990600"/>
          </a:xfrm>
        </p:spPr>
        <p:txBody>
          <a:bodyPr/>
          <a:lstStyle/>
          <a:p>
            <a:r>
              <a:rPr lang="en-US" dirty="0"/>
              <a:t>Cotton Balls in the Wind</a:t>
            </a:r>
          </a:p>
        </p:txBody>
      </p:sp>
      <p:pic>
        <p:nvPicPr>
          <p:cNvPr id="9" name="Picture 8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45331" y="1581150"/>
            <a:ext cx="3853338" cy="48958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xmlns="" id="{BC8AB50F-6985-4AAE-B398-2722BDEA1FA7}"/>
              </a:ext>
            </a:extLst>
          </p:cNvPr>
          <p:cNvSpPr txBox="1"/>
          <p:nvPr/>
        </p:nvSpPr>
        <p:spPr>
          <a:xfrm>
            <a:off x="5181600" y="6477000"/>
            <a:ext cx="15785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Calibri" panose="020F0502020204030204" pitchFamily="34" charset="0"/>
              </a:rPr>
              <a:t>Photo courtesy of BSCS</a:t>
            </a:r>
          </a:p>
        </p:txBody>
      </p:sp>
    </p:spTree>
    <p:extLst>
      <p:ext uri="{BB962C8B-B14F-4D97-AF65-F5344CB8AC3E}">
        <p14:creationId xmlns:p14="http://schemas.microsoft.com/office/powerpoint/2010/main" xmlns="" val="21192053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53400" cy="990600"/>
          </a:xfrm>
        </p:spPr>
        <p:txBody>
          <a:bodyPr/>
          <a:lstStyle/>
          <a:p>
            <a:r>
              <a:rPr lang="en-US" dirty="0"/>
              <a:t>Your Predictions about the Cotton Ball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33400" y="1447800"/>
            <a:ext cx="815340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What do you predict will happen when a cotton ball is dropped in front of a fan that’s rotating at full speed?</a:t>
            </a:r>
          </a:p>
          <a:p>
            <a:pPr marL="731520" indent="-365760">
              <a:spcBef>
                <a:spcPts val="2400"/>
              </a:spcBef>
              <a:buClr>
                <a:schemeClr val="bg1">
                  <a:lumMod val="75000"/>
                </a:schemeClr>
              </a:buClr>
              <a:buFont typeface="Arial" pitchFamily="34" charset="0"/>
              <a:buChar char="•"/>
            </a:pPr>
            <a:r>
              <a:rPr lang="en-US" sz="3200" dirty="0">
                <a:latin typeface="Calibri" pitchFamily="34" charset="0"/>
              </a:rPr>
              <a:t>Draw a picture in your science notebook showing how you think the cotton ball will move when it’s dropped in front of the fan.</a:t>
            </a:r>
          </a:p>
          <a:p>
            <a:pPr marL="731520" indent="-365760">
              <a:spcBef>
                <a:spcPts val="1200"/>
              </a:spcBef>
              <a:buClr>
                <a:schemeClr val="bg1">
                  <a:lumMod val="75000"/>
                </a:schemeClr>
              </a:buClr>
              <a:buFont typeface="Arial" pitchFamily="34" charset="0"/>
              <a:buChar char="•"/>
            </a:pPr>
            <a:r>
              <a:rPr lang="en-US" sz="3200" dirty="0">
                <a:latin typeface="Calibri" pitchFamily="34" charset="0"/>
              </a:rPr>
              <a:t>For now, just think about the motion of the cotton ball, not the forces acting on it.</a:t>
            </a:r>
          </a:p>
          <a:p>
            <a:endParaRPr lang="en-US" sz="32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19077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53400" cy="990600"/>
          </a:xfrm>
        </p:spPr>
        <p:txBody>
          <a:bodyPr/>
          <a:lstStyle/>
          <a:p>
            <a:r>
              <a:rPr lang="en-US" dirty="0"/>
              <a:t>Share Your Predictions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33400" y="1447801"/>
            <a:ext cx="81534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latin typeface="Calibri" pitchFamily="34" charset="0"/>
              </a:rPr>
              <a:t>What do you predict will happen when a cotton ball is dropped in front of a fan that’s rotating at full speed?</a:t>
            </a:r>
          </a:p>
          <a:p>
            <a:pPr marL="731520" indent="-365760">
              <a:spcBef>
                <a:spcPts val="2400"/>
              </a:spcBef>
              <a:buClr>
                <a:schemeClr val="bg1">
                  <a:lumMod val="75000"/>
                </a:schemeClr>
              </a:buClr>
              <a:buFont typeface="Arial" pitchFamily="34" charset="0"/>
              <a:buChar char="•"/>
            </a:pPr>
            <a:r>
              <a:rPr lang="en-US" sz="3200" dirty="0">
                <a:latin typeface="Calibri" pitchFamily="34" charset="0"/>
              </a:rPr>
              <a:t>Share your predictions and drawing with an elbow partner.</a:t>
            </a:r>
          </a:p>
          <a:p>
            <a:pPr marL="731520" indent="-365760">
              <a:spcBef>
                <a:spcPts val="1200"/>
              </a:spcBef>
              <a:buClr>
                <a:schemeClr val="bg1">
                  <a:lumMod val="75000"/>
                </a:schemeClr>
              </a:buClr>
              <a:buFont typeface="Arial" pitchFamily="34" charset="0"/>
              <a:buChar char="•"/>
            </a:pPr>
            <a:r>
              <a:rPr lang="en-US" sz="3200" dirty="0">
                <a:latin typeface="Calibri" pitchFamily="34" charset="0"/>
              </a:rPr>
              <a:t>Describe how you think the cotton ball will move when it’s dropped in front of the fan and why you think so.</a:t>
            </a:r>
          </a:p>
          <a:p>
            <a:pPr marL="731520" indent="-365760">
              <a:spcBef>
                <a:spcPts val="1200"/>
              </a:spcBef>
              <a:buClr>
                <a:schemeClr val="bg1">
                  <a:lumMod val="75000"/>
                </a:schemeClr>
              </a:buClr>
              <a:buFont typeface="Arial" pitchFamily="34" charset="0"/>
              <a:buChar char="•"/>
            </a:pPr>
            <a:r>
              <a:rPr lang="en-US" sz="3200" dirty="0">
                <a:latin typeface="Calibri" pitchFamily="34" charset="0"/>
              </a:rPr>
              <a:t>Don’t talk about forces right now.</a:t>
            </a:r>
          </a:p>
        </p:txBody>
      </p:sp>
    </p:spTree>
    <p:extLst>
      <p:ext uri="{BB962C8B-B14F-4D97-AF65-F5344CB8AC3E}">
        <p14:creationId xmlns:p14="http://schemas.microsoft.com/office/powerpoint/2010/main" xmlns="" val="4119077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8153400" cy="990600"/>
          </a:xfrm>
        </p:spPr>
        <p:txBody>
          <a:bodyPr/>
          <a:lstStyle/>
          <a:p>
            <a:r>
              <a:rPr lang="en-US" dirty="0"/>
              <a:t>Investigation: Cotton Balls in the Wind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09600" y="1371600"/>
            <a:ext cx="815340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65760" indent="-365760">
              <a:spcBef>
                <a:spcPts val="2400"/>
              </a:spcBef>
              <a:buClr>
                <a:schemeClr val="bg1">
                  <a:lumMod val="75000"/>
                </a:schemeClr>
              </a:buClr>
              <a:buFont typeface="Arial" pitchFamily="34" charset="0"/>
              <a:buChar char="•"/>
            </a:pPr>
            <a:r>
              <a:rPr lang="en-US" sz="3200" dirty="0">
                <a:latin typeface="Calibri" pitchFamily="34" charset="0"/>
              </a:rPr>
              <a:t>A few volunteers will drop small cotton balls in front of the rotating fan one at a time.</a:t>
            </a:r>
          </a:p>
          <a:p>
            <a:pPr marL="365760" indent="-365760">
              <a:spcBef>
                <a:spcPts val="1200"/>
              </a:spcBef>
              <a:buClr>
                <a:schemeClr val="bg1">
                  <a:lumMod val="75000"/>
                </a:schemeClr>
              </a:buClr>
              <a:buFont typeface="Arial" pitchFamily="34" charset="0"/>
              <a:buChar char="•"/>
            </a:pPr>
            <a:r>
              <a:rPr lang="en-US" sz="3200" dirty="0">
                <a:latin typeface="Calibri" pitchFamily="34" charset="0"/>
              </a:rPr>
              <a:t>Carefully observe the motion of each cotton ball when it’s dropped in front of the fan. </a:t>
            </a:r>
          </a:p>
          <a:p>
            <a:pPr marL="365760" indent="-365760">
              <a:spcBef>
                <a:spcPts val="1200"/>
              </a:spcBef>
              <a:buClr>
                <a:schemeClr val="bg1">
                  <a:lumMod val="75000"/>
                </a:schemeClr>
              </a:buClr>
              <a:buFont typeface="Arial" pitchFamily="34" charset="0"/>
              <a:buChar char="•"/>
            </a:pPr>
            <a:r>
              <a:rPr lang="en-US" sz="3200" dirty="0">
                <a:latin typeface="Calibri" pitchFamily="34" charset="0"/>
              </a:rPr>
              <a:t>Be prepared to share your observations </a:t>
            </a:r>
            <a:br>
              <a:rPr lang="en-US" sz="3200" dirty="0">
                <a:latin typeface="Calibri" pitchFamily="34" charset="0"/>
              </a:rPr>
            </a:br>
            <a:r>
              <a:rPr lang="en-US" sz="3200" dirty="0">
                <a:latin typeface="Calibri" pitchFamily="34" charset="0"/>
              </a:rPr>
              <a:t>with the class.</a:t>
            </a:r>
          </a:p>
          <a:p>
            <a:pPr marL="365760" indent="-365760">
              <a:spcBef>
                <a:spcPts val="1200"/>
              </a:spcBef>
              <a:buClr>
                <a:schemeClr val="bg1">
                  <a:lumMod val="75000"/>
                </a:schemeClr>
              </a:buClr>
              <a:buFont typeface="Arial" pitchFamily="34" charset="0"/>
              <a:buChar char="•"/>
            </a:pPr>
            <a:r>
              <a:rPr lang="en-US" sz="3200" dirty="0">
                <a:latin typeface="Calibri" pitchFamily="34" charset="0"/>
              </a:rPr>
              <a:t>I’ll record your observations on chart paper so we can track how the cotton balls moved and see if we can identify any patterns.</a:t>
            </a:r>
          </a:p>
        </p:txBody>
      </p:sp>
    </p:spTree>
    <p:extLst>
      <p:ext uri="{BB962C8B-B14F-4D97-AF65-F5344CB8AC3E}">
        <p14:creationId xmlns:p14="http://schemas.microsoft.com/office/powerpoint/2010/main" xmlns="" val="4119077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81000"/>
            <a:ext cx="8077200" cy="990600"/>
          </a:xfrm>
        </p:spPr>
        <p:txBody>
          <a:bodyPr/>
          <a:lstStyle/>
          <a:p>
            <a:r>
              <a:rPr lang="en-US" dirty="0"/>
              <a:t>Investigation: Cotton Balls in the Wind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09600" y="1371600"/>
            <a:ext cx="8153400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2400"/>
              </a:spcBef>
              <a:buClr>
                <a:schemeClr val="bg1">
                  <a:lumMod val="75000"/>
                </a:schemeClr>
              </a:buClr>
            </a:pPr>
            <a:r>
              <a:rPr lang="en-US" sz="3200" dirty="0">
                <a:latin typeface="Calibri" pitchFamily="34" charset="0"/>
              </a:rPr>
              <a:t>Do you agree or disagree with this pattern of motion based on our observations?</a:t>
            </a:r>
          </a:p>
          <a:p>
            <a:pPr marL="731520" indent="-365760">
              <a:spcBef>
                <a:spcPts val="1200"/>
              </a:spcBef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n-US" sz="3200" dirty="0">
                <a:latin typeface="Calibri" pitchFamily="34" charset="0"/>
              </a:rPr>
              <a:t>When the cotton ball was dropped, it fell toward the ground.</a:t>
            </a:r>
          </a:p>
          <a:p>
            <a:pPr marL="731520" indent="-365760">
              <a:spcBef>
                <a:spcPts val="1200"/>
              </a:spcBef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n-US" sz="3200" dirty="0">
                <a:latin typeface="Calibri" pitchFamily="34" charset="0"/>
              </a:rPr>
              <a:t>When the fan blew on the cotton ball, it moved forward, but it also continued falling toward the ground.</a:t>
            </a:r>
          </a:p>
          <a:p>
            <a:pPr marL="731520" indent="-365760">
              <a:spcBef>
                <a:spcPts val="1200"/>
              </a:spcBef>
              <a:buClr>
                <a:schemeClr val="bg1">
                  <a:lumMod val="75000"/>
                </a:schemeClr>
              </a:buClr>
              <a:buFont typeface="+mj-lt"/>
              <a:buAutoNum type="arabicPeriod"/>
            </a:pPr>
            <a:r>
              <a:rPr lang="en-US" sz="3200" dirty="0">
                <a:latin typeface="Calibri" pitchFamily="34" charset="0"/>
              </a:rPr>
              <a:t>When the cotton ball hit the ground, it stopped moving.</a:t>
            </a:r>
          </a:p>
        </p:txBody>
      </p:sp>
    </p:spTree>
    <p:extLst>
      <p:ext uri="{BB962C8B-B14F-4D97-AF65-F5344CB8AC3E}">
        <p14:creationId xmlns:p14="http://schemas.microsoft.com/office/powerpoint/2010/main" xmlns="" val="4119077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153400" cy="990600"/>
          </a:xfrm>
        </p:spPr>
        <p:txBody>
          <a:bodyPr>
            <a:normAutofit/>
          </a:bodyPr>
          <a:lstStyle/>
          <a:p>
            <a:r>
              <a:rPr lang="en-US" dirty="0"/>
              <a:t>Describe the Forces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33400" y="1447800"/>
            <a:ext cx="8229600" cy="49398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2400"/>
              </a:spcBef>
              <a:buClr>
                <a:schemeClr val="bg1">
                  <a:lumMod val="75000"/>
                </a:schemeClr>
              </a:buClr>
            </a:pPr>
            <a:r>
              <a:rPr lang="en-US" sz="2800" dirty="0">
                <a:latin typeface="Calibri" pitchFamily="34" charset="0"/>
              </a:rPr>
              <a:t>How might the science idea of </a:t>
            </a:r>
            <a:r>
              <a:rPr lang="en-US" sz="2800" b="1" dirty="0">
                <a:latin typeface="Calibri" pitchFamily="34" charset="0"/>
              </a:rPr>
              <a:t>forces</a:t>
            </a:r>
            <a:r>
              <a:rPr lang="en-US" sz="2800" dirty="0">
                <a:latin typeface="Calibri" pitchFamily="34" charset="0"/>
              </a:rPr>
              <a:t> help us explain why the cotton balls moved the way they did?</a:t>
            </a:r>
          </a:p>
          <a:p>
            <a:pPr>
              <a:spcBef>
                <a:spcPts val="2400"/>
              </a:spcBef>
              <a:buClr>
                <a:schemeClr val="bg1">
                  <a:lumMod val="75000"/>
                </a:schemeClr>
              </a:buClr>
            </a:pPr>
            <a:r>
              <a:rPr lang="en-US" sz="2800" dirty="0">
                <a:latin typeface="Calibri" pitchFamily="34" charset="0"/>
              </a:rPr>
              <a:t>Use the foam arrows to describe the forces acting on each cotton ball.</a:t>
            </a:r>
          </a:p>
          <a:p>
            <a:pPr marL="731520" indent="-365760">
              <a:spcBef>
                <a:spcPts val="600"/>
              </a:spcBef>
              <a:buClr>
                <a:schemeClr val="bg1">
                  <a:lumMod val="75000"/>
                </a:schemeClr>
              </a:buClr>
              <a:buFont typeface="Arial" pitchFamily="34" charset="0"/>
              <a:buChar char="•"/>
            </a:pPr>
            <a:r>
              <a:rPr lang="en-US" sz="2800" dirty="0">
                <a:latin typeface="Calibri" pitchFamily="34" charset="0"/>
              </a:rPr>
              <a:t>Why did the cotton ball initially fall toward the ground?</a:t>
            </a:r>
          </a:p>
          <a:p>
            <a:pPr marL="731520" indent="-365760">
              <a:spcBef>
                <a:spcPts val="600"/>
              </a:spcBef>
              <a:buClr>
                <a:schemeClr val="bg1">
                  <a:lumMod val="75000"/>
                </a:schemeClr>
              </a:buClr>
              <a:buFont typeface="Arial" pitchFamily="34" charset="0"/>
              <a:buChar char="•"/>
            </a:pPr>
            <a:r>
              <a:rPr lang="en-US" sz="2800" dirty="0">
                <a:latin typeface="Calibri" pitchFamily="34" charset="0"/>
              </a:rPr>
              <a:t>Why did the cotton ball move forward when the wind from the fan hit it? </a:t>
            </a:r>
          </a:p>
          <a:p>
            <a:pPr marL="731520" indent="-365760">
              <a:spcBef>
                <a:spcPts val="600"/>
              </a:spcBef>
              <a:buClr>
                <a:schemeClr val="bg1">
                  <a:lumMod val="75000"/>
                </a:schemeClr>
              </a:buClr>
              <a:buFont typeface="Arial" pitchFamily="34" charset="0"/>
              <a:buChar char="•"/>
            </a:pPr>
            <a:r>
              <a:rPr lang="en-US" sz="2800" dirty="0">
                <a:latin typeface="Calibri" pitchFamily="34" charset="0"/>
              </a:rPr>
              <a:t>Why did the cotton ball continue falling downward and then stop when it hit the ground? </a:t>
            </a:r>
          </a:p>
        </p:txBody>
      </p:sp>
    </p:spTree>
    <p:extLst>
      <p:ext uri="{BB962C8B-B14F-4D97-AF65-F5344CB8AC3E}">
        <p14:creationId xmlns:p14="http://schemas.microsoft.com/office/powerpoint/2010/main" xmlns="" val="4119077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Clarity">
    <a:dk1>
      <a:srgbClr val="292934"/>
    </a:dk1>
    <a:lt1>
      <a:srgbClr val="FFFFFF"/>
    </a:lt1>
    <a:dk2>
      <a:srgbClr val="D2533C"/>
    </a:dk2>
    <a:lt2>
      <a:srgbClr val="F3F2DC"/>
    </a:lt2>
    <a:accent1>
      <a:srgbClr val="93A299"/>
    </a:accent1>
    <a:accent2>
      <a:srgbClr val="AD8F67"/>
    </a:accent2>
    <a:accent3>
      <a:srgbClr val="726056"/>
    </a:accent3>
    <a:accent4>
      <a:srgbClr val="4C5A6A"/>
    </a:accent4>
    <a:accent5>
      <a:srgbClr val="808DA0"/>
    </a:accent5>
    <a:accent6>
      <a:srgbClr val="79463D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2473</TotalTime>
  <Words>641</Words>
  <Application>Microsoft Office PowerPoint</Application>
  <PresentationFormat>On-screen Show (4:3)</PresentationFormat>
  <Paragraphs>61</Paragraphs>
  <Slides>13</Slides>
  <Notes>10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5" baseType="lpstr">
      <vt:lpstr>Clarity</vt:lpstr>
      <vt:lpstr>Image</vt:lpstr>
      <vt:lpstr>forces Lesson 6A</vt:lpstr>
      <vt:lpstr>Review: Forces</vt:lpstr>
      <vt:lpstr>Today’s Focus Question</vt:lpstr>
      <vt:lpstr>Cotton Balls in the Wind</vt:lpstr>
      <vt:lpstr>Your Predictions about the Cotton Ball</vt:lpstr>
      <vt:lpstr>Share Your Predictions</vt:lpstr>
      <vt:lpstr>Investigation: Cotton Balls in the Wind</vt:lpstr>
      <vt:lpstr>Investigation: Cotton Balls in the Wind</vt:lpstr>
      <vt:lpstr>Describe the Forces</vt:lpstr>
      <vt:lpstr>Forces Acting on the Cotton Ball</vt:lpstr>
      <vt:lpstr>Let’s Summarize!</vt:lpstr>
      <vt:lpstr>Key Science Ideas</vt:lpstr>
      <vt:lpstr>Next Time</vt:lpstr>
    </vt:vector>
  </TitlesOfParts>
  <Company>BSCS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Paul Numedahl</dc:creator>
  <cp:lastModifiedBy>JLonas</cp:lastModifiedBy>
  <cp:revision>173</cp:revision>
  <cp:lastPrinted>2017-01-19T17:47:17Z</cp:lastPrinted>
  <dcterms:created xsi:type="dcterms:W3CDTF">2014-06-10T18:20:14Z</dcterms:created>
  <dcterms:modified xsi:type="dcterms:W3CDTF">2019-12-03T16:45:27Z</dcterms:modified>
</cp:coreProperties>
</file>