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386" r:id="rId2"/>
    <p:sldId id="379" r:id="rId3"/>
    <p:sldId id="380" r:id="rId4"/>
    <p:sldId id="374" r:id="rId5"/>
    <p:sldId id="377" r:id="rId6"/>
    <p:sldId id="387" r:id="rId7"/>
    <p:sldId id="385" r:id="rId8"/>
    <p:sldId id="392" r:id="rId9"/>
    <p:sldId id="394" r:id="rId10"/>
    <p:sldId id="390" r:id="rId11"/>
    <p:sldId id="368" r:id="rId12"/>
    <p:sldId id="393"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80639" autoAdjust="0"/>
  </p:normalViewPr>
  <p:slideViewPr>
    <p:cSldViewPr>
      <p:cViewPr>
        <p:scale>
          <a:sx n="70" d="100"/>
          <a:sy n="70" d="100"/>
        </p:scale>
        <p:origin x="-1386" y="3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vl1pPr>
          </a:lstStyle>
          <a:p>
            <a:fld id="{7E8B3138-02F8-4271-AE06-E3638800E77D}" type="datetimeFigureOut">
              <a:rPr lang="en-US" smtClean="0"/>
              <a:pPr/>
              <a:t>12/3/2019</a:t>
            </a:fld>
            <a:endParaRPr lang="en-US"/>
          </a:p>
        </p:txBody>
      </p:sp>
      <p:sp>
        <p:nvSpPr>
          <p:cNvPr id="4" name="Footer Placeholder 3"/>
          <p:cNvSpPr>
            <a:spLocks noGrp="1"/>
          </p:cNvSpPr>
          <p:nvPr>
            <p:ph type="ftr" sz="quarter" idx="2"/>
          </p:nvPr>
        </p:nvSpPr>
        <p:spPr>
          <a:xfrm>
            <a:off x="1"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fld id="{81B4D70C-C6FC-4CEE-BE95-5F01CD5290CD}" type="slidenum">
              <a:rPr lang="en-US" smtClean="0"/>
              <a:pPr/>
              <a:t>‹#›</a:t>
            </a:fld>
            <a:endParaRPr lang="en-US"/>
          </a:p>
        </p:txBody>
      </p:sp>
    </p:spTree>
    <p:extLst>
      <p:ext uri="{BB962C8B-B14F-4D97-AF65-F5344CB8AC3E}">
        <p14:creationId xmlns:p14="http://schemas.microsoft.com/office/powerpoint/2010/main" xmlns="" val="14510497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113E99A0-5A01-41BA-AC39-BB8F130969B5}" type="datetimeFigureOut">
              <a:rPr lang="en-US" smtClean="0"/>
              <a:pPr/>
              <a:t>12/3/2019</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p14="http://schemas.microsoft.com/office/powerpoint/2010/main" xmlns=""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85305" indent="-302040" eaLnBrk="0" hangingPunct="0">
              <a:spcBef>
                <a:spcPct val="30000"/>
              </a:spcBef>
              <a:defRPr sz="1200">
                <a:solidFill>
                  <a:schemeClr val="tx1"/>
                </a:solidFill>
                <a:latin typeface="Arial" charset="0"/>
              </a:defRPr>
            </a:lvl2pPr>
            <a:lvl3pPr marL="1208161" indent="-241632" eaLnBrk="0" hangingPunct="0">
              <a:spcBef>
                <a:spcPct val="30000"/>
              </a:spcBef>
              <a:defRPr sz="1200">
                <a:solidFill>
                  <a:schemeClr val="tx1"/>
                </a:solidFill>
                <a:latin typeface="Arial" charset="0"/>
              </a:defRPr>
            </a:lvl3pPr>
            <a:lvl4pPr marL="1691426" indent="-241632" eaLnBrk="0" hangingPunct="0">
              <a:spcBef>
                <a:spcPct val="30000"/>
              </a:spcBef>
              <a:defRPr sz="1200">
                <a:solidFill>
                  <a:schemeClr val="tx1"/>
                </a:solidFill>
                <a:latin typeface="Arial" charset="0"/>
              </a:defRPr>
            </a:lvl4pPr>
            <a:lvl5pPr marL="2174690" indent="-241632" eaLnBrk="0" hangingPunct="0">
              <a:spcBef>
                <a:spcPct val="30000"/>
              </a:spcBef>
              <a:defRPr sz="1200">
                <a:solidFill>
                  <a:schemeClr val="tx1"/>
                </a:solidFill>
                <a:latin typeface="Arial" charset="0"/>
              </a:defRPr>
            </a:lvl5pPr>
            <a:lvl6pPr marL="2657954" indent="-241632" eaLnBrk="0" fontAlgn="base" hangingPunct="0">
              <a:spcBef>
                <a:spcPct val="30000"/>
              </a:spcBef>
              <a:spcAft>
                <a:spcPct val="0"/>
              </a:spcAft>
              <a:defRPr sz="1200">
                <a:solidFill>
                  <a:schemeClr val="tx1"/>
                </a:solidFill>
                <a:latin typeface="Arial" charset="0"/>
              </a:defRPr>
            </a:lvl6pPr>
            <a:lvl7pPr marL="3141218" indent="-241632" eaLnBrk="0" fontAlgn="base" hangingPunct="0">
              <a:spcBef>
                <a:spcPct val="30000"/>
              </a:spcBef>
              <a:spcAft>
                <a:spcPct val="0"/>
              </a:spcAft>
              <a:defRPr sz="1200">
                <a:solidFill>
                  <a:schemeClr val="tx1"/>
                </a:solidFill>
                <a:latin typeface="Arial" charset="0"/>
              </a:defRPr>
            </a:lvl7pPr>
            <a:lvl8pPr marL="3624483" indent="-241632" eaLnBrk="0" fontAlgn="base" hangingPunct="0">
              <a:spcBef>
                <a:spcPct val="30000"/>
              </a:spcBef>
              <a:spcAft>
                <a:spcPct val="0"/>
              </a:spcAft>
              <a:defRPr sz="1200">
                <a:solidFill>
                  <a:schemeClr val="tx1"/>
                </a:solidFill>
                <a:latin typeface="Arial" charset="0"/>
              </a:defRPr>
            </a:lvl8pPr>
            <a:lvl9pPr marL="4107747" indent="-24163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 xmlns:p14="http://schemas.microsoft.com/office/powerpoint/2010/main" val="4179035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2</a:t>
            </a:fld>
            <a:endParaRPr lang="en-US"/>
          </a:p>
        </p:txBody>
      </p:sp>
    </p:spTree>
    <p:extLst>
      <p:ext uri="{BB962C8B-B14F-4D97-AF65-F5344CB8AC3E}">
        <p14:creationId xmlns:p14="http://schemas.microsoft.com/office/powerpoint/2010/main" xmlns="" val="341208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3</a:t>
            </a:fld>
            <a:endParaRPr lang="en-US"/>
          </a:p>
        </p:txBody>
      </p:sp>
    </p:spTree>
    <p:extLst>
      <p:ext uri="{BB962C8B-B14F-4D97-AF65-F5344CB8AC3E}">
        <p14:creationId xmlns:p14="http://schemas.microsoft.com/office/powerpoint/2010/main" xmlns="" val="2686502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7</a:t>
            </a:fld>
            <a:endParaRPr lang="en-US"/>
          </a:p>
        </p:txBody>
      </p:sp>
    </p:spTree>
    <p:extLst>
      <p:ext uri="{BB962C8B-B14F-4D97-AF65-F5344CB8AC3E}">
        <p14:creationId xmlns:p14="http://schemas.microsoft.com/office/powerpoint/2010/main" xmlns="" val="3787924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9</a:t>
            </a:fld>
            <a:endParaRPr lang="en-US"/>
          </a:p>
        </p:txBody>
      </p:sp>
    </p:spTree>
    <p:extLst>
      <p:ext uri="{BB962C8B-B14F-4D97-AF65-F5344CB8AC3E}">
        <p14:creationId xmlns:p14="http://schemas.microsoft.com/office/powerpoint/2010/main" xmlns="" val="2686502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p14="http://schemas.microsoft.com/office/powerpoint/2010/main" xmlns=""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p14="http://schemas.microsoft.com/office/powerpoint/2010/main" xmlns=""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p14="http://schemas.microsoft.com/office/powerpoint/2010/main" xmlns=""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p14="http://schemas.microsoft.com/office/powerpoint/2010/main" xmlns=""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p14="http://schemas.microsoft.com/office/powerpoint/2010/main" xmlns=""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p14="http://schemas.microsoft.com/office/powerpoint/2010/main" xmlns=""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p14="http://schemas.microsoft.com/office/powerpoint/2010/main" xmlns=""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p14="http://schemas.microsoft.com/office/powerpoint/2010/main" xmlns=""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p14="http://schemas.microsoft.com/office/powerpoint/2010/main" xmlns=""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p14="http://schemas.microsoft.com/office/powerpoint/2010/main" xmlns=""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p14="http://schemas.microsoft.com/office/powerpoint/2010/main" xmlns=""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xmlns=""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371600"/>
            <a:ext cx="7848600" cy="1295400"/>
          </a:xfrm>
        </p:spPr>
        <p:txBody>
          <a:bodyPr/>
          <a:lstStyle/>
          <a:p>
            <a:pPr eaLnBrk="1" fontAlgn="auto" hangingPunct="1">
              <a:spcAft>
                <a:spcPts val="0"/>
              </a:spcAft>
              <a:defRPr/>
            </a:pPr>
            <a:r>
              <a:rPr lang="en-US" altLang="en-US" dirty="0" smtClean="0"/>
              <a:t>forces </a:t>
            </a:r>
            <a:r>
              <a:rPr lang="en-US" altLang="en-US" smtClean="0"/>
              <a:t>Lesson 6b</a:t>
            </a:r>
            <a:endParaRPr lang="en-US" altLang="en-US" sz="3600" dirty="0"/>
          </a:p>
        </p:txBody>
      </p:sp>
      <p:sp>
        <p:nvSpPr>
          <p:cNvPr id="8195" name="Rectangle 3"/>
          <p:cNvSpPr>
            <a:spLocks noGrp="1" noChangeArrowheads="1"/>
          </p:cNvSpPr>
          <p:nvPr>
            <p:ph type="subTitle" idx="1"/>
          </p:nvPr>
        </p:nvSpPr>
        <p:spPr>
          <a:xfrm>
            <a:off x="685800" y="3505200"/>
            <a:ext cx="7772400" cy="1828800"/>
          </a:xfrm>
        </p:spPr>
        <p:txBody>
          <a:bodyPr rtlCol="0">
            <a:normAutofit/>
          </a:bodyPr>
          <a:lstStyle/>
          <a:p>
            <a:pPr eaLnBrk="1" fontAlgn="auto" hangingPunct="1">
              <a:lnSpc>
                <a:spcPct val="80000"/>
              </a:lnSpc>
              <a:spcAft>
                <a:spcPts val="0"/>
              </a:spcAft>
              <a:defRPr/>
            </a:pPr>
            <a:r>
              <a:rPr lang="en-US" sz="4000" dirty="0" smtClean="0">
                <a:solidFill>
                  <a:srgbClr val="0070C0"/>
                </a:solidFill>
              </a:rPr>
              <a:t>How Can Ideas about Forces Help Us Explain the Motion of Objects?</a:t>
            </a:r>
            <a:r>
              <a:rPr lang="en-US" sz="4000" i="1" dirty="0" smtClean="0">
                <a:solidFill>
                  <a:srgbClr val="0070C0"/>
                </a:solidFill>
              </a:rPr>
              <a:t> </a:t>
            </a:r>
            <a:endParaRPr lang="en-US" altLang="en-US" dirty="0">
              <a:solidFill>
                <a:srgbClr val="0070C0"/>
              </a:solidFill>
            </a:endParaRPr>
          </a:p>
        </p:txBody>
      </p:sp>
      <p:pic>
        <p:nvPicPr>
          <p:cNvPr id="5" name="Picture 4" descr="Noyce Logo copy.png"/>
          <p:cNvPicPr/>
          <p:nvPr/>
        </p:nvPicPr>
        <p:blipFill>
          <a:blip r:embed="rId3" cstate="print"/>
          <a:stretch>
            <a:fillRect/>
          </a:stretch>
        </p:blipFill>
        <p:spPr>
          <a:xfrm>
            <a:off x="1219200" y="48006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 xmlns:a14="http://schemas.microsoft.com/office/drawing/2010/main" val="0"/>
              </a:ext>
            </a:extLst>
          </a:blip>
          <a:srcRect l="13526" t="10564" r="3623" b="5182"/>
          <a:stretch/>
        </p:blipFill>
        <p:spPr bwMode="auto">
          <a:xfrm>
            <a:off x="3282950" y="4927600"/>
            <a:ext cx="679450" cy="622300"/>
          </a:xfrm>
          <a:prstGeom prst="ellipse">
            <a:avLst/>
          </a:prstGeom>
          <a:noFill/>
          <a:ln>
            <a:noFill/>
          </a:ln>
          <a:extLst>
            <a:ext uri="{53640926-AAD7-44D8-BBD7-CCE9431645EC}">
              <a14:shadowObscured xmlns="" xmlns:a14="http://schemas.microsoft.com/office/drawing/2010/main"/>
            </a:ext>
          </a:extLst>
        </p:spPr>
      </p:pic>
      <p:pic>
        <p:nvPicPr>
          <p:cNvPr id="7" name="Picture 6" descr="Macintosh HD:Users:ceemast:Desktop:CPP_logogreen1.gif"/>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207000" y="48768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6858000" y="4913294"/>
            <a:ext cx="1439636" cy="590251"/>
          </a:xfrm>
          <a:prstGeom prst="rect">
            <a:avLst/>
          </a:prstGeom>
        </p:spPr>
      </p:pic>
    </p:spTree>
    <p:extLst>
      <p:ext uri="{BB962C8B-B14F-4D97-AF65-F5344CB8AC3E}">
        <p14:creationId xmlns="" xmlns:p14="http://schemas.microsoft.com/office/powerpoint/2010/main" val="413483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lstStyle/>
          <a:p>
            <a:r>
              <a:rPr lang="en-US" dirty="0" smtClean="0"/>
              <a:t>Our Unit </a:t>
            </a:r>
            <a:r>
              <a:rPr lang="en-US" dirty="0"/>
              <a:t>Central Questions</a:t>
            </a:r>
          </a:p>
        </p:txBody>
      </p:sp>
      <p:sp>
        <p:nvSpPr>
          <p:cNvPr id="3" name="Content Placeholder 2"/>
          <p:cNvSpPr>
            <a:spLocks noGrp="1"/>
          </p:cNvSpPr>
          <p:nvPr>
            <p:ph idx="1"/>
          </p:nvPr>
        </p:nvSpPr>
        <p:spPr>
          <a:xfrm>
            <a:off x="609600" y="1295400"/>
            <a:ext cx="8305800" cy="5305754"/>
          </a:xfrm>
        </p:spPr>
        <p:txBody>
          <a:bodyPr/>
          <a:lstStyle/>
          <a:p>
            <a:pPr marL="0" indent="0">
              <a:spcBef>
                <a:spcPts val="2400"/>
              </a:spcBef>
              <a:spcAft>
                <a:spcPts val="0"/>
              </a:spcAft>
              <a:buNone/>
            </a:pPr>
            <a:r>
              <a:rPr lang="en-US" sz="2800" dirty="0" smtClean="0"/>
              <a:t>Share with an elbow partner your initial examples and ideas about moving objects from our first lesson. Then talk about these questions:</a:t>
            </a:r>
          </a:p>
          <a:p>
            <a:pPr marL="731520" indent="-365760">
              <a:spcBef>
                <a:spcPts val="1200"/>
              </a:spcBef>
              <a:buFont typeface="+mj-lt"/>
              <a:buAutoNum type="arabicPeriod"/>
            </a:pPr>
            <a:r>
              <a:rPr lang="en-US" sz="2800" dirty="0" smtClean="0"/>
              <a:t>How do your ideas for answering our unit central questions today differ from your initial ideas? </a:t>
            </a:r>
          </a:p>
          <a:p>
            <a:pPr marL="731520" indent="-365760">
              <a:spcBef>
                <a:spcPts val="600"/>
              </a:spcBef>
              <a:buFont typeface="+mj-lt"/>
              <a:buAutoNum type="arabicPeriod"/>
            </a:pPr>
            <a:r>
              <a:rPr lang="en-US" sz="2800" dirty="0" smtClean="0"/>
              <a:t>Were some of your initial ideas wrong? How so? </a:t>
            </a:r>
          </a:p>
          <a:p>
            <a:pPr marL="731520" indent="-365760">
              <a:spcBef>
                <a:spcPts val="600"/>
              </a:spcBef>
              <a:buFont typeface="+mj-lt"/>
              <a:buAutoNum type="arabicPeriod"/>
            </a:pPr>
            <a:r>
              <a:rPr lang="en-US" sz="2800" dirty="0" smtClean="0"/>
              <a:t>Did your initial ideas about an object’s motion include pushes or pulls, gravity, or friction?</a:t>
            </a:r>
          </a:p>
          <a:p>
            <a:pPr marL="731520" indent="-365760">
              <a:spcBef>
                <a:spcPts val="600"/>
              </a:spcBef>
              <a:buFont typeface="+mj-lt"/>
              <a:buAutoNum type="arabicPeriod"/>
            </a:pPr>
            <a:r>
              <a:rPr lang="en-US" sz="2800" dirty="0" smtClean="0"/>
              <a:t>Based on what you now know about forces and motion, how would you change your initial ideas </a:t>
            </a:r>
            <a:br>
              <a:rPr lang="en-US" sz="2800" dirty="0" smtClean="0"/>
            </a:br>
            <a:r>
              <a:rPr lang="en-US" sz="2800" dirty="0" smtClean="0"/>
              <a:t>to make them more correct and complete?</a:t>
            </a:r>
            <a:endParaRPr lang="en-US" sz="2800" dirty="0"/>
          </a:p>
        </p:txBody>
      </p:sp>
    </p:spTree>
    <p:extLst>
      <p:ext uri="{BB962C8B-B14F-4D97-AF65-F5344CB8AC3E}">
        <p14:creationId xmlns:p14="http://schemas.microsoft.com/office/powerpoint/2010/main" xmlns="" val="294235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990600"/>
          </a:xfrm>
        </p:spPr>
        <p:txBody>
          <a:bodyPr/>
          <a:lstStyle/>
          <a:p>
            <a:r>
              <a:rPr lang="en-US" dirty="0" smtClean="0"/>
              <a:t>Our Unit </a:t>
            </a:r>
            <a:r>
              <a:rPr lang="en-US" dirty="0"/>
              <a:t>Central Questions</a:t>
            </a:r>
          </a:p>
        </p:txBody>
      </p:sp>
      <p:sp>
        <p:nvSpPr>
          <p:cNvPr id="3" name="Content Placeholder 2"/>
          <p:cNvSpPr>
            <a:spLocks noGrp="1"/>
          </p:cNvSpPr>
          <p:nvPr>
            <p:ph idx="1"/>
          </p:nvPr>
        </p:nvSpPr>
        <p:spPr>
          <a:xfrm>
            <a:off x="685800" y="1219200"/>
            <a:ext cx="8153400" cy="5305754"/>
          </a:xfrm>
        </p:spPr>
        <p:txBody>
          <a:bodyPr/>
          <a:lstStyle/>
          <a:p>
            <a:pPr marL="0" indent="0">
              <a:spcBef>
                <a:spcPts val="0"/>
              </a:spcBef>
              <a:spcAft>
                <a:spcPts val="0"/>
              </a:spcAft>
              <a:buNone/>
            </a:pPr>
            <a:r>
              <a:rPr lang="en-US" sz="2800" i="1" dirty="0" smtClean="0"/>
              <a:t>What makes something start to move? What makes something stop moving or change direction?  </a:t>
            </a:r>
          </a:p>
          <a:p>
            <a:pPr marL="365760" indent="-365760">
              <a:spcBef>
                <a:spcPts val="1800"/>
              </a:spcBef>
              <a:spcAft>
                <a:spcPts val="0"/>
              </a:spcAft>
              <a:buFont typeface="+mj-lt"/>
              <a:buAutoNum type="arabicPeriod"/>
            </a:pPr>
            <a:r>
              <a:rPr lang="en-US" sz="2800" dirty="0" smtClean="0"/>
              <a:t>In your science notebook, write your </a:t>
            </a:r>
            <a:r>
              <a:rPr lang="en-US" sz="2800" b="1" dirty="0" smtClean="0"/>
              <a:t>best</a:t>
            </a:r>
            <a:r>
              <a:rPr lang="en-US" sz="2800" dirty="0" smtClean="0"/>
              <a:t> answer </a:t>
            </a:r>
            <a:br>
              <a:rPr lang="en-US" sz="2800" dirty="0" smtClean="0"/>
            </a:br>
            <a:r>
              <a:rPr lang="en-US" sz="2800" dirty="0" smtClean="0"/>
              <a:t>to the unit central questions based using everything you’ve learned about forces and motion in this unit. Make sure to use complete sentences!</a:t>
            </a:r>
          </a:p>
          <a:p>
            <a:pPr marL="365760" indent="-365760">
              <a:spcBef>
                <a:spcPts val="1200"/>
              </a:spcBef>
              <a:spcAft>
                <a:spcPts val="0"/>
              </a:spcAft>
              <a:buFont typeface="+mj-lt"/>
              <a:buAutoNum type="arabicPeriod"/>
            </a:pPr>
            <a:r>
              <a:rPr lang="en-US" sz="2800" dirty="0" smtClean="0"/>
              <a:t>Include evidence from our investigations and the words </a:t>
            </a:r>
            <a:r>
              <a:rPr lang="en-US" sz="2800" b="1" dirty="0" smtClean="0"/>
              <a:t>force</a:t>
            </a:r>
            <a:r>
              <a:rPr lang="en-US" sz="2800" dirty="0" smtClean="0"/>
              <a:t>, </a:t>
            </a:r>
            <a:r>
              <a:rPr lang="en-US" sz="2800" b="1" dirty="0" smtClean="0"/>
              <a:t>friction, gravity</a:t>
            </a:r>
            <a:r>
              <a:rPr lang="en-US" sz="2800" dirty="0" smtClean="0"/>
              <a:t>, and </a:t>
            </a:r>
            <a:r>
              <a:rPr lang="en-US" sz="2800" b="1" dirty="0" smtClean="0"/>
              <a:t>moving/move</a:t>
            </a:r>
            <a:r>
              <a:rPr lang="en-US" sz="2800" dirty="0" smtClean="0"/>
              <a:t>. </a:t>
            </a:r>
            <a:endParaRPr lang="en-US" sz="2800" dirty="0"/>
          </a:p>
          <a:p>
            <a:pPr marL="365760" indent="-365760">
              <a:spcBef>
                <a:spcPts val="1200"/>
              </a:spcBef>
              <a:spcAft>
                <a:spcPts val="0"/>
              </a:spcAft>
              <a:buFont typeface="+mj-lt"/>
              <a:buAutoNum type="arabicPeriod"/>
            </a:pPr>
            <a:r>
              <a:rPr lang="en-US" sz="2800" dirty="0" smtClean="0"/>
              <a:t>Share your answer with your partner and talk about ways each of you can improve your answers (make them clearer, more complete, or more accurate).</a:t>
            </a:r>
            <a:endParaRPr lang="en-US" sz="2800" dirty="0"/>
          </a:p>
        </p:txBody>
      </p:sp>
    </p:spTree>
    <p:extLst>
      <p:ext uri="{BB962C8B-B14F-4D97-AF65-F5344CB8AC3E}">
        <p14:creationId xmlns:p14="http://schemas.microsoft.com/office/powerpoint/2010/main" xmlns="" val="294235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990600"/>
          </a:xfrm>
        </p:spPr>
        <p:txBody>
          <a:bodyPr/>
          <a:lstStyle/>
          <a:p>
            <a:r>
              <a:rPr lang="en-US" dirty="0" smtClean="0"/>
              <a:t>Future Lessons about Forces and Motion</a:t>
            </a:r>
            <a:endParaRPr lang="en-US" dirty="0"/>
          </a:p>
        </p:txBody>
      </p:sp>
      <p:sp>
        <p:nvSpPr>
          <p:cNvPr id="3" name="Content Placeholder 2"/>
          <p:cNvSpPr>
            <a:spLocks noGrp="1"/>
          </p:cNvSpPr>
          <p:nvPr>
            <p:ph idx="1"/>
          </p:nvPr>
        </p:nvSpPr>
        <p:spPr>
          <a:xfrm>
            <a:off x="609600" y="1524000"/>
            <a:ext cx="8229600" cy="5000954"/>
          </a:xfrm>
        </p:spPr>
        <p:txBody>
          <a:bodyPr/>
          <a:lstStyle/>
          <a:p>
            <a:pPr marL="0" indent="0">
              <a:spcBef>
                <a:spcPts val="0"/>
              </a:spcBef>
              <a:spcAft>
                <a:spcPts val="0"/>
              </a:spcAft>
              <a:buNone/>
            </a:pPr>
            <a:r>
              <a:rPr lang="en-US" sz="3200" dirty="0" smtClean="0"/>
              <a:t>In future science lessons, we’ll continue building on the important science ideas about forces and motion that we explored in this unit.</a:t>
            </a:r>
          </a:p>
          <a:p>
            <a:pPr marL="0" indent="0">
              <a:spcBef>
                <a:spcPts val="1200"/>
              </a:spcBef>
              <a:spcAft>
                <a:spcPts val="0"/>
              </a:spcAft>
              <a:buNone/>
            </a:pPr>
            <a:r>
              <a:rPr lang="en-US" sz="3200" dirty="0" smtClean="0"/>
              <a:t>Stay tuned!</a:t>
            </a:r>
            <a:endParaRPr lang="en-US" sz="3200" dirty="0"/>
          </a:p>
        </p:txBody>
      </p:sp>
    </p:spTree>
    <p:extLst>
      <p:ext uri="{BB962C8B-B14F-4D97-AF65-F5344CB8AC3E}">
        <p14:creationId xmlns:p14="http://schemas.microsoft.com/office/powerpoint/2010/main" xmlns="" val="294235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smtClean="0"/>
              <a:t>Review: Forces Acting on a Cotton Ball</a:t>
            </a:r>
            <a:endParaRPr lang="en-US" dirty="0"/>
          </a:p>
        </p:txBody>
      </p:sp>
      <p:sp>
        <p:nvSpPr>
          <p:cNvPr id="3" name="Content Placeholder 2"/>
          <p:cNvSpPr>
            <a:spLocks noGrp="1"/>
          </p:cNvSpPr>
          <p:nvPr>
            <p:ph idx="1"/>
          </p:nvPr>
        </p:nvSpPr>
        <p:spPr>
          <a:xfrm>
            <a:off x="685800" y="1600200"/>
            <a:ext cx="8077200" cy="4876800"/>
          </a:xfrm>
        </p:spPr>
        <p:txBody>
          <a:bodyPr/>
          <a:lstStyle/>
          <a:p>
            <a:pPr marL="365760" indent="-365760">
              <a:spcBef>
                <a:spcPts val="1200"/>
              </a:spcBef>
              <a:spcAft>
                <a:spcPts val="0"/>
              </a:spcAft>
            </a:pPr>
            <a:r>
              <a:rPr lang="en-US" sz="3200" dirty="0">
                <a:solidFill>
                  <a:srgbClr val="000000"/>
                </a:solidFill>
                <a:latin typeface="Calibri" charset="0"/>
              </a:rPr>
              <a:t>What force made the cotton ball start to move?</a:t>
            </a:r>
          </a:p>
          <a:p>
            <a:pPr marL="365760" indent="-365760">
              <a:spcBef>
                <a:spcPts val="1200"/>
              </a:spcBef>
              <a:spcAft>
                <a:spcPts val="0"/>
              </a:spcAft>
            </a:pPr>
            <a:r>
              <a:rPr lang="en-US" sz="3200" dirty="0">
                <a:solidFill>
                  <a:srgbClr val="000000"/>
                </a:solidFill>
                <a:latin typeface="Calibri" charset="0"/>
              </a:rPr>
              <a:t>What force caused the cotton ball to change direction?</a:t>
            </a:r>
            <a:endParaRPr lang="en-US" sz="3200" dirty="0">
              <a:latin typeface="Calibri" charset="0"/>
            </a:endParaRPr>
          </a:p>
          <a:p>
            <a:pPr marL="365760" indent="-365760">
              <a:spcBef>
                <a:spcPts val="1200"/>
              </a:spcBef>
              <a:spcAft>
                <a:spcPts val="0"/>
              </a:spcAft>
            </a:pPr>
            <a:r>
              <a:rPr lang="en-US" sz="3200" dirty="0"/>
              <a:t>What force caused the cotton ball to stop moving? </a:t>
            </a:r>
          </a:p>
        </p:txBody>
      </p:sp>
    </p:spTree>
    <p:extLst>
      <p:ext uri="{BB962C8B-B14F-4D97-AF65-F5344CB8AC3E}">
        <p14:creationId xmlns:p14="http://schemas.microsoft.com/office/powerpoint/2010/main" xmlns="" val="101737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990600"/>
          </a:xfrm>
        </p:spPr>
        <p:txBody>
          <a:bodyPr/>
          <a:lstStyle/>
          <a:p>
            <a:r>
              <a:rPr lang="en-US" dirty="0" smtClean="0"/>
              <a:t>Today’s Focus </a:t>
            </a:r>
            <a:r>
              <a:rPr lang="en-US" dirty="0"/>
              <a:t>Question</a:t>
            </a:r>
          </a:p>
        </p:txBody>
      </p:sp>
      <p:sp>
        <p:nvSpPr>
          <p:cNvPr id="3" name="Content Placeholder 2"/>
          <p:cNvSpPr>
            <a:spLocks noGrp="1"/>
          </p:cNvSpPr>
          <p:nvPr>
            <p:ph idx="1"/>
          </p:nvPr>
        </p:nvSpPr>
        <p:spPr>
          <a:xfrm>
            <a:off x="609600" y="1524000"/>
            <a:ext cx="8077200" cy="4876800"/>
          </a:xfrm>
        </p:spPr>
        <p:txBody>
          <a:bodyPr/>
          <a:lstStyle/>
          <a:p>
            <a:pPr marL="0" indent="0">
              <a:buNone/>
            </a:pPr>
            <a:r>
              <a:rPr lang="en-US" sz="3200" i="1" dirty="0"/>
              <a:t>How can ideas about forces help </a:t>
            </a:r>
            <a:r>
              <a:rPr lang="en-US" sz="3200" i="1" dirty="0" smtClean="0"/>
              <a:t>us explain </a:t>
            </a:r>
            <a:r>
              <a:rPr lang="en-US" sz="3200" i="1" dirty="0"/>
              <a:t>the motion of objects? </a:t>
            </a:r>
            <a:endParaRPr lang="en-US" sz="3200" i="1" dirty="0" smtClean="0"/>
          </a:p>
          <a:p>
            <a:pPr marL="731520" indent="-365760">
              <a:spcBef>
                <a:spcPts val="2400"/>
              </a:spcBef>
            </a:pPr>
            <a:r>
              <a:rPr lang="en-US" sz="3200" dirty="0" smtClean="0"/>
              <a:t>This question is the same as our last focus question, except for one word? Which word is different?</a:t>
            </a:r>
            <a:endParaRPr lang="en-US" sz="3200" dirty="0"/>
          </a:p>
        </p:txBody>
      </p:sp>
    </p:spTree>
    <p:extLst>
      <p:ext uri="{BB962C8B-B14F-4D97-AF65-F5344CB8AC3E}">
        <p14:creationId xmlns:p14="http://schemas.microsoft.com/office/powerpoint/2010/main" xmlns="" val="1794661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800" dirty="0" smtClean="0"/>
              <a:t>Show What You Know in Real-Life Scenarios</a:t>
            </a:r>
            <a:endParaRPr lang="en-US" sz="3800" dirty="0"/>
          </a:p>
        </p:txBody>
      </p:sp>
      <p:sp>
        <p:nvSpPr>
          <p:cNvPr id="2" name="Content Placeholder 1"/>
          <p:cNvSpPr>
            <a:spLocks noGrp="1"/>
          </p:cNvSpPr>
          <p:nvPr>
            <p:ph idx="1"/>
          </p:nvPr>
        </p:nvSpPr>
        <p:spPr>
          <a:xfrm>
            <a:off x="457200" y="1371600"/>
            <a:ext cx="8229600" cy="5105400"/>
          </a:xfrm>
        </p:spPr>
        <p:txBody>
          <a:bodyPr/>
          <a:lstStyle/>
          <a:p>
            <a:pPr marL="0" indent="0">
              <a:spcAft>
                <a:spcPts val="1200"/>
              </a:spcAft>
              <a:buNone/>
            </a:pPr>
            <a:r>
              <a:rPr lang="en-US" sz="3000" dirty="0" smtClean="0"/>
              <a:t>Today you’ll work in teams to explain and illustrate a scenario that </a:t>
            </a:r>
            <a:r>
              <a:rPr lang="en-US" sz="3000" dirty="0"/>
              <a:t>might happen in everyday life.  </a:t>
            </a:r>
          </a:p>
          <a:p>
            <a:pPr>
              <a:spcAft>
                <a:spcPts val="1200"/>
              </a:spcAft>
            </a:pPr>
            <a:endParaRPr lang="en-US" sz="2700" dirty="0"/>
          </a:p>
          <a:p>
            <a:pPr>
              <a:spcAft>
                <a:spcPts val="1200"/>
              </a:spcAft>
            </a:pPr>
            <a:endParaRPr lang="en-US" sz="2700" dirty="0"/>
          </a:p>
          <a:p>
            <a:pPr>
              <a:spcAft>
                <a:spcPts val="1200"/>
              </a:spcAft>
            </a:pPr>
            <a:endParaRPr lang="en-US" dirty="0"/>
          </a:p>
          <a:p>
            <a:endParaRPr lang="en-US" dirty="0"/>
          </a:p>
        </p:txBody>
      </p:sp>
      <p:pic>
        <p:nvPicPr>
          <p:cNvPr id="18" name="Picture 17" descr="http://pimg.tradeindia.com/00212816/b/0/Men-Shoes-Pu-Sole.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05200" y="2667000"/>
            <a:ext cx="1530350" cy="1215549"/>
          </a:xfrm>
          <a:prstGeom prst="rect">
            <a:avLst/>
          </a:prstGeom>
          <a:noFill/>
          <a:ln>
            <a:noFill/>
          </a:ln>
        </p:spPr>
      </p:pic>
      <p:pic>
        <p:nvPicPr>
          <p:cNvPr id="10" name="Picture 9" descr="S:\PD\Project Files\RESPeCT\2.0 PD Curriculum Modules\Cohort 2\3.1_Forces Module\0.0 Production\final art\RES.C2.FOR.L6HO.001.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0" y="2667000"/>
            <a:ext cx="1783460" cy="2229495"/>
          </a:xfrm>
          <a:prstGeom prst="rect">
            <a:avLst/>
          </a:prstGeom>
          <a:noFill/>
          <a:ln>
            <a:noFill/>
          </a:ln>
        </p:spPr>
      </p:pic>
      <p:pic>
        <p:nvPicPr>
          <p:cNvPr id="11" name="Picture 10" descr="S:\PD\Project Files\RESPeCT\2.0 PD Curriculum Modules\Cohort 2\3.1_Forces Module\3.0 Lesson Plans\Art Specs\final art\RES.C2.FOR.ASMT.004.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219200" y="5181600"/>
            <a:ext cx="3832860" cy="1333500"/>
          </a:xfrm>
          <a:prstGeom prst="rect">
            <a:avLst/>
          </a:prstGeom>
          <a:noFill/>
          <a:ln>
            <a:noFill/>
          </a:ln>
        </p:spPr>
      </p:pic>
      <p:pic>
        <p:nvPicPr>
          <p:cNvPr id="12" name="Picture 11" descr="S:\PD\Project Files\RESPeCT\2.0 PD Curriculum Modules\Cohort 2\3.1_Forces Module\0.0 Production\final art\RES.C2.FOR.L6HO.006.jpg"/>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019800" y="2514600"/>
            <a:ext cx="2228850" cy="2047585"/>
          </a:xfrm>
          <a:prstGeom prst="rect">
            <a:avLst/>
          </a:prstGeom>
          <a:noFill/>
          <a:ln>
            <a:noFill/>
          </a:ln>
        </p:spPr>
      </p:pic>
      <p:pic>
        <p:nvPicPr>
          <p:cNvPr id="13" name="Picture 12" descr="S:\PD\Project Files\RESPeCT\2.0 PD Curriculum Modules\Cohort 2\3.1_Forces Module\0.0 Production\final art\RES.C2.FOR.L6HO.004.jpg"/>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rot="5400000">
            <a:off x="3763403" y="3627997"/>
            <a:ext cx="1013944" cy="1530350"/>
          </a:xfrm>
          <a:prstGeom prst="rect">
            <a:avLst/>
          </a:prstGeom>
          <a:noFill/>
          <a:ln>
            <a:noFill/>
          </a:ln>
        </p:spPr>
      </p:pic>
      <p:pic>
        <p:nvPicPr>
          <p:cNvPr id="14" name="Picture 13" descr="S:\PD\Project Files\RESPeCT\2.0 PD Curriculum Modules\Cohort 2\3.1_Forces Module\0.0 Production\final art\RES.C2.FOR.L6HO.008.jp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019800" y="4800600"/>
            <a:ext cx="2228850" cy="1734341"/>
          </a:xfrm>
          <a:prstGeom prst="rect">
            <a:avLst/>
          </a:prstGeom>
          <a:noFill/>
          <a:ln>
            <a:noFill/>
          </a:ln>
        </p:spPr>
      </p:pic>
    </p:spTree>
    <p:extLst>
      <p:ext uri="{BB962C8B-B14F-4D97-AF65-F5344CB8AC3E}">
        <p14:creationId xmlns:p14="http://schemas.microsoft.com/office/powerpoint/2010/main" xmlns="" val="2813839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990600"/>
          </a:xfrm>
        </p:spPr>
        <p:txBody>
          <a:bodyPr/>
          <a:lstStyle/>
          <a:p>
            <a:r>
              <a:rPr lang="en-US" dirty="0" smtClean="0"/>
              <a:t>Investigation: Explain Your Scenario</a:t>
            </a:r>
            <a:endParaRPr lang="en-US" dirty="0"/>
          </a:p>
        </p:txBody>
      </p:sp>
      <p:sp>
        <p:nvSpPr>
          <p:cNvPr id="3" name="Content Placeholder 2"/>
          <p:cNvSpPr>
            <a:spLocks noGrp="1"/>
          </p:cNvSpPr>
          <p:nvPr>
            <p:ph idx="1"/>
          </p:nvPr>
        </p:nvSpPr>
        <p:spPr>
          <a:xfrm>
            <a:off x="533400" y="1295400"/>
            <a:ext cx="8305800" cy="4876800"/>
          </a:xfrm>
        </p:spPr>
        <p:txBody>
          <a:bodyPr/>
          <a:lstStyle/>
          <a:p>
            <a:pPr marL="365760" indent="-365760">
              <a:spcBef>
                <a:spcPts val="600"/>
              </a:spcBef>
              <a:spcAft>
                <a:spcPts val="0"/>
              </a:spcAft>
              <a:buFont typeface="+mj-lt"/>
              <a:buAutoNum type="arabicPeriod"/>
            </a:pPr>
            <a:r>
              <a:rPr lang="en-US" sz="2800" dirty="0" smtClean="0"/>
              <a:t>Have one team member read the scenario aloud. Then </a:t>
            </a:r>
            <a:r>
              <a:rPr lang="en-US" sz="2800" dirty="0" smtClean="0"/>
              <a:t>look </a:t>
            </a:r>
            <a:r>
              <a:rPr lang="en-US" sz="2800" dirty="0" smtClean="0"/>
              <a:t>carefully at the </a:t>
            </a:r>
            <a:r>
              <a:rPr lang="en-US" sz="2800" dirty="0" smtClean="0"/>
              <a:t>pictures on your scenario card.</a:t>
            </a:r>
            <a:endParaRPr lang="en-US" sz="2800" dirty="0" smtClean="0"/>
          </a:p>
          <a:p>
            <a:pPr marL="365760" indent="-365760">
              <a:spcBef>
                <a:spcPts val="600"/>
              </a:spcBef>
              <a:spcAft>
                <a:spcPts val="0"/>
              </a:spcAft>
              <a:buFont typeface="+mj-lt"/>
              <a:buAutoNum type="arabicPeriod"/>
            </a:pPr>
            <a:r>
              <a:rPr lang="en-US" sz="2800" dirty="0" smtClean="0"/>
              <a:t>Discuss </a:t>
            </a:r>
            <a:r>
              <a:rPr lang="en-US" sz="2800" dirty="0"/>
              <a:t>the scenario with your </a:t>
            </a:r>
            <a:r>
              <a:rPr lang="en-US" sz="2800" dirty="0" smtClean="0"/>
              <a:t>teammates. Identify and describe all of the forces acting on the people or object(s) </a:t>
            </a:r>
            <a:r>
              <a:rPr lang="en-US" sz="2800" dirty="0"/>
              <a:t>in your </a:t>
            </a:r>
            <a:r>
              <a:rPr lang="en-US" sz="2800" dirty="0" smtClean="0"/>
              <a:t>scenario. </a:t>
            </a:r>
          </a:p>
          <a:p>
            <a:pPr marL="365760" indent="-365760">
              <a:spcBef>
                <a:spcPts val="600"/>
              </a:spcBef>
              <a:spcAft>
                <a:spcPts val="0"/>
              </a:spcAft>
              <a:buFont typeface="+mj-lt"/>
              <a:buAutoNum type="arabicPeriod"/>
            </a:pPr>
            <a:r>
              <a:rPr lang="en-US" sz="2800" dirty="0" smtClean="0"/>
              <a:t>Reach an agreement as a team on the strength and direction of the forces acting on the people or object(s). Then draw arrows (and bumps for some scenarios) on your own pictures to </a:t>
            </a:r>
            <a:r>
              <a:rPr lang="en-US" sz="2800" dirty="0"/>
              <a:t>represent the </a:t>
            </a:r>
            <a:r>
              <a:rPr lang="en-US" sz="2800" dirty="0" smtClean="0"/>
              <a:t>forces involved. </a:t>
            </a:r>
            <a:endParaRPr lang="en-US" sz="2800" dirty="0"/>
          </a:p>
        </p:txBody>
      </p:sp>
    </p:spTree>
    <p:extLst>
      <p:ext uri="{BB962C8B-B14F-4D97-AF65-F5344CB8AC3E}">
        <p14:creationId xmlns:p14="http://schemas.microsoft.com/office/powerpoint/2010/main" xmlns="" val="539384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dirty="0" smtClean="0"/>
              <a:t>Investigation: Explain Your Scenario</a:t>
            </a:r>
            <a:endParaRPr lang="en-US" dirty="0"/>
          </a:p>
        </p:txBody>
      </p:sp>
      <p:sp>
        <p:nvSpPr>
          <p:cNvPr id="3" name="Content Placeholder 2"/>
          <p:cNvSpPr>
            <a:spLocks noGrp="1"/>
          </p:cNvSpPr>
          <p:nvPr>
            <p:ph idx="1"/>
          </p:nvPr>
        </p:nvSpPr>
        <p:spPr>
          <a:xfrm>
            <a:off x="457200" y="1219200"/>
            <a:ext cx="8382000" cy="5334000"/>
          </a:xfrm>
        </p:spPr>
        <p:txBody>
          <a:bodyPr/>
          <a:lstStyle/>
          <a:p>
            <a:pPr marL="365760" indent="-365760">
              <a:spcBef>
                <a:spcPts val="600"/>
              </a:spcBef>
              <a:spcAft>
                <a:spcPts val="0"/>
              </a:spcAft>
              <a:buFont typeface="+mj-lt"/>
              <a:buAutoNum type="arabicPeriod"/>
            </a:pPr>
            <a:r>
              <a:rPr lang="en-US" sz="2700" dirty="0" smtClean="0"/>
              <a:t>After you finish your drawings, discuss how your team can act out the forces in your scenario using the foam arrows. Keep our focus question in mind as you plan your skits!</a:t>
            </a:r>
          </a:p>
          <a:p>
            <a:pPr marL="365760" indent="-365760">
              <a:spcBef>
                <a:spcPts val="800"/>
              </a:spcBef>
              <a:spcAft>
                <a:spcPts val="0"/>
              </a:spcAft>
              <a:buFont typeface="+mj-lt"/>
              <a:buAutoNum type="arabicPeriod"/>
            </a:pPr>
            <a:r>
              <a:rPr lang="en-US" sz="2700" dirty="0" smtClean="0"/>
              <a:t>You have 5 minutes to make these decisions as a group: </a:t>
            </a:r>
          </a:p>
          <a:p>
            <a:pPr marL="731520" indent="-365760">
              <a:spcBef>
                <a:spcPts val="600"/>
              </a:spcBef>
              <a:spcAft>
                <a:spcPts val="0"/>
              </a:spcAft>
            </a:pPr>
            <a:r>
              <a:rPr lang="en-US" sz="2700" dirty="0" smtClean="0"/>
              <a:t>Who will act out the forces in the scenario? </a:t>
            </a:r>
          </a:p>
          <a:p>
            <a:pPr marL="731520" indent="-365760">
              <a:spcBef>
                <a:spcPts val="600"/>
              </a:spcBef>
              <a:spcAft>
                <a:spcPts val="0"/>
              </a:spcAft>
            </a:pPr>
            <a:r>
              <a:rPr lang="en-US" sz="2700" dirty="0" smtClean="0"/>
              <a:t>Who will hold the arrows that represent the forces? </a:t>
            </a:r>
          </a:p>
          <a:p>
            <a:pPr marL="731520" indent="-365760">
              <a:spcBef>
                <a:spcPts val="600"/>
              </a:spcBef>
              <a:spcAft>
                <a:spcPts val="0"/>
              </a:spcAft>
            </a:pPr>
            <a:r>
              <a:rPr lang="en-US" sz="2700" dirty="0" smtClean="0"/>
              <a:t>Which arrows will you use to represent the strength (size) and direction of the forces?</a:t>
            </a:r>
          </a:p>
          <a:p>
            <a:pPr marL="365760" indent="-365760">
              <a:spcBef>
                <a:spcPts val="800"/>
              </a:spcBef>
              <a:spcAft>
                <a:spcPts val="0"/>
              </a:spcAft>
              <a:buFont typeface="+mj-lt"/>
              <a:buAutoNum type="arabicPeriod" startAt="3"/>
            </a:pPr>
            <a:r>
              <a:rPr lang="en-US" sz="2700" dirty="0" smtClean="0"/>
              <a:t>Let me know when you’ve made these decisions and finished planning your skit, and I’ll give you some props </a:t>
            </a:r>
            <a:br>
              <a:rPr lang="en-US" sz="2700" dirty="0" smtClean="0"/>
            </a:br>
            <a:r>
              <a:rPr lang="en-US" sz="2700" dirty="0" smtClean="0"/>
              <a:t>to act out your scenario.</a:t>
            </a:r>
            <a:endParaRPr lang="en-US" sz="2700" dirty="0"/>
          </a:p>
        </p:txBody>
      </p:sp>
    </p:spTree>
    <p:extLst>
      <p:ext uri="{BB962C8B-B14F-4D97-AF65-F5344CB8AC3E}">
        <p14:creationId xmlns:p14="http://schemas.microsoft.com/office/powerpoint/2010/main" xmlns="" val="539384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77200" cy="990600"/>
          </a:xfrm>
        </p:spPr>
        <p:txBody>
          <a:bodyPr/>
          <a:lstStyle/>
          <a:p>
            <a:r>
              <a:rPr lang="en-US" dirty="0" smtClean="0"/>
              <a:t>It’s Time to Show What You Know</a:t>
            </a:r>
            <a:r>
              <a:rPr lang="en-US" dirty="0"/>
              <a:t>!</a:t>
            </a:r>
          </a:p>
        </p:txBody>
      </p:sp>
      <p:sp>
        <p:nvSpPr>
          <p:cNvPr id="3" name="Content Placeholder 2"/>
          <p:cNvSpPr>
            <a:spLocks noGrp="1"/>
          </p:cNvSpPr>
          <p:nvPr>
            <p:ph idx="1"/>
          </p:nvPr>
        </p:nvSpPr>
        <p:spPr>
          <a:xfrm>
            <a:off x="609600" y="1524000"/>
            <a:ext cx="8077200" cy="4953000"/>
          </a:xfrm>
        </p:spPr>
        <p:txBody>
          <a:bodyPr/>
          <a:lstStyle/>
          <a:p>
            <a:pPr marL="0" indent="0" algn="ctr">
              <a:buNone/>
            </a:pPr>
            <a:r>
              <a:rPr lang="en-US" sz="3200" dirty="0" smtClean="0">
                <a:latin typeface="Calibri" charset="0"/>
              </a:rPr>
              <a:t>Presenting</a:t>
            </a:r>
          </a:p>
          <a:p>
            <a:pPr marL="0" indent="0" algn="ctr">
              <a:buNone/>
            </a:pPr>
            <a:r>
              <a:rPr lang="en-US" sz="3200" dirty="0" smtClean="0">
                <a:latin typeface="Calibri" charset="0"/>
              </a:rPr>
              <a:t>the</a:t>
            </a:r>
          </a:p>
          <a:p>
            <a:pPr marL="0" indent="0" algn="ctr">
              <a:buNone/>
            </a:pPr>
            <a:r>
              <a:rPr lang="en-US" sz="3200" dirty="0" smtClean="0">
                <a:latin typeface="Calibri" charset="0"/>
              </a:rPr>
              <a:t>Physics </a:t>
            </a:r>
            <a:r>
              <a:rPr lang="en-US" sz="3200" dirty="0">
                <a:latin typeface="Calibri" charset="0"/>
              </a:rPr>
              <a:t>Players </a:t>
            </a:r>
            <a:endParaRPr lang="en-US" sz="3200" dirty="0" smtClean="0">
              <a:latin typeface="Calibri" charset="0"/>
            </a:endParaRPr>
          </a:p>
          <a:p>
            <a:pPr marL="0" indent="0" algn="ctr">
              <a:buNone/>
            </a:pPr>
            <a:r>
              <a:rPr lang="en-US" sz="3200" dirty="0" smtClean="0">
                <a:latin typeface="Calibri" charset="0"/>
              </a:rPr>
              <a:t>in </a:t>
            </a:r>
          </a:p>
          <a:p>
            <a:pPr marL="0" indent="0" algn="ctr">
              <a:buNone/>
            </a:pPr>
            <a:r>
              <a:rPr lang="en-US" sz="3200" i="1" dirty="0" smtClean="0">
                <a:latin typeface="Calibri" charset="0"/>
              </a:rPr>
              <a:t>Forces </a:t>
            </a:r>
            <a:r>
              <a:rPr lang="en-US" sz="3200" i="1" dirty="0">
                <a:latin typeface="Calibri" charset="0"/>
              </a:rPr>
              <a:t>and Motion</a:t>
            </a:r>
          </a:p>
          <a:p>
            <a:pPr marL="0" indent="0" algn="ctr">
              <a:buNone/>
            </a:pPr>
            <a:endParaRPr lang="en-US" sz="2800" dirty="0">
              <a:latin typeface="Calibri" charset="0"/>
            </a:endParaRPr>
          </a:p>
          <a:p>
            <a:pPr>
              <a:buNone/>
            </a:pPr>
            <a:endParaRPr lang="en-US" dirty="0"/>
          </a:p>
        </p:txBody>
      </p:sp>
      <p:pic>
        <p:nvPicPr>
          <p:cNvPr id="4" name="Picture 3" descr="http://sweetclipart.com/multisite/sweetclipart/files/theater_masks_silhouette.pn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0" y="4495800"/>
            <a:ext cx="3224530" cy="2089150"/>
          </a:xfrm>
          <a:prstGeom prst="rect">
            <a:avLst/>
          </a:prstGeom>
          <a:noFill/>
          <a:ln>
            <a:noFill/>
          </a:ln>
        </p:spPr>
      </p:pic>
    </p:spTree>
    <p:extLst>
      <p:ext uri="{BB962C8B-B14F-4D97-AF65-F5344CB8AC3E}">
        <p14:creationId xmlns:p14="http://schemas.microsoft.com/office/powerpoint/2010/main" xmlns="" val="1876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990600"/>
          </a:xfrm>
        </p:spPr>
        <p:txBody>
          <a:bodyPr/>
          <a:lstStyle/>
          <a:p>
            <a:r>
              <a:rPr lang="en-US" dirty="0" smtClean="0"/>
              <a:t>Our Unit </a:t>
            </a:r>
            <a:r>
              <a:rPr lang="en-US" dirty="0"/>
              <a:t>Central Questions</a:t>
            </a:r>
          </a:p>
        </p:txBody>
      </p:sp>
      <p:sp>
        <p:nvSpPr>
          <p:cNvPr id="3" name="Content Placeholder 2"/>
          <p:cNvSpPr>
            <a:spLocks noGrp="1"/>
          </p:cNvSpPr>
          <p:nvPr>
            <p:ph idx="1"/>
          </p:nvPr>
        </p:nvSpPr>
        <p:spPr>
          <a:xfrm>
            <a:off x="685800" y="1676400"/>
            <a:ext cx="8229600" cy="4924754"/>
          </a:xfrm>
        </p:spPr>
        <p:txBody>
          <a:bodyPr/>
          <a:lstStyle/>
          <a:p>
            <a:pPr marL="0" indent="0">
              <a:spcAft>
                <a:spcPts val="0"/>
              </a:spcAft>
              <a:buNone/>
            </a:pPr>
            <a:r>
              <a:rPr lang="en-US" sz="3200" dirty="0"/>
              <a:t>What makes something start to move</a:t>
            </a:r>
            <a:r>
              <a:rPr lang="en-US" sz="3200" dirty="0" smtClean="0"/>
              <a:t>? What </a:t>
            </a:r>
            <a:r>
              <a:rPr lang="en-US" sz="3200" dirty="0"/>
              <a:t>makes something stop moving or change direction</a:t>
            </a:r>
            <a:r>
              <a:rPr lang="en-US" sz="3200" dirty="0" smtClean="0"/>
              <a:t>?  </a:t>
            </a:r>
            <a:endParaRPr lang="en-US" sz="3200" dirty="0"/>
          </a:p>
        </p:txBody>
      </p:sp>
    </p:spTree>
    <p:extLst>
      <p:ext uri="{BB962C8B-B14F-4D97-AF65-F5344CB8AC3E}">
        <p14:creationId xmlns:p14="http://schemas.microsoft.com/office/powerpoint/2010/main" xmlns="" val="294235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990600"/>
          </a:xfrm>
        </p:spPr>
        <p:txBody>
          <a:bodyPr/>
          <a:lstStyle/>
          <a:p>
            <a:r>
              <a:rPr lang="en-US" dirty="0" smtClean="0"/>
              <a:t>Today’s Focus </a:t>
            </a:r>
            <a:r>
              <a:rPr lang="en-US" dirty="0"/>
              <a:t>Question</a:t>
            </a:r>
          </a:p>
        </p:txBody>
      </p:sp>
      <p:sp>
        <p:nvSpPr>
          <p:cNvPr id="3" name="Content Placeholder 2"/>
          <p:cNvSpPr>
            <a:spLocks noGrp="1"/>
          </p:cNvSpPr>
          <p:nvPr>
            <p:ph idx="1"/>
          </p:nvPr>
        </p:nvSpPr>
        <p:spPr>
          <a:xfrm>
            <a:off x="609600" y="1524000"/>
            <a:ext cx="8077200" cy="4876800"/>
          </a:xfrm>
        </p:spPr>
        <p:txBody>
          <a:bodyPr/>
          <a:lstStyle/>
          <a:p>
            <a:pPr marL="0" indent="0">
              <a:buNone/>
            </a:pPr>
            <a:r>
              <a:rPr lang="en-US" sz="3200" dirty="0"/>
              <a:t>How can ideas about forces help </a:t>
            </a:r>
            <a:r>
              <a:rPr lang="en-US" sz="3200" dirty="0" smtClean="0"/>
              <a:t>us explain </a:t>
            </a:r>
            <a:r>
              <a:rPr lang="en-US" sz="3200" dirty="0"/>
              <a:t>the motion of objects</a:t>
            </a:r>
            <a:r>
              <a:rPr lang="en-US" sz="3200" dirty="0" smtClean="0"/>
              <a:t>?</a:t>
            </a:r>
            <a:endParaRPr lang="en-US" sz="3200" dirty="0" smtClean="0"/>
          </a:p>
        </p:txBody>
      </p:sp>
    </p:spTree>
    <p:extLst>
      <p:ext uri="{BB962C8B-B14F-4D97-AF65-F5344CB8AC3E}">
        <p14:creationId xmlns:p14="http://schemas.microsoft.com/office/powerpoint/2010/main" xmlns="" val="17946617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2629</TotalTime>
  <Words>528</Words>
  <Application>Microsoft Office PowerPoint</Application>
  <PresentationFormat>On-screen Show (4:3)</PresentationFormat>
  <Paragraphs>53</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forces Lesson 6b</vt:lpstr>
      <vt:lpstr>Review: Forces Acting on a Cotton Ball</vt:lpstr>
      <vt:lpstr>Today’s Focus Question</vt:lpstr>
      <vt:lpstr>Show What You Know in Real-Life Scenarios</vt:lpstr>
      <vt:lpstr>Investigation: Explain Your Scenario</vt:lpstr>
      <vt:lpstr>Investigation: Explain Your Scenario</vt:lpstr>
      <vt:lpstr>It’s Time to Show What You Know!</vt:lpstr>
      <vt:lpstr>Our Unit Central Questions</vt:lpstr>
      <vt:lpstr>Today’s Focus Question</vt:lpstr>
      <vt:lpstr>Our Unit Central Questions</vt:lpstr>
      <vt:lpstr>Our Unit Central Questions</vt:lpstr>
      <vt:lpstr>Future Lessons about Forces and Motion</vt:lpstr>
    </vt:vector>
  </TitlesOfParts>
  <Company>BSCS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Numedahl</dc:creator>
  <cp:lastModifiedBy>JLonas</cp:lastModifiedBy>
  <cp:revision>140</cp:revision>
  <cp:lastPrinted>2017-01-19T17:47:03Z</cp:lastPrinted>
  <dcterms:created xsi:type="dcterms:W3CDTF">2014-06-10T18:20:14Z</dcterms:created>
  <dcterms:modified xsi:type="dcterms:W3CDTF">2019-12-03T17:23:17Z</dcterms:modified>
</cp:coreProperties>
</file>