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94"/>
  </p:notesMasterIdLst>
  <p:handoutMasterIdLst>
    <p:handoutMasterId r:id="rId95"/>
  </p:handoutMasterIdLst>
  <p:sldIdLst>
    <p:sldId id="299" r:id="rId3"/>
    <p:sldId id="304" r:id="rId4"/>
    <p:sldId id="305" r:id="rId5"/>
    <p:sldId id="306" r:id="rId6"/>
    <p:sldId id="307" r:id="rId7"/>
    <p:sldId id="308" r:id="rId8"/>
    <p:sldId id="309" r:id="rId9"/>
    <p:sldId id="402" r:id="rId10"/>
    <p:sldId id="348" r:id="rId11"/>
    <p:sldId id="321" r:id="rId12"/>
    <p:sldId id="322" r:id="rId13"/>
    <p:sldId id="323" r:id="rId14"/>
    <p:sldId id="324" r:id="rId15"/>
    <p:sldId id="328" r:id="rId16"/>
    <p:sldId id="410" r:id="rId17"/>
    <p:sldId id="401" r:id="rId18"/>
    <p:sldId id="259" r:id="rId19"/>
    <p:sldId id="295" r:id="rId20"/>
    <p:sldId id="296" r:id="rId21"/>
    <p:sldId id="406" r:id="rId22"/>
    <p:sldId id="407" r:id="rId23"/>
    <p:sldId id="412" r:id="rId24"/>
    <p:sldId id="467" r:id="rId25"/>
    <p:sldId id="263" r:id="rId26"/>
    <p:sldId id="297" r:id="rId27"/>
    <p:sldId id="266" r:id="rId28"/>
    <p:sldId id="267" r:id="rId29"/>
    <p:sldId id="268" r:id="rId30"/>
    <p:sldId id="331" r:id="rId31"/>
    <p:sldId id="269" r:id="rId32"/>
    <p:sldId id="270" r:id="rId33"/>
    <p:sldId id="271" r:id="rId34"/>
    <p:sldId id="272" r:id="rId35"/>
    <p:sldId id="273" r:id="rId36"/>
    <p:sldId id="409" r:id="rId37"/>
    <p:sldId id="276" r:id="rId38"/>
    <p:sldId id="468" r:id="rId39"/>
    <p:sldId id="300" r:id="rId40"/>
    <p:sldId id="279" r:id="rId41"/>
    <p:sldId id="376" r:id="rId42"/>
    <p:sldId id="413" r:id="rId43"/>
    <p:sldId id="378" r:id="rId44"/>
    <p:sldId id="414" r:id="rId45"/>
    <p:sldId id="415" r:id="rId46"/>
    <p:sldId id="417" r:id="rId47"/>
    <p:sldId id="418" r:id="rId48"/>
    <p:sldId id="419" r:id="rId49"/>
    <p:sldId id="420" r:id="rId50"/>
    <p:sldId id="421" r:id="rId51"/>
    <p:sldId id="449" r:id="rId52"/>
    <p:sldId id="422" r:id="rId53"/>
    <p:sldId id="423" r:id="rId54"/>
    <p:sldId id="450" r:id="rId55"/>
    <p:sldId id="425" r:id="rId56"/>
    <p:sldId id="451" r:id="rId57"/>
    <p:sldId id="427" r:id="rId58"/>
    <p:sldId id="452" r:id="rId59"/>
    <p:sldId id="429" r:id="rId60"/>
    <p:sldId id="430" r:id="rId61"/>
    <p:sldId id="384" r:id="rId62"/>
    <p:sldId id="453" r:id="rId63"/>
    <p:sldId id="385" r:id="rId64"/>
    <p:sldId id="431" r:id="rId65"/>
    <p:sldId id="454" r:id="rId66"/>
    <p:sldId id="432" r:id="rId67"/>
    <p:sldId id="433" r:id="rId68"/>
    <p:sldId id="455" r:id="rId69"/>
    <p:sldId id="456" r:id="rId70"/>
    <p:sldId id="457" r:id="rId71"/>
    <p:sldId id="437" r:id="rId72"/>
    <p:sldId id="458" r:id="rId73"/>
    <p:sldId id="459" r:id="rId74"/>
    <p:sldId id="460" r:id="rId75"/>
    <p:sldId id="461" r:id="rId76"/>
    <p:sldId id="462" r:id="rId77"/>
    <p:sldId id="463" r:id="rId78"/>
    <p:sldId id="464" r:id="rId79"/>
    <p:sldId id="465" r:id="rId80"/>
    <p:sldId id="466" r:id="rId81"/>
    <p:sldId id="281" r:id="rId82"/>
    <p:sldId id="343" r:id="rId83"/>
    <p:sldId id="282" r:id="rId84"/>
    <p:sldId id="283" r:id="rId85"/>
    <p:sldId id="344" r:id="rId86"/>
    <p:sldId id="345" r:id="rId87"/>
    <p:sldId id="346" r:id="rId88"/>
    <p:sldId id="350" r:id="rId89"/>
    <p:sldId id="347" r:id="rId90"/>
    <p:sldId id="290" r:id="rId91"/>
    <p:sldId id="405" r:id="rId92"/>
    <p:sldId id="292" r:id="rId9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nnie Hvidsten" initials="CH" lastIdx="2" clrIdx="0"/>
  <p:cmAuthor id="1" name="JLonas" initials="JL" lastIdx="9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53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2" autoAdjust="0"/>
    <p:restoredTop sz="63799" autoAdjust="0"/>
  </p:normalViewPr>
  <p:slideViewPr>
    <p:cSldViewPr>
      <p:cViewPr varScale="1">
        <p:scale>
          <a:sx n="69" d="100"/>
          <a:sy n="69" d="100"/>
        </p:scale>
        <p:origin x="948" y="66"/>
      </p:cViewPr>
      <p:guideLst>
        <p:guide orient="horz" pos="2160"/>
        <p:guide pos="2880"/>
      </p:guideLst>
    </p:cSldViewPr>
  </p:slideViewPr>
  <p:outlineViewPr>
    <p:cViewPr>
      <p:scale>
        <a:sx n="33" d="100"/>
        <a:sy n="33" d="100"/>
      </p:scale>
      <p:origin x="54" y="42768"/>
    </p:cViewPr>
  </p:outlineViewPr>
  <p:notesTextViewPr>
    <p:cViewPr>
      <p:scale>
        <a:sx n="3" d="2"/>
        <a:sy n="3" d="2"/>
      </p:scale>
      <p:origin x="0" y="0"/>
    </p:cViewPr>
  </p:notesTextViewPr>
  <p:sorterViewPr>
    <p:cViewPr>
      <p:scale>
        <a:sx n="66" d="100"/>
        <a:sy n="66" d="100"/>
      </p:scale>
      <p:origin x="0" y="1482"/>
    </p:cViewPr>
  </p:sorterViewPr>
  <p:notesViewPr>
    <p:cSldViewPr>
      <p:cViewPr varScale="1">
        <p:scale>
          <a:sx n="85" d="100"/>
          <a:sy n="85" d="100"/>
        </p:scale>
        <p:origin x="-190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handoutMaster" Target="handoutMasters/handout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B76DA03B-FF28-40E2-9E75-D61C2ED8D4B8}" type="datetimeFigureOut">
              <a:rPr lang="en-US" smtClean="0"/>
              <a:pPr/>
              <a:t>2/5/2020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286B673E-D94D-4435-BAA6-66EF1D562525}" type="slidenum">
              <a:rPr lang="en-US" smtClean="0"/>
              <a:pPr/>
              <a:t>‹#›</a:t>
            </a:fld>
            <a:endParaRPr lang="en-US"/>
          </a:p>
        </p:txBody>
      </p:sp>
    </p:spTree>
    <p:extLst>
      <p:ext uri="{BB962C8B-B14F-4D97-AF65-F5344CB8AC3E}">
        <p14:creationId xmlns:p14="http://schemas.microsoft.com/office/powerpoint/2010/main" val="1202106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113E99A0-5A01-41BA-AC39-BB8F130969B5}" type="datetimeFigureOut">
              <a:rPr lang="en-US" smtClean="0"/>
              <a:pPr/>
              <a:t>2/5/2020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6955" indent="-291136" eaLnBrk="0" hangingPunct="0">
              <a:spcBef>
                <a:spcPct val="30000"/>
              </a:spcBef>
              <a:defRPr sz="1200">
                <a:solidFill>
                  <a:schemeClr val="tx1"/>
                </a:solidFill>
                <a:latin typeface="Arial" charset="0"/>
              </a:defRPr>
            </a:lvl2pPr>
            <a:lvl3pPr marL="1164546" indent="-232909" eaLnBrk="0" hangingPunct="0">
              <a:spcBef>
                <a:spcPct val="30000"/>
              </a:spcBef>
              <a:defRPr sz="1200">
                <a:solidFill>
                  <a:schemeClr val="tx1"/>
                </a:solidFill>
                <a:latin typeface="Arial" charset="0"/>
              </a:defRPr>
            </a:lvl3pPr>
            <a:lvl4pPr marL="1630366" indent="-232909" eaLnBrk="0" hangingPunct="0">
              <a:spcBef>
                <a:spcPct val="30000"/>
              </a:spcBef>
              <a:defRPr sz="1200">
                <a:solidFill>
                  <a:schemeClr val="tx1"/>
                </a:solidFill>
                <a:latin typeface="Arial" charset="0"/>
              </a:defRPr>
            </a:lvl4pPr>
            <a:lvl5pPr marL="2096184" indent="-232909" eaLnBrk="0" hangingPunct="0">
              <a:spcBef>
                <a:spcPct val="30000"/>
              </a:spcBef>
              <a:defRPr sz="1200">
                <a:solidFill>
                  <a:schemeClr val="tx1"/>
                </a:solidFill>
                <a:latin typeface="Arial" charset="0"/>
              </a:defRPr>
            </a:lvl5pPr>
            <a:lvl6pPr marL="2562002" indent="-232909" eaLnBrk="0" fontAlgn="base" hangingPunct="0">
              <a:spcBef>
                <a:spcPct val="30000"/>
              </a:spcBef>
              <a:spcAft>
                <a:spcPct val="0"/>
              </a:spcAft>
              <a:defRPr sz="1200">
                <a:solidFill>
                  <a:schemeClr val="tx1"/>
                </a:solidFill>
                <a:latin typeface="Arial" charset="0"/>
              </a:defRPr>
            </a:lvl6pPr>
            <a:lvl7pPr marL="3027820" indent="-232909" eaLnBrk="0" fontAlgn="base" hangingPunct="0">
              <a:spcBef>
                <a:spcPct val="30000"/>
              </a:spcBef>
              <a:spcAft>
                <a:spcPct val="0"/>
              </a:spcAft>
              <a:defRPr sz="1200">
                <a:solidFill>
                  <a:schemeClr val="tx1"/>
                </a:solidFill>
                <a:latin typeface="Arial" charset="0"/>
              </a:defRPr>
            </a:lvl7pPr>
            <a:lvl8pPr marL="3493639" indent="-232909" eaLnBrk="0" fontAlgn="base" hangingPunct="0">
              <a:spcBef>
                <a:spcPct val="30000"/>
              </a:spcBef>
              <a:spcAft>
                <a:spcPct val="0"/>
              </a:spcAft>
              <a:defRPr sz="1200">
                <a:solidFill>
                  <a:schemeClr val="tx1"/>
                </a:solidFill>
                <a:latin typeface="Arial" charset="0"/>
              </a:defRPr>
            </a:lvl8pPr>
            <a:lvl9pPr marL="3959457" indent="-23290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5 min</a:t>
            </a:r>
          </a:p>
          <a:p>
            <a:pPr eaLnBrk="1" hangingPunct="1"/>
            <a:endParaRPr lang="en-US" dirty="0"/>
          </a:p>
          <a:p>
            <a:pPr marL="228600" indent="-228600" eaLnBrk="1" hangingPunct="1">
              <a:buAutoNum type="alphaLcPeriod"/>
            </a:pPr>
            <a:r>
              <a:rPr lang="en-US" dirty="0"/>
              <a:t>Greet participants as they enter the room.</a:t>
            </a:r>
            <a:endParaRPr lang="en-US" sz="1500" dirty="0"/>
          </a:p>
          <a:p>
            <a:endParaRPr lang="en-US" dirty="0"/>
          </a:p>
          <a:p>
            <a:pPr marL="228600" indent="-228600">
              <a:buAutoNum type="alphaLcPeriod" startAt="2"/>
            </a:pPr>
            <a:r>
              <a:rPr lang="en-US" dirty="0"/>
              <a:t>Help them find</a:t>
            </a:r>
            <a:r>
              <a:rPr lang="en-US" baseline="0" dirty="0"/>
              <a:t> </a:t>
            </a:r>
            <a:r>
              <a:rPr lang="en-US" dirty="0"/>
              <a:t>their notebooks and table tents.</a:t>
            </a:r>
          </a:p>
          <a:p>
            <a:pPr marL="0" indent="0">
              <a:buNone/>
            </a:pPr>
            <a:endParaRPr lang="en-US" altLang="en-US" dirty="0"/>
          </a:p>
        </p:txBody>
      </p:sp>
    </p:spTree>
    <p:extLst>
      <p:ext uri="{BB962C8B-B14F-4D97-AF65-F5344CB8AC3E}">
        <p14:creationId xmlns:p14="http://schemas.microsoft.com/office/powerpoint/2010/main" val="2306750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is a transition slide.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a:p>
        </p:txBody>
      </p:sp>
    </p:spTree>
    <p:extLst>
      <p:ext uri="{BB962C8B-B14F-4D97-AF65-F5344CB8AC3E}">
        <p14:creationId xmlns:p14="http://schemas.microsoft.com/office/powerpoint/2010/main" val="3362945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16130" indent="-275434" eaLnBrk="0" hangingPunct="0">
              <a:spcBef>
                <a:spcPct val="30000"/>
              </a:spcBef>
              <a:defRPr sz="1200">
                <a:solidFill>
                  <a:schemeClr val="tx1"/>
                </a:solidFill>
                <a:latin typeface="Arial" charset="0"/>
              </a:defRPr>
            </a:lvl2pPr>
            <a:lvl3pPr marL="1101738" indent="-220348" eaLnBrk="0" hangingPunct="0">
              <a:spcBef>
                <a:spcPct val="30000"/>
              </a:spcBef>
              <a:defRPr sz="1200">
                <a:solidFill>
                  <a:schemeClr val="tx1"/>
                </a:solidFill>
                <a:latin typeface="Arial" charset="0"/>
              </a:defRPr>
            </a:lvl3pPr>
            <a:lvl4pPr marL="1542433" indent="-220348" eaLnBrk="0" hangingPunct="0">
              <a:spcBef>
                <a:spcPct val="30000"/>
              </a:spcBef>
              <a:defRPr sz="1200">
                <a:solidFill>
                  <a:schemeClr val="tx1"/>
                </a:solidFill>
                <a:latin typeface="Arial" charset="0"/>
              </a:defRPr>
            </a:lvl4pPr>
            <a:lvl5pPr marL="1983128" indent="-220348" eaLnBrk="0" hangingPunct="0">
              <a:spcBef>
                <a:spcPct val="30000"/>
              </a:spcBef>
              <a:defRPr sz="1200">
                <a:solidFill>
                  <a:schemeClr val="tx1"/>
                </a:solidFill>
                <a:latin typeface="Arial" charset="0"/>
              </a:defRPr>
            </a:lvl5pPr>
            <a:lvl6pPr marL="2423823" indent="-220348" eaLnBrk="0" fontAlgn="base" hangingPunct="0">
              <a:spcBef>
                <a:spcPct val="30000"/>
              </a:spcBef>
              <a:spcAft>
                <a:spcPct val="0"/>
              </a:spcAft>
              <a:defRPr sz="1200">
                <a:solidFill>
                  <a:schemeClr val="tx1"/>
                </a:solidFill>
                <a:latin typeface="Arial" charset="0"/>
              </a:defRPr>
            </a:lvl6pPr>
            <a:lvl7pPr marL="2864518" indent="-220348" eaLnBrk="0" fontAlgn="base" hangingPunct="0">
              <a:spcBef>
                <a:spcPct val="30000"/>
              </a:spcBef>
              <a:spcAft>
                <a:spcPct val="0"/>
              </a:spcAft>
              <a:defRPr sz="1200">
                <a:solidFill>
                  <a:schemeClr val="tx1"/>
                </a:solidFill>
                <a:latin typeface="Arial" charset="0"/>
              </a:defRPr>
            </a:lvl7pPr>
            <a:lvl8pPr marL="3305213" indent="-220348" eaLnBrk="0" fontAlgn="base" hangingPunct="0">
              <a:spcBef>
                <a:spcPct val="30000"/>
              </a:spcBef>
              <a:spcAft>
                <a:spcPct val="0"/>
              </a:spcAft>
              <a:defRPr sz="1200">
                <a:solidFill>
                  <a:schemeClr val="tx1"/>
                </a:solidFill>
                <a:latin typeface="Arial" charset="0"/>
              </a:defRPr>
            </a:lvl8pPr>
            <a:lvl9pPr marL="3745908" indent="-22034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4A0B1DC-457F-44C9-BB27-482AE5A70E8D}" type="slidenum">
              <a:rPr lang="en-US" altLang="en-US">
                <a:solidFill>
                  <a:srgbClr val="000000"/>
                </a:solidFill>
              </a:rPr>
              <a:pPr eaLnBrk="1" hangingPunct="1">
                <a:spcBef>
                  <a:spcPct val="0"/>
                </a:spcBef>
              </a:pPr>
              <a:t>11</a:t>
            </a:fld>
            <a:endParaRPr lang="en-US" altLang="en-US">
              <a:solidFill>
                <a:srgbClr val="000000"/>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r>
              <a:rPr lang="en-US" dirty="0"/>
              <a:t>Approximately 1 min</a:t>
            </a:r>
          </a:p>
          <a:p>
            <a:pPr eaLnBrk="1" hangingPunct="1"/>
            <a:endParaRPr lang="en-US" altLang="en-US" dirty="0"/>
          </a:p>
          <a:p>
            <a:pPr marL="228600" indent="-228600">
              <a:buAutoNum type="alphaLcPeriod"/>
            </a:pPr>
            <a:r>
              <a:rPr lang="en-US" sz="1200" kern="1200" dirty="0">
                <a:solidFill>
                  <a:schemeClr val="tx1"/>
                </a:solidFill>
                <a:latin typeface="+mn-lt"/>
                <a:ea typeface="+mn-ea"/>
                <a:cs typeface="+mn-cs"/>
              </a:rPr>
              <a:t>A typical daily schedule includes the following: </a:t>
            </a:r>
          </a:p>
          <a:p>
            <a:pPr marL="822960" lvl="1" indent="-182880">
              <a:buFont typeface="Arial" pitchFamily="34" charset="0"/>
              <a:buChar char="•"/>
            </a:pPr>
            <a:r>
              <a:rPr lang="en-US" sz="1200" kern="1200" dirty="0">
                <a:solidFill>
                  <a:schemeClr val="tx1"/>
                </a:solidFill>
                <a:latin typeface="+mn-lt"/>
                <a:ea typeface="+mn-ea"/>
                <a:cs typeface="+mn-cs"/>
              </a:rPr>
              <a:t>Time spent on </a:t>
            </a:r>
            <a:r>
              <a:rPr lang="en-US" sz="1200" kern="1200" dirty="0" err="1">
                <a:solidFill>
                  <a:schemeClr val="tx1"/>
                </a:solidFill>
                <a:latin typeface="+mn-lt"/>
                <a:ea typeface="+mn-ea"/>
                <a:cs typeface="+mn-cs"/>
              </a:rPr>
              <a:t>videocase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lesson analysis</a:t>
            </a:r>
          </a:p>
          <a:p>
            <a:pPr marL="822960" lvl="1" indent="-182880">
              <a:buFont typeface="Arial" pitchFamily="34" charset="0"/>
              <a:buChar char="•"/>
            </a:pPr>
            <a:r>
              <a:rPr lang="en-US" sz="1200" kern="1200" dirty="0">
                <a:solidFill>
                  <a:schemeClr val="tx1"/>
                </a:solidFill>
                <a:latin typeface="+mn-lt"/>
                <a:ea typeface="+mn-ea"/>
                <a:cs typeface="+mn-cs"/>
              </a:rPr>
              <a:t>Time focused on content deepening</a:t>
            </a:r>
          </a:p>
          <a:p>
            <a:pPr marL="822960" lvl="1" indent="-182880">
              <a:buFont typeface="Arial" pitchFamily="34" charset="0"/>
              <a:buChar char="•"/>
            </a:pPr>
            <a:r>
              <a:rPr lang="en-US" sz="1200" kern="1200" dirty="0">
                <a:solidFill>
                  <a:schemeClr val="tx1"/>
                </a:solidFill>
                <a:latin typeface="+mn-lt"/>
                <a:ea typeface="+mn-ea"/>
                <a:cs typeface="+mn-cs"/>
              </a:rPr>
              <a:t>Short homework assignments</a:t>
            </a:r>
          </a:p>
          <a:p>
            <a:pPr marL="822960" lvl="1" indent="-182880">
              <a:buFont typeface="Arial" pitchFamily="34" charset="0"/>
              <a:buChar char="•"/>
            </a:pPr>
            <a:r>
              <a:rPr lang="en-US" sz="1200" kern="1200" dirty="0">
                <a:solidFill>
                  <a:schemeClr val="tx1"/>
                </a:solidFill>
                <a:latin typeface="+mn-lt"/>
                <a:ea typeface="+mn-ea"/>
                <a:cs typeface="+mn-cs"/>
              </a:rPr>
              <a:t>A morning and an afternoon break, with a 45-minute lunch break</a:t>
            </a:r>
            <a:endParaRPr lang="en-US" altLang="en-US" dirty="0"/>
          </a:p>
        </p:txBody>
      </p:sp>
    </p:spTree>
    <p:extLst>
      <p:ext uri="{BB962C8B-B14F-4D97-AF65-F5344CB8AC3E}">
        <p14:creationId xmlns:p14="http://schemas.microsoft.com/office/powerpoint/2010/main" val="176804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1 min</a:t>
            </a:r>
          </a:p>
          <a:p>
            <a:endParaRPr lang="en-US" dirty="0"/>
          </a:p>
          <a:p>
            <a:pPr marL="228600" indent="-228600">
              <a:buAutoNum type="alphaLcPeriod"/>
            </a:pPr>
            <a:r>
              <a:rPr lang="en-US" sz="1200" kern="1200" dirty="0">
                <a:solidFill>
                  <a:schemeClr val="tx1"/>
                </a:solidFill>
                <a:latin typeface="+mn-lt"/>
                <a:ea typeface="+mn-ea"/>
                <a:cs typeface="+mn-cs"/>
              </a:rPr>
              <a:t>During the Summer Institute, each grade level will focus on two content areas, with one week devoted to each area. Participants will </a:t>
            </a:r>
            <a:r>
              <a:rPr lang="en-US" sz="1200" kern="1200">
                <a:solidFill>
                  <a:schemeClr val="tx1"/>
                </a:solidFill>
                <a:latin typeface="+mn-lt"/>
                <a:ea typeface="+mn-ea"/>
                <a:cs typeface="+mn-cs"/>
              </a:rPr>
              <a:t>deepen their science-content </a:t>
            </a:r>
            <a:r>
              <a:rPr lang="en-US" sz="1200" kern="1200" dirty="0">
                <a:solidFill>
                  <a:schemeClr val="tx1"/>
                </a:solidFill>
                <a:latin typeface="+mn-lt"/>
                <a:ea typeface="+mn-ea"/>
                <a:cs typeface="+mn-cs"/>
              </a:rPr>
              <a:t>knowledge, study lesson plans in each content area, and analyze </a:t>
            </a:r>
            <a:r>
              <a:rPr lang="en-US" sz="1200" kern="1200" dirty="0" err="1">
                <a:solidFill>
                  <a:schemeClr val="tx1"/>
                </a:solidFill>
                <a:latin typeface="+mn-lt"/>
                <a:ea typeface="+mn-ea"/>
                <a:cs typeface="+mn-cs"/>
              </a:rPr>
              <a:t>videocases</a:t>
            </a:r>
            <a:r>
              <a:rPr lang="en-US" sz="1200" kern="1200" dirty="0">
                <a:solidFill>
                  <a:schemeClr val="tx1"/>
                </a:solidFill>
                <a:latin typeface="+mn-lt"/>
                <a:ea typeface="+mn-ea"/>
                <a:cs typeface="+mn-cs"/>
              </a:rPr>
              <a:t> of teachers presenting this content. </a:t>
            </a:r>
          </a:p>
          <a:p>
            <a:pPr marL="0" indent="0">
              <a:buNone/>
            </a:pPr>
            <a:endParaRPr lang="en-US" dirty="0">
              <a:solidFill>
                <a:srgbClr val="FFFF00"/>
              </a:solidFill>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12</a:t>
            </a:fld>
            <a:endParaRPr lang="en-US"/>
          </a:p>
        </p:txBody>
      </p:sp>
    </p:spTree>
    <p:extLst>
      <p:ext uri="{BB962C8B-B14F-4D97-AF65-F5344CB8AC3E}">
        <p14:creationId xmlns:p14="http://schemas.microsoft.com/office/powerpoint/2010/main" val="2496068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16130" indent="-275434" eaLnBrk="0" hangingPunct="0">
              <a:spcBef>
                <a:spcPct val="30000"/>
              </a:spcBef>
              <a:defRPr sz="1200">
                <a:solidFill>
                  <a:schemeClr val="tx1"/>
                </a:solidFill>
                <a:latin typeface="Arial" charset="0"/>
              </a:defRPr>
            </a:lvl2pPr>
            <a:lvl3pPr marL="1101738" indent="-220348" eaLnBrk="0" hangingPunct="0">
              <a:spcBef>
                <a:spcPct val="30000"/>
              </a:spcBef>
              <a:defRPr sz="1200">
                <a:solidFill>
                  <a:schemeClr val="tx1"/>
                </a:solidFill>
                <a:latin typeface="Arial" charset="0"/>
              </a:defRPr>
            </a:lvl3pPr>
            <a:lvl4pPr marL="1542433" indent="-220348" eaLnBrk="0" hangingPunct="0">
              <a:spcBef>
                <a:spcPct val="30000"/>
              </a:spcBef>
              <a:defRPr sz="1200">
                <a:solidFill>
                  <a:schemeClr val="tx1"/>
                </a:solidFill>
                <a:latin typeface="Arial" charset="0"/>
              </a:defRPr>
            </a:lvl4pPr>
            <a:lvl5pPr marL="1983128" indent="-220348" eaLnBrk="0" hangingPunct="0">
              <a:spcBef>
                <a:spcPct val="30000"/>
              </a:spcBef>
              <a:defRPr sz="1200">
                <a:solidFill>
                  <a:schemeClr val="tx1"/>
                </a:solidFill>
                <a:latin typeface="Arial" charset="0"/>
              </a:defRPr>
            </a:lvl5pPr>
            <a:lvl6pPr marL="2423823" indent="-220348" eaLnBrk="0" fontAlgn="base" hangingPunct="0">
              <a:spcBef>
                <a:spcPct val="30000"/>
              </a:spcBef>
              <a:spcAft>
                <a:spcPct val="0"/>
              </a:spcAft>
              <a:defRPr sz="1200">
                <a:solidFill>
                  <a:schemeClr val="tx1"/>
                </a:solidFill>
                <a:latin typeface="Arial" charset="0"/>
              </a:defRPr>
            </a:lvl6pPr>
            <a:lvl7pPr marL="2864518" indent="-220348" eaLnBrk="0" fontAlgn="base" hangingPunct="0">
              <a:spcBef>
                <a:spcPct val="30000"/>
              </a:spcBef>
              <a:spcAft>
                <a:spcPct val="0"/>
              </a:spcAft>
              <a:defRPr sz="1200">
                <a:solidFill>
                  <a:schemeClr val="tx1"/>
                </a:solidFill>
                <a:latin typeface="Arial" charset="0"/>
              </a:defRPr>
            </a:lvl7pPr>
            <a:lvl8pPr marL="3305213" indent="-220348" eaLnBrk="0" fontAlgn="base" hangingPunct="0">
              <a:spcBef>
                <a:spcPct val="30000"/>
              </a:spcBef>
              <a:spcAft>
                <a:spcPct val="0"/>
              </a:spcAft>
              <a:defRPr sz="1200">
                <a:solidFill>
                  <a:schemeClr val="tx1"/>
                </a:solidFill>
                <a:latin typeface="Arial" charset="0"/>
              </a:defRPr>
            </a:lvl8pPr>
            <a:lvl9pPr marL="3745908" indent="-22034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D1C078F-F93A-410B-B040-28EC82A99399}" type="slidenum">
              <a:rPr lang="en-US" altLang="en-US">
                <a:solidFill>
                  <a:prstClr val="black"/>
                </a:solidFill>
              </a:rPr>
              <a:pPr eaLnBrk="1" hangingPunct="1">
                <a:spcBef>
                  <a:spcPct val="0"/>
                </a:spcBef>
              </a:pPr>
              <a:t>13</a:t>
            </a:fld>
            <a:endParaRPr lang="en-US" altLang="en-US">
              <a:solidFill>
                <a:prstClr val="black"/>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en-US" dirty="0"/>
              <a:t>Approximately 1 min</a:t>
            </a:r>
          </a:p>
          <a:p>
            <a:pPr eaLnBrk="1" hangingPunct="1"/>
            <a:endParaRPr lang="en-US" altLang="en-US" dirty="0"/>
          </a:p>
          <a:p>
            <a:pPr marL="228600" indent="-228600" eaLnBrk="1" hangingPunct="1">
              <a:buAutoNum type="alphaLcPeriod"/>
            </a:pPr>
            <a:r>
              <a:rPr lang="en-US" sz="1200" kern="1200" dirty="0">
                <a:solidFill>
                  <a:schemeClr val="tx1"/>
                </a:solidFill>
                <a:latin typeface="+mn-lt"/>
                <a:ea typeface="+mn-ea"/>
                <a:cs typeface="+mn-cs"/>
              </a:rPr>
              <a:t>“The Summer Institute is just the beginning! During the school year, you’ll continue meeting with your grade-level study group.” </a:t>
            </a:r>
          </a:p>
          <a:p>
            <a:pPr marL="0" indent="0" eaLnBrk="1" hangingPunct="1">
              <a:buNone/>
            </a:pPr>
            <a:endParaRPr lang="en-US" altLang="en-US" dirty="0"/>
          </a:p>
        </p:txBody>
      </p:sp>
    </p:spTree>
    <p:extLst>
      <p:ext uri="{BB962C8B-B14F-4D97-AF65-F5344CB8AC3E}">
        <p14:creationId xmlns:p14="http://schemas.microsoft.com/office/powerpoint/2010/main" val="2325502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r>
              <a:rPr lang="en-US" dirty="0"/>
              <a:t>Approximately 1 min</a:t>
            </a:r>
          </a:p>
          <a:p>
            <a:endParaRPr lang="en-US" altLang="en-US" dirty="0"/>
          </a:p>
          <a:p>
            <a:pPr marL="228600" indent="-228600">
              <a:buAutoNum type="alphaLcPeriod"/>
            </a:pPr>
            <a:r>
              <a:rPr lang="en-US" altLang="en-US" b="1" dirty="0"/>
              <a:t>Transition slide:</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a:t>
            </a:r>
            <a:r>
              <a:rPr lang="en-US" dirty="0"/>
              <a:t>In a moment</a:t>
            </a:r>
            <a:r>
              <a:rPr lang="en-US" baseline="0" dirty="0"/>
              <a:t> we’ll break up into grade-level study groups and </a:t>
            </a:r>
            <a:r>
              <a:rPr lang="en-US" dirty="0"/>
              <a:t>dig into the </a:t>
            </a:r>
            <a:r>
              <a:rPr lang="en-US" dirty="0" err="1"/>
              <a:t>RESPeCT</a:t>
            </a:r>
            <a:r>
              <a:rPr lang="en-US" dirty="0"/>
              <a:t> PD program! But first let’s review this</a:t>
            </a:r>
            <a:r>
              <a:rPr lang="en-US" baseline="0" dirty="0"/>
              <a:t> list of materials you’ll receive in your designated meeting rooms.”</a:t>
            </a:r>
          </a:p>
          <a:p>
            <a:pPr marL="0" indent="0">
              <a:buNone/>
            </a:pPr>
            <a:endParaRPr lang="en-US" dirty="0"/>
          </a:p>
          <a:p>
            <a:endParaRPr lang="en-US" altLang="en-US" dirty="0"/>
          </a:p>
        </p:txBody>
      </p:sp>
      <p:sp>
        <p:nvSpPr>
          <p:cNvPr id="1003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16130" indent="-275434" eaLnBrk="0" hangingPunct="0">
              <a:spcBef>
                <a:spcPct val="30000"/>
              </a:spcBef>
              <a:defRPr sz="1200">
                <a:solidFill>
                  <a:schemeClr val="tx1"/>
                </a:solidFill>
                <a:latin typeface="Arial" charset="0"/>
              </a:defRPr>
            </a:lvl2pPr>
            <a:lvl3pPr marL="1101738" indent="-220348" eaLnBrk="0" hangingPunct="0">
              <a:spcBef>
                <a:spcPct val="30000"/>
              </a:spcBef>
              <a:defRPr sz="1200">
                <a:solidFill>
                  <a:schemeClr val="tx1"/>
                </a:solidFill>
                <a:latin typeface="Arial" charset="0"/>
              </a:defRPr>
            </a:lvl3pPr>
            <a:lvl4pPr marL="1542433" indent="-220348" eaLnBrk="0" hangingPunct="0">
              <a:spcBef>
                <a:spcPct val="30000"/>
              </a:spcBef>
              <a:defRPr sz="1200">
                <a:solidFill>
                  <a:schemeClr val="tx1"/>
                </a:solidFill>
                <a:latin typeface="Arial" charset="0"/>
              </a:defRPr>
            </a:lvl4pPr>
            <a:lvl5pPr marL="1983128" indent="-220348" eaLnBrk="0" hangingPunct="0">
              <a:spcBef>
                <a:spcPct val="30000"/>
              </a:spcBef>
              <a:defRPr sz="1200">
                <a:solidFill>
                  <a:schemeClr val="tx1"/>
                </a:solidFill>
                <a:latin typeface="Arial" charset="0"/>
              </a:defRPr>
            </a:lvl5pPr>
            <a:lvl6pPr marL="2423823" indent="-220348" eaLnBrk="0" fontAlgn="base" hangingPunct="0">
              <a:spcBef>
                <a:spcPct val="30000"/>
              </a:spcBef>
              <a:spcAft>
                <a:spcPct val="0"/>
              </a:spcAft>
              <a:defRPr sz="1200">
                <a:solidFill>
                  <a:schemeClr val="tx1"/>
                </a:solidFill>
                <a:latin typeface="Arial" charset="0"/>
              </a:defRPr>
            </a:lvl6pPr>
            <a:lvl7pPr marL="2864518" indent="-220348" eaLnBrk="0" fontAlgn="base" hangingPunct="0">
              <a:spcBef>
                <a:spcPct val="30000"/>
              </a:spcBef>
              <a:spcAft>
                <a:spcPct val="0"/>
              </a:spcAft>
              <a:defRPr sz="1200">
                <a:solidFill>
                  <a:schemeClr val="tx1"/>
                </a:solidFill>
                <a:latin typeface="Arial" charset="0"/>
              </a:defRPr>
            </a:lvl7pPr>
            <a:lvl8pPr marL="3305213" indent="-220348" eaLnBrk="0" fontAlgn="base" hangingPunct="0">
              <a:spcBef>
                <a:spcPct val="30000"/>
              </a:spcBef>
              <a:spcAft>
                <a:spcPct val="0"/>
              </a:spcAft>
              <a:defRPr sz="1200">
                <a:solidFill>
                  <a:schemeClr val="tx1"/>
                </a:solidFill>
                <a:latin typeface="Arial" charset="0"/>
              </a:defRPr>
            </a:lvl8pPr>
            <a:lvl9pPr marL="3745908" indent="-22034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A26B4DC-A393-4CBC-85E9-86CD4313EBE6}" type="slidenum">
              <a:rPr lang="en-US" altLang="en-US">
                <a:solidFill>
                  <a:prstClr val="black"/>
                </a:solidFill>
              </a:rPr>
              <a:pPr eaLnBrk="1" hangingPunct="1">
                <a:spcBef>
                  <a:spcPct val="0"/>
                </a:spcBef>
              </a:pPr>
              <a:t>14</a:t>
            </a:fld>
            <a:endParaRPr lang="en-US" altLang="en-US">
              <a:solidFill>
                <a:prstClr val="black"/>
              </a:solidFill>
            </a:endParaRPr>
          </a:p>
        </p:txBody>
      </p:sp>
    </p:spTree>
    <p:extLst>
      <p:ext uri="{BB962C8B-B14F-4D97-AF65-F5344CB8AC3E}">
        <p14:creationId xmlns:p14="http://schemas.microsoft.com/office/powerpoint/2010/main" val="1732693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 min</a:t>
            </a:r>
          </a:p>
          <a:p>
            <a:endParaRPr lang="en-US" dirty="0"/>
          </a:p>
          <a:p>
            <a:pPr marL="228600" indent="-228600">
              <a:buAutoNum type="alphaLcPeriod"/>
            </a:pPr>
            <a:r>
              <a:rPr lang="en-US" sz="1200" kern="1200" dirty="0">
                <a:solidFill>
                  <a:schemeClr val="tx1"/>
                </a:solidFill>
                <a:latin typeface="+mn-lt"/>
                <a:ea typeface="+mn-ea"/>
                <a:cs typeface="+mn-cs"/>
              </a:rPr>
              <a:t>“Any questions before we head to our grade-level study groups?”</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Send-off:</a:t>
            </a:r>
            <a:r>
              <a:rPr lang="en-US" sz="1200" kern="1200" dirty="0">
                <a:solidFill>
                  <a:schemeClr val="tx1"/>
                </a:solidFill>
                <a:latin typeface="+mn-lt"/>
                <a:ea typeface="+mn-ea"/>
                <a:cs typeface="+mn-cs"/>
              </a:rPr>
              <a:t> “Have a great day and be sure to let us know if there is anything we can do to support you in getting the most out of this experience!”</a:t>
            </a:r>
          </a:p>
          <a:p>
            <a:pPr marL="0"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 </a:t>
            </a:r>
          </a:p>
          <a:p>
            <a:endParaRPr lang="en-US" dirty="0"/>
          </a:p>
          <a:p>
            <a:pPr marL="228600" indent="-228600">
              <a:buAutoNum type="alphaLcPeriod"/>
            </a:pPr>
            <a:r>
              <a:rPr lang="en-US" sz="1200" kern="1200" dirty="0">
                <a:solidFill>
                  <a:schemeClr val="tx1"/>
                </a:solidFill>
                <a:latin typeface="+mn-lt"/>
                <a:ea typeface="+mn-ea"/>
                <a:cs typeface="+mn-cs"/>
              </a:rPr>
              <a:t>Welcome participants to the study group and introduce yourself as they arrive.</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Help participants find their table tents and materials so they can get settled.</a:t>
            </a:r>
          </a:p>
          <a:p>
            <a:endParaRPr lang="en-US" sz="1200"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Direct them to the instructions for setting up their notebooks (Setting Up Your Summer Institute Notebook in the </a:t>
            </a:r>
            <a:r>
              <a:rPr lang="en-US" sz="1200" kern="1200" dirty="0" err="1">
                <a:solidFill>
                  <a:schemeClr val="tx1"/>
                </a:solidFill>
                <a:latin typeface="+mn-lt"/>
                <a:ea typeface="+mn-ea"/>
                <a:cs typeface="+mn-cs"/>
              </a:rPr>
              <a:t>pretabs</a:t>
            </a:r>
            <a:r>
              <a:rPr lang="en-US" sz="1200" kern="1200" dirty="0">
                <a:solidFill>
                  <a:schemeClr val="tx1"/>
                </a:solidFill>
                <a:latin typeface="+mn-lt"/>
                <a:ea typeface="+mn-ea"/>
                <a:cs typeface="+mn-cs"/>
              </a:rPr>
              <a:t> section of their PD program binders) and get them started working on this task. Interact informally with them and allow them to chitchat as they work.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16</a:t>
            </a:fld>
            <a:endParaRPr lang="en-US"/>
          </a:p>
        </p:txBody>
      </p:sp>
    </p:spTree>
    <p:extLst>
      <p:ext uri="{BB962C8B-B14F-4D97-AF65-F5344CB8AC3E}">
        <p14:creationId xmlns:p14="http://schemas.microsoft.com/office/powerpoint/2010/main" val="1651973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15 min</a:t>
            </a:r>
          </a:p>
          <a:p>
            <a:endParaRPr lang="en-US" baseline="0" dirty="0"/>
          </a:p>
          <a:p>
            <a:pPr marL="228600" indent="-228600">
              <a:buAutoNum type="alphaLcPeriod"/>
            </a:pPr>
            <a:r>
              <a:rPr lang="en-US" sz="1200" b="1" kern="1200" dirty="0">
                <a:solidFill>
                  <a:schemeClr val="tx1"/>
                </a:solidFill>
                <a:latin typeface="+mn-lt"/>
                <a:ea typeface="+mn-ea"/>
                <a:cs typeface="+mn-cs"/>
              </a:rPr>
              <a:t>Individuals (3 min):</a:t>
            </a:r>
            <a:r>
              <a:rPr lang="en-US" sz="1200" kern="1200" dirty="0">
                <a:solidFill>
                  <a:schemeClr val="tx1"/>
                </a:solidFill>
                <a:latin typeface="+mn-lt"/>
                <a:ea typeface="+mn-ea"/>
                <a:cs typeface="+mn-cs"/>
              </a:rPr>
              <a:t> Have participants write their responses to the questions on the slide in their notebooks. Emphasize</a:t>
            </a:r>
            <a:r>
              <a:rPr lang="en-US" sz="1200" kern="1200" baseline="0" dirty="0">
                <a:solidFill>
                  <a:schemeClr val="tx1"/>
                </a:solidFill>
                <a:latin typeface="+mn-lt"/>
                <a:ea typeface="+mn-ea"/>
                <a:cs typeface="+mn-cs"/>
              </a:rPr>
              <a:t> that this is an independent writing exercise</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Pairs (3 min):</a:t>
            </a:r>
            <a:r>
              <a:rPr lang="en-US" sz="1200" kern="1200" dirty="0">
                <a:solidFill>
                  <a:schemeClr val="tx1"/>
                </a:solidFill>
                <a:latin typeface="+mn-lt"/>
                <a:ea typeface="+mn-ea"/>
                <a:cs typeface="+mn-cs"/>
              </a:rPr>
              <a:t> Have participants pair up and share their responses to the questions. Encourage them to learn other things about their partners as well (e.g.,</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school, years of teaching, favorite subjects to teach, hobbies).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If the group has an odd number of participants, pair up with one of them.</a:t>
            </a:r>
          </a:p>
          <a:p>
            <a:endParaRPr lang="en-US" sz="1200" b="1"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Whole group (9 min):</a:t>
            </a:r>
            <a:r>
              <a:rPr lang="en-US" sz="1200" kern="1200" dirty="0">
                <a:solidFill>
                  <a:schemeClr val="tx1"/>
                </a:solidFill>
                <a:latin typeface="+mn-lt"/>
                <a:ea typeface="+mn-ea"/>
                <a:cs typeface="+mn-cs"/>
              </a:rPr>
              <a:t> Have each participant introduce her or his partner, highlighting what that partner hopes to learn from the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PD program. Model the first pair of introductions to demonstrate that they should be brief.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you weren’t able to pair up with someone, simply introduce yourself.</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Monitor the time: </a:t>
            </a:r>
            <a:r>
              <a:rPr lang="en-US" sz="1200" kern="1200" dirty="0">
                <a:solidFill>
                  <a:schemeClr val="tx1"/>
                </a:solidFill>
                <a:latin typeface="+mn-lt"/>
                <a:ea typeface="+mn-ea"/>
                <a:cs typeface="+mn-cs"/>
              </a:rPr>
              <a:t>Introductions should be longer than a</a:t>
            </a:r>
            <a:r>
              <a:rPr lang="en-US" sz="1200" kern="1200" baseline="0" dirty="0">
                <a:solidFill>
                  <a:schemeClr val="tx1"/>
                </a:solidFill>
                <a:latin typeface="+mn-lt"/>
                <a:ea typeface="+mn-ea"/>
                <a:cs typeface="+mn-cs"/>
              </a:rPr>
              <a:t> sentence, but not the length of a full essay!</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Header Placeholder 5"/>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545180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6955" indent="-291136" eaLnBrk="0" hangingPunct="0">
              <a:spcBef>
                <a:spcPct val="30000"/>
              </a:spcBef>
              <a:defRPr sz="1200">
                <a:solidFill>
                  <a:schemeClr val="tx1"/>
                </a:solidFill>
                <a:latin typeface="Arial" charset="0"/>
              </a:defRPr>
            </a:lvl2pPr>
            <a:lvl3pPr marL="1164546" indent="-232909" eaLnBrk="0" hangingPunct="0">
              <a:spcBef>
                <a:spcPct val="30000"/>
              </a:spcBef>
              <a:defRPr sz="1200">
                <a:solidFill>
                  <a:schemeClr val="tx1"/>
                </a:solidFill>
                <a:latin typeface="Arial" charset="0"/>
              </a:defRPr>
            </a:lvl3pPr>
            <a:lvl4pPr marL="1630366" indent="-232909" eaLnBrk="0" hangingPunct="0">
              <a:spcBef>
                <a:spcPct val="30000"/>
              </a:spcBef>
              <a:defRPr sz="1200">
                <a:solidFill>
                  <a:schemeClr val="tx1"/>
                </a:solidFill>
                <a:latin typeface="Arial" charset="0"/>
              </a:defRPr>
            </a:lvl4pPr>
            <a:lvl5pPr marL="2096184" indent="-232909" eaLnBrk="0" hangingPunct="0">
              <a:spcBef>
                <a:spcPct val="30000"/>
              </a:spcBef>
              <a:defRPr sz="1200">
                <a:solidFill>
                  <a:schemeClr val="tx1"/>
                </a:solidFill>
                <a:latin typeface="Arial" charset="0"/>
              </a:defRPr>
            </a:lvl5pPr>
            <a:lvl6pPr marL="2562002" indent="-232909" eaLnBrk="0" fontAlgn="base" hangingPunct="0">
              <a:spcBef>
                <a:spcPct val="30000"/>
              </a:spcBef>
              <a:spcAft>
                <a:spcPct val="0"/>
              </a:spcAft>
              <a:defRPr sz="1200">
                <a:solidFill>
                  <a:schemeClr val="tx1"/>
                </a:solidFill>
                <a:latin typeface="Arial" charset="0"/>
              </a:defRPr>
            </a:lvl6pPr>
            <a:lvl7pPr marL="3027820" indent="-232909" eaLnBrk="0" fontAlgn="base" hangingPunct="0">
              <a:spcBef>
                <a:spcPct val="30000"/>
              </a:spcBef>
              <a:spcAft>
                <a:spcPct val="0"/>
              </a:spcAft>
              <a:defRPr sz="1200">
                <a:solidFill>
                  <a:schemeClr val="tx1"/>
                </a:solidFill>
                <a:latin typeface="Arial" charset="0"/>
              </a:defRPr>
            </a:lvl7pPr>
            <a:lvl8pPr marL="3493639" indent="-232909" eaLnBrk="0" fontAlgn="base" hangingPunct="0">
              <a:spcBef>
                <a:spcPct val="30000"/>
              </a:spcBef>
              <a:spcAft>
                <a:spcPct val="0"/>
              </a:spcAft>
              <a:defRPr sz="1200">
                <a:solidFill>
                  <a:schemeClr val="tx1"/>
                </a:solidFill>
                <a:latin typeface="Arial" charset="0"/>
              </a:defRPr>
            </a:lvl8pPr>
            <a:lvl9pPr marL="3959457" indent="-23290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D3D72CB-C65D-4652-B626-9E20AB45B718}" type="slidenum">
              <a:rPr lang="en-US" altLang="en-US">
                <a:solidFill>
                  <a:srgbClr val="000000"/>
                </a:solidFill>
              </a:rPr>
              <a:pPr eaLnBrk="1" hangingPunct="1">
                <a:spcBef>
                  <a:spcPct val="0"/>
                </a:spcBef>
              </a:pPr>
              <a:t>18</a:t>
            </a:fld>
            <a:endParaRPr lang="en-US" altLang="en-US">
              <a:solidFill>
                <a:srgbClr val="000000"/>
              </a:solidFill>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r>
              <a:rPr lang="en-US" altLang="en-US" dirty="0"/>
              <a:t>2 min</a:t>
            </a:r>
          </a:p>
          <a:p>
            <a:pPr eaLnBrk="1" hangingPunct="1"/>
            <a:endParaRPr lang="en-US" altLang="en-US" dirty="0"/>
          </a:p>
          <a:p>
            <a:pPr marL="228600" indent="-228600">
              <a:buAutoNum type="alphaLcPeriod"/>
            </a:pPr>
            <a:r>
              <a:rPr lang="en-US" dirty="0"/>
              <a:t>Talk through this slide,</a:t>
            </a:r>
            <a:r>
              <a:rPr lang="en-US" baseline="0" dirty="0"/>
              <a:t> emphasizing</a:t>
            </a:r>
            <a:r>
              <a:rPr lang="en-US" sz="1200" kern="1200" dirty="0">
                <a:solidFill>
                  <a:schemeClr val="tx1"/>
                </a:solidFill>
                <a:latin typeface="+mn-lt"/>
                <a:ea typeface="+mn-ea"/>
                <a:cs typeface="+mn-cs"/>
              </a:rPr>
              <a:t> how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PD is different from many other professional development opportunities. </a:t>
            </a:r>
          </a:p>
          <a:p>
            <a:pPr marL="0" indent="0">
              <a:buNone/>
            </a:pPr>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3415538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6955" indent="-291136" eaLnBrk="0" hangingPunct="0">
              <a:spcBef>
                <a:spcPct val="30000"/>
              </a:spcBef>
              <a:defRPr sz="1200">
                <a:solidFill>
                  <a:schemeClr val="tx1"/>
                </a:solidFill>
                <a:latin typeface="Arial" charset="0"/>
              </a:defRPr>
            </a:lvl2pPr>
            <a:lvl3pPr marL="1164546" indent="-232909" eaLnBrk="0" hangingPunct="0">
              <a:spcBef>
                <a:spcPct val="30000"/>
              </a:spcBef>
              <a:defRPr sz="1200">
                <a:solidFill>
                  <a:schemeClr val="tx1"/>
                </a:solidFill>
                <a:latin typeface="Arial" charset="0"/>
              </a:defRPr>
            </a:lvl3pPr>
            <a:lvl4pPr marL="1630366" indent="-232909" eaLnBrk="0" hangingPunct="0">
              <a:spcBef>
                <a:spcPct val="30000"/>
              </a:spcBef>
              <a:defRPr sz="1200">
                <a:solidFill>
                  <a:schemeClr val="tx1"/>
                </a:solidFill>
                <a:latin typeface="Arial" charset="0"/>
              </a:defRPr>
            </a:lvl4pPr>
            <a:lvl5pPr marL="2096184" indent="-232909" eaLnBrk="0" hangingPunct="0">
              <a:spcBef>
                <a:spcPct val="30000"/>
              </a:spcBef>
              <a:defRPr sz="1200">
                <a:solidFill>
                  <a:schemeClr val="tx1"/>
                </a:solidFill>
                <a:latin typeface="Arial" charset="0"/>
              </a:defRPr>
            </a:lvl5pPr>
            <a:lvl6pPr marL="2562002" indent="-232909" eaLnBrk="0" fontAlgn="base" hangingPunct="0">
              <a:spcBef>
                <a:spcPct val="30000"/>
              </a:spcBef>
              <a:spcAft>
                <a:spcPct val="0"/>
              </a:spcAft>
              <a:defRPr sz="1200">
                <a:solidFill>
                  <a:schemeClr val="tx1"/>
                </a:solidFill>
                <a:latin typeface="Arial" charset="0"/>
              </a:defRPr>
            </a:lvl6pPr>
            <a:lvl7pPr marL="3027820" indent="-232909" eaLnBrk="0" fontAlgn="base" hangingPunct="0">
              <a:spcBef>
                <a:spcPct val="30000"/>
              </a:spcBef>
              <a:spcAft>
                <a:spcPct val="0"/>
              </a:spcAft>
              <a:defRPr sz="1200">
                <a:solidFill>
                  <a:schemeClr val="tx1"/>
                </a:solidFill>
                <a:latin typeface="Arial" charset="0"/>
              </a:defRPr>
            </a:lvl7pPr>
            <a:lvl8pPr marL="3493639" indent="-232909" eaLnBrk="0" fontAlgn="base" hangingPunct="0">
              <a:spcBef>
                <a:spcPct val="30000"/>
              </a:spcBef>
              <a:spcAft>
                <a:spcPct val="0"/>
              </a:spcAft>
              <a:defRPr sz="1200">
                <a:solidFill>
                  <a:schemeClr val="tx1"/>
                </a:solidFill>
                <a:latin typeface="Arial" charset="0"/>
              </a:defRPr>
            </a:lvl8pPr>
            <a:lvl9pPr marL="3959457" indent="-23290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25B6664-8052-48A5-A152-0727A26D29C6}" type="slidenum">
              <a:rPr lang="en-US" altLang="en-US">
                <a:solidFill>
                  <a:srgbClr val="000000"/>
                </a:solidFill>
              </a:rPr>
              <a:pPr eaLnBrk="1" hangingPunct="1">
                <a:spcBef>
                  <a:spcPct val="0"/>
                </a:spcBef>
              </a:pPr>
              <a:t>19</a:t>
            </a:fld>
            <a:endParaRPr lang="en-US" altLang="en-US">
              <a:solidFill>
                <a:srgbClr val="000000"/>
              </a:solidFill>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r>
              <a:rPr lang="en-US" altLang="en-US" dirty="0"/>
              <a:t>1 min</a:t>
            </a:r>
          </a:p>
          <a:p>
            <a:pPr eaLnBrk="1" hangingPunct="1"/>
            <a:endParaRPr lang="en-US" altLang="en-US" dirty="0"/>
          </a:p>
          <a:p>
            <a:pPr marL="228600" indent="-228600">
              <a:buAutoNum type="alphaLcPeriod"/>
            </a:pPr>
            <a:r>
              <a:rPr lang="en-US" sz="1200" kern="1200" dirty="0">
                <a:solidFill>
                  <a:schemeClr val="tx1"/>
                </a:solidFill>
                <a:latin typeface="+mn-lt"/>
                <a:ea typeface="+mn-ea"/>
                <a:cs typeface="+mn-cs"/>
              </a:rPr>
              <a:t>Highlight the goals of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lesson analysis PD and how it differs from other professional development opportunities. </a:t>
            </a:r>
          </a:p>
          <a:p>
            <a:pPr marL="0" indent="0">
              <a:buNone/>
            </a:pPr>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2632912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16130" indent="-275434" eaLnBrk="0" hangingPunct="0">
              <a:spcBef>
                <a:spcPct val="30000"/>
              </a:spcBef>
              <a:defRPr sz="1200">
                <a:solidFill>
                  <a:schemeClr val="tx1"/>
                </a:solidFill>
                <a:latin typeface="Arial" charset="0"/>
              </a:defRPr>
            </a:lvl2pPr>
            <a:lvl3pPr marL="1101738" indent="-220348" eaLnBrk="0" hangingPunct="0">
              <a:spcBef>
                <a:spcPct val="30000"/>
              </a:spcBef>
              <a:defRPr sz="1200">
                <a:solidFill>
                  <a:schemeClr val="tx1"/>
                </a:solidFill>
                <a:latin typeface="Arial" charset="0"/>
              </a:defRPr>
            </a:lvl3pPr>
            <a:lvl4pPr marL="1542433" indent="-220348" eaLnBrk="0" hangingPunct="0">
              <a:spcBef>
                <a:spcPct val="30000"/>
              </a:spcBef>
              <a:defRPr sz="1200">
                <a:solidFill>
                  <a:schemeClr val="tx1"/>
                </a:solidFill>
                <a:latin typeface="Arial" charset="0"/>
              </a:defRPr>
            </a:lvl4pPr>
            <a:lvl5pPr marL="1983128" indent="-220348" eaLnBrk="0" hangingPunct="0">
              <a:spcBef>
                <a:spcPct val="30000"/>
              </a:spcBef>
              <a:defRPr sz="1200">
                <a:solidFill>
                  <a:schemeClr val="tx1"/>
                </a:solidFill>
                <a:latin typeface="Arial" charset="0"/>
              </a:defRPr>
            </a:lvl5pPr>
            <a:lvl6pPr marL="2423823" indent="-220348" eaLnBrk="0" fontAlgn="base" hangingPunct="0">
              <a:spcBef>
                <a:spcPct val="30000"/>
              </a:spcBef>
              <a:spcAft>
                <a:spcPct val="0"/>
              </a:spcAft>
              <a:defRPr sz="1200">
                <a:solidFill>
                  <a:schemeClr val="tx1"/>
                </a:solidFill>
                <a:latin typeface="Arial" charset="0"/>
              </a:defRPr>
            </a:lvl6pPr>
            <a:lvl7pPr marL="2864518" indent="-220348" eaLnBrk="0" fontAlgn="base" hangingPunct="0">
              <a:spcBef>
                <a:spcPct val="30000"/>
              </a:spcBef>
              <a:spcAft>
                <a:spcPct val="0"/>
              </a:spcAft>
              <a:defRPr sz="1200">
                <a:solidFill>
                  <a:schemeClr val="tx1"/>
                </a:solidFill>
                <a:latin typeface="Arial" charset="0"/>
              </a:defRPr>
            </a:lvl7pPr>
            <a:lvl8pPr marL="3305213" indent="-220348" eaLnBrk="0" fontAlgn="base" hangingPunct="0">
              <a:spcBef>
                <a:spcPct val="30000"/>
              </a:spcBef>
              <a:spcAft>
                <a:spcPct val="0"/>
              </a:spcAft>
              <a:defRPr sz="1200">
                <a:solidFill>
                  <a:schemeClr val="tx1"/>
                </a:solidFill>
                <a:latin typeface="Arial" charset="0"/>
              </a:defRPr>
            </a:lvl8pPr>
            <a:lvl9pPr marL="3745908" indent="-22034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87C2B53-4E59-4749-98B7-C020826473A0}" type="slidenum">
              <a:rPr lang="en-US" altLang="en-US">
                <a:solidFill>
                  <a:prstClr val="black"/>
                </a:solidFill>
              </a:rPr>
              <a:pPr eaLnBrk="1" hangingPunct="1">
                <a:spcBef>
                  <a:spcPct val="0"/>
                </a:spcBef>
              </a:pPr>
              <a:t>2</a:t>
            </a:fld>
            <a:endParaRPr lang="en-US" altLang="en-US">
              <a:solidFill>
                <a:prstClr val="black"/>
              </a:solidFill>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r>
              <a:rPr lang="en-US" dirty="0"/>
              <a:t>20 min for slides 2–14 presentation (averaging approximately 1 min per slide)</a:t>
            </a:r>
          </a:p>
          <a:p>
            <a:pPr eaLnBrk="1" hangingPunct="1"/>
            <a:endParaRPr lang="en-US" altLang="en-US" dirty="0"/>
          </a:p>
          <a:p>
            <a:pPr marL="228600" lvl="0" indent="-228600">
              <a:buAutoNum type="alphaLcPeriod"/>
            </a:pPr>
            <a:r>
              <a:rPr lang="en-US" dirty="0"/>
              <a:t>Give everyone a big welcome to the </a:t>
            </a:r>
            <a:r>
              <a:rPr lang="en-US" dirty="0" err="1"/>
              <a:t>RESPeCT</a:t>
            </a:r>
            <a:r>
              <a:rPr lang="en-US" dirty="0"/>
              <a:t> PD program!</a:t>
            </a:r>
          </a:p>
          <a:p>
            <a:r>
              <a:rPr lang="en-US" dirty="0"/>
              <a:t> </a:t>
            </a:r>
          </a:p>
          <a:p>
            <a:pPr marL="228600" indent="-228600">
              <a:buAutoNum type="alphaLcPeriod" startAt="2"/>
            </a:pPr>
            <a:r>
              <a:rPr lang="en-US" dirty="0"/>
              <a:t>Fill participants in on the essential details listed on the slide. </a:t>
            </a:r>
          </a:p>
          <a:p>
            <a:pPr marL="0" indent="0">
              <a:buNone/>
            </a:pPr>
            <a:endParaRPr lang="en-US" altLang="en-US" dirty="0"/>
          </a:p>
        </p:txBody>
      </p:sp>
    </p:spTree>
    <p:extLst>
      <p:ext uri="{BB962C8B-B14F-4D97-AF65-F5344CB8AC3E}">
        <p14:creationId xmlns:p14="http://schemas.microsoft.com/office/powerpoint/2010/main" val="1290099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20</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sz="1200" kern="1200" dirty="0">
                <a:solidFill>
                  <a:schemeClr val="tx1"/>
                </a:solidFill>
                <a:latin typeface="+mn-lt"/>
                <a:ea typeface="+mn-ea"/>
                <a:cs typeface="+mn-cs"/>
              </a:rPr>
              <a:t>3 min</a:t>
            </a:r>
          </a:p>
          <a:p>
            <a:endParaRPr lang="en-US" sz="1200" kern="1200" dirty="0">
              <a:solidFill>
                <a:schemeClr val="tx1"/>
              </a:solidFill>
              <a:latin typeface="+mn-lt"/>
              <a:ea typeface="+mn-ea"/>
              <a:cs typeface="+mn-cs"/>
            </a:endParaRPr>
          </a:p>
          <a:p>
            <a:pPr marL="228600" indent="-228600">
              <a:buAutoNum type="alphaLcPeriod"/>
            </a:pPr>
            <a:r>
              <a:rPr lang="en-US" sz="1200" kern="1200" dirty="0">
                <a:solidFill>
                  <a:schemeClr val="tx1"/>
                </a:solidFill>
                <a:latin typeface="+mn-lt"/>
                <a:ea typeface="+mn-ea"/>
                <a:cs typeface="+mn-cs"/>
              </a:rPr>
              <a:t>“To do this kind of work together, we need to develop a strong study group where everyone feels safe sharing their ideas, questions, confusion, successes, and stumbles. Having a set of agreed-upon norms will help us build such a learning community.”</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Read over these basic norms.</a:t>
            </a:r>
          </a:p>
          <a:p>
            <a:endParaRPr lang="en-US" sz="1200"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“What do you think? Are there any changes or additions you’d like to suggest?”</a:t>
            </a:r>
          </a:p>
        </p:txBody>
      </p:sp>
    </p:spTree>
    <p:extLst>
      <p:ext uri="{BB962C8B-B14F-4D97-AF65-F5344CB8AC3E}">
        <p14:creationId xmlns:p14="http://schemas.microsoft.com/office/powerpoint/2010/main" val="3279290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21</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sz="1200" u="none" strike="noStrike" kern="1200" dirty="0">
                <a:solidFill>
                  <a:schemeClr val="tx1"/>
                </a:solidFill>
                <a:effectLst/>
                <a:latin typeface="+mn-lt"/>
                <a:ea typeface="+mn-ea"/>
                <a:cs typeface="+mn-cs"/>
              </a:rPr>
              <a:t>5 min</a:t>
            </a:r>
          </a:p>
          <a:p>
            <a:pPr eaLnBrk="1" hangingPunct="1"/>
            <a:endParaRPr lang="en-US" sz="1200" u="none" strike="noStrike" kern="1200" dirty="0">
              <a:solidFill>
                <a:schemeClr val="tx1"/>
              </a:solidFill>
              <a:effectLst/>
              <a:latin typeface="+mn-lt"/>
              <a:ea typeface="+mn-ea"/>
              <a:cs typeface="+mn-cs"/>
            </a:endParaRPr>
          </a:p>
          <a:p>
            <a:pPr marL="228600" indent="-228600">
              <a:buAutoNum type="alphaLcPeriod"/>
            </a:pPr>
            <a:r>
              <a:rPr lang="en-US" sz="1200" kern="1200" dirty="0">
                <a:solidFill>
                  <a:schemeClr val="tx1"/>
                </a:solidFill>
                <a:latin typeface="+mn-lt"/>
                <a:ea typeface="+mn-ea"/>
                <a:cs typeface="+mn-cs"/>
              </a:rPr>
              <a:t>“This set of norms moves beyond the basics and targets the heart of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PD program goals.”</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Read the list.</a:t>
            </a:r>
          </a:p>
          <a:p>
            <a:endParaRPr lang="en-US" sz="1200"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“Is anything unclear? Do you have any changes or additions you’d like to suggest? Do you have any concerns about these norms?”</a:t>
            </a:r>
          </a:p>
          <a:p>
            <a:endParaRPr lang="en-US" sz="1200" kern="1200" dirty="0">
              <a:solidFill>
                <a:schemeClr val="tx1"/>
              </a:solidFill>
              <a:latin typeface="+mn-lt"/>
              <a:ea typeface="+mn-ea"/>
              <a:cs typeface="+mn-cs"/>
            </a:endParaRPr>
          </a:p>
          <a:p>
            <a:pPr marL="228600" indent="-228600">
              <a:buAutoNum type="alphaLcPeriod" startAt="4"/>
            </a:pPr>
            <a:r>
              <a:rPr lang="en-US" sz="1200" kern="1200" dirty="0">
                <a:solidFill>
                  <a:schemeClr val="tx1"/>
                </a:solidFill>
                <a:latin typeface="+mn-lt"/>
                <a:ea typeface="+mn-ea"/>
                <a:cs typeface="+mn-cs"/>
              </a:rPr>
              <a:t>Direct participants to handout 1.1 (Norms for Working Together)</a:t>
            </a:r>
            <a:r>
              <a:rPr lang="en-US" sz="1200" kern="1200" baseline="0" dirty="0">
                <a:solidFill>
                  <a:schemeClr val="tx1"/>
                </a:solidFill>
                <a:latin typeface="+mn-lt"/>
                <a:ea typeface="+mn-ea"/>
                <a:cs typeface="+mn-cs"/>
              </a:rPr>
              <a:t> and </a:t>
            </a:r>
            <a:r>
              <a:rPr lang="en-US" sz="1200" kern="1200" dirty="0">
                <a:solidFill>
                  <a:schemeClr val="tx1"/>
                </a:solidFill>
                <a:latin typeface="+mn-lt"/>
                <a:ea typeface="+mn-ea"/>
                <a:cs typeface="+mn-cs"/>
              </a:rPr>
              <a:t>pass out the half-page copy of the norms </a:t>
            </a:r>
            <a:r>
              <a:rPr lang="en-US" sz="1200" kern="1200">
                <a:solidFill>
                  <a:schemeClr val="tx1"/>
                </a:solidFill>
                <a:latin typeface="+mn-lt"/>
                <a:ea typeface="+mn-ea"/>
                <a:cs typeface="+mn-cs"/>
              </a:rPr>
              <a:t>for them to </a:t>
            </a:r>
            <a:r>
              <a:rPr lang="en-US" sz="1200" kern="1200" dirty="0">
                <a:solidFill>
                  <a:schemeClr val="tx1"/>
                </a:solidFill>
                <a:latin typeface="+mn-lt"/>
                <a:ea typeface="+mn-ea"/>
                <a:cs typeface="+mn-cs"/>
              </a:rPr>
              <a:t>paste on the inside front cover of their notebooks</a:t>
            </a:r>
            <a:r>
              <a:rPr lang="en-US" sz="1200" kern="1200" dirty="0">
                <a:solidFill>
                  <a:schemeClr val="tx1"/>
                </a:solidFill>
                <a:effectLst/>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marL="228600" indent="-228600">
              <a:buAutoNum type="alphaLcPeriod" startAt="5"/>
            </a:pPr>
            <a:r>
              <a:rPr lang="en-US" sz="1200" kern="1200" dirty="0">
                <a:solidFill>
                  <a:schemeClr val="tx1"/>
                </a:solidFill>
                <a:latin typeface="+mn-lt"/>
                <a:ea typeface="+mn-ea"/>
                <a:cs typeface="+mn-cs"/>
              </a:rPr>
              <a:t>Ask participants if they’re willing to live with these norms today; then tell them they’ll have an opportunity to revise them tomorrow. </a:t>
            </a:r>
          </a:p>
        </p:txBody>
      </p:sp>
    </p:spTree>
    <p:extLst>
      <p:ext uri="{BB962C8B-B14F-4D97-AF65-F5344CB8AC3E}">
        <p14:creationId xmlns:p14="http://schemas.microsoft.com/office/powerpoint/2010/main" val="746988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228600" indent="-228600">
              <a:buAutoNum type="alphaLcPeriod"/>
            </a:pPr>
            <a:r>
              <a:rPr lang="en-US" sz="1200" kern="1200" dirty="0">
                <a:solidFill>
                  <a:schemeClr val="tx1"/>
                </a:solidFill>
                <a:effectLst/>
                <a:latin typeface="+mn-lt"/>
                <a:ea typeface="+mn-ea"/>
                <a:cs typeface="+mn-cs"/>
              </a:rPr>
              <a:t>Talk through the agenda for the day.</a:t>
            </a:r>
          </a:p>
          <a:p>
            <a:pPr marL="0"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22</a:t>
            </a:fld>
            <a:endParaRPr lang="en-US"/>
          </a:p>
        </p:txBody>
      </p:sp>
    </p:spTree>
    <p:extLst>
      <p:ext uri="{BB962C8B-B14F-4D97-AF65-F5344CB8AC3E}">
        <p14:creationId xmlns:p14="http://schemas.microsoft.com/office/powerpoint/2010/main" val="334075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228600" indent="-228600">
              <a:buAutoNum type="alphaLcPeriod"/>
            </a:pPr>
            <a:r>
              <a:rPr lang="en-US" sz="1200" kern="1200" dirty="0">
                <a:solidFill>
                  <a:schemeClr val="tx1"/>
                </a:solidFill>
                <a:latin typeface="+mn-lt"/>
                <a:ea typeface="+mn-ea"/>
                <a:cs typeface="+mn-cs"/>
              </a:rPr>
              <a:t>“Each day we’re going to have at least one lesson analysis focus question and one content deepening focus question. These are today’s focus questions.”</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Read the focus questions on the slide. </a:t>
            </a:r>
          </a:p>
          <a:p>
            <a:pPr marL="0" indent="0">
              <a:buNone/>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9E2C6B-1571-4D43-9E57-23EA5C5D9815}" type="slidenum">
              <a:rPr lang="en-US"/>
              <a:pPr/>
              <a:t>24</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dirty="0"/>
              <a:t>15 min</a:t>
            </a:r>
          </a:p>
          <a:p>
            <a:endParaRPr lang="en-US" dirty="0"/>
          </a:p>
          <a:p>
            <a:pPr marL="228600" indent="-228600">
              <a:buAutoNum type="alphaLcPeriod"/>
            </a:pPr>
            <a:r>
              <a:rPr lang="en-US" sz="1200" kern="1200" dirty="0">
                <a:solidFill>
                  <a:schemeClr val="tx1"/>
                </a:solidFill>
                <a:latin typeface="+mn-lt"/>
                <a:ea typeface="+mn-ea"/>
                <a:cs typeface="+mn-cs"/>
              </a:rPr>
              <a:t>“Before we explore these questions, let’s create a list of ideas about effective science teaching.”</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Individuals (3 min):</a:t>
            </a:r>
            <a:r>
              <a:rPr lang="en-US" sz="1200" kern="1200" dirty="0">
                <a:solidFill>
                  <a:schemeClr val="tx1"/>
                </a:solidFill>
                <a:latin typeface="+mn-lt"/>
                <a:ea typeface="+mn-ea"/>
                <a:cs typeface="+mn-cs"/>
              </a:rPr>
              <a:t> “Take a few minutes to think and write about the questions on the slide.”</a:t>
            </a:r>
          </a:p>
          <a:p>
            <a:endParaRPr lang="en-US" sz="1200" b="1"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Whole group (10 min):</a:t>
            </a:r>
            <a:r>
              <a:rPr lang="en-US" sz="1200" kern="1200" dirty="0">
                <a:solidFill>
                  <a:schemeClr val="tx1"/>
                </a:solidFill>
                <a:latin typeface="+mn-lt"/>
                <a:ea typeface="+mn-ea"/>
                <a:cs typeface="+mn-cs"/>
              </a:rPr>
              <a:t> Go around the group (round-robin) asking everyone to contribute an idea. Write the ideas </a:t>
            </a:r>
            <a:r>
              <a:rPr lang="en-US" sz="1200" kern="1200">
                <a:solidFill>
                  <a:schemeClr val="tx1"/>
                </a:solidFill>
                <a:latin typeface="+mn-lt"/>
                <a:ea typeface="+mn-ea"/>
                <a:cs typeface="+mn-cs"/>
              </a:rPr>
              <a:t>on chart </a:t>
            </a:r>
            <a:r>
              <a:rPr lang="en-US" sz="1200" kern="1200" dirty="0">
                <a:solidFill>
                  <a:schemeClr val="tx1"/>
                </a:solidFill>
                <a:latin typeface="+mn-lt"/>
                <a:ea typeface="+mn-ea"/>
                <a:cs typeface="+mn-cs"/>
              </a:rPr>
              <a:t>paper and title the chart “Effective Science Teaching.” </a:t>
            </a:r>
          </a:p>
          <a:p>
            <a:endParaRPr lang="en-US" sz="1200" kern="1200" dirty="0">
              <a:solidFill>
                <a:schemeClr val="tx1"/>
              </a:solidFill>
              <a:latin typeface="+mn-lt"/>
              <a:ea typeface="+mn-ea"/>
              <a:cs typeface="+mn-cs"/>
            </a:endParaRPr>
          </a:p>
          <a:p>
            <a:pPr marL="228600" indent="-228600">
              <a:buAutoNum type="alphaLcPeriod" startAt="4"/>
            </a:pPr>
            <a:r>
              <a:rPr lang="en-US" sz="1200" kern="1200" dirty="0">
                <a:solidFill>
                  <a:schemeClr val="tx1"/>
                </a:solidFill>
                <a:latin typeface="+mn-lt"/>
                <a:ea typeface="+mn-ea"/>
                <a:cs typeface="+mn-cs"/>
              </a:rPr>
              <a:t>“Throughout the sessions, we’ll revisit this list to add new ideas, clarify</a:t>
            </a:r>
            <a:r>
              <a:rPr lang="en-US" sz="1200" kern="1200" baseline="0" dirty="0">
                <a:solidFill>
                  <a:schemeClr val="tx1"/>
                </a:solidFill>
                <a:latin typeface="+mn-lt"/>
                <a:ea typeface="+mn-ea"/>
                <a:cs typeface="+mn-cs"/>
              </a:rPr>
              <a:t> our thinking, and </a:t>
            </a:r>
            <a:r>
              <a:rPr lang="en-US" sz="1200" kern="1200" dirty="0">
                <a:solidFill>
                  <a:schemeClr val="tx1"/>
                </a:solidFill>
                <a:latin typeface="+mn-lt"/>
                <a:ea typeface="+mn-ea"/>
                <a:cs typeface="+mn-cs"/>
              </a:rPr>
              <a:t>make other modifications.”</a:t>
            </a:r>
            <a:r>
              <a:rPr lang="en-US" dirty="0"/>
              <a:t> </a:t>
            </a:r>
            <a:r>
              <a:rPr lang="en-US" sz="1200" kern="1200" dirty="0">
                <a:solidFill>
                  <a:schemeClr val="tx1"/>
                </a:solidFill>
                <a:latin typeface="+mn-lt"/>
                <a:ea typeface="+mn-ea"/>
                <a:cs typeface="+mn-cs"/>
              </a:rPr>
              <a:t> </a:t>
            </a:r>
          </a:p>
          <a:p>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204263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C561F-D400-4AFA-A1AD-8A2983552323}" type="slidenum">
              <a:rPr lang="en-US"/>
              <a:pPr/>
              <a:t>25</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baseline="0" dirty="0"/>
              <a:t>2 min</a:t>
            </a:r>
          </a:p>
          <a:p>
            <a:endParaRPr lang="en-US" baseline="0" dirty="0"/>
          </a:p>
          <a:p>
            <a:pPr marL="228600" indent="-228600">
              <a:buAutoNum type="alphaLcPeriod"/>
            </a:pPr>
            <a:r>
              <a:rPr lang="en-US" sz="1200" kern="1200" dirty="0">
                <a:solidFill>
                  <a:schemeClr val="tx1"/>
                </a:solidFill>
                <a:latin typeface="+mn-lt"/>
                <a:ea typeface="+mn-ea"/>
                <a:cs typeface="+mn-cs"/>
              </a:rPr>
              <a:t>“This PD program will focus on two lenses as analytical tools to guide our learning: the Student Thinking Lens and the Science Content Storyline Lens.”</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“Today we’re going to examine why these two lenses were chosen for our focus.” </a:t>
            </a:r>
          </a:p>
          <a:p>
            <a:endParaRPr lang="en-US" sz="1200"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“Let’s begin with the Science Content Storyline Lens.” </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006262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228600" indent="-228600">
              <a:buAutoNum type="alphaLcPeriod"/>
            </a:pPr>
            <a:r>
              <a:rPr lang="en-US" sz="1200" kern="1200" dirty="0">
                <a:solidFill>
                  <a:schemeClr val="tx1"/>
                </a:solidFill>
                <a:latin typeface="+mn-lt"/>
                <a:ea typeface="+mn-ea"/>
                <a:cs typeface="+mn-cs"/>
              </a:rPr>
              <a:t>“A large video study of science teaching in different countries revealed the importance of the Science Content Storyline Lens.”</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“The TIMSS video study explored the research questions on this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Background info:</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TIMSS stands for Trends in Mathematics and Science Study.</a:t>
            </a:r>
          </a:p>
          <a:p>
            <a:pPr marL="365760" indent="-182880">
              <a:buFont typeface="Arial" pitchFamily="34" charset="0"/>
              <a:buChar char="•"/>
            </a:pPr>
            <a:r>
              <a:rPr lang="en-US" sz="1200" kern="1200" dirty="0">
                <a:solidFill>
                  <a:schemeClr val="tx1"/>
                </a:solidFill>
                <a:latin typeface="+mn-lt"/>
                <a:ea typeface="+mn-ea"/>
                <a:cs typeface="+mn-cs"/>
              </a:rPr>
              <a:t>TIMSS is known for its achievement studies comparing student performance in math and science internationally. </a:t>
            </a:r>
            <a:endParaRPr lang="en-US" dirty="0"/>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26</a:t>
            </a:fld>
            <a:endParaRPr lang="en-US"/>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Header Placeholder 5"/>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3203424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F99CC9-56C7-44A1-9568-861CD5A5207F}" type="slidenum">
              <a:rPr lang="en-US"/>
              <a:pPr/>
              <a:t>27</a:t>
            </a:fld>
            <a:endParaRPr lang="en-US"/>
          </a:p>
        </p:txBody>
      </p:sp>
      <p:sp>
        <p:nvSpPr>
          <p:cNvPr id="67586" name="Rectangle 2"/>
          <p:cNvSpPr>
            <a:spLocks noGrp="1" noRot="1" noChangeAspect="1" noChangeArrowheads="1" noTextEdit="1"/>
          </p:cNvSpPr>
          <p:nvPr>
            <p:ph type="sldImg"/>
          </p:nvPr>
        </p:nvSpPr>
        <p:spPr>
          <a:xfrm>
            <a:off x="1181100" y="698500"/>
            <a:ext cx="4648200" cy="3487738"/>
          </a:xfrm>
          <a:ln/>
        </p:spPr>
      </p:sp>
      <p:sp>
        <p:nvSpPr>
          <p:cNvPr id="67587" name="Rectangle 3"/>
          <p:cNvSpPr>
            <a:spLocks noGrp="1" noChangeArrowheads="1"/>
          </p:cNvSpPr>
          <p:nvPr>
            <p:ph type="body" idx="1"/>
          </p:nvPr>
        </p:nvSpPr>
        <p:spPr/>
        <p:txBody>
          <a:bodyPr/>
          <a:lstStyle/>
          <a:p>
            <a:r>
              <a:rPr lang="en-US" dirty="0"/>
              <a:t>2 min</a:t>
            </a:r>
          </a:p>
          <a:p>
            <a:endParaRPr lang="en-US" sz="1200" kern="1200" dirty="0">
              <a:solidFill>
                <a:schemeClr val="tx1"/>
              </a:solidFill>
              <a:latin typeface="+mn-lt"/>
              <a:ea typeface="+mn-ea"/>
              <a:cs typeface="+mn-cs"/>
            </a:endParaRPr>
          </a:p>
          <a:p>
            <a:pPr marL="228600" indent="-228600">
              <a:buAutoNum type="alphaLcPeriod"/>
            </a:pPr>
            <a:r>
              <a:rPr lang="en-US" sz="1200" kern="1200" dirty="0">
                <a:solidFill>
                  <a:schemeClr val="tx1"/>
                </a:solidFill>
                <a:latin typeface="+mn-lt"/>
                <a:ea typeface="+mn-ea"/>
                <a:cs typeface="+mn-cs"/>
              </a:rPr>
              <a:t>“Australia, the Czech Republic, and Japan are higher-achieving countries in science compared to the United States.”</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“In these countries, 100 eighth-grade lessons were randomly video recorded. The goal was to describe typical science teaching in each country.”</a:t>
            </a:r>
            <a:r>
              <a:rPr lang="en-US" dirty="0"/>
              <a:t> </a:t>
            </a:r>
            <a:r>
              <a:rPr lang="en-US" sz="1200" kern="1200" dirty="0">
                <a:solidFill>
                  <a:schemeClr val="tx1"/>
                </a:solidFill>
                <a:latin typeface="+mn-lt"/>
                <a:ea typeface="+mn-ea"/>
                <a:cs typeface="+mn-cs"/>
              </a:rPr>
              <a:t> </a:t>
            </a:r>
          </a:p>
          <a:p>
            <a:pPr marL="0" indent="0">
              <a:buNone/>
            </a:pPr>
            <a:endParaRPr lang="en-US" sz="1200" kern="1200" dirty="0">
              <a:solidFill>
                <a:schemeClr val="tx1"/>
              </a:solidFill>
              <a:latin typeface="+mn-lt"/>
              <a:ea typeface="+mn-ea"/>
              <a:cs typeface="+mn-cs"/>
            </a:endParaRP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4273374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404F8-E947-4574-95E4-9559B205E2CF}" type="slidenum">
              <a:rPr lang="en-US"/>
              <a:pPr/>
              <a:t>28</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dirty="0"/>
              <a:t>2 min</a:t>
            </a:r>
          </a:p>
          <a:p>
            <a:endParaRPr lang="en-US" dirty="0"/>
          </a:p>
          <a:p>
            <a:pPr marL="228600" indent="-228600">
              <a:buAutoNum type="alphaLcPeriod"/>
            </a:pPr>
            <a:r>
              <a:rPr lang="en-US" sz="1200" kern="1200" dirty="0">
                <a:solidFill>
                  <a:schemeClr val="tx1"/>
                </a:solidFill>
                <a:latin typeface="+mn-lt"/>
                <a:ea typeface="+mn-ea"/>
                <a:cs typeface="+mn-cs"/>
              </a:rPr>
              <a:t>“The TIMSS video study showed these results.”</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990976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404F8-E947-4574-95E4-9559B205E2CF}" type="slidenum">
              <a:rPr lang="en-US"/>
              <a:pPr/>
              <a:t>29</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dirty="0"/>
              <a:t>2 min</a:t>
            </a:r>
          </a:p>
          <a:p>
            <a:endParaRPr lang="en-US" dirty="0"/>
          </a:p>
          <a:p>
            <a:pPr marL="228600" indent="-228600">
              <a:buAutoNum type="alphaLcPeriod"/>
            </a:pPr>
            <a:r>
              <a:rPr lang="en-US" sz="1200" kern="1200" dirty="0">
                <a:solidFill>
                  <a:schemeClr val="tx1"/>
                </a:solidFill>
                <a:latin typeface="+mn-lt"/>
                <a:ea typeface="+mn-ea"/>
                <a:cs typeface="+mn-cs"/>
              </a:rPr>
              <a:t>Call attention to the text highlighted in red to emphasize the difference between US science lessons and science lessons in higher-achieving countries. </a:t>
            </a:r>
          </a:p>
          <a:p>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9319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pPr defTabSz="881390">
              <a:defRPr/>
            </a:pPr>
            <a:r>
              <a:rPr lang="en-US" dirty="0"/>
              <a:t>Approximately 1 min</a:t>
            </a:r>
            <a:endParaRPr lang="en-US" altLang="en-US" dirty="0"/>
          </a:p>
          <a:p>
            <a:endParaRPr lang="en-US" altLang="en-US" dirty="0"/>
          </a:p>
          <a:p>
            <a:pPr marL="228600" indent="-228600">
              <a:buAutoNum type="alphaLcPeriod"/>
            </a:pP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The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project began with three main components: </a:t>
            </a:r>
          </a:p>
          <a:p>
            <a:pPr marL="365760" indent="-182880">
              <a:buFont typeface="Arial" pitchFamily="34" charset="0"/>
              <a:buChar char="•"/>
            </a:pPr>
            <a:r>
              <a:rPr lang="en-US" sz="1200" kern="1200" dirty="0">
                <a:solidFill>
                  <a:schemeClr val="tx1"/>
                </a:solidFill>
                <a:latin typeface="+mn-lt"/>
                <a:ea typeface="+mn-ea"/>
                <a:cs typeface="+mn-cs"/>
              </a:rPr>
              <a:t>A professional development program</a:t>
            </a:r>
          </a:p>
          <a:p>
            <a:pPr marL="365760" indent="-182880">
              <a:buFont typeface="Arial" pitchFamily="34" charset="0"/>
              <a:buChar char="•"/>
            </a:pPr>
            <a:r>
              <a:rPr lang="en-US" sz="1200" kern="1200" dirty="0">
                <a:solidFill>
                  <a:schemeClr val="tx1"/>
                </a:solidFill>
                <a:latin typeface="+mn-lt"/>
                <a:ea typeface="+mn-ea"/>
                <a:cs typeface="+mn-cs"/>
              </a:rPr>
              <a:t>A leadership development program</a:t>
            </a:r>
          </a:p>
          <a:p>
            <a:pPr marL="365760" indent="-182880">
              <a:buFont typeface="Arial" pitchFamily="34" charset="0"/>
              <a:buChar char="•"/>
            </a:pPr>
            <a:r>
              <a:rPr lang="en-US" sz="1200" kern="1200" dirty="0">
                <a:solidFill>
                  <a:schemeClr val="tx1"/>
                </a:solidFill>
                <a:latin typeface="+mn-lt"/>
                <a:ea typeface="+mn-ea"/>
                <a:cs typeface="+mn-cs"/>
              </a:rPr>
              <a:t>A research study </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The district now sustains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as a professional development program.</a:t>
            </a:r>
          </a:p>
          <a:p>
            <a:pPr marL="0" indent="0">
              <a:buNone/>
            </a:pPr>
            <a:endParaRPr lang="en-US" altLang="en-US" dirty="0"/>
          </a:p>
        </p:txBody>
      </p:sp>
      <p:sp>
        <p:nvSpPr>
          <p:cNvPr id="8806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16130" indent="-275434" eaLnBrk="0" hangingPunct="0">
              <a:spcBef>
                <a:spcPct val="30000"/>
              </a:spcBef>
              <a:defRPr sz="1200">
                <a:solidFill>
                  <a:schemeClr val="tx1"/>
                </a:solidFill>
                <a:latin typeface="Arial" charset="0"/>
              </a:defRPr>
            </a:lvl2pPr>
            <a:lvl3pPr marL="1101738" indent="-220348" eaLnBrk="0" hangingPunct="0">
              <a:spcBef>
                <a:spcPct val="30000"/>
              </a:spcBef>
              <a:defRPr sz="1200">
                <a:solidFill>
                  <a:schemeClr val="tx1"/>
                </a:solidFill>
                <a:latin typeface="Arial" charset="0"/>
              </a:defRPr>
            </a:lvl3pPr>
            <a:lvl4pPr marL="1542433" indent="-220348" eaLnBrk="0" hangingPunct="0">
              <a:spcBef>
                <a:spcPct val="30000"/>
              </a:spcBef>
              <a:defRPr sz="1200">
                <a:solidFill>
                  <a:schemeClr val="tx1"/>
                </a:solidFill>
                <a:latin typeface="Arial" charset="0"/>
              </a:defRPr>
            </a:lvl4pPr>
            <a:lvl5pPr marL="1983128" indent="-220348" eaLnBrk="0" hangingPunct="0">
              <a:spcBef>
                <a:spcPct val="30000"/>
              </a:spcBef>
              <a:defRPr sz="1200">
                <a:solidFill>
                  <a:schemeClr val="tx1"/>
                </a:solidFill>
                <a:latin typeface="Arial" charset="0"/>
              </a:defRPr>
            </a:lvl5pPr>
            <a:lvl6pPr marL="2423823" indent="-220348" eaLnBrk="0" fontAlgn="base" hangingPunct="0">
              <a:spcBef>
                <a:spcPct val="30000"/>
              </a:spcBef>
              <a:spcAft>
                <a:spcPct val="0"/>
              </a:spcAft>
              <a:defRPr sz="1200">
                <a:solidFill>
                  <a:schemeClr val="tx1"/>
                </a:solidFill>
                <a:latin typeface="Arial" charset="0"/>
              </a:defRPr>
            </a:lvl6pPr>
            <a:lvl7pPr marL="2864518" indent="-220348" eaLnBrk="0" fontAlgn="base" hangingPunct="0">
              <a:spcBef>
                <a:spcPct val="30000"/>
              </a:spcBef>
              <a:spcAft>
                <a:spcPct val="0"/>
              </a:spcAft>
              <a:defRPr sz="1200">
                <a:solidFill>
                  <a:schemeClr val="tx1"/>
                </a:solidFill>
                <a:latin typeface="Arial" charset="0"/>
              </a:defRPr>
            </a:lvl7pPr>
            <a:lvl8pPr marL="3305213" indent="-220348" eaLnBrk="0" fontAlgn="base" hangingPunct="0">
              <a:spcBef>
                <a:spcPct val="30000"/>
              </a:spcBef>
              <a:spcAft>
                <a:spcPct val="0"/>
              </a:spcAft>
              <a:defRPr sz="1200">
                <a:solidFill>
                  <a:schemeClr val="tx1"/>
                </a:solidFill>
                <a:latin typeface="Arial" charset="0"/>
              </a:defRPr>
            </a:lvl8pPr>
            <a:lvl9pPr marL="3745908" indent="-22034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CDC3A20-8FD3-44BB-A52D-00195D41764A}" type="slidenum">
              <a:rPr lang="en-US" altLang="en-US">
                <a:solidFill>
                  <a:prstClr val="black"/>
                </a:solidFill>
              </a:rPr>
              <a:pPr eaLnBrk="1" hangingPunct="1">
                <a:spcBef>
                  <a:spcPct val="0"/>
                </a:spcBef>
              </a:pPr>
              <a:t>3</a:t>
            </a:fld>
            <a:endParaRPr lang="en-US" altLang="en-US">
              <a:solidFill>
                <a:prstClr val="black"/>
              </a:solidFill>
            </a:endParaRPr>
          </a:p>
        </p:txBody>
      </p:sp>
    </p:spTree>
    <p:extLst>
      <p:ext uri="{BB962C8B-B14F-4D97-AF65-F5344CB8AC3E}">
        <p14:creationId xmlns:p14="http://schemas.microsoft.com/office/powerpoint/2010/main" val="1720400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56AC10-EEA1-4F98-9849-A50E21409B48}" type="slidenum">
              <a:rPr lang="en-US"/>
              <a:pPr/>
              <a:t>30</a:t>
            </a:fld>
            <a:endParaRPr lang="en-US"/>
          </a:p>
        </p:txBody>
      </p:sp>
      <p:sp>
        <p:nvSpPr>
          <p:cNvPr id="74754" name="Rectangle 2"/>
          <p:cNvSpPr>
            <a:spLocks noGrp="1" noRot="1" noChangeAspect="1" noChangeArrowheads="1" noTextEdit="1"/>
          </p:cNvSpPr>
          <p:nvPr>
            <p:ph type="sldImg"/>
          </p:nvPr>
        </p:nvSpPr>
        <p:spPr>
          <a:xfrm>
            <a:off x="1181100" y="698500"/>
            <a:ext cx="4648200" cy="3487738"/>
          </a:xfrm>
          <a:ln/>
        </p:spPr>
      </p:sp>
      <p:sp>
        <p:nvSpPr>
          <p:cNvPr id="74755" name="Rectangle 3"/>
          <p:cNvSpPr>
            <a:spLocks noGrp="1" noChangeArrowheads="1"/>
          </p:cNvSpPr>
          <p:nvPr>
            <p:ph type="body" idx="1"/>
          </p:nvPr>
        </p:nvSpPr>
        <p:spPr/>
        <p:txBody>
          <a:bodyPr/>
          <a:lstStyle/>
          <a:p>
            <a:pPr lvl="0"/>
            <a:r>
              <a:rPr lang="en-US" u="none" dirty="0"/>
              <a:t>3 min</a:t>
            </a:r>
          </a:p>
          <a:p>
            <a:pPr lvl="0"/>
            <a:endParaRPr lang="en-US" u="sng" dirty="0"/>
          </a:p>
          <a:p>
            <a:pPr marL="228600" indent="-228600">
              <a:buAutoNum type="alphaLcPeriod"/>
            </a:pP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“What do you notice from this graph? What do you make of this data?” </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“In the US, more than a quarter of the lessons had no science content; whereas in the other countries, the majority of the randomly selected lessons (or typical lessons) had content with strong conceptual links.”</a:t>
            </a:r>
          </a:p>
          <a:p>
            <a:endParaRPr lang="en-US" sz="1200" b="1"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Example of a lesson with no science content:</a:t>
            </a:r>
            <a:r>
              <a:rPr lang="en-US" sz="1200" kern="1200" dirty="0">
                <a:solidFill>
                  <a:schemeClr val="tx1"/>
                </a:solidFill>
                <a:latin typeface="+mn-lt"/>
                <a:ea typeface="+mn-ea"/>
                <a:cs typeface="+mn-cs"/>
              </a:rPr>
              <a:t> “What’s a science lesson with no content? In this research, a lesson with at least one complete statement of a science idea was scored as ‘learning content.’ Lessons with ‘no content’ had </a:t>
            </a:r>
            <a:r>
              <a:rPr lang="en-US" sz="1200" b="1" kern="1200" dirty="0">
                <a:solidFill>
                  <a:schemeClr val="tx1"/>
                </a:solidFill>
                <a:latin typeface="+mn-lt"/>
                <a:ea typeface="+mn-ea"/>
                <a:cs typeface="+mn-cs"/>
              </a:rPr>
              <a:t>only</a:t>
            </a:r>
            <a:r>
              <a:rPr lang="en-US" sz="1200" kern="1200" dirty="0">
                <a:solidFill>
                  <a:schemeClr val="tx1"/>
                </a:solidFill>
                <a:latin typeface="+mn-lt"/>
                <a:ea typeface="+mn-ea"/>
                <a:cs typeface="+mn-cs"/>
              </a:rPr>
              <a:t> topic-level mentions of science concepts. For example, one teacher started a lesson by telling students to take out their rockets and get to work. They had directions to follow, but the teacher’s only focus in his interactions with students was on how to build the rockets. At the end of the lesson, he told students to clean up and then dismissed them. This is a lesson with no science content!”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Other key ideas to highlight:</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Each higher-achieving country engaged students with core science concepts and ideas (more consistently than the US).</a:t>
            </a:r>
          </a:p>
          <a:p>
            <a:pPr marL="365760" indent="-182880">
              <a:buFont typeface="Arial" pitchFamily="34" charset="0"/>
              <a:buChar char="•"/>
            </a:pPr>
            <a:r>
              <a:rPr lang="en-US" sz="1200" kern="1200" dirty="0">
                <a:solidFill>
                  <a:schemeClr val="tx1"/>
                </a:solidFill>
                <a:latin typeface="+mn-lt"/>
                <a:ea typeface="+mn-ea"/>
                <a:cs typeface="+mn-cs"/>
              </a:rPr>
              <a:t>All the higher-achieving countries linked ideas and activities (more consistently than the US).</a:t>
            </a:r>
          </a:p>
          <a:p>
            <a:pPr marL="365760" indent="-182880">
              <a:buFont typeface="Arial" pitchFamily="34" charset="0"/>
              <a:buChar char="•"/>
            </a:pPr>
            <a:r>
              <a:rPr lang="en-US" sz="1200" kern="1200" dirty="0">
                <a:solidFill>
                  <a:schemeClr val="tx1"/>
                </a:solidFill>
                <a:latin typeface="+mn-lt"/>
                <a:ea typeface="+mn-ea"/>
                <a:cs typeface="+mn-cs"/>
              </a:rPr>
              <a:t>In US lessons, the focus was on performing activities with less attention to content and even less attention to linking activities and science ideas.</a:t>
            </a:r>
            <a:r>
              <a:rPr lang="en-US" dirty="0"/>
              <a:t> </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41923010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dirty="0"/>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r>
              <a:rPr lang="en-US" sz="1200" kern="1200" dirty="0">
                <a:solidFill>
                  <a:schemeClr val="tx1"/>
                </a:solidFill>
                <a:latin typeface="+mn-lt"/>
                <a:ea typeface="+mn-ea"/>
                <a:cs typeface="+mn-cs"/>
              </a:rPr>
              <a:t>Direct participants to the transcripts for Video Clips 1.1 and 1.2 (handouts 1.2 and 1.3) before showing each clip.</a:t>
            </a:r>
          </a:p>
          <a:p>
            <a:pPr marL="0" indent="0">
              <a:buNone/>
            </a:pPr>
            <a:endParaRPr lang="en-US" dirty="0"/>
          </a:p>
          <a:p>
            <a:pPr marL="228600" indent="-228600">
              <a:buAutoNum type="alphaLcPeriod" startAt="2"/>
            </a:pPr>
            <a:r>
              <a:rPr lang="en-US" sz="1200" b="1" kern="1200" dirty="0">
                <a:solidFill>
                  <a:schemeClr val="tx1"/>
                </a:solidFill>
                <a:latin typeface="+mn-lt"/>
                <a:ea typeface="+mn-ea"/>
                <a:cs typeface="+mn-cs"/>
              </a:rPr>
              <a:t>Show US classroom video:</a:t>
            </a:r>
            <a:r>
              <a:rPr lang="en-US" sz="1200" kern="1200" dirty="0">
                <a:solidFill>
                  <a:schemeClr val="tx1"/>
                </a:solidFill>
                <a:latin typeface="+mn-lt"/>
                <a:ea typeface="+mn-ea"/>
                <a:cs typeface="+mn-cs"/>
              </a:rPr>
              <a:t> Ask participants to focus on what is going on with the science content and storyline.</a:t>
            </a:r>
          </a:p>
          <a:p>
            <a:endParaRPr lang="en-US" sz="1200" b="1"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Discuss:</a:t>
            </a:r>
            <a:r>
              <a:rPr lang="en-US" sz="1200" kern="1200" dirty="0">
                <a:solidFill>
                  <a:schemeClr val="tx1"/>
                </a:solidFill>
                <a:latin typeface="+mn-lt"/>
                <a:ea typeface="+mn-ea"/>
                <a:cs typeface="+mn-cs"/>
              </a:rPr>
              <a:t> “What did you notice?”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to emphasize and link back to the results include the following: </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The teacher focuses on the activity and the procedure needed to complete the activity.</a:t>
            </a:r>
          </a:p>
          <a:p>
            <a:pPr marL="365760" indent="-182880">
              <a:buFont typeface="Arial" pitchFamily="34" charset="0"/>
              <a:buChar char="•"/>
            </a:pPr>
            <a:r>
              <a:rPr lang="en-US" sz="1200" kern="1200" dirty="0">
                <a:solidFill>
                  <a:schemeClr val="tx1"/>
                </a:solidFill>
                <a:latin typeface="+mn-lt"/>
                <a:ea typeface="+mn-ea"/>
                <a:cs typeface="+mn-cs"/>
              </a:rPr>
              <a:t>The teacher and students place no real focus on important science ideas.</a:t>
            </a:r>
          </a:p>
          <a:p>
            <a:pPr marL="365760" indent="-182880">
              <a:buFont typeface="Arial" pitchFamily="34" charset="0"/>
              <a:buChar char="•"/>
            </a:pPr>
            <a:r>
              <a:rPr lang="en-US" sz="1200" kern="1200" dirty="0">
                <a:solidFill>
                  <a:schemeClr val="tx1"/>
                </a:solidFill>
                <a:latin typeface="+mn-lt"/>
                <a:ea typeface="+mn-ea"/>
                <a:cs typeface="+mn-cs"/>
              </a:rPr>
              <a:t>There’s only a topic-level mention of science ideas (“pulleys,” “effort distance,” “resistance force”). </a:t>
            </a:r>
          </a:p>
          <a:p>
            <a:endParaRPr lang="en-US" sz="1200" b="1" kern="1200" dirty="0">
              <a:solidFill>
                <a:schemeClr val="tx1"/>
              </a:solidFill>
              <a:latin typeface="+mn-lt"/>
              <a:ea typeface="+mn-ea"/>
              <a:cs typeface="+mn-cs"/>
            </a:endParaRPr>
          </a:p>
          <a:p>
            <a:pPr marL="228600" indent="-228600">
              <a:buAutoNum type="alphaLcPeriod" startAt="4"/>
            </a:pPr>
            <a:r>
              <a:rPr lang="en-US" sz="1200" b="1" kern="1200" dirty="0">
                <a:solidFill>
                  <a:schemeClr val="tx1"/>
                </a:solidFill>
                <a:latin typeface="+mn-lt"/>
                <a:ea typeface="+mn-ea"/>
                <a:cs typeface="+mn-cs"/>
              </a:rPr>
              <a:t>Show Japanese classroom video:</a:t>
            </a:r>
            <a:r>
              <a:rPr lang="en-US" sz="1200" kern="1200" dirty="0">
                <a:solidFill>
                  <a:schemeClr val="tx1"/>
                </a:solidFill>
                <a:latin typeface="+mn-lt"/>
                <a:ea typeface="+mn-ea"/>
                <a:cs typeface="+mn-cs"/>
              </a:rPr>
              <a:t> Ask participants to focus on what is going on with the science content. </a:t>
            </a:r>
          </a:p>
          <a:p>
            <a:endParaRPr lang="en-US" sz="1200" b="1" kern="1200" dirty="0">
              <a:solidFill>
                <a:schemeClr val="tx1"/>
              </a:solidFill>
              <a:latin typeface="+mn-lt"/>
              <a:ea typeface="+mn-ea"/>
              <a:cs typeface="+mn-cs"/>
            </a:endParaRPr>
          </a:p>
          <a:p>
            <a:pPr marL="228600" indent="-228600">
              <a:buAutoNum type="alphaLcPeriod" startAt="5"/>
            </a:pPr>
            <a:r>
              <a:rPr lang="en-US" sz="1200" b="1" kern="1200" dirty="0">
                <a:solidFill>
                  <a:schemeClr val="tx1"/>
                </a:solidFill>
                <a:latin typeface="+mn-lt"/>
                <a:ea typeface="+mn-ea"/>
                <a:cs typeface="+mn-cs"/>
              </a:rPr>
              <a:t>Discuss:</a:t>
            </a:r>
            <a:r>
              <a:rPr lang="en-US" sz="1200" kern="1200" dirty="0">
                <a:solidFill>
                  <a:schemeClr val="tx1"/>
                </a:solidFill>
                <a:latin typeface="+mn-lt"/>
                <a:ea typeface="+mn-ea"/>
                <a:cs typeface="+mn-cs"/>
              </a:rPr>
              <a:t> “What did you notice?”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to emphasize and link back </a:t>
            </a:r>
            <a:r>
              <a:rPr lang="en-US" sz="1200" b="1" kern="1200">
                <a:solidFill>
                  <a:schemeClr val="tx1"/>
                </a:solidFill>
                <a:latin typeface="+mn-lt"/>
                <a:ea typeface="+mn-ea"/>
                <a:cs typeface="+mn-cs"/>
              </a:rPr>
              <a:t>to the results </a:t>
            </a:r>
            <a:r>
              <a:rPr lang="en-US" sz="1200" b="1" kern="1200" dirty="0">
                <a:solidFill>
                  <a:schemeClr val="tx1"/>
                </a:solidFill>
                <a:latin typeface="+mn-lt"/>
                <a:ea typeface="+mn-ea"/>
                <a:cs typeface="+mn-cs"/>
              </a:rPr>
              <a:t>include the following: </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Content ideas are made clear to students (focus question, pairs talk) before doing any activity.</a:t>
            </a:r>
          </a:p>
          <a:p>
            <a:pPr marL="365760" indent="-182880">
              <a:buFont typeface="Arial" pitchFamily="34" charset="0"/>
              <a:buChar char="•"/>
            </a:pPr>
            <a:r>
              <a:rPr lang="en-US" sz="1200" kern="1200" dirty="0">
                <a:solidFill>
                  <a:schemeClr val="tx1"/>
                </a:solidFill>
                <a:latin typeface="+mn-lt"/>
                <a:ea typeface="+mn-ea"/>
                <a:cs typeface="+mn-cs"/>
              </a:rPr>
              <a:t>Students are asked to talk about science ideas, not just procedures. </a:t>
            </a:r>
          </a:p>
          <a:p>
            <a:pPr marL="365760" indent="-182880">
              <a:buFont typeface="Arial" pitchFamily="34" charset="0"/>
              <a:buChar char="•"/>
            </a:pPr>
            <a:r>
              <a:rPr lang="en-US" sz="1200" kern="1200" dirty="0">
                <a:solidFill>
                  <a:schemeClr val="tx1"/>
                </a:solidFill>
                <a:latin typeface="+mn-lt"/>
                <a:ea typeface="+mn-ea"/>
                <a:cs typeface="+mn-cs"/>
              </a:rPr>
              <a:t>The lesson purpose is made clear to students.</a:t>
            </a:r>
          </a:p>
          <a:p>
            <a:endParaRPr lang="en-US" sz="1200" b="1" kern="1200" dirty="0">
              <a:solidFill>
                <a:schemeClr val="tx1"/>
              </a:solidFill>
              <a:latin typeface="+mn-lt"/>
              <a:ea typeface="+mn-ea"/>
              <a:cs typeface="+mn-cs"/>
            </a:endParaRPr>
          </a:p>
          <a:p>
            <a:pPr marL="228600" indent="-228600">
              <a:buAutoNum type="alphaLcPeriod" startAt="6"/>
            </a:pPr>
            <a:r>
              <a:rPr lang="en-US" sz="1200" b="1" kern="1200" dirty="0">
                <a:solidFill>
                  <a:schemeClr val="tx1"/>
                </a:solidFill>
                <a:latin typeface="+mn-lt"/>
                <a:ea typeface="+mn-ea"/>
                <a:cs typeface="+mn-cs"/>
              </a:rPr>
              <a:t>Ending discussion:</a:t>
            </a:r>
            <a:r>
              <a:rPr lang="en-US" sz="1200" kern="1200" dirty="0">
                <a:solidFill>
                  <a:schemeClr val="tx1"/>
                </a:solidFill>
                <a:latin typeface="+mn-lt"/>
                <a:ea typeface="+mn-ea"/>
                <a:cs typeface="+mn-cs"/>
              </a:rPr>
              <a:t> “In which classroom are students more likely to learn science concepts? Why?”</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may be critical of both classrooms because student thinking isn’t made visible. This is true, but bring their focus back to the science content and storyline. They should see a clear distinction between the science content storylines in the Japanese and US lessons. Students in the Japanese classroom are more likely to learn because science-content ideas are made visible, and students are engaged in thinking about these ideas, not just science activities.</a:t>
            </a:r>
            <a:endParaRPr lang="en-US" dirty="0"/>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Header Placeholder 5"/>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3890439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783B02-46C7-48D1-999D-6463889A6EE3}" type="slidenum">
              <a:rPr lang="en-US"/>
              <a:pPr/>
              <a:t>32</a:t>
            </a:fld>
            <a:endParaRPr lang="en-US"/>
          </a:p>
        </p:txBody>
      </p:sp>
      <p:sp>
        <p:nvSpPr>
          <p:cNvPr id="76802" name="Rectangle 2"/>
          <p:cNvSpPr>
            <a:spLocks noGrp="1" noRot="1" noChangeAspect="1" noChangeArrowheads="1" noTextEdit="1"/>
          </p:cNvSpPr>
          <p:nvPr>
            <p:ph type="sldImg"/>
          </p:nvPr>
        </p:nvSpPr>
        <p:spPr>
          <a:xfrm>
            <a:off x="1181100" y="698500"/>
            <a:ext cx="4646613" cy="3486150"/>
          </a:xfrm>
          <a:ln/>
        </p:spPr>
      </p:sp>
      <p:sp>
        <p:nvSpPr>
          <p:cNvPr id="76803" name="Rectangle 3"/>
          <p:cNvSpPr>
            <a:spLocks noGrp="1" noChangeArrowheads="1"/>
          </p:cNvSpPr>
          <p:nvPr>
            <p:ph type="body" idx="1"/>
          </p:nvPr>
        </p:nvSpPr>
        <p:spPr/>
        <p:txBody>
          <a:bodyPr/>
          <a:lstStyle/>
          <a:p>
            <a:r>
              <a:rPr lang="en-US" dirty="0"/>
              <a:t>1 min</a:t>
            </a:r>
          </a:p>
          <a:p>
            <a:endParaRPr lang="en-US" dirty="0"/>
          </a:p>
          <a:p>
            <a:pPr marL="228600" indent="-228600">
              <a:buAutoNum type="alphaLcPeriod"/>
            </a:pPr>
            <a:r>
              <a:rPr lang="en-US" dirty="0"/>
              <a:t>Use this slide and the next to summarize key ideas from the TIMSS video study. </a:t>
            </a:r>
          </a:p>
          <a:p>
            <a:pPr marL="0" indent="0">
              <a:buNone/>
            </a:pPr>
            <a:endParaRPr lang="en-US" dirty="0"/>
          </a:p>
        </p:txBody>
      </p:sp>
    </p:spTree>
    <p:extLst>
      <p:ext uri="{BB962C8B-B14F-4D97-AF65-F5344CB8AC3E}">
        <p14:creationId xmlns:p14="http://schemas.microsoft.com/office/powerpoint/2010/main" val="509568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AD9E64-525A-401F-8A96-220BA76DDCA8}" type="slidenum">
              <a:rPr lang="en-US"/>
              <a:pPr/>
              <a:t>33</a:t>
            </a:fld>
            <a:endParaRPr lang="en-US"/>
          </a:p>
        </p:txBody>
      </p:sp>
      <p:sp>
        <p:nvSpPr>
          <p:cNvPr id="78850" name="Rectangle 2"/>
          <p:cNvSpPr>
            <a:spLocks noGrp="1" noRot="1" noChangeAspect="1" noChangeArrowheads="1" noTextEdit="1"/>
          </p:cNvSpPr>
          <p:nvPr>
            <p:ph type="sldImg"/>
          </p:nvPr>
        </p:nvSpPr>
        <p:spPr>
          <a:xfrm>
            <a:off x="1181100" y="698500"/>
            <a:ext cx="4648200" cy="3487738"/>
          </a:xfrm>
          <a:ln/>
        </p:spPr>
      </p:sp>
      <p:sp>
        <p:nvSpPr>
          <p:cNvPr id="78851" name="Rectangle 3"/>
          <p:cNvSpPr>
            <a:spLocks noGrp="1" noChangeArrowheads="1"/>
          </p:cNvSpPr>
          <p:nvPr>
            <p:ph type="body" idx="1"/>
          </p:nvPr>
        </p:nvSpPr>
        <p:spPr/>
        <p:txBody>
          <a:bodyPr/>
          <a:lstStyle/>
          <a:p>
            <a:pPr defTabSz="931637" eaLnBrk="0" fontAlgn="base" hangingPunct="0">
              <a:spcBef>
                <a:spcPct val="30000"/>
              </a:spcBef>
              <a:spcAft>
                <a:spcPct val="0"/>
              </a:spcAft>
              <a:defRPr/>
            </a:pPr>
            <a:r>
              <a:rPr lang="en-US" dirty="0">
                <a:latin typeface="+mn-lt"/>
              </a:rPr>
              <a:t>1</a:t>
            </a:r>
            <a:r>
              <a:rPr lang="en-US" baseline="0" dirty="0">
                <a:latin typeface="+mn-lt"/>
              </a:rPr>
              <a:t> min</a:t>
            </a:r>
          </a:p>
          <a:p>
            <a:pPr defTabSz="931637" eaLnBrk="0" fontAlgn="base" hangingPunct="0">
              <a:spcBef>
                <a:spcPct val="30000"/>
              </a:spcBef>
              <a:spcAft>
                <a:spcPct val="0"/>
              </a:spcAft>
              <a:defRPr/>
            </a:pPr>
            <a:endParaRPr lang="en-US" baseline="0" dirty="0">
              <a:latin typeface="+mn-lt"/>
            </a:endParaRPr>
          </a:p>
          <a:p>
            <a:pPr marL="228600" marR="0" indent="-228600" algn="l" defTabSz="931637" rtl="0" eaLnBrk="0" fontAlgn="base" latinLnBrk="0" hangingPunct="0">
              <a:lnSpc>
                <a:spcPct val="100000"/>
              </a:lnSpc>
              <a:spcBef>
                <a:spcPct val="30000"/>
              </a:spcBef>
              <a:spcAft>
                <a:spcPct val="0"/>
              </a:spcAft>
              <a:buClrTx/>
              <a:buSzTx/>
              <a:buFontTx/>
              <a:buAutoNum type="alphaLcPeriod"/>
              <a:tabLst/>
              <a:defRPr/>
            </a:pPr>
            <a:r>
              <a:rPr lang="en-US" sz="1200" kern="1200" dirty="0">
                <a:solidFill>
                  <a:schemeClr val="tx1"/>
                </a:solidFill>
                <a:latin typeface="+mn-lt"/>
                <a:ea typeface="+mn-ea"/>
                <a:cs typeface="+mn-cs"/>
              </a:rPr>
              <a:t>After reading this slide, share with participants that the Science Content Storyline Lens addresses the need uncovered in the TIMSS video study: to strengthen the links between science ideas and lesson activities.</a:t>
            </a:r>
          </a:p>
          <a:p>
            <a:pPr marL="228600" marR="0" indent="-228600" algn="l" defTabSz="931637"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mn-lt"/>
              <a:ea typeface="+mn-ea"/>
              <a:cs typeface="+mn-cs"/>
            </a:endParaRPr>
          </a:p>
          <a:p>
            <a:pPr marL="228600" marR="0" indent="-228600" algn="l" defTabSz="931637" rtl="0" eaLnBrk="0" fontAlgn="base" latinLnBrk="0" hangingPunct="0">
              <a:lnSpc>
                <a:spcPct val="100000"/>
              </a:lnSpc>
              <a:spcBef>
                <a:spcPct val="30000"/>
              </a:spcBef>
              <a:spcAft>
                <a:spcPct val="0"/>
              </a:spcAft>
              <a:buClrTx/>
              <a:buSzTx/>
              <a:buFontTx/>
              <a:buAutoNum type="alphaLcPeriod" startAt="2"/>
              <a:tabLst/>
              <a:defRPr/>
            </a:pPr>
            <a:r>
              <a:rPr lang="en-US" sz="1200" kern="1200" dirty="0">
                <a:solidFill>
                  <a:schemeClr val="tx1"/>
                </a:solidFill>
                <a:latin typeface="+mn-lt"/>
                <a:ea typeface="+mn-ea"/>
                <a:cs typeface="+mn-cs"/>
              </a:rPr>
              <a:t>Encourage participants to read handout 1.4 (TIMSS </a:t>
            </a:r>
            <a:r>
              <a:rPr lang="en-US" sz="1200" i="1" kern="1200" dirty="0">
                <a:solidFill>
                  <a:schemeClr val="tx1"/>
                </a:solidFill>
                <a:latin typeface="+mn-lt"/>
                <a:ea typeface="+mn-ea"/>
                <a:cs typeface="+mn-cs"/>
              </a:rPr>
              <a:t>Educational Leadership</a:t>
            </a:r>
            <a:r>
              <a:rPr lang="en-US" sz="1200" kern="1200" dirty="0">
                <a:solidFill>
                  <a:schemeClr val="tx1"/>
                </a:solidFill>
                <a:latin typeface="+mn-lt"/>
                <a:ea typeface="+mn-ea"/>
                <a:cs typeface="+mn-cs"/>
              </a:rPr>
              <a:t> article) for further insight.</a:t>
            </a:r>
          </a:p>
          <a:p>
            <a:pPr marL="0" marR="0" indent="0" algn="l" defTabSz="931637"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mn-lt"/>
              <a:ea typeface="+mn-ea"/>
              <a:cs typeface="+mn-cs"/>
            </a:endParaRPr>
          </a:p>
          <a:p>
            <a:pPr marL="228600" marR="0" indent="-228600" algn="l" defTabSz="931637"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mn-lt"/>
              <a:ea typeface="+mn-ea"/>
              <a:cs typeface="+mn-cs"/>
            </a:endParaRPr>
          </a:p>
          <a:p>
            <a:pPr defTabSz="931637" eaLnBrk="0" fontAlgn="base" hangingPunct="0">
              <a:spcBef>
                <a:spcPct val="30000"/>
              </a:spcBef>
              <a:spcAft>
                <a:spcPct val="0"/>
              </a:spcAft>
              <a:defRPr/>
            </a:pPr>
            <a:endParaRPr lang="en-US" dirty="0"/>
          </a:p>
          <a:p>
            <a:pPr defTabSz="931637" eaLnBrk="0" fontAlgn="base" hangingPunct="0">
              <a:spcBef>
                <a:spcPct val="30000"/>
              </a:spcBef>
              <a:spcAft>
                <a:spcPct val="0"/>
              </a:spcAft>
              <a:defRPr/>
            </a:pPr>
            <a:endParaRPr lang="en-US" dirty="0">
              <a:latin typeface="Arial" charset="0"/>
            </a:endParaRP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1299352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a:t>
            </a:r>
            <a:r>
              <a:rPr lang="en-US" baseline="0" dirty="0"/>
              <a:t> min</a:t>
            </a:r>
          </a:p>
          <a:p>
            <a:endParaRPr lang="en-US" baseline="0" dirty="0"/>
          </a:p>
          <a:p>
            <a:pPr marL="228600" indent="-228600">
              <a:buAutoNum type="alphaLcPeriod"/>
            </a:pPr>
            <a:r>
              <a:rPr lang="en-US" sz="1200" kern="1200" dirty="0">
                <a:solidFill>
                  <a:schemeClr val="tx1"/>
                </a:solidFill>
                <a:latin typeface="+mn-lt"/>
                <a:ea typeface="+mn-ea"/>
                <a:cs typeface="+mn-cs"/>
              </a:rPr>
              <a:t>“What features on our list of ideas about effective science teaching are consistent with the TIMSS video-study findings?”</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“Are there any ideas you’d like to add to our list, delete, or modify?” </a:t>
            </a:r>
          </a:p>
          <a:p>
            <a:pPr marL="0" indent="0">
              <a:buNone/>
            </a:pPr>
            <a:endParaRPr lang="en-US" sz="1200" b="1" u="none" kern="1200" dirty="0">
              <a:solidFill>
                <a:schemeClr val="tx1"/>
              </a:solidFill>
              <a:latin typeface="+mn-lt"/>
              <a:ea typeface="+mn-ea"/>
              <a:cs typeface="+mn-cs"/>
            </a:endParaRPr>
          </a:p>
          <a:p>
            <a:pPr marL="0" indent="0">
              <a:buNone/>
            </a:pPr>
            <a:r>
              <a:rPr lang="en-US" sz="1200" b="1" u="none" kern="1200" dirty="0">
                <a:solidFill>
                  <a:schemeClr val="tx1"/>
                </a:solidFill>
                <a:latin typeface="+mn-lt"/>
                <a:ea typeface="+mn-ea"/>
                <a:cs typeface="+mn-cs"/>
              </a:rPr>
              <a:t>Note:</a:t>
            </a:r>
            <a:r>
              <a:rPr lang="en-US" sz="1200" b="1" u="none" kern="1200" baseline="0" dirty="0">
                <a:solidFill>
                  <a:schemeClr val="tx1"/>
                </a:solidFill>
                <a:latin typeface="+mn-lt"/>
                <a:ea typeface="+mn-ea"/>
                <a:cs typeface="+mn-cs"/>
              </a:rPr>
              <a:t> </a:t>
            </a:r>
            <a:r>
              <a:rPr lang="en-US" sz="1200" b="1" u="none" kern="1200" dirty="0">
                <a:solidFill>
                  <a:schemeClr val="tx1"/>
                </a:solidFill>
                <a:latin typeface="+mn-lt"/>
                <a:ea typeface="+mn-ea"/>
                <a:cs typeface="+mn-cs"/>
              </a:rPr>
              <a:t>Use a different color </a:t>
            </a:r>
            <a:r>
              <a:rPr lang="en-US" sz="1200" kern="1200" dirty="0">
                <a:solidFill>
                  <a:schemeClr val="tx1"/>
                </a:solidFill>
                <a:latin typeface="+mn-lt"/>
                <a:ea typeface="+mn-ea"/>
                <a:cs typeface="+mn-cs"/>
              </a:rPr>
              <a:t>to add/delete/modify ideas. Encourage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participants to keep an open mind about changing their ideas. Provide opportunities for them to reflect on any changes and the reasons for those changes</a:t>
            </a:r>
            <a:r>
              <a:rPr lang="en-US" sz="1200" i="1"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Transition:</a:t>
            </a:r>
            <a:r>
              <a:rPr lang="en-US" sz="1200" kern="1200" dirty="0">
                <a:solidFill>
                  <a:schemeClr val="tx1"/>
                </a:solidFill>
                <a:latin typeface="+mn-lt"/>
                <a:ea typeface="+mn-ea"/>
                <a:cs typeface="+mn-cs"/>
              </a:rPr>
              <a:t> “During week 2 of the Summer Institute, we’ll focus on strategies for creating a strong, coherent science content storyline. This week, we’ll focus on the Student Thinking Lens. Right now, let’s consider the reasons for this focus.” </a:t>
            </a:r>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34</a:t>
            </a:fld>
            <a:endParaRPr lang="en-US"/>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Header Placeholder 5"/>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1581997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C561F-D400-4AFA-A1AD-8A2983552323}" type="slidenum">
              <a:rPr lang="en-US"/>
              <a:pPr/>
              <a:t>35</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baseline="0" dirty="0"/>
              <a:t>Less than 1 min</a:t>
            </a:r>
          </a:p>
          <a:p>
            <a:endParaRPr lang="en-US" baseline="0" dirty="0"/>
          </a:p>
          <a:p>
            <a:pPr marL="228600" indent="-228600">
              <a:buAutoNum type="alphaLcPeriod"/>
            </a:pPr>
            <a:r>
              <a:rPr lang="en-US" sz="1200" kern="1200" dirty="0">
                <a:solidFill>
                  <a:schemeClr val="tx1"/>
                </a:solidFill>
                <a:latin typeface="+mn-lt"/>
                <a:ea typeface="+mn-ea"/>
                <a:cs typeface="+mn-cs"/>
              </a:rPr>
              <a:t>“At this point, we’ll transition from a focus on the Science Content Storyline Lens (SCSL) to the Student Thinking Lens (STL).”</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“We’ll be focusing on the Student Thinking Lens the rest of the day and throughout this week.” </a:t>
            </a:r>
          </a:p>
          <a:p>
            <a:pPr marL="0" indent="0">
              <a:buNone/>
            </a:pPr>
            <a:endParaRPr lang="en-US" baseline="0" dirty="0"/>
          </a:p>
          <a:p>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9555894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C06DF6-B8B9-4BC0-A6FF-9544B22C6C92}" type="slidenum">
              <a:rPr lang="en-US"/>
              <a:pPr/>
              <a:t>36</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pPr lvl="0"/>
            <a:r>
              <a:rPr lang="en-US" dirty="0">
                <a:latin typeface="Arial" charset="0"/>
              </a:rPr>
              <a:t>3 min</a:t>
            </a:r>
          </a:p>
          <a:p>
            <a:pPr lvl="0"/>
            <a:endParaRPr lang="en-US" dirty="0">
              <a:latin typeface="Arial" charset="0"/>
            </a:endParaRPr>
          </a:p>
          <a:p>
            <a:pPr marL="228600" indent="-228600">
              <a:buAutoNum type="alphaLcPeriod"/>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answer the question on the slide in their science notebooks. </a:t>
            </a:r>
          </a:p>
          <a:p>
            <a:r>
              <a:rPr lang="en-US" sz="1200" kern="1200" dirty="0">
                <a:solidFill>
                  <a:schemeClr val="tx1"/>
                </a:solidFill>
                <a:latin typeface="+mn-lt"/>
                <a:ea typeface="+mn-ea"/>
                <a:cs typeface="+mn-cs"/>
              </a:rPr>
              <a:t> </a:t>
            </a:r>
          </a:p>
          <a:p>
            <a:r>
              <a:rPr lang="en-US" sz="1200" b="1" kern="1200" dirty="0">
                <a:solidFill>
                  <a:schemeClr val="tx1"/>
                </a:solidFill>
                <a:latin typeface="+mn-lt"/>
                <a:ea typeface="+mn-ea"/>
                <a:cs typeface="+mn-cs"/>
              </a:rPr>
              <a:t>Background for PD leaders:</a:t>
            </a:r>
            <a:r>
              <a:rPr lang="en-US" sz="1200" kern="1200" dirty="0">
                <a:solidFill>
                  <a:schemeClr val="tx1"/>
                </a:solidFill>
                <a:latin typeface="+mn-lt"/>
                <a:ea typeface="+mn-ea"/>
                <a:cs typeface="+mn-cs"/>
              </a:rPr>
              <a:t> Participants will likely have the same misconceptions revealed in the video, but they may not yet be comfortable sharing their confusion. At this point, don’t ask them to share their ideas with the group. It will be interesting to see if some of them are willing to share their “wrong” ideas after they see the video. </a:t>
            </a:r>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6707181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485D5-FB7A-4903-89F3-6AB5D8A7BC26}" type="slidenum">
              <a:rPr lang="en-US"/>
              <a:pPr/>
              <a:t>37</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baseline="0" dirty="0"/>
              <a:t>10 min</a:t>
            </a:r>
          </a:p>
          <a:p>
            <a:endParaRPr lang="en-US" baseline="0" dirty="0"/>
          </a:p>
          <a:p>
            <a:r>
              <a:rPr lang="en-US" dirty="0"/>
              <a:t>a. Read the information and instructions on the slide. </a:t>
            </a:r>
          </a:p>
          <a:p>
            <a:endParaRPr lang="en-US" dirty="0"/>
          </a:p>
          <a:p>
            <a:r>
              <a:rPr lang="en-US" dirty="0"/>
              <a:t>b. Watch the </a:t>
            </a:r>
            <a:r>
              <a:rPr lang="en-US" sz="1200" i="1" kern="1200" dirty="0">
                <a:solidFill>
                  <a:schemeClr val="tx1"/>
                </a:solidFill>
                <a:effectLst/>
                <a:latin typeface="+mn-lt"/>
                <a:ea typeface="+mn-ea"/>
                <a:cs typeface="+mn-cs"/>
              </a:rPr>
              <a:t>Minds of Our Own Lessons From Thin Air</a:t>
            </a:r>
            <a:r>
              <a:rPr lang="en-US" sz="1200" kern="1200" dirty="0">
                <a:solidFill>
                  <a:schemeClr val="tx1"/>
                </a:solidFill>
                <a:effectLst/>
                <a:latin typeface="+mn-lt"/>
                <a:ea typeface="+mn-ea"/>
                <a:cs typeface="+mn-cs"/>
              </a:rPr>
              <a:t> video. Total viewing time is approximately 10 minutes. (https://www.learner.org/series/minds-of-our-own/2-lessons-from-thin-air/?jwsource=cl) </a:t>
            </a:r>
            <a:endParaRPr lang="en-US" dirty="0"/>
          </a:p>
          <a:p>
            <a:pPr marL="372709" indent="-186355">
              <a:buFont typeface="Arial" pitchFamily="34" charset="0"/>
              <a:buChar char="•"/>
            </a:pPr>
            <a:r>
              <a:rPr lang="en-US" dirty="0"/>
              <a:t>MIT/Harvard interview—start at segment 3:30 and end at 5:40. </a:t>
            </a:r>
          </a:p>
          <a:p>
            <a:pPr marL="372709" indent="-186355">
              <a:buFont typeface="Arial" pitchFamily="34" charset="0"/>
              <a:buChar char="•"/>
            </a:pPr>
            <a:r>
              <a:rPr lang="en-US" dirty="0"/>
              <a:t>John </a:t>
            </a:r>
            <a:r>
              <a:rPr lang="en-US" dirty="0" err="1"/>
              <a:t>preinterview</a:t>
            </a:r>
            <a:r>
              <a:rPr lang="en-US" dirty="0"/>
              <a:t>, class, and post interview—start at segment 7:50 and end at 16:45. </a:t>
            </a:r>
          </a:p>
          <a:p>
            <a:pPr marL="186354" indent="0">
              <a:buFont typeface="Arial" pitchFamily="34" charset="0"/>
              <a:buNone/>
            </a:pPr>
            <a:endParaRPr lang="en-US" b="1" dirty="0"/>
          </a:p>
          <a:p>
            <a:r>
              <a:rPr lang="en-US" b="1" dirty="0"/>
              <a:t>Note:</a:t>
            </a:r>
            <a:r>
              <a:rPr lang="en-US" dirty="0"/>
              <a:t> If time is short, stop after Phil Sadler. If you have enough time, you can show the entire segment from 3:30 to 16:45.</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66445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dirty="0"/>
          </a:p>
          <a:p>
            <a:pPr marL="228600" indent="-228600">
              <a:buAutoNum type="alphaLcPeriod"/>
            </a:pPr>
            <a:r>
              <a:rPr lang="en-US" sz="1200" kern="1200" dirty="0">
                <a:solidFill>
                  <a:schemeClr val="tx1"/>
                </a:solidFill>
                <a:latin typeface="+mn-lt"/>
                <a:ea typeface="+mn-ea"/>
                <a:cs typeface="+mn-cs"/>
              </a:rPr>
              <a:t>There’s a lot to talk about in this video! Here are some additional questions you might pose:</a:t>
            </a:r>
          </a:p>
          <a:p>
            <a:pPr marL="365760" indent="-182880">
              <a:buFont typeface="Arial" pitchFamily="34" charset="0"/>
              <a:buChar char="•"/>
            </a:pPr>
            <a:r>
              <a:rPr lang="en-US" sz="1200" kern="1200" dirty="0">
                <a:solidFill>
                  <a:schemeClr val="tx1"/>
                </a:solidFill>
                <a:latin typeface="+mn-lt"/>
                <a:ea typeface="+mn-ea"/>
                <a:cs typeface="+mn-cs"/>
              </a:rPr>
              <a:t>Did John’s ideas about photosynthesis change through instruction?</a:t>
            </a:r>
          </a:p>
          <a:p>
            <a:pPr marL="365760" indent="-182880">
              <a:buFont typeface="Arial" pitchFamily="34" charset="0"/>
              <a:buChar char="•"/>
            </a:pPr>
            <a:r>
              <a:rPr lang="en-US" sz="1200" kern="1200" dirty="0">
                <a:solidFill>
                  <a:schemeClr val="tx1"/>
                </a:solidFill>
                <a:latin typeface="+mn-lt"/>
                <a:ea typeface="+mn-ea"/>
                <a:cs typeface="+mn-cs"/>
              </a:rPr>
              <a:t>What did the teacher say about his instruction?</a:t>
            </a:r>
          </a:p>
          <a:p>
            <a:pPr marL="365760" indent="-182880">
              <a:buFont typeface="Arial" pitchFamily="34" charset="0"/>
              <a:buChar char="•"/>
            </a:pPr>
            <a:r>
              <a:rPr lang="en-US" sz="1200" kern="1200" dirty="0">
                <a:solidFill>
                  <a:schemeClr val="tx1"/>
                </a:solidFill>
                <a:latin typeface="+mn-lt"/>
                <a:ea typeface="+mn-ea"/>
                <a:cs typeface="+mn-cs"/>
              </a:rPr>
              <a:t>What did the experts say?</a:t>
            </a:r>
          </a:p>
          <a:p>
            <a:pPr marL="365760" indent="-182880">
              <a:buFont typeface="Arial" pitchFamily="34" charset="0"/>
              <a:buChar char="•"/>
            </a:pPr>
            <a:r>
              <a:rPr lang="en-US" sz="1200" kern="1200" dirty="0">
                <a:solidFill>
                  <a:schemeClr val="tx1"/>
                </a:solidFill>
                <a:latin typeface="+mn-lt"/>
                <a:ea typeface="+mn-ea"/>
                <a:cs typeface="+mn-cs"/>
              </a:rPr>
              <a:t>How do the Harvard students’ responses compare with your own? What ideas does this give you about your own science learning experiences?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 to emphasize:</a:t>
            </a:r>
            <a:r>
              <a:rPr lang="en-US" sz="1200" kern="1200" dirty="0">
                <a:solidFill>
                  <a:schemeClr val="tx1"/>
                </a:solidFill>
                <a:latin typeface="+mn-lt"/>
                <a:ea typeface="+mn-ea"/>
                <a:cs typeface="+mn-cs"/>
              </a:rPr>
              <a:t> Research shows that we not only need to engage students in more thinking and </a:t>
            </a:r>
            <a:r>
              <a:rPr lang="en-US" sz="1200" kern="1200" dirty="0" err="1">
                <a:solidFill>
                  <a:schemeClr val="tx1"/>
                </a:solidFill>
                <a:latin typeface="+mn-lt"/>
                <a:ea typeface="+mn-ea"/>
                <a:cs typeface="+mn-cs"/>
              </a:rPr>
              <a:t>sensemaking</a:t>
            </a:r>
            <a:r>
              <a:rPr lang="en-US" sz="1200" kern="1200" dirty="0">
                <a:solidFill>
                  <a:schemeClr val="tx1"/>
                </a:solidFill>
                <a:latin typeface="+mn-lt"/>
                <a:ea typeface="+mn-ea"/>
                <a:cs typeface="+mn-cs"/>
              </a:rPr>
              <a:t>, but we also need to listen to their ideas—</a:t>
            </a:r>
            <a:r>
              <a:rPr lang="en-US" sz="1200" i="1" kern="1200" dirty="0">
                <a:solidFill>
                  <a:schemeClr val="tx1"/>
                </a:solidFill>
                <a:latin typeface="+mn-lt"/>
                <a:ea typeface="+mn-ea"/>
                <a:cs typeface="+mn-cs"/>
              </a:rPr>
              <a:t>especially when they’re wrong</a:t>
            </a:r>
            <a:r>
              <a:rPr lang="en-US" sz="1200" kern="1200" dirty="0">
                <a:solidFill>
                  <a:schemeClr val="tx1"/>
                </a:solidFill>
                <a:latin typeface="+mn-lt"/>
                <a:ea typeface="+mn-ea"/>
                <a:cs typeface="+mn-cs"/>
              </a:rPr>
              <a:t>—and use them to guide our instruction. </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Modify the chart of ideas about </a:t>
            </a:r>
            <a:r>
              <a:rPr lang="en-US" sz="1200" kern="1200" baseline="0" dirty="0">
                <a:solidFill>
                  <a:schemeClr val="tx1"/>
                </a:solidFill>
                <a:latin typeface="+mn-lt"/>
                <a:ea typeface="+mn-ea"/>
                <a:cs typeface="+mn-cs"/>
              </a:rPr>
              <a:t>effective science teaching as participants share features from the research.</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38</a:t>
            </a:fld>
            <a:endParaRPr lang="en-US"/>
          </a:p>
        </p:txBody>
      </p:sp>
    </p:spTree>
    <p:extLst>
      <p:ext uri="{BB962C8B-B14F-4D97-AF65-F5344CB8AC3E}">
        <p14:creationId xmlns:p14="http://schemas.microsoft.com/office/powerpoint/2010/main" val="31716180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4DE12E-1E1E-4A06-BDFA-30A869D25BC7}" type="slidenum">
              <a:rPr lang="en-US"/>
              <a:pPr/>
              <a:t>39</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dirty="0">
                <a:latin typeface="Arial" charset="0"/>
              </a:rPr>
              <a:t>2 min</a:t>
            </a:r>
          </a:p>
          <a:p>
            <a:endParaRPr lang="en-US" dirty="0">
              <a:latin typeface="Arial" charset="0"/>
            </a:endParaRPr>
          </a:p>
          <a:p>
            <a:pPr marL="228600" indent="-228600">
              <a:buAutoNum type="alphaLcPeriod"/>
            </a:pPr>
            <a:r>
              <a:rPr lang="en-US" sz="1200" kern="1200" dirty="0">
                <a:solidFill>
                  <a:schemeClr val="tx1"/>
                </a:solidFill>
                <a:latin typeface="+mn-lt"/>
                <a:ea typeface="+mn-ea"/>
                <a:cs typeface="+mn-cs"/>
              </a:rPr>
              <a:t>“This slide nicely summarizes some of the ways we get students thinking and make their thinking visible.” </a:t>
            </a: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dirty="0"/>
              <a:t>Encourage participants to read handout 1.5 (“Synthesis</a:t>
            </a:r>
            <a:r>
              <a:rPr lang="en-US" baseline="0" dirty="0"/>
              <a:t> of Research from </a:t>
            </a:r>
            <a:r>
              <a:rPr lang="en-US" i="1" baseline="0" dirty="0"/>
              <a:t>How Students Learn: Science in the Classroom</a:t>
            </a:r>
            <a:r>
              <a:rPr lang="en-US" baseline="0" dirty="0"/>
              <a:t>”) for further insight.</a:t>
            </a:r>
            <a:endParaRPr lang="en-US" dirty="0"/>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Transition:</a:t>
            </a:r>
            <a:r>
              <a:rPr lang="en-US" sz="1200" kern="1200" dirty="0">
                <a:solidFill>
                  <a:schemeClr val="tx1"/>
                </a:solidFill>
                <a:latin typeface="+mn-lt"/>
                <a:ea typeface="+mn-ea"/>
                <a:cs typeface="+mn-cs"/>
              </a:rPr>
              <a:t> “Today we’ll start learning some particular strategies for making student thinking more prominent in</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science lessons.”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Background for PD leaders:</a:t>
            </a:r>
            <a:r>
              <a:rPr lang="en-US" sz="1200" kern="1200" dirty="0">
                <a:solidFill>
                  <a:schemeClr val="tx1"/>
                </a:solidFill>
                <a:latin typeface="+mn-lt"/>
                <a:ea typeface="+mn-ea"/>
                <a:cs typeface="+mn-cs"/>
              </a:rPr>
              <a:t>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conceptual framework addresses the need uncovered in this and other studies on how people learn and, more specifically, how students </a:t>
            </a:r>
            <a:r>
              <a:rPr lang="en-US" sz="1200" kern="1200">
                <a:solidFill>
                  <a:schemeClr val="tx1"/>
                </a:solidFill>
                <a:latin typeface="+mn-lt"/>
                <a:ea typeface="+mn-ea"/>
                <a:cs typeface="+mn-cs"/>
              </a:rPr>
              <a:t>learn science.</a:t>
            </a:r>
            <a:endParaRPr lang="en-US" sz="1200" kern="1200" dirty="0">
              <a:solidFill>
                <a:schemeClr val="tx1"/>
              </a:solidFill>
              <a:latin typeface="+mn-lt"/>
              <a:ea typeface="+mn-ea"/>
              <a:cs typeface="+mn-cs"/>
            </a:endParaRPr>
          </a:p>
          <a:p>
            <a:pPr marL="457200" lvl="0" indent="-228600">
              <a:buFont typeface="+mj-lt"/>
              <a:buAutoNum type="arabicPeriod"/>
            </a:pPr>
            <a:r>
              <a:rPr lang="en-US" sz="1200" kern="1200" dirty="0">
                <a:solidFill>
                  <a:schemeClr val="tx1"/>
                </a:solidFill>
                <a:latin typeface="+mn-lt"/>
                <a:ea typeface="+mn-ea"/>
                <a:cs typeface="+mn-cs"/>
              </a:rPr>
              <a:t>If students’ initial knowledge is not engaged, they may fail to grasp the new concepts and information that are taught and may distort the new information to make it fit their prior experience. </a:t>
            </a:r>
          </a:p>
          <a:p>
            <a:pPr marL="457200" lvl="0" indent="-228600">
              <a:buFont typeface="+mj-lt"/>
              <a:buAutoNum type="arabicPeriod"/>
            </a:pPr>
            <a:r>
              <a:rPr lang="en-US" sz="1200" kern="1200" dirty="0">
                <a:solidFill>
                  <a:schemeClr val="tx1"/>
                </a:solidFill>
                <a:latin typeface="+mn-lt"/>
                <a:ea typeface="+mn-ea"/>
                <a:cs typeface="+mn-cs"/>
              </a:rPr>
              <a:t>This idea of learning with understanding has two parts: (1) factual knowledge </a:t>
            </a:r>
            <a:r>
              <a:rPr lang="en-US" sz="1200" i="1" kern="1200" dirty="0">
                <a:solidFill>
                  <a:schemeClr val="tx1"/>
                </a:solidFill>
                <a:latin typeface="+mn-lt"/>
                <a:ea typeface="+mn-ea"/>
                <a:cs typeface="+mn-cs"/>
              </a:rPr>
              <a:t>must</a:t>
            </a:r>
            <a:r>
              <a:rPr lang="en-US" sz="1200" kern="1200" dirty="0">
                <a:solidFill>
                  <a:schemeClr val="tx1"/>
                </a:solidFill>
                <a:latin typeface="+mn-lt"/>
                <a:ea typeface="+mn-ea"/>
                <a:cs typeface="+mn-cs"/>
              </a:rPr>
              <a:t> be placed in a conceptual framework (a big idea or a set of big ideas) organized in ways that enable students to use and apply that knowledge to make predictions, solve problems, explain new situations, and so forth; and (2) multiple representations that are rich in science ideas and details give concepts meaning. </a:t>
            </a:r>
          </a:p>
          <a:p>
            <a:pPr marL="457200" indent="-228600">
              <a:buFont typeface="+mj-lt"/>
              <a:buAutoNum type="arabicPeriod"/>
            </a:pPr>
            <a:r>
              <a:rPr lang="en-US" sz="1200" kern="1200" dirty="0">
                <a:solidFill>
                  <a:schemeClr val="tx1"/>
                </a:solidFill>
                <a:latin typeface="+mn-lt"/>
                <a:ea typeface="+mn-ea"/>
                <a:cs typeface="+mn-cs"/>
              </a:rPr>
              <a:t>This idea helps students monitor their developing understandings, engaging them in reflecting on their learning experiences, their changing ideas, and their remaining questions and musings.</a:t>
            </a:r>
            <a:r>
              <a:rPr lang="en-US" dirty="0"/>
              <a:t> </a:t>
            </a:r>
            <a:endParaRPr lang="en-US" sz="1200" kern="1200" dirty="0">
              <a:solidFill>
                <a:schemeClr val="tx1"/>
              </a:solidFill>
              <a:latin typeface="+mn-lt"/>
              <a:ea typeface="+mn-ea"/>
              <a:cs typeface="+mn-cs"/>
            </a:endParaRPr>
          </a:p>
          <a:p>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907381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16130" indent="-275434" eaLnBrk="0" hangingPunct="0">
              <a:spcBef>
                <a:spcPct val="30000"/>
              </a:spcBef>
              <a:defRPr sz="1200">
                <a:solidFill>
                  <a:schemeClr val="tx1"/>
                </a:solidFill>
                <a:latin typeface="Arial" charset="0"/>
              </a:defRPr>
            </a:lvl2pPr>
            <a:lvl3pPr marL="1101738" indent="-220348" eaLnBrk="0" hangingPunct="0">
              <a:spcBef>
                <a:spcPct val="30000"/>
              </a:spcBef>
              <a:defRPr sz="1200">
                <a:solidFill>
                  <a:schemeClr val="tx1"/>
                </a:solidFill>
                <a:latin typeface="Arial" charset="0"/>
              </a:defRPr>
            </a:lvl3pPr>
            <a:lvl4pPr marL="1542433" indent="-220348" eaLnBrk="0" hangingPunct="0">
              <a:spcBef>
                <a:spcPct val="30000"/>
              </a:spcBef>
              <a:defRPr sz="1200">
                <a:solidFill>
                  <a:schemeClr val="tx1"/>
                </a:solidFill>
                <a:latin typeface="Arial" charset="0"/>
              </a:defRPr>
            </a:lvl4pPr>
            <a:lvl5pPr marL="1983128" indent="-220348" eaLnBrk="0" hangingPunct="0">
              <a:spcBef>
                <a:spcPct val="30000"/>
              </a:spcBef>
              <a:defRPr sz="1200">
                <a:solidFill>
                  <a:schemeClr val="tx1"/>
                </a:solidFill>
                <a:latin typeface="Arial" charset="0"/>
              </a:defRPr>
            </a:lvl5pPr>
            <a:lvl6pPr marL="2423823" indent="-220348" eaLnBrk="0" fontAlgn="base" hangingPunct="0">
              <a:spcBef>
                <a:spcPct val="30000"/>
              </a:spcBef>
              <a:spcAft>
                <a:spcPct val="0"/>
              </a:spcAft>
              <a:defRPr sz="1200">
                <a:solidFill>
                  <a:schemeClr val="tx1"/>
                </a:solidFill>
                <a:latin typeface="Arial" charset="0"/>
              </a:defRPr>
            </a:lvl6pPr>
            <a:lvl7pPr marL="2864518" indent="-220348" eaLnBrk="0" fontAlgn="base" hangingPunct="0">
              <a:spcBef>
                <a:spcPct val="30000"/>
              </a:spcBef>
              <a:spcAft>
                <a:spcPct val="0"/>
              </a:spcAft>
              <a:defRPr sz="1200">
                <a:solidFill>
                  <a:schemeClr val="tx1"/>
                </a:solidFill>
                <a:latin typeface="Arial" charset="0"/>
              </a:defRPr>
            </a:lvl7pPr>
            <a:lvl8pPr marL="3305213" indent="-220348" eaLnBrk="0" fontAlgn="base" hangingPunct="0">
              <a:spcBef>
                <a:spcPct val="30000"/>
              </a:spcBef>
              <a:spcAft>
                <a:spcPct val="0"/>
              </a:spcAft>
              <a:defRPr sz="1200">
                <a:solidFill>
                  <a:schemeClr val="tx1"/>
                </a:solidFill>
                <a:latin typeface="Arial" charset="0"/>
              </a:defRPr>
            </a:lvl8pPr>
            <a:lvl9pPr marL="3745908" indent="-22034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0D70220-4B05-42C8-96AD-5988D32E059E}" type="slidenum">
              <a:rPr lang="en-US" altLang="en-US">
                <a:solidFill>
                  <a:srgbClr val="000000"/>
                </a:solidFill>
              </a:rPr>
              <a:pPr eaLnBrk="1" hangingPunct="1">
                <a:spcBef>
                  <a:spcPct val="0"/>
                </a:spcBef>
              </a:pPr>
              <a:t>4</a:t>
            </a:fld>
            <a:endParaRPr lang="en-US" altLang="en-US">
              <a:solidFill>
                <a:srgbClr val="000000"/>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dirty="0"/>
              <a:t>Approximately 1 min</a:t>
            </a:r>
          </a:p>
          <a:p>
            <a:pPr eaLnBrk="1" hangingPunct="1"/>
            <a:endParaRPr lang="en-US" altLang="en-US" dirty="0"/>
          </a:p>
          <a:p>
            <a:pPr marL="228600" indent="-228600">
              <a:buAutoNum type="alphaLcPeriod"/>
            </a:pPr>
            <a:r>
              <a:rPr lang="en-US" sz="1200" kern="1200" dirty="0">
                <a:solidFill>
                  <a:schemeClr val="tx1"/>
                </a:solidFill>
                <a:latin typeface="+mn-lt"/>
                <a:ea typeface="+mn-ea"/>
                <a:cs typeface="+mn-cs"/>
              </a:rPr>
              <a:t>The original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partners included the following: </a:t>
            </a:r>
          </a:p>
          <a:p>
            <a:pPr marL="365760" indent="-182880">
              <a:buFont typeface="Arial" pitchFamily="34" charset="0"/>
              <a:buChar char="•"/>
            </a:pPr>
            <a:r>
              <a:rPr lang="en-US" sz="1200" b="1" kern="1200" dirty="0">
                <a:solidFill>
                  <a:schemeClr val="tx1"/>
                </a:solidFill>
                <a:latin typeface="+mn-lt"/>
                <a:ea typeface="+mn-ea"/>
                <a:cs typeface="+mn-cs"/>
              </a:rPr>
              <a:t>Cal Poly:</a:t>
            </a:r>
            <a:r>
              <a:rPr lang="en-US" sz="1200" kern="1200" dirty="0">
                <a:solidFill>
                  <a:schemeClr val="tx1"/>
                </a:solidFill>
                <a:latin typeface="+mn-lt"/>
                <a:ea typeface="+mn-ea"/>
                <a:cs typeface="+mn-cs"/>
              </a:rPr>
              <a:t> science, science education, and mathematics faculty, as well as the Center for Excellence in Mathematics and Science Teaching (</a:t>
            </a:r>
            <a:r>
              <a:rPr lang="en-US" sz="1200" kern="1200" dirty="0" err="1">
                <a:solidFill>
                  <a:schemeClr val="tx1"/>
                </a:solidFill>
                <a:latin typeface="+mn-lt"/>
                <a:ea typeface="+mn-ea"/>
                <a:cs typeface="+mn-cs"/>
              </a:rPr>
              <a:t>CEMaST</a:t>
            </a:r>
            <a:r>
              <a:rPr lang="en-US" sz="1200" kern="1200" dirty="0">
                <a:solidFill>
                  <a:schemeClr val="tx1"/>
                </a:solidFill>
                <a:latin typeface="+mn-lt"/>
                <a:ea typeface="+mn-ea"/>
                <a:cs typeface="+mn-cs"/>
              </a:rPr>
              <a:t>)</a:t>
            </a:r>
          </a:p>
          <a:p>
            <a:pPr marL="365760" indent="-182880">
              <a:buFont typeface="Arial" pitchFamily="34" charset="0"/>
              <a:buChar char="•"/>
            </a:pPr>
            <a:r>
              <a:rPr lang="en-US" sz="1200" b="1" kern="1200" dirty="0">
                <a:solidFill>
                  <a:schemeClr val="tx1"/>
                </a:solidFill>
                <a:latin typeface="+mn-lt"/>
                <a:ea typeface="+mn-ea"/>
                <a:cs typeface="+mn-cs"/>
              </a:rPr>
              <a:t>PUSD:</a:t>
            </a:r>
            <a:r>
              <a:rPr lang="en-US" sz="1200" kern="1200" dirty="0">
                <a:solidFill>
                  <a:schemeClr val="tx1"/>
                </a:solidFill>
                <a:latin typeface="+mn-lt"/>
                <a:ea typeface="+mn-ea"/>
                <a:cs typeface="+mn-cs"/>
              </a:rPr>
              <a:t> district central administrators, principals, teacher specialists, and teachers </a:t>
            </a:r>
          </a:p>
          <a:p>
            <a:pPr marL="365760" indent="-182880">
              <a:buFont typeface="Arial" pitchFamily="34" charset="0"/>
              <a:buChar char="•"/>
            </a:pPr>
            <a:r>
              <a:rPr lang="en-US" sz="1200" b="1" kern="1200" dirty="0">
                <a:solidFill>
                  <a:schemeClr val="tx1"/>
                </a:solidFill>
                <a:latin typeface="+mn-lt"/>
                <a:ea typeface="+mn-ea"/>
                <a:cs typeface="+mn-cs"/>
              </a:rPr>
              <a:t>BSCS:</a:t>
            </a:r>
            <a:r>
              <a:rPr lang="en-US" sz="1200" kern="1200" dirty="0">
                <a:solidFill>
                  <a:schemeClr val="tx1"/>
                </a:solidFill>
                <a:latin typeface="+mn-lt"/>
                <a:ea typeface="+mn-ea"/>
                <a:cs typeface="+mn-cs"/>
              </a:rPr>
              <a:t> an additional partner located in Colorado that provides expertise on science curriculum development, science teacher professional development, and research on science teaching and learning. </a:t>
            </a: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Established in 1958, BSCS stands for Biological Sciences Curriculum Study, but the organization now deals with all sciences, not just biology. </a:t>
            </a:r>
          </a:p>
          <a:p>
            <a:pPr marL="365760" indent="-182880">
              <a:buFont typeface="Arial" pitchFamily="34" charset="0"/>
              <a:buChar char="•"/>
            </a:pPr>
            <a:r>
              <a:rPr lang="en-US" sz="1200" b="1" kern="1200" dirty="0">
                <a:solidFill>
                  <a:schemeClr val="tx1"/>
                </a:solidFill>
                <a:latin typeface="+mn-lt"/>
                <a:ea typeface="+mn-ea"/>
                <a:cs typeface="+mn-cs"/>
              </a:rPr>
              <a:t>Students:</a:t>
            </a:r>
            <a:r>
              <a:rPr lang="en-US" sz="1200" kern="1200" dirty="0">
                <a:solidFill>
                  <a:schemeClr val="tx1"/>
                </a:solidFill>
                <a:latin typeface="+mn-lt"/>
                <a:ea typeface="+mn-ea"/>
                <a:cs typeface="+mn-cs"/>
              </a:rPr>
              <a:t> </a:t>
            </a:r>
            <a:r>
              <a:rPr lang="en-US" sz="1200" u="none" kern="1200" dirty="0">
                <a:solidFill>
                  <a:schemeClr val="tx1"/>
                </a:solidFill>
                <a:latin typeface="+mn-lt"/>
                <a:ea typeface="+mn-ea"/>
                <a:cs typeface="+mn-cs"/>
              </a:rPr>
              <a:t>Emphasize</a:t>
            </a:r>
            <a:r>
              <a:rPr lang="en-US" sz="1200" kern="1200" dirty="0">
                <a:solidFill>
                  <a:schemeClr val="tx1"/>
                </a:solidFill>
                <a:latin typeface="+mn-lt"/>
                <a:ea typeface="+mn-ea"/>
                <a:cs typeface="+mn-cs"/>
              </a:rPr>
              <a:t> that students are at the center of this partnership. Their learning is what the project is all about. </a:t>
            </a:r>
          </a:p>
        </p:txBody>
      </p:sp>
    </p:spTree>
    <p:extLst>
      <p:ext uri="{BB962C8B-B14F-4D97-AF65-F5344CB8AC3E}">
        <p14:creationId xmlns:p14="http://schemas.microsoft.com/office/powerpoint/2010/main" val="3970263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27015" indent="-279621" eaLnBrk="0" hangingPunct="0">
              <a:spcBef>
                <a:spcPct val="30000"/>
              </a:spcBef>
              <a:defRPr sz="1200">
                <a:solidFill>
                  <a:schemeClr val="tx1"/>
                </a:solidFill>
                <a:latin typeface="Arial" charset="0"/>
              </a:defRPr>
            </a:lvl2pPr>
            <a:lvl3pPr marL="1118484" indent="-223697" eaLnBrk="0" hangingPunct="0">
              <a:spcBef>
                <a:spcPct val="30000"/>
              </a:spcBef>
              <a:defRPr sz="1200">
                <a:solidFill>
                  <a:schemeClr val="tx1"/>
                </a:solidFill>
                <a:latin typeface="Arial" charset="0"/>
              </a:defRPr>
            </a:lvl3pPr>
            <a:lvl4pPr marL="1565878" indent="-223697" eaLnBrk="0" hangingPunct="0">
              <a:spcBef>
                <a:spcPct val="30000"/>
              </a:spcBef>
              <a:defRPr sz="1200">
                <a:solidFill>
                  <a:schemeClr val="tx1"/>
                </a:solidFill>
                <a:latin typeface="Arial" charset="0"/>
              </a:defRPr>
            </a:lvl4pPr>
            <a:lvl5pPr marL="2013271" indent="-223697" eaLnBrk="0" hangingPunct="0">
              <a:spcBef>
                <a:spcPct val="30000"/>
              </a:spcBef>
              <a:defRPr sz="1200">
                <a:solidFill>
                  <a:schemeClr val="tx1"/>
                </a:solidFill>
                <a:latin typeface="Arial" charset="0"/>
              </a:defRPr>
            </a:lvl5pPr>
            <a:lvl6pPr marL="2460665" indent="-223697" eaLnBrk="0" fontAlgn="base" hangingPunct="0">
              <a:spcBef>
                <a:spcPct val="30000"/>
              </a:spcBef>
              <a:spcAft>
                <a:spcPct val="0"/>
              </a:spcAft>
              <a:defRPr sz="1200">
                <a:solidFill>
                  <a:schemeClr val="tx1"/>
                </a:solidFill>
                <a:latin typeface="Arial" charset="0"/>
              </a:defRPr>
            </a:lvl6pPr>
            <a:lvl7pPr marL="2908058" indent="-223697" eaLnBrk="0" fontAlgn="base" hangingPunct="0">
              <a:spcBef>
                <a:spcPct val="30000"/>
              </a:spcBef>
              <a:spcAft>
                <a:spcPct val="0"/>
              </a:spcAft>
              <a:defRPr sz="1200">
                <a:solidFill>
                  <a:schemeClr val="tx1"/>
                </a:solidFill>
                <a:latin typeface="Arial" charset="0"/>
              </a:defRPr>
            </a:lvl7pPr>
            <a:lvl8pPr marL="3355453" indent="-223697" eaLnBrk="0" fontAlgn="base" hangingPunct="0">
              <a:spcBef>
                <a:spcPct val="30000"/>
              </a:spcBef>
              <a:spcAft>
                <a:spcPct val="0"/>
              </a:spcAft>
              <a:defRPr sz="1200">
                <a:solidFill>
                  <a:schemeClr val="tx1"/>
                </a:solidFill>
                <a:latin typeface="Arial" charset="0"/>
              </a:defRPr>
            </a:lvl8pPr>
            <a:lvl9pPr marL="3802846" indent="-2236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40</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r>
              <a:rPr lang="en-US" sz="1200" b="0" kern="1200" dirty="0">
                <a:solidFill>
                  <a:schemeClr val="tx1"/>
                </a:solidFill>
                <a:latin typeface="+mn-lt"/>
                <a:ea typeface="+mn-ea"/>
                <a:cs typeface="+mn-cs"/>
              </a:rPr>
              <a:t>Less than 1 min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Throughout this content deepening phase, refer as needed to Variation in Plants and Animals and Variation in Traits: Content Background Document and Variation in Traits: Learning Goals for Students and Teachers.</a:t>
            </a:r>
            <a:endParaRPr lang="en-US" sz="1200" b="1"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pPr marL="228600" indent="-228600">
              <a:buAutoNum type="alphaLcPeriod"/>
            </a:pPr>
            <a:r>
              <a:rPr lang="en-US" sz="1200" kern="1200" dirty="0">
                <a:solidFill>
                  <a:schemeClr val="tx1"/>
                </a:solidFill>
                <a:latin typeface="+mn-lt"/>
                <a:ea typeface="+mn-ea"/>
                <a:cs typeface="+mn-cs"/>
              </a:rPr>
              <a:t>“Now let’s begin our content deepening work on variation in traits.”</a:t>
            </a:r>
          </a:p>
        </p:txBody>
      </p:sp>
    </p:spTree>
    <p:extLst>
      <p:ext uri="{BB962C8B-B14F-4D97-AF65-F5344CB8AC3E}">
        <p14:creationId xmlns:p14="http://schemas.microsoft.com/office/powerpoint/2010/main" val="21138660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228600" indent="-228600">
              <a:buAutoNum type="alphaLcPeriod"/>
            </a:pPr>
            <a:r>
              <a:rPr lang="en-US" dirty="0"/>
              <a:t>Introduce participants to the unit central question that students will answer in the Variation in Traits lesson sequence. </a:t>
            </a:r>
          </a:p>
          <a:p>
            <a:endParaRPr lang="en-US" b="1" dirty="0"/>
          </a:p>
          <a:p>
            <a:pPr marL="228600" indent="-228600">
              <a:buAutoNum type="alphaLcPeriod" startAt="2"/>
            </a:pPr>
            <a:r>
              <a:rPr lang="en-US" dirty="0"/>
              <a:t>“Today we’ll explore some key science ideas that will help us answer this central question.”</a:t>
            </a:r>
          </a:p>
          <a:p>
            <a:endParaRPr lang="en-US" b="1" dirty="0"/>
          </a:p>
          <a:p>
            <a:pPr marL="228600" indent="-228600">
              <a:buAutoNum type="alphaLcPeriod" startAt="3"/>
            </a:pPr>
            <a:r>
              <a:rPr lang="en-US" dirty="0"/>
              <a:t>“Write this question in your notebooks and draw a double-lined box around it.” </a:t>
            </a:r>
          </a:p>
          <a:p>
            <a:endParaRPr lang="en-US" b="1" dirty="0"/>
          </a:p>
          <a:p>
            <a:r>
              <a:rPr lang="en-US" b="1" dirty="0"/>
              <a:t>Note:</a:t>
            </a:r>
            <a:r>
              <a:rPr lang="en-US" dirty="0"/>
              <a:t> Copying the unit central question into their notebooks will reinforce an important practice participants should follow with their students.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11638288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a:t>
            </a:r>
            <a:r>
              <a:rPr lang="en-US" baseline="0" dirty="0"/>
              <a:t> than 1</a:t>
            </a:r>
            <a:r>
              <a:rPr lang="en-US" dirty="0"/>
              <a:t> min</a:t>
            </a:r>
          </a:p>
          <a:p>
            <a:endParaRPr lang="en-US" dirty="0"/>
          </a:p>
          <a:p>
            <a:pPr marL="228600" indent="-228600">
              <a:buAutoNum type="alphaLcPeriod"/>
            </a:pPr>
            <a:r>
              <a:rPr lang="en-US" sz="1200" kern="1200" dirty="0">
                <a:solidFill>
                  <a:schemeClr val="tx1"/>
                </a:solidFill>
                <a:latin typeface="+mn-lt"/>
                <a:ea typeface="+mn-ea"/>
                <a:cs typeface="+mn-cs"/>
              </a:rPr>
              <a:t>Read the focus questions on the slide.</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Ask participants to write the first question in their science notebooks.</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kern="1200" dirty="0">
                <a:solidFill>
                  <a:schemeClr val="tx1"/>
                </a:solidFill>
                <a:latin typeface="+mn-lt"/>
                <a:ea typeface="+mn-ea"/>
                <a:cs typeface="+mn-cs"/>
              </a:rPr>
              <a:t>1 min</a:t>
            </a:r>
          </a:p>
          <a:p>
            <a:endParaRPr lang="en-US" sz="1200" b="1" kern="1200" dirty="0">
              <a:solidFill>
                <a:schemeClr val="tx1"/>
              </a:solidFill>
              <a:latin typeface="+mn-lt"/>
              <a:ea typeface="+mn-ea"/>
              <a:cs typeface="+mn-cs"/>
            </a:endParaRPr>
          </a:p>
          <a:p>
            <a:pPr marL="228600" indent="-228600">
              <a:buAutoNum type="alphaLcPeriod"/>
            </a:pPr>
            <a:r>
              <a:rPr lang="en-US" sz="1200" kern="1200" dirty="0">
                <a:solidFill>
                  <a:schemeClr val="tx1"/>
                </a:solidFill>
                <a:latin typeface="+mn-lt"/>
                <a:ea typeface="+mn-ea"/>
                <a:cs typeface="+mn-cs"/>
              </a:rPr>
              <a:t>“What do you think of when you hear words like </a:t>
            </a:r>
            <a:r>
              <a:rPr lang="en-US" sz="1200" i="1" kern="1200" dirty="0">
                <a:solidFill>
                  <a:schemeClr val="tx1"/>
                </a:solidFill>
                <a:latin typeface="+mn-lt"/>
                <a:ea typeface="+mn-ea"/>
                <a:cs typeface="+mn-cs"/>
              </a:rPr>
              <a:t>diversity</a:t>
            </a:r>
            <a:r>
              <a:rPr lang="en-US" sz="1200" kern="1200" dirty="0">
                <a:solidFill>
                  <a:schemeClr val="tx1"/>
                </a:solidFill>
                <a:latin typeface="+mn-lt"/>
                <a:ea typeface="+mn-ea"/>
                <a:cs typeface="+mn-cs"/>
              </a:rPr>
              <a:t> or </a:t>
            </a:r>
            <a:r>
              <a:rPr lang="en-US" sz="1200" i="1" kern="1200" dirty="0">
                <a:solidFill>
                  <a:schemeClr val="tx1"/>
                </a:solidFill>
                <a:latin typeface="+mn-lt"/>
                <a:ea typeface="+mn-ea"/>
                <a:cs typeface="+mn-cs"/>
              </a:rPr>
              <a:t>variation</a:t>
            </a:r>
            <a:r>
              <a:rPr lang="en-US" sz="1200" kern="1200" dirty="0">
                <a:solidFill>
                  <a:schemeClr val="tx1"/>
                </a:solidFill>
                <a:latin typeface="+mn-lt"/>
                <a:ea typeface="+mn-ea"/>
                <a:cs typeface="+mn-cs"/>
              </a:rPr>
              <a:t>? Let’s hear some of your ideas.”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elicit question is designed to uncover participants’ initial ideas. Don’t try to correct their ideas at this point or lead them to the right answers.</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As participants share their ideas, record them on chart paper.</a:t>
            </a: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0CAC0F-1AA9-4D4C-81C8-05224E2D76AA}" type="slidenum">
              <a:rPr lang="en-US" altLang="en-US" smtClean="0">
                <a:solidFill>
                  <a:prstClr val="black"/>
                </a:solidFill>
              </a:rPr>
              <a:pPr eaLnBrk="1" hangingPunct="1"/>
              <a:t>43</a:t>
            </a:fld>
            <a:endParaRPr lang="en-US" altLang="en-US">
              <a:solidFill>
                <a:prstClr val="black"/>
              </a:solidFill>
            </a:endParaRPr>
          </a:p>
        </p:txBody>
      </p:sp>
    </p:spTree>
    <p:extLst>
      <p:ext uri="{BB962C8B-B14F-4D97-AF65-F5344CB8AC3E}">
        <p14:creationId xmlns:p14="http://schemas.microsoft.com/office/powerpoint/2010/main" val="20304753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 min</a:t>
            </a:r>
          </a:p>
          <a:p>
            <a:endParaRPr lang="en-US" dirty="0"/>
          </a:p>
          <a:p>
            <a:pPr marL="228600" indent="-228600">
              <a:buAutoNum type="alphaLcPeriod"/>
            </a:pPr>
            <a:r>
              <a:rPr lang="en-US" sz="1200" kern="1200" dirty="0">
                <a:solidFill>
                  <a:schemeClr val="tx1"/>
                </a:solidFill>
                <a:latin typeface="+mn-lt"/>
                <a:ea typeface="+mn-ea"/>
                <a:cs typeface="+mn-cs"/>
              </a:rPr>
              <a:t>“As you watch a</a:t>
            </a:r>
            <a:r>
              <a:rPr lang="en-US" sz="1200" kern="1200" baseline="0" dirty="0">
                <a:solidFill>
                  <a:schemeClr val="tx1"/>
                </a:solidFill>
                <a:latin typeface="+mn-lt"/>
                <a:ea typeface="+mn-ea"/>
                <a:cs typeface="+mn-cs"/>
              </a:rPr>
              <a:t> video clip about the life cycle of painted lady butterflies</a:t>
            </a:r>
            <a:r>
              <a:rPr lang="en-US" sz="1200" kern="1200" dirty="0">
                <a:solidFill>
                  <a:schemeClr val="tx1"/>
                </a:solidFill>
                <a:latin typeface="+mn-lt"/>
                <a:ea typeface="+mn-ea"/>
                <a:cs typeface="+mn-cs"/>
              </a:rPr>
              <a:t>, look for examples of traits and trait variations in the butterflies and record your observations in your notebooks.”</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Show the YouTube video from the beginning to segment 4:27. </a:t>
            </a:r>
          </a:p>
          <a:p>
            <a:endParaRPr lang="en-US" sz="1200" b="1"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Invite one or two participants to share their observations of butterfly traits and variations with the group.</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Observations: </a:t>
            </a:r>
            <a:endParaRPr lang="en-US" sz="1200" kern="1200" dirty="0">
              <a:solidFill>
                <a:schemeClr val="tx1"/>
              </a:solidFill>
              <a:latin typeface="+mn-lt"/>
              <a:ea typeface="+mn-ea"/>
              <a:cs typeface="+mn-cs"/>
            </a:endParaRPr>
          </a:p>
          <a:p>
            <a:pPr marL="228600" indent="-137160">
              <a:buFont typeface="Arial" pitchFamily="34" charset="0"/>
              <a:buChar char="•"/>
            </a:pPr>
            <a:r>
              <a:rPr lang="en-US" sz="1200" kern="1200" dirty="0">
                <a:solidFill>
                  <a:schemeClr val="tx1"/>
                </a:solidFill>
                <a:latin typeface="+mn-lt"/>
                <a:ea typeface="+mn-ea"/>
                <a:cs typeface="+mn-cs"/>
              </a:rPr>
              <a:t>Some traits that vary are the size and shape of the caterpillars, the timing of the silk-button formation, and the timing of butterflies emerging from the chrysalis.</a:t>
            </a:r>
            <a:r>
              <a:rPr lang="en-US" dirty="0"/>
              <a:t>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228600" indent="-228600">
              <a:buAutoNum type="alphaLcPeriod"/>
            </a:pPr>
            <a:r>
              <a:rPr lang="en-US" sz="1200" kern="1200" dirty="0">
                <a:solidFill>
                  <a:schemeClr val="tx1"/>
                </a:solidFill>
                <a:latin typeface="+mn-lt"/>
                <a:ea typeface="+mn-ea"/>
                <a:cs typeface="+mn-cs"/>
              </a:rPr>
              <a:t>“What traits did all of the individual butterflies in the video share?”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Possible responses: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The number of legs</a:t>
            </a:r>
          </a:p>
          <a:p>
            <a:pPr marL="137160" indent="-137160">
              <a:buFont typeface="Arial" pitchFamily="34" charset="0"/>
              <a:buChar char="•"/>
            </a:pPr>
            <a:r>
              <a:rPr lang="en-US" sz="1200" kern="1200" dirty="0">
                <a:solidFill>
                  <a:schemeClr val="tx1"/>
                </a:solidFill>
                <a:latin typeface="+mn-lt"/>
                <a:ea typeface="+mn-ea"/>
                <a:cs typeface="+mn-cs"/>
              </a:rPr>
              <a:t>The number of body segments</a:t>
            </a:r>
          </a:p>
          <a:p>
            <a:pPr marL="137160" indent="-137160">
              <a:buFont typeface="Arial" pitchFamily="34" charset="0"/>
              <a:buChar char="•"/>
            </a:pPr>
            <a:r>
              <a:rPr lang="en-US" sz="1200" kern="1200" dirty="0">
                <a:solidFill>
                  <a:schemeClr val="tx1"/>
                </a:solidFill>
                <a:latin typeface="+mn-lt"/>
                <a:ea typeface="+mn-ea"/>
                <a:cs typeface="+mn-cs"/>
              </a:rPr>
              <a:t>The number of eyes</a:t>
            </a:r>
          </a:p>
          <a:p>
            <a:pPr marL="137160" indent="-137160">
              <a:buFont typeface="Arial" pitchFamily="34" charset="0"/>
              <a:buChar char="•"/>
            </a:pPr>
            <a:r>
              <a:rPr lang="en-US" sz="1200" kern="1200" dirty="0">
                <a:solidFill>
                  <a:schemeClr val="tx1"/>
                </a:solidFill>
                <a:latin typeface="+mn-lt"/>
                <a:ea typeface="+mn-ea"/>
                <a:cs typeface="+mn-cs"/>
              </a:rPr>
              <a:t>The life cycle</a:t>
            </a:r>
          </a:p>
          <a:p>
            <a:pPr marL="137160" indent="-137160">
              <a:buFont typeface="Arial" pitchFamily="34" charset="0"/>
              <a:buChar char="•"/>
            </a:pPr>
            <a:r>
              <a:rPr lang="en-US" sz="1200" kern="1200" dirty="0">
                <a:solidFill>
                  <a:schemeClr val="tx1"/>
                </a:solidFill>
                <a:latin typeface="+mn-lt"/>
                <a:ea typeface="+mn-ea"/>
                <a:cs typeface="+mn-cs"/>
              </a:rPr>
              <a:t>The basic pattern of colors in the same life stages.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 min</a:t>
            </a:r>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slide marks a transition into a discussion of trait variation at different levels of life.</a:t>
            </a:r>
          </a:p>
          <a:p>
            <a:endParaRPr lang="en-US" sz="1200" kern="1200" dirty="0">
              <a:solidFill>
                <a:schemeClr val="tx1"/>
              </a:solidFill>
              <a:latin typeface="+mn-lt"/>
              <a:ea typeface="+mn-ea"/>
              <a:cs typeface="+mn-cs"/>
            </a:endParaRPr>
          </a:p>
          <a:p>
            <a:pPr marL="228600" indent="-228600">
              <a:buAutoNum type="alphaLcPeriod"/>
            </a:pPr>
            <a:r>
              <a:rPr lang="en-US" sz="1200" kern="1200" dirty="0">
                <a:solidFill>
                  <a:schemeClr val="tx1"/>
                </a:solidFill>
                <a:latin typeface="+mn-lt"/>
                <a:ea typeface="+mn-ea"/>
                <a:cs typeface="+mn-cs"/>
              </a:rPr>
              <a:t>“In the video clip, we identified several trait variations among </a:t>
            </a:r>
            <a:r>
              <a:rPr lang="en-US" sz="1200" i="1" kern="1200" dirty="0">
                <a:solidFill>
                  <a:schemeClr val="tx1"/>
                </a:solidFill>
                <a:latin typeface="+mn-lt"/>
                <a:ea typeface="+mn-ea"/>
                <a:cs typeface="+mn-cs"/>
              </a:rPr>
              <a:t>individual</a:t>
            </a:r>
            <a:r>
              <a:rPr lang="en-US" sz="1200" kern="1200" dirty="0">
                <a:solidFill>
                  <a:schemeClr val="tx1"/>
                </a:solidFill>
                <a:latin typeface="+mn-lt"/>
                <a:ea typeface="+mn-ea"/>
                <a:cs typeface="+mn-cs"/>
              </a:rPr>
              <a:t> butterflies, but life has many levels of organization.”</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“What do you think the phrase “levels of life” means?”</a:t>
            </a:r>
          </a:p>
          <a:p>
            <a:endParaRPr lang="en-US" sz="1200"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Invite a few participants to share their initial ideas.</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46</a:t>
            </a:fld>
            <a:endParaRPr lang="en-US">
              <a:solidFill>
                <a:prstClr val="black"/>
              </a:solidFill>
            </a:endParaRPr>
          </a:p>
        </p:txBody>
      </p:sp>
    </p:spTree>
    <p:extLst>
      <p:ext uri="{BB962C8B-B14F-4D97-AF65-F5344CB8AC3E}">
        <p14:creationId xmlns:p14="http://schemas.microsoft.com/office/powerpoint/2010/main" val="12355469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3177" tIns="46589" rIns="93177" bIns="46589" anchor="b"/>
          <a:lstStyle>
            <a:lvl1pPr>
              <a:defRPr sz="2500" b="1">
                <a:solidFill>
                  <a:schemeClr val="tx1"/>
                </a:solidFill>
                <a:latin typeface="Times" pitchFamily="84" charset="0"/>
                <a:ea typeface="ＭＳ Ｐゴシック" pitchFamily="84" charset="-128"/>
              </a:defRPr>
            </a:lvl1pPr>
            <a:lvl2pPr marL="37931725" indent="-37474525">
              <a:defRPr sz="2500" b="1">
                <a:solidFill>
                  <a:schemeClr val="tx1"/>
                </a:solidFill>
                <a:latin typeface="Times" pitchFamily="84" charset="0"/>
                <a:ea typeface="ＭＳ Ｐゴシック" pitchFamily="84" charset="-128"/>
              </a:defRPr>
            </a:lvl2pPr>
            <a:lvl3pPr marL="1143000" indent="-228600">
              <a:defRPr sz="2500" b="1">
                <a:solidFill>
                  <a:schemeClr val="tx1"/>
                </a:solidFill>
                <a:latin typeface="Times" pitchFamily="84" charset="0"/>
                <a:ea typeface="ＭＳ Ｐゴシック" pitchFamily="84" charset="-128"/>
              </a:defRPr>
            </a:lvl3pPr>
            <a:lvl4pPr marL="1600200" indent="-228600">
              <a:defRPr sz="2500" b="1">
                <a:solidFill>
                  <a:schemeClr val="tx1"/>
                </a:solidFill>
                <a:latin typeface="Times" pitchFamily="84" charset="0"/>
                <a:ea typeface="ＭＳ Ｐゴシック" pitchFamily="84" charset="-128"/>
              </a:defRPr>
            </a:lvl4pPr>
            <a:lvl5pPr marL="2057400" indent="-228600">
              <a:defRPr sz="2500" b="1">
                <a:solidFill>
                  <a:schemeClr val="tx1"/>
                </a:solidFill>
                <a:latin typeface="Times" pitchFamily="84" charset="0"/>
                <a:ea typeface="ＭＳ Ｐゴシック" pitchFamily="84" charset="-128"/>
              </a:defRPr>
            </a:lvl5pPr>
            <a:lvl6pPr marL="2514600" indent="-228600" eaLnBrk="0" fontAlgn="base" hangingPunct="0">
              <a:spcBef>
                <a:spcPct val="0"/>
              </a:spcBef>
              <a:spcAft>
                <a:spcPct val="0"/>
              </a:spcAft>
              <a:defRPr sz="2500" b="1">
                <a:solidFill>
                  <a:schemeClr val="tx1"/>
                </a:solidFill>
                <a:latin typeface="Times" pitchFamily="84" charset="0"/>
                <a:ea typeface="ＭＳ Ｐゴシック" pitchFamily="84" charset="-128"/>
              </a:defRPr>
            </a:lvl6pPr>
            <a:lvl7pPr marL="2971800" indent="-228600" eaLnBrk="0" fontAlgn="base" hangingPunct="0">
              <a:spcBef>
                <a:spcPct val="0"/>
              </a:spcBef>
              <a:spcAft>
                <a:spcPct val="0"/>
              </a:spcAft>
              <a:defRPr sz="2500" b="1">
                <a:solidFill>
                  <a:schemeClr val="tx1"/>
                </a:solidFill>
                <a:latin typeface="Times" pitchFamily="84" charset="0"/>
                <a:ea typeface="ＭＳ Ｐゴシック" pitchFamily="84" charset="-128"/>
              </a:defRPr>
            </a:lvl7pPr>
            <a:lvl8pPr marL="3429000" indent="-228600" eaLnBrk="0" fontAlgn="base" hangingPunct="0">
              <a:spcBef>
                <a:spcPct val="0"/>
              </a:spcBef>
              <a:spcAft>
                <a:spcPct val="0"/>
              </a:spcAft>
              <a:defRPr sz="2500" b="1">
                <a:solidFill>
                  <a:schemeClr val="tx1"/>
                </a:solidFill>
                <a:latin typeface="Times" pitchFamily="84" charset="0"/>
                <a:ea typeface="ＭＳ Ｐゴシック" pitchFamily="84" charset="-128"/>
              </a:defRPr>
            </a:lvl8pPr>
            <a:lvl9pPr marL="3886200" indent="-228600" eaLnBrk="0" fontAlgn="base" hangingPunct="0">
              <a:spcBef>
                <a:spcPct val="0"/>
              </a:spcBef>
              <a:spcAft>
                <a:spcPct val="0"/>
              </a:spcAft>
              <a:defRPr sz="2500" b="1">
                <a:solidFill>
                  <a:schemeClr val="tx1"/>
                </a:solidFill>
                <a:latin typeface="Times" pitchFamily="84" charset="0"/>
                <a:ea typeface="ＭＳ Ｐゴシック" pitchFamily="84" charset="-128"/>
              </a:defRPr>
            </a:lvl9pPr>
          </a:lstStyle>
          <a:p>
            <a:pPr algn="r"/>
            <a:fld id="{14EB4EBC-F8C5-4FFE-9B03-BDE26D7CD0B3}" type="slidenum">
              <a:rPr lang="en-US" altLang="en-US" sz="1200" b="0">
                <a:solidFill>
                  <a:prstClr val="black"/>
                </a:solidFill>
              </a:rPr>
              <a:pPr algn="r"/>
              <a:t>47</a:t>
            </a:fld>
            <a:endParaRPr lang="en-US" altLang="en-US" sz="1200" b="0">
              <a:solidFill>
                <a:prstClr val="black"/>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000000"/>
                </a:solidFill>
                <a:latin typeface="Times New Roman" pitchFamily="84" charset="0"/>
                <a:ea typeface="ＭＳ Ｐゴシック" pitchFamily="84" charset="-128"/>
              </a:rPr>
              <a:t>1</a:t>
            </a:r>
            <a:r>
              <a:rPr lang="en-US" altLang="en-US" baseline="0" dirty="0">
                <a:solidFill>
                  <a:srgbClr val="000000"/>
                </a:solidFill>
                <a:latin typeface="Times New Roman" pitchFamily="84" charset="0"/>
                <a:ea typeface="ＭＳ Ｐゴシック" pitchFamily="84" charset="-128"/>
              </a:rPr>
              <a:t> min</a:t>
            </a:r>
          </a:p>
          <a:p>
            <a:endParaRPr lang="en-US" altLang="en-US" baseline="0" dirty="0">
              <a:solidFill>
                <a:srgbClr val="000000"/>
              </a:solidFill>
              <a:latin typeface="Times New Roman" pitchFamily="84" charset="0"/>
              <a:ea typeface="ＭＳ Ｐゴシック" pitchFamily="84" charset="-128"/>
            </a:endParaRPr>
          </a:p>
          <a:p>
            <a:pPr marL="228600" indent="-228600">
              <a:buAutoNum type="alphaLcPeriod"/>
            </a:pPr>
            <a:r>
              <a:rPr lang="en-US" sz="1200" kern="1200" dirty="0">
                <a:solidFill>
                  <a:schemeClr val="tx1"/>
                </a:solidFill>
                <a:latin typeface="+mn-lt"/>
                <a:ea typeface="+mn-ea"/>
                <a:cs typeface="+mn-cs"/>
              </a:rPr>
              <a:t>“Biologists study life at various levels of organization. Let’s briefly review the levels of life on the slide.”</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Walk participants through the various levels of life on the slide, but don’t dwell on the details or differences between levels at this point.</a:t>
            </a:r>
          </a:p>
          <a:p>
            <a:endParaRPr lang="en-US" sz="1200"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“Variations can be observed at all of these levels, with the exception of the biosphere, since it’s unlikely we’ll find other biospheres in the universe.”</a:t>
            </a:r>
            <a:r>
              <a:rPr lang="en-US" dirty="0"/>
              <a:t> </a:t>
            </a:r>
          </a:p>
          <a:p>
            <a:pPr marL="228600" indent="-228600">
              <a:buAutoNum type="alphaLcPeriod" startAt="3"/>
            </a:pPr>
            <a:endParaRPr lang="en-US" sz="1200"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“Each higher level of life may have properties that aren’t necessarily predictable from lower levels. For example, cells may have certain functions and accomplish things that we wouldn’t necessarily be able to predict based on knowing which organelles and molecules make up the cells.”</a:t>
            </a:r>
          </a:p>
        </p:txBody>
      </p:sp>
    </p:spTree>
    <p:extLst>
      <p:ext uri="{BB962C8B-B14F-4D97-AF65-F5344CB8AC3E}">
        <p14:creationId xmlns:p14="http://schemas.microsoft.com/office/powerpoint/2010/main" val="2172327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dirty="0"/>
              <a:t>Less than 1 min</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228600" indent="-228600">
              <a:buAutoNum type="alphaLcPeriod"/>
            </a:pPr>
            <a:r>
              <a:rPr lang="en-US" sz="1200" kern="1200" dirty="0">
                <a:solidFill>
                  <a:schemeClr val="tx1"/>
                </a:solidFill>
                <a:latin typeface="+mn-lt"/>
                <a:ea typeface="+mn-ea"/>
                <a:cs typeface="+mn-cs"/>
              </a:rPr>
              <a:t>“Biologists study diversity and variation across many levels of life, such as across different ecosystems, species, populations within a species, individuals within a population or species, life stages within an individual, and cells within an individual.”</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Emphasize that the lessons in the Variation in Traits unit will focus mainly on variation among individuals within a population or species.</a:t>
            </a:r>
            <a:endParaRPr lang="en-US" altLang="en-US" dirty="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endParaRPr lang="en-US" altLang="en-US" dirty="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0CAC0F-1AA9-4D4C-81C8-05224E2D76AA}" type="slidenum">
              <a:rPr lang="en-US" altLang="en-US" smtClean="0">
                <a:solidFill>
                  <a:prstClr val="black"/>
                </a:solidFill>
              </a:rPr>
              <a:pPr eaLnBrk="1" hangingPunct="1"/>
              <a:t>48</a:t>
            </a:fld>
            <a:endParaRPr lang="en-US" altLang="en-US">
              <a:solidFill>
                <a:prstClr val="black"/>
              </a:solidFill>
            </a:endParaRPr>
          </a:p>
        </p:txBody>
      </p:sp>
    </p:spTree>
    <p:extLst>
      <p:ext uri="{BB962C8B-B14F-4D97-AF65-F5344CB8AC3E}">
        <p14:creationId xmlns:p14="http://schemas.microsoft.com/office/powerpoint/2010/main" val="6381806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8 min</a:t>
            </a:r>
          </a:p>
          <a:p>
            <a:endParaRPr lang="en-US" baseline="0" dirty="0"/>
          </a:p>
          <a:p>
            <a:pPr marL="228600" indent="-228600">
              <a:buAutoNum type="alphaLcPeriod"/>
            </a:pPr>
            <a:r>
              <a:rPr lang="en-US" sz="1200" kern="1200" dirty="0">
                <a:solidFill>
                  <a:schemeClr val="tx1"/>
                </a:solidFill>
                <a:latin typeface="+mn-lt"/>
                <a:ea typeface="+mn-ea"/>
                <a:cs typeface="+mn-cs"/>
              </a:rPr>
              <a:t>“Look at this photo of a dachshund. What traits do you see? What are some traits you can’t see?”</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As participants share their observations, record five or six traits on chart paper. </a:t>
            </a:r>
          </a:p>
          <a:p>
            <a:endParaRPr lang="en-US" sz="1200" b="1" kern="1200" dirty="0">
              <a:solidFill>
                <a:schemeClr val="tx1"/>
              </a:solidFill>
              <a:latin typeface="+mn-lt"/>
              <a:ea typeface="+mn-ea"/>
              <a:cs typeface="+mn-cs"/>
            </a:endParaRPr>
          </a:p>
          <a:p>
            <a:pPr marL="228600" indent="-228600">
              <a:buAutoNum type="alphaLcPeriod" startAt="3"/>
            </a:pPr>
            <a:r>
              <a:rPr lang="en-US" sz="1200" b="1" kern="1200" baseline="0" dirty="0">
                <a:solidFill>
                  <a:schemeClr val="tx1"/>
                </a:solidFill>
                <a:latin typeface="+mn-lt"/>
                <a:ea typeface="+mn-ea"/>
                <a:cs typeface="+mn-cs"/>
              </a:rPr>
              <a:t>Individuals: </a:t>
            </a:r>
            <a:r>
              <a:rPr lang="en-US" sz="1200" kern="1200" dirty="0">
                <a:solidFill>
                  <a:schemeClr val="tx1"/>
                </a:solidFill>
                <a:latin typeface="+mn-lt"/>
                <a:ea typeface="+mn-ea"/>
                <a:cs typeface="+mn-cs"/>
              </a:rPr>
              <a:t>Ask participants to come up with a concise working</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definition of a trait.</a:t>
            </a:r>
            <a:r>
              <a:rPr lang="en-US" sz="1200" kern="1200" baseline="0" dirty="0">
                <a:solidFill>
                  <a:schemeClr val="tx1"/>
                </a:solidFill>
                <a:latin typeface="+mn-lt"/>
                <a:ea typeface="+mn-ea"/>
                <a:cs typeface="+mn-cs"/>
              </a:rPr>
              <a:t> Direct them to write this definition in their notebooks.</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pPr marL="228600" indent="-228600">
              <a:buAutoNum type="alphaLcPeriod" startAt="4"/>
            </a:pPr>
            <a:r>
              <a:rPr lang="en-US" sz="1200" b="1" kern="1200" dirty="0">
                <a:solidFill>
                  <a:schemeClr val="tx1"/>
                </a:solidFill>
                <a:latin typeface="+mn-lt"/>
                <a:ea typeface="+mn-ea"/>
                <a:cs typeface="+mn-cs"/>
              </a:rPr>
              <a:t>Whole</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group:</a:t>
            </a:r>
            <a:r>
              <a:rPr lang="en-US" sz="1200" kern="1200" dirty="0">
                <a:solidFill>
                  <a:schemeClr val="tx1"/>
                </a:solidFill>
                <a:latin typeface="+mn-lt"/>
                <a:ea typeface="+mn-ea"/>
                <a:cs typeface="+mn-cs"/>
              </a:rPr>
              <a:t> Invite a few participants to share their definitions with the group. As time allows, ask probe questions, such as “What do you mean when you say …?” “Can you define this more precisely?” and “Can you elaborate on that idea?”  </a:t>
            </a:r>
          </a:p>
          <a:p>
            <a:endParaRPr lang="en-US" sz="1200" b="1" kern="1200" dirty="0">
              <a:solidFill>
                <a:schemeClr val="tx1"/>
              </a:solidFill>
              <a:latin typeface="+mn-lt"/>
              <a:ea typeface="+mn-ea"/>
              <a:cs typeface="+mn-cs"/>
            </a:endParaRPr>
          </a:p>
          <a:p>
            <a:pPr marL="228600" indent="-228600">
              <a:buAutoNum type="alphaLcPeriod" startAt="5"/>
            </a:pPr>
            <a:r>
              <a:rPr lang="en-US" sz="1200" kern="1200" dirty="0">
                <a:solidFill>
                  <a:schemeClr val="tx1"/>
                </a:solidFill>
                <a:latin typeface="+mn-lt"/>
                <a:ea typeface="+mn-ea"/>
                <a:cs typeface="+mn-cs"/>
              </a:rPr>
              <a:t>After the discussion, have participants locate the content background document in their lesson plans binders and read the section titled “Defining Traits.” Then</a:t>
            </a:r>
            <a:r>
              <a:rPr lang="en-US" sz="1200" kern="1200" baseline="0" dirty="0">
                <a:solidFill>
                  <a:schemeClr val="tx1"/>
                </a:solidFill>
                <a:latin typeface="+mn-lt"/>
                <a:ea typeface="+mn-ea"/>
                <a:cs typeface="+mn-cs"/>
              </a:rPr>
              <a:t> give them</a:t>
            </a:r>
            <a:r>
              <a:rPr lang="en-US" sz="1200" kern="1200" dirty="0">
                <a:solidFill>
                  <a:schemeClr val="tx1"/>
                </a:solidFill>
                <a:latin typeface="+mn-lt"/>
                <a:ea typeface="+mn-ea"/>
                <a:cs typeface="+mn-cs"/>
              </a:rPr>
              <a:t> a minute or two to revise their definitions based on this information. Their revisions should be in their own words.</a:t>
            </a:r>
          </a:p>
          <a:p>
            <a:endParaRPr lang="en-US" sz="1200" kern="1200" dirty="0">
              <a:solidFill>
                <a:schemeClr val="tx1"/>
              </a:solidFill>
              <a:latin typeface="+mn-lt"/>
              <a:ea typeface="+mn-ea"/>
              <a:cs typeface="+mn-cs"/>
            </a:endParaRPr>
          </a:p>
          <a:p>
            <a:pPr marL="228600" indent="-228600">
              <a:buAutoNum type="alphaLcPeriod" startAt="6"/>
            </a:pPr>
            <a:r>
              <a:rPr lang="en-US" sz="1200" kern="1200" dirty="0">
                <a:solidFill>
                  <a:schemeClr val="tx1"/>
                </a:solidFill>
                <a:latin typeface="+mn-lt"/>
                <a:ea typeface="+mn-ea"/>
                <a:cs typeface="+mn-cs"/>
              </a:rPr>
              <a:t>Emphasize from the reading that traits are features or characteristics of organisms that may</a:t>
            </a:r>
            <a:r>
              <a:rPr lang="en-US" sz="1200" kern="1200" baseline="0" dirty="0">
                <a:solidFill>
                  <a:schemeClr val="tx1"/>
                </a:solidFill>
                <a:latin typeface="+mn-lt"/>
                <a:ea typeface="+mn-ea"/>
                <a:cs typeface="+mn-cs"/>
              </a:rPr>
              <a:t> be visible or hidden</a:t>
            </a:r>
            <a:r>
              <a:rPr lang="en-US" sz="1200" kern="1200" dirty="0">
                <a:solidFill>
                  <a:schemeClr val="tx1"/>
                </a:solidFill>
                <a:latin typeface="+mn-lt"/>
                <a:ea typeface="+mn-ea"/>
                <a:cs typeface="+mn-cs"/>
              </a:rPr>
              <a:t>. They aren’t just physical features; they can also be behaviors, molecular characteristics like DNA, chemical pathways, or developmental pathways.</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49</a:t>
            </a:fld>
            <a:endParaRPr lang="en-US">
              <a:solidFill>
                <a:prstClr val="black"/>
              </a:solidFill>
            </a:endParaRPr>
          </a:p>
        </p:txBody>
      </p:sp>
    </p:spTree>
    <p:extLst>
      <p:ext uri="{BB962C8B-B14F-4D97-AF65-F5344CB8AC3E}">
        <p14:creationId xmlns:p14="http://schemas.microsoft.com/office/powerpoint/2010/main" val="1955047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a:t>
            </a:r>
            <a:r>
              <a:rPr lang="en-US" baseline="0" dirty="0"/>
              <a:t> </a:t>
            </a:r>
            <a:r>
              <a:rPr lang="en-US" dirty="0"/>
              <a:t>1 min</a:t>
            </a:r>
          </a:p>
          <a:p>
            <a:endParaRPr lang="en-US" dirty="0"/>
          </a:p>
          <a:p>
            <a:pPr marL="228600" indent="-228600">
              <a:buAutoNum type="alphaLcPeriod"/>
            </a:pPr>
            <a:r>
              <a:rPr lang="en-US" sz="1200" kern="1200" dirty="0">
                <a:solidFill>
                  <a:schemeClr val="tx1"/>
                </a:solidFill>
                <a:latin typeface="+mn-lt"/>
                <a:ea typeface="+mn-ea"/>
                <a:cs typeface="+mn-cs"/>
              </a:rPr>
              <a:t>Let participants know they’ll be learning more about the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PD program and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teaching strategies as they experience firsthand what it means to perform </a:t>
            </a:r>
            <a:r>
              <a:rPr lang="en-US" sz="1200" kern="1200" dirty="0" err="1">
                <a:solidFill>
                  <a:schemeClr val="tx1"/>
                </a:solidFill>
                <a:latin typeface="+mn-lt"/>
                <a:ea typeface="+mn-ea"/>
                <a:cs typeface="+mn-cs"/>
              </a:rPr>
              <a:t>videocase</a:t>
            </a:r>
            <a:r>
              <a:rPr lang="en-US" sz="1200" kern="1200" dirty="0">
                <a:solidFill>
                  <a:schemeClr val="tx1"/>
                </a:solidFill>
                <a:latin typeface="+mn-lt"/>
                <a:ea typeface="+mn-ea"/>
                <a:cs typeface="+mn-cs"/>
              </a:rPr>
              <a:t>-based lesson analysis. </a:t>
            </a:r>
          </a:p>
          <a:p>
            <a:pPr marL="0"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a:t>
            </a:fld>
            <a:endParaRPr lang="en-US"/>
          </a:p>
        </p:txBody>
      </p:sp>
    </p:spTree>
    <p:extLst>
      <p:ext uri="{BB962C8B-B14F-4D97-AF65-F5344CB8AC3E}">
        <p14:creationId xmlns:p14="http://schemas.microsoft.com/office/powerpoint/2010/main" val="15248017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6 min</a:t>
            </a:r>
          </a:p>
          <a:p>
            <a:endParaRPr lang="en-US" sz="1200" kern="1200" dirty="0">
              <a:solidFill>
                <a:schemeClr val="tx1"/>
              </a:solidFill>
              <a:latin typeface="+mn-lt"/>
              <a:ea typeface="+mn-ea"/>
              <a:cs typeface="+mn-cs"/>
            </a:endParaRPr>
          </a:p>
          <a:p>
            <a:pPr marL="228600" indent="-228600">
              <a:buAutoNum type="alphaLcPeriod"/>
            </a:pPr>
            <a:r>
              <a:rPr lang="en-US" sz="1200" b="1" kern="1200" dirty="0">
                <a:solidFill>
                  <a:schemeClr val="tx1"/>
                </a:solidFill>
                <a:latin typeface="+mn-lt"/>
                <a:ea typeface="+mn-ea"/>
                <a:cs typeface="+mn-cs"/>
              </a:rPr>
              <a:t>Pairs (3 min):</a:t>
            </a:r>
            <a:r>
              <a:rPr lang="en-US" sz="1200" kern="1200" dirty="0">
                <a:solidFill>
                  <a:schemeClr val="tx1"/>
                </a:solidFill>
                <a:latin typeface="+mn-lt"/>
                <a:ea typeface="+mn-ea"/>
                <a:cs typeface="+mn-cs"/>
              </a:rPr>
              <a:t> “Now I’d like you to work with an elbow partner to create a thinking map showing categories of traits. Come up with at least one example for each category. Your examples may include traits of dachshunds and other kinds of organisms.” </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Whole-group discussion (3 min):</a:t>
            </a:r>
            <a:r>
              <a:rPr lang="en-US" sz="1200" kern="1200" dirty="0">
                <a:solidFill>
                  <a:schemeClr val="tx1"/>
                </a:solidFill>
                <a:latin typeface="+mn-lt"/>
                <a:ea typeface="+mn-ea"/>
                <a:cs typeface="+mn-cs"/>
              </a:rPr>
              <a:t> “What categories of traits and examples did you come up with?”</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Ideally, pairs should come up with most or all of the following categories of traits and cite at least one example for each category :</a:t>
            </a:r>
          </a:p>
          <a:p>
            <a:pPr marL="228600" indent="-137160">
              <a:buFont typeface="Arial" pitchFamily="34" charset="0"/>
              <a:buChar char="•"/>
            </a:pPr>
            <a:r>
              <a:rPr lang="en-US" sz="1200" kern="1200" dirty="0">
                <a:solidFill>
                  <a:schemeClr val="tx1"/>
                </a:solidFill>
                <a:latin typeface="+mn-lt"/>
                <a:ea typeface="+mn-ea"/>
                <a:cs typeface="+mn-cs"/>
              </a:rPr>
              <a:t>External physical traits (e.g., fur color, eye color, hair length)</a:t>
            </a:r>
          </a:p>
          <a:p>
            <a:pPr marL="228600" indent="-137160">
              <a:buFont typeface="Arial" pitchFamily="34" charset="0"/>
              <a:buChar char="•"/>
            </a:pPr>
            <a:r>
              <a:rPr lang="en-US" sz="1200" kern="1200" dirty="0">
                <a:solidFill>
                  <a:schemeClr val="tx1"/>
                </a:solidFill>
                <a:latin typeface="+mn-lt"/>
                <a:ea typeface="+mn-ea"/>
                <a:cs typeface="+mn-cs"/>
              </a:rPr>
              <a:t>Internal physical traits (e.g., brain size, bone structure) </a:t>
            </a:r>
          </a:p>
          <a:p>
            <a:pPr marL="228600" indent="-137160">
              <a:buFont typeface="Arial" pitchFamily="34" charset="0"/>
              <a:buChar char="•"/>
            </a:pPr>
            <a:r>
              <a:rPr lang="en-US" sz="1200" kern="1200" dirty="0">
                <a:solidFill>
                  <a:schemeClr val="tx1"/>
                </a:solidFill>
                <a:latin typeface="+mn-lt"/>
                <a:ea typeface="+mn-ea"/>
                <a:cs typeface="+mn-cs"/>
              </a:rPr>
              <a:t>Behavioral traits (e.g., mother feeding offspring with milk)  </a:t>
            </a:r>
          </a:p>
          <a:p>
            <a:pPr marL="228600" indent="-137160">
              <a:buFont typeface="Arial" pitchFamily="34" charset="0"/>
              <a:buChar char="•"/>
            </a:pPr>
            <a:r>
              <a:rPr lang="en-US" sz="1200" kern="1200" dirty="0">
                <a:solidFill>
                  <a:schemeClr val="tx1"/>
                </a:solidFill>
                <a:latin typeface="+mn-lt"/>
                <a:ea typeface="+mn-ea"/>
                <a:cs typeface="+mn-cs"/>
              </a:rPr>
              <a:t>Molecular traits (e.g., DNA)</a:t>
            </a:r>
          </a:p>
          <a:p>
            <a:pPr marL="228600" indent="-137160">
              <a:buFont typeface="Arial" pitchFamily="34" charset="0"/>
              <a:buChar char="•"/>
            </a:pPr>
            <a:r>
              <a:rPr lang="en-US" sz="1200" kern="1200" dirty="0">
                <a:solidFill>
                  <a:schemeClr val="tx1"/>
                </a:solidFill>
                <a:latin typeface="+mn-lt"/>
                <a:ea typeface="+mn-ea"/>
                <a:cs typeface="+mn-cs"/>
              </a:rPr>
              <a:t>Developmental pathways (e.g., stages of butterfly life)</a:t>
            </a:r>
          </a:p>
          <a:p>
            <a:pPr marL="228600" indent="-137160">
              <a:buFont typeface="Arial" pitchFamily="34" charset="0"/>
              <a:buChar char="•"/>
            </a:pPr>
            <a:r>
              <a:rPr lang="en-US" sz="1200" kern="1200" dirty="0">
                <a:solidFill>
                  <a:schemeClr val="tx1"/>
                </a:solidFill>
                <a:latin typeface="+mn-lt"/>
                <a:ea typeface="+mn-ea"/>
                <a:cs typeface="+mn-cs"/>
              </a:rPr>
              <a:t>Chemical pathways (e.g., how food is broken down and used)  </a:t>
            </a:r>
            <a:endParaRPr lang="en-US" baseline="0"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50</a:t>
            </a:fld>
            <a:endParaRPr lang="en-US">
              <a:solidFill>
                <a:prstClr val="black"/>
              </a:solidFill>
            </a:endParaRPr>
          </a:p>
        </p:txBody>
      </p:sp>
    </p:spTree>
    <p:extLst>
      <p:ext uri="{BB962C8B-B14F-4D97-AF65-F5344CB8AC3E}">
        <p14:creationId xmlns:p14="http://schemas.microsoft.com/office/powerpoint/2010/main" val="19550477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latin typeface="+mn-lt"/>
                <a:ea typeface="+mn-ea"/>
                <a:cs typeface="+mn-cs"/>
              </a:rPr>
              <a:t>7 min</a:t>
            </a:r>
          </a:p>
          <a:p>
            <a:endParaRPr lang="en-US" sz="1200" b="0"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Hide the photographs during the synonym discussion. Then reveal one photo at a time in the following order: (1) dolphin, (2) </a:t>
            </a:r>
            <a:r>
              <a:rPr lang="en-US" sz="1200" kern="1200" dirty="0" err="1">
                <a:solidFill>
                  <a:schemeClr val="tx1"/>
                </a:solidFill>
                <a:latin typeface="+mn-lt"/>
                <a:ea typeface="+mn-ea"/>
                <a:cs typeface="+mn-cs"/>
              </a:rPr>
              <a:t>tardigrade</a:t>
            </a:r>
            <a:r>
              <a:rPr lang="en-US" sz="1200" kern="1200" dirty="0">
                <a:solidFill>
                  <a:schemeClr val="tx1"/>
                </a:solidFill>
                <a:latin typeface="+mn-lt"/>
                <a:ea typeface="+mn-ea"/>
                <a:cs typeface="+mn-cs"/>
              </a:rPr>
              <a:t> (water bear), (3) </a:t>
            </a:r>
            <a:r>
              <a:rPr lang="en-US" sz="1200" i="1" kern="1200" dirty="0">
                <a:solidFill>
                  <a:schemeClr val="tx1"/>
                </a:solidFill>
                <a:latin typeface="+mn-lt"/>
                <a:ea typeface="+mn-ea"/>
                <a:cs typeface="+mn-cs"/>
              </a:rPr>
              <a:t>Staphylococcus </a:t>
            </a:r>
            <a:r>
              <a:rPr lang="en-US" sz="1200" i="1" kern="1200" dirty="0" err="1">
                <a:solidFill>
                  <a:schemeClr val="tx1"/>
                </a:solidFill>
                <a:latin typeface="+mn-lt"/>
                <a:ea typeface="+mn-ea"/>
                <a:cs typeface="+mn-cs"/>
              </a:rPr>
              <a:t>aureus</a:t>
            </a:r>
            <a:r>
              <a:rPr lang="en-US" sz="1200" kern="1200" dirty="0">
                <a:solidFill>
                  <a:schemeClr val="tx1"/>
                </a:solidFill>
                <a:latin typeface="+mn-lt"/>
                <a:ea typeface="+mn-ea"/>
                <a:cs typeface="+mn-cs"/>
              </a:rPr>
              <a:t> bacteria, and (4) human beings. Don’t reveal the next organism in the sequence until participants have listed traits for the current organism.  </a:t>
            </a:r>
          </a:p>
          <a:p>
            <a:endParaRPr lang="en-US" sz="1200" kern="1200" dirty="0">
              <a:solidFill>
                <a:schemeClr val="tx1"/>
              </a:solidFill>
              <a:latin typeface="+mn-lt"/>
              <a:ea typeface="+mn-ea"/>
              <a:cs typeface="+mn-cs"/>
            </a:endParaRPr>
          </a:p>
          <a:p>
            <a:pPr marL="228600" indent="-228600">
              <a:buAutoNum type="alphaLcPeriod"/>
            </a:pPr>
            <a:r>
              <a:rPr lang="en-US" sz="1200" kern="1200" dirty="0">
                <a:solidFill>
                  <a:schemeClr val="tx1"/>
                </a:solidFill>
                <a:latin typeface="+mn-lt"/>
                <a:ea typeface="+mn-ea"/>
                <a:cs typeface="+mn-cs"/>
              </a:rPr>
              <a:t>“What synonyms can you think of for the word </a:t>
            </a:r>
            <a:r>
              <a:rPr lang="en-US" sz="1200" i="1" kern="1200" dirty="0">
                <a:solidFill>
                  <a:schemeClr val="tx1"/>
                </a:solidFill>
                <a:latin typeface="+mn-lt"/>
                <a:ea typeface="+mn-ea"/>
                <a:cs typeface="+mn-cs"/>
              </a:rPr>
              <a:t>trait</a:t>
            </a:r>
            <a:r>
              <a:rPr lang="en-US" sz="1200" kern="1200" dirty="0">
                <a:solidFill>
                  <a:schemeClr val="tx1"/>
                </a:solidFill>
                <a:latin typeface="+mn-lt"/>
                <a:ea typeface="+mn-ea"/>
                <a:cs typeface="+mn-cs"/>
              </a:rPr>
              <a:t>? Let’s try to come up with three or four.”</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Write the synonyms on the board; then ask participants which ones their students are most likely to use.</a:t>
            </a:r>
          </a:p>
          <a:p>
            <a:endParaRPr lang="en-US" sz="1200"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Next, reveal one photograph at a time (see note above) and ask participants to come up with three traits for each of the following organisms. Also</a:t>
            </a:r>
            <a:r>
              <a:rPr lang="en-US" sz="1200" kern="1200" baseline="0" dirty="0">
                <a:solidFill>
                  <a:schemeClr val="tx1"/>
                </a:solidFill>
                <a:latin typeface="+mn-lt"/>
                <a:ea typeface="+mn-ea"/>
                <a:cs typeface="+mn-cs"/>
              </a:rPr>
              <a:t> share the notes of interest.</a:t>
            </a:r>
            <a:endParaRPr lang="en-US" sz="1200" kern="1200" dirty="0">
              <a:solidFill>
                <a:schemeClr val="tx1"/>
              </a:solidFill>
              <a:latin typeface="+mn-lt"/>
              <a:ea typeface="+mn-ea"/>
              <a:cs typeface="+mn-cs"/>
            </a:endParaRPr>
          </a:p>
          <a:p>
            <a:pPr marL="685800" lvl="1" indent="-137160">
              <a:buFont typeface="Arial" pitchFamily="34" charset="0"/>
              <a:buChar char="•"/>
            </a:pPr>
            <a:r>
              <a:rPr lang="en-US" sz="1200" kern="1200" dirty="0">
                <a:solidFill>
                  <a:schemeClr val="tx1"/>
                </a:solidFill>
                <a:latin typeface="+mn-lt"/>
                <a:ea typeface="+mn-ea"/>
                <a:cs typeface="+mn-cs"/>
              </a:rPr>
              <a:t>A dolphin</a:t>
            </a:r>
          </a:p>
          <a:p>
            <a:pPr marL="685800" lvl="1" indent="-137160">
              <a:buFont typeface="Arial" pitchFamily="34" charset="0"/>
              <a:buChar char="•"/>
            </a:pPr>
            <a:r>
              <a:rPr lang="en-US" sz="1200" kern="1200" dirty="0">
                <a:solidFill>
                  <a:schemeClr val="tx1"/>
                </a:solidFill>
                <a:latin typeface="+mn-lt"/>
                <a:ea typeface="+mn-ea"/>
                <a:cs typeface="+mn-cs"/>
              </a:rPr>
              <a:t>A </a:t>
            </a:r>
            <a:r>
              <a:rPr lang="en-US" sz="1200" kern="1200" dirty="0" err="1">
                <a:solidFill>
                  <a:schemeClr val="tx1"/>
                </a:solidFill>
                <a:latin typeface="+mn-lt"/>
                <a:ea typeface="+mn-ea"/>
                <a:cs typeface="+mn-cs"/>
              </a:rPr>
              <a:t>tardigrade</a:t>
            </a:r>
            <a:r>
              <a:rPr lang="en-US" sz="1200" kern="1200" dirty="0">
                <a:solidFill>
                  <a:schemeClr val="tx1"/>
                </a:solidFill>
                <a:latin typeface="+mn-lt"/>
                <a:ea typeface="+mn-ea"/>
                <a:cs typeface="+mn-cs"/>
              </a:rPr>
              <a:t> or water bear. (</a:t>
            </a:r>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These amazing organisms can survive in temperatures between −458 ºF to about 300 ºF, and they can live 30 years without food or water.)</a:t>
            </a:r>
          </a:p>
          <a:p>
            <a:pPr marL="685800" lvl="1" indent="-137160">
              <a:buFont typeface="Arial" pitchFamily="34" charset="0"/>
              <a:buChar char="•"/>
            </a:pPr>
            <a:r>
              <a:rPr lang="en-US" sz="1200" kern="1200" dirty="0">
                <a:solidFill>
                  <a:schemeClr val="tx1"/>
                </a:solidFill>
                <a:latin typeface="+mn-lt"/>
                <a:ea typeface="+mn-ea"/>
                <a:cs typeface="+mn-cs"/>
              </a:rPr>
              <a:t> A bacteria called </a:t>
            </a:r>
            <a:r>
              <a:rPr lang="en-US" sz="1200" i="1" kern="1200" dirty="0">
                <a:solidFill>
                  <a:schemeClr val="tx1"/>
                </a:solidFill>
                <a:latin typeface="+mn-lt"/>
                <a:ea typeface="+mn-ea"/>
                <a:cs typeface="+mn-cs"/>
              </a:rPr>
              <a:t>Staphylococcus </a:t>
            </a:r>
            <a:r>
              <a:rPr lang="en-US" sz="1200" i="1" kern="1200" dirty="0" err="1">
                <a:solidFill>
                  <a:schemeClr val="tx1"/>
                </a:solidFill>
                <a:latin typeface="+mn-lt"/>
                <a:ea typeface="+mn-ea"/>
                <a:cs typeface="+mn-cs"/>
              </a:rPr>
              <a:t>aureus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Some forms of this bacteria are resistant to antibiotics</a:t>
            </a:r>
            <a:r>
              <a:rPr lang="en-US" sz="1200" kern="1200" baseline="0" dirty="0">
                <a:solidFill>
                  <a:schemeClr val="tx1"/>
                </a:solidFill>
                <a:latin typeface="+mn-lt"/>
                <a:ea typeface="+mn-ea"/>
                <a:cs typeface="+mn-cs"/>
              </a:rPr>
              <a:t> [</a:t>
            </a:r>
            <a:r>
              <a:rPr lang="en-US" sz="1200" kern="1200" dirty="0" err="1">
                <a:solidFill>
                  <a:schemeClr val="tx1"/>
                </a:solidFill>
                <a:latin typeface="+mn-lt"/>
                <a:ea typeface="+mn-ea"/>
                <a:cs typeface="+mn-cs"/>
              </a:rPr>
              <a:t>methicillin</a:t>
            </a:r>
            <a:r>
              <a:rPr lang="en-US" sz="1200" kern="1200" dirty="0">
                <a:solidFill>
                  <a:schemeClr val="tx1"/>
                </a:solidFill>
                <a:latin typeface="+mn-lt"/>
                <a:ea typeface="+mn-ea"/>
                <a:cs typeface="+mn-cs"/>
              </a:rPr>
              <a:t>-resistant </a:t>
            </a:r>
            <a:r>
              <a:rPr lang="en-US" sz="1200" i="1" kern="1200" dirty="0">
                <a:solidFill>
                  <a:schemeClr val="tx1"/>
                </a:solidFill>
                <a:latin typeface="+mn-lt"/>
                <a:ea typeface="+mn-ea"/>
                <a:cs typeface="+mn-cs"/>
              </a:rPr>
              <a:t>Staphylococcus</a:t>
            </a:r>
            <a:r>
              <a:rPr lang="en-US" sz="1200" kern="1200" dirty="0">
                <a:solidFill>
                  <a:schemeClr val="tx1"/>
                </a:solidFill>
                <a:latin typeface="+mn-lt"/>
                <a:ea typeface="+mn-ea"/>
                <a:cs typeface="+mn-cs"/>
              </a:rPr>
              <a:t> </a:t>
            </a:r>
            <a:r>
              <a:rPr lang="en-US" sz="1200" i="1" kern="1200" dirty="0" err="1">
                <a:solidFill>
                  <a:schemeClr val="tx1"/>
                </a:solidFill>
                <a:latin typeface="+mn-lt"/>
                <a:ea typeface="+mn-ea"/>
                <a:cs typeface="+mn-cs"/>
              </a:rPr>
              <a:t>aureus</a:t>
            </a:r>
            <a:r>
              <a:rPr lang="en-US" sz="1200" i="0" kern="1200" dirty="0">
                <a:solidFill>
                  <a:schemeClr val="tx1"/>
                </a:solidFill>
                <a:latin typeface="+mn-lt"/>
                <a:ea typeface="+mn-ea"/>
                <a:cs typeface="+mn-cs"/>
              </a:rPr>
              <a:t>]</a:t>
            </a:r>
            <a:r>
              <a:rPr lang="en-US" sz="1200" kern="1200" dirty="0">
                <a:solidFill>
                  <a:schemeClr val="tx1"/>
                </a:solidFill>
                <a:latin typeface="+mn-lt"/>
                <a:ea typeface="+mn-ea"/>
                <a:cs typeface="+mn-cs"/>
              </a:rPr>
              <a:t> and cause outbreaks in schools and hospitals. Biologists categorize bacteria using common traits, such as the kinds of foods they eat and the chemicals they break down.)  </a:t>
            </a:r>
          </a:p>
          <a:p>
            <a:pPr marL="685800" lvl="1" indent="-137160">
              <a:buFont typeface="Arial" pitchFamily="34" charset="0"/>
              <a:buChar char="•"/>
            </a:pPr>
            <a:r>
              <a:rPr lang="en-US" sz="1200" kern="1200" dirty="0">
                <a:solidFill>
                  <a:schemeClr val="tx1"/>
                </a:solidFill>
                <a:latin typeface="+mn-lt"/>
                <a:ea typeface="+mn-ea"/>
                <a:cs typeface="+mn-cs"/>
              </a:rPr>
              <a:t>Human beings </a:t>
            </a:r>
          </a:p>
          <a:p>
            <a:endParaRPr lang="en-US" sz="1200" kern="1200" dirty="0">
              <a:solidFill>
                <a:schemeClr val="tx1"/>
              </a:solidFill>
              <a:latin typeface="+mn-lt"/>
              <a:ea typeface="+mn-ea"/>
              <a:cs typeface="+mn-cs"/>
            </a:endParaRPr>
          </a:p>
          <a:p>
            <a:pPr marL="228600" indent="-228600">
              <a:buAutoNum type="alphaLcPeriod" startAt="4"/>
            </a:pPr>
            <a:r>
              <a:rPr lang="en-US" sz="1200" kern="1200" dirty="0">
                <a:solidFill>
                  <a:schemeClr val="tx1"/>
                </a:solidFill>
                <a:latin typeface="+mn-lt"/>
                <a:ea typeface="+mn-ea"/>
                <a:cs typeface="+mn-cs"/>
              </a:rPr>
              <a:t>List the organisms on chart paper and record the traits participants come up with. </a:t>
            </a:r>
          </a:p>
          <a:p>
            <a:endParaRPr lang="en-US" sz="1200" kern="1200" dirty="0">
              <a:solidFill>
                <a:schemeClr val="tx1"/>
              </a:solidFill>
              <a:latin typeface="+mn-lt"/>
              <a:ea typeface="+mn-ea"/>
              <a:cs typeface="+mn-cs"/>
            </a:endParaRPr>
          </a:p>
          <a:p>
            <a:pPr marL="228600" indent="-228600">
              <a:buAutoNum type="alphaLcPeriod" startAt="5"/>
            </a:pPr>
            <a:r>
              <a:rPr lang="en-US" sz="1200" kern="1200" dirty="0">
                <a:solidFill>
                  <a:schemeClr val="tx1"/>
                </a:solidFill>
                <a:latin typeface="+mn-lt"/>
                <a:ea typeface="+mn-ea"/>
                <a:cs typeface="+mn-cs"/>
              </a:rPr>
              <a:t>“Now let’s try to categorize these traits using the categories we listed earlier: physical traits, behavioral traits, molecular traits, developmental pathways, or chemical pathways.”  </a:t>
            </a:r>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51</a:t>
            </a:fld>
            <a:endParaRPr lang="en-US">
              <a:solidFill>
                <a:prstClr val="black"/>
              </a:solidFill>
            </a:endParaRPr>
          </a:p>
        </p:txBody>
      </p:sp>
    </p:spTree>
    <p:extLst>
      <p:ext uri="{BB962C8B-B14F-4D97-AF65-F5344CB8AC3E}">
        <p14:creationId xmlns:p14="http://schemas.microsoft.com/office/powerpoint/2010/main" val="14979875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6 min</a:t>
            </a:r>
          </a:p>
          <a:p>
            <a:endParaRPr lang="en-US" baseline="0" dirty="0"/>
          </a:p>
          <a:p>
            <a:pPr marL="228600" indent="-228600">
              <a:buAutoNum type="alphaLcPeriod"/>
            </a:pPr>
            <a:r>
              <a:rPr lang="en-US" sz="1200" kern="1200" dirty="0">
                <a:solidFill>
                  <a:schemeClr val="tx1"/>
                </a:solidFill>
                <a:latin typeface="+mn-lt"/>
                <a:ea typeface="+mn-ea"/>
                <a:cs typeface="+mn-cs"/>
              </a:rPr>
              <a:t>“Traits help biologists identify related groups of organisms like the ones on this slide. Let’s see if we can identify traits that distinguish each of these groups from other groups of organisms.”</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Small groups (3 min):</a:t>
            </a:r>
            <a:r>
              <a:rPr lang="en-US" sz="1200" kern="1200" dirty="0">
                <a:solidFill>
                  <a:schemeClr val="tx1"/>
                </a:solidFill>
                <a:latin typeface="+mn-lt"/>
                <a:ea typeface="+mn-ea"/>
                <a:cs typeface="+mn-cs"/>
              </a:rPr>
              <a:t> Have participants divide up into small groups of two or three. Then assign each pair or threesome one group of organisms on the slide to investigate. To find information about their assigned organism, participants may use a search engine on their </a:t>
            </a:r>
            <a:r>
              <a:rPr lang="en-US" sz="1200" kern="1200" dirty="0" err="1">
                <a:solidFill>
                  <a:schemeClr val="tx1"/>
                </a:solidFill>
                <a:latin typeface="+mn-lt"/>
                <a:ea typeface="+mn-ea"/>
                <a:cs typeface="+mn-cs"/>
              </a:rPr>
              <a:t>smartphones</a:t>
            </a:r>
            <a:r>
              <a:rPr lang="en-US" sz="1200" kern="1200" dirty="0">
                <a:solidFill>
                  <a:schemeClr val="tx1"/>
                </a:solidFill>
                <a:latin typeface="+mn-lt"/>
                <a:ea typeface="+mn-ea"/>
                <a:cs typeface="+mn-cs"/>
              </a:rPr>
              <a:t>. Direct them to come up with a list of traits that distinguish their group of organisms from other groups on the chart.</a:t>
            </a:r>
          </a:p>
          <a:p>
            <a:endParaRPr lang="en-US" sz="1200" b="1"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Whole-group discussion (3 min):</a:t>
            </a:r>
            <a:r>
              <a:rPr lang="en-US" sz="1200" kern="1200" dirty="0">
                <a:solidFill>
                  <a:schemeClr val="tx1"/>
                </a:solidFill>
                <a:latin typeface="+mn-lt"/>
                <a:ea typeface="+mn-ea"/>
                <a:cs typeface="+mn-cs"/>
              </a:rPr>
              <a:t> Invite a few participants to share the traits they listed for their assigned group of organisms. Ask probe questions to find out why they think these traits distinguish their group of organisms from other groups. </a:t>
            </a:r>
            <a:endParaRPr lang="en-US" baseline="0"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52</a:t>
            </a:fld>
            <a:endParaRPr lang="en-US">
              <a:solidFill>
                <a:prstClr val="black"/>
              </a:solidFill>
            </a:endParaRPr>
          </a:p>
        </p:txBody>
      </p:sp>
    </p:spTree>
    <p:extLst>
      <p:ext uri="{BB962C8B-B14F-4D97-AF65-F5344CB8AC3E}">
        <p14:creationId xmlns:p14="http://schemas.microsoft.com/office/powerpoint/2010/main" val="35921789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5 min</a:t>
            </a:r>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Initially, display only the questions at the top of the slide.</a:t>
            </a:r>
          </a:p>
          <a:p>
            <a:endParaRPr lang="en-US" sz="1200" kern="1200" dirty="0">
              <a:solidFill>
                <a:schemeClr val="tx1"/>
              </a:solidFill>
              <a:latin typeface="+mn-lt"/>
              <a:ea typeface="+mn-ea"/>
              <a:cs typeface="+mn-cs"/>
            </a:endParaRPr>
          </a:p>
          <a:p>
            <a:pPr marL="228600" indent="-228600">
              <a:buAutoNum type="alphaLcPeriod"/>
            </a:pPr>
            <a:r>
              <a:rPr lang="en-US" sz="1200" kern="1200" dirty="0">
                <a:solidFill>
                  <a:schemeClr val="tx1"/>
                </a:solidFill>
                <a:latin typeface="+mn-lt"/>
                <a:ea typeface="+mn-ea"/>
                <a:cs typeface="+mn-cs"/>
              </a:rPr>
              <a:t>“Next, we’ll use our knowledge of traits to assign different organisms to groups.”</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Reveal the image of the hippo and the chart of organisms.</a:t>
            </a:r>
          </a:p>
          <a:p>
            <a:endParaRPr lang="en-US" sz="1200"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“Look at the organism chart on the slide and think about where you would place the hippo based on specific traits. Which group would be the most specific, or least inclusive? What evidence supports your decision?”</a:t>
            </a:r>
          </a:p>
          <a:p>
            <a:endParaRPr lang="en-US" sz="1200" kern="1200" dirty="0">
              <a:solidFill>
                <a:schemeClr val="tx1"/>
              </a:solidFill>
              <a:latin typeface="+mn-lt"/>
              <a:ea typeface="+mn-ea"/>
              <a:cs typeface="+mn-cs"/>
            </a:endParaRPr>
          </a:p>
          <a:p>
            <a:pPr marL="228600" indent="-228600">
              <a:buAutoNum type="alphaLcPeriod" startAt="4"/>
            </a:pPr>
            <a:r>
              <a:rPr lang="en-US" sz="1200" kern="1200" dirty="0">
                <a:solidFill>
                  <a:schemeClr val="tx1"/>
                </a:solidFill>
                <a:latin typeface="+mn-lt"/>
                <a:ea typeface="+mn-ea"/>
                <a:cs typeface="+mn-cs"/>
              </a:rPr>
              <a:t>Next, reveal the image of the orca whale and ask participants to assign the organism to the least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inclusive group on the chart based on specific traits. Make sure participants back up their answers with evidence. </a:t>
            </a:r>
          </a:p>
          <a:p>
            <a:endParaRPr lang="en-US" sz="1200" kern="1200" dirty="0">
              <a:solidFill>
                <a:schemeClr val="tx1"/>
              </a:solidFill>
              <a:latin typeface="+mn-lt"/>
              <a:ea typeface="+mn-ea"/>
              <a:cs typeface="+mn-cs"/>
            </a:endParaRPr>
          </a:p>
          <a:p>
            <a:pPr marL="228600" indent="-228600">
              <a:buAutoNum type="alphaLcPeriod" startAt="5"/>
            </a:pPr>
            <a:r>
              <a:rPr lang="en-US" sz="1200" kern="1200" dirty="0">
                <a:solidFill>
                  <a:schemeClr val="tx1"/>
                </a:solidFill>
                <a:latin typeface="+mn-lt"/>
                <a:ea typeface="+mn-ea"/>
                <a:cs typeface="+mn-cs"/>
              </a:rPr>
              <a:t>Highlight the traits that hippos and the orcas have in common. Then ask, “What are some differences between these organisms? How might these differences help the two species live in their environment?”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a:t>
            </a:r>
            <a:r>
              <a:rPr lang="en-US" sz="1200" kern="1200" dirty="0">
                <a:solidFill>
                  <a:schemeClr val="tx1"/>
                </a:solidFill>
                <a:latin typeface="+mn-lt"/>
                <a:ea typeface="+mn-ea"/>
                <a:cs typeface="+mn-cs"/>
              </a:rPr>
              <a:t> </a:t>
            </a:r>
          </a:p>
          <a:p>
            <a:pPr marL="137160" indent="-137160">
              <a:buFont typeface="Arial" pitchFamily="34" charset="0"/>
              <a:buChar char="•"/>
            </a:pPr>
            <a:r>
              <a:rPr lang="en-US" sz="1200" i="1" kern="1200" dirty="0">
                <a:solidFill>
                  <a:schemeClr val="tx1"/>
                </a:solidFill>
                <a:latin typeface="+mn-lt"/>
                <a:ea typeface="+mn-ea"/>
                <a:cs typeface="+mn-cs"/>
              </a:rPr>
              <a:t>Similarities: </a:t>
            </a:r>
            <a:r>
              <a:rPr lang="en-US" sz="1200" kern="1200" dirty="0">
                <a:solidFill>
                  <a:schemeClr val="tx1"/>
                </a:solidFill>
                <a:latin typeface="+mn-lt"/>
                <a:ea typeface="+mn-ea"/>
                <a:cs typeface="+mn-cs"/>
              </a:rPr>
              <a:t>Hippos and whales are both mammals. This means they’re vertebrates with hair, they breathe air and have four-chambered hearts, they make heat internally, and females make milk. Both hippos and whales are large and heavy and have very little hair. Interestingly, they’re closely related in evolutionary history . </a:t>
            </a:r>
          </a:p>
          <a:p>
            <a:pPr marL="137160" indent="-137160">
              <a:buFont typeface="Arial" pitchFamily="34" charset="0"/>
              <a:buChar char="•"/>
            </a:pPr>
            <a:r>
              <a:rPr lang="en-US" sz="1200" i="1" kern="1200" dirty="0">
                <a:solidFill>
                  <a:schemeClr val="tx1"/>
                </a:solidFill>
                <a:latin typeface="+mn-lt"/>
                <a:ea typeface="+mn-ea"/>
                <a:cs typeface="+mn-cs"/>
              </a:rPr>
              <a:t>Differences: </a:t>
            </a:r>
          </a:p>
          <a:p>
            <a:pPr marL="320040" indent="-182880">
              <a:buFont typeface="Arial" pitchFamily="34" charset="0"/>
              <a:buChar char="•"/>
            </a:pPr>
            <a:r>
              <a:rPr lang="en-US" sz="1200" kern="1200" dirty="0">
                <a:solidFill>
                  <a:schemeClr val="tx1"/>
                </a:solidFill>
                <a:latin typeface="+mn-lt"/>
                <a:ea typeface="+mn-ea"/>
                <a:cs typeface="+mn-cs"/>
              </a:rPr>
              <a:t>Whales live in a water environment, while hippos live on land, although they also spend quite a bit of time walking or floating in water (but not swimming). </a:t>
            </a:r>
          </a:p>
          <a:p>
            <a:pPr marL="320040" indent="-182880">
              <a:buFont typeface="Arial" pitchFamily="34" charset="0"/>
              <a:buChar char="•"/>
            </a:pPr>
            <a:r>
              <a:rPr lang="en-US" sz="1200" kern="1200" dirty="0">
                <a:solidFill>
                  <a:schemeClr val="tx1"/>
                </a:solidFill>
                <a:latin typeface="+mn-lt"/>
                <a:ea typeface="+mn-ea"/>
                <a:cs typeface="+mn-cs"/>
              </a:rPr>
              <a:t>Hippos have legs (for walking and running); whales have fins (for swimming).</a:t>
            </a:r>
          </a:p>
          <a:p>
            <a:pPr marL="320040" indent="-182880">
              <a:buFont typeface="Arial" pitchFamily="34" charset="0"/>
              <a:buChar char="•"/>
            </a:pPr>
            <a:r>
              <a:rPr lang="en-US" sz="1200" kern="1200" dirty="0">
                <a:solidFill>
                  <a:schemeClr val="tx1"/>
                </a:solidFill>
                <a:latin typeface="+mn-lt"/>
                <a:ea typeface="+mn-ea"/>
                <a:cs typeface="+mn-cs"/>
              </a:rPr>
              <a:t>Hippos are herbivores that eats plants, whereas whales are carnivores that eat fish, seals, sharks, and other organisms. </a:t>
            </a:r>
          </a:p>
          <a:p>
            <a:pPr marL="320040" indent="-182880">
              <a:buFont typeface="Arial" pitchFamily="34" charset="0"/>
              <a:buChar char="•"/>
            </a:pPr>
            <a:r>
              <a:rPr lang="en-US" sz="1200" kern="1200" dirty="0">
                <a:solidFill>
                  <a:schemeClr val="tx1"/>
                </a:solidFill>
                <a:latin typeface="+mn-lt"/>
                <a:ea typeface="+mn-ea"/>
                <a:cs typeface="+mn-cs"/>
              </a:rPr>
              <a:t>Hippos have smaller teeth for grinding food and larger teeth for cutting food; whales use their teeth only for cutting food, and they swallow smaller fish whole. </a:t>
            </a:r>
          </a:p>
          <a:p>
            <a:pPr marL="320040" indent="-182880">
              <a:buFont typeface="Arial" pitchFamily="34" charset="0"/>
              <a:buChar char="•"/>
            </a:pPr>
            <a:r>
              <a:rPr lang="en-US" sz="1200" kern="1200" dirty="0">
                <a:solidFill>
                  <a:schemeClr val="tx1"/>
                </a:solidFill>
                <a:latin typeface="+mn-lt"/>
                <a:ea typeface="+mn-ea"/>
                <a:cs typeface="+mn-cs"/>
              </a:rPr>
              <a:t>The coloring of hippos and orcas is quite different. Orcas are black and white, while hippos are bluish gray or black with pink skin around the eyes</a:t>
            </a:r>
            <a:r>
              <a:rPr lang="en-US" sz="1200" kern="1200" baseline="0" dirty="0">
                <a:solidFill>
                  <a:schemeClr val="tx1"/>
                </a:solidFill>
                <a:latin typeface="+mn-lt"/>
                <a:ea typeface="+mn-ea"/>
                <a:cs typeface="+mn-cs"/>
              </a:rPr>
              <a:t> and</a:t>
            </a:r>
            <a:r>
              <a:rPr lang="en-US" sz="1200" kern="1200" dirty="0">
                <a:solidFill>
                  <a:schemeClr val="tx1"/>
                </a:solidFill>
                <a:latin typeface="+mn-lt"/>
                <a:ea typeface="+mn-ea"/>
                <a:cs typeface="+mn-cs"/>
              </a:rPr>
              <a:t> ears and on the belly.  </a:t>
            </a:r>
          </a:p>
          <a:p>
            <a:pPr marL="320040" indent="-182880">
              <a:buFont typeface="Arial" pitchFamily="34" charset="0"/>
              <a:buChar char="•"/>
            </a:pPr>
            <a:r>
              <a:rPr lang="en-US" sz="1200" kern="1200" dirty="0">
                <a:solidFill>
                  <a:schemeClr val="tx1"/>
                </a:solidFill>
                <a:latin typeface="+mn-lt"/>
                <a:ea typeface="+mn-ea"/>
                <a:cs typeface="+mn-cs"/>
              </a:rPr>
              <a:t>Orcas form pods and are highly social, while hippos aren’t social at all.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53</a:t>
            </a:fld>
            <a:endParaRPr lang="en-US">
              <a:solidFill>
                <a:prstClr val="black"/>
              </a:solidFill>
            </a:endParaRPr>
          </a:p>
        </p:txBody>
      </p:sp>
    </p:spTree>
    <p:extLst>
      <p:ext uri="{BB962C8B-B14F-4D97-AF65-F5344CB8AC3E}">
        <p14:creationId xmlns:p14="http://schemas.microsoft.com/office/powerpoint/2010/main" val="35921789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None/>
            </a:pPr>
            <a:r>
              <a:rPr lang="en-US" dirty="0"/>
              <a:t>4</a:t>
            </a:r>
            <a:r>
              <a:rPr lang="en-US" baseline="0" dirty="0"/>
              <a:t> min</a:t>
            </a:r>
          </a:p>
          <a:p>
            <a:pPr marL="228600" lvl="0" indent="-228600">
              <a:buNone/>
            </a:pPr>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Initially, display only the instructions and chart at the top of the slide and the image of the sequoia tree.</a:t>
            </a:r>
          </a:p>
          <a:p>
            <a:endParaRPr lang="en-US" sz="1200" kern="1200" dirty="0">
              <a:solidFill>
                <a:schemeClr val="tx1"/>
              </a:solidFill>
              <a:latin typeface="+mn-lt"/>
              <a:ea typeface="+mn-ea"/>
              <a:cs typeface="+mn-cs"/>
            </a:endParaRPr>
          </a:p>
          <a:p>
            <a:pPr marL="228600" indent="-228600">
              <a:buAutoNum type="alphaLcPeriod"/>
            </a:pPr>
            <a:r>
              <a:rPr lang="en-US" sz="1200" kern="1200" dirty="0">
                <a:solidFill>
                  <a:schemeClr val="tx1"/>
                </a:solidFill>
                <a:latin typeface="+mn-lt"/>
                <a:ea typeface="+mn-ea"/>
                <a:cs typeface="+mn-cs"/>
              </a:rPr>
              <a:t>Ask participants to assign the sequoia tree to the most specific (least inclusive) group based on traits and include their evidence.</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Next display the image of the monkeyflower</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bush and ask participants to assign the organism to the most specific (least inclusive) group based on traits. Make sure they support their choices with evidence.</a:t>
            </a:r>
          </a:p>
          <a:p>
            <a:endParaRPr lang="en-US" sz="1200"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Highlight the traits these plants have in common. Then ask, “What are some differences between sequoias and </a:t>
            </a:r>
            <a:r>
              <a:rPr lang="en-US" sz="1200" kern="1200" dirty="0" err="1">
                <a:solidFill>
                  <a:schemeClr val="tx1"/>
                </a:solidFill>
                <a:latin typeface="+mn-lt"/>
                <a:ea typeface="+mn-ea"/>
                <a:cs typeface="+mn-cs"/>
              </a:rPr>
              <a:t>monkeyflower</a:t>
            </a:r>
            <a:r>
              <a:rPr lang="en-US" sz="1200" kern="1200" dirty="0">
                <a:solidFill>
                  <a:schemeClr val="tx1"/>
                </a:solidFill>
                <a:latin typeface="+mn-lt"/>
                <a:ea typeface="+mn-ea"/>
                <a:cs typeface="+mn-cs"/>
              </a:rPr>
              <a:t> bushes? How might these differences help the two</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species live in their environment?”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a:t>
            </a:r>
            <a:endParaRPr lang="en-US" sz="1200" kern="1200" dirty="0">
              <a:solidFill>
                <a:schemeClr val="tx1"/>
              </a:solidFill>
              <a:latin typeface="+mn-lt"/>
              <a:ea typeface="+mn-ea"/>
              <a:cs typeface="+mn-cs"/>
            </a:endParaRPr>
          </a:p>
          <a:p>
            <a:pPr marL="137160" indent="-137160">
              <a:buFont typeface="Arial" pitchFamily="34" charset="0"/>
              <a:buChar char="•"/>
            </a:pPr>
            <a:r>
              <a:rPr lang="en-US" sz="1200" i="1" kern="1200" dirty="0">
                <a:solidFill>
                  <a:schemeClr val="tx1"/>
                </a:solidFill>
                <a:latin typeface="+mn-lt"/>
                <a:ea typeface="+mn-ea"/>
                <a:cs typeface="+mn-cs"/>
              </a:rPr>
              <a:t>Similarities:</a:t>
            </a:r>
            <a:r>
              <a:rPr lang="en-US" sz="1200" kern="1200" dirty="0">
                <a:solidFill>
                  <a:schemeClr val="tx1"/>
                </a:solidFill>
                <a:latin typeface="+mn-lt"/>
                <a:ea typeface="+mn-ea"/>
                <a:cs typeface="+mn-cs"/>
              </a:rPr>
              <a:t> Both the sequoia tree and the </a:t>
            </a:r>
            <a:r>
              <a:rPr lang="en-US" sz="1200" kern="1200" dirty="0" err="1">
                <a:solidFill>
                  <a:schemeClr val="tx1"/>
                </a:solidFill>
                <a:latin typeface="+mn-lt"/>
                <a:ea typeface="+mn-ea"/>
                <a:cs typeface="+mn-cs"/>
              </a:rPr>
              <a:t>monkeyflower</a:t>
            </a:r>
            <a:r>
              <a:rPr lang="en-US" sz="1200" kern="1200" dirty="0">
                <a:solidFill>
                  <a:schemeClr val="tx1"/>
                </a:solidFill>
                <a:latin typeface="+mn-lt"/>
                <a:ea typeface="+mn-ea"/>
                <a:cs typeface="+mn-cs"/>
              </a:rPr>
              <a:t> bush are plants. This means they’re multicellular, make their own food, have cell walls made of cellulose, and produce and use a specific type of molecule called </a:t>
            </a:r>
            <a:r>
              <a:rPr lang="en-US" sz="1200" i="1" kern="1200" dirty="0">
                <a:solidFill>
                  <a:schemeClr val="tx1"/>
                </a:solidFill>
                <a:latin typeface="+mn-lt"/>
                <a:ea typeface="+mn-ea"/>
                <a:cs typeface="+mn-cs"/>
              </a:rPr>
              <a:t>chlorophyll</a:t>
            </a:r>
            <a:r>
              <a:rPr lang="en-US" sz="1200" kern="1200" dirty="0">
                <a:solidFill>
                  <a:schemeClr val="tx1"/>
                </a:solidFill>
                <a:latin typeface="+mn-lt"/>
                <a:ea typeface="+mn-ea"/>
                <a:cs typeface="+mn-cs"/>
              </a:rPr>
              <a:t> for photosynthesis. </a:t>
            </a:r>
          </a:p>
          <a:p>
            <a:pPr marL="137160" indent="-137160">
              <a:buFont typeface="Arial" pitchFamily="34" charset="0"/>
              <a:buChar char="•"/>
            </a:pPr>
            <a:r>
              <a:rPr lang="en-US" sz="1200" i="1" kern="1200" dirty="0">
                <a:solidFill>
                  <a:schemeClr val="tx1"/>
                </a:solidFill>
                <a:latin typeface="+mn-lt"/>
                <a:ea typeface="+mn-ea"/>
                <a:cs typeface="+mn-cs"/>
              </a:rPr>
              <a:t>Differences:</a:t>
            </a:r>
            <a:r>
              <a:rPr lang="en-US" sz="1200" kern="1200" dirty="0">
                <a:solidFill>
                  <a:schemeClr val="tx1"/>
                </a:solidFill>
                <a:latin typeface="+mn-lt"/>
                <a:ea typeface="+mn-ea"/>
                <a:cs typeface="+mn-cs"/>
              </a:rPr>
              <a:t> Sequoia trees are conifers, which have needles instead of leaves and produce pine cones. They also don’t lose their needles in winter. </a:t>
            </a:r>
            <a:r>
              <a:rPr lang="en-US" sz="1200" kern="1200" dirty="0" err="1">
                <a:solidFill>
                  <a:schemeClr val="tx1"/>
                </a:solidFill>
                <a:latin typeface="+mn-lt"/>
                <a:ea typeface="+mn-ea"/>
                <a:cs typeface="+mn-cs"/>
              </a:rPr>
              <a:t>Monkeyflower</a:t>
            </a:r>
            <a:r>
              <a:rPr lang="en-US" sz="1200" kern="1200" dirty="0">
                <a:solidFill>
                  <a:schemeClr val="tx1"/>
                </a:solidFill>
                <a:latin typeface="+mn-lt"/>
                <a:ea typeface="+mn-ea"/>
                <a:cs typeface="+mn-cs"/>
              </a:rPr>
              <a:t> bushes aren’t conifers. They’re also</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much smaller than sequoias and produce colorful flowers.</a:t>
            </a:r>
            <a:r>
              <a:rPr lang="en-US" dirty="0"/>
              <a:t> </a:t>
            </a: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54</a:t>
            </a:fld>
            <a:endParaRPr lang="en-US">
              <a:solidFill>
                <a:prstClr val="black"/>
              </a:solidFill>
            </a:endParaRPr>
          </a:p>
        </p:txBody>
      </p:sp>
    </p:spTree>
    <p:extLst>
      <p:ext uri="{BB962C8B-B14F-4D97-AF65-F5344CB8AC3E}">
        <p14:creationId xmlns:p14="http://schemas.microsoft.com/office/powerpoint/2010/main" val="1608061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None/>
            </a:pPr>
            <a:r>
              <a:rPr lang="en-US" dirty="0"/>
              <a:t>4</a:t>
            </a:r>
            <a:r>
              <a:rPr lang="en-US" baseline="0" dirty="0"/>
              <a:t> min</a:t>
            </a:r>
          </a:p>
          <a:p>
            <a:pPr marL="228600" lvl="0" indent="-228600">
              <a:buNone/>
            </a:pPr>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Initially, display only the instructions and chart at the top of the slide and the platypus photo.</a:t>
            </a:r>
          </a:p>
          <a:p>
            <a:endParaRPr lang="en-US" sz="1200" kern="1200" dirty="0">
              <a:solidFill>
                <a:schemeClr val="tx1"/>
              </a:solidFill>
              <a:latin typeface="+mn-lt"/>
              <a:ea typeface="+mn-ea"/>
              <a:cs typeface="+mn-cs"/>
            </a:endParaRPr>
          </a:p>
          <a:p>
            <a:pPr marL="228600" indent="-228600">
              <a:buAutoNum type="alphaLcPeriod"/>
            </a:pPr>
            <a:r>
              <a:rPr lang="en-US" sz="1200" kern="1200" dirty="0">
                <a:solidFill>
                  <a:schemeClr val="tx1"/>
                </a:solidFill>
                <a:latin typeface="+mn-lt"/>
                <a:ea typeface="+mn-ea"/>
                <a:cs typeface="+mn-cs"/>
              </a:rPr>
              <a:t>Ask participants to assign the platypus to the most specific (least inclusive ) group based on traits and include their evidence.</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Next display the photo of the bat and have participants assign the</a:t>
            </a:r>
            <a:r>
              <a:rPr lang="en-US" sz="1200" kern="1200" baseline="0" dirty="0">
                <a:solidFill>
                  <a:schemeClr val="tx1"/>
                </a:solidFill>
                <a:latin typeface="+mn-lt"/>
                <a:ea typeface="+mn-ea"/>
                <a:cs typeface="+mn-cs"/>
              </a:rPr>
              <a:t> organism </a:t>
            </a:r>
            <a:r>
              <a:rPr lang="en-US" sz="1200" kern="1200" dirty="0">
                <a:solidFill>
                  <a:schemeClr val="tx1"/>
                </a:solidFill>
                <a:latin typeface="+mn-lt"/>
                <a:ea typeface="+mn-ea"/>
                <a:cs typeface="+mn-cs"/>
              </a:rPr>
              <a:t>to the most specific (least inclusive) group based on traits. Make sure they support their choices with evidence.</a:t>
            </a:r>
          </a:p>
          <a:p>
            <a:endParaRPr lang="en-US" sz="1200"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Highlight the traits these animals have in common. Then ask, “What are some differences between platypuses and bats? How might these differences help the two species live in their environment?”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 </a:t>
            </a:r>
            <a:endParaRPr lang="en-US" sz="1200" kern="1200" dirty="0">
              <a:solidFill>
                <a:schemeClr val="tx1"/>
              </a:solidFill>
              <a:latin typeface="+mn-lt"/>
              <a:ea typeface="+mn-ea"/>
              <a:cs typeface="+mn-cs"/>
            </a:endParaRPr>
          </a:p>
          <a:p>
            <a:pPr marL="137160" indent="-137160">
              <a:buFont typeface="Arial" pitchFamily="34" charset="0"/>
              <a:buChar char="•"/>
            </a:pPr>
            <a:r>
              <a:rPr lang="en-US" sz="1200" i="1" kern="1200" dirty="0">
                <a:solidFill>
                  <a:schemeClr val="tx1"/>
                </a:solidFill>
                <a:latin typeface="+mn-lt"/>
                <a:ea typeface="+mn-ea"/>
                <a:cs typeface="+mn-cs"/>
              </a:rPr>
              <a:t>Similarities:</a:t>
            </a:r>
            <a:r>
              <a:rPr lang="en-US" sz="1200" kern="1200" dirty="0">
                <a:solidFill>
                  <a:schemeClr val="tx1"/>
                </a:solidFill>
                <a:latin typeface="+mn-lt"/>
                <a:ea typeface="+mn-ea"/>
                <a:cs typeface="+mn-cs"/>
              </a:rPr>
              <a:t> Both platypuses and bats are mammals. This means they’re vertebrates with hair, they breathe air and have four-chambered hearts, they make heat internally, and females make milk. </a:t>
            </a:r>
          </a:p>
          <a:p>
            <a:pPr marL="137160" indent="-137160">
              <a:buFont typeface="Arial" pitchFamily="34" charset="0"/>
              <a:buChar char="•"/>
            </a:pPr>
            <a:r>
              <a:rPr lang="en-US" sz="1200" i="1" kern="1200" dirty="0">
                <a:solidFill>
                  <a:schemeClr val="tx1"/>
                </a:solidFill>
                <a:latin typeface="+mn-lt"/>
                <a:ea typeface="+mn-ea"/>
                <a:cs typeface="+mn-cs"/>
              </a:rPr>
              <a:t>Differences: </a:t>
            </a:r>
            <a:endParaRPr lang="en-US" sz="1200" kern="1200" dirty="0">
              <a:solidFill>
                <a:schemeClr val="tx1"/>
              </a:solidFill>
              <a:latin typeface="+mn-lt"/>
              <a:ea typeface="+mn-ea"/>
              <a:cs typeface="+mn-cs"/>
            </a:endParaRPr>
          </a:p>
          <a:p>
            <a:pPr marL="320040" indent="-182880">
              <a:buFont typeface="Arial" pitchFamily="34" charset="0"/>
              <a:buChar char="•"/>
            </a:pPr>
            <a:r>
              <a:rPr lang="en-US" sz="1200" kern="1200" dirty="0">
                <a:solidFill>
                  <a:schemeClr val="tx1"/>
                </a:solidFill>
                <a:latin typeface="+mn-lt"/>
                <a:ea typeface="+mn-ea"/>
                <a:cs typeface="+mn-cs"/>
              </a:rPr>
              <a:t>Platypuses are </a:t>
            </a:r>
            <a:r>
              <a:rPr lang="en-US" sz="1200" kern="1200" dirty="0" err="1">
                <a:solidFill>
                  <a:schemeClr val="tx1"/>
                </a:solidFill>
                <a:latin typeface="+mn-lt"/>
                <a:ea typeface="+mn-ea"/>
                <a:cs typeface="+mn-cs"/>
              </a:rPr>
              <a:t>semiaquatic</a:t>
            </a:r>
            <a:r>
              <a:rPr lang="en-US" sz="1200" kern="1200" dirty="0">
                <a:solidFill>
                  <a:schemeClr val="tx1"/>
                </a:solidFill>
                <a:latin typeface="+mn-lt"/>
                <a:ea typeface="+mn-ea"/>
                <a:cs typeface="+mn-cs"/>
              </a:rPr>
              <a:t>; bats aren’t. </a:t>
            </a:r>
          </a:p>
          <a:p>
            <a:pPr marL="320040" indent="-182880">
              <a:buFont typeface="Arial" pitchFamily="34" charset="0"/>
              <a:buChar char="•"/>
            </a:pPr>
            <a:r>
              <a:rPr lang="en-US" sz="1200" kern="1200" dirty="0">
                <a:solidFill>
                  <a:schemeClr val="tx1"/>
                </a:solidFill>
                <a:latin typeface="+mn-lt"/>
                <a:ea typeface="+mn-ea"/>
                <a:cs typeface="+mn-cs"/>
              </a:rPr>
              <a:t>Platypuses eat insect larvae, worms, and shrimp; bats primarily eat insects, as well as fruits, flower nectar, and blood. </a:t>
            </a:r>
          </a:p>
          <a:p>
            <a:pPr marL="320040" indent="-182880">
              <a:buFont typeface="Arial" pitchFamily="34" charset="0"/>
              <a:buChar char="•"/>
            </a:pPr>
            <a:r>
              <a:rPr lang="en-US" sz="1200" kern="1200" dirty="0">
                <a:solidFill>
                  <a:schemeClr val="tx1"/>
                </a:solidFill>
                <a:latin typeface="+mn-lt"/>
                <a:ea typeface="+mn-ea"/>
                <a:cs typeface="+mn-cs"/>
              </a:rPr>
              <a:t>Platypuses are egg-laying mammals; bats deliver their offspring. </a:t>
            </a:r>
          </a:p>
          <a:p>
            <a:pPr marL="320040" indent="-182880">
              <a:buFont typeface="Arial" pitchFamily="34" charset="0"/>
              <a:buChar char="•"/>
            </a:pPr>
            <a:r>
              <a:rPr lang="en-US" sz="1200" kern="1200" dirty="0">
                <a:solidFill>
                  <a:schemeClr val="tx1"/>
                </a:solidFill>
                <a:latin typeface="+mn-lt"/>
                <a:ea typeface="+mn-ea"/>
                <a:cs typeface="+mn-cs"/>
              </a:rPr>
              <a:t>Platypuses have legs; bats have webbed wings. </a:t>
            </a:r>
          </a:p>
          <a:p>
            <a:pPr marL="320040" indent="-182880">
              <a:buFont typeface="Arial" pitchFamily="34" charset="0"/>
              <a:buChar char="•"/>
            </a:pPr>
            <a:r>
              <a:rPr lang="en-US" sz="1200" kern="1200" dirty="0">
                <a:solidFill>
                  <a:schemeClr val="tx1"/>
                </a:solidFill>
                <a:latin typeface="+mn-lt"/>
                <a:ea typeface="+mn-ea"/>
                <a:cs typeface="+mn-cs"/>
              </a:rPr>
              <a:t>Platypuses live only in Australia and Tasmania; bats are present throughout most of the world.</a:t>
            </a:r>
            <a:r>
              <a:rPr lang="en-US" dirty="0"/>
              <a:t> </a:t>
            </a:r>
            <a:r>
              <a:rPr lang="en-US" sz="12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55</a:t>
            </a:fld>
            <a:endParaRPr lang="en-US">
              <a:solidFill>
                <a:prstClr val="black"/>
              </a:solidFill>
            </a:endParaRPr>
          </a:p>
        </p:txBody>
      </p:sp>
    </p:spTree>
    <p:extLst>
      <p:ext uri="{BB962C8B-B14F-4D97-AF65-F5344CB8AC3E}">
        <p14:creationId xmlns:p14="http://schemas.microsoft.com/office/powerpoint/2010/main" val="1608061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a:t>
            </a:r>
            <a:r>
              <a:rPr lang="en-US" baseline="0" dirty="0"/>
              <a:t> min</a:t>
            </a:r>
          </a:p>
          <a:p>
            <a:endParaRPr lang="en-US" baseline="0" dirty="0"/>
          </a:p>
          <a:p>
            <a:pPr marL="228600" indent="-228600">
              <a:buAutoNum type="alphaLcPeriod"/>
            </a:pPr>
            <a:r>
              <a:rPr lang="en-US" sz="1200" kern="1200" dirty="0">
                <a:solidFill>
                  <a:schemeClr val="tx1"/>
                </a:solidFill>
                <a:latin typeface="+mn-lt"/>
                <a:ea typeface="+mn-ea"/>
                <a:cs typeface="+mn-cs"/>
              </a:rPr>
              <a:t>“This slide and the next list some of the shared traits that define related groups of organisms.”</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Instead of reading all of the traits, list two traits and then highlight the key science idea: </a:t>
            </a:r>
            <a:r>
              <a:rPr lang="en-US" sz="1200" i="1" kern="1200" dirty="0">
                <a:solidFill>
                  <a:schemeClr val="tx1"/>
                </a:solidFill>
                <a:latin typeface="+mn-lt"/>
                <a:ea typeface="+mn-ea"/>
                <a:cs typeface="+mn-cs"/>
              </a:rPr>
              <a:t>Shared traits help biologists define groups of organisms related by common ancestry.</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56</a:t>
            </a:fld>
            <a:endParaRPr lang="en-US">
              <a:solidFill>
                <a:prstClr val="black"/>
              </a:solidFill>
            </a:endParaRPr>
          </a:p>
        </p:txBody>
      </p:sp>
    </p:spTree>
    <p:extLst>
      <p:ext uri="{BB962C8B-B14F-4D97-AF65-F5344CB8AC3E}">
        <p14:creationId xmlns:p14="http://schemas.microsoft.com/office/powerpoint/2010/main" val="25073929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a:t>
            </a:r>
            <a:r>
              <a:rPr lang="en-US" baseline="0" dirty="0"/>
              <a:t> min</a:t>
            </a:r>
          </a:p>
          <a:p>
            <a:endParaRPr lang="en-US" baseline="0" dirty="0"/>
          </a:p>
          <a:p>
            <a:pPr marL="228600" indent="-228600">
              <a:buNone/>
            </a:pPr>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List two of the traits on the slide and n</a:t>
            </a:r>
            <a:r>
              <a:rPr lang="en-US" dirty="0"/>
              <a:t>ote that some traits become quite specialized</a:t>
            </a:r>
            <a:r>
              <a:rPr lang="en-US" baseline="0" dirty="0"/>
              <a:t> in sunflowers.</a:t>
            </a:r>
          </a:p>
          <a:p>
            <a:pPr marL="228600" indent="-228600">
              <a:buNone/>
            </a:pPr>
            <a:endParaRPr lang="en-US" baseline="0" dirty="0"/>
          </a:p>
          <a:p>
            <a:pPr marL="228600" indent="-228600">
              <a:buNone/>
            </a:pPr>
            <a:r>
              <a:rPr lang="en-US" sz="1200" kern="1200" dirty="0">
                <a:solidFill>
                  <a:schemeClr val="tx1"/>
                </a:solidFill>
                <a:latin typeface="+mn-lt"/>
                <a:ea typeface="+mn-ea"/>
                <a:cs typeface="+mn-cs"/>
              </a:rPr>
              <a:t>b. 	Then highlight the key science idea again: </a:t>
            </a:r>
            <a:r>
              <a:rPr lang="en-US" sz="1200" i="1" kern="1200" dirty="0">
                <a:solidFill>
                  <a:schemeClr val="tx1"/>
                </a:solidFill>
                <a:latin typeface="+mn-lt"/>
                <a:ea typeface="+mn-ea"/>
                <a:cs typeface="+mn-cs"/>
              </a:rPr>
              <a:t>Shared traits help biologists define groups of organisms related by common ancestry</a:t>
            </a:r>
            <a:r>
              <a:rPr lang="en-US" sz="1200" i="0" kern="1200" dirty="0">
                <a:solidFill>
                  <a:schemeClr val="tx1"/>
                </a:solidFill>
                <a:latin typeface="+mn-lt"/>
                <a:ea typeface="+mn-ea"/>
                <a:cs typeface="+mn-cs"/>
              </a:rPr>
              <a:t>.</a:t>
            </a:r>
            <a:endParaRPr lang="en-US" sz="1200"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57</a:t>
            </a:fld>
            <a:endParaRPr lang="en-US">
              <a:solidFill>
                <a:prstClr val="black"/>
              </a:solidFill>
            </a:endParaRPr>
          </a:p>
        </p:txBody>
      </p:sp>
    </p:spTree>
    <p:extLst>
      <p:ext uri="{BB962C8B-B14F-4D97-AF65-F5344CB8AC3E}">
        <p14:creationId xmlns:p14="http://schemas.microsoft.com/office/powerpoint/2010/main" val="25073929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None/>
            </a:pPr>
            <a:r>
              <a:rPr lang="en-US" dirty="0"/>
              <a:t>2</a:t>
            </a:r>
            <a:r>
              <a:rPr lang="en-US" baseline="0" dirty="0"/>
              <a:t> min</a:t>
            </a:r>
          </a:p>
          <a:p>
            <a:pPr marL="228600" lvl="0" indent="-228600">
              <a:buNone/>
            </a:pPr>
            <a:endParaRPr lang="en-US" baseline="0" dirty="0"/>
          </a:p>
          <a:p>
            <a:pPr marL="228600" indent="-228600">
              <a:buAutoNum type="alphaLcPeriod"/>
            </a:pPr>
            <a:r>
              <a:rPr lang="en-US" sz="1200" kern="1200" dirty="0">
                <a:solidFill>
                  <a:schemeClr val="tx1"/>
                </a:solidFill>
                <a:latin typeface="+mn-lt"/>
                <a:ea typeface="+mn-ea"/>
                <a:cs typeface="+mn-cs"/>
              </a:rPr>
              <a:t>“What do you think we mean when we say that organisms within a group are related by common ancestry?”</a:t>
            </a:r>
          </a:p>
          <a:p>
            <a:endParaRPr lang="en-US" sz="1200" b="1" kern="1200" dirty="0">
              <a:solidFill>
                <a:schemeClr val="tx1"/>
              </a:solidFill>
              <a:latin typeface="+mn-lt"/>
              <a:ea typeface="+mn-ea"/>
              <a:cs typeface="+mn-cs"/>
            </a:endParaRPr>
          </a:p>
          <a:p>
            <a:pPr marL="228600" indent="-228600">
              <a:buAutoNum type="alphaLcPeriod" startAt="2"/>
            </a:pPr>
            <a:r>
              <a:rPr lang="en-US" sz="1200" b="0" kern="1200" dirty="0">
                <a:solidFill>
                  <a:schemeClr val="tx1"/>
                </a:solidFill>
                <a:latin typeface="+mn-lt"/>
                <a:ea typeface="+mn-ea"/>
                <a:cs typeface="+mn-cs"/>
              </a:rPr>
              <a:t>As </a:t>
            </a:r>
            <a:r>
              <a:rPr lang="en-US" sz="1200" kern="1200" dirty="0">
                <a:solidFill>
                  <a:schemeClr val="tx1"/>
                </a:solidFill>
                <a:latin typeface="+mn-lt"/>
                <a:ea typeface="+mn-ea"/>
                <a:cs typeface="+mn-cs"/>
              </a:rPr>
              <a:t>participants share their ideas,</a:t>
            </a:r>
            <a:r>
              <a:rPr lang="en-US" sz="1200" kern="1200" baseline="0" dirty="0">
                <a:solidFill>
                  <a:schemeClr val="tx1"/>
                </a:solidFill>
                <a:latin typeface="+mn-lt"/>
                <a:ea typeface="+mn-ea"/>
                <a:cs typeface="+mn-cs"/>
              </a:rPr>
              <a:t> record them on chart paper</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Emphasize: </a:t>
            </a:r>
            <a:r>
              <a:rPr lang="en-US" sz="1200" kern="1200" dirty="0">
                <a:solidFill>
                  <a:schemeClr val="tx1"/>
                </a:solidFill>
                <a:latin typeface="+mn-lt"/>
                <a:ea typeface="+mn-ea"/>
                <a:cs typeface="+mn-cs"/>
              </a:rPr>
              <a:t>“</a:t>
            </a:r>
            <a:r>
              <a:rPr lang="en-US" sz="1200" kern="1200" dirty="0">
                <a:solidFill>
                  <a:schemeClr val="tx1"/>
                </a:solidFill>
                <a:effectLst/>
                <a:latin typeface="+mn-lt"/>
                <a:ea typeface="+mn-ea"/>
                <a:cs typeface="+mn-cs"/>
              </a:rPr>
              <a:t>Common ancestry explains why organisms have many shared features that give the impression they’re closely related.”</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During this discussion, make sure participants understand that heredity and evolutionary relationships are involved.</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58</a:t>
            </a:fld>
            <a:endParaRPr lang="en-US"/>
          </a:p>
        </p:txBody>
      </p:sp>
    </p:spTree>
    <p:extLst>
      <p:ext uri="{BB962C8B-B14F-4D97-AF65-F5344CB8AC3E}">
        <p14:creationId xmlns:p14="http://schemas.microsoft.com/office/powerpoint/2010/main" val="14709813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None/>
            </a:pPr>
            <a:r>
              <a:rPr lang="en-US" dirty="0"/>
              <a:t>10</a:t>
            </a:r>
            <a:r>
              <a:rPr lang="en-US" baseline="0" dirty="0"/>
              <a:t> min</a:t>
            </a:r>
          </a:p>
          <a:p>
            <a:pPr marL="228600" lvl="0" indent="-228600">
              <a:buNone/>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Participants may use available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resources, such as the </a:t>
            </a:r>
            <a:r>
              <a:rPr lang="en-US" sz="1200" kern="1200" dirty="0" err="1">
                <a:solidFill>
                  <a:schemeClr val="tx1"/>
                </a:solidFill>
                <a:effectLst/>
                <a:latin typeface="+mn-lt"/>
                <a:ea typeface="+mn-ea"/>
                <a:cs typeface="+mn-cs"/>
              </a:rPr>
              <a:t>STeLLA</a:t>
            </a:r>
            <a:r>
              <a:rPr lang="en-US" sz="1200" kern="1200" dirty="0">
                <a:solidFill>
                  <a:schemeClr val="tx1"/>
                </a:solidFill>
                <a:effectLst/>
                <a:latin typeface="+mn-lt"/>
                <a:ea typeface="+mn-ea"/>
                <a:cs typeface="+mn-cs"/>
              </a:rPr>
              <a:t> strategies booklet, for this activity. </a:t>
            </a:r>
          </a:p>
          <a:p>
            <a:pPr marL="228600" lvl="0" indent="-228600">
              <a:buNone/>
            </a:pPr>
            <a:endParaRPr lang="en-US" baseline="0" dirty="0"/>
          </a:p>
          <a:p>
            <a:pPr marL="228600" indent="-228600">
              <a:buAutoNum type="alphaLcPeriod"/>
            </a:pPr>
            <a:r>
              <a:rPr lang="en-US" sz="1200" kern="1200" dirty="0">
                <a:solidFill>
                  <a:schemeClr val="tx1"/>
                </a:solidFill>
                <a:latin typeface="+mn-lt"/>
                <a:ea typeface="+mn-ea"/>
                <a:cs typeface="+mn-cs"/>
              </a:rPr>
              <a:t>“For this next activity, you’ll work with a partner to develop a claim stating which group you think an organism belongs to and supporting your claim with evidence and reasoning.” </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Have participants pair up; then give each pair a copy of handout 1.6 (Traits and Groups).</a:t>
            </a:r>
          </a:p>
          <a:p>
            <a:endParaRPr lang="en-US" sz="1200" b="1"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Review the instructions on the slide and handout. Then answer any questions before pairs begin working on the tasks. </a:t>
            </a:r>
          </a:p>
          <a:p>
            <a:endParaRPr lang="en-US" sz="1200" b="1" kern="1200" dirty="0">
              <a:solidFill>
                <a:schemeClr val="tx1"/>
              </a:solidFill>
              <a:latin typeface="+mn-lt"/>
              <a:ea typeface="+mn-ea"/>
              <a:cs typeface="+mn-cs"/>
            </a:endParaRPr>
          </a:p>
          <a:p>
            <a:pPr marL="228600" indent="-228600">
              <a:buAutoNum type="alphaLcPeriod" startAt="4"/>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pairs to share their claims, evidence, and reasoning. Ask challenge questions as needed, such as “Can you use science ideas we’ve been talking about to further support your claim?” Encourage other participants to agree or disagree, add on, or ask questions. </a:t>
            </a:r>
          </a:p>
          <a:p>
            <a:endParaRPr lang="en-US" sz="1200" kern="1200" dirty="0">
              <a:solidFill>
                <a:schemeClr val="tx1"/>
              </a:solidFill>
              <a:latin typeface="+mn-lt"/>
              <a:ea typeface="+mn-ea"/>
              <a:cs typeface="+mn-cs"/>
            </a:endParaRPr>
          </a:p>
          <a:p>
            <a:pPr marL="228600" indent="-228600">
              <a:buAutoNum type="alphaLcPeriod" startAt="5"/>
            </a:pPr>
            <a:r>
              <a:rPr lang="en-US" sz="1200" kern="1200" dirty="0">
                <a:solidFill>
                  <a:schemeClr val="tx1"/>
                </a:solidFill>
                <a:latin typeface="+mn-lt"/>
                <a:ea typeface="+mn-ea"/>
                <a:cs typeface="+mn-cs"/>
              </a:rPr>
              <a:t>Emphasize that developing an explanation by making a claim and supporting it with evidence and reasoning is an important skill in the NGSS and Common Core and is one of the Student Thinking Lens strategies they’ll explore in more detail later in the PD program. For now, note that one of the most difficult parts of developing an explanation is linking the claim to scientific reasoning and underlying science ideas. For example, the scientific reasoning that explains why dolphins are mammals is that all mammals at one point in time shared a common ancestor. This common ancestor must have had traits (such as having hair and a four-chambered heart, breathing air, generating heat, and making milk) that it passed on to the groups that evolved from it. This reasoning relates to one of the teacher learning goals for this session: One reason groups of organisms share so many features is common ancestry.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a:t>
            </a:r>
            <a:endParaRPr lang="en-US" sz="1200" kern="1200" dirty="0">
              <a:solidFill>
                <a:schemeClr val="tx1"/>
              </a:solidFill>
              <a:latin typeface="+mn-lt"/>
              <a:ea typeface="+mn-ea"/>
              <a:cs typeface="+mn-cs"/>
            </a:endParaRPr>
          </a:p>
          <a:p>
            <a:pPr marL="228600" indent="-137160">
              <a:buFont typeface="Arial" pitchFamily="34" charset="0"/>
              <a:buChar char="•"/>
            </a:pPr>
            <a:r>
              <a:rPr lang="en-US" sz="1200" i="1" kern="1200" dirty="0">
                <a:solidFill>
                  <a:schemeClr val="tx1"/>
                </a:solidFill>
                <a:latin typeface="+mn-lt"/>
                <a:ea typeface="+mn-ea"/>
                <a:cs typeface="+mn-cs"/>
              </a:rPr>
              <a:t>Question 2 (least</a:t>
            </a:r>
            <a:r>
              <a:rPr lang="en-US" sz="1200" i="1" kern="1200" baseline="0" dirty="0">
                <a:solidFill>
                  <a:schemeClr val="tx1"/>
                </a:solidFill>
                <a:latin typeface="+mn-lt"/>
                <a:ea typeface="+mn-ea"/>
                <a:cs typeface="+mn-cs"/>
              </a:rPr>
              <a:t> i</a:t>
            </a:r>
            <a:r>
              <a:rPr lang="en-US" sz="1200" i="1" kern="1200" dirty="0">
                <a:solidFill>
                  <a:schemeClr val="tx1"/>
                </a:solidFill>
                <a:latin typeface="+mn-lt"/>
                <a:ea typeface="+mn-ea"/>
                <a:cs typeface="+mn-cs"/>
              </a:rPr>
              <a:t>nclusive group):</a:t>
            </a:r>
            <a:endParaRPr lang="en-US" sz="1200" kern="1200" dirty="0">
              <a:solidFill>
                <a:schemeClr val="tx1"/>
              </a:solidFill>
              <a:latin typeface="+mn-lt"/>
              <a:ea typeface="+mn-ea"/>
              <a:cs typeface="+mn-cs"/>
            </a:endParaRPr>
          </a:p>
          <a:p>
            <a:pPr marL="457200" indent="-137160">
              <a:buFont typeface="Arial" pitchFamily="34" charset="0"/>
              <a:buChar char="•"/>
            </a:pPr>
            <a:r>
              <a:rPr lang="en-US" sz="1200" kern="1200" dirty="0">
                <a:solidFill>
                  <a:schemeClr val="tx1"/>
                </a:solidFill>
                <a:latin typeface="+mn-lt"/>
                <a:ea typeface="+mn-ea"/>
                <a:cs typeface="+mn-cs"/>
              </a:rPr>
              <a:t>Dolphin: mammal</a:t>
            </a:r>
          </a:p>
          <a:p>
            <a:pPr marL="457200" indent="-137160">
              <a:buFont typeface="Arial" pitchFamily="34" charset="0"/>
              <a:buChar char="•"/>
            </a:pPr>
            <a:r>
              <a:rPr lang="en-US" sz="1200" kern="1200" dirty="0">
                <a:solidFill>
                  <a:schemeClr val="tx1"/>
                </a:solidFill>
                <a:latin typeface="+mn-lt"/>
                <a:ea typeface="+mn-ea"/>
                <a:cs typeface="+mn-cs"/>
              </a:rPr>
              <a:t>Lamprey: vertebrate (</a:t>
            </a:r>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The lamprey is interesting because it’s classified as a vertebrate but lacks a true backbone. Instead, it has a similar structure made out of cartilage.)</a:t>
            </a:r>
          </a:p>
          <a:p>
            <a:pPr marL="457200" indent="-137160">
              <a:buFont typeface="Arial" pitchFamily="34" charset="0"/>
              <a:buChar char="•"/>
            </a:pPr>
            <a:r>
              <a:rPr lang="en-US" sz="1200" kern="1200" dirty="0">
                <a:solidFill>
                  <a:schemeClr val="tx1"/>
                </a:solidFill>
                <a:latin typeface="+mn-lt"/>
                <a:ea typeface="+mn-ea"/>
                <a:cs typeface="+mn-cs"/>
              </a:rPr>
              <a:t>Snail: Animal</a:t>
            </a:r>
          </a:p>
          <a:p>
            <a:pPr marL="457200" indent="-137160">
              <a:buFont typeface="Arial" pitchFamily="34" charset="0"/>
              <a:buChar char="•"/>
            </a:pPr>
            <a:r>
              <a:rPr lang="en-US" sz="1200" kern="1200" dirty="0">
                <a:solidFill>
                  <a:schemeClr val="tx1"/>
                </a:solidFill>
                <a:latin typeface="+mn-lt"/>
                <a:ea typeface="+mn-ea"/>
                <a:cs typeface="+mn-cs"/>
              </a:rPr>
              <a:t>Penguin: Bird</a:t>
            </a:r>
          </a:p>
          <a:p>
            <a:pPr marL="228600" indent="-137160">
              <a:buFont typeface="Arial" pitchFamily="34" charset="0"/>
              <a:buChar char="•"/>
            </a:pPr>
            <a:r>
              <a:rPr lang="en-US" sz="1200" i="1" kern="1200" dirty="0">
                <a:solidFill>
                  <a:schemeClr val="tx1"/>
                </a:solidFill>
                <a:latin typeface="+mn-lt"/>
                <a:ea typeface="+mn-ea"/>
                <a:cs typeface="+mn-cs"/>
              </a:rPr>
              <a:t>Questions 3 and 4 (sample claim, evidence, and reasoning): </a:t>
            </a:r>
            <a:endParaRPr lang="en-US" sz="1200" kern="1200" dirty="0">
              <a:solidFill>
                <a:schemeClr val="tx1"/>
              </a:solidFill>
              <a:latin typeface="+mn-lt"/>
              <a:ea typeface="+mn-ea"/>
              <a:cs typeface="+mn-cs"/>
            </a:endParaRPr>
          </a:p>
          <a:p>
            <a:pPr marL="457200" marR="0" lvl="0" indent="-13716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 claim that the penguin is a bird. My evidence is that penguins have the following traits of birds: They have vertebrae, feathers, two legs covered in scales, and two wings, and they make heat internally. My reasoning is that scientists put organisms into groups that share certain traits. Scientists believe that these traits have been passed down to them through common ancestors.  Penguins have the same traits and the same ancestors as other organisms in the birds group. They aren’t mammals because they don’t share common ancestors or the traits of mammals, such as having hair or making milk.</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59</a:t>
            </a:fld>
            <a:endParaRPr lang="en-US">
              <a:solidFill>
                <a:prstClr val="black"/>
              </a:solidFill>
            </a:endParaRPr>
          </a:p>
        </p:txBody>
      </p:sp>
    </p:spTree>
    <p:extLst>
      <p:ext uri="{BB962C8B-B14F-4D97-AF65-F5344CB8AC3E}">
        <p14:creationId xmlns:p14="http://schemas.microsoft.com/office/powerpoint/2010/main" val="835368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1 min</a:t>
            </a:r>
          </a:p>
          <a:p>
            <a:endParaRPr lang="en-US" dirty="0"/>
          </a:p>
          <a:p>
            <a:pPr marL="228600" indent="-228600">
              <a:buAutoNum type="alphaLcPeriod"/>
            </a:pPr>
            <a:r>
              <a:rPr lang="en-US" sz="1200" kern="1200" dirty="0">
                <a:solidFill>
                  <a:schemeClr val="tx1"/>
                </a:solidFill>
                <a:latin typeface="+mn-lt"/>
                <a:ea typeface="+mn-ea"/>
                <a:cs typeface="+mn-cs"/>
              </a:rPr>
              <a:t>Read the information on the slide.</a:t>
            </a:r>
          </a:p>
          <a:p>
            <a:endParaRPr lang="en-US" sz="1200" u="sng" kern="1200" dirty="0">
              <a:solidFill>
                <a:schemeClr val="tx1"/>
              </a:solidFill>
              <a:latin typeface="+mn-lt"/>
              <a:ea typeface="+mn-ea"/>
              <a:cs typeface="+mn-cs"/>
            </a:endParaRPr>
          </a:p>
          <a:p>
            <a:pPr marL="228600" indent="-228600">
              <a:buAutoNum type="alphaLcPeriod" startAt="2"/>
            </a:pPr>
            <a:r>
              <a:rPr lang="en-US" sz="1200" u="none" kern="1200" baseline="0" dirty="0">
                <a:solidFill>
                  <a:schemeClr val="tx1"/>
                </a:solidFill>
                <a:latin typeface="+mn-lt"/>
                <a:ea typeface="+mn-ea"/>
                <a:cs typeface="+mn-cs"/>
              </a:rPr>
              <a:t>E</a:t>
            </a:r>
            <a:r>
              <a:rPr lang="en-US" sz="1200" u="none" kern="1200" dirty="0">
                <a:solidFill>
                  <a:schemeClr val="tx1"/>
                </a:solidFill>
                <a:latin typeface="+mn-lt"/>
                <a:ea typeface="+mn-ea"/>
                <a:cs typeface="+mn-cs"/>
              </a:rPr>
              <a:t>mphasize</a:t>
            </a:r>
            <a:r>
              <a:rPr lang="en-US" sz="1200" kern="1200" dirty="0">
                <a:solidFill>
                  <a:schemeClr val="tx1"/>
                </a:solidFill>
                <a:latin typeface="+mn-lt"/>
                <a:ea typeface="+mn-ea"/>
                <a:cs typeface="+mn-cs"/>
              </a:rPr>
              <a:t> the importance of these additions to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approach. By integrating Common Core English language arts (ELA) and math standards into the science curriculum, the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PD program enables teachers to invest more time in teaching science. The teaching strategies developed in the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PD program are also valuable tools in other subject areas.  </a:t>
            </a:r>
          </a:p>
          <a:p>
            <a:pPr marL="0" indent="0">
              <a:buNone/>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a:p>
        </p:txBody>
      </p:sp>
    </p:spTree>
    <p:extLst>
      <p:ext uri="{BB962C8B-B14F-4D97-AF65-F5344CB8AC3E}">
        <p14:creationId xmlns:p14="http://schemas.microsoft.com/office/powerpoint/2010/main" val="9373093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pPr marL="228600" indent="-228600">
              <a:buAutoNum type="alphaLcPeriod"/>
            </a:pPr>
            <a:r>
              <a:rPr lang="en-US" sz="1200" kern="1200" dirty="0">
                <a:solidFill>
                  <a:schemeClr val="tx1"/>
                </a:solidFill>
                <a:latin typeface="+mn-lt"/>
                <a:ea typeface="+mn-ea"/>
                <a:cs typeface="+mn-cs"/>
              </a:rPr>
              <a:t>Review the focus question on the slide.</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Individuals:</a:t>
            </a:r>
            <a:r>
              <a:rPr lang="en-US" sz="1200" b="1"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Have participants answer this question </a:t>
            </a:r>
            <a:r>
              <a:rPr lang="en-US" sz="1200" kern="1200" dirty="0">
                <a:solidFill>
                  <a:schemeClr val="tx1"/>
                </a:solidFill>
                <a:latin typeface="+mn-lt"/>
                <a:ea typeface="+mn-ea"/>
                <a:cs typeface="+mn-cs"/>
              </a:rPr>
              <a:t>in their science notebooks.</a:t>
            </a:r>
          </a:p>
          <a:p>
            <a:endParaRPr lang="en-US" sz="1200" b="1"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one or two participants to share their answers and reasoning with the group.</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29101458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Less than 1 min</a:t>
            </a:r>
          </a:p>
          <a:p>
            <a:endParaRPr lang="en-US" sz="1200" kern="1200" dirty="0">
              <a:solidFill>
                <a:schemeClr val="tx1"/>
              </a:solidFill>
              <a:latin typeface="+mn-lt"/>
              <a:ea typeface="+mn-ea"/>
              <a:cs typeface="+mn-cs"/>
            </a:endParaRPr>
          </a:p>
          <a:p>
            <a:pPr marL="228600" indent="-228600">
              <a:buAutoNum type="alphaLcPeriod"/>
            </a:pPr>
            <a:r>
              <a:rPr lang="en-US" sz="1200" kern="1200" dirty="0">
                <a:solidFill>
                  <a:schemeClr val="tx1"/>
                </a:solidFill>
                <a:latin typeface="+mn-lt"/>
                <a:ea typeface="+mn-ea"/>
                <a:cs typeface="+mn-cs"/>
              </a:rPr>
              <a:t>Highlight the key science ideas on the slide.</a:t>
            </a:r>
          </a:p>
          <a:p>
            <a:pPr marL="0" indent="0">
              <a:buNone/>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29101458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228600" indent="-228600">
              <a:buAutoNum type="alphaLcPeriod"/>
            </a:pPr>
            <a:r>
              <a:rPr lang="en-US" sz="1200" kern="1200" dirty="0">
                <a:solidFill>
                  <a:schemeClr val="tx1"/>
                </a:solidFill>
                <a:latin typeface="+mn-lt"/>
                <a:ea typeface="+mn-ea"/>
                <a:cs typeface="+mn-cs"/>
              </a:rPr>
              <a:t>Read the focus question on the slide.</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Ask participants to write the question in their science notebooks.</a:t>
            </a:r>
          </a:p>
          <a:p>
            <a:pPr marL="0" indent="0">
              <a:buNone/>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7</a:t>
            </a:r>
            <a:r>
              <a:rPr lang="en-US" sz="1200" kern="1200" baseline="0" dirty="0">
                <a:solidFill>
                  <a:schemeClr val="tx1"/>
                </a:solidFill>
                <a:effectLst/>
                <a:latin typeface="+mn-lt"/>
                <a:ea typeface="+mn-ea"/>
                <a:cs typeface="+mn-cs"/>
              </a:rPr>
              <a:t> min</a:t>
            </a:r>
          </a:p>
          <a:p>
            <a:endParaRPr lang="en-US" sz="1200" kern="1200" baseline="0" dirty="0">
              <a:solidFill>
                <a:schemeClr val="tx1"/>
              </a:solidFill>
              <a:effectLst/>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Don’t spend too much time on this activity, since participants should understand the reasoning involved. To stay within the allotted time, you may need to reduce the number of species participants examine. </a:t>
            </a:r>
          </a:p>
          <a:p>
            <a:endParaRPr lang="en-US" sz="1200" kern="1200" dirty="0">
              <a:solidFill>
                <a:schemeClr val="tx1"/>
              </a:solidFill>
              <a:latin typeface="+mn-lt"/>
              <a:ea typeface="+mn-ea"/>
              <a:cs typeface="+mn-cs"/>
            </a:endParaRPr>
          </a:p>
          <a:p>
            <a:pPr marL="228600" indent="-228600">
              <a:buAutoNum type="alphaLcPeriod"/>
            </a:pPr>
            <a:r>
              <a:rPr lang="en-US" sz="1200" kern="1200" dirty="0">
                <a:solidFill>
                  <a:schemeClr val="tx1"/>
                </a:solidFill>
                <a:latin typeface="+mn-lt"/>
                <a:ea typeface="+mn-ea"/>
                <a:cs typeface="+mn-cs"/>
              </a:rPr>
              <a:t>“The purpose of this next activity is to set the stage for understanding the origins of traits in different species.”</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Direct participants to pair up for this activity.  </a:t>
            </a:r>
          </a:p>
          <a:p>
            <a:endParaRPr lang="en-US" sz="1200" b="1"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“Select three species from the groups of organisms listed on the slide. For example, you might choose a hummingbird, a crow, and a red-tailed hawk. Identify traits that differ among the species and describe how these differences might affect the survival of each organism. For instance, you might describe differences in the beaks, feet, and body size among the hummingbird, crow, and red-tailed hawk. Then describe how these trait variations might help each species survive in its environment. For example, the hawk is an active predator with a sharp, hooked beak that helps it tear apart and eat its prey. This trait enables the hawk to tear</a:t>
            </a:r>
            <a:r>
              <a:rPr lang="en-US" sz="1200" kern="1200" baseline="0" dirty="0">
                <a:solidFill>
                  <a:schemeClr val="tx1"/>
                </a:solidFill>
                <a:latin typeface="+mn-lt"/>
                <a:ea typeface="+mn-ea"/>
                <a:cs typeface="+mn-cs"/>
              </a:rPr>
              <a:t> apart its prey, giving it a survival advantage.”</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pPr marL="228600" indent="-228600">
              <a:buAutoNum type="alphaLcPeriod" startAt="4"/>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one pair of participants to share their descriptions and explanations with the group.</a:t>
            </a:r>
            <a:r>
              <a:rPr lang="en-US" sz="1600" dirty="0"/>
              <a:t>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5439455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pPr marL="228600" indent="-228600">
              <a:buAutoNum type="alphaLcPeriod"/>
            </a:pPr>
            <a:r>
              <a:rPr lang="en-US" sz="1200" kern="1200" dirty="0">
                <a:solidFill>
                  <a:schemeClr val="tx1"/>
                </a:solidFill>
                <a:latin typeface="+mn-lt"/>
                <a:ea typeface="+mn-ea"/>
                <a:cs typeface="+mn-cs"/>
              </a:rPr>
              <a:t>Review the focus question on the slide.</a:t>
            </a:r>
          </a:p>
          <a:p>
            <a:endParaRPr lang="en-US" sz="1200"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Ask participants to answer the question in their science notebooks</a:t>
            </a:r>
            <a:r>
              <a:rPr lang="en-US" sz="1200" kern="1200" baseline="0" dirty="0">
                <a:solidFill>
                  <a:schemeClr val="tx1"/>
                </a:solidFill>
                <a:latin typeface="+mn-lt"/>
                <a:ea typeface="+mn-ea"/>
                <a:cs typeface="+mn-cs"/>
              </a:rPr>
              <a:t> and support their ideas with evidence from the activity they just completed</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one or two participants to share their explanations and evidence with the group.</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Less than 1</a:t>
            </a:r>
            <a:r>
              <a:rPr lang="en-US" sz="1200" kern="1200" baseline="0" dirty="0">
                <a:solidFill>
                  <a:schemeClr val="tx1"/>
                </a:solidFill>
                <a:latin typeface="+mn-lt"/>
                <a:ea typeface="+mn-ea"/>
                <a:cs typeface="+mn-cs"/>
              </a:rPr>
              <a:t> min</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marL="228600" indent="-228600">
              <a:buAutoNum type="alphaLcPeriod"/>
            </a:pPr>
            <a:r>
              <a:rPr lang="en-US" sz="1200" kern="1200" dirty="0">
                <a:solidFill>
                  <a:schemeClr val="tx1"/>
                </a:solidFill>
                <a:latin typeface="+mn-lt"/>
                <a:ea typeface="+mn-ea"/>
                <a:cs typeface="+mn-cs"/>
              </a:rPr>
              <a:t>Highlight the NGSS performance standards on the slide.</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Emphasize that the focus is on variation among offspring and their parents, as well as within species.</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42674128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Less</a:t>
            </a:r>
            <a:r>
              <a:rPr lang="en-US" sz="1200" kern="1200" baseline="0" dirty="0">
                <a:solidFill>
                  <a:schemeClr val="tx1"/>
                </a:solidFill>
                <a:effectLst/>
                <a:latin typeface="+mn-lt"/>
                <a:ea typeface="+mn-ea"/>
                <a:cs typeface="+mn-cs"/>
              </a:rPr>
              <a:t> than </a:t>
            </a:r>
            <a:r>
              <a:rPr lang="en-US" sz="1200" kern="1200" dirty="0">
                <a:solidFill>
                  <a:schemeClr val="tx1"/>
                </a:solidFill>
                <a:effectLst/>
                <a:latin typeface="+mn-lt"/>
                <a:ea typeface="+mn-ea"/>
                <a:cs typeface="+mn-cs"/>
              </a:rPr>
              <a:t>1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228600" indent="-228600">
              <a:buAutoNum type="alphaLcPeriod"/>
            </a:pPr>
            <a:r>
              <a:rPr lang="en-US" sz="1200" kern="1200" dirty="0">
                <a:solidFill>
                  <a:schemeClr val="tx1"/>
                </a:solidFill>
                <a:latin typeface="+mn-lt"/>
                <a:ea typeface="+mn-ea"/>
                <a:cs typeface="+mn-cs"/>
              </a:rPr>
              <a:t>“How would you define the word </a:t>
            </a:r>
            <a:r>
              <a:rPr lang="en-US" sz="1200" i="1" kern="1200" dirty="0">
                <a:solidFill>
                  <a:schemeClr val="tx1"/>
                </a:solidFill>
                <a:latin typeface="+mn-lt"/>
                <a:ea typeface="+mn-ea"/>
                <a:cs typeface="+mn-cs"/>
              </a:rPr>
              <a:t>species</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As participants share their ideas, record them on chart paper.</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66</a:t>
            </a:fld>
            <a:endParaRPr lang="en-US"/>
          </a:p>
        </p:txBody>
      </p:sp>
    </p:spTree>
    <p:extLst>
      <p:ext uri="{BB962C8B-B14F-4D97-AF65-F5344CB8AC3E}">
        <p14:creationId xmlns:p14="http://schemas.microsoft.com/office/powerpoint/2010/main" val="18660091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Less than 1 min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228600" indent="-228600">
              <a:buAutoNum type="alphaLcPeriod"/>
            </a:pPr>
            <a:r>
              <a:rPr lang="en-US" sz="1200" kern="1200" dirty="0">
                <a:solidFill>
                  <a:schemeClr val="tx1"/>
                </a:solidFill>
                <a:latin typeface="+mn-lt"/>
                <a:ea typeface="+mn-ea"/>
                <a:cs typeface="+mn-cs"/>
              </a:rPr>
              <a:t>How many species do you see on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should identify two species: lion and tiger.</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Read the definition on the slide and indicate that this is a common definition of a species.</a:t>
            </a:r>
          </a:p>
          <a:p>
            <a:pPr marL="0" indent="0">
              <a:buNone/>
            </a:pPr>
            <a:endParaRPr lang="en-US" sz="1200" kern="120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67</a:t>
            </a:fld>
            <a:endParaRPr lang="en-US">
              <a:solidFill>
                <a:prstClr val="black"/>
              </a:solidFill>
            </a:endParaRPr>
          </a:p>
        </p:txBody>
      </p:sp>
    </p:spTree>
    <p:extLst>
      <p:ext uri="{BB962C8B-B14F-4D97-AF65-F5344CB8AC3E}">
        <p14:creationId xmlns:p14="http://schemas.microsoft.com/office/powerpoint/2010/main" val="24808700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Less than 1 min</a:t>
            </a:r>
          </a:p>
          <a:p>
            <a:endParaRPr lang="en-US" baseline="0" dirty="0"/>
          </a:p>
          <a:p>
            <a:pPr marL="228600" indent="-228600">
              <a:buAutoNum type="alphaLcPeriod"/>
            </a:pPr>
            <a:r>
              <a:rPr lang="en-US" sz="1200" kern="1200" dirty="0">
                <a:solidFill>
                  <a:schemeClr val="tx1"/>
                </a:solidFill>
                <a:latin typeface="+mn-lt"/>
                <a:ea typeface="+mn-ea"/>
                <a:cs typeface="+mn-cs"/>
              </a:rPr>
              <a:t>“The animal on this slide is called a </a:t>
            </a:r>
            <a:r>
              <a:rPr lang="en-US" sz="1200" i="1" kern="1200" dirty="0">
                <a:solidFill>
                  <a:schemeClr val="tx1"/>
                </a:solidFill>
                <a:latin typeface="+mn-lt"/>
                <a:ea typeface="+mn-ea"/>
                <a:cs typeface="+mn-cs"/>
              </a:rPr>
              <a:t>liger</a:t>
            </a:r>
            <a:r>
              <a:rPr lang="en-US" sz="1200" kern="1200" dirty="0">
                <a:solidFill>
                  <a:schemeClr val="tx1"/>
                </a:solidFill>
                <a:latin typeface="+mn-lt"/>
                <a:ea typeface="+mn-ea"/>
                <a:cs typeface="+mn-cs"/>
              </a:rPr>
              <a:t>, which is a cross between a lion and a tiger. Ligers don’t exist naturally in the wild but are the result of crossbreeding practices. Due to crossbreeding</a:t>
            </a:r>
            <a:r>
              <a:rPr lang="en-US" sz="1200" kern="1200" baseline="0" dirty="0">
                <a:solidFill>
                  <a:schemeClr val="tx1"/>
                </a:solidFill>
                <a:latin typeface="+mn-lt"/>
                <a:ea typeface="+mn-ea"/>
                <a:cs typeface="+mn-cs"/>
              </a:rPr>
              <a:t>, ligers often have birth defects and die prematurely.</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“Based on this evidence, do you still think lions and tigers represent two different species?”</a:t>
            </a:r>
          </a:p>
          <a:p>
            <a:endParaRPr lang="en-US" sz="1200"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Emphasize the words “under natural conditions” in the definition of species. Note that under natural conditions,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lions and tigers don’t overlap, so it’s reasonable to classify them as two different species. However,</a:t>
            </a:r>
            <a:r>
              <a:rPr lang="en-US" sz="1200" kern="1200" baseline="0" dirty="0">
                <a:solidFill>
                  <a:schemeClr val="tx1"/>
                </a:solidFill>
                <a:latin typeface="+mn-lt"/>
                <a:ea typeface="+mn-ea"/>
                <a:cs typeface="+mn-cs"/>
              </a:rPr>
              <a:t> defining species can be very difficult, especially since the common definition doesn’t apply to special groups of organisms like bacteria or ligers.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68</a:t>
            </a:fld>
            <a:endParaRPr lang="en-US">
              <a:solidFill>
                <a:prstClr val="black"/>
              </a:solidFill>
            </a:endParaRPr>
          </a:p>
        </p:txBody>
      </p:sp>
    </p:spTree>
    <p:extLst>
      <p:ext uri="{BB962C8B-B14F-4D97-AF65-F5344CB8AC3E}">
        <p14:creationId xmlns:p14="http://schemas.microsoft.com/office/powerpoint/2010/main" val="24808700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3 min</a:t>
            </a:r>
          </a:p>
          <a:p>
            <a:endParaRPr lang="en-US" sz="1200" kern="1200" dirty="0">
              <a:solidFill>
                <a:schemeClr val="tx1"/>
              </a:solidFill>
              <a:latin typeface="+mn-lt"/>
              <a:ea typeface="+mn-ea"/>
              <a:cs typeface="+mn-cs"/>
            </a:endParaRPr>
          </a:p>
          <a:p>
            <a:pPr marL="228600" indent="-228600">
              <a:buAutoNum type="alphaLcPeriod"/>
            </a:pPr>
            <a:r>
              <a:rPr lang="en-US" sz="1200" kern="1200" dirty="0">
                <a:solidFill>
                  <a:schemeClr val="tx1"/>
                </a:solidFill>
                <a:latin typeface="+mn-lt"/>
                <a:ea typeface="+mn-ea"/>
                <a:cs typeface="+mn-cs"/>
              </a:rPr>
              <a:t>Revisit the focus questions on the slide.</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“Think about the big ideas we’ve explored so far in this content deepening session and write two or three concise sentences in your notebooks describing these ideas.”</a:t>
            </a:r>
          </a:p>
          <a:p>
            <a:endParaRPr lang="en-US" sz="1200" b="1"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Whole group:</a:t>
            </a:r>
            <a:r>
              <a:rPr lang="en-US" sz="1200" b="1"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Invite one or two participants to share their sentences with the group</a:t>
            </a:r>
            <a:r>
              <a:rPr lang="en-US" sz="1200" b="0" kern="1200" dirty="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383010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16130" indent="-275434" eaLnBrk="0" hangingPunct="0">
              <a:spcBef>
                <a:spcPct val="30000"/>
              </a:spcBef>
              <a:defRPr sz="1200">
                <a:solidFill>
                  <a:schemeClr val="tx1"/>
                </a:solidFill>
                <a:latin typeface="Arial" charset="0"/>
              </a:defRPr>
            </a:lvl2pPr>
            <a:lvl3pPr marL="1101738" indent="-220348" eaLnBrk="0" hangingPunct="0">
              <a:spcBef>
                <a:spcPct val="30000"/>
              </a:spcBef>
              <a:defRPr sz="1200">
                <a:solidFill>
                  <a:schemeClr val="tx1"/>
                </a:solidFill>
                <a:latin typeface="Arial" charset="0"/>
              </a:defRPr>
            </a:lvl3pPr>
            <a:lvl4pPr marL="1542433" indent="-220348" eaLnBrk="0" hangingPunct="0">
              <a:spcBef>
                <a:spcPct val="30000"/>
              </a:spcBef>
              <a:defRPr sz="1200">
                <a:solidFill>
                  <a:schemeClr val="tx1"/>
                </a:solidFill>
                <a:latin typeface="Arial" charset="0"/>
              </a:defRPr>
            </a:lvl4pPr>
            <a:lvl5pPr marL="1983128" indent="-220348" eaLnBrk="0" hangingPunct="0">
              <a:spcBef>
                <a:spcPct val="30000"/>
              </a:spcBef>
              <a:defRPr sz="1200">
                <a:solidFill>
                  <a:schemeClr val="tx1"/>
                </a:solidFill>
                <a:latin typeface="Arial" charset="0"/>
              </a:defRPr>
            </a:lvl5pPr>
            <a:lvl6pPr marL="2423823" indent="-220348" eaLnBrk="0" fontAlgn="base" hangingPunct="0">
              <a:spcBef>
                <a:spcPct val="30000"/>
              </a:spcBef>
              <a:spcAft>
                <a:spcPct val="0"/>
              </a:spcAft>
              <a:defRPr sz="1200">
                <a:solidFill>
                  <a:schemeClr val="tx1"/>
                </a:solidFill>
                <a:latin typeface="Arial" charset="0"/>
              </a:defRPr>
            </a:lvl6pPr>
            <a:lvl7pPr marL="2864518" indent="-220348" eaLnBrk="0" fontAlgn="base" hangingPunct="0">
              <a:spcBef>
                <a:spcPct val="30000"/>
              </a:spcBef>
              <a:spcAft>
                <a:spcPct val="0"/>
              </a:spcAft>
              <a:defRPr sz="1200">
                <a:solidFill>
                  <a:schemeClr val="tx1"/>
                </a:solidFill>
                <a:latin typeface="Arial" charset="0"/>
              </a:defRPr>
            </a:lvl7pPr>
            <a:lvl8pPr marL="3305213" indent="-220348" eaLnBrk="0" fontAlgn="base" hangingPunct="0">
              <a:spcBef>
                <a:spcPct val="30000"/>
              </a:spcBef>
              <a:spcAft>
                <a:spcPct val="0"/>
              </a:spcAft>
              <a:defRPr sz="1200">
                <a:solidFill>
                  <a:schemeClr val="tx1"/>
                </a:solidFill>
                <a:latin typeface="Arial" charset="0"/>
              </a:defRPr>
            </a:lvl8pPr>
            <a:lvl9pPr marL="3745908" indent="-22034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7DB7600-B675-44EB-AEDF-32A12ECA8FDA}" type="slidenum">
              <a:rPr lang="en-US" altLang="en-US">
                <a:solidFill>
                  <a:srgbClr val="000000"/>
                </a:solidFill>
              </a:rPr>
              <a:pPr eaLnBrk="1" hangingPunct="1">
                <a:spcBef>
                  <a:spcPct val="0"/>
                </a:spcBef>
              </a:pPr>
              <a:t>7</a:t>
            </a:fld>
            <a:endParaRPr lang="en-US" altLang="en-US">
              <a:solidFill>
                <a:srgbClr val="000000"/>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dirty="0"/>
              <a:t>Approximately 1 min</a:t>
            </a:r>
          </a:p>
          <a:p>
            <a:pPr eaLnBrk="1" hangingPunct="1"/>
            <a:endParaRPr lang="en-US" altLang="en-US" dirty="0"/>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r>
              <a:rPr lang="en-US" sz="1200" b="1" kern="1200" dirty="0">
                <a:solidFill>
                  <a:schemeClr val="tx1"/>
                </a:solidFill>
                <a:latin typeface="+mn-lt"/>
                <a:ea typeface="+mn-ea"/>
                <a:cs typeface="+mn-cs"/>
              </a:rPr>
              <a:t>The bottom line:</a:t>
            </a:r>
            <a:r>
              <a:rPr lang="en-US" sz="1200" kern="1200" dirty="0">
                <a:solidFill>
                  <a:schemeClr val="tx1"/>
                </a:solidFill>
                <a:latin typeface="+mn-lt"/>
                <a:ea typeface="+mn-ea"/>
                <a:cs typeface="+mn-cs"/>
              </a:rPr>
              <a:t> improving students’ science learning—a goal that has been reached in two previous research studies of this approach.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36075753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3</a:t>
            </a:r>
            <a:r>
              <a:rPr lang="en-US" sz="1200" kern="1200" baseline="0" dirty="0">
                <a:solidFill>
                  <a:schemeClr val="tx1"/>
                </a:solidFill>
                <a:latin typeface="+mn-lt"/>
                <a:ea typeface="+mn-ea"/>
                <a:cs typeface="+mn-cs"/>
              </a:rPr>
              <a:t> min</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marL="228600" indent="-228600">
              <a:buAutoNum type="alphaLcPeriod"/>
            </a:pPr>
            <a:r>
              <a:rPr lang="en-US" sz="1200" kern="1200" dirty="0">
                <a:solidFill>
                  <a:schemeClr val="tx1"/>
                </a:solidFill>
                <a:latin typeface="+mn-lt"/>
                <a:ea typeface="+mn-ea"/>
                <a:cs typeface="+mn-cs"/>
              </a:rPr>
              <a:t>Read the focus question on the slide.</a:t>
            </a:r>
          </a:p>
          <a:p>
            <a:endParaRPr lang="en-US" sz="1200"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Ask participants to write the focus question in their science notebooks and jot down their initial ideas.</a:t>
            </a:r>
          </a:p>
          <a:p>
            <a:endParaRPr lang="en-US" sz="1200" b="1"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“What ideas do you have for ways we can </a:t>
            </a:r>
            <a:r>
              <a:rPr lang="en-US" sz="1200" i="1" kern="1200" dirty="0">
                <a:solidFill>
                  <a:schemeClr val="tx1"/>
                </a:solidFill>
                <a:latin typeface="+mn-lt"/>
                <a:ea typeface="+mn-ea"/>
                <a:cs typeface="+mn-cs"/>
              </a:rPr>
              <a:t>represent</a:t>
            </a:r>
            <a:r>
              <a:rPr lang="en-US" sz="1200" i="1" kern="1200" baseline="0" dirty="0">
                <a:solidFill>
                  <a:schemeClr val="tx1"/>
                </a:solidFill>
                <a:latin typeface="+mn-lt"/>
                <a:ea typeface="+mn-ea"/>
                <a:cs typeface="+mn-cs"/>
              </a:rPr>
              <a:t> </a:t>
            </a:r>
            <a:r>
              <a:rPr lang="en-US" sz="1200" kern="1200" dirty="0">
                <a:solidFill>
                  <a:schemeClr val="tx1"/>
                </a:solidFill>
                <a:latin typeface="+mn-lt"/>
                <a:ea typeface="+mn-ea"/>
                <a:cs typeface="+mn-cs"/>
              </a:rPr>
              <a:t>patterns of trait variation with</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 species?”</a:t>
            </a:r>
          </a:p>
          <a:p>
            <a:endParaRPr lang="en-US" sz="1200" kern="1200" dirty="0">
              <a:solidFill>
                <a:schemeClr val="tx1"/>
              </a:solidFill>
              <a:latin typeface="+mn-lt"/>
              <a:ea typeface="+mn-ea"/>
              <a:cs typeface="+mn-cs"/>
            </a:endParaRPr>
          </a:p>
          <a:p>
            <a:pPr marL="228600" indent="-228600">
              <a:buAutoNum type="alphaLcPeriod" startAt="4"/>
            </a:pPr>
            <a:r>
              <a:rPr lang="en-US" sz="1200" kern="1200" dirty="0">
                <a:solidFill>
                  <a:schemeClr val="tx1"/>
                </a:solidFill>
                <a:latin typeface="+mn-lt"/>
                <a:ea typeface="+mn-ea"/>
                <a:cs typeface="+mn-cs"/>
              </a:rPr>
              <a:t>“To gather information that will help us answer this question, we’ll explore trait variation within a species of plant.”</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244162919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dirty="0"/>
          </a:p>
          <a:p>
            <a:pPr marL="228600" indent="-228600">
              <a:buAutoNum type="alphaLcPeriod"/>
            </a:pPr>
            <a:r>
              <a:rPr lang="en-US" dirty="0"/>
              <a:t>“To find trait-variation patterns among individuals of a species, we need to work like scientists. This means collecting data on a specific trait from a sample population and then recording the data on a table. That’s what we’re going to do next.”</a:t>
            </a:r>
          </a:p>
          <a:p>
            <a:endParaRPr lang="en-US" b="1" dirty="0"/>
          </a:p>
          <a:p>
            <a:pPr marL="228600" indent="-228600">
              <a:buAutoNum type="alphaLcPeriod" startAt="2"/>
            </a:pPr>
            <a:r>
              <a:rPr lang="en-US" dirty="0"/>
              <a:t>Walk participants through the steps on the slide; then distribute handout 1.7 (Celebrate Variation!). Have participants record their data on the Plant Species Measurements table in their handouts.  </a:t>
            </a:r>
          </a:p>
          <a:p>
            <a:endParaRPr lang="en-US" b="1" dirty="0"/>
          </a:p>
          <a:p>
            <a:r>
              <a:rPr lang="en-US" b="1" dirty="0"/>
              <a:t>Option to save time:</a:t>
            </a:r>
            <a:r>
              <a:rPr lang="en-US" dirty="0"/>
              <a:t> To save time, instead of having participants collect their data outside, bring in samples of the same kind of fruit, vegetable, or plant (e.g., 20 bananas, 20 carrots, 20 green beans) for participants to measure.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71</a:t>
            </a:fld>
            <a:endParaRPr lang="en-US">
              <a:solidFill>
                <a:prstClr val="black"/>
              </a:solidFill>
            </a:endParaRPr>
          </a:p>
        </p:txBody>
      </p:sp>
    </p:spTree>
    <p:extLst>
      <p:ext uri="{BB962C8B-B14F-4D97-AF65-F5344CB8AC3E}">
        <p14:creationId xmlns:p14="http://schemas.microsoft.com/office/powerpoint/2010/main" val="29316731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dirty="0"/>
          </a:p>
          <a:p>
            <a:pPr marL="228600" indent="-228600">
              <a:buAutoNum type="alphaLcPeriod"/>
            </a:pPr>
            <a:r>
              <a:rPr lang="en-US" dirty="0"/>
              <a:t>“Now that you and your partner have</a:t>
            </a:r>
            <a:r>
              <a:rPr lang="en-US" b="1" dirty="0"/>
              <a:t> </a:t>
            </a:r>
            <a:r>
              <a:rPr lang="en-US" dirty="0"/>
              <a:t>collected and recorded your data, let’s go over the steps for creating a histogram.”</a:t>
            </a:r>
          </a:p>
          <a:p>
            <a:endParaRPr lang="en-US" b="1" dirty="0"/>
          </a:p>
          <a:p>
            <a:pPr marL="228600" indent="-228600">
              <a:buAutoNum type="alphaLcPeriod" startAt="2"/>
            </a:pPr>
            <a:r>
              <a:rPr lang="en-US" dirty="0"/>
              <a:t>Walk participants through the steps on the slide. Then display the sample frequency distribution table and histogram on the next two slides.</a:t>
            </a:r>
          </a:p>
          <a:p>
            <a:endParaRPr lang="en-US" b="1" dirty="0"/>
          </a:p>
          <a:p>
            <a:r>
              <a:rPr lang="en-US" b="1" dirty="0"/>
              <a:t>Note: </a:t>
            </a:r>
            <a:r>
              <a:rPr lang="en-US" dirty="0"/>
              <a:t>As pairs work on their histograms, be available to answer questions and give direction as needed.  </a:t>
            </a:r>
          </a:p>
          <a:p>
            <a:endParaRPr lang="en-US" dirty="0"/>
          </a:p>
          <a:p>
            <a:pPr marL="228600" indent="-228600">
              <a:buAutoNum type="alphaLcPeriod" startAt="3"/>
            </a:pPr>
            <a:r>
              <a:rPr lang="en-US" dirty="0"/>
              <a:t>After participants have created their histograms, ask them to copy them onto chart paper and then display all the histograms for participants to see.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72</a:t>
            </a:fld>
            <a:endParaRPr lang="en-US">
              <a:solidFill>
                <a:prstClr val="black"/>
              </a:solidFill>
            </a:endParaRPr>
          </a:p>
        </p:txBody>
      </p:sp>
    </p:spTree>
    <p:extLst>
      <p:ext uri="{BB962C8B-B14F-4D97-AF65-F5344CB8AC3E}">
        <p14:creationId xmlns:p14="http://schemas.microsoft.com/office/powerpoint/2010/main" val="37414428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228600" indent="-228600">
              <a:buAutoNum type="alphaLcPeriod"/>
            </a:pPr>
            <a:r>
              <a:rPr lang="en-US" dirty="0"/>
              <a:t>Show participants the sample frequency distribution table and note that it also appears in their handouts.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73</a:t>
            </a:fld>
            <a:endParaRPr lang="en-US">
              <a:solidFill>
                <a:prstClr val="black"/>
              </a:solidFill>
            </a:endParaRPr>
          </a:p>
        </p:txBody>
      </p:sp>
    </p:spTree>
    <p:extLst>
      <p:ext uri="{BB962C8B-B14F-4D97-AF65-F5344CB8AC3E}">
        <p14:creationId xmlns:p14="http://schemas.microsoft.com/office/powerpoint/2010/main" val="28333048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b="1" dirty="0"/>
          </a:p>
          <a:p>
            <a:pPr marL="228600" indent="-228600">
              <a:buAutoNum type="alphaLcPeriod"/>
            </a:pPr>
            <a:r>
              <a:rPr lang="en-US" dirty="0"/>
              <a:t>Show participants this sample histogram and note that it also appears in their handouts. Highlight the information that should appear on the </a:t>
            </a:r>
            <a:r>
              <a:rPr lang="en-US" i="1" dirty="0"/>
              <a:t>x</a:t>
            </a:r>
            <a:r>
              <a:rPr lang="en-US" dirty="0"/>
              <a:t>- and </a:t>
            </a:r>
            <a:r>
              <a:rPr lang="en-US" i="1" dirty="0"/>
              <a:t>y</a:t>
            </a:r>
            <a:r>
              <a:rPr lang="en-US" dirty="0"/>
              <a:t>-axes.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74</a:t>
            </a:fld>
            <a:endParaRPr lang="en-US">
              <a:solidFill>
                <a:prstClr val="black"/>
              </a:solidFill>
            </a:endParaRPr>
          </a:p>
        </p:txBody>
      </p:sp>
    </p:spTree>
    <p:extLst>
      <p:ext uri="{BB962C8B-B14F-4D97-AF65-F5344CB8AC3E}">
        <p14:creationId xmlns:p14="http://schemas.microsoft.com/office/powerpoint/2010/main" val="319021395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endParaRPr lang="en-US" dirty="0"/>
          </a:p>
          <a:p>
            <a:pPr marL="228600" indent="-228600">
              <a:buAutoNum type="alphaLcPeriod"/>
            </a:pPr>
            <a:r>
              <a:rPr lang="en-US" dirty="0"/>
              <a:t>Have participants complete the first three steps on the slide. Then have a brief group discussion about their observations and explanations.</a:t>
            </a:r>
          </a:p>
          <a:p>
            <a:endParaRPr lang="en-US" b="1" dirty="0"/>
          </a:p>
          <a:p>
            <a:pPr marL="228600" indent="-228600">
              <a:buAutoNum type="alphaLcPeriod" startAt="2"/>
            </a:pPr>
            <a:r>
              <a:rPr lang="en-US" dirty="0"/>
              <a:t>During this discussion, keep participants focused on what they see in the data (observations of patterns) and what they think the results mean (inferences). Use probe questions to clarify their thinking as needed. </a:t>
            </a:r>
          </a:p>
          <a:p>
            <a:endParaRPr lang="en-US" b="1" dirty="0"/>
          </a:p>
          <a:p>
            <a:pPr marL="228600" indent="-228600">
              <a:buAutoNum type="alphaLcPeriod" startAt="3"/>
            </a:pPr>
            <a:r>
              <a:rPr lang="en-US" dirty="0"/>
              <a:t>Highlight that a common trait-variation pattern is a bell-shaped curve that scientists call </a:t>
            </a:r>
            <a:r>
              <a:rPr lang="en-US" i="1" dirty="0"/>
              <a:t>continuous variation</a:t>
            </a:r>
            <a:r>
              <a:rPr lang="en-US" dirty="0"/>
              <a:t>.  Later in the session, participants will contrast this trait-variation pattern with another pattern.</a:t>
            </a:r>
          </a:p>
          <a:p>
            <a:endParaRPr lang="en-US" b="1" dirty="0"/>
          </a:p>
          <a:p>
            <a:pPr marL="228600" indent="-228600">
              <a:buAutoNum type="alphaLcPeriod" startAt="4"/>
            </a:pPr>
            <a:r>
              <a:rPr lang="en-US" dirty="0"/>
              <a:t>“W</a:t>
            </a:r>
            <a:r>
              <a:rPr lang="en-US" sz="1200" kern="1200" dirty="0">
                <a:solidFill>
                  <a:schemeClr val="tx1"/>
                </a:solidFill>
                <a:effectLst/>
                <a:latin typeface="+mn-lt"/>
                <a:ea typeface="+mn-ea"/>
                <a:cs typeface="+mn-cs"/>
              </a:rPr>
              <a:t>hat would the bar graph look like if the trait in our sample showed no variation?”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Participants should recognize that the</a:t>
            </a:r>
            <a:r>
              <a:rPr lang="en-US" sz="1200" kern="1200" baseline="0" dirty="0">
                <a:solidFill>
                  <a:schemeClr val="tx1"/>
                </a:solidFill>
                <a:effectLst/>
                <a:latin typeface="+mn-lt"/>
                <a:ea typeface="+mn-ea"/>
                <a:cs typeface="+mn-cs"/>
              </a:rPr>
              <a:t> bar graph </a:t>
            </a:r>
            <a:r>
              <a:rPr lang="en-US" sz="1200" kern="1200" dirty="0">
                <a:solidFill>
                  <a:schemeClr val="tx1"/>
                </a:solidFill>
                <a:effectLst/>
                <a:latin typeface="+mn-lt"/>
                <a:ea typeface="+mn-ea"/>
                <a:cs typeface="+mn-cs"/>
              </a:rPr>
              <a:t>would have only one bar. This foreshadows what students will do in lesson 1.</a:t>
            </a:r>
            <a:endParaRPr lang="en-US" dirty="0"/>
          </a:p>
          <a:p>
            <a:endParaRPr lang="en-US" dirty="0"/>
          </a:p>
          <a:p>
            <a:pPr marL="228600" indent="-228600">
              <a:buAutoNum type="alphaLcPeriod" startAt="5"/>
            </a:pPr>
            <a:r>
              <a:rPr lang="en-US" dirty="0"/>
              <a:t>“Now I’d like you to answer the questions on page 3 of your handouts, using what you already know about traits.  Work on this task independently.”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75</a:t>
            </a:fld>
            <a:endParaRPr lang="en-US">
              <a:solidFill>
                <a:prstClr val="black"/>
              </a:solidFill>
            </a:endParaRPr>
          </a:p>
        </p:txBody>
      </p:sp>
    </p:spTree>
    <p:extLst>
      <p:ext uri="{BB962C8B-B14F-4D97-AF65-F5344CB8AC3E}">
        <p14:creationId xmlns:p14="http://schemas.microsoft.com/office/powerpoint/2010/main" val="323895795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a:t>
            </a:r>
          </a:p>
          <a:p>
            <a:endParaRPr lang="en-US" dirty="0"/>
          </a:p>
          <a:p>
            <a:pPr marL="228600" indent="-228600">
              <a:buAutoNum type="alphaLcPeriod"/>
            </a:pPr>
            <a:r>
              <a:rPr lang="en-US" dirty="0"/>
              <a:t>“Let’s list our ideas and questions about trait inheritance on two charts so we can review and update them during our content deepening sessions this week.” </a:t>
            </a:r>
          </a:p>
          <a:p>
            <a:endParaRPr lang="en-US" b="1" dirty="0"/>
          </a:p>
          <a:p>
            <a:pPr marL="228600" indent="-228600">
              <a:buAutoNum type="alphaLcPeriod" startAt="2"/>
            </a:pPr>
            <a:r>
              <a:rPr lang="en-US" dirty="0"/>
              <a:t>“What do you think accounts for the differences in traits among individuals of the same species? Which types of traits are inherited, and what role might the environment play in some of the differences among individuals?”</a:t>
            </a:r>
          </a:p>
          <a:p>
            <a:endParaRPr lang="en-US" b="1" dirty="0"/>
          </a:p>
          <a:p>
            <a:r>
              <a:rPr lang="en-US" b="1" dirty="0"/>
              <a:t>Note:</a:t>
            </a:r>
            <a:r>
              <a:rPr lang="en-US" b="1" baseline="0" dirty="0"/>
              <a:t> </a:t>
            </a:r>
            <a:r>
              <a:rPr lang="en-US" dirty="0"/>
              <a:t>Keep this discussion brief.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76</a:t>
            </a:fld>
            <a:endParaRPr lang="en-US"/>
          </a:p>
        </p:txBody>
      </p:sp>
    </p:spTree>
    <p:extLst>
      <p:ext uri="{BB962C8B-B14F-4D97-AF65-F5344CB8AC3E}">
        <p14:creationId xmlns:p14="http://schemas.microsoft.com/office/powerpoint/2010/main" val="26081309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dirty="0"/>
          </a:p>
          <a:p>
            <a:pPr marL="228600" indent="-228600">
              <a:buAutoNum type="alphaLcPeriod"/>
            </a:pPr>
            <a:r>
              <a:rPr lang="en-US" sz="1200" kern="1200" dirty="0">
                <a:solidFill>
                  <a:schemeClr val="tx1"/>
                </a:solidFill>
                <a:latin typeface="+mn-lt"/>
                <a:ea typeface="+mn-ea"/>
                <a:cs typeface="+mn-cs"/>
              </a:rPr>
              <a:t>Ask participants to locate lesson 1a in their lesson plans binders.</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Orient participants to key features of the lesson plan, including overview page, the lesson outline, and the different phases and columns in the main lesson plan. Highlight the unit central question and lesson focus question on the overview page, the materials list, and other information they’ll need for the role-play, including where to find the anticipated student responses (column 5) and possible probe and challenge questions (column 6) in the main lesson plan. </a:t>
            </a:r>
          </a:p>
          <a:p>
            <a:endParaRPr lang="en-US" sz="1200"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Also show participants where to locate the Common Student Ideas document in the resources section of their lesson plans binders.</a:t>
            </a:r>
          </a:p>
          <a:p>
            <a:endParaRPr lang="en-US" sz="1200" kern="1200" dirty="0">
              <a:solidFill>
                <a:schemeClr val="tx1"/>
              </a:solidFill>
              <a:latin typeface="+mn-lt"/>
              <a:ea typeface="+mn-ea"/>
              <a:cs typeface="+mn-cs"/>
            </a:endParaRPr>
          </a:p>
          <a:p>
            <a:pPr marL="228600" indent="-228600">
              <a:buAutoNum type="alphaLcPeriod" startAt="4"/>
            </a:pPr>
            <a:r>
              <a:rPr lang="en-US" sz="1200" kern="1200" dirty="0">
                <a:solidFill>
                  <a:schemeClr val="tx1"/>
                </a:solidFill>
                <a:latin typeface="+mn-lt"/>
                <a:ea typeface="+mn-ea"/>
                <a:cs typeface="+mn-cs"/>
              </a:rPr>
              <a:t>Emphasize that the lesson plans are meant to be used only as a </a:t>
            </a:r>
            <a:r>
              <a:rPr lang="en-US" sz="1200" i="1" kern="1200" dirty="0">
                <a:solidFill>
                  <a:schemeClr val="tx1"/>
                </a:solidFill>
                <a:latin typeface="+mn-lt"/>
                <a:ea typeface="+mn-ea"/>
                <a:cs typeface="+mn-cs"/>
              </a:rPr>
              <a:t>guide</a:t>
            </a:r>
            <a:r>
              <a:rPr lang="en-US" sz="1200" kern="1200" dirty="0">
                <a:solidFill>
                  <a:schemeClr val="tx1"/>
                </a:solidFill>
                <a:latin typeface="+mn-lt"/>
                <a:ea typeface="+mn-ea"/>
                <a:cs typeface="+mn-cs"/>
              </a:rPr>
              <a:t> to help teachers prepare for a lesson, not as a script to follow. These idealized plans demonstrate how the lessons </a:t>
            </a:r>
            <a:r>
              <a:rPr lang="en-US" sz="1200" i="1" kern="1200" dirty="0">
                <a:solidFill>
                  <a:schemeClr val="tx1"/>
                </a:solidFill>
                <a:latin typeface="+mn-lt"/>
                <a:ea typeface="+mn-ea"/>
                <a:cs typeface="+mn-cs"/>
              </a:rPr>
              <a:t>might</a:t>
            </a:r>
            <a:r>
              <a:rPr lang="en-US" sz="1200" kern="1200" dirty="0">
                <a:solidFill>
                  <a:schemeClr val="tx1"/>
                </a:solidFill>
                <a:latin typeface="+mn-lt"/>
                <a:ea typeface="+mn-ea"/>
                <a:cs typeface="+mn-cs"/>
              </a:rPr>
              <a:t> be implemented using embedded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a:t>
            </a:r>
          </a:p>
          <a:p>
            <a:endParaRPr lang="en-US" sz="1200" kern="1200" dirty="0">
              <a:solidFill>
                <a:schemeClr val="tx1"/>
              </a:solidFill>
              <a:latin typeface="+mn-lt"/>
              <a:ea typeface="+mn-ea"/>
              <a:cs typeface="+mn-cs"/>
            </a:endParaRPr>
          </a:p>
          <a:p>
            <a:pPr marL="228600" indent="-228600">
              <a:buAutoNum type="alphaLcPeriod" startAt="5"/>
            </a:pPr>
            <a:r>
              <a:rPr lang="en-US" sz="1200" kern="1200" dirty="0">
                <a:solidFill>
                  <a:schemeClr val="tx1"/>
                </a:solidFill>
                <a:latin typeface="+mn-lt"/>
                <a:ea typeface="+mn-ea"/>
                <a:cs typeface="+mn-cs"/>
              </a:rPr>
              <a:t>Share any important lessons you may have learned from teaching the lesson yourself. </a:t>
            </a:r>
          </a:p>
          <a:p>
            <a:endParaRPr lang="en-US" sz="1200" b="1" kern="1200" dirty="0">
              <a:solidFill>
                <a:schemeClr val="tx1"/>
              </a:solidFill>
              <a:latin typeface="+mn-lt"/>
              <a:ea typeface="+mn-ea"/>
              <a:cs typeface="+mn-cs"/>
            </a:endParaRPr>
          </a:p>
          <a:p>
            <a:pPr marL="228600" indent="-228600">
              <a:buAutoNum type="alphaLcPeriod" startAt="6"/>
            </a:pP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Review the steps on the slide and have participants pair up to complete the tasks. Make sure teachers and students know what they should read to prepare for the role-play.</a:t>
            </a:r>
          </a:p>
          <a:p>
            <a:endParaRPr lang="en-US" sz="1200" kern="1200" dirty="0">
              <a:solidFill>
                <a:schemeClr val="tx1"/>
              </a:solidFill>
              <a:latin typeface="+mn-lt"/>
              <a:ea typeface="+mn-ea"/>
              <a:cs typeface="+mn-cs"/>
            </a:endParaRPr>
          </a:p>
          <a:p>
            <a:pPr marL="228600" indent="-228600">
              <a:buAutoNum type="alphaLcPeriod" startAt="7"/>
            </a:pPr>
            <a:r>
              <a:rPr lang="en-US" sz="1200" kern="1200" dirty="0">
                <a:solidFill>
                  <a:schemeClr val="tx1"/>
                </a:solidFill>
                <a:latin typeface="+mn-lt"/>
                <a:ea typeface="+mn-ea"/>
                <a:cs typeface="+mn-cs"/>
              </a:rPr>
              <a:t>Give pairs adequate time to prepare for and act out their role-plays.</a:t>
            </a:r>
          </a:p>
          <a:p>
            <a:endParaRPr lang="en-US" sz="1200" kern="1200" dirty="0">
              <a:solidFill>
                <a:schemeClr val="tx1"/>
              </a:solidFill>
              <a:latin typeface="+mn-lt"/>
              <a:ea typeface="+mn-ea"/>
              <a:cs typeface="+mn-cs"/>
            </a:endParaRPr>
          </a:p>
          <a:p>
            <a:pPr marL="228600" indent="-228600">
              <a:buAutoNum type="alphaLcPeriod" startAt="8"/>
            </a:pPr>
            <a:r>
              <a:rPr lang="en-US" sz="1200" kern="1200" dirty="0">
                <a:solidFill>
                  <a:schemeClr val="tx1"/>
                </a:solidFill>
                <a:latin typeface="+mn-lt"/>
                <a:ea typeface="+mn-ea"/>
                <a:cs typeface="+mn-cs"/>
              </a:rPr>
              <a:t>“Tomorrow, you’ll switch roles and act out another lesson.”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77</a:t>
            </a:fld>
            <a:endParaRPr lang="en-US">
              <a:solidFill>
                <a:prstClr val="black"/>
              </a:solidFill>
            </a:endParaRPr>
          </a:p>
        </p:txBody>
      </p:sp>
    </p:spTree>
    <p:extLst>
      <p:ext uri="{BB962C8B-B14F-4D97-AF65-F5344CB8AC3E}">
        <p14:creationId xmlns:p14="http://schemas.microsoft.com/office/powerpoint/2010/main" val="16970330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5</a:t>
            </a:r>
            <a:r>
              <a:rPr lang="en-US" sz="1200" kern="1200" baseline="0" dirty="0">
                <a:solidFill>
                  <a:schemeClr val="tx1"/>
                </a:solidFill>
                <a:latin typeface="+mn-lt"/>
                <a:ea typeface="+mn-ea"/>
                <a:cs typeface="+mn-cs"/>
              </a:rPr>
              <a:t> min</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marL="228600" indent="-228600">
              <a:buAutoNum type="alphaLcPeriod"/>
            </a:pPr>
            <a:r>
              <a:rPr lang="en-US" sz="1200" kern="1200" dirty="0">
                <a:solidFill>
                  <a:schemeClr val="tx1"/>
                </a:solidFill>
                <a:latin typeface="+mn-lt"/>
                <a:ea typeface="+mn-ea"/>
                <a:cs typeface="+mn-cs"/>
              </a:rPr>
              <a:t>Review the focus question on the slide.</a:t>
            </a:r>
          </a:p>
          <a:p>
            <a:endParaRPr lang="en-US" sz="1200"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Ask participants to reflect on the question and record their</a:t>
            </a:r>
            <a:r>
              <a:rPr lang="en-US" sz="1200" kern="1200" baseline="0" dirty="0">
                <a:solidFill>
                  <a:schemeClr val="tx1"/>
                </a:solidFill>
                <a:latin typeface="+mn-lt"/>
                <a:ea typeface="+mn-ea"/>
                <a:cs typeface="+mn-cs"/>
              </a:rPr>
              <a:t> current ideas </a:t>
            </a:r>
            <a:r>
              <a:rPr lang="en-US" sz="1200" kern="1200" dirty="0">
                <a:solidFill>
                  <a:schemeClr val="tx1"/>
                </a:solidFill>
                <a:latin typeface="+mn-lt"/>
                <a:ea typeface="+mn-ea"/>
                <a:cs typeface="+mn-cs"/>
              </a:rPr>
              <a:t>in their science notebooks.</a:t>
            </a:r>
          </a:p>
          <a:p>
            <a:endParaRPr lang="en-US" sz="1200"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Invite one or two participants to share</a:t>
            </a:r>
            <a:r>
              <a:rPr lang="en-US" sz="1200" kern="1200" baseline="0" dirty="0">
                <a:solidFill>
                  <a:schemeClr val="tx1"/>
                </a:solidFill>
                <a:latin typeface="+mn-lt"/>
                <a:ea typeface="+mn-ea"/>
                <a:cs typeface="+mn-cs"/>
              </a:rPr>
              <a:t> their ideas with the group.</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244162919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Less than 1 min</a:t>
            </a:r>
          </a:p>
          <a:p>
            <a:endParaRPr lang="en-US" sz="1200" kern="1200" dirty="0">
              <a:solidFill>
                <a:schemeClr val="tx1"/>
              </a:solidFill>
              <a:latin typeface="+mn-lt"/>
              <a:ea typeface="+mn-ea"/>
              <a:cs typeface="+mn-cs"/>
            </a:endParaRPr>
          </a:p>
          <a:p>
            <a:pPr marL="228600" indent="-228600">
              <a:buAutoNum type="alphaLcPeriod"/>
            </a:pPr>
            <a:r>
              <a:rPr lang="en-US" sz="1200" kern="1200" dirty="0">
                <a:solidFill>
                  <a:schemeClr val="tx1"/>
                </a:solidFill>
                <a:latin typeface="+mn-lt"/>
                <a:ea typeface="+mn-ea"/>
                <a:cs typeface="+mn-cs"/>
              </a:rPr>
              <a:t>Review</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key science ideas on the slide.</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2910145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1 min</a:t>
            </a:r>
            <a:r>
              <a:rPr lang="en-US" baseline="0" dirty="0"/>
              <a:t> </a:t>
            </a:r>
            <a:endParaRPr lang="en-US" dirty="0"/>
          </a:p>
          <a:p>
            <a:endParaRPr lang="en-US" dirty="0"/>
          </a:p>
          <a:p>
            <a:pPr marL="228600" indent="-228600">
              <a:buAutoNum type="alphaLcPeriod"/>
            </a:pPr>
            <a:r>
              <a:rPr lang="en-US" sz="1200" b="1" kern="1200" dirty="0">
                <a:solidFill>
                  <a:schemeClr val="tx1"/>
                </a:solidFill>
                <a:latin typeface="+mn-lt"/>
                <a:ea typeface="+mn-ea"/>
                <a:cs typeface="+mn-cs"/>
              </a:rPr>
              <a:t>Modify this slide to include the grade level of your study group and the names of the Teacher Leaders who will be facilitating the study-group sessions.</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Formally introduce yourselves to the group.</a:t>
            </a:r>
          </a:p>
          <a:p>
            <a:pPr marL="0"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8</a:t>
            </a:fld>
            <a:endParaRPr lang="en-US"/>
          </a:p>
        </p:txBody>
      </p:sp>
    </p:spTree>
    <p:extLst>
      <p:ext uri="{BB962C8B-B14F-4D97-AF65-F5344CB8AC3E}">
        <p14:creationId xmlns:p14="http://schemas.microsoft.com/office/powerpoint/2010/main" val="125367054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6C6194-9416-4757-89E7-F4C99357FB7F}" type="slidenum">
              <a:rPr lang="en-US"/>
              <a:pPr/>
              <a:t>80</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dirty="0"/>
              <a:t>1 min</a:t>
            </a:r>
          </a:p>
          <a:p>
            <a:endParaRPr lang="en-US" dirty="0"/>
          </a:p>
          <a:p>
            <a:pPr marL="228600" indent="-228600">
              <a:buAutoNum type="alphaLcPeriod"/>
            </a:pPr>
            <a:r>
              <a:rPr lang="en-US" sz="1200" kern="1200" dirty="0">
                <a:solidFill>
                  <a:schemeClr val="tx1"/>
                </a:solidFill>
                <a:latin typeface="+mn-lt"/>
                <a:ea typeface="+mn-ea"/>
                <a:cs typeface="+mn-cs"/>
              </a:rPr>
              <a:t>Read the focus question on the slide.</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“This visual on this slide tells us a little about the first part of our focus question: What are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lenses and teaching strategies? As you can see, there are eight specific science teaching strategies to support the Student Thinking Lens.”</a:t>
            </a:r>
          </a:p>
          <a:p>
            <a:endParaRPr lang="en-US" sz="1200" b="1"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Acknowledge:</a:t>
            </a:r>
            <a:r>
              <a:rPr lang="en-US" sz="1200" kern="1200" dirty="0">
                <a:solidFill>
                  <a:schemeClr val="tx1"/>
                </a:solidFill>
                <a:latin typeface="+mn-lt"/>
                <a:ea typeface="+mn-ea"/>
                <a:cs typeface="+mn-cs"/>
              </a:rPr>
              <a:t> “I know you have existing frameworks (ideas and language) regarding teaching and learning, and I expect you’ll continuously draw from them throughout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Summer Institute.”</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406831171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6C6194-9416-4757-89E7-F4C99357FB7F}" type="slidenum">
              <a:rPr lang="en-US"/>
              <a:pPr/>
              <a:t>81</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dirty="0"/>
              <a:t>1 min</a:t>
            </a:r>
          </a:p>
          <a:p>
            <a:endParaRPr lang="en-US" dirty="0"/>
          </a:p>
          <a:p>
            <a:pPr marL="228600" indent="-228600">
              <a:buAutoNum type="alphaLcPeriod"/>
            </a:pPr>
            <a:r>
              <a:rPr lang="en-US" sz="1200" kern="1200" dirty="0">
                <a:solidFill>
                  <a:schemeClr val="tx1"/>
                </a:solidFill>
                <a:latin typeface="+mn-lt"/>
                <a:ea typeface="+mn-ea"/>
                <a:cs typeface="+mn-cs"/>
              </a:rPr>
              <a:t>“Today we’ll begin learning about three of the Student Thinking Lens teaching strategies.”</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Read the strategies highlighted on the slide.</a:t>
            </a:r>
          </a:p>
          <a:p>
            <a:endParaRPr lang="en-US" sz="1200"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“These three types of questions will help reveal, support, and challenge student thinking.”</a:t>
            </a:r>
          </a:p>
          <a:p>
            <a:endParaRPr lang="en-US" sz="1200" b="1" kern="1200" dirty="0">
              <a:solidFill>
                <a:schemeClr val="tx1"/>
              </a:solidFill>
              <a:latin typeface="+mn-lt"/>
              <a:ea typeface="+mn-ea"/>
              <a:cs typeface="+mn-cs"/>
            </a:endParaRPr>
          </a:p>
          <a:p>
            <a:pPr marL="228600" indent="-228600">
              <a:buAutoNum type="alphaLcPeriod" startAt="4"/>
            </a:pP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“Even though we’re studying the strategies this summer, you’ll better understand them as you start trying them out in your teaching next fall.” </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421197919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0AEF86-D8BC-4E2D-B9D0-9267123E9848}" type="slidenum">
              <a:rPr lang="en-US"/>
              <a:pPr/>
              <a:t>82</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US" b="0" baseline="0" dirty="0"/>
              <a:t>20 min </a:t>
            </a:r>
          </a:p>
          <a:p>
            <a:endParaRPr lang="en-US" b="0" baseline="0" dirty="0"/>
          </a:p>
          <a:p>
            <a:pPr marL="228600" indent="-228600">
              <a:buAutoNum type="alphaLcPeriod"/>
            </a:pPr>
            <a:r>
              <a:rPr lang="en-US" sz="1200" kern="1200" dirty="0">
                <a:solidFill>
                  <a:schemeClr val="tx1"/>
                </a:solidFill>
                <a:latin typeface="+mn-lt"/>
                <a:ea typeface="+mn-ea"/>
                <a:cs typeface="+mn-cs"/>
              </a:rPr>
              <a:t>Orient participants to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Forecast that you’ll come back to this resource repeatedly to ensure consistent use of ideas, meaning, and language that match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conceptual framework.</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read about all three strategies and write on their blank STL Z-fold summary charts the purpose(s) and key features of each strategy. State that in the future, they’ll do this kind of reading and writing as homework. </a:t>
            </a:r>
          </a:p>
          <a:p>
            <a:endParaRPr lang="en-US" sz="1200" b="1"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pair up and share their Z-fold summary charts. Encourage them to provide evidence from the readings to support their ideas and ask each other questions consistent with the norms for working together, such as “Where did you find that?” or “I interpreted that differently.</a:t>
            </a:r>
            <a:endParaRPr lang="en-US" b="0" baseline="0"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86865880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83EA95-1BBC-4AC9-BA65-61A8641D3AFB}" type="slidenum">
              <a:rPr lang="en-US"/>
              <a:pPr/>
              <a:t>83</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r>
              <a:rPr lang="en-US" dirty="0"/>
              <a:t>5</a:t>
            </a:r>
            <a:r>
              <a:rPr lang="en-US" baseline="0" dirty="0"/>
              <a:t> min</a:t>
            </a:r>
          </a:p>
          <a:p>
            <a:endParaRPr lang="en-US" baseline="0" dirty="0"/>
          </a:p>
          <a:p>
            <a:pPr marL="228600" indent="-228600">
              <a:buAutoNum type="alphaLcPeriod"/>
            </a:pPr>
            <a:r>
              <a:rPr lang="en-US" sz="1200" kern="1200" dirty="0">
                <a:solidFill>
                  <a:schemeClr val="tx1"/>
                </a:solidFill>
                <a:latin typeface="+mn-lt"/>
                <a:ea typeface="+mn-ea"/>
                <a:cs typeface="+mn-cs"/>
              </a:rPr>
              <a:t>As a group, discuss the purpose and key features of questions that elicit student ideas and predictions. Write these features on chart paper and hang the chart where it can be referenced later.</a:t>
            </a:r>
          </a:p>
          <a:p>
            <a:endParaRPr lang="en-US" sz="1200" b="1" kern="1200" dirty="0">
              <a:solidFill>
                <a:schemeClr val="tx1"/>
              </a:solidFill>
              <a:latin typeface="+mn-lt"/>
              <a:ea typeface="+mn-ea"/>
              <a:cs typeface="+mn-cs"/>
            </a:endParaRPr>
          </a:p>
          <a:p>
            <a:pPr marL="228600" indent="-228600">
              <a:buAutoNum type="alphaLcPeriod" startAt="2"/>
            </a:pPr>
            <a:r>
              <a:rPr lang="en-US" sz="1200" b="0" kern="1200" dirty="0">
                <a:solidFill>
                  <a:schemeClr val="tx1"/>
                </a:solidFill>
                <a:latin typeface="+mn-lt"/>
                <a:ea typeface="+mn-ea"/>
                <a:cs typeface="+mn-cs"/>
              </a:rPr>
              <a:t>Sample chart: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about Elicit Questions</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Purpose:</a:t>
            </a:r>
            <a:r>
              <a:rPr lang="en-US" sz="1200" kern="1200" dirty="0">
                <a:solidFill>
                  <a:schemeClr val="tx1"/>
                </a:solidFill>
                <a:latin typeface="+mn-lt"/>
                <a:ea typeface="+mn-ea"/>
                <a:cs typeface="+mn-cs"/>
              </a:rPr>
              <a:t> To reveal student ideas,  predictions, misconceptions, and experiences </a:t>
            </a:r>
            <a:r>
              <a:rPr lang="en-US" sz="1200" i="1" kern="1200" dirty="0">
                <a:solidFill>
                  <a:schemeClr val="tx1"/>
                </a:solidFill>
                <a:latin typeface="+mn-lt"/>
                <a:ea typeface="+mn-ea"/>
                <a:cs typeface="+mn-cs"/>
              </a:rPr>
              <a:t>before</a:t>
            </a:r>
            <a:r>
              <a:rPr lang="en-US" sz="1200" kern="1200" dirty="0">
                <a:solidFill>
                  <a:schemeClr val="tx1"/>
                </a:solidFill>
                <a:latin typeface="+mn-lt"/>
                <a:ea typeface="+mn-ea"/>
                <a:cs typeface="+mn-cs"/>
              </a:rPr>
              <a:t> they learn about the content.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features: </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Asked anytime, but often at the beginning of a lesson </a:t>
            </a:r>
          </a:p>
          <a:p>
            <a:pPr marL="365760" indent="-182880">
              <a:buFont typeface="Arial" pitchFamily="34" charset="0"/>
              <a:buChar char="•"/>
            </a:pPr>
            <a:r>
              <a:rPr lang="en-US" sz="1200" kern="1200" dirty="0">
                <a:solidFill>
                  <a:schemeClr val="tx1"/>
                </a:solidFill>
                <a:latin typeface="+mn-lt"/>
                <a:ea typeface="+mn-ea"/>
                <a:cs typeface="+mn-cs"/>
              </a:rPr>
              <a:t>Phrased in everyday language that students can understand even before studying the related content </a:t>
            </a:r>
          </a:p>
          <a:p>
            <a:pPr marL="365760" indent="-182880">
              <a:buFont typeface="Arial" pitchFamily="34" charset="0"/>
              <a:buChar char="•"/>
            </a:pPr>
            <a:r>
              <a:rPr lang="en-US" sz="1200" kern="1200" dirty="0">
                <a:solidFill>
                  <a:schemeClr val="tx1"/>
                </a:solidFill>
                <a:latin typeface="+mn-lt"/>
                <a:ea typeface="+mn-ea"/>
                <a:cs typeface="+mn-cs"/>
              </a:rPr>
              <a:t>Addressed to multiple students (usually the whole class) </a:t>
            </a:r>
          </a:p>
          <a:p>
            <a:pPr marL="365760" indent="-182880">
              <a:buFont typeface="Arial" pitchFamily="34" charset="0"/>
              <a:buChar char="•"/>
            </a:pPr>
            <a:r>
              <a:rPr lang="en-US" sz="1200" kern="1200" dirty="0">
                <a:solidFill>
                  <a:schemeClr val="tx1"/>
                </a:solidFill>
                <a:latin typeface="+mn-lt"/>
                <a:ea typeface="+mn-ea"/>
                <a:cs typeface="+mn-cs"/>
              </a:rPr>
              <a:t>Reveals a variety of student ideas </a:t>
            </a:r>
          </a:p>
          <a:p>
            <a:pPr marL="365760" indent="-182880">
              <a:buFont typeface="Arial" pitchFamily="34" charset="0"/>
              <a:buChar char="•"/>
            </a:pPr>
            <a:r>
              <a:rPr lang="en-US" sz="1200" kern="1200" dirty="0">
                <a:solidFill>
                  <a:schemeClr val="tx1"/>
                </a:solidFill>
                <a:latin typeface="+mn-lt"/>
                <a:ea typeface="+mn-ea"/>
                <a:cs typeface="+mn-cs"/>
              </a:rPr>
              <a:t>Useful to teachers in adapting instruction </a:t>
            </a:r>
          </a:p>
          <a:p>
            <a:pPr marL="365760" indent="-182880">
              <a:buFont typeface="Arial" pitchFamily="34" charset="0"/>
              <a:buChar char="•"/>
            </a:pPr>
            <a:r>
              <a:rPr lang="en-US" sz="1200" kern="1200" dirty="0">
                <a:solidFill>
                  <a:schemeClr val="tx1"/>
                </a:solidFill>
                <a:latin typeface="+mn-lt"/>
                <a:ea typeface="+mn-ea"/>
                <a:cs typeface="+mn-cs"/>
              </a:rPr>
              <a:t>Useful to students so they see that others have different ideas </a:t>
            </a:r>
          </a:p>
          <a:p>
            <a:pPr marL="365760" indent="-182880">
              <a:buFont typeface="Arial" pitchFamily="34" charset="0"/>
              <a:buChar char="•"/>
            </a:pPr>
            <a:r>
              <a:rPr lang="en-US" sz="1200" kern="1200" dirty="0">
                <a:solidFill>
                  <a:schemeClr val="tx1"/>
                </a:solidFill>
                <a:latin typeface="+mn-lt"/>
                <a:ea typeface="+mn-ea"/>
                <a:cs typeface="+mn-cs"/>
              </a:rPr>
              <a:t>Can be a prediction </a:t>
            </a:r>
          </a:p>
          <a:p>
            <a:pPr marL="365760" indent="-182880">
              <a:buFont typeface="Arial" pitchFamily="34" charset="0"/>
              <a:buChar char="•"/>
            </a:pPr>
            <a:r>
              <a:rPr lang="en-US" sz="1200" kern="1200" dirty="0">
                <a:solidFill>
                  <a:schemeClr val="tx1"/>
                </a:solidFill>
                <a:latin typeface="+mn-lt"/>
                <a:ea typeface="+mn-ea"/>
                <a:cs typeface="+mn-cs"/>
              </a:rPr>
              <a:t>Can set up a discrepant event</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73529717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min</a:t>
            </a:r>
          </a:p>
          <a:p>
            <a:endParaRPr lang="en-US" dirty="0"/>
          </a:p>
          <a:p>
            <a:pPr marL="228600" indent="-228600">
              <a:buAutoNum type="alphaLcPeriod"/>
            </a:pPr>
            <a:r>
              <a:rPr lang="en-US" sz="1200" b="1" kern="1200" dirty="0">
                <a:solidFill>
                  <a:schemeClr val="tx1"/>
                </a:solidFill>
                <a:latin typeface="+mn-lt"/>
                <a:ea typeface="+mn-ea"/>
                <a:cs typeface="+mn-cs"/>
              </a:rPr>
              <a:t>Small groups (5 min):</a:t>
            </a:r>
            <a:r>
              <a:rPr lang="en-US" sz="1200" kern="1200" dirty="0">
                <a:solidFill>
                  <a:schemeClr val="tx1"/>
                </a:solidFill>
                <a:latin typeface="+mn-lt"/>
                <a:ea typeface="+mn-ea"/>
                <a:cs typeface="+mn-cs"/>
              </a:rPr>
              <a:t> Split participants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into two groups—one group for probe questions and one group for challenge questions. Have each group create a chart of the purpose and key features of the assigned strategy </a:t>
            </a:r>
            <a:r>
              <a:rPr lang="en-US" sz="1200" i="1" kern="1200" dirty="0">
                <a:solidFill>
                  <a:schemeClr val="tx1"/>
                </a:solidFill>
                <a:latin typeface="+mn-lt"/>
                <a:ea typeface="+mn-ea"/>
                <a:cs typeface="+mn-cs"/>
              </a:rPr>
              <a:t>from the </a:t>
            </a:r>
            <a:r>
              <a:rPr lang="en-US" sz="1200" i="1" kern="1200" dirty="0" err="1">
                <a:solidFill>
                  <a:schemeClr val="tx1"/>
                </a:solidFill>
                <a:latin typeface="+mn-lt"/>
                <a:ea typeface="+mn-ea"/>
                <a:cs typeface="+mn-cs"/>
              </a:rPr>
              <a:t>STeLLA</a:t>
            </a:r>
            <a:r>
              <a:rPr lang="en-US" sz="1200" i="1" kern="1200" dirty="0">
                <a:solidFill>
                  <a:schemeClr val="tx1"/>
                </a:solidFill>
                <a:latin typeface="+mn-lt"/>
                <a:ea typeface="+mn-ea"/>
                <a:cs typeface="+mn-cs"/>
              </a:rPr>
              <a:t> strategies booklet</a:t>
            </a:r>
            <a:r>
              <a:rPr lang="en-US" sz="1200" kern="1200" dirty="0">
                <a:solidFill>
                  <a:schemeClr val="tx1"/>
                </a:solidFill>
                <a:latin typeface="+mn-lt"/>
                <a:ea typeface="+mn-ea"/>
                <a:cs typeface="+mn-cs"/>
              </a:rPr>
              <a:t> (not from experience).</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Whole group (8 min):</a:t>
            </a:r>
            <a:r>
              <a:rPr lang="en-US" sz="1200" kern="1200" dirty="0">
                <a:solidFill>
                  <a:schemeClr val="tx1"/>
                </a:solidFill>
                <a:latin typeface="+mn-lt"/>
                <a:ea typeface="+mn-ea"/>
                <a:cs typeface="+mn-cs"/>
              </a:rPr>
              <a:t> Share the charts with the entire group. Encourage participants to add to, delete from, and modify them as needed to ensure they’re accurate and match the language in the strategies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booklet.</a:t>
            </a:r>
          </a:p>
        </p:txBody>
      </p:sp>
      <p:sp>
        <p:nvSpPr>
          <p:cNvPr id="4" name="Slide Number Placeholder 3"/>
          <p:cNvSpPr>
            <a:spLocks noGrp="1"/>
          </p:cNvSpPr>
          <p:nvPr>
            <p:ph type="sldNum" sz="quarter" idx="10"/>
          </p:nvPr>
        </p:nvSpPr>
        <p:spPr/>
        <p:txBody>
          <a:bodyPr/>
          <a:lstStyle/>
          <a:p>
            <a:fld id="{458BEC4D-D1F7-4625-B0BA-2126EAFE9E6D}" type="slidenum">
              <a:rPr lang="en-US" smtClean="0"/>
              <a:pPr/>
              <a:t>84</a:t>
            </a:fld>
            <a:endParaRPr lang="en-US"/>
          </a:p>
        </p:txBody>
      </p:sp>
    </p:spTree>
    <p:extLst>
      <p:ext uri="{BB962C8B-B14F-4D97-AF65-F5344CB8AC3E}">
        <p14:creationId xmlns:p14="http://schemas.microsoft.com/office/powerpoint/2010/main" val="414999825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228600" indent="-228600">
              <a:buAutoNum type="alphaLcPeriod"/>
            </a:pP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“Discuss this question </a:t>
            </a:r>
            <a:r>
              <a:rPr lang="en-US" sz="1200" kern="1200">
                <a:solidFill>
                  <a:schemeClr val="tx1"/>
                </a:solidFill>
                <a:latin typeface="+mn-lt"/>
                <a:ea typeface="+mn-ea"/>
                <a:cs typeface="+mn-cs"/>
              </a:rPr>
              <a:t>with an elbow </a:t>
            </a:r>
            <a:r>
              <a:rPr lang="en-US" sz="1200" kern="1200" dirty="0">
                <a:solidFill>
                  <a:schemeClr val="tx1"/>
                </a:solidFill>
                <a:latin typeface="+mn-lt"/>
                <a:ea typeface="+mn-ea"/>
                <a:cs typeface="+mn-cs"/>
              </a:rPr>
              <a:t>partner.”</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Invite participants to share their ideas with the group.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about elicit</a:t>
            </a:r>
            <a:r>
              <a:rPr lang="en-US" sz="1200" b="1" kern="1200" baseline="0" dirty="0">
                <a:solidFill>
                  <a:schemeClr val="tx1"/>
                </a:solidFill>
                <a:latin typeface="+mn-lt"/>
                <a:ea typeface="+mn-ea"/>
                <a:cs typeface="+mn-cs"/>
              </a:rPr>
              <a:t> questions versus</a:t>
            </a:r>
            <a:r>
              <a:rPr lang="en-US" sz="1200" b="1" kern="1200" dirty="0">
                <a:solidFill>
                  <a:schemeClr val="tx1"/>
                </a:solidFill>
                <a:latin typeface="+mn-lt"/>
                <a:ea typeface="+mn-ea"/>
                <a:cs typeface="+mn-cs"/>
              </a:rPr>
              <a:t> probe questions: </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Elicit questions are addressed to the whole class; probe questions are addressed to individual students.</a:t>
            </a:r>
          </a:p>
          <a:p>
            <a:pPr marL="365760" indent="-182880">
              <a:buFont typeface="Arial" pitchFamily="34" charset="0"/>
              <a:buChar char="•"/>
            </a:pPr>
            <a:r>
              <a:rPr lang="en-US" sz="1200" kern="1200" dirty="0">
                <a:solidFill>
                  <a:schemeClr val="tx1"/>
                </a:solidFill>
                <a:latin typeface="+mn-lt"/>
                <a:ea typeface="+mn-ea"/>
                <a:cs typeface="+mn-cs"/>
              </a:rPr>
              <a:t>Elicit questions are used before students have studied a concept; probe questions can be asked at any time.</a:t>
            </a:r>
          </a:p>
          <a:p>
            <a:pPr marL="365760" indent="-182880">
              <a:buFont typeface="Arial" pitchFamily="34" charset="0"/>
              <a:buChar char="•"/>
            </a:pPr>
            <a:r>
              <a:rPr lang="en-US" sz="1200" kern="1200" dirty="0">
                <a:solidFill>
                  <a:schemeClr val="tx1"/>
                </a:solidFill>
                <a:latin typeface="+mn-lt"/>
                <a:ea typeface="+mn-ea"/>
                <a:cs typeface="+mn-cs"/>
              </a:rPr>
              <a:t>Elicit questions start a discussion; probe questions follow up on something a student has already said.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85</a:t>
            </a:fld>
            <a:endParaRPr lang="en-US"/>
          </a:p>
        </p:txBody>
      </p:sp>
    </p:spTree>
    <p:extLst>
      <p:ext uri="{BB962C8B-B14F-4D97-AF65-F5344CB8AC3E}">
        <p14:creationId xmlns:p14="http://schemas.microsoft.com/office/powerpoint/2010/main" val="266970544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228600" indent="-228600">
              <a:buAutoNum type="alphaLcPeriod"/>
            </a:pP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“Discuss this question with your elbow partner.”</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Whole-group share-out: </a:t>
            </a:r>
            <a:r>
              <a:rPr lang="en-US" sz="1200" kern="1200" dirty="0">
                <a:solidFill>
                  <a:schemeClr val="tx1"/>
                </a:solidFill>
                <a:latin typeface="+mn-lt"/>
                <a:ea typeface="+mn-ea"/>
                <a:cs typeface="+mn-cs"/>
              </a:rPr>
              <a:t>Invite participants to share their ideas with the group.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about elicit/probe questions versus challenge questions:</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Elicit and probe questions focus on understanding students’ existing ideas rather than trying to change students’ thinking. </a:t>
            </a:r>
          </a:p>
          <a:p>
            <a:pPr marL="365760" indent="-182880">
              <a:buFont typeface="Arial" pitchFamily="34" charset="0"/>
              <a:buChar char="•"/>
            </a:pPr>
            <a:r>
              <a:rPr lang="en-US" sz="1200" kern="1200" dirty="0">
                <a:solidFill>
                  <a:schemeClr val="tx1"/>
                </a:solidFill>
                <a:latin typeface="+mn-lt"/>
                <a:ea typeface="+mn-ea"/>
                <a:cs typeface="+mn-cs"/>
              </a:rPr>
              <a:t>In contrast, challenge questions are designed to push students’ thinking toward more-scientific understandings and support them in changing their thinking.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86</a:t>
            </a:fld>
            <a:endParaRPr lang="en-US"/>
          </a:p>
        </p:txBody>
      </p:sp>
    </p:spTree>
    <p:extLst>
      <p:ext uri="{BB962C8B-B14F-4D97-AF65-F5344CB8AC3E}">
        <p14:creationId xmlns:p14="http://schemas.microsoft.com/office/powerpoint/2010/main" val="10539375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228600" indent="-228600">
              <a:buAutoNum type="alphaLcPeriod"/>
            </a:pPr>
            <a:r>
              <a:rPr lang="en-US" sz="1200" b="1" kern="1200" dirty="0">
                <a:solidFill>
                  <a:schemeClr val="tx1"/>
                </a:solidFill>
                <a:latin typeface="+mn-lt"/>
                <a:ea typeface="+mn-ea"/>
                <a:cs typeface="+mn-cs"/>
              </a:rPr>
              <a:t>Foreshadow:</a:t>
            </a:r>
            <a:r>
              <a:rPr lang="en-US" sz="1200" kern="1200" dirty="0">
                <a:solidFill>
                  <a:schemeClr val="tx1"/>
                </a:solidFill>
                <a:latin typeface="+mn-lt"/>
                <a:ea typeface="+mn-ea"/>
                <a:cs typeface="+mn-cs"/>
              </a:rPr>
              <a:t> “In a moment, we’ll review the details of a homework assignment related to the lesson plans you’ll be teaching in the upcoming school year.”</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“But before we look at the assignment, let’s review the organization and contents of the lesson plans binder.” </a:t>
            </a:r>
          </a:p>
          <a:p>
            <a:endParaRPr lang="en-US" sz="1200"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Use the slide to guide participants through the binder contents. </a:t>
            </a: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87</a:t>
            </a:fld>
            <a:endParaRPr lang="en-US"/>
          </a:p>
        </p:txBody>
      </p:sp>
    </p:spTree>
    <p:extLst>
      <p:ext uri="{BB962C8B-B14F-4D97-AF65-F5344CB8AC3E}">
        <p14:creationId xmlns:p14="http://schemas.microsoft.com/office/powerpoint/2010/main" val="310264024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228600" indent="-228600">
              <a:buAutoNum type="alphaLcPeriod"/>
            </a:pPr>
            <a:r>
              <a:rPr lang="en-US" sz="1200" kern="1200" dirty="0">
                <a:solidFill>
                  <a:schemeClr val="tx1"/>
                </a:solidFill>
                <a:latin typeface="+mn-lt"/>
                <a:ea typeface="+mn-ea"/>
                <a:cs typeface="+mn-cs"/>
              </a:rPr>
              <a:t>Remind participants of the various activities they’ve been involved in today.  </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Foreshadow:</a:t>
            </a:r>
            <a:r>
              <a:rPr lang="en-US" sz="1200" kern="1200" dirty="0">
                <a:solidFill>
                  <a:schemeClr val="tx1"/>
                </a:solidFill>
                <a:latin typeface="+mn-lt"/>
                <a:ea typeface="+mn-ea"/>
                <a:cs typeface="+mn-cs"/>
              </a:rPr>
              <a:t> Let participants know that you’re going to ask them to reflect on what they’ve learned from these activities. </a:t>
            </a:r>
          </a:p>
          <a:p>
            <a:pPr marL="0"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88</a:t>
            </a:fld>
            <a:endParaRPr lang="en-US"/>
          </a:p>
        </p:txBody>
      </p:sp>
    </p:spTree>
    <p:extLst>
      <p:ext uri="{BB962C8B-B14F-4D97-AF65-F5344CB8AC3E}">
        <p14:creationId xmlns:p14="http://schemas.microsoft.com/office/powerpoint/2010/main" val="185301559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min</a:t>
            </a:r>
          </a:p>
          <a:p>
            <a:endParaRPr lang="en-US" baseline="0" dirty="0"/>
          </a:p>
          <a:p>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If time is running short, you may want to skip the Turn and Talk or the entire slide.</a:t>
            </a:r>
            <a:endParaRPr lang="en-US" baseline="0" dirty="0"/>
          </a:p>
          <a:p>
            <a:endParaRPr lang="en-US" baseline="0" dirty="0"/>
          </a:p>
          <a:p>
            <a:pPr marL="228600" indent="-228600">
              <a:buAutoNum type="alphaLcPeriod"/>
            </a:pP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“Discuss these questions with an elbow partner.” </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Invite participants to share their ideas with the group. </a:t>
            </a:r>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89</a:t>
            </a:fld>
            <a:endParaRPr lang="en-US"/>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Header Placeholder 5"/>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282833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1 min</a:t>
            </a:r>
          </a:p>
          <a:p>
            <a:endParaRPr lang="en-US" dirty="0"/>
          </a:p>
          <a:p>
            <a:pPr marL="228600" indent="-228600">
              <a:buAutoNum type="alphaLcPeriod"/>
            </a:pPr>
            <a:r>
              <a:rPr lang="en-US" sz="1200" kern="1200" dirty="0">
                <a:solidFill>
                  <a:schemeClr val="tx1"/>
                </a:solidFill>
                <a:latin typeface="+mn-lt"/>
                <a:ea typeface="+mn-ea"/>
                <a:cs typeface="+mn-cs"/>
              </a:rPr>
              <a:t>Many people are involved in organizing, planning, and leading this program, but the teacher-participants are the key to its success. </a:t>
            </a:r>
          </a:p>
          <a:p>
            <a:pPr marL="0" indent="0">
              <a:buNone/>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9</a:t>
            </a:fld>
            <a:endParaRPr lang="en-US"/>
          </a:p>
        </p:txBody>
      </p:sp>
    </p:spTree>
    <p:extLst>
      <p:ext uri="{BB962C8B-B14F-4D97-AF65-F5344CB8AC3E}">
        <p14:creationId xmlns:p14="http://schemas.microsoft.com/office/powerpoint/2010/main" val="39738006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dirty="0"/>
              <a:t>5</a:t>
            </a:r>
            <a:r>
              <a:rPr lang="en-US" baseline="0" dirty="0"/>
              <a:t> min</a:t>
            </a:r>
          </a:p>
          <a:p>
            <a:endParaRPr lang="en-US" baseline="0" dirty="0"/>
          </a:p>
          <a:p>
            <a:pPr marL="228600" indent="-228600">
              <a:buAutoNum type="alphaLcPeriod"/>
            </a:pPr>
            <a:r>
              <a:rPr lang="en-US" sz="1200" kern="1200" dirty="0">
                <a:solidFill>
                  <a:schemeClr val="tx1"/>
                </a:solidFill>
                <a:latin typeface="+mn-lt"/>
                <a:ea typeface="+mn-ea"/>
                <a:cs typeface="+mn-cs"/>
              </a:rPr>
              <a:t>Assign each participant one of the lessons in the </a:t>
            </a:r>
            <a:r>
              <a:rPr lang="en-US" sz="1200" i="0" kern="1200" dirty="0">
                <a:solidFill>
                  <a:schemeClr val="tx1"/>
                </a:solidFill>
                <a:latin typeface="+mn-lt"/>
                <a:ea typeface="+mn-ea"/>
                <a:cs typeface="+mn-cs"/>
              </a:rPr>
              <a:t>Variation in Traits </a:t>
            </a:r>
            <a:r>
              <a:rPr lang="en-US" sz="1200" kern="1200" dirty="0">
                <a:solidFill>
                  <a:schemeClr val="tx1"/>
                </a:solidFill>
                <a:latin typeface="+mn-lt"/>
                <a:ea typeface="+mn-ea"/>
                <a:cs typeface="+mn-cs"/>
              </a:rPr>
              <a:t>lesson-plan sequence. There are seven 2-part lessons in this content area. Each teacher should take responsibility for one 2-part lesson. That is, Teacher 1 will study lessons 1a and 1b; Teacher 2 will study lessons 2a and 2b; and so forth.</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If the study group is small, figure out who will be assigned an extra lesson (or when you, as the PD leader, will cover any extra lessons). </a:t>
            </a:r>
          </a:p>
          <a:p>
            <a:endParaRPr lang="en-US" sz="1200"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If the study group is large, assign lessons to more than one teacher later in the sequence. </a:t>
            </a:r>
          </a:p>
          <a:p>
            <a:endParaRPr lang="en-US" sz="1200" kern="1200" dirty="0">
              <a:solidFill>
                <a:schemeClr val="tx1"/>
              </a:solidFill>
              <a:latin typeface="+mn-lt"/>
              <a:ea typeface="+mn-ea"/>
              <a:cs typeface="+mn-cs"/>
            </a:endParaRPr>
          </a:p>
          <a:p>
            <a:pPr marL="228600" indent="-228600">
              <a:buAutoNum type="alphaLcPeriod" startAt="4"/>
            </a:pPr>
            <a:r>
              <a:rPr lang="en-US" sz="1200" kern="1200" dirty="0">
                <a:solidFill>
                  <a:schemeClr val="tx1"/>
                </a:solidFill>
                <a:latin typeface="+mn-lt"/>
                <a:ea typeface="+mn-ea"/>
                <a:cs typeface="+mn-cs"/>
              </a:rPr>
              <a:t>Go over the homework sheet (handout 1.8) with participants. If time allows, have them read the assignment sheet before discussing.</a:t>
            </a:r>
            <a:r>
              <a:rPr lang="en-US" dirty="0"/>
              <a:t> </a:t>
            </a:r>
          </a:p>
        </p:txBody>
      </p:sp>
      <p:sp>
        <p:nvSpPr>
          <p:cNvPr id="6451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E8DAA356-58F1-4373-A7F9-6AE311592C78}" type="slidenum">
              <a:rPr lang="en-US" smtClean="0"/>
              <a:pPr eaLnBrk="1" hangingPunct="1"/>
              <a:t>90</a:t>
            </a:fld>
            <a:endParaRPr lang="en-US"/>
          </a:p>
        </p:txBody>
      </p:sp>
    </p:spTree>
    <p:extLst>
      <p:ext uri="{BB962C8B-B14F-4D97-AF65-F5344CB8AC3E}">
        <p14:creationId xmlns:p14="http://schemas.microsoft.com/office/powerpoint/2010/main" val="99295117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228600" indent="-228600">
              <a:buAutoNum type="alphaLcPeriod"/>
            </a:pPr>
            <a:r>
              <a:rPr lang="en-US" sz="1200" kern="1200" dirty="0">
                <a:solidFill>
                  <a:schemeClr val="tx1"/>
                </a:solidFill>
                <a:latin typeface="+mn-lt"/>
                <a:ea typeface="+mn-ea"/>
                <a:cs typeface="+mn-cs"/>
              </a:rPr>
              <a:t>Review the questions on the Daily Reflections sheet (handout 1.9).</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Ask participants to think about these questions </a:t>
            </a:r>
            <a:r>
              <a:rPr lang="en-US" sz="1200" kern="1200" baseline="0" dirty="0">
                <a:solidFill>
                  <a:schemeClr val="tx1"/>
                </a:solidFill>
                <a:latin typeface="+mn-lt"/>
                <a:ea typeface="+mn-ea"/>
                <a:cs typeface="+mn-cs"/>
              </a:rPr>
              <a:t>and </a:t>
            </a:r>
            <a:r>
              <a:rPr lang="en-US" sz="1200" kern="1200" dirty="0">
                <a:solidFill>
                  <a:schemeClr val="tx1"/>
                </a:solidFill>
                <a:latin typeface="+mn-lt"/>
                <a:ea typeface="+mn-ea"/>
                <a:cs typeface="+mn-cs"/>
              </a:rPr>
              <a:t>write down their reflections.</a:t>
            </a:r>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Slide Number Placeholder 5"/>
          <p:cNvSpPr>
            <a:spLocks noGrp="1"/>
          </p:cNvSpPr>
          <p:nvPr>
            <p:ph type="sldNum" sz="quarter" idx="12"/>
          </p:nvPr>
        </p:nvSpPr>
        <p:spPr/>
        <p:txBody>
          <a:bodyPr/>
          <a:lstStyle/>
          <a:p>
            <a:pPr>
              <a:defRPr/>
            </a:pPr>
            <a:fld id="{C70F6E62-11C5-4854-89DB-851B545ABDD5}" type="slidenum">
              <a:rPr lang="en-US" smtClean="0"/>
              <a:pPr>
                <a:defRPr/>
              </a:pPr>
              <a:t>91</a:t>
            </a:fld>
            <a:endParaRPr lang="en-US"/>
          </a:p>
        </p:txBody>
      </p:sp>
    </p:spTree>
    <p:extLst>
      <p:ext uri="{BB962C8B-B14F-4D97-AF65-F5344CB8AC3E}">
        <p14:creationId xmlns:p14="http://schemas.microsoft.com/office/powerpoint/2010/main" val="3474585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887209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911148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46857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629142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sldNum="0" hdr="0" ftr="0" dt="0"/>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file:///C:\Users\chvidsten\Desktop\RESPeCT%20Summer%20Institute%202014\Day%201\1.1_c1_us_timmss_science_lesson3_1.mp4"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www.youtube.com/embed/7o4_PgJzreQ" TargetMode="External"/><Relationship Id="rId4" Type="http://schemas.openxmlformats.org/officeDocument/2006/relationships/hyperlink" Target="https://www.youtube.com/embed/9lpmpmC0fqo"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learner.org/series/minds-of-our-own/2-lessons-from-thin-air/?jwsource=c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4.gif"/><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63B1lnqPa8k" TargetMode="External"/><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7.xml"/><Relationship Id="rId1" Type="http://schemas.openxmlformats.org/officeDocument/2006/relationships/slideLayout" Target="../slideLayouts/slideLayout14.xml"/><Relationship Id="rId5" Type="http://schemas.openxmlformats.org/officeDocument/2006/relationships/image" Target="../media/image17.jpeg"/><Relationship Id="rId4" Type="http://schemas.openxmlformats.org/officeDocument/2006/relationships/image" Target="../media/image16.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1.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5.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7.xml"/><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6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914400" y="370174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err="1">
                <a:solidFill>
                  <a:srgbClr val="002060"/>
                </a:solidFill>
                <a:latin typeface="Lucida Sans Unicode" pitchFamily="34" charset="0"/>
              </a:rPr>
              <a:t>RESPeCT</a:t>
            </a:r>
            <a:r>
              <a:rPr lang="en-US" altLang="en-US" sz="1800" dirty="0">
                <a:solidFill>
                  <a:srgbClr val="002060"/>
                </a:solidFill>
                <a:latin typeface="Lucida Sans Unicode" pitchFamily="34" charset="0"/>
              </a:rPr>
              <a:t> Summer Institute </a:t>
            </a:r>
            <a:endParaRPr lang="en-US" altLang="en-US" sz="1600" dirty="0">
              <a:solidFill>
                <a:srgbClr val="002060"/>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733800" y="2514600"/>
            <a:ext cx="2667000" cy="646331"/>
          </a:xfrm>
          <a:prstGeom prst="rect">
            <a:avLst/>
          </a:prstGeom>
          <a:noFill/>
        </p:spPr>
        <p:txBody>
          <a:bodyPr wrap="square" rtlCol="0">
            <a:spAutoFit/>
          </a:bodyPr>
          <a:lstStyle/>
          <a:p>
            <a:r>
              <a:rPr lang="en-US" sz="3600" dirty="0">
                <a:solidFill>
                  <a:srgbClr val="1F497D"/>
                </a:solidFill>
                <a:latin typeface="Calibri" pitchFamily="34" charset="0"/>
              </a:rPr>
              <a:t>Day 1</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altLang="en-US" dirty="0"/>
              <a:t>Summer Institute Schedule</a:t>
            </a:r>
            <a:endParaRPr lang="en-US" dirty="0"/>
          </a:p>
        </p:txBody>
      </p:sp>
      <p:sp>
        <p:nvSpPr>
          <p:cNvPr id="39939" name="Content Placeholder 2"/>
          <p:cNvSpPr>
            <a:spLocks noGrp="1"/>
          </p:cNvSpPr>
          <p:nvPr>
            <p:ph idx="1"/>
          </p:nvPr>
        </p:nvSpPr>
        <p:spPr/>
        <p:txBody>
          <a:bodyPr/>
          <a:lstStyle/>
          <a:p>
            <a:pPr marL="0" indent="0" eaLnBrk="1" hangingPunct="1">
              <a:buFont typeface="Arial" charset="0"/>
              <a:buNone/>
            </a:pPr>
            <a:endParaRPr lang="en-US" altLang="en-US" dirty="0"/>
          </a:p>
          <a:p>
            <a:pPr marL="0" indent="0" eaLnBrk="1" hangingPunct="1">
              <a:buFont typeface="Arial" charset="0"/>
              <a:buNone/>
            </a:pPr>
            <a:endParaRPr lang="en-US" altLang="en-US" dirty="0"/>
          </a:p>
          <a:p>
            <a:pPr marL="0" indent="0" algn="ctr" eaLnBrk="1" hangingPunct="1">
              <a:buFont typeface="Arial" charset="0"/>
              <a:buNone/>
            </a:pPr>
            <a:endParaRPr lang="en-US" altLang="en-US" sz="3600" b="1" dirty="0"/>
          </a:p>
          <a:p>
            <a:pPr marL="0" indent="0" algn="ctr" eaLnBrk="1" hangingPunct="1">
              <a:buFont typeface="Arial" charset="0"/>
              <a:buNone/>
            </a:pPr>
            <a:endParaRPr lang="en-US" altLang="en-US" sz="3600" b="1" dirty="0"/>
          </a:p>
        </p:txBody>
      </p:sp>
      <p:pic>
        <p:nvPicPr>
          <p:cNvPr id="39940" name="Picture 6" descr="C:\Users\kroth\AppData\Local\Microsoft\Windows\Temporary Internet Files\Content.IE5\Q3T7M948\MC90019886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2121593"/>
            <a:ext cx="3335755" cy="341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645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381000"/>
            <a:ext cx="8229600" cy="838200"/>
          </a:xfrm>
        </p:spPr>
        <p:txBody>
          <a:bodyPr>
            <a:normAutofit/>
          </a:bodyPr>
          <a:lstStyle/>
          <a:p>
            <a:pPr eaLnBrk="1" fontAlgn="auto" hangingPunct="1">
              <a:spcAft>
                <a:spcPts val="0"/>
              </a:spcAft>
              <a:defRPr/>
            </a:pPr>
            <a:r>
              <a:rPr lang="en-US" altLang="en-US" sz="3800" dirty="0"/>
              <a:t>Summer Institute: A Typical Daily Schedule </a:t>
            </a:r>
          </a:p>
        </p:txBody>
      </p:sp>
      <p:sp>
        <p:nvSpPr>
          <p:cNvPr id="43011" name="Rectangle 3"/>
          <p:cNvSpPr>
            <a:spLocks noGrp="1" noChangeArrowheads="1"/>
          </p:cNvSpPr>
          <p:nvPr>
            <p:ph idx="1"/>
          </p:nvPr>
        </p:nvSpPr>
        <p:spPr>
          <a:xfrm>
            <a:off x="609600" y="1295400"/>
            <a:ext cx="8382000" cy="5257800"/>
          </a:xfrm>
        </p:spPr>
        <p:txBody>
          <a:bodyPr/>
          <a:lstStyle/>
          <a:p>
            <a:pPr marL="0" indent="0" eaLnBrk="1" hangingPunct="1">
              <a:spcBef>
                <a:spcPts val="600"/>
              </a:spcBef>
              <a:buFontTx/>
              <a:buNone/>
            </a:pPr>
            <a:r>
              <a:rPr lang="en-US" altLang="en-US" sz="2800" dirty="0">
                <a:solidFill>
                  <a:srgbClr val="292934"/>
                </a:solidFill>
              </a:rPr>
              <a:t>8:00		Getting started</a:t>
            </a:r>
          </a:p>
          <a:p>
            <a:pPr marL="0" indent="0" eaLnBrk="1" hangingPunct="1">
              <a:spcBef>
                <a:spcPts val="600"/>
              </a:spcBef>
              <a:buFontTx/>
              <a:buNone/>
            </a:pPr>
            <a:r>
              <a:rPr lang="en-US" altLang="en-US" sz="2800" dirty="0">
                <a:solidFill>
                  <a:srgbClr val="292934"/>
                </a:solidFill>
              </a:rPr>
              <a:t>8:30		Video-based lesson analysis</a:t>
            </a:r>
          </a:p>
          <a:p>
            <a:pPr marL="0" indent="0" eaLnBrk="1" hangingPunct="1">
              <a:spcBef>
                <a:spcPts val="600"/>
              </a:spcBef>
              <a:buFontTx/>
              <a:buNone/>
            </a:pPr>
            <a:r>
              <a:rPr lang="en-US" altLang="en-US" sz="2800" dirty="0">
                <a:solidFill>
                  <a:srgbClr val="292934"/>
                </a:solidFill>
              </a:rPr>
              <a:t>10:00		BREAK</a:t>
            </a:r>
          </a:p>
          <a:p>
            <a:pPr marL="0" indent="0" eaLnBrk="1" hangingPunct="1">
              <a:spcBef>
                <a:spcPts val="600"/>
              </a:spcBef>
              <a:buFontTx/>
              <a:buNone/>
            </a:pPr>
            <a:r>
              <a:rPr lang="en-US" altLang="en-US" sz="2800" dirty="0">
                <a:solidFill>
                  <a:srgbClr val="292934"/>
                </a:solidFill>
              </a:rPr>
              <a:t>10:10		Lesson analysis continued</a:t>
            </a:r>
          </a:p>
          <a:p>
            <a:pPr marL="0" indent="0" eaLnBrk="1" hangingPunct="1">
              <a:spcBef>
                <a:spcPts val="600"/>
              </a:spcBef>
              <a:buFontTx/>
              <a:buNone/>
            </a:pPr>
            <a:r>
              <a:rPr lang="en-US" altLang="en-US" sz="2800" dirty="0">
                <a:solidFill>
                  <a:srgbClr val="292934"/>
                </a:solidFill>
              </a:rPr>
              <a:t>12:00		LUNCH</a:t>
            </a:r>
          </a:p>
          <a:p>
            <a:pPr marL="0" indent="0" eaLnBrk="1" hangingPunct="1">
              <a:spcBef>
                <a:spcPts val="600"/>
              </a:spcBef>
              <a:buFontTx/>
              <a:buNone/>
            </a:pPr>
            <a:r>
              <a:rPr lang="en-US" altLang="en-US" sz="2800" dirty="0">
                <a:solidFill>
                  <a:srgbClr val="292934"/>
                </a:solidFill>
              </a:rPr>
              <a:t>12:45		Content deepening </a:t>
            </a:r>
          </a:p>
          <a:p>
            <a:pPr marL="0" indent="0" eaLnBrk="1" hangingPunct="1">
              <a:spcBef>
                <a:spcPts val="600"/>
              </a:spcBef>
              <a:buFontTx/>
              <a:buNone/>
            </a:pPr>
            <a:r>
              <a:rPr lang="en-US" altLang="en-US" sz="2800" dirty="0">
                <a:solidFill>
                  <a:srgbClr val="292934"/>
                </a:solidFill>
              </a:rPr>
              <a:t>2:00		BREAK</a:t>
            </a:r>
          </a:p>
          <a:p>
            <a:pPr marL="0" indent="0" eaLnBrk="1" hangingPunct="1">
              <a:spcBef>
                <a:spcPts val="600"/>
              </a:spcBef>
              <a:buFontTx/>
              <a:buNone/>
            </a:pPr>
            <a:r>
              <a:rPr lang="en-US" altLang="en-US" sz="2800" dirty="0">
                <a:solidFill>
                  <a:srgbClr val="292934"/>
                </a:solidFill>
              </a:rPr>
              <a:t>2:10		Content deepening continued</a:t>
            </a:r>
          </a:p>
          <a:p>
            <a:pPr marL="0" indent="0" eaLnBrk="1" hangingPunct="1">
              <a:spcBef>
                <a:spcPts val="600"/>
              </a:spcBef>
              <a:buFontTx/>
              <a:buNone/>
            </a:pPr>
            <a:r>
              <a:rPr lang="en-US" altLang="en-US" sz="2800" dirty="0">
                <a:solidFill>
                  <a:srgbClr val="292934"/>
                </a:solidFill>
              </a:rPr>
              <a:t>3:00		Wrap-up: homework, summary, reflections</a:t>
            </a:r>
          </a:p>
          <a:p>
            <a:pPr marL="0" indent="0" eaLnBrk="1" hangingPunct="1">
              <a:spcBef>
                <a:spcPts val="600"/>
              </a:spcBef>
              <a:buFontTx/>
              <a:buNone/>
            </a:pPr>
            <a:r>
              <a:rPr lang="en-US" altLang="en-US" sz="2800" dirty="0">
                <a:solidFill>
                  <a:srgbClr val="292934"/>
                </a:solidFill>
              </a:rPr>
              <a:t>3:30		Adjourn</a:t>
            </a:r>
          </a:p>
          <a:p>
            <a:pPr marL="0" indent="0" eaLnBrk="1" hangingPunct="1">
              <a:buFontTx/>
              <a:buNone/>
            </a:pPr>
            <a:endParaRPr lang="en-US" altLang="en-US" sz="3000" dirty="0"/>
          </a:p>
        </p:txBody>
      </p:sp>
    </p:spTree>
    <p:extLst>
      <p:ext uri="{BB962C8B-B14F-4D97-AF65-F5344CB8AC3E}">
        <p14:creationId xmlns:p14="http://schemas.microsoft.com/office/powerpoint/2010/main" val="162711881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848600" cy="990600"/>
          </a:xfrm>
        </p:spPr>
        <p:txBody>
          <a:bodyPr/>
          <a:lstStyle/>
          <a:p>
            <a:pPr eaLnBrk="1" fontAlgn="auto" hangingPunct="1">
              <a:spcAft>
                <a:spcPts val="0"/>
              </a:spcAft>
              <a:defRPr/>
            </a:pPr>
            <a:r>
              <a:rPr lang="en-US" dirty="0"/>
              <a:t>Summer Institute at a Glance</a:t>
            </a:r>
          </a:p>
        </p:txBody>
      </p:sp>
      <p:sp>
        <p:nvSpPr>
          <p:cNvPr id="3" name="Content Placeholder 2"/>
          <p:cNvSpPr>
            <a:spLocks noGrp="1"/>
          </p:cNvSpPr>
          <p:nvPr>
            <p:ph idx="1"/>
          </p:nvPr>
        </p:nvSpPr>
        <p:spPr>
          <a:xfrm>
            <a:off x="533400" y="1066800"/>
            <a:ext cx="8458200" cy="5638800"/>
          </a:xfrm>
        </p:spPr>
        <p:txBody>
          <a:bodyPr rtlCol="0">
            <a:normAutofit/>
          </a:bodyPr>
          <a:lstStyle/>
          <a:p>
            <a:pPr marL="0" indent="0" eaLnBrk="1" fontAlgn="auto" hangingPunct="1">
              <a:spcAft>
                <a:spcPts val="0"/>
              </a:spcAft>
              <a:buFont typeface="Arial" pitchFamily="34" charset="0"/>
              <a:buNone/>
              <a:defRPr/>
            </a:pPr>
            <a:r>
              <a:rPr lang="en-US" sz="2600" b="1" dirty="0"/>
              <a:t>Week 1: Content Area 1 (Variation in Traits) </a:t>
            </a:r>
          </a:p>
          <a:p>
            <a:pPr marL="731520" lvl="1" indent="-365760" eaLnBrk="1" fontAlgn="auto" hangingPunct="1">
              <a:spcBef>
                <a:spcPts val="600"/>
              </a:spcBef>
              <a:spcAft>
                <a:spcPts val="0"/>
              </a:spcAft>
              <a:defRPr/>
            </a:pPr>
            <a:r>
              <a:rPr lang="en-US" sz="2600" dirty="0"/>
              <a:t>Student Thinking Lens—strategies to make student thinking visible </a:t>
            </a:r>
          </a:p>
          <a:p>
            <a:pPr marL="731520" lvl="1" indent="-365760" eaLnBrk="1" fontAlgn="auto" hangingPunct="1">
              <a:spcBef>
                <a:spcPts val="600"/>
              </a:spcBef>
              <a:spcAft>
                <a:spcPts val="0"/>
              </a:spcAft>
              <a:buFont typeface="Arial" pitchFamily="34" charset="0"/>
              <a:buChar char="•"/>
              <a:defRPr/>
            </a:pPr>
            <a:r>
              <a:rPr lang="en-US" sz="2600" dirty="0"/>
              <a:t>Analysis of video teaching in content area 1</a:t>
            </a:r>
          </a:p>
          <a:p>
            <a:pPr marL="731520" lvl="1" indent="-365760" eaLnBrk="1" fontAlgn="auto" hangingPunct="1">
              <a:spcBef>
                <a:spcPts val="600"/>
              </a:spcBef>
              <a:spcAft>
                <a:spcPts val="0"/>
              </a:spcAft>
              <a:buFont typeface="Arial" pitchFamily="34" charset="0"/>
              <a:buChar char="•"/>
              <a:defRPr/>
            </a:pPr>
            <a:r>
              <a:rPr lang="en-US" sz="2600" dirty="0"/>
              <a:t>Analysis of lesson plans to be taught second semester </a:t>
            </a:r>
          </a:p>
          <a:p>
            <a:pPr marL="731520" lvl="1" indent="-365760" eaLnBrk="1" fontAlgn="auto" hangingPunct="1">
              <a:spcBef>
                <a:spcPts val="600"/>
              </a:spcBef>
              <a:spcAft>
                <a:spcPts val="0"/>
              </a:spcAft>
              <a:buFont typeface="Arial" pitchFamily="34" charset="0"/>
              <a:buChar char="•"/>
              <a:defRPr/>
            </a:pPr>
            <a:r>
              <a:rPr lang="en-US" sz="2600" dirty="0"/>
              <a:t>Content deepening in content area 1</a:t>
            </a:r>
          </a:p>
          <a:p>
            <a:pPr marL="0" lvl="0" indent="0" eaLnBrk="1" fontAlgn="auto" hangingPunct="1">
              <a:spcBef>
                <a:spcPts val="800"/>
              </a:spcBef>
              <a:spcAft>
                <a:spcPts val="0"/>
              </a:spcAft>
              <a:buClr>
                <a:srgbClr val="93A299"/>
              </a:buClr>
              <a:buNone/>
              <a:defRPr/>
            </a:pPr>
            <a:r>
              <a:rPr lang="en-US" sz="2600" b="1" dirty="0">
                <a:solidFill>
                  <a:srgbClr val="292934"/>
                </a:solidFill>
              </a:rPr>
              <a:t>Week 2: Content Area 2 (Forces)</a:t>
            </a:r>
          </a:p>
          <a:p>
            <a:pPr marL="731520" lvl="1" indent="-365760" eaLnBrk="1" fontAlgn="auto" hangingPunct="1">
              <a:spcBef>
                <a:spcPts val="600"/>
              </a:spcBef>
              <a:spcAft>
                <a:spcPts val="0"/>
              </a:spcAft>
              <a:buFont typeface="Arial" pitchFamily="34" charset="0"/>
              <a:buChar char="•"/>
              <a:defRPr/>
            </a:pPr>
            <a:r>
              <a:rPr lang="en-US" sz="2600" dirty="0"/>
              <a:t>Science Content Storyline Lens—strategies to create coherence</a:t>
            </a:r>
          </a:p>
          <a:p>
            <a:pPr marL="731520" lvl="1" indent="-365760" eaLnBrk="1" fontAlgn="auto" hangingPunct="1">
              <a:spcBef>
                <a:spcPts val="600"/>
              </a:spcBef>
              <a:spcAft>
                <a:spcPts val="0"/>
              </a:spcAft>
              <a:buFont typeface="Arial" pitchFamily="34" charset="0"/>
              <a:buChar char="•"/>
              <a:defRPr/>
            </a:pPr>
            <a:r>
              <a:rPr lang="en-US" sz="2600" dirty="0"/>
              <a:t>Analysis of video teaching in content area 2</a:t>
            </a:r>
          </a:p>
          <a:p>
            <a:pPr marL="731520" lvl="1" indent="-365760" eaLnBrk="1" fontAlgn="auto" hangingPunct="1">
              <a:spcBef>
                <a:spcPts val="600"/>
              </a:spcBef>
              <a:spcAft>
                <a:spcPts val="0"/>
              </a:spcAft>
              <a:buFont typeface="Arial" pitchFamily="34" charset="0"/>
              <a:buChar char="•"/>
              <a:defRPr/>
            </a:pPr>
            <a:r>
              <a:rPr lang="en-US" sz="2600" dirty="0"/>
              <a:t>Analysis of lesson plans to be taught in the fall</a:t>
            </a:r>
          </a:p>
          <a:p>
            <a:pPr marL="731520" lvl="1" indent="-365760" eaLnBrk="1" fontAlgn="auto" hangingPunct="1">
              <a:spcBef>
                <a:spcPts val="600"/>
              </a:spcBef>
              <a:spcAft>
                <a:spcPts val="0"/>
              </a:spcAft>
              <a:buFont typeface="Arial" pitchFamily="34" charset="0"/>
              <a:buChar char="•"/>
              <a:defRPr/>
            </a:pPr>
            <a:r>
              <a:rPr lang="en-US" sz="2600" dirty="0"/>
              <a:t>Content deepening in content area 2 </a:t>
            </a:r>
          </a:p>
          <a:p>
            <a:pPr marL="0" indent="0" eaLnBrk="1" fontAlgn="auto" hangingPunct="1">
              <a:spcAft>
                <a:spcPts val="0"/>
              </a:spcAft>
              <a:buFont typeface="Arial" pitchFamily="34" charset="0"/>
              <a:buNone/>
              <a:defRPr/>
            </a:pPr>
            <a:endParaRPr lang="en-US" dirty="0"/>
          </a:p>
          <a:p>
            <a:pPr marL="0" indent="0" eaLnBrk="1" fontAlgn="auto" hangingPunct="1">
              <a:spcAft>
                <a:spcPts val="0"/>
              </a:spcAft>
              <a:buFont typeface="Arial" pitchFamily="34" charset="0"/>
              <a:buNone/>
              <a:defRPr/>
            </a:pPr>
            <a:endParaRPr lang="en-US" dirty="0"/>
          </a:p>
          <a:p>
            <a:pPr marL="0" indent="0" eaLnBrk="1" fontAlgn="auto" hangingPunct="1">
              <a:spcAft>
                <a:spcPts val="0"/>
              </a:spcAft>
              <a:buFont typeface="Arial" pitchFamily="34" charset="0"/>
              <a:buNone/>
              <a:defRPr/>
            </a:pPr>
            <a:endParaRPr lang="en-US" dirty="0"/>
          </a:p>
        </p:txBody>
      </p:sp>
    </p:spTree>
    <p:extLst>
      <p:ext uri="{BB962C8B-B14F-4D97-AF65-F5344CB8AC3E}">
        <p14:creationId xmlns:p14="http://schemas.microsoft.com/office/powerpoint/2010/main" val="162065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381000"/>
            <a:ext cx="8077200" cy="990600"/>
          </a:xfrm>
        </p:spPr>
        <p:txBody>
          <a:bodyPr/>
          <a:lstStyle/>
          <a:p>
            <a:pPr eaLnBrk="1" fontAlgn="auto" hangingPunct="1">
              <a:spcAft>
                <a:spcPts val="0"/>
              </a:spcAft>
              <a:defRPr/>
            </a:pPr>
            <a:r>
              <a:rPr lang="en-US" altLang="en-US" dirty="0"/>
              <a:t>School-Year Schedule</a:t>
            </a:r>
          </a:p>
        </p:txBody>
      </p:sp>
      <p:sp>
        <p:nvSpPr>
          <p:cNvPr id="66563" name="Rectangle 3"/>
          <p:cNvSpPr>
            <a:spLocks noGrp="1" noChangeArrowheads="1"/>
          </p:cNvSpPr>
          <p:nvPr>
            <p:ph idx="1"/>
          </p:nvPr>
        </p:nvSpPr>
        <p:spPr>
          <a:xfrm>
            <a:off x="609600" y="1371600"/>
            <a:ext cx="8153400" cy="5181600"/>
          </a:xfrm>
        </p:spPr>
        <p:txBody>
          <a:bodyPr rtlCol="0">
            <a:normAutofit fontScale="85000" lnSpcReduction="10000"/>
          </a:bodyPr>
          <a:lstStyle/>
          <a:p>
            <a:pPr marL="0" indent="0" eaLnBrk="1" fontAlgn="auto" hangingPunct="1">
              <a:spcAft>
                <a:spcPts val="0"/>
              </a:spcAft>
              <a:buFontTx/>
              <a:buNone/>
              <a:defRPr/>
            </a:pPr>
            <a:r>
              <a:rPr lang="en-US" sz="3200" b="1" dirty="0"/>
              <a:t>Fall </a:t>
            </a:r>
            <a:r>
              <a:rPr lang="en-US" sz="3200" dirty="0">
                <a:solidFill>
                  <a:srgbClr val="0070C0"/>
                </a:solidFill>
              </a:rPr>
              <a:t>[Insert year here] </a:t>
            </a:r>
            <a:r>
              <a:rPr lang="en-US" sz="3200" b="1" dirty="0"/>
              <a:t> </a:t>
            </a:r>
          </a:p>
          <a:p>
            <a:pPr marL="731520" indent="-365760" eaLnBrk="1" fontAlgn="auto" hangingPunct="1">
              <a:lnSpc>
                <a:spcPct val="110000"/>
              </a:lnSpc>
              <a:spcBef>
                <a:spcPts val="600"/>
              </a:spcBef>
              <a:spcAft>
                <a:spcPts val="0"/>
              </a:spcAft>
              <a:buFont typeface="Arial" pitchFamily="34" charset="0"/>
              <a:buChar char="•"/>
              <a:defRPr/>
            </a:pPr>
            <a:r>
              <a:rPr lang="en-US" sz="3200" dirty="0"/>
              <a:t>Teach the first lesson set.</a:t>
            </a:r>
          </a:p>
          <a:p>
            <a:pPr marL="731520" indent="-365760" eaLnBrk="1" fontAlgn="auto" hangingPunct="1">
              <a:lnSpc>
                <a:spcPct val="110000"/>
              </a:lnSpc>
              <a:spcBef>
                <a:spcPts val="600"/>
              </a:spcBef>
              <a:spcAft>
                <a:spcPts val="0"/>
              </a:spcAft>
              <a:buFont typeface="Arial" pitchFamily="34" charset="0"/>
              <a:buChar char="•"/>
              <a:defRPr/>
            </a:pPr>
            <a:r>
              <a:rPr lang="en-US" sz="3200" dirty="0"/>
              <a:t>Meet three times as a study group (4 hours each).</a:t>
            </a:r>
          </a:p>
          <a:p>
            <a:pPr marL="731520" indent="-365760" eaLnBrk="1" fontAlgn="auto" hangingPunct="1">
              <a:lnSpc>
                <a:spcPct val="110000"/>
              </a:lnSpc>
              <a:spcBef>
                <a:spcPts val="600"/>
              </a:spcBef>
              <a:spcAft>
                <a:spcPts val="0"/>
              </a:spcAft>
              <a:buFont typeface="Arial" pitchFamily="34" charset="0"/>
              <a:buChar char="•"/>
              <a:defRPr/>
            </a:pPr>
            <a:r>
              <a:rPr lang="en-US" sz="3200" dirty="0"/>
              <a:t>Meet an additional time to review the second lesson-set plans (2 hours). </a:t>
            </a:r>
          </a:p>
          <a:p>
            <a:pPr marL="0" indent="0" eaLnBrk="1" fontAlgn="auto" hangingPunct="1">
              <a:spcBef>
                <a:spcPts val="1800"/>
              </a:spcBef>
              <a:spcAft>
                <a:spcPts val="0"/>
              </a:spcAft>
              <a:buFont typeface="Arial" pitchFamily="34" charset="0"/>
              <a:buNone/>
              <a:defRPr/>
            </a:pPr>
            <a:r>
              <a:rPr lang="en-US" sz="3200" b="1" dirty="0"/>
              <a:t>Winter/Spring </a:t>
            </a:r>
            <a:r>
              <a:rPr lang="en-US" sz="3200" dirty="0">
                <a:solidFill>
                  <a:srgbClr val="0070C0"/>
                </a:solidFill>
              </a:rPr>
              <a:t>[Insert year here] </a:t>
            </a:r>
            <a:endParaRPr lang="en-US" sz="3200" b="1" dirty="0"/>
          </a:p>
          <a:p>
            <a:pPr marL="731520" indent="-365760" eaLnBrk="1" fontAlgn="auto" hangingPunct="1">
              <a:lnSpc>
                <a:spcPct val="110000"/>
              </a:lnSpc>
              <a:spcBef>
                <a:spcPts val="600"/>
              </a:spcBef>
              <a:spcAft>
                <a:spcPts val="0"/>
              </a:spcAft>
              <a:buFont typeface="Arial" pitchFamily="34" charset="0"/>
              <a:buChar char="•"/>
              <a:defRPr/>
            </a:pPr>
            <a:r>
              <a:rPr lang="en-US" sz="3200" dirty="0"/>
              <a:t>Teach the second lesson set.</a:t>
            </a:r>
          </a:p>
          <a:p>
            <a:pPr marL="731520" indent="-365760" eaLnBrk="1" fontAlgn="auto" hangingPunct="1">
              <a:lnSpc>
                <a:spcPct val="110000"/>
              </a:lnSpc>
              <a:spcBef>
                <a:spcPts val="600"/>
              </a:spcBef>
              <a:spcAft>
                <a:spcPts val="0"/>
              </a:spcAft>
              <a:buFont typeface="Arial" pitchFamily="34" charset="0"/>
              <a:buChar char="•"/>
              <a:defRPr/>
            </a:pPr>
            <a:r>
              <a:rPr lang="en-US" sz="3200" dirty="0"/>
              <a:t>Meet three times as a study group (4 hours each).</a:t>
            </a:r>
          </a:p>
          <a:p>
            <a:pPr marL="0" indent="0" eaLnBrk="1" fontAlgn="auto" hangingPunct="1">
              <a:spcBef>
                <a:spcPts val="1800"/>
              </a:spcBef>
              <a:spcAft>
                <a:spcPts val="0"/>
              </a:spcAft>
              <a:buFont typeface="Arial" pitchFamily="34" charset="0"/>
              <a:buNone/>
              <a:defRPr/>
            </a:pPr>
            <a:r>
              <a:rPr lang="en-US" sz="3200" b="1" dirty="0"/>
              <a:t>Note: </a:t>
            </a:r>
            <a:r>
              <a:rPr lang="en-US" sz="3200" dirty="0"/>
              <a:t>The study group will determine meeting dates and times.</a:t>
            </a:r>
          </a:p>
          <a:p>
            <a:pPr marL="182880" indent="-182880" eaLnBrk="1" fontAlgn="auto" hangingPunct="1">
              <a:spcAft>
                <a:spcPts val="0"/>
              </a:spcAft>
              <a:buFontTx/>
              <a:buNone/>
              <a:defRPr/>
            </a:pPr>
            <a:endParaRPr lang="en-US" sz="2600" dirty="0"/>
          </a:p>
          <a:p>
            <a:pPr marL="182880" indent="-182880" eaLnBrk="1" fontAlgn="auto" hangingPunct="1">
              <a:spcAft>
                <a:spcPts val="0"/>
              </a:spcAft>
              <a:buFontTx/>
              <a:buNone/>
              <a:defRPr/>
            </a:pPr>
            <a:endParaRPr lang="en-US" dirty="0"/>
          </a:p>
        </p:txBody>
      </p:sp>
    </p:spTree>
    <p:extLst>
      <p:ext uri="{BB962C8B-B14F-4D97-AF65-F5344CB8AC3E}">
        <p14:creationId xmlns:p14="http://schemas.microsoft.com/office/powerpoint/2010/main" val="2865966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pPr eaLnBrk="1" fontAlgn="auto" hangingPunct="1">
              <a:spcAft>
                <a:spcPts val="0"/>
              </a:spcAft>
              <a:defRPr/>
            </a:pPr>
            <a:r>
              <a:rPr lang="en-US" altLang="en-US" dirty="0"/>
              <a:t>Your </a:t>
            </a:r>
            <a:r>
              <a:rPr lang="en-US" altLang="en-US" dirty="0" err="1"/>
              <a:t>RESPeCT</a:t>
            </a:r>
            <a:r>
              <a:rPr lang="en-US" altLang="en-US" dirty="0"/>
              <a:t> PD Program Materials</a:t>
            </a:r>
          </a:p>
        </p:txBody>
      </p:sp>
      <p:sp>
        <p:nvSpPr>
          <p:cNvPr id="47107" name="Content Placeholder 2"/>
          <p:cNvSpPr>
            <a:spLocks noGrp="1"/>
          </p:cNvSpPr>
          <p:nvPr>
            <p:ph idx="1"/>
          </p:nvPr>
        </p:nvSpPr>
        <p:spPr>
          <a:xfrm>
            <a:off x="533400" y="1600200"/>
            <a:ext cx="8534400" cy="4876800"/>
          </a:xfrm>
        </p:spPr>
        <p:txBody>
          <a:bodyPr/>
          <a:lstStyle/>
          <a:p>
            <a:pPr marL="365760" indent="-365760" eaLnBrk="1" hangingPunct="1">
              <a:spcBef>
                <a:spcPts val="600"/>
              </a:spcBef>
            </a:pPr>
            <a:r>
              <a:rPr lang="en-US" altLang="en-US" sz="3200" dirty="0"/>
              <a:t>Your science notebook</a:t>
            </a:r>
          </a:p>
          <a:p>
            <a:pPr marL="365760" lvl="0" indent="-365760" eaLnBrk="1" hangingPunct="1">
              <a:spcBef>
                <a:spcPts val="600"/>
              </a:spcBef>
              <a:buClr>
                <a:srgbClr val="93A299"/>
              </a:buClr>
            </a:pPr>
            <a:r>
              <a:rPr lang="en-US" altLang="en-US" sz="3200" dirty="0" err="1">
                <a:solidFill>
                  <a:srgbClr val="292934"/>
                </a:solidFill>
              </a:rPr>
              <a:t>STeLLA</a:t>
            </a:r>
            <a:r>
              <a:rPr lang="en-US" altLang="en-US" sz="3200" dirty="0">
                <a:solidFill>
                  <a:srgbClr val="292934"/>
                </a:solidFill>
              </a:rPr>
              <a:t> strategies booklet</a:t>
            </a:r>
          </a:p>
          <a:p>
            <a:pPr marL="365760" indent="-365760" eaLnBrk="1" hangingPunct="1">
              <a:spcBef>
                <a:spcPts val="600"/>
              </a:spcBef>
            </a:pPr>
            <a:r>
              <a:rPr lang="en-US" altLang="en-US" sz="3200" dirty="0" err="1"/>
              <a:t>RESPeCT</a:t>
            </a:r>
            <a:r>
              <a:rPr lang="en-US" altLang="en-US" sz="3200" dirty="0"/>
              <a:t> PD program binder</a:t>
            </a:r>
          </a:p>
          <a:p>
            <a:pPr marL="365760" indent="-365760" eaLnBrk="1" hangingPunct="1">
              <a:spcBef>
                <a:spcPts val="600"/>
              </a:spcBef>
            </a:pPr>
            <a:r>
              <a:rPr lang="en-US" altLang="en-US" sz="3200" dirty="0" err="1"/>
              <a:t>RESPeCT</a:t>
            </a:r>
            <a:r>
              <a:rPr lang="en-US" altLang="en-US" sz="3200" dirty="0"/>
              <a:t> lesson plans binder</a:t>
            </a:r>
          </a:p>
          <a:p>
            <a:pPr marL="365760" indent="-365760" eaLnBrk="1" hangingPunct="1">
              <a:spcBef>
                <a:spcPts val="600"/>
              </a:spcBef>
            </a:pPr>
            <a:r>
              <a:rPr lang="en-US" altLang="en-US" sz="3200" dirty="0"/>
              <a:t>Materials kit (1 per topic)</a:t>
            </a:r>
          </a:p>
        </p:txBody>
      </p:sp>
    </p:spTree>
    <p:extLst>
      <p:ext uri="{BB962C8B-B14F-4D97-AF65-F5344CB8AC3E}">
        <p14:creationId xmlns:p14="http://schemas.microsoft.com/office/powerpoint/2010/main" val="835362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Transition to Grade-Level Study Groups</a:t>
            </a:r>
          </a:p>
        </p:txBody>
      </p:sp>
      <p:sp>
        <p:nvSpPr>
          <p:cNvPr id="3" name="Content Placeholder 2"/>
          <p:cNvSpPr>
            <a:spLocks noGrp="1"/>
          </p:cNvSpPr>
          <p:nvPr>
            <p:ph idx="1"/>
          </p:nvPr>
        </p:nvSpPr>
        <p:spPr>
          <a:xfrm>
            <a:off x="533400" y="1600200"/>
            <a:ext cx="8153400" cy="4876800"/>
          </a:xfrm>
        </p:spPr>
        <p:txBody>
          <a:bodyPr/>
          <a:lstStyle/>
          <a:p>
            <a:pPr marL="0" indent="0">
              <a:buNone/>
            </a:pPr>
            <a:r>
              <a:rPr lang="en-US" sz="3200" dirty="0"/>
              <a:t>Any questions before we break up into our grade-level study groups?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lstStyle/>
          <a:p>
            <a:r>
              <a:rPr lang="en-US" dirty="0"/>
              <a:t>Notebook Setup</a:t>
            </a:r>
          </a:p>
        </p:txBody>
      </p:sp>
      <p:sp>
        <p:nvSpPr>
          <p:cNvPr id="3" name="Content Placeholder 2"/>
          <p:cNvSpPr>
            <a:spLocks noGrp="1"/>
          </p:cNvSpPr>
          <p:nvPr>
            <p:ph idx="1"/>
          </p:nvPr>
        </p:nvSpPr>
        <p:spPr>
          <a:xfrm>
            <a:off x="533400" y="1295400"/>
            <a:ext cx="8458200" cy="5257800"/>
          </a:xfrm>
        </p:spPr>
        <p:txBody>
          <a:bodyPr/>
          <a:lstStyle/>
          <a:p>
            <a:pPr marL="365760" indent="-365760">
              <a:spcBef>
                <a:spcPts val="600"/>
              </a:spcBef>
            </a:pPr>
            <a:r>
              <a:rPr lang="en-US" sz="2600" dirty="0"/>
              <a:t>Write your name on the front cover of the notebook.</a:t>
            </a:r>
          </a:p>
          <a:p>
            <a:pPr marL="365760" indent="-365760">
              <a:spcBef>
                <a:spcPts val="600"/>
              </a:spcBef>
            </a:pPr>
            <a:r>
              <a:rPr lang="en-US" sz="2600" dirty="0"/>
              <a:t>Leave two or three pages for the table of contents. (You’ll add to the TOC each day throughout the program.)</a:t>
            </a:r>
          </a:p>
          <a:p>
            <a:pPr marL="365760" indent="-365760">
              <a:spcBef>
                <a:spcPts val="600"/>
              </a:spcBef>
            </a:pPr>
            <a:r>
              <a:rPr lang="en-US" sz="2600" dirty="0"/>
              <a:t>Number your pages. (Front and back pages should be numbered separately.)</a:t>
            </a:r>
          </a:p>
          <a:p>
            <a:pPr marL="365760" indent="-365760">
              <a:spcBef>
                <a:spcPts val="600"/>
              </a:spcBef>
            </a:pPr>
            <a:r>
              <a:rPr lang="en-US" sz="2600" dirty="0"/>
              <a:t>Use sticky tabs to divide your notebook into two main sections: Lesson Analysis and Content Deepening. (Each section will comprise about half the notebook.)</a:t>
            </a:r>
          </a:p>
          <a:p>
            <a:pPr marL="365760" indent="-365760">
              <a:spcBef>
                <a:spcPts val="600"/>
              </a:spcBef>
            </a:pPr>
            <a:r>
              <a:rPr lang="en-US" sz="2600" dirty="0"/>
              <a:t>Keep a chronological record of your activity in each section. Add a title for each entry and enter in your TOC to easily locate.</a:t>
            </a:r>
          </a:p>
          <a:p>
            <a:pPr marL="365760" indent="-365760">
              <a:spcBef>
                <a:spcPts val="600"/>
              </a:spcBef>
            </a:pPr>
            <a:r>
              <a:rPr lang="en-US" sz="2600" dirty="0"/>
              <a:t>Customize and decorate your notebook any way you wish.</a:t>
            </a:r>
            <a:r>
              <a:rPr lang="en-US" sz="2800" dirty="0"/>
              <a:t> </a:t>
            </a:r>
          </a:p>
        </p:txBody>
      </p:sp>
    </p:spTree>
    <p:extLst>
      <p:ext uri="{BB962C8B-B14F-4D97-AF65-F5344CB8AC3E}">
        <p14:creationId xmlns:p14="http://schemas.microsoft.com/office/powerpoint/2010/main" val="266878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a:cs typeface="Times New Roman" pitchFamily="18" charset="0"/>
              </a:rPr>
              <a:t>Getting Started: Introductions</a:t>
            </a:r>
            <a:endParaRPr lang="en-US" dirty="0"/>
          </a:p>
        </p:txBody>
      </p:sp>
      <p:sp>
        <p:nvSpPr>
          <p:cNvPr id="5123" name="Rectangle 3"/>
          <p:cNvSpPr>
            <a:spLocks noGrp="1" noChangeArrowheads="1"/>
          </p:cNvSpPr>
          <p:nvPr>
            <p:ph type="body" idx="1"/>
          </p:nvPr>
        </p:nvSpPr>
        <p:spPr>
          <a:xfrm>
            <a:off x="533400" y="1600200"/>
            <a:ext cx="8229600" cy="4572000"/>
          </a:xfrm>
        </p:spPr>
        <p:txBody>
          <a:bodyPr>
            <a:normAutofit/>
          </a:bodyPr>
          <a:lstStyle/>
          <a:p>
            <a:pPr marL="365760" indent="-365760">
              <a:lnSpc>
                <a:spcPct val="90000"/>
              </a:lnSpc>
              <a:spcBef>
                <a:spcPts val="0"/>
              </a:spcBef>
              <a:spcAft>
                <a:spcPts val="1200"/>
              </a:spcAft>
              <a:buFont typeface="+mj-lt"/>
              <a:buAutoNum type="arabicPeriod"/>
            </a:pPr>
            <a:r>
              <a:rPr lang="en-US" sz="3200" dirty="0"/>
              <a:t>Quick-write exercise:</a:t>
            </a:r>
          </a:p>
          <a:p>
            <a:pPr marL="731520" lvl="1" indent="-365760">
              <a:lnSpc>
                <a:spcPct val="90000"/>
              </a:lnSpc>
              <a:spcBef>
                <a:spcPts val="0"/>
              </a:spcBef>
              <a:spcAft>
                <a:spcPts val="1200"/>
              </a:spcAft>
            </a:pPr>
            <a:r>
              <a:rPr lang="en-US" sz="3200" dirty="0"/>
              <a:t>Describe your experience learning science in school. </a:t>
            </a:r>
          </a:p>
          <a:p>
            <a:pPr marL="731520" lvl="1" indent="-365760">
              <a:lnSpc>
                <a:spcPct val="90000"/>
              </a:lnSpc>
              <a:spcBef>
                <a:spcPts val="0"/>
              </a:spcBef>
              <a:spcAft>
                <a:spcPts val="1200"/>
              </a:spcAft>
            </a:pPr>
            <a:r>
              <a:rPr lang="en-US" sz="3200" dirty="0"/>
              <a:t>What do you hope to learn through </a:t>
            </a:r>
            <a:r>
              <a:rPr lang="en-US" sz="3200" dirty="0" err="1"/>
              <a:t>RESPeCT</a:t>
            </a:r>
            <a:r>
              <a:rPr lang="en-US" sz="3200" dirty="0"/>
              <a:t> in the coming year?</a:t>
            </a:r>
          </a:p>
          <a:p>
            <a:pPr marL="365760" indent="-365760">
              <a:lnSpc>
                <a:spcPct val="90000"/>
              </a:lnSpc>
              <a:spcBef>
                <a:spcPts val="0"/>
              </a:spcBef>
              <a:spcAft>
                <a:spcPts val="1200"/>
              </a:spcAft>
              <a:buFont typeface="+mj-lt"/>
              <a:buAutoNum type="arabicPeriod"/>
            </a:pPr>
            <a:r>
              <a:rPr lang="en-US" sz="3200" dirty="0"/>
              <a:t>Share your responses with a partner.</a:t>
            </a:r>
          </a:p>
          <a:p>
            <a:pPr marL="365760" indent="-365760">
              <a:lnSpc>
                <a:spcPct val="90000"/>
              </a:lnSpc>
              <a:spcBef>
                <a:spcPts val="0"/>
              </a:spcBef>
              <a:spcAft>
                <a:spcPts val="0"/>
              </a:spcAft>
              <a:buFont typeface="+mj-lt"/>
              <a:buAutoNum type="arabicPeriod"/>
            </a:pPr>
            <a:r>
              <a:rPr lang="en-US" sz="3200" dirty="0"/>
              <a:t>Introduce each other to the group.</a:t>
            </a:r>
          </a:p>
        </p:txBody>
      </p:sp>
    </p:spTree>
    <p:extLst>
      <p:ext uri="{BB962C8B-B14F-4D97-AF65-F5344CB8AC3E}">
        <p14:creationId xmlns:p14="http://schemas.microsoft.com/office/powerpoint/2010/main" val="687821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457200"/>
            <a:ext cx="8229600" cy="1143000"/>
          </a:xfrm>
        </p:spPr>
        <p:txBody>
          <a:bodyPr/>
          <a:lstStyle/>
          <a:p>
            <a:pPr eaLnBrk="1" fontAlgn="auto" hangingPunct="1">
              <a:spcAft>
                <a:spcPts val="0"/>
              </a:spcAft>
              <a:defRPr/>
            </a:pPr>
            <a:r>
              <a:rPr lang="en-US" altLang="en-US" dirty="0" err="1"/>
              <a:t>RESPeCT</a:t>
            </a:r>
            <a:r>
              <a:rPr lang="en-US" altLang="en-US" dirty="0"/>
              <a:t> PD Program Goals</a:t>
            </a:r>
          </a:p>
        </p:txBody>
      </p:sp>
      <p:sp>
        <p:nvSpPr>
          <p:cNvPr id="96259" name="Rectangle 3"/>
          <p:cNvSpPr>
            <a:spLocks noGrp="1" noChangeArrowheads="1"/>
          </p:cNvSpPr>
          <p:nvPr>
            <p:ph sz="half" idx="1"/>
          </p:nvPr>
        </p:nvSpPr>
        <p:spPr>
          <a:xfrm>
            <a:off x="457200" y="1600200"/>
            <a:ext cx="3581400" cy="4876800"/>
          </a:xfrm>
        </p:spPr>
        <p:txBody>
          <a:bodyPr rtlCol="0">
            <a:noAutofit/>
          </a:bodyPr>
          <a:lstStyle/>
          <a:p>
            <a:pPr marL="182880" indent="-182880" algn="ctr" eaLnBrk="1" fontAlgn="auto" hangingPunct="1">
              <a:lnSpc>
                <a:spcPct val="90000"/>
              </a:lnSpc>
              <a:spcAft>
                <a:spcPts val="0"/>
              </a:spcAft>
              <a:buFontTx/>
              <a:buNone/>
              <a:defRPr/>
            </a:pPr>
            <a:r>
              <a:rPr lang="en-US" b="1" i="1" dirty="0"/>
              <a:t>Business-as-Usual PD</a:t>
            </a:r>
          </a:p>
          <a:p>
            <a:pPr marL="365760" indent="-365760" eaLnBrk="1" fontAlgn="auto" hangingPunct="1">
              <a:lnSpc>
                <a:spcPct val="90000"/>
              </a:lnSpc>
              <a:spcBef>
                <a:spcPts val="1200"/>
              </a:spcBef>
              <a:spcAft>
                <a:spcPts val="0"/>
              </a:spcAft>
              <a:buFont typeface="+mj-lt"/>
              <a:buAutoNum type="arabicPeriod"/>
              <a:defRPr/>
            </a:pPr>
            <a:r>
              <a:rPr lang="en-US" sz="2500" i="1" dirty="0"/>
              <a:t>Not closely linked to day-to-day classroom teaching </a:t>
            </a:r>
          </a:p>
          <a:p>
            <a:pPr marL="365760" indent="-365760" eaLnBrk="1" fontAlgn="auto" hangingPunct="1">
              <a:lnSpc>
                <a:spcPct val="90000"/>
              </a:lnSpc>
              <a:spcBef>
                <a:spcPts val="2800"/>
              </a:spcBef>
              <a:spcAft>
                <a:spcPts val="0"/>
              </a:spcAft>
              <a:buFont typeface="+mj-lt"/>
              <a:buAutoNum type="arabicPeriod"/>
              <a:defRPr/>
            </a:pPr>
            <a:r>
              <a:rPr lang="en-US" sz="2500" i="1" dirty="0"/>
              <a:t>Rarely see other teachers practice</a:t>
            </a:r>
          </a:p>
          <a:p>
            <a:pPr marL="365760" indent="-365760" eaLnBrk="1" fontAlgn="auto" hangingPunct="1">
              <a:lnSpc>
                <a:spcPct val="90000"/>
              </a:lnSpc>
              <a:spcBef>
                <a:spcPts val="7800"/>
              </a:spcBef>
              <a:spcAft>
                <a:spcPts val="0"/>
              </a:spcAft>
              <a:buFont typeface="+mj-lt"/>
              <a:buAutoNum type="arabicPeriod"/>
              <a:defRPr/>
            </a:pPr>
            <a:r>
              <a:rPr lang="en-US" sz="2500" i="1" dirty="0"/>
              <a:t>Learning about content separate from learning about teaching</a:t>
            </a:r>
          </a:p>
        </p:txBody>
      </p:sp>
      <p:sp>
        <p:nvSpPr>
          <p:cNvPr id="96260" name="Rectangle 4"/>
          <p:cNvSpPr>
            <a:spLocks noGrp="1" noChangeArrowheads="1"/>
          </p:cNvSpPr>
          <p:nvPr>
            <p:ph sz="half" idx="2"/>
          </p:nvPr>
        </p:nvSpPr>
        <p:spPr>
          <a:xfrm>
            <a:off x="4191000" y="1600200"/>
            <a:ext cx="4495800" cy="4876800"/>
          </a:xfrm>
        </p:spPr>
        <p:txBody>
          <a:bodyPr rtlCol="0">
            <a:noAutofit/>
          </a:bodyPr>
          <a:lstStyle/>
          <a:p>
            <a:pPr marL="182880" indent="-182880" algn="ctr" eaLnBrk="1" fontAlgn="auto" hangingPunct="1">
              <a:lnSpc>
                <a:spcPct val="90000"/>
              </a:lnSpc>
              <a:spcAft>
                <a:spcPts val="0"/>
              </a:spcAft>
              <a:buFontTx/>
              <a:buNone/>
              <a:defRPr/>
            </a:pPr>
            <a:r>
              <a:rPr lang="en-US" b="1" dirty="0" err="1"/>
              <a:t>RESPeCT</a:t>
            </a:r>
            <a:r>
              <a:rPr lang="en-US" b="1" dirty="0"/>
              <a:t> PD Program</a:t>
            </a:r>
          </a:p>
          <a:p>
            <a:pPr marL="365760" indent="-365760" eaLnBrk="1" fontAlgn="auto" hangingPunct="1">
              <a:lnSpc>
                <a:spcPct val="90000"/>
              </a:lnSpc>
              <a:spcBef>
                <a:spcPts val="1200"/>
              </a:spcBef>
              <a:spcAft>
                <a:spcPts val="0"/>
              </a:spcAft>
              <a:buFont typeface="+mj-lt"/>
              <a:buAutoNum type="arabicPeriod"/>
              <a:defRPr/>
            </a:pPr>
            <a:r>
              <a:rPr lang="en-US" sz="2500" dirty="0"/>
              <a:t>Learn science content in the context of analyzing teaching and student learning. </a:t>
            </a:r>
          </a:p>
          <a:p>
            <a:pPr marL="365760" indent="-365760" eaLnBrk="1" fontAlgn="auto" hangingPunct="1">
              <a:lnSpc>
                <a:spcPct val="90000"/>
              </a:lnSpc>
              <a:spcBef>
                <a:spcPts val="2800"/>
              </a:spcBef>
              <a:spcAft>
                <a:spcPts val="0"/>
              </a:spcAft>
              <a:buFont typeface="+mj-lt"/>
              <a:buAutoNum type="arabicPeriod"/>
              <a:defRPr/>
            </a:pPr>
            <a:r>
              <a:rPr lang="en-US" sz="2500" dirty="0"/>
              <a:t>Engage with one another </a:t>
            </a:r>
            <a:br>
              <a:rPr lang="en-US" sz="2500" dirty="0"/>
            </a:br>
            <a:r>
              <a:rPr lang="en-US" sz="2500" dirty="0"/>
              <a:t>in a collaborative analysis of content-specific </a:t>
            </a:r>
            <a:r>
              <a:rPr lang="en-US" sz="2500" dirty="0" err="1"/>
              <a:t>videocases</a:t>
            </a:r>
            <a:r>
              <a:rPr lang="en-US" sz="2500" dirty="0"/>
              <a:t> </a:t>
            </a:r>
            <a:br>
              <a:rPr lang="en-US" sz="2500" dirty="0"/>
            </a:br>
            <a:r>
              <a:rPr lang="en-US" sz="2500" dirty="0"/>
              <a:t>of other teachers.</a:t>
            </a:r>
          </a:p>
          <a:p>
            <a:pPr marL="365760" indent="-365760" eaLnBrk="1" fontAlgn="auto" hangingPunct="1">
              <a:lnSpc>
                <a:spcPct val="90000"/>
              </a:lnSpc>
              <a:spcBef>
                <a:spcPts val="2400"/>
              </a:spcBef>
              <a:spcAft>
                <a:spcPts val="0"/>
              </a:spcAft>
              <a:buFont typeface="+mj-lt"/>
              <a:buAutoNum type="arabicPeriod"/>
              <a:defRPr/>
            </a:pPr>
            <a:r>
              <a:rPr lang="en-US" sz="2500" dirty="0"/>
              <a:t>Learn science content in the context of analyzing teaching and student learning.</a:t>
            </a:r>
            <a:r>
              <a:rPr lang="en-US" dirty="0"/>
              <a:t> </a:t>
            </a:r>
          </a:p>
        </p:txBody>
      </p:sp>
    </p:spTree>
    <p:extLst>
      <p:ext uri="{BB962C8B-B14F-4D97-AF65-F5344CB8AC3E}">
        <p14:creationId xmlns:p14="http://schemas.microsoft.com/office/powerpoint/2010/main" val="1325877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26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625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26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304800"/>
            <a:ext cx="8458200" cy="990600"/>
          </a:xfrm>
        </p:spPr>
        <p:txBody>
          <a:bodyPr>
            <a:normAutofit fontScale="90000"/>
          </a:bodyPr>
          <a:lstStyle/>
          <a:p>
            <a:pPr eaLnBrk="1" fontAlgn="auto" hangingPunct="1">
              <a:spcAft>
                <a:spcPts val="0"/>
              </a:spcAft>
              <a:defRPr/>
            </a:pPr>
            <a:r>
              <a:rPr lang="en-US" altLang="en-US" dirty="0" err="1"/>
              <a:t>RESPeCT</a:t>
            </a:r>
            <a:r>
              <a:rPr lang="en-US" altLang="en-US" dirty="0"/>
              <a:t> PD Program Goals: Lesson Analysis PD </a:t>
            </a:r>
          </a:p>
        </p:txBody>
      </p:sp>
      <p:sp>
        <p:nvSpPr>
          <p:cNvPr id="80899" name="Rectangle 3"/>
          <p:cNvSpPr>
            <a:spLocks noGrp="1" noChangeArrowheads="1"/>
          </p:cNvSpPr>
          <p:nvPr>
            <p:ph idx="1"/>
          </p:nvPr>
        </p:nvSpPr>
        <p:spPr>
          <a:xfrm>
            <a:off x="457200" y="1219200"/>
            <a:ext cx="3505200" cy="4302125"/>
          </a:xfrm>
        </p:spPr>
        <p:txBody>
          <a:bodyPr/>
          <a:lstStyle/>
          <a:p>
            <a:pPr algn="ctr" eaLnBrk="1" hangingPunct="1">
              <a:lnSpc>
                <a:spcPct val="90000"/>
              </a:lnSpc>
              <a:buFontTx/>
              <a:buNone/>
            </a:pPr>
            <a:r>
              <a:rPr lang="en-US" altLang="en-US" sz="2800" b="1" i="1" dirty="0"/>
              <a:t>Business-as-Usual PD</a:t>
            </a:r>
          </a:p>
          <a:p>
            <a:pPr marL="365760" indent="-365760" eaLnBrk="1" hangingPunct="1">
              <a:lnSpc>
                <a:spcPct val="90000"/>
              </a:lnSpc>
              <a:spcBef>
                <a:spcPts val="1200"/>
              </a:spcBef>
              <a:spcAft>
                <a:spcPts val="0"/>
              </a:spcAft>
              <a:buFont typeface="+mj-lt"/>
              <a:buAutoNum type="arabicPeriod"/>
            </a:pPr>
            <a:r>
              <a:rPr lang="en-US" altLang="en-US" sz="2800" i="1" dirty="0"/>
              <a:t>Focus on what to do tomorrow and “cool” activities</a:t>
            </a:r>
            <a:r>
              <a:rPr lang="en-US" altLang="en-US" sz="2800" dirty="0"/>
              <a:t> </a:t>
            </a:r>
          </a:p>
          <a:p>
            <a:pPr marL="365760" indent="-365760" eaLnBrk="1" hangingPunct="1">
              <a:lnSpc>
                <a:spcPct val="90000"/>
              </a:lnSpc>
              <a:spcBef>
                <a:spcPts val="1200"/>
              </a:spcBef>
              <a:spcAft>
                <a:spcPts val="0"/>
              </a:spcAft>
              <a:buFont typeface="+mj-lt"/>
              <a:buAutoNum type="arabicPeriod"/>
            </a:pPr>
            <a:r>
              <a:rPr lang="en-US" altLang="en-US" sz="2800" i="1" dirty="0"/>
              <a:t>Development not sustained over time</a:t>
            </a:r>
          </a:p>
          <a:p>
            <a:pPr marL="365760" indent="-365760" eaLnBrk="1" hangingPunct="1">
              <a:lnSpc>
                <a:spcPct val="90000"/>
              </a:lnSpc>
              <a:spcBef>
                <a:spcPts val="1200"/>
              </a:spcBef>
              <a:spcAft>
                <a:spcPts val="0"/>
              </a:spcAft>
              <a:buFont typeface="+mj-lt"/>
              <a:buAutoNum type="arabicPeriod"/>
            </a:pPr>
            <a:r>
              <a:rPr lang="en-US" altLang="en-US" sz="2800" i="1" dirty="0"/>
              <a:t>Effectiveness measured in terms of teachers’ enjoyment</a:t>
            </a:r>
          </a:p>
        </p:txBody>
      </p:sp>
      <p:sp>
        <p:nvSpPr>
          <p:cNvPr id="98308" name="Rectangle 4"/>
          <p:cNvSpPr>
            <a:spLocks noGrp="1" noChangeArrowheads="1"/>
          </p:cNvSpPr>
          <p:nvPr>
            <p:ph type="body" sz="half" idx="4294967295"/>
          </p:nvPr>
        </p:nvSpPr>
        <p:spPr>
          <a:xfrm>
            <a:off x="3962400" y="1219200"/>
            <a:ext cx="4953000" cy="5334000"/>
          </a:xfrm>
        </p:spPr>
        <p:txBody>
          <a:bodyPr rtlCol="0">
            <a:noAutofit/>
          </a:bodyPr>
          <a:lstStyle/>
          <a:p>
            <a:pPr marL="182880" indent="-182880" algn="ctr" eaLnBrk="1" fontAlgn="auto" hangingPunct="1">
              <a:spcAft>
                <a:spcPts val="0"/>
              </a:spcAft>
              <a:buFontTx/>
              <a:buNone/>
              <a:defRPr/>
            </a:pPr>
            <a:r>
              <a:rPr lang="en-US" sz="2800" b="1" dirty="0" err="1"/>
              <a:t>RESPeCT</a:t>
            </a:r>
            <a:r>
              <a:rPr lang="en-US" sz="2800" b="1" dirty="0"/>
              <a:t> Lesson Analysis PD</a:t>
            </a:r>
            <a:endParaRPr lang="en-US" sz="2800" dirty="0"/>
          </a:p>
          <a:p>
            <a:pPr marL="365760" indent="-365760" eaLnBrk="1" fontAlgn="auto" hangingPunct="1">
              <a:spcBef>
                <a:spcPts val="600"/>
              </a:spcBef>
              <a:spcAft>
                <a:spcPts val="0"/>
              </a:spcAft>
              <a:buFont typeface="+mj-lt"/>
              <a:buAutoNum type="arabicPeriod"/>
              <a:defRPr/>
            </a:pPr>
            <a:r>
              <a:rPr lang="en-US" sz="2800" dirty="0"/>
              <a:t>Learn how to select and carry out science activities based on analysis of science content and student thinking and learning.</a:t>
            </a:r>
          </a:p>
          <a:p>
            <a:pPr marL="365760" indent="-365760" eaLnBrk="1" fontAlgn="auto" hangingPunct="1">
              <a:spcBef>
                <a:spcPts val="600"/>
              </a:spcBef>
              <a:spcAft>
                <a:spcPts val="0"/>
              </a:spcAft>
              <a:buFont typeface="+mj-lt"/>
              <a:buAutoNum type="arabicPeriod"/>
              <a:defRPr/>
            </a:pPr>
            <a:r>
              <a:rPr lang="en-US" sz="2800" dirty="0"/>
              <a:t>Be supported in using new teaching knowledge throughout the year.</a:t>
            </a:r>
          </a:p>
          <a:p>
            <a:pPr marL="365760" indent="-365760" eaLnBrk="1" fontAlgn="auto" hangingPunct="1">
              <a:spcBef>
                <a:spcPts val="600"/>
              </a:spcBef>
              <a:spcAft>
                <a:spcPts val="0"/>
              </a:spcAft>
              <a:buFont typeface="+mj-lt"/>
              <a:buAutoNum type="arabicPeriod"/>
              <a:defRPr/>
            </a:pPr>
            <a:r>
              <a:rPr lang="en-US" sz="2800" dirty="0"/>
              <a:t>Measure effectiveness in terms of teacher and student learning.</a:t>
            </a:r>
          </a:p>
        </p:txBody>
      </p:sp>
    </p:spTree>
    <p:extLst>
      <p:ext uri="{BB962C8B-B14F-4D97-AF65-F5344CB8AC3E}">
        <p14:creationId xmlns:p14="http://schemas.microsoft.com/office/powerpoint/2010/main" val="10511552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3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30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830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533400"/>
            <a:ext cx="8077200" cy="990600"/>
          </a:xfrm>
        </p:spPr>
        <p:txBody>
          <a:bodyPr/>
          <a:lstStyle/>
          <a:p>
            <a:pPr eaLnBrk="1" fontAlgn="auto" hangingPunct="1">
              <a:spcAft>
                <a:spcPts val="0"/>
              </a:spcAft>
              <a:defRPr/>
            </a:pPr>
            <a:r>
              <a:rPr lang="en-US" altLang="en-US" dirty="0"/>
              <a:t>Before We Dig In: Essentials</a:t>
            </a:r>
          </a:p>
        </p:txBody>
      </p:sp>
      <p:sp>
        <p:nvSpPr>
          <p:cNvPr id="46083" name="Rectangle 3"/>
          <p:cNvSpPr>
            <a:spLocks noGrp="1" noChangeArrowheads="1"/>
          </p:cNvSpPr>
          <p:nvPr>
            <p:ph idx="1"/>
          </p:nvPr>
        </p:nvSpPr>
        <p:spPr>
          <a:xfrm>
            <a:off x="609600" y="1600200"/>
            <a:ext cx="8077200" cy="4267200"/>
          </a:xfrm>
        </p:spPr>
        <p:txBody>
          <a:bodyPr/>
          <a:lstStyle/>
          <a:p>
            <a:pPr marL="365760" indent="-365760" eaLnBrk="1" hangingPunct="1">
              <a:spcBef>
                <a:spcPts val="600"/>
              </a:spcBef>
            </a:pPr>
            <a:r>
              <a:rPr lang="en-US" altLang="en-US" sz="3200" dirty="0"/>
              <a:t>On-time session starts and endings</a:t>
            </a:r>
          </a:p>
          <a:p>
            <a:pPr marL="365760" indent="-365760" eaLnBrk="1" hangingPunct="1">
              <a:spcBef>
                <a:spcPts val="600"/>
              </a:spcBef>
            </a:pPr>
            <a:r>
              <a:rPr lang="en-US" altLang="en-US" sz="3200" dirty="0"/>
              <a:t>Sign-in sheets </a:t>
            </a:r>
          </a:p>
          <a:p>
            <a:pPr marL="365760" indent="-365760" eaLnBrk="1" hangingPunct="1">
              <a:spcBef>
                <a:spcPts val="600"/>
              </a:spcBef>
            </a:pPr>
            <a:r>
              <a:rPr lang="en-US" altLang="en-US" sz="3200" dirty="0"/>
              <a:t>Restrooms</a:t>
            </a:r>
          </a:p>
          <a:p>
            <a:pPr marL="365760" indent="-365760" eaLnBrk="1" hangingPunct="1">
              <a:spcBef>
                <a:spcPts val="600"/>
              </a:spcBef>
            </a:pPr>
            <a:r>
              <a:rPr lang="en-US" altLang="en-US" sz="3200" dirty="0"/>
              <a:t>Sustenance (lunch and snack breaks)</a:t>
            </a:r>
            <a:endParaRPr lang="en-US" altLang="en-US" sz="3200" dirty="0">
              <a:solidFill>
                <a:srgbClr val="00B050"/>
              </a:solidFill>
            </a:endParaRPr>
          </a:p>
          <a:p>
            <a:pPr marL="365760" indent="-365760" eaLnBrk="1" hangingPunct="1">
              <a:spcBef>
                <a:spcPts val="600"/>
              </a:spcBef>
            </a:pPr>
            <a:r>
              <a:rPr lang="en-US" altLang="en-US" sz="3200" dirty="0"/>
              <a:t>Questions or special needs?</a:t>
            </a:r>
          </a:p>
        </p:txBody>
      </p:sp>
    </p:spTree>
    <p:extLst>
      <p:ext uri="{BB962C8B-B14F-4D97-AF65-F5344CB8AC3E}">
        <p14:creationId xmlns:p14="http://schemas.microsoft.com/office/powerpoint/2010/main" val="415438848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400" dirty="0"/>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323073"/>
            <a:ext cx="8229600" cy="4306327"/>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95399"/>
            <a:ext cx="82296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78641397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04800"/>
            <a:ext cx="8210551" cy="990600"/>
          </a:xfrm>
        </p:spPr>
        <p:txBody>
          <a:bodyPr>
            <a:normAutofit fontScale="90000"/>
          </a:bodyPr>
          <a:lstStyle/>
          <a:p>
            <a:pPr eaLnBrk="1" fontAlgn="auto" hangingPunct="1">
              <a:spcAft>
                <a:spcPts val="0"/>
              </a:spcAft>
              <a:defRPr/>
            </a:pPr>
            <a:br>
              <a:rPr lang="en-US" dirty="0"/>
            </a:br>
            <a:r>
              <a:rPr lang="en-US" sz="4400" dirty="0"/>
              <a:t>Norms for Working Together: The Heart </a:t>
            </a:r>
            <a:br>
              <a:rPr lang="en-US" sz="4400" dirty="0"/>
            </a:br>
            <a:endParaRPr lang="en-US" sz="4400" dirty="0"/>
          </a:p>
        </p:txBody>
      </p:sp>
      <p:sp>
        <p:nvSpPr>
          <p:cNvPr id="115715" name="Rectangle 3"/>
          <p:cNvSpPr>
            <a:spLocks noGrp="1" noChangeArrowheads="1"/>
          </p:cNvSpPr>
          <p:nvPr>
            <p:ph idx="1"/>
          </p:nvPr>
        </p:nvSpPr>
        <p:spPr>
          <a:xfrm>
            <a:off x="533400" y="2332038"/>
            <a:ext cx="8229600" cy="4297362"/>
          </a:xfrm>
        </p:spPr>
        <p:txBody>
          <a:bodyPr rtlCol="0">
            <a:normAutofit fontScale="92500" lnSpcReduction="20000"/>
          </a:bodyPr>
          <a:lstStyle/>
          <a:p>
            <a:pPr marL="0" indent="0" eaLnBrk="1" fontAlgn="auto" hangingPunct="1">
              <a:spcAft>
                <a:spcPts val="0"/>
              </a:spcAft>
              <a:buFont typeface="Arial" pitchFamily="34" charset="0"/>
              <a:buNone/>
              <a:defRPr/>
            </a:pPr>
            <a:r>
              <a:rPr lang="en-US" sz="2800" b="1" dirty="0"/>
              <a:t>The Heart of </a:t>
            </a:r>
            <a:r>
              <a:rPr lang="en-US" sz="2800" b="1" dirty="0" err="1"/>
              <a:t>RESPeCT</a:t>
            </a:r>
            <a:r>
              <a:rPr lang="en-US" sz="2800" b="1" dirty="0"/>
              <a:t> Lesson Analysis and Content </a:t>
            </a:r>
            <a:br>
              <a:rPr lang="en-US" sz="2800" b="1" dirty="0"/>
            </a:br>
            <a:r>
              <a:rPr lang="en-US" sz="2800" b="1" dirty="0"/>
              <a:t>Deepening</a:t>
            </a:r>
          </a:p>
          <a:p>
            <a:pPr marL="342900" marR="0" lvl="0" indent="-342900">
              <a:lnSpc>
                <a:spcPct val="110000"/>
              </a:lnSpc>
              <a:spcBef>
                <a:spcPts val="600"/>
              </a:spcBef>
              <a:spcAft>
                <a:spcPts val="0"/>
              </a:spcAft>
              <a:buFont typeface="Symbol"/>
              <a:buChar char=""/>
            </a:pPr>
            <a:r>
              <a:rPr lang="en-US" sz="2800" dirty="0">
                <a:solidFill>
                  <a:srgbClr val="292934"/>
                </a:solidFill>
              </a:rPr>
              <a:t>Keep the goal in mind: analysis of teaching to improve student learning.  </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Share your ideas, uncertainties, confusion, disagreements, questions, and good humor. All points of view are welcome.</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Expect and ask questions to deepen everyone’s learning; be constructively challenging.</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Listen carefully; seek to understand other participants’ points of view.</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600635" y="1219200"/>
            <a:ext cx="854336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834303928"/>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391400" cy="990600"/>
          </a:xfrm>
        </p:spPr>
        <p:txBody>
          <a:bodyPr/>
          <a:lstStyle/>
          <a:p>
            <a:r>
              <a:rPr lang="en-US" dirty="0"/>
              <a:t>Agenda for Day 1</a:t>
            </a:r>
          </a:p>
        </p:txBody>
      </p:sp>
      <p:sp>
        <p:nvSpPr>
          <p:cNvPr id="3" name="Content Placeholder 2"/>
          <p:cNvSpPr>
            <a:spLocks noGrp="1"/>
          </p:cNvSpPr>
          <p:nvPr>
            <p:ph idx="1"/>
          </p:nvPr>
        </p:nvSpPr>
        <p:spPr>
          <a:xfrm>
            <a:off x="609600" y="1219200"/>
            <a:ext cx="8153400" cy="5257800"/>
          </a:xfrm>
        </p:spPr>
        <p:txBody>
          <a:bodyPr/>
          <a:lstStyle/>
          <a:p>
            <a:pPr marL="365760" indent="-365760">
              <a:spcBef>
                <a:spcPts val="300"/>
              </a:spcBef>
            </a:pPr>
            <a:r>
              <a:rPr lang="en-US" sz="3000" dirty="0"/>
              <a:t>Focus questions and ideas about effective science teaching</a:t>
            </a:r>
          </a:p>
          <a:p>
            <a:pPr marL="365760" indent="-365760">
              <a:spcBef>
                <a:spcPts val="300"/>
              </a:spcBef>
            </a:pPr>
            <a:r>
              <a:rPr lang="en-US" sz="3000" dirty="0"/>
              <a:t>The case for the Science Content Storyline Lens (SCSL)</a:t>
            </a:r>
          </a:p>
          <a:p>
            <a:pPr marL="365760" indent="-365760">
              <a:spcBef>
                <a:spcPts val="300"/>
              </a:spcBef>
            </a:pPr>
            <a:r>
              <a:rPr lang="en-US" sz="3000" dirty="0"/>
              <a:t>The case for the Student Thinking Lens (STL)</a:t>
            </a:r>
          </a:p>
          <a:p>
            <a:pPr marL="365760" indent="-365760">
              <a:spcBef>
                <a:spcPts val="300"/>
              </a:spcBef>
            </a:pPr>
            <a:r>
              <a:rPr lang="en-US" sz="3000" dirty="0"/>
              <a:t>Content deepening: variation in traits</a:t>
            </a:r>
          </a:p>
          <a:p>
            <a:pPr marL="365760" indent="-365760">
              <a:spcBef>
                <a:spcPts val="300"/>
              </a:spcBef>
            </a:pPr>
            <a:r>
              <a:rPr lang="en-US" sz="3000" dirty="0"/>
              <a:t>Lunch</a:t>
            </a:r>
          </a:p>
          <a:p>
            <a:pPr marL="365760" indent="-365760">
              <a:spcBef>
                <a:spcPts val="300"/>
              </a:spcBef>
            </a:pPr>
            <a:r>
              <a:rPr lang="en-US" sz="3000" dirty="0"/>
              <a:t>Content deepening (continued)</a:t>
            </a:r>
          </a:p>
          <a:p>
            <a:pPr marL="365760" indent="-365760">
              <a:spcBef>
                <a:spcPts val="300"/>
              </a:spcBef>
            </a:pPr>
            <a:r>
              <a:rPr lang="en-US" sz="3000" dirty="0"/>
              <a:t>STL strategies: elicit, probe, and challenge questions</a:t>
            </a:r>
          </a:p>
          <a:p>
            <a:pPr marL="365760" indent="-365760">
              <a:spcBef>
                <a:spcPts val="300"/>
              </a:spcBef>
            </a:pPr>
            <a:r>
              <a:rPr lang="en-US" sz="3000" dirty="0"/>
              <a:t>Summary, homework, and reflections</a:t>
            </a:r>
          </a:p>
        </p:txBody>
      </p:sp>
    </p:spTree>
    <p:extLst>
      <p:ext uri="{BB962C8B-B14F-4D97-AF65-F5344CB8AC3E}">
        <p14:creationId xmlns:p14="http://schemas.microsoft.com/office/powerpoint/2010/main" val="2308084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990600"/>
          </a:xfrm>
        </p:spPr>
        <p:txBody>
          <a:bodyPr>
            <a:normAutofit/>
          </a:bodyPr>
          <a:lstStyle/>
          <a:p>
            <a:r>
              <a:rPr lang="en-US" dirty="0"/>
              <a:t>Today’s Focus Questions</a:t>
            </a:r>
          </a:p>
        </p:txBody>
      </p:sp>
      <p:sp>
        <p:nvSpPr>
          <p:cNvPr id="3" name="Content Placeholder 2"/>
          <p:cNvSpPr>
            <a:spLocks noGrp="1"/>
          </p:cNvSpPr>
          <p:nvPr>
            <p:ph idx="1"/>
          </p:nvPr>
        </p:nvSpPr>
        <p:spPr>
          <a:xfrm>
            <a:off x="685800" y="1371600"/>
            <a:ext cx="8077200" cy="4876800"/>
          </a:xfrm>
        </p:spPr>
        <p:txBody>
          <a:bodyPr/>
          <a:lstStyle/>
          <a:p>
            <a:pPr marL="365760" indent="-365760">
              <a:spcBef>
                <a:spcPts val="600"/>
              </a:spcBef>
            </a:pPr>
            <a:r>
              <a:rPr lang="en-US" sz="3000" dirty="0"/>
              <a:t>What is </a:t>
            </a:r>
            <a:r>
              <a:rPr lang="en-US" sz="3000" dirty="0" err="1"/>
              <a:t>RESPeCT</a:t>
            </a:r>
            <a:r>
              <a:rPr lang="en-US" sz="3000" dirty="0"/>
              <a:t>? </a:t>
            </a:r>
          </a:p>
          <a:p>
            <a:pPr marL="365760" indent="-365760">
              <a:spcBef>
                <a:spcPts val="600"/>
              </a:spcBef>
            </a:pPr>
            <a:r>
              <a:rPr lang="en-US" sz="3000" dirty="0"/>
              <a:t>What are the </a:t>
            </a:r>
            <a:r>
              <a:rPr lang="en-US" sz="3000" dirty="0" err="1"/>
              <a:t>STeLLA</a:t>
            </a:r>
            <a:r>
              <a:rPr lang="en-US" sz="3000" dirty="0"/>
              <a:t> lenses and teaching strategies, and what is the evidence that they will make a difference in your science teaching? </a:t>
            </a:r>
          </a:p>
          <a:p>
            <a:pPr marL="365760" indent="-365760">
              <a:spcBef>
                <a:spcPts val="600"/>
              </a:spcBef>
            </a:pPr>
            <a:r>
              <a:rPr lang="en-US" sz="3000" dirty="0"/>
              <a:t>How do traits of living things help us understand how they’re grouped and related?</a:t>
            </a:r>
          </a:p>
          <a:p>
            <a:pPr marL="365760" indent="-365760">
              <a:spcBef>
                <a:spcPts val="600"/>
              </a:spcBef>
            </a:pPr>
            <a:r>
              <a:rPr lang="en-US" sz="3000" dirty="0"/>
              <a:t>Why are trait variations important for the survival of living things?</a:t>
            </a:r>
          </a:p>
          <a:p>
            <a:pPr marL="365760" indent="-365760">
              <a:spcBef>
                <a:spcPts val="600"/>
              </a:spcBef>
            </a:pPr>
            <a:r>
              <a:rPr lang="en-US" sz="3000" dirty="0"/>
              <a:t>How can we represent patterns of trait variation among individuals of a species?</a:t>
            </a:r>
          </a:p>
        </p:txBody>
      </p:sp>
    </p:spTree>
    <p:extLst>
      <p:ext uri="{BB962C8B-B14F-4D97-AF65-F5344CB8AC3E}">
        <p14:creationId xmlns:p14="http://schemas.microsoft.com/office/powerpoint/2010/main" val="2460538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81000" y="381000"/>
            <a:ext cx="8229600" cy="1143000"/>
          </a:xfrm>
        </p:spPr>
        <p:txBody>
          <a:bodyPr/>
          <a:lstStyle/>
          <a:p>
            <a:r>
              <a:rPr lang="en-US" sz="3200" dirty="0">
                <a:solidFill>
                  <a:schemeClr val="tx1"/>
                </a:solidFill>
              </a:rPr>
              <a:t> </a:t>
            </a:r>
            <a:r>
              <a:rPr lang="en-US" dirty="0">
                <a:cs typeface="Times New Roman" pitchFamily="18" charset="0"/>
              </a:rPr>
              <a:t>Ideas about Effective Science Teaching</a:t>
            </a:r>
          </a:p>
        </p:txBody>
      </p:sp>
      <p:sp>
        <p:nvSpPr>
          <p:cNvPr id="56323" name="Rectangle 3"/>
          <p:cNvSpPr>
            <a:spLocks noGrp="1" noChangeArrowheads="1"/>
          </p:cNvSpPr>
          <p:nvPr>
            <p:ph type="body" idx="1"/>
          </p:nvPr>
        </p:nvSpPr>
        <p:spPr>
          <a:xfrm>
            <a:off x="457200" y="1600200"/>
            <a:ext cx="8382000" cy="4144963"/>
          </a:xfrm>
        </p:spPr>
        <p:txBody>
          <a:bodyPr>
            <a:normAutofit/>
          </a:bodyPr>
          <a:lstStyle/>
          <a:p>
            <a:pPr marL="0" indent="0">
              <a:spcAft>
                <a:spcPts val="1200"/>
              </a:spcAft>
              <a:buNone/>
            </a:pPr>
            <a:r>
              <a:rPr lang="en-US" sz="3200" dirty="0"/>
              <a:t>What is your image of effective science teaching?</a:t>
            </a:r>
          </a:p>
          <a:p>
            <a:pPr marL="731520" lvl="1" indent="-365760">
              <a:spcBef>
                <a:spcPts val="0"/>
              </a:spcBef>
              <a:spcAft>
                <a:spcPts val="1200"/>
              </a:spcAft>
            </a:pPr>
            <a:r>
              <a:rPr lang="en-US" sz="3200" dirty="0"/>
              <a:t>What does it look like in action?</a:t>
            </a:r>
          </a:p>
          <a:p>
            <a:pPr marL="731520" lvl="1" indent="-365760">
              <a:spcBef>
                <a:spcPts val="0"/>
              </a:spcBef>
              <a:spcAft>
                <a:spcPts val="1200"/>
              </a:spcAft>
            </a:pPr>
            <a:r>
              <a:rPr lang="en-US" sz="3200" dirty="0"/>
              <a:t>What are key features of good science teaching?</a:t>
            </a:r>
          </a:p>
        </p:txBody>
      </p:sp>
    </p:spTree>
    <p:extLst>
      <p:ext uri="{BB962C8B-B14F-4D97-AF65-F5344CB8AC3E}">
        <p14:creationId xmlns:p14="http://schemas.microsoft.com/office/powerpoint/2010/main" val="68231009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5" name="Rectangle 35"/>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US" sz="2800" dirty="0"/>
          </a:p>
          <a:p>
            <a:pPr marL="342900" indent="-342900">
              <a:spcBef>
                <a:spcPct val="50000"/>
              </a:spcBef>
              <a:buFontTx/>
              <a:buChar char="•"/>
            </a:pPr>
            <a:endParaRPr lang="en-US" sz="2800" dirty="0"/>
          </a:p>
          <a:p>
            <a:pPr marL="342900" indent="-342900">
              <a:spcBef>
                <a:spcPct val="50000"/>
              </a:spcBef>
              <a:buFontTx/>
              <a:buChar char="•"/>
            </a:pPr>
            <a:endParaRPr lang="en-US" sz="2800" dirty="0"/>
          </a:p>
          <a:p>
            <a:pPr marL="342900" indent="-342900">
              <a:spcBef>
                <a:spcPct val="50000"/>
              </a:spcBef>
              <a:buFontTx/>
              <a:buChar char="•"/>
            </a:pPr>
            <a:endParaRPr lang="en-US" sz="2800" dirty="0"/>
          </a:p>
        </p:txBody>
      </p:sp>
      <p:sp>
        <p:nvSpPr>
          <p:cNvPr id="61442" name="Rectangle 2"/>
          <p:cNvSpPr>
            <a:spLocks noGrp="1" noChangeArrowheads="1"/>
          </p:cNvSpPr>
          <p:nvPr>
            <p:ph type="title"/>
          </p:nvPr>
        </p:nvSpPr>
        <p:spPr>
          <a:xfrm>
            <a:off x="457200" y="381000"/>
            <a:ext cx="8229600" cy="990600"/>
          </a:xfrm>
        </p:spPr>
        <p:txBody>
          <a:bodyPr>
            <a:normAutofit/>
          </a:bodyPr>
          <a:lstStyle/>
          <a:p>
            <a:r>
              <a:rPr lang="en-US" dirty="0">
                <a:cs typeface="Times New Roman" pitchFamily="18" charset="0"/>
              </a:rPr>
              <a:t>Lesson Analysis Focus Question</a:t>
            </a:r>
            <a:endParaRPr lang="en-US" sz="4000" dirty="0">
              <a:cs typeface="Times New Roman" pitchFamily="18" charset="0"/>
            </a:endParaRPr>
          </a:p>
        </p:txBody>
      </p:sp>
      <p:sp>
        <p:nvSpPr>
          <p:cNvPr id="4" name="Content Placeholder 3"/>
          <p:cNvSpPr>
            <a:spLocks noGrp="1"/>
          </p:cNvSpPr>
          <p:nvPr>
            <p:ph idx="1"/>
          </p:nvPr>
        </p:nvSpPr>
        <p:spPr>
          <a:xfrm>
            <a:off x="457200" y="1295400"/>
            <a:ext cx="8229600" cy="1447800"/>
          </a:xfrm>
        </p:spPr>
        <p:txBody>
          <a:bodyPr/>
          <a:lstStyle/>
          <a:p>
            <a:pPr marL="0" indent="0">
              <a:spcAft>
                <a:spcPts val="1200"/>
              </a:spcAft>
              <a:buNone/>
            </a:pPr>
            <a:r>
              <a:rPr lang="en-US" sz="3200" dirty="0"/>
              <a:t>What are the </a:t>
            </a:r>
            <a:r>
              <a:rPr lang="en-US" sz="3200" dirty="0" err="1"/>
              <a:t>STeLLA</a:t>
            </a:r>
            <a:r>
              <a:rPr lang="en-US" sz="3200" dirty="0"/>
              <a:t> lenses and teaching strategies, and what is the evidence that they will make a difference in your science teaching? </a:t>
            </a:r>
          </a:p>
          <a:p>
            <a:pPr marL="0" indent="0">
              <a:buNone/>
            </a:pPr>
            <a:endParaRPr lang="en-US" dirty="0"/>
          </a:p>
        </p:txBody>
      </p:sp>
      <p:sp>
        <p:nvSpPr>
          <p:cNvPr id="61467" name="Rectangle 27"/>
          <p:cNvSpPr>
            <a:spLocks noChangeArrowheads="1"/>
          </p:cNvSpPr>
          <p:nvPr/>
        </p:nvSpPr>
        <p:spPr bwMode="auto">
          <a:xfrm>
            <a:off x="457200" y="12954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50000"/>
              </a:spcBef>
              <a:buFontTx/>
              <a:buChar char="•"/>
            </a:pPr>
            <a:endParaRPr lang="en-US" sz="2800" dirty="0"/>
          </a:p>
        </p:txBody>
      </p:sp>
      <p:grpSp>
        <p:nvGrpSpPr>
          <p:cNvPr id="61599" name="Group 159"/>
          <p:cNvGrpSpPr>
            <a:grpSpLocks/>
          </p:cNvGrpSpPr>
          <p:nvPr/>
        </p:nvGrpSpPr>
        <p:grpSpPr bwMode="auto">
          <a:xfrm>
            <a:off x="1066800" y="3311526"/>
            <a:ext cx="6858000" cy="1946274"/>
            <a:chOff x="1344" y="2592"/>
            <a:chExt cx="2880" cy="362"/>
          </a:xfrm>
        </p:grpSpPr>
        <p:grpSp>
          <p:nvGrpSpPr>
            <p:cNvPr id="61584" name="Group 144"/>
            <p:cNvGrpSpPr>
              <a:grpSpLocks/>
            </p:cNvGrpSpPr>
            <p:nvPr/>
          </p:nvGrpSpPr>
          <p:grpSpPr bwMode="auto">
            <a:xfrm>
              <a:off x="3504" y="2592"/>
              <a:ext cx="720" cy="362"/>
              <a:chOff x="2640" y="3235"/>
              <a:chExt cx="1680" cy="905"/>
            </a:xfrm>
          </p:grpSpPr>
          <p:sp>
            <p:nvSpPr>
              <p:cNvPr id="61585" name="AutoShape 145"/>
              <p:cNvSpPr>
                <a:spLocks noChangeArrowheads="1"/>
              </p:cNvSpPr>
              <p:nvPr/>
            </p:nvSpPr>
            <p:spPr bwMode="auto">
              <a:xfrm>
                <a:off x="2640" y="3235"/>
                <a:ext cx="1680" cy="905"/>
              </a:xfrm>
              <a:prstGeom prst="roundRect">
                <a:avLst>
                  <a:gd name="adj" fmla="val 16667"/>
                </a:avLst>
              </a:prstGeom>
              <a:solidFill>
                <a:srgbClr val="66FF99"/>
              </a:solidFill>
              <a:ln w="9525">
                <a:solidFill>
                  <a:srgbClr val="000000"/>
                </a:solidFill>
                <a:round/>
                <a:headEnd/>
                <a:tailEnd/>
              </a:ln>
            </p:spPr>
            <p:txBody>
              <a:bodyPr/>
              <a:lstStyle/>
              <a:p>
                <a:endParaRPr lang="en-US" b="1" dirty="0"/>
              </a:p>
              <a:p>
                <a:endParaRPr lang="en-US" b="1" dirty="0"/>
              </a:p>
              <a:p>
                <a:r>
                  <a:rPr lang="en-US" b="1" dirty="0"/>
                  <a:t>Science</a:t>
                </a:r>
              </a:p>
              <a:p>
                <a:r>
                  <a:rPr lang="en-US" b="1" dirty="0"/>
                  <a:t>Content</a:t>
                </a:r>
              </a:p>
              <a:p>
                <a:r>
                  <a:rPr lang="en-US" b="1" dirty="0"/>
                  <a:t>Storyline Lens</a:t>
                </a:r>
              </a:p>
              <a:p>
                <a:endParaRPr lang="en-US" b="1" baseline="-25000" dirty="0"/>
              </a:p>
            </p:txBody>
          </p:sp>
          <p:grpSp>
            <p:nvGrpSpPr>
              <p:cNvPr id="61586" name="Group 146"/>
              <p:cNvGrpSpPr>
                <a:grpSpLocks/>
              </p:cNvGrpSpPr>
              <p:nvPr/>
            </p:nvGrpSpPr>
            <p:grpSpPr bwMode="auto">
              <a:xfrm rot="-1647500">
                <a:off x="3720" y="3240"/>
                <a:ext cx="402" cy="710"/>
                <a:chOff x="2040" y="2880"/>
                <a:chExt cx="3120" cy="5760"/>
              </a:xfrm>
            </p:grpSpPr>
            <p:sp>
              <p:nvSpPr>
                <p:cNvPr id="61587" name="Rectangle 147" descr="Medium wood"/>
                <p:cNvSpPr>
                  <a:spLocks noChangeArrowheads="1"/>
                </p:cNvSpPr>
                <p:nvPr/>
              </p:nvSpPr>
              <p:spPr bwMode="auto">
                <a:xfrm rot="5400000">
                  <a:off x="2310" y="6990"/>
                  <a:ext cx="2700" cy="600"/>
                </a:xfrm>
                <a:prstGeom prst="rect">
                  <a:avLst/>
                </a:prstGeom>
                <a:blipFill dpi="0" rotWithShape="1">
                  <a:blip r:embed="rId3" cstate="print"/>
                  <a:srcRect/>
                  <a:tile tx="0" ty="0" sx="100000" sy="100000" flip="none" algn="tl"/>
                </a:blipFill>
                <a:ln w="19050">
                  <a:solidFill>
                    <a:srgbClr val="000000"/>
                  </a:solidFill>
                  <a:miter lim="800000"/>
                  <a:headEnd/>
                  <a:tailEnd/>
                </a:ln>
              </p:spPr>
              <p:txBody>
                <a:bodyPr/>
                <a:lstStyle/>
                <a:p>
                  <a:endParaRPr lang="en-US"/>
                </a:p>
              </p:txBody>
            </p:sp>
            <p:sp>
              <p:nvSpPr>
                <p:cNvPr id="61588" name="Oval 148"/>
                <p:cNvSpPr>
                  <a:spLocks noChangeArrowheads="1"/>
                </p:cNvSpPr>
                <p:nvPr/>
              </p:nvSpPr>
              <p:spPr bwMode="auto">
                <a:xfrm>
                  <a:off x="2040" y="2880"/>
                  <a:ext cx="3120" cy="3060"/>
                </a:xfrm>
                <a:prstGeom prst="ellipse">
                  <a:avLst/>
                </a:prstGeom>
                <a:solidFill>
                  <a:srgbClr val="FFFFFF"/>
                </a:solidFill>
                <a:ln w="38100" cmpd="thickThin">
                  <a:solidFill>
                    <a:srgbClr val="000000"/>
                  </a:solidFill>
                  <a:round/>
                  <a:headEnd/>
                  <a:tailEnd/>
                </a:ln>
              </p:spPr>
              <p:txBody>
                <a:bodyPr/>
                <a:lstStyle/>
                <a:p>
                  <a:endParaRPr lang="en-US"/>
                </a:p>
              </p:txBody>
            </p:sp>
            <p:sp>
              <p:nvSpPr>
                <p:cNvPr id="61589" name="Line 149"/>
                <p:cNvSpPr>
                  <a:spLocks noChangeShapeType="1"/>
                </p:cNvSpPr>
                <p:nvPr/>
              </p:nvSpPr>
              <p:spPr bwMode="auto">
                <a:xfrm>
                  <a:off x="3360" y="6300"/>
                  <a:ext cx="6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90" name="AutoShape 150"/>
                <p:cNvSpPr>
                  <a:spLocks noChangeArrowheads="1"/>
                </p:cNvSpPr>
                <p:nvPr/>
              </p:nvSpPr>
              <p:spPr bwMode="auto">
                <a:xfrm rot="10361439">
                  <a:off x="4067" y="3411"/>
                  <a:ext cx="732" cy="1800"/>
                </a:xfrm>
                <a:prstGeom prst="moon">
                  <a:avLst>
                    <a:gd name="adj" fmla="val 50000"/>
                  </a:avLst>
                </a:prstGeom>
                <a:solidFill>
                  <a:srgbClr val="FFFFFF"/>
                </a:solidFill>
                <a:ln w="9525">
                  <a:solidFill>
                    <a:srgbClr val="000000"/>
                  </a:solidFill>
                  <a:miter lim="800000"/>
                  <a:headEnd/>
                  <a:tailEnd/>
                </a:ln>
              </p:spPr>
              <p:txBody>
                <a:bodyPr/>
                <a:lstStyle/>
                <a:p>
                  <a:endParaRPr lang="en-US"/>
                </a:p>
              </p:txBody>
            </p:sp>
          </p:grpSp>
        </p:grpSp>
        <p:sp>
          <p:nvSpPr>
            <p:cNvPr id="61591" name="Line 151"/>
            <p:cNvSpPr>
              <a:spLocks noChangeShapeType="1"/>
            </p:cNvSpPr>
            <p:nvPr/>
          </p:nvSpPr>
          <p:spPr bwMode="auto">
            <a:xfrm>
              <a:off x="2064" y="2784"/>
              <a:ext cx="1426"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1592" name="Group 152"/>
            <p:cNvGrpSpPr>
              <a:grpSpLocks/>
            </p:cNvGrpSpPr>
            <p:nvPr/>
          </p:nvGrpSpPr>
          <p:grpSpPr bwMode="auto">
            <a:xfrm>
              <a:off x="1344" y="2592"/>
              <a:ext cx="720" cy="362"/>
              <a:chOff x="8160" y="5755"/>
              <a:chExt cx="1680" cy="905"/>
            </a:xfrm>
          </p:grpSpPr>
          <p:sp>
            <p:nvSpPr>
              <p:cNvPr id="61593" name="AutoShape 153"/>
              <p:cNvSpPr>
                <a:spLocks noChangeArrowheads="1"/>
              </p:cNvSpPr>
              <p:nvPr/>
            </p:nvSpPr>
            <p:spPr bwMode="auto">
              <a:xfrm>
                <a:off x="8160" y="5755"/>
                <a:ext cx="1680" cy="905"/>
              </a:xfrm>
              <a:prstGeom prst="roundRect">
                <a:avLst>
                  <a:gd name="adj" fmla="val 16667"/>
                </a:avLst>
              </a:prstGeom>
              <a:solidFill>
                <a:srgbClr val="FFCC66"/>
              </a:solidFill>
              <a:ln w="9525">
                <a:solidFill>
                  <a:srgbClr val="000000"/>
                </a:solidFill>
                <a:round/>
                <a:headEnd/>
                <a:tailEnd/>
              </a:ln>
            </p:spPr>
            <p:txBody>
              <a:bodyPr/>
              <a:lstStyle/>
              <a:p>
                <a:endParaRPr lang="en-US" sz="300" b="1" dirty="0">
                  <a:latin typeface="Times New Roman" pitchFamily="18" charset="0"/>
                </a:endParaRPr>
              </a:p>
              <a:p>
                <a:endParaRPr lang="en-US" sz="300" b="1" dirty="0"/>
              </a:p>
              <a:p>
                <a:endParaRPr lang="en-US" b="1" dirty="0"/>
              </a:p>
              <a:p>
                <a:endParaRPr lang="en-US" b="1" dirty="0"/>
              </a:p>
              <a:p>
                <a:r>
                  <a:rPr lang="en-US" b="1" dirty="0"/>
                  <a:t>Student</a:t>
                </a:r>
              </a:p>
              <a:p>
                <a:r>
                  <a:rPr lang="en-US" b="1" dirty="0"/>
                  <a:t>Thinking Lens</a:t>
                </a:r>
              </a:p>
              <a:p>
                <a:endParaRPr lang="en-US" b="1" baseline="-25000" dirty="0"/>
              </a:p>
            </p:txBody>
          </p:sp>
          <p:grpSp>
            <p:nvGrpSpPr>
              <p:cNvPr id="61594" name="Group 154"/>
              <p:cNvGrpSpPr>
                <a:grpSpLocks/>
              </p:cNvGrpSpPr>
              <p:nvPr/>
            </p:nvGrpSpPr>
            <p:grpSpPr bwMode="auto">
              <a:xfrm rot="-1647500">
                <a:off x="9240" y="5755"/>
                <a:ext cx="402" cy="710"/>
                <a:chOff x="2040" y="2880"/>
                <a:chExt cx="3120" cy="5760"/>
              </a:xfrm>
            </p:grpSpPr>
            <p:sp>
              <p:nvSpPr>
                <p:cNvPr id="61595" name="Rectangle 155" descr="Medium wood"/>
                <p:cNvSpPr>
                  <a:spLocks noChangeArrowheads="1"/>
                </p:cNvSpPr>
                <p:nvPr/>
              </p:nvSpPr>
              <p:spPr bwMode="auto">
                <a:xfrm rot="5400000">
                  <a:off x="2310" y="6990"/>
                  <a:ext cx="2700" cy="600"/>
                </a:xfrm>
                <a:prstGeom prst="rect">
                  <a:avLst/>
                </a:prstGeom>
                <a:blipFill dpi="0" rotWithShape="1">
                  <a:blip r:embed="rId3" cstate="print"/>
                  <a:srcRect/>
                  <a:tile tx="0" ty="0" sx="100000" sy="100000" flip="none" algn="tl"/>
                </a:blipFill>
                <a:ln w="19050">
                  <a:solidFill>
                    <a:srgbClr val="000000"/>
                  </a:solidFill>
                  <a:miter lim="800000"/>
                  <a:headEnd/>
                  <a:tailEnd/>
                </a:ln>
              </p:spPr>
              <p:txBody>
                <a:bodyPr/>
                <a:lstStyle/>
                <a:p>
                  <a:endParaRPr lang="en-US"/>
                </a:p>
              </p:txBody>
            </p:sp>
            <p:sp>
              <p:nvSpPr>
                <p:cNvPr id="61596" name="Oval 156"/>
                <p:cNvSpPr>
                  <a:spLocks noChangeArrowheads="1"/>
                </p:cNvSpPr>
                <p:nvPr/>
              </p:nvSpPr>
              <p:spPr bwMode="auto">
                <a:xfrm>
                  <a:off x="2040" y="2880"/>
                  <a:ext cx="3120" cy="3060"/>
                </a:xfrm>
                <a:prstGeom prst="ellipse">
                  <a:avLst/>
                </a:prstGeom>
                <a:solidFill>
                  <a:srgbClr val="FFFFFF"/>
                </a:solidFill>
                <a:ln w="38100" cmpd="thickThin">
                  <a:solidFill>
                    <a:srgbClr val="000000"/>
                  </a:solidFill>
                  <a:round/>
                  <a:headEnd/>
                  <a:tailEnd/>
                </a:ln>
              </p:spPr>
              <p:txBody>
                <a:bodyPr/>
                <a:lstStyle/>
                <a:p>
                  <a:endParaRPr lang="en-US"/>
                </a:p>
              </p:txBody>
            </p:sp>
            <p:sp>
              <p:nvSpPr>
                <p:cNvPr id="61597" name="Line 157"/>
                <p:cNvSpPr>
                  <a:spLocks noChangeShapeType="1"/>
                </p:cNvSpPr>
                <p:nvPr/>
              </p:nvSpPr>
              <p:spPr bwMode="auto">
                <a:xfrm>
                  <a:off x="3360" y="6300"/>
                  <a:ext cx="6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98" name="AutoShape 158"/>
                <p:cNvSpPr>
                  <a:spLocks noChangeArrowheads="1"/>
                </p:cNvSpPr>
                <p:nvPr/>
              </p:nvSpPr>
              <p:spPr bwMode="auto">
                <a:xfrm rot="10361439">
                  <a:off x="4067" y="3411"/>
                  <a:ext cx="732" cy="1800"/>
                </a:xfrm>
                <a:prstGeom prst="moon">
                  <a:avLst>
                    <a:gd name="adj" fmla="val 50000"/>
                  </a:avLst>
                </a:prstGeom>
                <a:solidFill>
                  <a:srgbClr val="FFFFFF"/>
                </a:solidFill>
                <a:ln w="9525">
                  <a:solidFill>
                    <a:srgbClr val="000000"/>
                  </a:solidFill>
                  <a:miter lim="800000"/>
                  <a:headEnd/>
                  <a:tailEnd/>
                </a:ln>
              </p:spPr>
              <p:txBody>
                <a:bodyPr/>
                <a:lstStyle/>
                <a:p>
                  <a:endParaRPr lang="en-US"/>
                </a:p>
              </p:txBody>
            </p:sp>
          </p:grpSp>
        </p:grpSp>
      </p:grpSp>
      <p:grpSp>
        <p:nvGrpSpPr>
          <p:cNvPr id="5" name="Group 4"/>
          <p:cNvGrpSpPr/>
          <p:nvPr/>
        </p:nvGrpSpPr>
        <p:grpSpPr>
          <a:xfrm>
            <a:off x="4334028" y="2895600"/>
            <a:ext cx="4352772" cy="2971800"/>
            <a:chOff x="4334028" y="2895600"/>
            <a:chExt cx="4352772" cy="2971800"/>
          </a:xfrm>
        </p:grpSpPr>
        <p:sp>
          <p:nvSpPr>
            <p:cNvPr id="2" name="Oval 1"/>
            <p:cNvSpPr/>
            <p:nvPr/>
          </p:nvSpPr>
          <p:spPr>
            <a:xfrm>
              <a:off x="5562600" y="2895600"/>
              <a:ext cx="3124200" cy="2971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rot="20168458">
              <a:off x="4334028" y="4777736"/>
              <a:ext cx="1371600" cy="10896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66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09600" y="457200"/>
            <a:ext cx="8229600" cy="1143000"/>
          </a:xfrm>
        </p:spPr>
        <p:txBody>
          <a:bodyPr/>
          <a:lstStyle/>
          <a:p>
            <a:r>
              <a:rPr lang="en-US" dirty="0">
                <a:cs typeface="Times New Roman" pitchFamily="18" charset="0"/>
              </a:rPr>
              <a:t>TIMSS Video-Study Questions</a:t>
            </a:r>
          </a:p>
        </p:txBody>
      </p:sp>
      <p:sp>
        <p:nvSpPr>
          <p:cNvPr id="65539" name="Rectangle 3"/>
          <p:cNvSpPr>
            <a:spLocks noGrp="1" noChangeArrowheads="1"/>
          </p:cNvSpPr>
          <p:nvPr>
            <p:ph type="body" idx="1"/>
          </p:nvPr>
        </p:nvSpPr>
        <p:spPr>
          <a:xfrm>
            <a:off x="609600" y="1600200"/>
            <a:ext cx="8229600" cy="4224338"/>
          </a:xfrm>
        </p:spPr>
        <p:txBody>
          <a:bodyPr/>
          <a:lstStyle/>
          <a:p>
            <a:pPr marL="365760" indent="-365760">
              <a:spcBef>
                <a:spcPts val="0"/>
              </a:spcBef>
              <a:spcAft>
                <a:spcPts val="1200"/>
              </a:spcAft>
            </a:pPr>
            <a:r>
              <a:rPr lang="en-US" sz="3200" dirty="0"/>
              <a:t>What does science teaching look like in different countries? </a:t>
            </a:r>
          </a:p>
          <a:p>
            <a:pPr marL="365760" indent="-365760">
              <a:spcBef>
                <a:spcPts val="0"/>
              </a:spcBef>
              <a:spcAft>
                <a:spcPts val="1200"/>
              </a:spcAft>
            </a:pPr>
            <a:r>
              <a:rPr lang="en-US" sz="3200" dirty="0"/>
              <a:t>What can we learn from looking at science-teaching practice in higher-achieving countries?</a:t>
            </a:r>
          </a:p>
        </p:txBody>
      </p:sp>
    </p:spTree>
    <p:extLst>
      <p:ext uri="{BB962C8B-B14F-4D97-AF65-F5344CB8AC3E}">
        <p14:creationId xmlns:p14="http://schemas.microsoft.com/office/powerpoint/2010/main" val="1034232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33400" y="533400"/>
            <a:ext cx="8153400" cy="990600"/>
          </a:xfrm>
        </p:spPr>
        <p:txBody>
          <a:bodyPr>
            <a:normAutofit/>
          </a:bodyPr>
          <a:lstStyle/>
          <a:p>
            <a:r>
              <a:rPr lang="en-US" dirty="0">
                <a:cs typeface="Times New Roman" pitchFamily="18" charset="0"/>
              </a:rPr>
              <a:t>TIMSS Video-Study Comparisons</a:t>
            </a:r>
          </a:p>
        </p:txBody>
      </p:sp>
      <p:sp>
        <p:nvSpPr>
          <p:cNvPr id="66564" name="Rectangle 4"/>
          <p:cNvSpPr>
            <a:spLocks noGrp="1" noChangeArrowheads="1"/>
          </p:cNvSpPr>
          <p:nvPr>
            <p:ph type="body" idx="1"/>
          </p:nvPr>
        </p:nvSpPr>
        <p:spPr>
          <a:xfrm>
            <a:off x="533400" y="1600200"/>
            <a:ext cx="8229600" cy="4114800"/>
          </a:xfrm>
        </p:spPr>
        <p:txBody>
          <a:bodyPr/>
          <a:lstStyle/>
          <a:p>
            <a:pPr marL="0" indent="0">
              <a:spcBef>
                <a:spcPts val="0"/>
              </a:spcBef>
              <a:spcAft>
                <a:spcPts val="1200"/>
              </a:spcAft>
              <a:buNone/>
            </a:pPr>
            <a:r>
              <a:rPr lang="en-US" sz="3200" dirty="0"/>
              <a:t>The study compared science teaching in the United States with science teaching in these higher-achieving countries: </a:t>
            </a:r>
          </a:p>
          <a:p>
            <a:pPr marL="731520" indent="-365760">
              <a:spcBef>
                <a:spcPts val="0"/>
              </a:spcBef>
              <a:spcAft>
                <a:spcPts val="1200"/>
              </a:spcAft>
            </a:pPr>
            <a:r>
              <a:rPr lang="en-US" sz="3200" dirty="0"/>
              <a:t>Australia</a:t>
            </a:r>
          </a:p>
          <a:p>
            <a:pPr marL="731520" indent="-365760">
              <a:spcBef>
                <a:spcPts val="0"/>
              </a:spcBef>
              <a:spcAft>
                <a:spcPts val="1200"/>
              </a:spcAft>
            </a:pPr>
            <a:r>
              <a:rPr lang="en-US" sz="3200" dirty="0"/>
              <a:t>Czech Republic</a:t>
            </a:r>
          </a:p>
          <a:p>
            <a:pPr marL="731520" indent="-365760">
              <a:spcBef>
                <a:spcPts val="0"/>
              </a:spcBef>
              <a:spcAft>
                <a:spcPts val="1200"/>
              </a:spcAft>
            </a:pPr>
            <a:r>
              <a:rPr lang="en-US" sz="3200" dirty="0"/>
              <a:t>Japan</a:t>
            </a:r>
            <a:endParaRPr lang="en-US" sz="3200" dirty="0">
              <a:solidFill>
                <a:schemeClr val="bg1">
                  <a:lumMod val="65000"/>
                </a:schemeClr>
              </a:solidFill>
            </a:endParaRPr>
          </a:p>
        </p:txBody>
      </p:sp>
    </p:spTree>
    <p:extLst>
      <p:ext uri="{BB962C8B-B14F-4D97-AF65-F5344CB8AC3E}">
        <p14:creationId xmlns:p14="http://schemas.microsoft.com/office/powerpoint/2010/main" val="578874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a:cs typeface="Times New Roman" pitchFamily="18" charset="0"/>
              </a:rPr>
              <a:t>TIMSS Video-Study Results</a:t>
            </a:r>
          </a:p>
        </p:txBody>
      </p:sp>
      <p:sp>
        <p:nvSpPr>
          <p:cNvPr id="68611" name="Rectangle 3"/>
          <p:cNvSpPr>
            <a:spLocks noGrp="1" noChangeArrowheads="1"/>
          </p:cNvSpPr>
          <p:nvPr>
            <p:ph type="body" idx="1"/>
          </p:nvPr>
        </p:nvSpPr>
        <p:spPr>
          <a:xfrm>
            <a:off x="457200" y="1600200"/>
            <a:ext cx="8229600" cy="4297363"/>
          </a:xfrm>
          <a:noFill/>
          <a:ln/>
        </p:spPr>
        <p:txBody>
          <a:bodyPr>
            <a:noAutofit/>
          </a:bodyPr>
          <a:lstStyle/>
          <a:p>
            <a:pPr marL="365760" indent="-365760">
              <a:spcBef>
                <a:spcPts val="0"/>
              </a:spcBef>
              <a:spcAft>
                <a:spcPts val="1200"/>
              </a:spcAft>
            </a:pPr>
            <a:r>
              <a:rPr lang="en-US" sz="3200" dirty="0"/>
              <a:t>Although each higher-achieving country had its own approach, they all had strategies for engaging students with core science concepts and ideas. </a:t>
            </a:r>
          </a:p>
          <a:p>
            <a:pPr marL="365760" indent="-365760">
              <a:spcBef>
                <a:spcPts val="0"/>
              </a:spcBef>
              <a:spcAft>
                <a:spcPts val="1200"/>
              </a:spcAft>
            </a:pPr>
            <a:r>
              <a:rPr lang="en-US" sz="3200" dirty="0"/>
              <a:t>In US lessons, content played a less central role, and sometimes no role at all. Instead, lessons engaged students in carrying out a variety of activities.</a:t>
            </a:r>
          </a:p>
        </p:txBody>
      </p:sp>
    </p:spTree>
    <p:extLst>
      <p:ext uri="{BB962C8B-B14F-4D97-AF65-F5344CB8AC3E}">
        <p14:creationId xmlns:p14="http://schemas.microsoft.com/office/powerpoint/2010/main" val="153980339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a:cs typeface="Times New Roman" pitchFamily="18" charset="0"/>
              </a:rPr>
              <a:t>TIMSS Video-Study Results</a:t>
            </a:r>
          </a:p>
        </p:txBody>
      </p:sp>
      <p:sp>
        <p:nvSpPr>
          <p:cNvPr id="68611" name="Rectangle 3"/>
          <p:cNvSpPr>
            <a:spLocks noGrp="1" noChangeArrowheads="1"/>
          </p:cNvSpPr>
          <p:nvPr>
            <p:ph type="body" idx="1"/>
          </p:nvPr>
        </p:nvSpPr>
        <p:spPr>
          <a:xfrm>
            <a:off x="457200" y="1600200"/>
            <a:ext cx="8229600" cy="4297363"/>
          </a:xfrm>
          <a:noFill/>
          <a:ln/>
        </p:spPr>
        <p:txBody>
          <a:bodyPr>
            <a:noAutofit/>
          </a:bodyPr>
          <a:lstStyle/>
          <a:p>
            <a:pPr marL="365760" indent="-365760">
              <a:spcBef>
                <a:spcPts val="0"/>
              </a:spcBef>
              <a:spcAft>
                <a:spcPts val="1200"/>
              </a:spcAft>
            </a:pPr>
            <a:r>
              <a:rPr lang="en-US" sz="3200" dirty="0"/>
              <a:t>Although each higher-achieving country had its own approach, they all had strategies for </a:t>
            </a:r>
            <a:r>
              <a:rPr lang="en-US" sz="3200" dirty="0">
                <a:solidFill>
                  <a:srgbClr val="C00000"/>
                </a:solidFill>
              </a:rPr>
              <a:t>engaging students with core science concepts and ideas. </a:t>
            </a:r>
          </a:p>
          <a:p>
            <a:pPr marL="365760" indent="-365760">
              <a:spcBef>
                <a:spcPts val="0"/>
              </a:spcBef>
              <a:spcAft>
                <a:spcPts val="1200"/>
              </a:spcAft>
            </a:pPr>
            <a:r>
              <a:rPr lang="en-US" sz="3200" dirty="0"/>
              <a:t>In US lessons, </a:t>
            </a:r>
            <a:r>
              <a:rPr lang="en-US" sz="3200" dirty="0">
                <a:solidFill>
                  <a:srgbClr val="C00000"/>
                </a:solidFill>
              </a:rPr>
              <a:t>content played a less central role, and sometimes no role at all</a:t>
            </a:r>
            <a:r>
              <a:rPr lang="en-US" sz="3200" dirty="0"/>
              <a:t>. Instead, lessons engaged students in carrying out a variety of activities.</a:t>
            </a:r>
          </a:p>
        </p:txBody>
      </p:sp>
    </p:spTree>
    <p:extLst>
      <p:ext uri="{BB962C8B-B14F-4D97-AF65-F5344CB8AC3E}">
        <p14:creationId xmlns:p14="http://schemas.microsoft.com/office/powerpoint/2010/main" val="113694551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pPr eaLnBrk="1" fontAlgn="auto" hangingPunct="1">
              <a:spcAft>
                <a:spcPts val="0"/>
              </a:spcAft>
              <a:defRPr/>
            </a:pPr>
            <a:r>
              <a:rPr lang="en-US" dirty="0"/>
              <a:t>What Is </a:t>
            </a:r>
            <a:r>
              <a:rPr lang="en-US" dirty="0" err="1"/>
              <a:t>RESPeCT</a:t>
            </a:r>
            <a:r>
              <a:rPr lang="en-US" dirty="0"/>
              <a:t>? </a:t>
            </a:r>
          </a:p>
        </p:txBody>
      </p:sp>
      <p:sp>
        <p:nvSpPr>
          <p:cNvPr id="10243" name="Content Placeholder 2"/>
          <p:cNvSpPr>
            <a:spLocks noGrp="1"/>
          </p:cNvSpPr>
          <p:nvPr>
            <p:ph idx="1"/>
          </p:nvPr>
        </p:nvSpPr>
        <p:spPr>
          <a:xfrm>
            <a:off x="609600" y="1447800"/>
            <a:ext cx="8382000" cy="4876800"/>
          </a:xfrm>
        </p:spPr>
        <p:txBody>
          <a:bodyPr/>
          <a:lstStyle/>
          <a:p>
            <a:pPr marL="0" indent="0" algn="ctr" eaLnBrk="1" hangingPunct="1">
              <a:buNone/>
            </a:pPr>
            <a:r>
              <a:rPr lang="en-US" altLang="en-US" sz="3200" b="1" dirty="0"/>
              <a:t>R</a:t>
            </a:r>
            <a:r>
              <a:rPr lang="en-US" altLang="en-US" sz="3200" dirty="0"/>
              <a:t>einvigorating </a:t>
            </a:r>
            <a:r>
              <a:rPr lang="en-US" altLang="en-US" sz="3200" b="1" dirty="0"/>
              <a:t>E</a:t>
            </a:r>
            <a:r>
              <a:rPr lang="en-US" altLang="en-US" sz="3200" dirty="0"/>
              <a:t>lementary </a:t>
            </a:r>
            <a:r>
              <a:rPr lang="en-US" altLang="en-US" sz="3200" b="1" dirty="0"/>
              <a:t>S</a:t>
            </a:r>
            <a:r>
              <a:rPr lang="en-US" altLang="en-US" sz="3200" dirty="0"/>
              <a:t>cience through a </a:t>
            </a:r>
            <a:r>
              <a:rPr lang="en-US" altLang="en-US" sz="3200" b="1" dirty="0"/>
              <a:t>P</a:t>
            </a:r>
            <a:r>
              <a:rPr lang="en-US" altLang="en-US" sz="3200" dirty="0"/>
              <a:t>artnership with </a:t>
            </a:r>
            <a:r>
              <a:rPr lang="en-US" altLang="en-US" sz="3200" b="1" dirty="0"/>
              <a:t>C</a:t>
            </a:r>
            <a:r>
              <a:rPr lang="en-US" altLang="en-US" sz="3200" dirty="0"/>
              <a:t>alifornia </a:t>
            </a:r>
            <a:r>
              <a:rPr lang="en-US" altLang="en-US" sz="3200" b="1" dirty="0"/>
              <a:t>T</a:t>
            </a:r>
            <a:r>
              <a:rPr lang="en-US" altLang="en-US" sz="3200" dirty="0"/>
              <a:t>eachers</a:t>
            </a:r>
          </a:p>
          <a:p>
            <a:pPr marL="365760" indent="-365760" eaLnBrk="1" hangingPunct="1">
              <a:spcBef>
                <a:spcPts val="2200"/>
              </a:spcBef>
            </a:pPr>
            <a:r>
              <a:rPr lang="en-US" altLang="en-US" sz="3200" dirty="0"/>
              <a:t> A partnership built for long-term success!</a:t>
            </a:r>
          </a:p>
          <a:p>
            <a:pPr marL="365760" indent="-365760" eaLnBrk="1" hangingPunct="1">
              <a:spcBef>
                <a:spcPts val="1200"/>
              </a:spcBef>
            </a:pPr>
            <a:r>
              <a:rPr lang="en-US" altLang="en-US" sz="3200" dirty="0"/>
              <a:t> A professional development program</a:t>
            </a:r>
          </a:p>
          <a:p>
            <a:pPr marL="365760" indent="-365760" eaLnBrk="1" hangingPunct="1">
              <a:spcBef>
                <a:spcPts val="1200"/>
              </a:spcBef>
            </a:pPr>
            <a:r>
              <a:rPr lang="en-US" altLang="en-US" sz="3200" dirty="0"/>
              <a:t> A leadership development program</a:t>
            </a:r>
          </a:p>
          <a:p>
            <a:pPr marL="365760" indent="-365760" eaLnBrk="1" hangingPunct="1">
              <a:spcBef>
                <a:spcPts val="1200"/>
              </a:spcBef>
            </a:pPr>
            <a:r>
              <a:rPr lang="en-US" altLang="en-US" sz="3200" dirty="0"/>
              <a:t> A research study</a:t>
            </a:r>
          </a:p>
        </p:txBody>
      </p:sp>
    </p:spTree>
    <p:extLst>
      <p:ext uri="{BB962C8B-B14F-4D97-AF65-F5344CB8AC3E}">
        <p14:creationId xmlns:p14="http://schemas.microsoft.com/office/powerpoint/2010/main" val="267506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5">
            <a:extLst>
              <a:ext uri="{FF2B5EF4-FFF2-40B4-BE49-F238E27FC236}">
                <a16:creationId xmlns:a16="http://schemas.microsoft.com/office/drawing/2014/main" id="{FF916618-7B5C-45A1-BD59-51237C53BD4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01191" y="1600200"/>
            <a:ext cx="6541618" cy="4876800"/>
          </a:xfrm>
        </p:spPr>
      </p:pic>
      <p:sp>
        <p:nvSpPr>
          <p:cNvPr id="16" name="Rectangle 2">
            <a:extLst>
              <a:ext uri="{FF2B5EF4-FFF2-40B4-BE49-F238E27FC236}">
                <a16:creationId xmlns:a16="http://schemas.microsoft.com/office/drawing/2014/main" id="{B190E630-0B56-4AA2-ACA9-9A9748B1612C}"/>
              </a:ext>
            </a:extLst>
          </p:cNvPr>
          <p:cNvSpPr>
            <a:spLocks noGrp="1" noChangeArrowheads="1"/>
          </p:cNvSpPr>
          <p:nvPr>
            <p:ph type="title"/>
          </p:nvPr>
        </p:nvSpPr>
        <p:spPr>
          <a:xfrm>
            <a:off x="457200" y="533400"/>
            <a:ext cx="8229600" cy="990600"/>
          </a:xfrm>
        </p:spPr>
        <p:txBody>
          <a:bodyPr>
            <a:normAutofit/>
          </a:bodyPr>
          <a:lstStyle/>
          <a:p>
            <a:r>
              <a:rPr lang="en-US" dirty="0"/>
              <a:t>TIMSS: Conceptual Links</a:t>
            </a:r>
            <a:endParaRPr lang="en-US" dirty="0">
              <a:latin typeface="Times New Roman" pitchFamily="18" charset="0"/>
              <a:cs typeface="Times New Roman" pitchFamily="18" charset="0"/>
            </a:endParaRPr>
          </a:p>
        </p:txBody>
      </p:sp>
      <p:sp>
        <p:nvSpPr>
          <p:cNvPr id="17" name="TextBox 16">
            <a:extLst>
              <a:ext uri="{FF2B5EF4-FFF2-40B4-BE49-F238E27FC236}">
                <a16:creationId xmlns:a16="http://schemas.microsoft.com/office/drawing/2014/main" id="{0410E866-4F46-4ABE-84EE-14324B6FFEE1}"/>
              </a:ext>
            </a:extLst>
          </p:cNvPr>
          <p:cNvSpPr txBox="1"/>
          <p:nvPr/>
        </p:nvSpPr>
        <p:spPr>
          <a:xfrm>
            <a:off x="7664817" y="6489546"/>
            <a:ext cx="1027845" cy="215444"/>
          </a:xfrm>
          <a:prstGeom prst="rect">
            <a:avLst/>
          </a:prstGeom>
          <a:noFill/>
        </p:spPr>
        <p:txBody>
          <a:bodyPr wrap="none" rtlCol="0">
            <a:spAutoFit/>
          </a:bodyPr>
          <a:lstStyle/>
          <a:p>
            <a:pPr eaLnBrk="0" fontAlgn="base" hangingPunct="0">
              <a:spcBef>
                <a:spcPct val="0"/>
              </a:spcBef>
              <a:spcAft>
                <a:spcPct val="0"/>
              </a:spcAft>
            </a:pPr>
            <a:r>
              <a:rPr lang="en-US" sz="800" dirty="0">
                <a:solidFill>
                  <a:srgbClr val="292934"/>
                </a:solidFill>
                <a:latin typeface="Calibri" panose="020F0502020204030204" pitchFamily="34" charset="0"/>
                <a:cs typeface="Calibri" panose="020F0502020204030204" pitchFamily="34" charset="0"/>
              </a:rPr>
              <a:t>Source: TIMSS study</a:t>
            </a:r>
          </a:p>
        </p:txBody>
      </p:sp>
    </p:spTree>
    <p:extLst>
      <p:ext uri="{BB962C8B-B14F-4D97-AF65-F5344CB8AC3E}">
        <p14:creationId xmlns:p14="http://schemas.microsoft.com/office/powerpoint/2010/main" val="2394657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381000"/>
            <a:ext cx="8229600" cy="990600"/>
          </a:xfrm>
        </p:spPr>
        <p:txBody>
          <a:bodyPr/>
          <a:lstStyle/>
          <a:p>
            <a:r>
              <a:rPr lang="en-US" dirty="0">
                <a:cs typeface="Times New Roman" pitchFamily="18" charset="0"/>
              </a:rPr>
              <a:t>What Makes a Difference?</a:t>
            </a:r>
          </a:p>
        </p:txBody>
      </p:sp>
      <p:sp>
        <p:nvSpPr>
          <p:cNvPr id="70659" name="Rectangle 3"/>
          <p:cNvSpPr>
            <a:spLocks noGrp="1" noChangeArrowheads="1"/>
          </p:cNvSpPr>
          <p:nvPr>
            <p:ph type="body" idx="1"/>
          </p:nvPr>
        </p:nvSpPr>
        <p:spPr>
          <a:xfrm>
            <a:off x="457200" y="1447800"/>
            <a:ext cx="8229600" cy="5029200"/>
          </a:xfrm>
        </p:spPr>
        <p:txBody>
          <a:bodyPr/>
          <a:lstStyle/>
          <a:p>
            <a:pPr marL="365760" indent="-365760">
              <a:spcBef>
                <a:spcPts val="0"/>
              </a:spcBef>
            </a:pPr>
            <a:r>
              <a:rPr lang="en-US" sz="3200" dirty="0"/>
              <a:t>Watch two video clips of 8th-grade science:</a:t>
            </a:r>
          </a:p>
          <a:p>
            <a:pPr marL="731520" lvl="1" indent="-365760">
              <a:spcBef>
                <a:spcPts val="600"/>
              </a:spcBef>
            </a:pPr>
            <a:r>
              <a:rPr lang="en-US" sz="3200" dirty="0"/>
              <a:t>A US classroom</a:t>
            </a:r>
          </a:p>
          <a:p>
            <a:pPr marL="731520" lvl="1" indent="-365760">
              <a:spcBef>
                <a:spcPts val="600"/>
              </a:spcBef>
              <a:spcAft>
                <a:spcPts val="0"/>
              </a:spcAft>
            </a:pPr>
            <a:r>
              <a:rPr lang="en-US" sz="3200" dirty="0"/>
              <a:t>A Japanese classroom</a:t>
            </a:r>
          </a:p>
          <a:p>
            <a:pPr marL="365760" indent="-365760">
              <a:spcBef>
                <a:spcPts val="600"/>
              </a:spcBef>
              <a:spcAft>
                <a:spcPts val="0"/>
              </a:spcAft>
            </a:pPr>
            <a:r>
              <a:rPr lang="en-US" sz="3200" dirty="0"/>
              <a:t>What did you notice about these two classrooms?</a:t>
            </a:r>
          </a:p>
          <a:p>
            <a:pPr marL="365760" indent="-365760">
              <a:spcBef>
                <a:spcPts val="600"/>
              </a:spcBef>
              <a:spcAft>
                <a:spcPts val="0"/>
              </a:spcAft>
            </a:pPr>
            <a:r>
              <a:rPr lang="en-US" sz="3200" dirty="0"/>
              <a:t>In which classroom are students more likely to learn? Why do you think so?</a:t>
            </a:r>
          </a:p>
        </p:txBody>
      </p:sp>
      <p:sp>
        <p:nvSpPr>
          <p:cNvPr id="3" name="TextBox 2">
            <a:hlinkClick r:id="rId3" action="ppaction://hlinkfile"/>
          </p:cNvPr>
          <p:cNvSpPr txBox="1"/>
          <p:nvPr/>
        </p:nvSpPr>
        <p:spPr>
          <a:xfrm>
            <a:off x="3505200" y="5791200"/>
            <a:ext cx="5486400" cy="369332"/>
          </a:xfrm>
          <a:prstGeom prst="rect">
            <a:avLst/>
          </a:prstGeom>
          <a:noFill/>
        </p:spPr>
        <p:txBody>
          <a:bodyPr wrap="square" rtlCol="0">
            <a:spAutoFit/>
          </a:bodyPr>
          <a:lstStyle/>
          <a:p>
            <a:r>
              <a:rPr lang="en-US" dirty="0">
                <a:solidFill>
                  <a:srgbClr val="0070C0"/>
                </a:solidFill>
                <a:latin typeface="Calibri" pitchFamily="34" charset="0"/>
              </a:rPr>
              <a:t>Link to TIMSS US video clip: </a:t>
            </a:r>
            <a:r>
              <a:rPr lang="en-US" dirty="0">
                <a:solidFill>
                  <a:srgbClr val="0070C0"/>
                </a:solidFill>
                <a:latin typeface="Calibri" pitchFamily="34" charset="0"/>
                <a:hlinkClick r:id="rId4"/>
              </a:rPr>
              <a:t>1.1_TIMSS_US_Lesson3_c1</a:t>
            </a:r>
            <a:endParaRPr lang="en-US" dirty="0"/>
          </a:p>
        </p:txBody>
      </p:sp>
      <p:sp>
        <p:nvSpPr>
          <p:cNvPr id="4" name="TextBox 3"/>
          <p:cNvSpPr txBox="1"/>
          <p:nvPr/>
        </p:nvSpPr>
        <p:spPr>
          <a:xfrm>
            <a:off x="2819400" y="6172200"/>
            <a:ext cx="6172200" cy="369332"/>
          </a:xfrm>
          <a:prstGeom prst="rect">
            <a:avLst/>
          </a:prstGeom>
          <a:noFill/>
        </p:spPr>
        <p:txBody>
          <a:bodyPr wrap="square" rtlCol="0">
            <a:spAutoFit/>
          </a:bodyPr>
          <a:lstStyle/>
          <a:p>
            <a:r>
              <a:rPr lang="en-US" dirty="0">
                <a:solidFill>
                  <a:srgbClr val="0070C0"/>
                </a:solidFill>
                <a:latin typeface="Calibri" pitchFamily="34" charset="0"/>
              </a:rPr>
              <a:t>Link to TIMSS Japan video clip: </a:t>
            </a:r>
            <a:r>
              <a:rPr lang="en-US" dirty="0">
                <a:solidFill>
                  <a:srgbClr val="0070C0"/>
                </a:solidFill>
                <a:latin typeface="Calibri" pitchFamily="34" charset="0"/>
                <a:hlinkClick r:id="rId5"/>
              </a:rPr>
              <a:t>1.2_TIMSS_Japan_Lesson_c1_1 </a:t>
            </a:r>
            <a:endParaRPr lang="en-US" dirty="0">
              <a:solidFill>
                <a:srgbClr val="0070C0"/>
              </a:solidFill>
              <a:latin typeface="Calibri" pitchFamily="34" charset="0"/>
            </a:endParaRPr>
          </a:p>
        </p:txBody>
      </p:sp>
    </p:spTree>
    <p:extLst>
      <p:ext uri="{BB962C8B-B14F-4D97-AF65-F5344CB8AC3E}">
        <p14:creationId xmlns:p14="http://schemas.microsoft.com/office/powerpoint/2010/main" val="3811170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33400" y="533400"/>
            <a:ext cx="8153400" cy="990600"/>
          </a:xfrm>
        </p:spPr>
        <p:txBody>
          <a:bodyPr/>
          <a:lstStyle/>
          <a:p>
            <a:r>
              <a:rPr lang="en-US" dirty="0"/>
              <a:t>The TIMSS Findings Show …</a:t>
            </a:r>
          </a:p>
        </p:txBody>
      </p:sp>
      <p:sp>
        <p:nvSpPr>
          <p:cNvPr id="75779" name="Rectangle 3"/>
          <p:cNvSpPr>
            <a:spLocks noGrp="1" noChangeArrowheads="1"/>
          </p:cNvSpPr>
          <p:nvPr>
            <p:ph type="body" idx="1"/>
          </p:nvPr>
        </p:nvSpPr>
        <p:spPr/>
        <p:txBody>
          <a:bodyPr>
            <a:normAutofit lnSpcReduction="10000"/>
          </a:bodyPr>
          <a:lstStyle/>
          <a:p>
            <a:pPr marL="365760" indent="-365760">
              <a:spcBef>
                <a:spcPts val="0"/>
              </a:spcBef>
              <a:spcAft>
                <a:spcPts val="1200"/>
              </a:spcAft>
            </a:pPr>
            <a:r>
              <a:rPr lang="en-US" sz="3200" dirty="0"/>
              <a:t>Each higher-achieving country engaged students with core science concepts and ideas.</a:t>
            </a:r>
          </a:p>
          <a:p>
            <a:pPr marL="365760" indent="-365760">
              <a:spcBef>
                <a:spcPts val="0"/>
              </a:spcBef>
              <a:spcAft>
                <a:spcPts val="1200"/>
              </a:spcAft>
            </a:pPr>
            <a:r>
              <a:rPr lang="en-US" sz="3200" dirty="0"/>
              <a:t>All the higher-achieving countries linked ideas and activities.</a:t>
            </a:r>
          </a:p>
          <a:p>
            <a:pPr marL="365760" indent="-365760">
              <a:spcBef>
                <a:spcPts val="0"/>
              </a:spcBef>
              <a:spcAft>
                <a:spcPts val="1200"/>
              </a:spcAft>
            </a:pPr>
            <a:r>
              <a:rPr lang="en-US" sz="3200" dirty="0"/>
              <a:t>In US lessons, the focus was on performing activities with less attention to content and even less attention to linking activities and science ideas.</a:t>
            </a:r>
          </a:p>
          <a:p>
            <a:endParaRPr lang="en-US" dirty="0"/>
          </a:p>
          <a:p>
            <a:endParaRPr lang="en-US" dirty="0"/>
          </a:p>
          <a:p>
            <a:endParaRPr lang="en-US" dirty="0"/>
          </a:p>
        </p:txBody>
      </p:sp>
    </p:spTree>
    <p:extLst>
      <p:ext uri="{BB962C8B-B14F-4D97-AF65-F5344CB8AC3E}">
        <p14:creationId xmlns:p14="http://schemas.microsoft.com/office/powerpoint/2010/main" val="195918527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228600"/>
            <a:ext cx="8382000" cy="1143000"/>
          </a:xfrm>
        </p:spPr>
        <p:txBody>
          <a:bodyPr/>
          <a:lstStyle/>
          <a:p>
            <a:r>
              <a:rPr lang="en-US" dirty="0">
                <a:cs typeface="Times New Roman" pitchFamily="18" charset="0"/>
              </a:rPr>
              <a:t>What Can We Learn from the Research?</a:t>
            </a:r>
          </a:p>
        </p:txBody>
      </p:sp>
      <p:sp>
        <p:nvSpPr>
          <p:cNvPr id="77827" name="Rectangle 3"/>
          <p:cNvSpPr>
            <a:spLocks noGrp="1" noChangeArrowheads="1"/>
          </p:cNvSpPr>
          <p:nvPr>
            <p:ph type="body" idx="1"/>
          </p:nvPr>
        </p:nvSpPr>
        <p:spPr>
          <a:xfrm>
            <a:off x="609600" y="1219200"/>
            <a:ext cx="8305800" cy="5638800"/>
          </a:xfrm>
        </p:spPr>
        <p:txBody>
          <a:bodyPr>
            <a:noAutofit/>
          </a:bodyPr>
          <a:lstStyle/>
          <a:p>
            <a:pPr marL="0" indent="0">
              <a:spcBef>
                <a:spcPts val="0"/>
              </a:spcBef>
              <a:spcAft>
                <a:spcPts val="600"/>
              </a:spcAft>
              <a:buNone/>
            </a:pPr>
            <a:r>
              <a:rPr lang="en-US" sz="2800" b="1" dirty="0"/>
              <a:t>A coherent science content storyline can …</a:t>
            </a:r>
          </a:p>
          <a:p>
            <a:pPr marL="731520" indent="-365760">
              <a:spcBef>
                <a:spcPts val="0"/>
              </a:spcBef>
              <a:spcAft>
                <a:spcPts val="300"/>
              </a:spcAft>
            </a:pPr>
            <a:r>
              <a:rPr lang="en-US" sz="2800" dirty="0"/>
              <a:t>make science ideas more prominent in science lessons,</a:t>
            </a:r>
          </a:p>
          <a:p>
            <a:pPr marL="731520" lvl="1" indent="-365760">
              <a:spcBef>
                <a:spcPts val="0"/>
              </a:spcBef>
              <a:spcAft>
                <a:spcPts val="300"/>
              </a:spcAft>
            </a:pPr>
            <a:r>
              <a:rPr lang="en-US" sz="2800" dirty="0"/>
              <a:t>strengthen connections among science-content ideas,</a:t>
            </a:r>
          </a:p>
          <a:p>
            <a:pPr marL="731520" lvl="1" indent="-365760">
              <a:spcBef>
                <a:spcPts val="0"/>
              </a:spcBef>
              <a:spcAft>
                <a:spcPts val="300"/>
              </a:spcAft>
            </a:pPr>
            <a:r>
              <a:rPr lang="en-US" sz="2800" dirty="0"/>
              <a:t>strengthen connections between science-content ideas and activities, and</a:t>
            </a:r>
          </a:p>
          <a:p>
            <a:pPr marL="731520" indent="-365760">
              <a:spcBef>
                <a:spcPts val="0"/>
              </a:spcBef>
              <a:spcAft>
                <a:spcPts val="600"/>
              </a:spcAft>
            </a:pPr>
            <a:r>
              <a:rPr lang="en-US" sz="2800" dirty="0"/>
              <a:t>improve lesson coherence by shaping science lessons as stories that make sense to students.</a:t>
            </a:r>
          </a:p>
          <a:p>
            <a:pPr marL="0" indent="0">
              <a:spcBef>
                <a:spcPts val="0"/>
              </a:spcBef>
              <a:spcAft>
                <a:spcPts val="0"/>
              </a:spcAft>
              <a:buNone/>
            </a:pPr>
            <a:r>
              <a:rPr lang="en-US" sz="2800" dirty="0"/>
              <a:t>For more insights, see TIMSS </a:t>
            </a:r>
            <a:r>
              <a:rPr lang="en-US" sz="2800" i="1" dirty="0"/>
              <a:t>Educational Leadership </a:t>
            </a:r>
            <a:r>
              <a:rPr lang="en-US" sz="2800" dirty="0"/>
              <a:t>article, “What Science Teaching Looks Like: An International Perspective” (handout 1.4 in binder).</a:t>
            </a:r>
          </a:p>
        </p:txBody>
      </p:sp>
    </p:spTree>
    <p:extLst>
      <p:ext uri="{BB962C8B-B14F-4D97-AF65-F5344CB8AC3E}">
        <p14:creationId xmlns:p14="http://schemas.microsoft.com/office/powerpoint/2010/main" val="387750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8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8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82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78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381000"/>
            <a:ext cx="8229600" cy="990600"/>
          </a:xfrm>
        </p:spPr>
        <p:txBody>
          <a:bodyPr/>
          <a:lstStyle/>
          <a:p>
            <a:r>
              <a:rPr lang="en-US" dirty="0">
                <a:cs typeface="Times New Roman" pitchFamily="18" charset="0"/>
              </a:rPr>
              <a:t>Discussion Questions</a:t>
            </a:r>
          </a:p>
        </p:txBody>
      </p:sp>
      <p:sp>
        <p:nvSpPr>
          <p:cNvPr id="79875" name="Rectangle 3"/>
          <p:cNvSpPr>
            <a:spLocks noGrp="1" noChangeArrowheads="1"/>
          </p:cNvSpPr>
          <p:nvPr>
            <p:ph type="body" idx="1"/>
          </p:nvPr>
        </p:nvSpPr>
        <p:spPr>
          <a:xfrm>
            <a:off x="533400" y="1524000"/>
            <a:ext cx="8229600" cy="4297363"/>
          </a:xfrm>
          <a:noFill/>
          <a:ln/>
        </p:spPr>
        <p:txBody>
          <a:bodyPr>
            <a:normAutofit/>
          </a:bodyPr>
          <a:lstStyle/>
          <a:p>
            <a:pPr marL="365760" indent="-365760">
              <a:spcBef>
                <a:spcPts val="0"/>
              </a:spcBef>
              <a:spcAft>
                <a:spcPts val="1200"/>
              </a:spcAft>
            </a:pPr>
            <a:r>
              <a:rPr lang="en-US" sz="3200" dirty="0"/>
              <a:t>What new features can we add to our earlier description of effective science teaching?</a:t>
            </a:r>
            <a:r>
              <a:rPr lang="en-US" sz="3200" i="1" dirty="0"/>
              <a:t> </a:t>
            </a:r>
          </a:p>
          <a:p>
            <a:pPr marL="365760" indent="-365760">
              <a:spcBef>
                <a:spcPts val="0"/>
              </a:spcBef>
              <a:spcAft>
                <a:spcPts val="1200"/>
              </a:spcAft>
            </a:pPr>
            <a:r>
              <a:rPr lang="en-US" sz="3200" dirty="0"/>
              <a:t>Are there any ideas we should add to our list,  modify, or delete? </a:t>
            </a:r>
          </a:p>
        </p:txBody>
      </p:sp>
    </p:spTree>
    <p:extLst>
      <p:ext uri="{BB962C8B-B14F-4D97-AF65-F5344CB8AC3E}">
        <p14:creationId xmlns:p14="http://schemas.microsoft.com/office/powerpoint/2010/main" val="1158807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5" name="Rectangle 35"/>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US" sz="2800" dirty="0"/>
          </a:p>
          <a:p>
            <a:pPr marL="342900" indent="-342900">
              <a:spcBef>
                <a:spcPct val="50000"/>
              </a:spcBef>
              <a:buFontTx/>
              <a:buChar char="•"/>
            </a:pPr>
            <a:endParaRPr lang="en-US" sz="2800" dirty="0"/>
          </a:p>
          <a:p>
            <a:pPr marL="342900" indent="-342900">
              <a:spcBef>
                <a:spcPct val="50000"/>
              </a:spcBef>
              <a:buFontTx/>
              <a:buChar char="•"/>
            </a:pPr>
            <a:endParaRPr lang="en-US" sz="2800" dirty="0"/>
          </a:p>
          <a:p>
            <a:pPr marL="342900" indent="-342900">
              <a:spcBef>
                <a:spcPct val="50000"/>
              </a:spcBef>
              <a:buFontTx/>
              <a:buChar char="•"/>
            </a:pPr>
            <a:endParaRPr lang="en-US" sz="2800" dirty="0"/>
          </a:p>
        </p:txBody>
      </p:sp>
      <p:sp>
        <p:nvSpPr>
          <p:cNvPr id="61442" name="Rectangle 2"/>
          <p:cNvSpPr>
            <a:spLocks noGrp="1" noChangeArrowheads="1"/>
          </p:cNvSpPr>
          <p:nvPr>
            <p:ph type="title"/>
          </p:nvPr>
        </p:nvSpPr>
        <p:spPr>
          <a:xfrm>
            <a:off x="685800" y="381000"/>
            <a:ext cx="8001000" cy="990600"/>
          </a:xfrm>
        </p:spPr>
        <p:txBody>
          <a:bodyPr>
            <a:normAutofit/>
          </a:bodyPr>
          <a:lstStyle/>
          <a:p>
            <a:r>
              <a:rPr lang="en-US" dirty="0">
                <a:cs typeface="Times New Roman" pitchFamily="18" charset="0"/>
              </a:rPr>
              <a:t>Lesson Analysis Focus Question </a:t>
            </a:r>
            <a:endParaRPr lang="en-US" sz="4000" dirty="0">
              <a:cs typeface="Times New Roman" pitchFamily="18" charset="0"/>
            </a:endParaRPr>
          </a:p>
        </p:txBody>
      </p:sp>
      <p:sp>
        <p:nvSpPr>
          <p:cNvPr id="4" name="Content Placeholder 3"/>
          <p:cNvSpPr>
            <a:spLocks noGrp="1"/>
          </p:cNvSpPr>
          <p:nvPr>
            <p:ph idx="1"/>
          </p:nvPr>
        </p:nvSpPr>
        <p:spPr>
          <a:xfrm>
            <a:off x="685800" y="1371600"/>
            <a:ext cx="8077200" cy="1447800"/>
          </a:xfrm>
        </p:spPr>
        <p:txBody>
          <a:bodyPr/>
          <a:lstStyle/>
          <a:p>
            <a:pPr marL="0" indent="0">
              <a:spcBef>
                <a:spcPts val="0"/>
              </a:spcBef>
              <a:spcAft>
                <a:spcPts val="0"/>
              </a:spcAft>
              <a:buNone/>
            </a:pPr>
            <a:r>
              <a:rPr lang="en-US" sz="3200" dirty="0"/>
              <a:t>What are the </a:t>
            </a:r>
            <a:r>
              <a:rPr lang="en-US" sz="3200" dirty="0" err="1"/>
              <a:t>STeLLA</a:t>
            </a:r>
            <a:r>
              <a:rPr lang="en-US" sz="3200" dirty="0"/>
              <a:t> lenses and teaching strategies, and what is the evidence that they will make a difference in your science teaching? </a:t>
            </a:r>
          </a:p>
          <a:p>
            <a:pPr marL="0" indent="0">
              <a:buNone/>
            </a:pPr>
            <a:endParaRPr lang="en-US" dirty="0"/>
          </a:p>
        </p:txBody>
      </p:sp>
      <p:sp>
        <p:nvSpPr>
          <p:cNvPr id="61467" name="Rectangle 27"/>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50000"/>
              </a:spcBef>
              <a:buFontTx/>
              <a:buChar char="•"/>
            </a:pPr>
            <a:endParaRPr lang="en-US" sz="2800" dirty="0"/>
          </a:p>
        </p:txBody>
      </p:sp>
      <p:grpSp>
        <p:nvGrpSpPr>
          <p:cNvPr id="2" name="Group 159"/>
          <p:cNvGrpSpPr>
            <a:grpSpLocks/>
          </p:cNvGrpSpPr>
          <p:nvPr/>
        </p:nvGrpSpPr>
        <p:grpSpPr bwMode="auto">
          <a:xfrm>
            <a:off x="1066800" y="3810000"/>
            <a:ext cx="6858000" cy="1946274"/>
            <a:chOff x="1344" y="2592"/>
            <a:chExt cx="2880" cy="362"/>
          </a:xfrm>
        </p:grpSpPr>
        <p:grpSp>
          <p:nvGrpSpPr>
            <p:cNvPr id="3" name="Group 144"/>
            <p:cNvGrpSpPr>
              <a:grpSpLocks/>
            </p:cNvGrpSpPr>
            <p:nvPr/>
          </p:nvGrpSpPr>
          <p:grpSpPr bwMode="auto">
            <a:xfrm>
              <a:off x="3504" y="2592"/>
              <a:ext cx="720" cy="362"/>
              <a:chOff x="2640" y="3235"/>
              <a:chExt cx="1680" cy="905"/>
            </a:xfrm>
          </p:grpSpPr>
          <p:sp>
            <p:nvSpPr>
              <p:cNvPr id="61585" name="AutoShape 145"/>
              <p:cNvSpPr>
                <a:spLocks noChangeArrowheads="1"/>
              </p:cNvSpPr>
              <p:nvPr/>
            </p:nvSpPr>
            <p:spPr bwMode="auto">
              <a:xfrm>
                <a:off x="2640" y="3235"/>
                <a:ext cx="1680" cy="905"/>
              </a:xfrm>
              <a:prstGeom prst="roundRect">
                <a:avLst>
                  <a:gd name="adj" fmla="val 16667"/>
                </a:avLst>
              </a:prstGeom>
              <a:solidFill>
                <a:srgbClr val="66FF99"/>
              </a:solidFill>
              <a:ln w="9525">
                <a:solidFill>
                  <a:srgbClr val="000000"/>
                </a:solidFill>
                <a:round/>
                <a:headEnd/>
                <a:tailEnd/>
              </a:ln>
            </p:spPr>
            <p:txBody>
              <a:bodyPr/>
              <a:lstStyle/>
              <a:p>
                <a:endParaRPr lang="en-US" b="1" dirty="0"/>
              </a:p>
              <a:p>
                <a:endParaRPr lang="en-US" b="1" dirty="0"/>
              </a:p>
              <a:p>
                <a:r>
                  <a:rPr lang="en-US" b="1" dirty="0"/>
                  <a:t>Science</a:t>
                </a:r>
              </a:p>
              <a:p>
                <a:r>
                  <a:rPr lang="en-US" b="1" dirty="0"/>
                  <a:t>Content</a:t>
                </a:r>
              </a:p>
              <a:p>
                <a:r>
                  <a:rPr lang="en-US" b="1" dirty="0"/>
                  <a:t>Storyline</a:t>
                </a:r>
              </a:p>
              <a:p>
                <a:r>
                  <a:rPr lang="en-US" b="1" dirty="0"/>
                  <a:t>Lens</a:t>
                </a:r>
              </a:p>
              <a:p>
                <a:endParaRPr lang="en-US" b="1" baseline="-25000" dirty="0"/>
              </a:p>
            </p:txBody>
          </p:sp>
          <p:grpSp>
            <p:nvGrpSpPr>
              <p:cNvPr id="5" name="Group 146"/>
              <p:cNvGrpSpPr>
                <a:grpSpLocks/>
              </p:cNvGrpSpPr>
              <p:nvPr/>
            </p:nvGrpSpPr>
            <p:grpSpPr bwMode="auto">
              <a:xfrm rot="-1647500">
                <a:off x="3720" y="3240"/>
                <a:ext cx="402" cy="710"/>
                <a:chOff x="2040" y="2880"/>
                <a:chExt cx="3120" cy="5760"/>
              </a:xfrm>
            </p:grpSpPr>
            <p:sp>
              <p:nvSpPr>
                <p:cNvPr id="61587" name="Rectangle 147" descr="Medium wood"/>
                <p:cNvSpPr>
                  <a:spLocks noChangeArrowheads="1"/>
                </p:cNvSpPr>
                <p:nvPr/>
              </p:nvSpPr>
              <p:spPr bwMode="auto">
                <a:xfrm rot="5400000">
                  <a:off x="2310" y="6990"/>
                  <a:ext cx="2700" cy="600"/>
                </a:xfrm>
                <a:prstGeom prst="rect">
                  <a:avLst/>
                </a:prstGeom>
                <a:blipFill dpi="0" rotWithShape="1">
                  <a:blip r:embed="rId3" cstate="print"/>
                  <a:srcRect/>
                  <a:tile tx="0" ty="0" sx="100000" sy="100000" flip="none" algn="tl"/>
                </a:blipFill>
                <a:ln w="19050">
                  <a:solidFill>
                    <a:srgbClr val="000000"/>
                  </a:solidFill>
                  <a:miter lim="800000"/>
                  <a:headEnd/>
                  <a:tailEnd/>
                </a:ln>
              </p:spPr>
              <p:txBody>
                <a:bodyPr/>
                <a:lstStyle/>
                <a:p>
                  <a:endParaRPr lang="en-US"/>
                </a:p>
              </p:txBody>
            </p:sp>
            <p:sp>
              <p:nvSpPr>
                <p:cNvPr id="61588" name="Oval 148"/>
                <p:cNvSpPr>
                  <a:spLocks noChangeArrowheads="1"/>
                </p:cNvSpPr>
                <p:nvPr/>
              </p:nvSpPr>
              <p:spPr bwMode="auto">
                <a:xfrm>
                  <a:off x="2040" y="2880"/>
                  <a:ext cx="3120" cy="3060"/>
                </a:xfrm>
                <a:prstGeom prst="ellipse">
                  <a:avLst/>
                </a:prstGeom>
                <a:solidFill>
                  <a:srgbClr val="FFFFFF"/>
                </a:solidFill>
                <a:ln w="38100" cmpd="thickThin">
                  <a:solidFill>
                    <a:srgbClr val="000000"/>
                  </a:solidFill>
                  <a:round/>
                  <a:headEnd/>
                  <a:tailEnd/>
                </a:ln>
              </p:spPr>
              <p:txBody>
                <a:bodyPr/>
                <a:lstStyle/>
                <a:p>
                  <a:endParaRPr lang="en-US"/>
                </a:p>
              </p:txBody>
            </p:sp>
            <p:sp>
              <p:nvSpPr>
                <p:cNvPr id="61589" name="Line 149"/>
                <p:cNvSpPr>
                  <a:spLocks noChangeShapeType="1"/>
                </p:cNvSpPr>
                <p:nvPr/>
              </p:nvSpPr>
              <p:spPr bwMode="auto">
                <a:xfrm>
                  <a:off x="3360" y="6300"/>
                  <a:ext cx="6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90" name="AutoShape 150"/>
                <p:cNvSpPr>
                  <a:spLocks noChangeArrowheads="1"/>
                </p:cNvSpPr>
                <p:nvPr/>
              </p:nvSpPr>
              <p:spPr bwMode="auto">
                <a:xfrm rot="10361439">
                  <a:off x="4067" y="3411"/>
                  <a:ext cx="732" cy="1800"/>
                </a:xfrm>
                <a:prstGeom prst="moon">
                  <a:avLst>
                    <a:gd name="adj" fmla="val 50000"/>
                  </a:avLst>
                </a:prstGeom>
                <a:solidFill>
                  <a:srgbClr val="FFFFFF"/>
                </a:solidFill>
                <a:ln w="9525">
                  <a:solidFill>
                    <a:srgbClr val="000000"/>
                  </a:solidFill>
                  <a:miter lim="800000"/>
                  <a:headEnd/>
                  <a:tailEnd/>
                </a:ln>
              </p:spPr>
              <p:txBody>
                <a:bodyPr/>
                <a:lstStyle/>
                <a:p>
                  <a:endParaRPr lang="en-US"/>
                </a:p>
              </p:txBody>
            </p:sp>
          </p:grpSp>
        </p:grpSp>
        <p:sp>
          <p:nvSpPr>
            <p:cNvPr id="61591" name="Line 151"/>
            <p:cNvSpPr>
              <a:spLocks noChangeShapeType="1"/>
            </p:cNvSpPr>
            <p:nvPr/>
          </p:nvSpPr>
          <p:spPr bwMode="auto">
            <a:xfrm>
              <a:off x="2064" y="2784"/>
              <a:ext cx="1426"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 name="Group 152"/>
            <p:cNvGrpSpPr>
              <a:grpSpLocks/>
            </p:cNvGrpSpPr>
            <p:nvPr/>
          </p:nvGrpSpPr>
          <p:grpSpPr bwMode="auto">
            <a:xfrm>
              <a:off x="1344" y="2592"/>
              <a:ext cx="720" cy="362"/>
              <a:chOff x="8160" y="5755"/>
              <a:chExt cx="1680" cy="905"/>
            </a:xfrm>
          </p:grpSpPr>
          <p:sp>
            <p:nvSpPr>
              <p:cNvPr id="61593" name="AutoShape 153"/>
              <p:cNvSpPr>
                <a:spLocks noChangeArrowheads="1"/>
              </p:cNvSpPr>
              <p:nvPr/>
            </p:nvSpPr>
            <p:spPr bwMode="auto">
              <a:xfrm>
                <a:off x="8160" y="5755"/>
                <a:ext cx="1680" cy="905"/>
              </a:xfrm>
              <a:prstGeom prst="roundRect">
                <a:avLst>
                  <a:gd name="adj" fmla="val 16667"/>
                </a:avLst>
              </a:prstGeom>
              <a:solidFill>
                <a:srgbClr val="FFCC66"/>
              </a:solidFill>
              <a:ln w="9525">
                <a:solidFill>
                  <a:srgbClr val="000000"/>
                </a:solidFill>
                <a:round/>
                <a:headEnd/>
                <a:tailEnd/>
              </a:ln>
            </p:spPr>
            <p:txBody>
              <a:bodyPr/>
              <a:lstStyle/>
              <a:p>
                <a:endParaRPr lang="en-US" sz="300" b="1" dirty="0">
                  <a:latin typeface="Times New Roman" pitchFamily="18" charset="0"/>
                </a:endParaRPr>
              </a:p>
              <a:p>
                <a:endParaRPr lang="en-US" sz="300" b="1" dirty="0"/>
              </a:p>
              <a:p>
                <a:endParaRPr lang="en-US" b="1" dirty="0"/>
              </a:p>
              <a:p>
                <a:endParaRPr lang="en-US" b="1" dirty="0"/>
              </a:p>
              <a:p>
                <a:r>
                  <a:rPr lang="en-US" b="1" dirty="0"/>
                  <a:t>Student</a:t>
                </a:r>
              </a:p>
              <a:p>
                <a:r>
                  <a:rPr lang="en-US" b="1" dirty="0"/>
                  <a:t>Thinking</a:t>
                </a:r>
              </a:p>
              <a:p>
                <a:r>
                  <a:rPr lang="en-US" b="1" dirty="0"/>
                  <a:t>Lens</a:t>
                </a:r>
              </a:p>
              <a:p>
                <a:endParaRPr lang="en-US" b="1" baseline="-25000" dirty="0"/>
              </a:p>
            </p:txBody>
          </p:sp>
          <p:grpSp>
            <p:nvGrpSpPr>
              <p:cNvPr id="7" name="Group 154"/>
              <p:cNvGrpSpPr>
                <a:grpSpLocks/>
              </p:cNvGrpSpPr>
              <p:nvPr/>
            </p:nvGrpSpPr>
            <p:grpSpPr bwMode="auto">
              <a:xfrm rot="-1647500">
                <a:off x="9240" y="5755"/>
                <a:ext cx="402" cy="710"/>
                <a:chOff x="2040" y="2880"/>
                <a:chExt cx="3120" cy="5760"/>
              </a:xfrm>
            </p:grpSpPr>
            <p:sp>
              <p:nvSpPr>
                <p:cNvPr id="61595" name="Rectangle 155" descr="Medium wood"/>
                <p:cNvSpPr>
                  <a:spLocks noChangeArrowheads="1"/>
                </p:cNvSpPr>
                <p:nvPr/>
              </p:nvSpPr>
              <p:spPr bwMode="auto">
                <a:xfrm rot="5400000">
                  <a:off x="2310" y="6990"/>
                  <a:ext cx="2700" cy="600"/>
                </a:xfrm>
                <a:prstGeom prst="rect">
                  <a:avLst/>
                </a:prstGeom>
                <a:blipFill dpi="0" rotWithShape="1">
                  <a:blip r:embed="rId3" cstate="print"/>
                  <a:srcRect/>
                  <a:tile tx="0" ty="0" sx="100000" sy="100000" flip="none" algn="tl"/>
                </a:blipFill>
                <a:ln w="19050">
                  <a:solidFill>
                    <a:srgbClr val="000000"/>
                  </a:solidFill>
                  <a:miter lim="800000"/>
                  <a:headEnd/>
                  <a:tailEnd/>
                </a:ln>
              </p:spPr>
              <p:txBody>
                <a:bodyPr/>
                <a:lstStyle/>
                <a:p>
                  <a:endParaRPr lang="en-US"/>
                </a:p>
              </p:txBody>
            </p:sp>
            <p:sp>
              <p:nvSpPr>
                <p:cNvPr id="61596" name="Oval 156"/>
                <p:cNvSpPr>
                  <a:spLocks noChangeArrowheads="1"/>
                </p:cNvSpPr>
                <p:nvPr/>
              </p:nvSpPr>
              <p:spPr bwMode="auto">
                <a:xfrm>
                  <a:off x="2040" y="2880"/>
                  <a:ext cx="3120" cy="3060"/>
                </a:xfrm>
                <a:prstGeom prst="ellipse">
                  <a:avLst/>
                </a:prstGeom>
                <a:solidFill>
                  <a:srgbClr val="FFFFFF"/>
                </a:solidFill>
                <a:ln w="38100" cmpd="thickThin">
                  <a:solidFill>
                    <a:srgbClr val="000000"/>
                  </a:solidFill>
                  <a:round/>
                  <a:headEnd/>
                  <a:tailEnd/>
                </a:ln>
              </p:spPr>
              <p:txBody>
                <a:bodyPr/>
                <a:lstStyle/>
                <a:p>
                  <a:endParaRPr lang="en-US"/>
                </a:p>
              </p:txBody>
            </p:sp>
            <p:sp>
              <p:nvSpPr>
                <p:cNvPr id="61597" name="Line 157"/>
                <p:cNvSpPr>
                  <a:spLocks noChangeShapeType="1"/>
                </p:cNvSpPr>
                <p:nvPr/>
              </p:nvSpPr>
              <p:spPr bwMode="auto">
                <a:xfrm>
                  <a:off x="3360" y="6300"/>
                  <a:ext cx="6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98" name="AutoShape 158"/>
                <p:cNvSpPr>
                  <a:spLocks noChangeArrowheads="1"/>
                </p:cNvSpPr>
                <p:nvPr/>
              </p:nvSpPr>
              <p:spPr bwMode="auto">
                <a:xfrm rot="10361439">
                  <a:off x="4067" y="3411"/>
                  <a:ext cx="732" cy="1800"/>
                </a:xfrm>
                <a:prstGeom prst="moon">
                  <a:avLst>
                    <a:gd name="adj" fmla="val 50000"/>
                  </a:avLst>
                </a:prstGeom>
                <a:solidFill>
                  <a:srgbClr val="FFFFFF"/>
                </a:solidFill>
                <a:ln w="9525">
                  <a:solidFill>
                    <a:srgbClr val="000000"/>
                  </a:solidFill>
                  <a:miter lim="800000"/>
                  <a:headEnd/>
                  <a:tailEnd/>
                </a:ln>
              </p:spPr>
              <p:txBody>
                <a:bodyPr/>
                <a:lstStyle/>
                <a:p>
                  <a:endParaRPr lang="en-US"/>
                </a:p>
              </p:txBody>
            </p:sp>
          </p:grpSp>
        </p:grpSp>
      </p:grpSp>
      <p:grpSp>
        <p:nvGrpSpPr>
          <p:cNvPr id="8" name="Group 21"/>
          <p:cNvGrpSpPr/>
          <p:nvPr/>
        </p:nvGrpSpPr>
        <p:grpSpPr>
          <a:xfrm>
            <a:off x="457200" y="3276600"/>
            <a:ext cx="4146004" cy="3229582"/>
            <a:chOff x="5562600" y="2895600"/>
            <a:chExt cx="4146004" cy="3229582"/>
          </a:xfrm>
        </p:grpSpPr>
        <p:sp>
          <p:nvSpPr>
            <p:cNvPr id="23" name="Oval 22"/>
            <p:cNvSpPr/>
            <p:nvPr/>
          </p:nvSpPr>
          <p:spPr>
            <a:xfrm>
              <a:off x="5562600" y="2895600"/>
              <a:ext cx="3124200" cy="2971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12872371">
              <a:off x="8337004" y="5035518"/>
              <a:ext cx="1371600" cy="10896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515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ormAutofit/>
          </a:bodyPr>
          <a:lstStyle/>
          <a:p>
            <a:r>
              <a:rPr lang="en-US" sz="4400" dirty="0">
                <a:cs typeface="Times New Roman" pitchFamily="18" charset="0"/>
              </a:rPr>
              <a:t>Research on How </a:t>
            </a:r>
            <a:r>
              <a:rPr lang="en-US" dirty="0">
                <a:cs typeface="Times New Roman" pitchFamily="18" charset="0"/>
              </a:rPr>
              <a:t>Students</a:t>
            </a:r>
            <a:r>
              <a:rPr lang="en-US" sz="4400" dirty="0">
                <a:cs typeface="Times New Roman" pitchFamily="18" charset="0"/>
              </a:rPr>
              <a:t> Learn</a:t>
            </a:r>
          </a:p>
        </p:txBody>
      </p:sp>
      <p:sp>
        <p:nvSpPr>
          <p:cNvPr id="118787" name="Rectangle 3"/>
          <p:cNvSpPr>
            <a:spLocks noGrp="1" noChangeArrowheads="1"/>
          </p:cNvSpPr>
          <p:nvPr>
            <p:ph type="body" idx="1"/>
          </p:nvPr>
        </p:nvSpPr>
        <p:spPr>
          <a:xfrm>
            <a:off x="457200" y="1600200"/>
            <a:ext cx="8229600" cy="4267200"/>
          </a:xfrm>
        </p:spPr>
        <p:txBody>
          <a:bodyPr/>
          <a:lstStyle/>
          <a:p>
            <a:pPr marL="365760" indent="-365760">
              <a:spcBef>
                <a:spcPts val="0"/>
              </a:spcBef>
            </a:pPr>
            <a:r>
              <a:rPr lang="en-US" sz="3200" dirty="0">
                <a:cs typeface="Times New Roman" pitchFamily="18" charset="0"/>
              </a:rPr>
              <a:t>Respond in your notebooks to the following question:</a:t>
            </a:r>
          </a:p>
          <a:p>
            <a:pPr marL="547687" lvl="2" indent="0">
              <a:buNone/>
            </a:pPr>
            <a:r>
              <a:rPr lang="en-US" sz="3200" dirty="0"/>
              <a:t>Imagine that a seed is planted in the ground and grows into a tree. Where does most of the matter come from that makes up the wood and leaves of the tree?</a:t>
            </a:r>
          </a:p>
          <a:p>
            <a:pPr marL="365760" indent="-365760">
              <a:spcBef>
                <a:spcPts val="1200"/>
              </a:spcBef>
            </a:pPr>
            <a:r>
              <a:rPr lang="en-US" sz="3200" dirty="0"/>
              <a:t>We won’t share our responses with the whole group.</a:t>
            </a:r>
          </a:p>
        </p:txBody>
      </p:sp>
    </p:spTree>
    <p:extLst>
      <p:ext uri="{BB962C8B-B14F-4D97-AF65-F5344CB8AC3E}">
        <p14:creationId xmlns:p14="http://schemas.microsoft.com/office/powerpoint/2010/main" val="262736204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381000"/>
            <a:ext cx="8229600" cy="1143000"/>
          </a:xfrm>
        </p:spPr>
        <p:txBody>
          <a:bodyPr/>
          <a:lstStyle/>
          <a:p>
            <a:r>
              <a:rPr lang="en-US" i="1" dirty="0">
                <a:cs typeface="Times New Roman" pitchFamily="18" charset="0"/>
              </a:rPr>
              <a:t>Minds of Our Own</a:t>
            </a:r>
          </a:p>
        </p:txBody>
      </p:sp>
      <p:sp>
        <p:nvSpPr>
          <p:cNvPr id="84995" name="Rectangle 3"/>
          <p:cNvSpPr>
            <a:spLocks noGrp="1" noChangeArrowheads="1"/>
          </p:cNvSpPr>
          <p:nvPr>
            <p:ph type="body" idx="1"/>
          </p:nvPr>
        </p:nvSpPr>
        <p:spPr>
          <a:xfrm>
            <a:off x="533400" y="1447800"/>
            <a:ext cx="8153400" cy="4648199"/>
          </a:xfrm>
        </p:spPr>
        <p:txBody>
          <a:bodyPr/>
          <a:lstStyle/>
          <a:p>
            <a:pPr marL="0" indent="0">
              <a:spcBef>
                <a:spcPts val="600"/>
              </a:spcBef>
              <a:spcAft>
                <a:spcPts val="0"/>
              </a:spcAft>
              <a:buNone/>
            </a:pPr>
            <a:r>
              <a:rPr lang="en-US" sz="3000" i="1" dirty="0"/>
              <a:t>Minds of Our Own </a:t>
            </a:r>
            <a:r>
              <a:rPr lang="en-US" sz="3000" dirty="0"/>
              <a:t>is a video that visually summarizes a large body of research on student learning in science classrooms.</a:t>
            </a:r>
          </a:p>
          <a:p>
            <a:pPr marL="0" indent="0">
              <a:spcBef>
                <a:spcPts val="1800"/>
              </a:spcBef>
              <a:spcAft>
                <a:spcPts val="300"/>
              </a:spcAft>
              <a:buNone/>
            </a:pPr>
            <a:r>
              <a:rPr lang="en-US" sz="3000" dirty="0"/>
              <a:t>As you watch, think about the following questions:</a:t>
            </a:r>
          </a:p>
          <a:p>
            <a:pPr marL="731520" indent="-365760">
              <a:spcBef>
                <a:spcPts val="300"/>
              </a:spcBef>
              <a:spcAft>
                <a:spcPts val="0"/>
              </a:spcAft>
            </a:pPr>
            <a:r>
              <a:rPr lang="en-US" sz="3000" dirty="0"/>
              <a:t>How do Harvard graduates answer the question about the mass of a tree? Is their response the same as or different from yours? </a:t>
            </a:r>
          </a:p>
          <a:p>
            <a:pPr marL="731520" indent="-365760">
              <a:spcBef>
                <a:spcPts val="300"/>
              </a:spcBef>
            </a:pPr>
            <a:r>
              <a:rPr lang="en-US" sz="3000" dirty="0"/>
              <a:t>Does this give you any new ideas about effective science teaching?</a:t>
            </a:r>
          </a:p>
          <a:p>
            <a:pPr>
              <a:spcAft>
                <a:spcPts val="1200"/>
              </a:spcAft>
              <a:buNone/>
            </a:pPr>
            <a:endParaRPr lang="en-US" sz="2800" dirty="0"/>
          </a:p>
          <a:p>
            <a:pPr lvl="1"/>
            <a:endParaRPr lang="en-US" sz="2800" dirty="0"/>
          </a:p>
        </p:txBody>
      </p:sp>
      <p:sp>
        <p:nvSpPr>
          <p:cNvPr id="7" name="TextBox 6">
            <a:extLst>
              <a:ext uri="{FF2B5EF4-FFF2-40B4-BE49-F238E27FC236}">
                <a16:creationId xmlns:a16="http://schemas.microsoft.com/office/drawing/2014/main" id="{201AF982-4554-4961-B1FF-5858206845E6}"/>
              </a:ext>
            </a:extLst>
          </p:cNvPr>
          <p:cNvSpPr txBox="1"/>
          <p:nvPr/>
        </p:nvSpPr>
        <p:spPr>
          <a:xfrm>
            <a:off x="5105400" y="6096000"/>
            <a:ext cx="3581400" cy="369332"/>
          </a:xfrm>
          <a:prstGeom prst="rect">
            <a:avLst/>
          </a:prstGeom>
          <a:noFill/>
        </p:spPr>
        <p:txBody>
          <a:bodyPr wrap="square" rtlCol="0">
            <a:spAutoFit/>
          </a:bodyPr>
          <a:lstStyle/>
          <a:p>
            <a:r>
              <a:rPr lang="en-US" dirty="0">
                <a:solidFill>
                  <a:srgbClr val="0070C0"/>
                </a:solidFill>
                <a:latin typeface="Calibri" pitchFamily="34" charset="0"/>
              </a:rPr>
              <a:t>Link to </a:t>
            </a:r>
            <a:r>
              <a:rPr lang="en-US" i="1" dirty="0">
                <a:solidFill>
                  <a:srgbClr val="0070C0"/>
                </a:solidFill>
                <a:latin typeface="Calibri" pitchFamily="34" charset="0"/>
                <a:hlinkClick r:id="rId3"/>
              </a:rPr>
              <a:t>Minds of Our Own </a:t>
            </a:r>
            <a:r>
              <a:rPr lang="en-US" dirty="0">
                <a:solidFill>
                  <a:srgbClr val="0070C0"/>
                </a:solidFill>
                <a:latin typeface="Calibri" pitchFamily="34" charset="0"/>
              </a:rPr>
              <a:t>video clip.</a:t>
            </a:r>
          </a:p>
        </p:txBody>
      </p:sp>
    </p:spTree>
    <p:extLst>
      <p:ext uri="{BB962C8B-B14F-4D97-AF65-F5344CB8AC3E}">
        <p14:creationId xmlns:p14="http://schemas.microsoft.com/office/powerpoint/2010/main" val="295778749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Discussion Questions</a:t>
            </a:r>
          </a:p>
        </p:txBody>
      </p:sp>
      <p:sp>
        <p:nvSpPr>
          <p:cNvPr id="3" name="Content Placeholder 2"/>
          <p:cNvSpPr>
            <a:spLocks noGrp="1"/>
          </p:cNvSpPr>
          <p:nvPr>
            <p:ph idx="1"/>
          </p:nvPr>
        </p:nvSpPr>
        <p:spPr>
          <a:xfrm>
            <a:off x="609600" y="1600200"/>
            <a:ext cx="8077200" cy="4876800"/>
          </a:xfrm>
        </p:spPr>
        <p:txBody>
          <a:bodyPr/>
          <a:lstStyle/>
          <a:p>
            <a:pPr marL="365760" indent="-365760">
              <a:spcBef>
                <a:spcPts val="0"/>
              </a:spcBef>
              <a:spcAft>
                <a:spcPts val="1200"/>
              </a:spcAft>
            </a:pPr>
            <a:r>
              <a:rPr lang="en-US" sz="3200" dirty="0"/>
              <a:t>What did you notice in the </a:t>
            </a:r>
            <a:r>
              <a:rPr lang="en-US" sz="3200" i="1" dirty="0"/>
              <a:t>Minds of Our Own </a:t>
            </a:r>
            <a:r>
              <a:rPr lang="en-US" sz="3200" dirty="0"/>
              <a:t>video?  </a:t>
            </a:r>
          </a:p>
          <a:p>
            <a:pPr marL="365760" indent="-365760">
              <a:spcBef>
                <a:spcPts val="0"/>
              </a:spcBef>
              <a:spcAft>
                <a:spcPts val="1200"/>
              </a:spcAft>
            </a:pPr>
            <a:r>
              <a:rPr lang="en-US" sz="3200" dirty="0"/>
              <a:t>What does research on learning say to us about effective science teaching? </a:t>
            </a:r>
          </a:p>
          <a:p>
            <a:pPr marL="365760" indent="-365760">
              <a:spcBef>
                <a:spcPts val="0"/>
              </a:spcBef>
              <a:spcAft>
                <a:spcPts val="1200"/>
              </a:spcAft>
            </a:pPr>
            <a:r>
              <a:rPr lang="en-US" sz="3200" dirty="0"/>
              <a:t>What new features can we add to our description of effective science teaching?  </a:t>
            </a:r>
          </a:p>
        </p:txBody>
      </p:sp>
    </p:spTree>
    <p:extLst>
      <p:ext uri="{BB962C8B-B14F-4D97-AF65-F5344CB8AC3E}">
        <p14:creationId xmlns:p14="http://schemas.microsoft.com/office/powerpoint/2010/main" val="2173375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381000"/>
            <a:ext cx="8229600" cy="990600"/>
          </a:xfrm>
        </p:spPr>
        <p:txBody>
          <a:bodyPr>
            <a:normAutofit/>
          </a:bodyPr>
          <a:lstStyle/>
          <a:p>
            <a:r>
              <a:rPr lang="en-US" dirty="0">
                <a:cs typeface="Times New Roman" pitchFamily="18" charset="0"/>
              </a:rPr>
              <a:t>What Can We Learn from the Research?</a:t>
            </a:r>
          </a:p>
        </p:txBody>
      </p:sp>
      <p:sp>
        <p:nvSpPr>
          <p:cNvPr id="89091" name="Rectangle 3"/>
          <p:cNvSpPr>
            <a:spLocks noGrp="1" noChangeArrowheads="1"/>
          </p:cNvSpPr>
          <p:nvPr>
            <p:ph type="body" idx="1"/>
          </p:nvPr>
        </p:nvSpPr>
        <p:spPr>
          <a:xfrm>
            <a:off x="533400" y="1447800"/>
            <a:ext cx="8229600" cy="5410200"/>
          </a:xfrm>
        </p:spPr>
        <p:txBody>
          <a:bodyPr>
            <a:normAutofit fontScale="92500" lnSpcReduction="20000"/>
          </a:bodyPr>
          <a:lstStyle/>
          <a:p>
            <a:pPr marL="0" indent="0">
              <a:spcBef>
                <a:spcPts val="0"/>
              </a:spcBef>
              <a:spcAft>
                <a:spcPts val="0"/>
              </a:spcAft>
              <a:buNone/>
            </a:pPr>
            <a:r>
              <a:rPr lang="en-US" sz="3000" b="1" dirty="0"/>
              <a:t>A Student Thinking Lens can …</a:t>
            </a:r>
          </a:p>
          <a:p>
            <a:pPr marL="731520" indent="-365760">
              <a:spcBef>
                <a:spcPts val="600"/>
              </a:spcBef>
              <a:spcAft>
                <a:spcPts val="0"/>
              </a:spcAft>
            </a:pPr>
            <a:r>
              <a:rPr lang="en-US" sz="3000" dirty="0"/>
              <a:t>reveal, support, and challenge student thinking throughout instruction;</a:t>
            </a:r>
          </a:p>
          <a:p>
            <a:pPr marL="731520" indent="-365760">
              <a:spcBef>
                <a:spcPts val="600"/>
              </a:spcBef>
              <a:spcAft>
                <a:spcPts val="0"/>
              </a:spcAft>
            </a:pPr>
            <a:r>
              <a:rPr lang="en-US" sz="3000" dirty="0"/>
              <a:t>provide opportunities for students to analyze and interpret data, as well as construct arguments and explanations;</a:t>
            </a:r>
          </a:p>
          <a:p>
            <a:pPr marL="731520" indent="-365760">
              <a:spcBef>
                <a:spcPts val="600"/>
              </a:spcBef>
              <a:spcAft>
                <a:spcPts val="0"/>
              </a:spcAft>
            </a:pPr>
            <a:r>
              <a:rPr lang="en-US" sz="3000" dirty="0"/>
              <a:t>engage students in making connections between ideas and activities; and</a:t>
            </a:r>
          </a:p>
          <a:p>
            <a:pPr marL="731520" indent="-365760">
              <a:spcBef>
                <a:spcPts val="600"/>
              </a:spcBef>
              <a:spcAft>
                <a:spcPts val="0"/>
              </a:spcAft>
            </a:pPr>
            <a:r>
              <a:rPr lang="en-US" sz="3000" dirty="0"/>
              <a:t>provide structures to teach students how to communicate in scientific ways.</a:t>
            </a:r>
          </a:p>
          <a:p>
            <a:pPr marL="0" indent="0">
              <a:spcBef>
                <a:spcPts val="1200"/>
              </a:spcBef>
              <a:spcAft>
                <a:spcPts val="0"/>
              </a:spcAft>
              <a:buNone/>
            </a:pPr>
            <a:r>
              <a:rPr lang="en-US" sz="3000" dirty="0"/>
              <a:t>For more insights, see “Synthesis of Research from </a:t>
            </a:r>
            <a:r>
              <a:rPr lang="en-US" sz="3000" i="1" dirty="0"/>
              <a:t>How Students Learn: Science in the Classroom</a:t>
            </a:r>
            <a:r>
              <a:rPr lang="en-US" sz="3000" dirty="0"/>
              <a:t>” (handout 1.5 in binder).</a:t>
            </a:r>
          </a:p>
          <a:p>
            <a:pPr>
              <a:buFont typeface="Wingdings" pitchFamily="2" charset="2"/>
              <a:buChar char="q"/>
            </a:pPr>
            <a:endParaRPr lang="en-US" sz="1800" dirty="0"/>
          </a:p>
        </p:txBody>
      </p:sp>
    </p:spTree>
    <p:extLst>
      <p:ext uri="{BB962C8B-B14F-4D97-AF65-F5344CB8AC3E}">
        <p14:creationId xmlns:p14="http://schemas.microsoft.com/office/powerpoint/2010/main" val="100569159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00050" y="381000"/>
            <a:ext cx="8229600" cy="990600"/>
          </a:xfrm>
        </p:spPr>
        <p:txBody>
          <a:bodyPr/>
          <a:lstStyle/>
          <a:p>
            <a:pPr eaLnBrk="1" fontAlgn="auto" hangingPunct="1">
              <a:spcAft>
                <a:spcPts val="0"/>
              </a:spcAft>
              <a:defRPr/>
            </a:pPr>
            <a:r>
              <a:rPr lang="en-US" altLang="en-US" dirty="0"/>
              <a:t>The </a:t>
            </a:r>
            <a:r>
              <a:rPr lang="en-US" altLang="en-US" dirty="0" err="1"/>
              <a:t>RESPeCT</a:t>
            </a:r>
            <a:r>
              <a:rPr lang="en-US" altLang="en-US" dirty="0"/>
              <a:t> Partnership</a:t>
            </a:r>
          </a:p>
        </p:txBody>
      </p:sp>
      <p:sp>
        <p:nvSpPr>
          <p:cNvPr id="25603" name="Text Box 5"/>
          <p:cNvSpPr txBox="1">
            <a:spLocks noChangeArrowheads="1"/>
          </p:cNvSpPr>
          <p:nvPr/>
        </p:nvSpPr>
        <p:spPr bwMode="auto">
          <a:xfrm>
            <a:off x="3729063" y="5047579"/>
            <a:ext cx="1654175"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fontAlgn="base">
              <a:spcBef>
                <a:spcPct val="0"/>
              </a:spcBef>
              <a:spcAft>
                <a:spcPct val="0"/>
              </a:spcAft>
              <a:buClrTx/>
              <a:buSzTx/>
              <a:buFontTx/>
              <a:buNone/>
            </a:pPr>
            <a:r>
              <a:rPr lang="en-US" altLang="en-US" dirty="0">
                <a:solidFill>
                  <a:srgbClr val="292934"/>
                </a:solidFill>
                <a:latin typeface="Calibri" panose="020F0502020204030204" pitchFamily="34" charset="0"/>
              </a:rPr>
              <a:t>BSCS</a:t>
            </a:r>
          </a:p>
        </p:txBody>
      </p:sp>
      <p:sp>
        <p:nvSpPr>
          <p:cNvPr id="25604" name="Line 7"/>
          <p:cNvSpPr>
            <a:spLocks noChangeShapeType="1"/>
          </p:cNvSpPr>
          <p:nvPr/>
        </p:nvSpPr>
        <p:spPr bwMode="auto">
          <a:xfrm flipH="1">
            <a:off x="5410199" y="2109789"/>
            <a:ext cx="1676400" cy="3148012"/>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92934"/>
              </a:solidFill>
            </a:endParaRPr>
          </a:p>
        </p:txBody>
      </p:sp>
      <p:sp>
        <p:nvSpPr>
          <p:cNvPr id="25606" name="Text Box 14"/>
          <p:cNvSpPr txBox="1">
            <a:spLocks noChangeArrowheads="1"/>
          </p:cNvSpPr>
          <p:nvPr/>
        </p:nvSpPr>
        <p:spPr bwMode="auto">
          <a:xfrm>
            <a:off x="6172200" y="1524000"/>
            <a:ext cx="1447800"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fontAlgn="base">
              <a:spcBef>
                <a:spcPct val="50000"/>
              </a:spcBef>
              <a:spcAft>
                <a:spcPct val="0"/>
              </a:spcAft>
              <a:buClrTx/>
              <a:buSzTx/>
              <a:buFontTx/>
              <a:buNone/>
            </a:pPr>
            <a:r>
              <a:rPr lang="en-US" altLang="en-US" b="1" dirty="0">
                <a:solidFill>
                  <a:srgbClr val="292934"/>
                </a:solidFill>
                <a:latin typeface="Calibri" panose="020F0502020204030204" pitchFamily="34" charset="0"/>
              </a:rPr>
              <a:t>  </a:t>
            </a:r>
            <a:r>
              <a:rPr lang="en-US" altLang="en-US" dirty="0">
                <a:solidFill>
                  <a:srgbClr val="292934"/>
                </a:solidFill>
                <a:latin typeface="Calibri" panose="020F0502020204030204" pitchFamily="34" charset="0"/>
              </a:rPr>
              <a:t>CPP</a:t>
            </a:r>
          </a:p>
        </p:txBody>
      </p:sp>
      <p:sp>
        <p:nvSpPr>
          <p:cNvPr id="25607" name="Line 16"/>
          <p:cNvSpPr>
            <a:spLocks noChangeShapeType="1"/>
          </p:cNvSpPr>
          <p:nvPr/>
        </p:nvSpPr>
        <p:spPr bwMode="auto">
          <a:xfrm flipH="1">
            <a:off x="3183756" y="1816895"/>
            <a:ext cx="2988443" cy="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292934"/>
              </a:solidFill>
            </a:endParaRPr>
          </a:p>
        </p:txBody>
      </p:sp>
      <p:sp>
        <p:nvSpPr>
          <p:cNvPr id="25608" name="Text Box 17"/>
          <p:cNvSpPr txBox="1">
            <a:spLocks noChangeArrowheads="1"/>
          </p:cNvSpPr>
          <p:nvPr/>
        </p:nvSpPr>
        <p:spPr bwMode="auto">
          <a:xfrm>
            <a:off x="1659757" y="1524000"/>
            <a:ext cx="1524000"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fontAlgn="base">
              <a:spcBef>
                <a:spcPct val="50000"/>
              </a:spcBef>
              <a:spcAft>
                <a:spcPct val="0"/>
              </a:spcAft>
              <a:buClrTx/>
              <a:buSzTx/>
              <a:buFontTx/>
              <a:buNone/>
            </a:pPr>
            <a:r>
              <a:rPr lang="en-US" altLang="en-US" dirty="0">
                <a:solidFill>
                  <a:srgbClr val="292934"/>
                </a:solidFill>
                <a:latin typeface="Calibri" panose="020F0502020204030204" pitchFamily="34" charset="0"/>
              </a:rPr>
              <a:t>PUSD</a:t>
            </a:r>
          </a:p>
        </p:txBody>
      </p:sp>
      <p:cxnSp>
        <p:nvCxnSpPr>
          <p:cNvPr id="6" name="Straight Arrow Connector 5"/>
          <p:cNvCxnSpPr>
            <a:stCxn id="25608" idx="2"/>
          </p:cNvCxnSpPr>
          <p:nvPr/>
        </p:nvCxnSpPr>
        <p:spPr>
          <a:xfrm>
            <a:off x="2421757" y="1985665"/>
            <a:ext cx="1269206" cy="3313472"/>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7214" y="2427514"/>
            <a:ext cx="2667000" cy="1200329"/>
          </a:xfrm>
          <a:prstGeom prst="rect">
            <a:avLst/>
          </a:prstGeom>
          <a:noFill/>
        </p:spPr>
        <p:txBody>
          <a:bodyPr wrap="square" rtlCol="0">
            <a:spAutoFit/>
          </a:bodyPr>
          <a:lstStyle/>
          <a:p>
            <a:pPr algn="ctr"/>
            <a:r>
              <a:rPr lang="en-US" sz="2400" dirty="0">
                <a:latin typeface="Calibri" pitchFamily="34" charset="0"/>
              </a:rPr>
              <a:t>PUSD:  </a:t>
            </a:r>
          </a:p>
          <a:p>
            <a:pPr algn="ctr"/>
            <a:r>
              <a:rPr lang="en-US" sz="2400" dirty="0">
                <a:latin typeface="Calibri" pitchFamily="34" charset="0"/>
              </a:rPr>
              <a:t>Pomona Unified School District</a:t>
            </a:r>
          </a:p>
        </p:txBody>
      </p:sp>
      <p:sp>
        <p:nvSpPr>
          <p:cNvPr id="3" name="TextBox 2"/>
          <p:cNvSpPr txBox="1"/>
          <p:nvPr/>
        </p:nvSpPr>
        <p:spPr>
          <a:xfrm>
            <a:off x="6781800" y="2427514"/>
            <a:ext cx="2209800" cy="1938992"/>
          </a:xfrm>
          <a:prstGeom prst="rect">
            <a:avLst/>
          </a:prstGeom>
          <a:noFill/>
        </p:spPr>
        <p:txBody>
          <a:bodyPr wrap="square" rtlCol="0">
            <a:spAutoFit/>
          </a:bodyPr>
          <a:lstStyle/>
          <a:p>
            <a:pPr algn="ctr"/>
            <a:r>
              <a:rPr lang="en-US" sz="2400" dirty="0">
                <a:latin typeface="Calibri" pitchFamily="34" charset="0"/>
              </a:rPr>
              <a:t>CPP:</a:t>
            </a:r>
          </a:p>
          <a:p>
            <a:pPr algn="ctr"/>
            <a:r>
              <a:rPr lang="en-US" sz="2400" dirty="0">
                <a:latin typeface="Calibri" pitchFamily="34" charset="0"/>
              </a:rPr>
              <a:t>California State Polytechnic University, Pomona</a:t>
            </a:r>
          </a:p>
        </p:txBody>
      </p:sp>
      <p:sp>
        <p:nvSpPr>
          <p:cNvPr id="4" name="TextBox 3"/>
          <p:cNvSpPr txBox="1"/>
          <p:nvPr/>
        </p:nvSpPr>
        <p:spPr>
          <a:xfrm>
            <a:off x="1981200" y="5791200"/>
            <a:ext cx="5334000" cy="830997"/>
          </a:xfrm>
          <a:prstGeom prst="rect">
            <a:avLst/>
          </a:prstGeom>
          <a:noFill/>
        </p:spPr>
        <p:txBody>
          <a:bodyPr wrap="square" rtlCol="0">
            <a:spAutoFit/>
          </a:bodyPr>
          <a:lstStyle/>
          <a:p>
            <a:pPr algn="ctr"/>
            <a:r>
              <a:rPr lang="en-US" sz="2400" dirty="0">
                <a:latin typeface="Calibri" pitchFamily="34" charset="0"/>
              </a:rPr>
              <a:t>BSCS: </a:t>
            </a:r>
          </a:p>
          <a:p>
            <a:pPr algn="ctr"/>
            <a:r>
              <a:rPr lang="en-US" sz="2400" dirty="0">
                <a:latin typeface="Calibri" pitchFamily="34" charset="0"/>
              </a:rPr>
              <a:t>Biological Sciences Curriculum Study</a:t>
            </a:r>
          </a:p>
        </p:txBody>
      </p:sp>
      <p:pic>
        <p:nvPicPr>
          <p:cNvPr id="13" name="Picture 12">
            <a:extLst>
              <a:ext uri="{FF2B5EF4-FFF2-40B4-BE49-F238E27FC236}">
                <a16:creationId xmlns:a16="http://schemas.microsoft.com/office/drawing/2014/main" id="{DF86FFE5-43DB-4854-BF2D-0BD2CDBD56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7251" y="2262191"/>
            <a:ext cx="2689128" cy="1792052"/>
          </a:xfrm>
          <a:prstGeom prst="rect">
            <a:avLst/>
          </a:prstGeom>
        </p:spPr>
      </p:pic>
      <p:sp>
        <p:nvSpPr>
          <p:cNvPr id="14" name="TextBox 13">
            <a:extLst>
              <a:ext uri="{FF2B5EF4-FFF2-40B4-BE49-F238E27FC236}">
                <a16:creationId xmlns:a16="http://schemas.microsoft.com/office/drawing/2014/main" id="{BCA958AE-8D44-4213-AE90-CCD50C01EF67}"/>
              </a:ext>
            </a:extLst>
          </p:cNvPr>
          <p:cNvSpPr txBox="1"/>
          <p:nvPr/>
        </p:nvSpPr>
        <p:spPr>
          <a:xfrm>
            <a:off x="4530913" y="4025438"/>
            <a:ext cx="1465466" cy="215444"/>
          </a:xfrm>
          <a:prstGeom prst="rect">
            <a:avLst/>
          </a:prstGeom>
          <a:noFill/>
        </p:spPr>
        <p:txBody>
          <a:bodyPr wrap="none" rtlCol="0">
            <a:spAutoFit/>
          </a:bodyPr>
          <a:lstStyle/>
          <a:p>
            <a:pPr eaLnBrk="0" fontAlgn="base" hangingPunct="0">
              <a:spcBef>
                <a:spcPct val="0"/>
              </a:spcBef>
              <a:spcAft>
                <a:spcPct val="0"/>
              </a:spcAft>
            </a:pPr>
            <a:r>
              <a:rPr lang="en-US" sz="800" dirty="0">
                <a:solidFill>
                  <a:srgbClr val="292934"/>
                </a:solidFill>
                <a:latin typeface="Times" pitchFamily="68" charset="0"/>
              </a:rPr>
              <a:t>Photo courtesy of Pixabay.com</a:t>
            </a:r>
          </a:p>
        </p:txBody>
      </p:sp>
    </p:spTree>
    <p:extLst>
      <p:ext uri="{BB962C8B-B14F-4D97-AF65-F5344CB8AC3E}">
        <p14:creationId xmlns:p14="http://schemas.microsoft.com/office/powerpoint/2010/main" val="41754049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r>
              <a:rPr lang="en-US" dirty="0"/>
              <a:t>Variation in traits</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762000" y="3505200"/>
            <a:ext cx="7620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rPr>
              <a:t>SCIENCE CONTENT DEEPENING 	      	Grade 3</a:t>
            </a:r>
            <a:br>
              <a:rPr lang="en-US" sz="2000" dirty="0">
                <a:solidFill>
                  <a:srgbClr val="292934"/>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138414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Unit Central Question</a:t>
            </a:r>
          </a:p>
        </p:txBody>
      </p:sp>
      <p:sp>
        <p:nvSpPr>
          <p:cNvPr id="4" name="Rectangle 3"/>
          <p:cNvSpPr txBox="1">
            <a:spLocks noChangeArrowheads="1"/>
          </p:cNvSpPr>
          <p:nvPr/>
        </p:nvSpPr>
        <p:spPr bwMode="auto">
          <a:xfrm>
            <a:off x="876300" y="1935956"/>
            <a:ext cx="7391400" cy="2331244"/>
          </a:xfrm>
          <a:prstGeom prst="rect">
            <a:avLst/>
          </a:prstGeom>
          <a:noFill/>
          <a:ln w="76200" cmpd="dbl">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457200" marR="0" lvl="0" algn="l" defTabSz="914400" rtl="0" eaLnBrk="1" fontAlgn="base" latinLnBrk="0" hangingPunct="1">
              <a:lnSpc>
                <a:spcPct val="100000"/>
              </a:lnSpc>
              <a:spcBef>
                <a:spcPts val="1200"/>
              </a:spcBef>
              <a:spcAft>
                <a:spcPct val="0"/>
              </a:spcAft>
              <a:buClr>
                <a:schemeClr val="accent1"/>
              </a:buClr>
              <a:buSzPct val="85000"/>
              <a:tabLst/>
              <a:defRPr/>
            </a:pP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marL="457200" marR="0" lvl="0" algn="l" defTabSz="914400" rtl="0" eaLnBrk="1" fontAlgn="base" latinLnBrk="0" hangingPunct="1">
              <a:lnSpc>
                <a:spcPct val="100000"/>
              </a:lnSpc>
              <a:spcAft>
                <a:spcPct val="0"/>
              </a:spcAft>
              <a:buClr>
                <a:schemeClr val="accent1"/>
              </a:buClr>
              <a:buSzPct val="85000"/>
              <a:tabLst/>
              <a:defRPr/>
            </a:pPr>
            <a:r>
              <a:rPr kumimoji="0" lang="en-US"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Do all of the mice living in the same environment, such as a field or forest, have an equal chance of surviving? 	</a:t>
            </a:r>
          </a:p>
          <a:p>
            <a:pPr marL="182563" marR="0" lvl="0" indent="-182563" algn="l" defTabSz="914400" rtl="0" eaLnBrk="1" fontAlgn="base" latinLnBrk="0" hangingPunct="1">
              <a:lnSpc>
                <a:spcPct val="100000"/>
              </a:lnSpc>
              <a:spcBef>
                <a:spcPct val="20000"/>
              </a:spcBef>
              <a:spcAft>
                <a:spcPct val="0"/>
              </a:spcAft>
              <a:buClr>
                <a:schemeClr val="accent1"/>
              </a:buClr>
              <a:buSzPct val="85000"/>
              <a:buFont typeface="Arial" charset="0"/>
              <a:buChar char="•"/>
              <a:tabLst/>
              <a:defRPr/>
            </a:pPr>
            <a:endParaRPr kumimoji="0" lang="en-US" alt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320936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990600"/>
          </a:xfrm>
        </p:spPr>
        <p:txBody>
          <a:bodyPr>
            <a:normAutofit/>
          </a:bodyPr>
          <a:lstStyle/>
          <a:p>
            <a:r>
              <a:rPr lang="en-US" dirty="0"/>
              <a:t>Content Deepening Focus Questions</a:t>
            </a:r>
          </a:p>
        </p:txBody>
      </p:sp>
      <p:sp>
        <p:nvSpPr>
          <p:cNvPr id="3" name="Content Placeholder 2"/>
          <p:cNvSpPr>
            <a:spLocks noGrp="1"/>
          </p:cNvSpPr>
          <p:nvPr>
            <p:ph idx="1"/>
          </p:nvPr>
        </p:nvSpPr>
        <p:spPr>
          <a:xfrm>
            <a:off x="685800" y="1600200"/>
            <a:ext cx="8001000" cy="4876800"/>
          </a:xfrm>
        </p:spPr>
        <p:txBody>
          <a:bodyPr/>
          <a:lstStyle/>
          <a:p>
            <a:pPr marL="365760" indent="-365760">
              <a:spcBef>
                <a:spcPts val="1200"/>
              </a:spcBef>
              <a:buFont typeface="+mj-lt"/>
              <a:buAutoNum type="arabicPeriod"/>
            </a:pPr>
            <a:r>
              <a:rPr lang="en-US" sz="3200" dirty="0"/>
              <a:t>How do traits of living things help us understand how they’re grouped and related? </a:t>
            </a:r>
          </a:p>
          <a:p>
            <a:pPr marL="365760" indent="-365760">
              <a:spcBef>
                <a:spcPts val="1200"/>
              </a:spcBef>
              <a:buFont typeface="+mj-lt"/>
              <a:buAutoNum type="arabicPeriod"/>
            </a:pPr>
            <a:r>
              <a:rPr lang="en-US" sz="3200" dirty="0"/>
              <a:t>Why are trait variations important for the survival of living things?</a:t>
            </a:r>
          </a:p>
          <a:p>
            <a:pPr marL="365760" indent="-365760">
              <a:spcBef>
                <a:spcPts val="1200"/>
              </a:spcBef>
              <a:buFont typeface="+mj-lt"/>
              <a:buAutoNum type="arabicPeriod"/>
            </a:pPr>
            <a:r>
              <a:rPr lang="en-US" sz="3200" dirty="0"/>
              <a:t>How can we represent patterns of trait variation among individuals of a species?</a:t>
            </a:r>
            <a:endParaRPr lang="en-US" dirty="0"/>
          </a:p>
        </p:txBody>
      </p:sp>
    </p:spTree>
    <p:extLst>
      <p:ext uri="{BB962C8B-B14F-4D97-AF65-F5344CB8AC3E}">
        <p14:creationId xmlns:p14="http://schemas.microsoft.com/office/powerpoint/2010/main" val="24605383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3400" y="457200"/>
            <a:ext cx="8001000" cy="990600"/>
          </a:xfrm>
        </p:spPr>
        <p:txBody>
          <a:bodyPr/>
          <a:lstStyle/>
          <a:p>
            <a:r>
              <a:rPr lang="en-US" altLang="en-US" dirty="0"/>
              <a:t>Thinking about Differences</a:t>
            </a:r>
          </a:p>
        </p:txBody>
      </p:sp>
      <p:sp>
        <p:nvSpPr>
          <p:cNvPr id="216067" name="Rectangle 3"/>
          <p:cNvSpPr>
            <a:spLocks noGrp="1" noChangeArrowheads="1"/>
          </p:cNvSpPr>
          <p:nvPr>
            <p:ph type="body" idx="1"/>
          </p:nvPr>
        </p:nvSpPr>
        <p:spPr>
          <a:xfrm>
            <a:off x="533400" y="1447800"/>
            <a:ext cx="8077200" cy="4876800"/>
          </a:xfrm>
        </p:spPr>
        <p:txBody>
          <a:bodyPr>
            <a:normAutofit/>
          </a:bodyPr>
          <a:lstStyle/>
          <a:p>
            <a:pPr marL="0" indent="0">
              <a:buNone/>
            </a:pPr>
            <a:r>
              <a:rPr lang="en-US" altLang="en-US" sz="3200" dirty="0"/>
              <a:t>What comes to mind when you hear the word </a:t>
            </a:r>
            <a:r>
              <a:rPr lang="en-US" altLang="en-US" sz="3200" i="1" dirty="0"/>
              <a:t>diversity</a:t>
            </a:r>
            <a:r>
              <a:rPr lang="en-US" altLang="en-US" sz="3200" dirty="0"/>
              <a:t> or </a:t>
            </a:r>
            <a:r>
              <a:rPr lang="en-US" altLang="en-US" sz="3200" i="1" dirty="0"/>
              <a:t>variation</a:t>
            </a:r>
            <a:r>
              <a:rPr lang="en-US" altLang="en-US" sz="3200" dirty="0"/>
              <a:t>?</a:t>
            </a:r>
          </a:p>
        </p:txBody>
      </p:sp>
      <p:pic>
        <p:nvPicPr>
          <p:cNvPr id="6" name="Picture 9" descr="coral-ree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944" y="3033125"/>
            <a:ext cx="3826329" cy="286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877179" y="5902872"/>
            <a:ext cx="1639009" cy="215444"/>
          </a:xfrm>
          <a:prstGeom prst="rect">
            <a:avLst/>
          </a:prstGeom>
        </p:spPr>
        <p:txBody>
          <a:bodyPr wrap="square">
            <a:spAutoFit/>
          </a:bodyPr>
          <a:lstStyle/>
          <a:p>
            <a:r>
              <a:rPr lang="en-US" sz="800" dirty="0">
                <a:latin typeface="Calibri" panose="020F0502020204030204" pitchFamily="34" charset="0"/>
              </a:rPr>
              <a:t>Photo courtesy of Only_Point_Five</a:t>
            </a:r>
          </a:p>
        </p:txBody>
      </p:sp>
      <p:grpSp>
        <p:nvGrpSpPr>
          <p:cNvPr id="3" name="Group 9">
            <a:extLst>
              <a:ext uri="{FF2B5EF4-FFF2-40B4-BE49-F238E27FC236}">
                <a16:creationId xmlns:a16="http://schemas.microsoft.com/office/drawing/2014/main" id="{F23C591B-6DE4-4F9A-ACED-18F5FC82014F}"/>
              </a:ext>
            </a:extLst>
          </p:cNvPr>
          <p:cNvGrpSpPr/>
          <p:nvPr/>
        </p:nvGrpSpPr>
        <p:grpSpPr>
          <a:xfrm>
            <a:off x="4717844" y="3029267"/>
            <a:ext cx="4058988" cy="3085763"/>
            <a:chOff x="571500" y="877965"/>
            <a:chExt cx="3760221" cy="2858631"/>
          </a:xfrm>
        </p:grpSpPr>
        <p:pic>
          <p:nvPicPr>
            <p:cNvPr id="11" name="Picture 10" descr="C:\Users\OLDFIE~1\AppData\Local\Temp\8551937456_9f2c1544d3.jpg">
              <a:extLst>
                <a:ext uri="{FF2B5EF4-FFF2-40B4-BE49-F238E27FC236}">
                  <a16:creationId xmlns:a16="http://schemas.microsoft.com/office/drawing/2014/main" id="{CDE76D5F-A09C-4FB4-BFF3-E96A58AD7A1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 y="877965"/>
              <a:ext cx="3543300" cy="2643187"/>
            </a:xfrm>
            <a:prstGeom prst="rect">
              <a:avLst/>
            </a:prstGeom>
            <a:noFill/>
            <a:ln>
              <a:noFill/>
            </a:ln>
          </p:spPr>
        </p:pic>
        <p:sp>
          <p:nvSpPr>
            <p:cNvPr id="12" name="TextBox 11">
              <a:extLst>
                <a:ext uri="{FF2B5EF4-FFF2-40B4-BE49-F238E27FC236}">
                  <a16:creationId xmlns:a16="http://schemas.microsoft.com/office/drawing/2014/main" id="{896C6CE0-7979-4CF7-BA2C-F3C2D3E7914F}"/>
                </a:ext>
              </a:extLst>
            </p:cNvPr>
            <p:cNvSpPr txBox="1"/>
            <p:nvPr/>
          </p:nvSpPr>
          <p:spPr>
            <a:xfrm>
              <a:off x="2829186" y="3521152"/>
              <a:ext cx="1502535"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Photograph by Richard Foster</a:t>
              </a:r>
            </a:p>
          </p:txBody>
        </p:sp>
      </p:grpSp>
    </p:spTree>
    <p:extLst>
      <p:ext uri="{BB962C8B-B14F-4D97-AF65-F5344CB8AC3E}">
        <p14:creationId xmlns:p14="http://schemas.microsoft.com/office/powerpoint/2010/main" val="130194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Traits and Trait Variations in Butterflies</a:t>
            </a:r>
          </a:p>
        </p:txBody>
      </p:sp>
      <p:sp>
        <p:nvSpPr>
          <p:cNvPr id="3" name="Content Placeholder 2"/>
          <p:cNvSpPr>
            <a:spLocks noGrp="1"/>
          </p:cNvSpPr>
          <p:nvPr>
            <p:ph idx="1"/>
          </p:nvPr>
        </p:nvSpPr>
        <p:spPr>
          <a:xfrm>
            <a:off x="533400" y="1371600"/>
            <a:ext cx="8153400" cy="5181600"/>
          </a:xfrm>
        </p:spPr>
        <p:txBody>
          <a:bodyPr/>
          <a:lstStyle/>
          <a:p>
            <a:pPr marL="365760" indent="-365760">
              <a:spcBef>
                <a:spcPts val="1200"/>
              </a:spcBef>
            </a:pPr>
            <a:r>
              <a:rPr lang="en-US" sz="2900" dirty="0"/>
              <a:t>As you watch the video clip, identify examples </a:t>
            </a:r>
            <a:br>
              <a:rPr lang="en-US" sz="2900" dirty="0"/>
            </a:br>
            <a:r>
              <a:rPr lang="en-US" sz="2900" dirty="0"/>
              <a:t>of traits and variations among painted lady butterflies.</a:t>
            </a:r>
          </a:p>
          <a:p>
            <a:pPr marL="365760" indent="-365760">
              <a:spcBef>
                <a:spcPts val="1200"/>
              </a:spcBef>
            </a:pPr>
            <a:r>
              <a:rPr lang="en-US" sz="2900" dirty="0"/>
              <a:t>Record your observations and ideas in your notebook.</a:t>
            </a:r>
          </a:p>
          <a:p>
            <a:endParaRPr lang="en-US" dirty="0"/>
          </a:p>
        </p:txBody>
      </p:sp>
      <p:sp>
        <p:nvSpPr>
          <p:cNvPr id="5" name="Rectangle 4"/>
          <p:cNvSpPr/>
          <p:nvPr/>
        </p:nvSpPr>
        <p:spPr>
          <a:xfrm>
            <a:off x="4819295" y="5861506"/>
            <a:ext cx="1486609" cy="215444"/>
          </a:xfrm>
          <a:prstGeom prst="rect">
            <a:avLst/>
          </a:prstGeom>
        </p:spPr>
        <p:txBody>
          <a:bodyPr wrap="square">
            <a:spAutoFit/>
          </a:bodyPr>
          <a:lstStyle/>
          <a:p>
            <a:r>
              <a:rPr lang="en-US" sz="800" dirty="0">
                <a:latin typeface="Calibri" panose="020F0502020204030204" pitchFamily="34" charset="0"/>
              </a:rPr>
              <a:t>Photo courtesy of Pixabay.com</a:t>
            </a:r>
          </a:p>
        </p:txBody>
      </p:sp>
      <p:sp>
        <p:nvSpPr>
          <p:cNvPr id="6" name="TextBox 5"/>
          <p:cNvSpPr txBox="1"/>
          <p:nvPr/>
        </p:nvSpPr>
        <p:spPr>
          <a:xfrm>
            <a:off x="2286000" y="6324600"/>
            <a:ext cx="6553200" cy="338554"/>
          </a:xfrm>
          <a:prstGeom prst="rect">
            <a:avLst/>
          </a:prstGeom>
          <a:noFill/>
        </p:spPr>
        <p:txBody>
          <a:bodyPr wrap="square" rtlCol="0">
            <a:spAutoFit/>
          </a:bodyPr>
          <a:lstStyle/>
          <a:p>
            <a:r>
              <a:rPr lang="en-US" sz="1600" dirty="0">
                <a:solidFill>
                  <a:srgbClr val="0070C0"/>
                </a:solidFill>
                <a:latin typeface="Calibri" pitchFamily="34" charset="0"/>
              </a:rPr>
              <a:t>Link to YouTube video clip: </a:t>
            </a:r>
            <a:r>
              <a:rPr lang="en-US" sz="1600" dirty="0">
                <a:solidFill>
                  <a:srgbClr val="0070C0"/>
                </a:solidFill>
                <a:latin typeface="Calibri" pitchFamily="34" charset="0"/>
                <a:hlinkClick r:id="rId3"/>
              </a:rPr>
              <a:t>https://www.youtube.com/watch?v=63B1lnqPa8k</a:t>
            </a:r>
            <a:endParaRPr lang="en-US" sz="1600" dirty="0">
              <a:solidFill>
                <a:srgbClr val="0070C0"/>
              </a:solidFill>
              <a:latin typeface="Calibri" pitchFamily="34" charset="0"/>
            </a:endParaRPr>
          </a:p>
        </p:txBody>
      </p:sp>
      <p:pic>
        <p:nvPicPr>
          <p:cNvPr id="7" name="Picture 2" descr="Painted Lady Butterfly, Vanessa Cardui, Insect, Moth">
            <a:extLst>
              <a:ext uri="{FF2B5EF4-FFF2-40B4-BE49-F238E27FC236}">
                <a16:creationId xmlns:a16="http://schemas.microsoft.com/office/drawing/2014/main" id="{81EF98E2-3557-421B-9FD2-43AC2916492A}"/>
              </a:ext>
            </a:extLst>
          </p:cNvPr>
          <p:cNvPicPr>
            <a:picLocks noChangeAspect="1" noChangeArrowheads="1"/>
          </p:cNvPicPr>
          <p:nvPr/>
        </p:nvPicPr>
        <p:blipFill>
          <a:blip r:embed="rId4" cstate="print"/>
          <a:srcRect/>
          <a:stretch>
            <a:fillRect/>
          </a:stretch>
        </p:blipFill>
        <p:spPr bwMode="auto">
          <a:xfrm>
            <a:off x="2923488" y="3853438"/>
            <a:ext cx="3297024" cy="1975862"/>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lstStyle/>
          <a:p>
            <a:r>
              <a:rPr lang="en-US" dirty="0"/>
              <a:t>Traits and Trait Variation in Butterflies</a:t>
            </a:r>
          </a:p>
        </p:txBody>
      </p:sp>
      <p:sp>
        <p:nvSpPr>
          <p:cNvPr id="3" name="Content Placeholder 2"/>
          <p:cNvSpPr>
            <a:spLocks noGrp="1"/>
          </p:cNvSpPr>
          <p:nvPr>
            <p:ph idx="1"/>
          </p:nvPr>
        </p:nvSpPr>
        <p:spPr>
          <a:xfrm>
            <a:off x="685800" y="1371600"/>
            <a:ext cx="8001000" cy="5181600"/>
          </a:xfrm>
        </p:spPr>
        <p:txBody>
          <a:bodyPr/>
          <a:lstStyle/>
          <a:p>
            <a:pPr marL="0" indent="0">
              <a:spcBef>
                <a:spcPts val="1200"/>
              </a:spcBef>
              <a:buNone/>
            </a:pPr>
            <a:r>
              <a:rPr lang="en-US" sz="3200" dirty="0"/>
              <a:t>What traits did all of the individual butterflies share?</a:t>
            </a:r>
          </a:p>
        </p:txBody>
      </p:sp>
      <p:pic>
        <p:nvPicPr>
          <p:cNvPr id="4" name="Picture 2" descr="Painted Lady Butterfly, Vanessa Cardui, Insect, Moth"/>
          <p:cNvPicPr>
            <a:picLocks noChangeAspect="1" noChangeArrowheads="1"/>
          </p:cNvPicPr>
          <p:nvPr/>
        </p:nvPicPr>
        <p:blipFill>
          <a:blip r:embed="rId3" cstate="print"/>
          <a:srcRect/>
          <a:stretch>
            <a:fillRect/>
          </a:stretch>
        </p:blipFill>
        <p:spPr bwMode="auto">
          <a:xfrm>
            <a:off x="1981200" y="2667000"/>
            <a:ext cx="5340349" cy="3200400"/>
          </a:xfrm>
          <a:prstGeom prst="rect">
            <a:avLst/>
          </a:prstGeom>
          <a:noFill/>
        </p:spPr>
      </p:pic>
      <p:sp>
        <p:nvSpPr>
          <p:cNvPr id="5" name="Rectangle 4"/>
          <p:cNvSpPr/>
          <p:nvPr/>
        </p:nvSpPr>
        <p:spPr>
          <a:xfrm>
            <a:off x="5791200" y="5867400"/>
            <a:ext cx="1486609" cy="215444"/>
          </a:xfrm>
          <a:prstGeom prst="rect">
            <a:avLst/>
          </a:prstGeom>
        </p:spPr>
        <p:txBody>
          <a:bodyPr wrap="square">
            <a:spAutoFit/>
          </a:bodyPr>
          <a:lstStyle/>
          <a:p>
            <a:r>
              <a:rPr lang="en-US" sz="800" dirty="0">
                <a:latin typeface="Calibri" panose="020F0502020204030204" pitchFamily="34" charset="0"/>
              </a:rPr>
              <a:t>Photo courtesy of Pixabay.com</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01000" cy="990600"/>
          </a:xfrm>
        </p:spPr>
        <p:txBody>
          <a:bodyPr/>
          <a:lstStyle/>
          <a:p>
            <a:r>
              <a:rPr lang="en-US" dirty="0"/>
              <a:t>Levels of Life</a:t>
            </a:r>
          </a:p>
        </p:txBody>
      </p:sp>
      <p:sp>
        <p:nvSpPr>
          <p:cNvPr id="3" name="Content Placeholder 2"/>
          <p:cNvSpPr>
            <a:spLocks noGrp="1"/>
          </p:cNvSpPr>
          <p:nvPr>
            <p:ph idx="1"/>
          </p:nvPr>
        </p:nvSpPr>
        <p:spPr>
          <a:xfrm>
            <a:off x="685800" y="1524000"/>
            <a:ext cx="8001000" cy="4876800"/>
          </a:xfrm>
        </p:spPr>
        <p:txBody>
          <a:bodyPr/>
          <a:lstStyle/>
          <a:p>
            <a:pPr marL="0" indent="0">
              <a:buNone/>
            </a:pPr>
            <a:r>
              <a:rPr lang="en-US" altLang="en-US" sz="3200" dirty="0">
                <a:solidFill>
                  <a:prstClr val="black"/>
                </a:solidFill>
              </a:rPr>
              <a:t>In the video clip, we identified trait variations among individual butterflies, but life has many levels of organization. </a:t>
            </a:r>
          </a:p>
          <a:p>
            <a:pPr marL="0" indent="0">
              <a:spcBef>
                <a:spcPts val="1800"/>
              </a:spcBef>
              <a:buNone/>
            </a:pPr>
            <a:r>
              <a:rPr lang="en-US" altLang="en-US" sz="3200" dirty="0">
                <a:solidFill>
                  <a:prstClr val="black"/>
                </a:solidFill>
              </a:rPr>
              <a:t>What do you think the phrase “levels of life” means?</a:t>
            </a:r>
          </a:p>
          <a:p>
            <a:endParaRPr lang="en-US" sz="3200" dirty="0">
              <a:latin typeface="+mj-lt"/>
            </a:endParaRPr>
          </a:p>
        </p:txBody>
      </p:sp>
    </p:spTree>
    <p:extLst>
      <p:ext uri="{BB962C8B-B14F-4D97-AF65-F5344CB8AC3E}">
        <p14:creationId xmlns:p14="http://schemas.microsoft.com/office/powerpoint/2010/main" val="26022384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txBox="1">
            <a:spLocks noChangeArrowheads="1"/>
          </p:cNvSpPr>
          <p:nvPr/>
        </p:nvSpPr>
        <p:spPr>
          <a:xfrm>
            <a:off x="669830" y="511069"/>
            <a:ext cx="7772400" cy="708131"/>
          </a:xfrm>
          <a:prstGeom prst="rect">
            <a:avLst/>
          </a:prstGeom>
        </p:spPr>
        <p:txBody>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pPr algn="l"/>
            <a:r>
              <a:rPr lang="en-US" sz="4000" spc="-100" dirty="0">
                <a:solidFill>
                  <a:schemeClr val="tx2"/>
                </a:solidFill>
                <a:latin typeface="Calibri" panose="020F0502020204030204" pitchFamily="34" charset="0"/>
              </a:rPr>
              <a:t>Levels of Life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33" t="1852" r="66667" b="1111"/>
          <a:stretch/>
        </p:blipFill>
        <p:spPr>
          <a:xfrm>
            <a:off x="3070130" y="1482401"/>
            <a:ext cx="2971800" cy="49911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5000" t="1852" r="59166" b="1111"/>
          <a:stretch/>
        </p:blipFill>
        <p:spPr>
          <a:xfrm>
            <a:off x="30480" y="1447800"/>
            <a:ext cx="3276600" cy="4991100"/>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4340" t="1926" r="69168" b="20372"/>
          <a:stretch/>
        </p:blipFill>
        <p:spPr>
          <a:xfrm>
            <a:off x="6079231" y="1487952"/>
            <a:ext cx="2422430" cy="3996690"/>
          </a:xfrm>
          <a:prstGeom prst="rect">
            <a:avLst/>
          </a:prstGeom>
        </p:spPr>
      </p:pic>
      <p:sp>
        <p:nvSpPr>
          <p:cNvPr id="15" name="Right Arrow 14"/>
          <p:cNvSpPr/>
          <p:nvPr/>
        </p:nvSpPr>
        <p:spPr>
          <a:xfrm rot="6090855">
            <a:off x="4195038" y="3924056"/>
            <a:ext cx="3418665" cy="183673"/>
          </a:xfrm>
          <a:prstGeom prst="rightArrow">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rot="6061422">
            <a:off x="1606322" y="3906869"/>
            <a:ext cx="3262899" cy="142164"/>
          </a:xfrm>
          <a:prstGeom prst="rightArrow">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130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09600" y="457200"/>
            <a:ext cx="8077200" cy="990600"/>
          </a:xfrm>
        </p:spPr>
        <p:txBody>
          <a:bodyPr>
            <a:normAutofit/>
          </a:bodyPr>
          <a:lstStyle/>
          <a:p>
            <a:r>
              <a:rPr lang="en-US" altLang="en-US" dirty="0"/>
              <a:t>Levels of Life</a:t>
            </a:r>
          </a:p>
        </p:txBody>
      </p:sp>
      <p:sp>
        <p:nvSpPr>
          <p:cNvPr id="216067" name="Rectangle 3"/>
          <p:cNvSpPr>
            <a:spLocks noGrp="1" noChangeArrowheads="1"/>
          </p:cNvSpPr>
          <p:nvPr>
            <p:ph type="body" idx="1"/>
          </p:nvPr>
        </p:nvSpPr>
        <p:spPr>
          <a:xfrm>
            <a:off x="609600" y="1454942"/>
            <a:ext cx="8229600" cy="5098258"/>
          </a:xfrm>
        </p:spPr>
        <p:txBody>
          <a:bodyPr>
            <a:normAutofit lnSpcReduction="10000"/>
          </a:bodyPr>
          <a:lstStyle/>
          <a:p>
            <a:pPr marL="0" indent="0">
              <a:buNone/>
            </a:pPr>
            <a:r>
              <a:rPr lang="en-US" altLang="en-US" sz="2800" dirty="0"/>
              <a:t>Biologists study diversity and variation across many levels of life, including </a:t>
            </a:r>
            <a:r>
              <a:rPr lang="en-US" sz="2800" dirty="0"/>
              <a:t>…</a:t>
            </a:r>
            <a:endParaRPr lang="en-US" altLang="en-US" sz="2800" dirty="0"/>
          </a:p>
          <a:p>
            <a:pPr marL="731520" lvl="1" indent="-365760">
              <a:spcBef>
                <a:spcPts val="1200"/>
              </a:spcBef>
            </a:pPr>
            <a:r>
              <a:rPr lang="en-US" altLang="en-US" sz="2800" dirty="0"/>
              <a:t>Different ecosystems</a:t>
            </a:r>
          </a:p>
          <a:p>
            <a:pPr marL="731520" lvl="1" indent="-365760">
              <a:spcBef>
                <a:spcPts val="600"/>
              </a:spcBef>
            </a:pPr>
            <a:r>
              <a:rPr lang="en-US" altLang="en-US" sz="2800" dirty="0"/>
              <a:t>Different species</a:t>
            </a:r>
          </a:p>
          <a:p>
            <a:pPr marL="731520" lvl="1" indent="-365760">
              <a:spcBef>
                <a:spcPts val="600"/>
              </a:spcBef>
            </a:pPr>
            <a:r>
              <a:rPr lang="en-US" altLang="en-US" sz="2800" dirty="0"/>
              <a:t>Different populations of the same species</a:t>
            </a:r>
          </a:p>
          <a:p>
            <a:pPr marL="731520" lvl="1" indent="-365760">
              <a:spcBef>
                <a:spcPts val="600"/>
              </a:spcBef>
            </a:pPr>
            <a:r>
              <a:rPr lang="en-US" altLang="en-US" sz="2800" dirty="0"/>
              <a:t>Different individuals within a population or species</a:t>
            </a:r>
          </a:p>
          <a:p>
            <a:pPr marL="731520" lvl="1" indent="-365760">
              <a:spcBef>
                <a:spcPts val="600"/>
              </a:spcBef>
            </a:pPr>
            <a:r>
              <a:rPr lang="en-US" altLang="en-US" sz="2800" dirty="0"/>
              <a:t>Different life stages within an individual</a:t>
            </a:r>
          </a:p>
          <a:p>
            <a:pPr marL="731520" lvl="1" indent="-365760">
              <a:spcBef>
                <a:spcPts val="600"/>
              </a:spcBef>
            </a:pPr>
            <a:r>
              <a:rPr lang="en-US" altLang="en-US" sz="2800" dirty="0"/>
              <a:t>Different cells within an individual</a:t>
            </a:r>
          </a:p>
          <a:p>
            <a:pPr marL="0" lvl="1" indent="0">
              <a:spcBef>
                <a:spcPts val="1200"/>
              </a:spcBef>
              <a:buNone/>
            </a:pPr>
            <a:r>
              <a:rPr lang="en-US" altLang="en-US" sz="2800" dirty="0"/>
              <a:t>The lessons in this unit will focus mainly on variation among individuals within a population or series</a:t>
            </a:r>
            <a:r>
              <a:rPr lang="en-US" altLang="en-US" sz="2900" dirty="0"/>
              <a:t>.</a:t>
            </a:r>
          </a:p>
        </p:txBody>
      </p:sp>
      <p:sp>
        <p:nvSpPr>
          <p:cNvPr id="4" name="Rectangle 3"/>
          <p:cNvSpPr/>
          <p:nvPr/>
        </p:nvSpPr>
        <p:spPr>
          <a:xfrm>
            <a:off x="914400" y="3733800"/>
            <a:ext cx="7162800" cy="8382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793213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6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60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60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60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60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60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60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60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2500"/>
                                        <p:tgtEl>
                                          <p:spTgt spid="4"/>
                                        </p:tgtEl>
                                      </p:cBhvr>
                                    </p:animEffect>
                                    <p:anim calcmode="lin" valueType="num">
                                      <p:cBhvr>
                                        <p:cTn id="40" dur="2500" fill="hold"/>
                                        <p:tgtEl>
                                          <p:spTgt spid="4"/>
                                        </p:tgtEl>
                                        <p:attrNameLst>
                                          <p:attrName>ppt_x</p:attrName>
                                        </p:attrNameLst>
                                      </p:cBhvr>
                                      <p:tavLst>
                                        <p:tav tm="0">
                                          <p:val>
                                            <p:strVal val="#ppt_x"/>
                                          </p:val>
                                        </p:tav>
                                        <p:tav tm="100000">
                                          <p:val>
                                            <p:strVal val="#ppt_x"/>
                                          </p:val>
                                        </p:tav>
                                      </p:tavLst>
                                    </p:anim>
                                    <p:anim calcmode="lin" valueType="num">
                                      <p:cBhvr>
                                        <p:cTn id="41" dur="2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uiExpand="1" build="p"/>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What Is a Trait?</a:t>
            </a:r>
          </a:p>
        </p:txBody>
      </p:sp>
      <p:sp>
        <p:nvSpPr>
          <p:cNvPr id="3" name="Content Placeholder 2"/>
          <p:cNvSpPr>
            <a:spLocks noGrp="1"/>
          </p:cNvSpPr>
          <p:nvPr>
            <p:ph idx="1"/>
          </p:nvPr>
        </p:nvSpPr>
        <p:spPr>
          <a:xfrm>
            <a:off x="609600" y="3810000"/>
            <a:ext cx="8229600" cy="2743200"/>
          </a:xfrm>
        </p:spPr>
        <p:txBody>
          <a:bodyPr>
            <a:noAutofit/>
          </a:bodyPr>
          <a:lstStyle/>
          <a:p>
            <a:pPr marL="365760" indent="-365760">
              <a:spcBef>
                <a:spcPts val="0"/>
              </a:spcBef>
            </a:pPr>
            <a:r>
              <a:rPr lang="en-US" sz="2800" dirty="0"/>
              <a:t>Look at this dachshund. What traits can you see? </a:t>
            </a:r>
            <a:br>
              <a:rPr lang="en-US" sz="2800" dirty="0"/>
            </a:br>
            <a:r>
              <a:rPr lang="en-US" sz="2800" dirty="0"/>
              <a:t>What are some traits you can’t see?</a:t>
            </a:r>
          </a:p>
          <a:p>
            <a:pPr marL="365760" indent="-365760">
              <a:spcBef>
                <a:spcPts val="800"/>
              </a:spcBef>
            </a:pPr>
            <a:r>
              <a:rPr lang="en-US" sz="2800" b="1" dirty="0"/>
              <a:t>Pairs: </a:t>
            </a:r>
            <a:r>
              <a:rPr lang="en-US" sz="2800" dirty="0"/>
              <a:t>Come up with a definition of a trait.</a:t>
            </a:r>
          </a:p>
          <a:p>
            <a:pPr marL="365760" lvl="0" indent="-365760">
              <a:spcBef>
                <a:spcPts val="800"/>
              </a:spcBef>
            </a:pPr>
            <a:r>
              <a:rPr lang="en-US" sz="2800" dirty="0">
                <a:solidFill>
                  <a:prstClr val="black"/>
                </a:solidFill>
              </a:rPr>
              <a:t>Read section 2 (Defining Traits) in the content background document. Then </a:t>
            </a:r>
            <a:r>
              <a:rPr lang="en-US" sz="2800" dirty="0"/>
              <a:t>revise your definition based on this new information. </a:t>
            </a:r>
            <a:endParaRPr lang="en-US" sz="2800" dirty="0">
              <a:solidFill>
                <a:prstClr val="black"/>
              </a:solidFill>
            </a:endParaRPr>
          </a:p>
        </p:txBody>
      </p:sp>
      <p:pic>
        <p:nvPicPr>
          <p:cNvPr id="7" name="Picture 6"/>
          <p:cNvPicPr>
            <a:picLocks noChangeAspect="1"/>
          </p:cNvPicPr>
          <p:nvPr/>
        </p:nvPicPr>
        <p:blipFill>
          <a:blip r:embed="rId3" cstate="print"/>
          <a:stretch>
            <a:fillRect/>
          </a:stretch>
        </p:blipFill>
        <p:spPr>
          <a:xfrm>
            <a:off x="1905000" y="1371600"/>
            <a:ext cx="4648200" cy="2286000"/>
          </a:xfrm>
          <a:prstGeom prst="rect">
            <a:avLst/>
          </a:prstGeom>
        </p:spPr>
      </p:pic>
      <p:sp>
        <p:nvSpPr>
          <p:cNvPr id="8" name="Rectangle 7"/>
          <p:cNvSpPr/>
          <p:nvPr/>
        </p:nvSpPr>
        <p:spPr>
          <a:xfrm>
            <a:off x="4114800" y="3657600"/>
            <a:ext cx="2424394" cy="215444"/>
          </a:xfrm>
          <a:prstGeom prst="rect">
            <a:avLst/>
          </a:prstGeom>
        </p:spPr>
        <p:txBody>
          <a:bodyPr wrap="square">
            <a:spAutoFit/>
          </a:bodyPr>
          <a:lstStyle/>
          <a:p>
            <a:r>
              <a:rPr lang="en-US" sz="800" dirty="0">
                <a:latin typeface="Calibri" panose="020F0502020204030204" pitchFamily="34" charset="0"/>
                <a:cs typeface="Calibri" panose="020F0502020204030204" pitchFamily="34" charset="0"/>
              </a:rPr>
              <a:t>Photo courtesy of </a:t>
            </a:r>
            <a:r>
              <a:rPr lang="az-Cyrl-AZ" sz="800" dirty="0">
                <a:latin typeface="Calibri" panose="020F0502020204030204" pitchFamily="34" charset="0"/>
                <a:cs typeface="Calibri" panose="020F0502020204030204" pitchFamily="34" charset="0"/>
              </a:rPr>
              <a:t>Томасина</a:t>
            </a:r>
            <a:r>
              <a:rPr lang="en-US" sz="800" dirty="0">
                <a:latin typeface="Calibri" panose="020F0502020204030204" pitchFamily="34" charset="0"/>
                <a:cs typeface="Calibri" panose="020F0502020204030204" pitchFamily="34" charset="0"/>
              </a:rPr>
              <a:t> / Wikimedia Commons</a:t>
            </a:r>
          </a:p>
        </p:txBody>
      </p:sp>
    </p:spTree>
    <p:extLst>
      <p:ext uri="{BB962C8B-B14F-4D97-AF65-F5344CB8AC3E}">
        <p14:creationId xmlns:p14="http://schemas.microsoft.com/office/powerpoint/2010/main" val="298211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lstStyle/>
          <a:p>
            <a:pPr eaLnBrk="1" hangingPunct="1">
              <a:defRPr/>
            </a:pPr>
            <a:r>
              <a:rPr lang="en-US" dirty="0"/>
              <a:t>The </a:t>
            </a:r>
            <a:r>
              <a:rPr lang="en-US" dirty="0" err="1"/>
              <a:t>RESPeCT</a:t>
            </a:r>
            <a:r>
              <a:rPr lang="en-US" dirty="0"/>
              <a:t> PD Program</a:t>
            </a:r>
          </a:p>
        </p:txBody>
      </p:sp>
      <p:sp>
        <p:nvSpPr>
          <p:cNvPr id="3" name="Content Placeholder 2"/>
          <p:cNvSpPr>
            <a:spLocks noGrp="1"/>
          </p:cNvSpPr>
          <p:nvPr>
            <p:ph idx="1"/>
          </p:nvPr>
        </p:nvSpPr>
        <p:spPr>
          <a:xfrm>
            <a:off x="609600" y="1447800"/>
            <a:ext cx="8077200" cy="4343400"/>
          </a:xfrm>
        </p:spPr>
        <p:txBody>
          <a:bodyPr/>
          <a:lstStyle/>
          <a:p>
            <a:pPr marL="365760" lvl="1" indent="-365760" eaLnBrk="1" hangingPunct="1">
              <a:spcBef>
                <a:spcPts val="600"/>
              </a:spcBef>
              <a:buClr>
                <a:srgbClr val="93A299"/>
              </a:buClr>
            </a:pPr>
            <a:r>
              <a:rPr lang="en-US" altLang="en-US" sz="3200" dirty="0"/>
              <a:t>Builds on the successful Science Teachers Learning from Lesson Analysis (</a:t>
            </a:r>
            <a:r>
              <a:rPr lang="en-US" altLang="en-US" sz="3200" dirty="0" err="1"/>
              <a:t>STeLLA</a:t>
            </a:r>
            <a:r>
              <a:rPr lang="en-US" altLang="en-US" sz="3200" dirty="0"/>
              <a:t>) program</a:t>
            </a:r>
          </a:p>
          <a:p>
            <a:pPr marL="365760" lvl="1" indent="-365760" eaLnBrk="1" hangingPunct="1">
              <a:spcBef>
                <a:spcPts val="600"/>
              </a:spcBef>
              <a:buClr>
                <a:srgbClr val="93A299"/>
              </a:buClr>
            </a:pPr>
            <a:r>
              <a:rPr lang="en-US" altLang="en-US" sz="3200" dirty="0">
                <a:solidFill>
                  <a:srgbClr val="292934"/>
                </a:solidFill>
              </a:rPr>
              <a:t>Has a significant impact on student learning as demonstrated in two rigorous studies</a:t>
            </a:r>
          </a:p>
          <a:p>
            <a:pPr marL="365760" lvl="1" indent="-365760" eaLnBrk="1" hangingPunct="1">
              <a:spcBef>
                <a:spcPts val="600"/>
              </a:spcBef>
              <a:buClr>
                <a:srgbClr val="93A299"/>
              </a:buClr>
            </a:pPr>
            <a:r>
              <a:rPr lang="en-US" altLang="en-US" sz="3200" dirty="0">
                <a:solidFill>
                  <a:srgbClr val="292934"/>
                </a:solidFill>
              </a:rPr>
              <a:t>Teaches </a:t>
            </a:r>
            <a:r>
              <a:rPr lang="en-US" altLang="en-US" sz="3200" dirty="0" err="1">
                <a:solidFill>
                  <a:srgbClr val="292934"/>
                </a:solidFill>
              </a:rPr>
              <a:t>videocase</a:t>
            </a:r>
            <a:r>
              <a:rPr lang="en-US" altLang="en-US" sz="3200" dirty="0">
                <a:solidFill>
                  <a:srgbClr val="292934"/>
                </a:solidFill>
              </a:rPr>
              <a:t>-based lesson analysis</a:t>
            </a:r>
          </a:p>
          <a:p>
            <a:pPr marL="365760" lvl="1" indent="-365760" eaLnBrk="1" hangingPunct="1">
              <a:spcBef>
                <a:spcPts val="600"/>
              </a:spcBef>
              <a:buClr>
                <a:srgbClr val="93A299"/>
              </a:buClr>
            </a:pPr>
            <a:r>
              <a:rPr lang="en-US" altLang="en-US" sz="3200" dirty="0">
                <a:solidFill>
                  <a:srgbClr val="292934"/>
                </a:solidFill>
              </a:rPr>
              <a:t>Facilitates </a:t>
            </a:r>
            <a:r>
              <a:rPr lang="en-US" altLang="en-US" sz="3200">
                <a:solidFill>
                  <a:srgbClr val="292934"/>
                </a:solidFill>
              </a:rPr>
              <a:t>science-content deepening</a:t>
            </a:r>
            <a:endParaRPr lang="en-US" altLang="en-US" sz="3200" dirty="0">
              <a:solidFill>
                <a:srgbClr val="292934"/>
              </a:solidFill>
            </a:endParaRPr>
          </a:p>
          <a:p>
            <a:pPr lvl="1" eaLnBrk="1" hangingPunct="1">
              <a:buClr>
                <a:srgbClr val="93A299"/>
              </a:buClr>
            </a:pPr>
            <a:endParaRPr lang="en-US" altLang="en-US" sz="3200" dirty="0">
              <a:solidFill>
                <a:srgbClr val="292934"/>
              </a:solidFill>
            </a:endParaRPr>
          </a:p>
          <a:p>
            <a:pPr eaLnBrk="1" hangingPunct="1"/>
            <a:endParaRPr lang="en-US" altLang="en-US" sz="3600" dirty="0"/>
          </a:p>
        </p:txBody>
      </p:sp>
    </p:spTree>
    <p:extLst>
      <p:ext uri="{BB962C8B-B14F-4D97-AF65-F5344CB8AC3E}">
        <p14:creationId xmlns:p14="http://schemas.microsoft.com/office/powerpoint/2010/main" val="3494688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Categories of Traits</a:t>
            </a:r>
          </a:p>
        </p:txBody>
      </p:sp>
      <p:sp>
        <p:nvSpPr>
          <p:cNvPr id="3" name="Content Placeholder 2"/>
          <p:cNvSpPr>
            <a:spLocks noGrp="1"/>
          </p:cNvSpPr>
          <p:nvPr>
            <p:ph idx="1"/>
          </p:nvPr>
        </p:nvSpPr>
        <p:spPr>
          <a:xfrm>
            <a:off x="609600" y="1371600"/>
            <a:ext cx="8229600" cy="5181600"/>
          </a:xfrm>
        </p:spPr>
        <p:txBody>
          <a:bodyPr>
            <a:noAutofit/>
          </a:bodyPr>
          <a:lstStyle/>
          <a:p>
            <a:pPr marL="0" lvl="0" indent="0">
              <a:spcBef>
                <a:spcPts val="1200"/>
              </a:spcBef>
              <a:buNone/>
            </a:pPr>
            <a:r>
              <a:rPr lang="en-US" sz="3200" dirty="0">
                <a:solidFill>
                  <a:prstClr val="black"/>
                </a:solidFill>
              </a:rPr>
              <a:t>Work with a partner to create a thinking map showing categories of traits. Come up with at least one example for each category.</a:t>
            </a:r>
          </a:p>
        </p:txBody>
      </p:sp>
    </p:spTree>
    <p:extLst>
      <p:ext uri="{BB962C8B-B14F-4D97-AF65-F5344CB8AC3E}">
        <p14:creationId xmlns:p14="http://schemas.microsoft.com/office/powerpoint/2010/main" val="298211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685800" y="533400"/>
            <a:ext cx="76962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a:solidFill>
                  <a:schemeClr val="tx2"/>
                </a:solidFill>
                <a:latin typeface="Calibri" pitchFamily="34" charset="0"/>
              </a:rPr>
              <a:t>Identifying and Categorizing Traits</a:t>
            </a:r>
          </a:p>
        </p:txBody>
      </p:sp>
      <p:grpSp>
        <p:nvGrpSpPr>
          <p:cNvPr id="2" name="Group 8"/>
          <p:cNvGrpSpPr/>
          <p:nvPr/>
        </p:nvGrpSpPr>
        <p:grpSpPr>
          <a:xfrm>
            <a:off x="609600" y="1371601"/>
            <a:ext cx="3703980" cy="2679524"/>
            <a:chOff x="571500" y="1050769"/>
            <a:chExt cx="3703980" cy="2867079"/>
          </a:xfrm>
        </p:grpSpPr>
        <p:pic>
          <p:nvPicPr>
            <p:cNvPr id="17" name="Picture 16" descr="C:\Users\OLDFIE~1\AppData\Local\Temp\8551937456_9f2c1544d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 y="1050769"/>
              <a:ext cx="3543300" cy="2643187"/>
            </a:xfrm>
            <a:prstGeom prst="rect">
              <a:avLst/>
            </a:prstGeom>
            <a:noFill/>
            <a:ln>
              <a:noFill/>
            </a:ln>
          </p:spPr>
        </p:pic>
        <p:sp>
          <p:nvSpPr>
            <p:cNvPr id="8" name="TextBox 7"/>
            <p:cNvSpPr txBox="1"/>
            <p:nvPr/>
          </p:nvSpPr>
          <p:spPr>
            <a:xfrm>
              <a:off x="2772945" y="3702404"/>
              <a:ext cx="1502535"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Photograph by Richard Foster</a:t>
              </a:r>
            </a:p>
          </p:txBody>
        </p:sp>
      </p:grpSp>
      <p:grpSp>
        <p:nvGrpSpPr>
          <p:cNvPr id="3" name="Group 9"/>
          <p:cNvGrpSpPr/>
          <p:nvPr/>
        </p:nvGrpSpPr>
        <p:grpSpPr>
          <a:xfrm>
            <a:off x="4707164" y="1377779"/>
            <a:ext cx="3914504" cy="2650964"/>
            <a:chOff x="4852152" y="835330"/>
            <a:chExt cx="3914504" cy="3066131"/>
          </a:xfrm>
        </p:grpSpPr>
        <p:pic>
          <p:nvPicPr>
            <p:cNvPr id="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2152" y="835330"/>
              <a:ext cx="3718901" cy="2857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6711602" y="3686017"/>
              <a:ext cx="2055054" cy="215444"/>
            </a:xfrm>
            <a:prstGeom prst="rect">
              <a:avLst/>
            </a:prstGeom>
            <a:noFill/>
          </p:spPr>
          <p:txBody>
            <a:bodyPr wrap="square" rtlCol="0">
              <a:spAutoFit/>
            </a:bodyPr>
            <a:lstStyle/>
            <a:p>
              <a:r>
                <a:rPr lang="en-US" sz="800" dirty="0">
                  <a:solidFill>
                    <a:srgbClr val="000000"/>
                  </a:solidFill>
                  <a:latin typeface="Calibri" panose="020F0502020204030204" pitchFamily="34" charset="0"/>
                  <a:cs typeface="Calibri" panose="020F0502020204030204" pitchFamily="34" charset="0"/>
                </a:rPr>
                <a:t>Courtesy of Raeky/ Commons Wikimedia</a:t>
              </a:r>
            </a:p>
          </p:txBody>
        </p:sp>
      </p:grpSp>
      <p:grpSp>
        <p:nvGrpSpPr>
          <p:cNvPr id="4" name="Group 14"/>
          <p:cNvGrpSpPr/>
          <p:nvPr/>
        </p:nvGrpSpPr>
        <p:grpSpPr>
          <a:xfrm>
            <a:off x="628010" y="4320449"/>
            <a:ext cx="3581400" cy="2196642"/>
            <a:chOff x="488346" y="4256763"/>
            <a:chExt cx="3751875" cy="2284753"/>
          </a:xfrm>
        </p:grpSpPr>
        <p:pic>
          <p:nvPicPr>
            <p:cNvPr id="1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346" y="4256763"/>
              <a:ext cx="3706304" cy="2075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1845407" y="6309378"/>
              <a:ext cx="2394814" cy="232138"/>
            </a:xfrm>
            <a:prstGeom prst="rect">
              <a:avLst/>
            </a:prstGeom>
            <a:noFill/>
          </p:spPr>
          <p:txBody>
            <a:bodyPr wrap="square" rtlCol="0">
              <a:spAutoFit/>
            </a:bodyPr>
            <a:lstStyle/>
            <a:p>
              <a:r>
                <a:rPr lang="en-US" sz="800" dirty="0">
                  <a:solidFill>
                    <a:srgbClr val="000000"/>
                  </a:solidFill>
                  <a:latin typeface="Calibri" panose="020F0502020204030204" pitchFamily="34" charset="0"/>
                  <a:cs typeface="Calibri" panose="020F0502020204030204" pitchFamily="34" charset="0"/>
                </a:rPr>
                <a:t>Courtesy of Goldstein lab / Commons Wikimedia</a:t>
              </a:r>
            </a:p>
          </p:txBody>
        </p:sp>
      </p:grpSp>
      <p:grpSp>
        <p:nvGrpSpPr>
          <p:cNvPr id="5" name="Group 15">
            <a:extLst>
              <a:ext uri="{FF2B5EF4-FFF2-40B4-BE49-F238E27FC236}">
                <a16:creationId xmlns:a16="http://schemas.microsoft.com/office/drawing/2014/main" id="{BA01371A-A50A-4BFE-9B61-2822AA85D6B3}"/>
              </a:ext>
            </a:extLst>
          </p:cNvPr>
          <p:cNvGrpSpPr/>
          <p:nvPr/>
        </p:nvGrpSpPr>
        <p:grpSpPr>
          <a:xfrm>
            <a:off x="4707165" y="4237380"/>
            <a:ext cx="3881554" cy="2339447"/>
            <a:chOff x="5274309" y="4118002"/>
            <a:chExt cx="3399054" cy="2620969"/>
          </a:xfrm>
        </p:grpSpPr>
        <p:pic>
          <p:nvPicPr>
            <p:cNvPr id="25" name="Picture 24">
              <a:extLst>
                <a:ext uri="{FF2B5EF4-FFF2-40B4-BE49-F238E27FC236}">
                  <a16:creationId xmlns:a16="http://schemas.microsoft.com/office/drawing/2014/main" id="{C25D3D50-59E6-44BA-BFDC-28FEC5B7407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031" t="13423" r="23437" b="5498"/>
            <a:stretch/>
          </p:blipFill>
          <p:spPr>
            <a:xfrm>
              <a:off x="5274309" y="4118002"/>
              <a:ext cx="3256620" cy="2365512"/>
            </a:xfrm>
            <a:prstGeom prst="rect">
              <a:avLst/>
            </a:prstGeom>
          </p:spPr>
        </p:pic>
        <p:sp>
          <p:nvSpPr>
            <p:cNvPr id="26" name="TextBox 25">
              <a:extLst>
                <a:ext uri="{FF2B5EF4-FFF2-40B4-BE49-F238E27FC236}">
                  <a16:creationId xmlns:a16="http://schemas.microsoft.com/office/drawing/2014/main" id="{91E374CC-F917-46EC-B6BA-B9998A6FF669}"/>
                </a:ext>
              </a:extLst>
            </p:cNvPr>
            <p:cNvSpPr txBox="1"/>
            <p:nvPr/>
          </p:nvSpPr>
          <p:spPr>
            <a:xfrm>
              <a:off x="7260916" y="6483514"/>
              <a:ext cx="1412447" cy="255457"/>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Pixabay.com</a:t>
              </a:r>
            </a:p>
          </p:txBody>
        </p:sp>
      </p:grpSp>
    </p:spTree>
    <p:extLst>
      <p:ext uri="{BB962C8B-B14F-4D97-AF65-F5344CB8AC3E}">
        <p14:creationId xmlns:p14="http://schemas.microsoft.com/office/powerpoint/2010/main" val="20218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circle(in)">
                                      <p:cBhvr>
                                        <p:cTn id="3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normAutofit/>
          </a:bodyPr>
          <a:lstStyle/>
          <a:p>
            <a:r>
              <a:rPr lang="en-US" dirty="0"/>
              <a:t>What’s in a Name? </a:t>
            </a:r>
          </a:p>
        </p:txBody>
      </p:sp>
      <p:sp>
        <p:nvSpPr>
          <p:cNvPr id="3" name="Content Placeholder 2"/>
          <p:cNvSpPr>
            <a:spLocks noGrp="1"/>
          </p:cNvSpPr>
          <p:nvPr>
            <p:ph idx="1"/>
          </p:nvPr>
        </p:nvSpPr>
        <p:spPr>
          <a:xfrm>
            <a:off x="685800" y="1371600"/>
            <a:ext cx="8061101" cy="4876800"/>
          </a:xfrm>
        </p:spPr>
        <p:txBody>
          <a:bodyPr/>
          <a:lstStyle/>
          <a:p>
            <a:pPr marL="365760" indent="-365760">
              <a:spcBef>
                <a:spcPts val="600"/>
              </a:spcBef>
            </a:pPr>
            <a:r>
              <a:rPr lang="en-US" sz="3000" dirty="0"/>
              <a:t>Traits help biologists identify related groups of organisms. </a:t>
            </a:r>
          </a:p>
          <a:p>
            <a:pPr marL="365760" indent="-365760">
              <a:spcBef>
                <a:spcPts val="600"/>
              </a:spcBef>
            </a:pPr>
            <a:r>
              <a:rPr lang="en-US" sz="3000" dirty="0"/>
              <a:t>Below are some groups of organisms. In your small group, come up with some traits that distinguish organisms in your assigned group from organisms in other groups.</a:t>
            </a:r>
          </a:p>
        </p:txBody>
      </p:sp>
      <p:graphicFrame>
        <p:nvGraphicFramePr>
          <p:cNvPr id="4" name="Table 3"/>
          <p:cNvGraphicFramePr>
            <a:graphicFrameLocks noGrp="1"/>
          </p:cNvGraphicFramePr>
          <p:nvPr>
            <p:extLst>
              <p:ext uri="{D42A27DB-BD31-4B8C-83A1-F6EECF244321}">
                <p14:modId xmlns:p14="http://schemas.microsoft.com/office/powerpoint/2010/main" val="2212119015"/>
              </p:ext>
            </p:extLst>
          </p:nvPr>
        </p:nvGraphicFramePr>
        <p:xfrm>
          <a:off x="1676400" y="4419600"/>
          <a:ext cx="6248400" cy="2072640"/>
        </p:xfrm>
        <a:graphic>
          <a:graphicData uri="http://schemas.openxmlformats.org/drawingml/2006/table">
            <a:tbl>
              <a:tblPr firstRow="1" bandRow="1">
                <a:tableStyleId>{5940675A-B579-460E-94D1-54222C63F5DA}</a:tableStyleId>
              </a:tblPr>
              <a:tblGrid>
                <a:gridCol w="31242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tblGrid>
              <a:tr h="508000">
                <a:tc>
                  <a:txBody>
                    <a:bodyPr/>
                    <a:lstStyle/>
                    <a:p>
                      <a:pPr algn="ctr"/>
                      <a:r>
                        <a:rPr lang="en-US" sz="2800" dirty="0">
                          <a:latin typeface="Calibri" pitchFamily="34" charset="0"/>
                        </a:rPr>
                        <a:t>Plant</a:t>
                      </a:r>
                    </a:p>
                  </a:txBody>
                  <a:tcPr/>
                </a:tc>
                <a:tc>
                  <a:txBody>
                    <a:bodyPr/>
                    <a:lstStyle/>
                    <a:p>
                      <a:pPr algn="ctr"/>
                      <a:r>
                        <a:rPr lang="en-US" sz="2800" dirty="0">
                          <a:latin typeface="Calibri" pitchFamily="34" charset="0"/>
                        </a:rPr>
                        <a:t>Sunflower</a:t>
                      </a:r>
                    </a:p>
                  </a:txBody>
                  <a:tcPr/>
                </a:tc>
                <a:extLst>
                  <a:ext uri="{0D108BD9-81ED-4DB2-BD59-A6C34878D82A}">
                    <a16:rowId xmlns:a16="http://schemas.microsoft.com/office/drawing/2014/main" val="10000"/>
                  </a:ext>
                </a:extLst>
              </a:tr>
              <a:tr h="508000">
                <a:tc>
                  <a:txBody>
                    <a:bodyPr/>
                    <a:lstStyle/>
                    <a:p>
                      <a:pPr algn="ctr"/>
                      <a:r>
                        <a:rPr lang="en-US" sz="2800" dirty="0">
                          <a:latin typeface="Calibri" pitchFamily="34" charset="0"/>
                        </a:rPr>
                        <a:t>Mammal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latin typeface="Calibri" pitchFamily="34" charset="0"/>
                        </a:rPr>
                        <a:t>Conifer</a:t>
                      </a:r>
                    </a:p>
                  </a:txBody>
                  <a:tcPr/>
                </a:tc>
                <a:extLst>
                  <a:ext uri="{0D108BD9-81ED-4DB2-BD59-A6C34878D82A}">
                    <a16:rowId xmlns:a16="http://schemas.microsoft.com/office/drawing/2014/main" val="10001"/>
                  </a:ext>
                </a:extLst>
              </a:tr>
              <a:tr h="508000">
                <a:tc>
                  <a:txBody>
                    <a:bodyPr/>
                    <a:lstStyle/>
                    <a:p>
                      <a:pPr algn="ctr"/>
                      <a:r>
                        <a:rPr lang="en-US" sz="2800" dirty="0">
                          <a:latin typeface="Calibri" pitchFamily="34" charset="0"/>
                        </a:rPr>
                        <a:t>Vertebrate</a:t>
                      </a:r>
                    </a:p>
                  </a:txBody>
                  <a:tcPr/>
                </a:tc>
                <a:tc>
                  <a:txBody>
                    <a:bodyPr/>
                    <a:lstStyle/>
                    <a:p>
                      <a:pPr algn="ctr"/>
                      <a:r>
                        <a:rPr lang="en-US" sz="2800" dirty="0">
                          <a:latin typeface="Calibri" pitchFamily="34" charset="0"/>
                        </a:rPr>
                        <a:t>Fish</a:t>
                      </a:r>
                    </a:p>
                  </a:txBody>
                  <a:tcPr/>
                </a:tc>
                <a:extLst>
                  <a:ext uri="{0D108BD9-81ED-4DB2-BD59-A6C34878D82A}">
                    <a16:rowId xmlns:a16="http://schemas.microsoft.com/office/drawing/2014/main" val="10002"/>
                  </a:ext>
                </a:extLst>
              </a:tr>
              <a:tr h="508000">
                <a:tc>
                  <a:txBody>
                    <a:bodyPr/>
                    <a:lstStyle/>
                    <a:p>
                      <a:pPr algn="ctr"/>
                      <a:r>
                        <a:rPr lang="en-US" sz="2800" dirty="0">
                          <a:latin typeface="Calibri" pitchFamily="34" charset="0"/>
                        </a:rPr>
                        <a:t>Reptile</a:t>
                      </a:r>
                    </a:p>
                  </a:txBody>
                  <a:tcPr/>
                </a:tc>
                <a:tc>
                  <a:txBody>
                    <a:bodyPr/>
                    <a:lstStyle/>
                    <a:p>
                      <a:pPr algn="ctr"/>
                      <a:r>
                        <a:rPr lang="en-US" sz="2800" dirty="0">
                          <a:latin typeface="Calibri" pitchFamily="34" charset="0"/>
                        </a:rPr>
                        <a:t>Bird</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763759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t>Assign Organisms to Groups</a:t>
            </a:r>
          </a:p>
        </p:txBody>
      </p:sp>
      <p:sp>
        <p:nvSpPr>
          <p:cNvPr id="3" name="Content Placeholder 2"/>
          <p:cNvSpPr>
            <a:spLocks noGrp="1"/>
          </p:cNvSpPr>
          <p:nvPr>
            <p:ph idx="1"/>
          </p:nvPr>
        </p:nvSpPr>
        <p:spPr>
          <a:xfrm>
            <a:off x="609600" y="1295400"/>
            <a:ext cx="8229600" cy="4876800"/>
          </a:xfrm>
        </p:spPr>
        <p:txBody>
          <a:bodyPr/>
          <a:lstStyle/>
          <a:p>
            <a:pPr marL="0" indent="0">
              <a:spcBef>
                <a:spcPts val="600"/>
              </a:spcBef>
              <a:buNone/>
            </a:pPr>
            <a:r>
              <a:rPr lang="en-US" sz="3000" dirty="0"/>
              <a:t>Which group or groups would you assign each organism to based on traits? What’s your evidence?</a:t>
            </a:r>
          </a:p>
        </p:txBody>
      </p:sp>
      <p:graphicFrame>
        <p:nvGraphicFramePr>
          <p:cNvPr id="4" name="Table 3"/>
          <p:cNvGraphicFramePr>
            <a:graphicFrameLocks noGrp="1"/>
          </p:cNvGraphicFramePr>
          <p:nvPr>
            <p:extLst>
              <p:ext uri="{D42A27DB-BD31-4B8C-83A1-F6EECF244321}">
                <p14:modId xmlns:p14="http://schemas.microsoft.com/office/powerpoint/2010/main" val="2212119015"/>
              </p:ext>
            </p:extLst>
          </p:nvPr>
        </p:nvGraphicFramePr>
        <p:xfrm>
          <a:off x="2514600" y="4495800"/>
          <a:ext cx="4267200" cy="2072640"/>
        </p:xfrm>
        <a:graphic>
          <a:graphicData uri="http://schemas.openxmlformats.org/drawingml/2006/table">
            <a:tbl>
              <a:tblPr firstRow="1" bandRow="1">
                <a:tableStyleId>{5940675A-B579-460E-94D1-54222C63F5DA}</a:tableStyleId>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tblGrid>
              <a:tr h="365760">
                <a:tc>
                  <a:txBody>
                    <a:bodyPr/>
                    <a:lstStyle/>
                    <a:p>
                      <a:pPr algn="ctr"/>
                      <a:r>
                        <a:rPr lang="en-US" sz="2800" dirty="0">
                          <a:latin typeface="Calibri" pitchFamily="34" charset="0"/>
                        </a:rPr>
                        <a:t>Plant</a:t>
                      </a:r>
                    </a:p>
                  </a:txBody>
                  <a:tcPr/>
                </a:tc>
                <a:tc>
                  <a:txBody>
                    <a:bodyPr/>
                    <a:lstStyle/>
                    <a:p>
                      <a:pPr algn="ctr"/>
                      <a:r>
                        <a:rPr lang="en-US" sz="2800" dirty="0">
                          <a:latin typeface="Calibri" pitchFamily="34" charset="0"/>
                        </a:rPr>
                        <a:t>Sunflower</a:t>
                      </a:r>
                    </a:p>
                  </a:txBody>
                  <a:tcPr/>
                </a:tc>
                <a:extLst>
                  <a:ext uri="{0D108BD9-81ED-4DB2-BD59-A6C34878D82A}">
                    <a16:rowId xmlns:a16="http://schemas.microsoft.com/office/drawing/2014/main" val="10000"/>
                  </a:ext>
                </a:extLst>
              </a:tr>
              <a:tr h="508000">
                <a:tc>
                  <a:txBody>
                    <a:bodyPr/>
                    <a:lstStyle/>
                    <a:p>
                      <a:pPr algn="ctr"/>
                      <a:r>
                        <a:rPr lang="en-US" sz="2800" dirty="0">
                          <a:latin typeface="Calibri" pitchFamily="34" charset="0"/>
                        </a:rPr>
                        <a:t>Mammal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latin typeface="Calibri" pitchFamily="34" charset="0"/>
                        </a:rPr>
                        <a:t>Conifer</a:t>
                      </a:r>
                    </a:p>
                  </a:txBody>
                  <a:tcPr/>
                </a:tc>
                <a:extLst>
                  <a:ext uri="{0D108BD9-81ED-4DB2-BD59-A6C34878D82A}">
                    <a16:rowId xmlns:a16="http://schemas.microsoft.com/office/drawing/2014/main" val="10001"/>
                  </a:ext>
                </a:extLst>
              </a:tr>
              <a:tr h="508000">
                <a:tc>
                  <a:txBody>
                    <a:bodyPr/>
                    <a:lstStyle/>
                    <a:p>
                      <a:pPr algn="ctr"/>
                      <a:r>
                        <a:rPr lang="en-US" sz="2800" dirty="0">
                          <a:latin typeface="Calibri" pitchFamily="34" charset="0"/>
                        </a:rPr>
                        <a:t>Vertebrate</a:t>
                      </a:r>
                    </a:p>
                  </a:txBody>
                  <a:tcPr/>
                </a:tc>
                <a:tc>
                  <a:txBody>
                    <a:bodyPr/>
                    <a:lstStyle/>
                    <a:p>
                      <a:pPr algn="ctr"/>
                      <a:r>
                        <a:rPr lang="en-US" sz="2800" dirty="0">
                          <a:latin typeface="Calibri" pitchFamily="34" charset="0"/>
                        </a:rPr>
                        <a:t>Fish</a:t>
                      </a:r>
                    </a:p>
                  </a:txBody>
                  <a:tcPr/>
                </a:tc>
                <a:extLst>
                  <a:ext uri="{0D108BD9-81ED-4DB2-BD59-A6C34878D82A}">
                    <a16:rowId xmlns:a16="http://schemas.microsoft.com/office/drawing/2014/main" val="10002"/>
                  </a:ext>
                </a:extLst>
              </a:tr>
              <a:tr h="508000">
                <a:tc>
                  <a:txBody>
                    <a:bodyPr/>
                    <a:lstStyle/>
                    <a:p>
                      <a:pPr algn="ctr"/>
                      <a:r>
                        <a:rPr lang="en-US" sz="2800" dirty="0">
                          <a:latin typeface="Calibri" pitchFamily="34" charset="0"/>
                        </a:rPr>
                        <a:t>Reptile</a:t>
                      </a:r>
                    </a:p>
                  </a:txBody>
                  <a:tcPr/>
                </a:tc>
                <a:tc>
                  <a:txBody>
                    <a:bodyPr/>
                    <a:lstStyle/>
                    <a:p>
                      <a:pPr algn="ctr"/>
                      <a:r>
                        <a:rPr lang="en-US" sz="2800" dirty="0">
                          <a:latin typeface="Calibri" pitchFamily="34" charset="0"/>
                        </a:rPr>
                        <a:t>Bird</a:t>
                      </a:r>
                    </a:p>
                  </a:txBody>
                  <a:tcPr/>
                </a:tc>
                <a:extLst>
                  <a:ext uri="{0D108BD9-81ED-4DB2-BD59-A6C34878D82A}">
                    <a16:rowId xmlns:a16="http://schemas.microsoft.com/office/drawing/2014/main" val="10003"/>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2438399"/>
            <a:ext cx="3581400" cy="1827033"/>
          </a:xfrm>
          <a:prstGeom prst="rect">
            <a:avLst/>
          </a:prstGeom>
        </p:spPr>
      </p:pic>
      <p:sp>
        <p:nvSpPr>
          <p:cNvPr id="6" name="Rectangle 5"/>
          <p:cNvSpPr/>
          <p:nvPr/>
        </p:nvSpPr>
        <p:spPr>
          <a:xfrm>
            <a:off x="3109273" y="4227521"/>
            <a:ext cx="1475084" cy="215444"/>
          </a:xfrm>
          <a:prstGeom prst="rect">
            <a:avLst/>
          </a:prstGeom>
        </p:spPr>
        <p:txBody>
          <a:bodyPr wrap="none">
            <a:spAutoFit/>
          </a:bodyPr>
          <a:lstStyle/>
          <a:p>
            <a:r>
              <a:rPr lang="en-US" sz="800" dirty="0">
                <a:solidFill>
                  <a:srgbClr val="292934"/>
                </a:solidFill>
                <a:latin typeface="Calibri" panose="020F0502020204030204" pitchFamily="34" charset="0"/>
              </a:rPr>
              <a:t>Photo courtesy of Pixabay.com</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2438400"/>
            <a:ext cx="3810000" cy="1828800"/>
          </a:xfrm>
          <a:prstGeom prst="rect">
            <a:avLst/>
          </a:prstGeom>
        </p:spPr>
      </p:pic>
      <p:sp>
        <p:nvSpPr>
          <p:cNvPr id="8" name="Rectangle 7"/>
          <p:cNvSpPr/>
          <p:nvPr/>
        </p:nvSpPr>
        <p:spPr>
          <a:xfrm>
            <a:off x="7240592" y="4226560"/>
            <a:ext cx="1417376" cy="215444"/>
          </a:xfrm>
          <a:prstGeom prst="rect">
            <a:avLst/>
          </a:prstGeom>
        </p:spPr>
        <p:txBody>
          <a:bodyPr wrap="none">
            <a:spAutoFit/>
          </a:bodyPr>
          <a:lstStyle/>
          <a:p>
            <a:r>
              <a:rPr lang="en-US" sz="800" dirty="0">
                <a:solidFill>
                  <a:srgbClr val="292934"/>
                </a:solidFill>
                <a:latin typeface="Calibri" panose="020F0502020204030204" pitchFamily="34" charset="0"/>
              </a:rPr>
              <a:t>Photo courtesy of Pexels.com</a:t>
            </a:r>
          </a:p>
        </p:txBody>
      </p:sp>
    </p:spTree>
    <p:extLst>
      <p:ext uri="{BB962C8B-B14F-4D97-AF65-F5344CB8AC3E}">
        <p14:creationId xmlns:p14="http://schemas.microsoft.com/office/powerpoint/2010/main" val="327637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2975" r="25675"/>
          <a:stretch/>
        </p:blipFill>
        <p:spPr>
          <a:xfrm>
            <a:off x="609600" y="2286000"/>
            <a:ext cx="4181654" cy="396240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135539588"/>
              </p:ext>
            </p:extLst>
          </p:nvPr>
        </p:nvGraphicFramePr>
        <p:xfrm>
          <a:off x="5105400" y="1905000"/>
          <a:ext cx="3728460" cy="1341120"/>
        </p:xfrm>
        <a:graphic>
          <a:graphicData uri="http://schemas.openxmlformats.org/drawingml/2006/table">
            <a:tbl>
              <a:tblPr firstRow="1" bandRow="1">
                <a:tableStyleId>{5940675A-B579-460E-94D1-54222C63F5DA}</a:tableStyleId>
              </a:tblPr>
              <a:tblGrid>
                <a:gridCol w="1864230">
                  <a:extLst>
                    <a:ext uri="{9D8B030D-6E8A-4147-A177-3AD203B41FA5}">
                      <a16:colId xmlns:a16="http://schemas.microsoft.com/office/drawing/2014/main" val="20000"/>
                    </a:ext>
                  </a:extLst>
                </a:gridCol>
                <a:gridCol w="1864230">
                  <a:extLst>
                    <a:ext uri="{9D8B030D-6E8A-4147-A177-3AD203B41FA5}">
                      <a16:colId xmlns:a16="http://schemas.microsoft.com/office/drawing/2014/main" val="20001"/>
                    </a:ext>
                  </a:extLst>
                </a:gridCol>
              </a:tblGrid>
              <a:tr h="283786">
                <a:tc>
                  <a:txBody>
                    <a:bodyPr/>
                    <a:lstStyle/>
                    <a:p>
                      <a:pPr algn="ctr"/>
                      <a:r>
                        <a:rPr lang="en-US" sz="1600" dirty="0"/>
                        <a:t>Plant</a:t>
                      </a:r>
                    </a:p>
                  </a:txBody>
                  <a:tcPr>
                    <a:solidFill>
                      <a:schemeClr val="bg1"/>
                    </a:solidFill>
                  </a:tcPr>
                </a:tc>
                <a:tc>
                  <a:txBody>
                    <a:bodyPr/>
                    <a:lstStyle/>
                    <a:p>
                      <a:pPr algn="ctr"/>
                      <a:r>
                        <a:rPr lang="en-US" sz="1600" dirty="0"/>
                        <a:t>Sunflower</a:t>
                      </a:r>
                    </a:p>
                  </a:txBody>
                  <a:tcPr>
                    <a:solidFill>
                      <a:schemeClr val="bg1"/>
                    </a:solidFill>
                  </a:tcPr>
                </a:tc>
                <a:extLst>
                  <a:ext uri="{0D108BD9-81ED-4DB2-BD59-A6C34878D82A}">
                    <a16:rowId xmlns:a16="http://schemas.microsoft.com/office/drawing/2014/main" val="10000"/>
                  </a:ext>
                </a:extLst>
              </a:tr>
              <a:tr h="325348">
                <a:tc>
                  <a:txBody>
                    <a:bodyPr/>
                    <a:lstStyle/>
                    <a:p>
                      <a:pPr algn="ctr"/>
                      <a:r>
                        <a:rPr lang="en-US" sz="1600" dirty="0"/>
                        <a:t>Mammal</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Conifer</a:t>
                      </a:r>
                    </a:p>
                  </a:txBody>
                  <a:tcPr>
                    <a:solidFill>
                      <a:schemeClr val="bg1"/>
                    </a:solidFill>
                  </a:tcPr>
                </a:tc>
                <a:extLst>
                  <a:ext uri="{0D108BD9-81ED-4DB2-BD59-A6C34878D82A}">
                    <a16:rowId xmlns:a16="http://schemas.microsoft.com/office/drawing/2014/main" val="10001"/>
                  </a:ext>
                </a:extLst>
              </a:tr>
              <a:tr h="325348">
                <a:tc>
                  <a:txBody>
                    <a:bodyPr/>
                    <a:lstStyle/>
                    <a:p>
                      <a:pPr algn="ctr"/>
                      <a:r>
                        <a:rPr lang="en-US" sz="1600" dirty="0"/>
                        <a:t>Vertebrate</a:t>
                      </a:r>
                    </a:p>
                  </a:txBody>
                  <a:tcPr>
                    <a:solidFill>
                      <a:schemeClr val="bg1"/>
                    </a:solidFill>
                  </a:tcPr>
                </a:tc>
                <a:tc>
                  <a:txBody>
                    <a:bodyPr/>
                    <a:lstStyle/>
                    <a:p>
                      <a:pPr algn="ctr"/>
                      <a:r>
                        <a:rPr lang="en-US" sz="1600" dirty="0"/>
                        <a:t>Fish</a:t>
                      </a:r>
                    </a:p>
                  </a:txBody>
                  <a:tcPr>
                    <a:solidFill>
                      <a:schemeClr val="bg1"/>
                    </a:solidFill>
                  </a:tcPr>
                </a:tc>
                <a:extLst>
                  <a:ext uri="{0D108BD9-81ED-4DB2-BD59-A6C34878D82A}">
                    <a16:rowId xmlns:a16="http://schemas.microsoft.com/office/drawing/2014/main" val="10002"/>
                  </a:ext>
                </a:extLst>
              </a:tr>
              <a:tr h="325348">
                <a:tc>
                  <a:txBody>
                    <a:bodyPr/>
                    <a:lstStyle/>
                    <a:p>
                      <a:pPr algn="ctr"/>
                      <a:r>
                        <a:rPr lang="en-US" sz="1600" dirty="0"/>
                        <a:t>Reptile</a:t>
                      </a:r>
                    </a:p>
                  </a:txBody>
                  <a:tcPr>
                    <a:solidFill>
                      <a:schemeClr val="bg1"/>
                    </a:solidFill>
                  </a:tcPr>
                </a:tc>
                <a:tc>
                  <a:txBody>
                    <a:bodyPr/>
                    <a:lstStyle/>
                    <a:p>
                      <a:pPr algn="ctr"/>
                      <a:r>
                        <a:rPr lang="en-US" sz="1600" dirty="0"/>
                        <a:t>Bird</a:t>
                      </a:r>
                    </a:p>
                  </a:txBody>
                  <a:tcPr>
                    <a:solidFill>
                      <a:schemeClr val="bg1"/>
                    </a:solidFill>
                  </a:tcPr>
                </a:tc>
                <a:extLst>
                  <a:ext uri="{0D108BD9-81ED-4DB2-BD59-A6C34878D82A}">
                    <a16:rowId xmlns:a16="http://schemas.microsoft.com/office/drawing/2014/main" val="10003"/>
                  </a:ext>
                </a:extLst>
              </a:tr>
            </a:tbl>
          </a:graphicData>
        </a:graphic>
      </p:graphicFrame>
      <p:sp>
        <p:nvSpPr>
          <p:cNvPr id="6" name="Content Placeholder 2"/>
          <p:cNvSpPr txBox="1">
            <a:spLocks/>
          </p:cNvSpPr>
          <p:nvPr/>
        </p:nvSpPr>
        <p:spPr bwMode="auto">
          <a:xfrm>
            <a:off x="609600" y="1219200"/>
            <a:ext cx="8153400" cy="2167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93A299"/>
              </a:buClr>
              <a:buNone/>
            </a:pPr>
            <a:r>
              <a:rPr lang="en-US" sz="2800" dirty="0">
                <a:solidFill>
                  <a:srgbClr val="292934"/>
                </a:solidFill>
              </a:rPr>
              <a:t>Assign each organism to a group or groups and state your evidence.</a:t>
            </a:r>
          </a:p>
        </p:txBody>
      </p:sp>
      <p:sp>
        <p:nvSpPr>
          <p:cNvPr id="11" name="Rectangle 10"/>
          <p:cNvSpPr/>
          <p:nvPr/>
        </p:nvSpPr>
        <p:spPr>
          <a:xfrm>
            <a:off x="3352800" y="6248400"/>
            <a:ext cx="1476686" cy="215444"/>
          </a:xfrm>
          <a:prstGeom prst="rect">
            <a:avLst/>
          </a:prstGeom>
        </p:spPr>
        <p:txBody>
          <a:bodyPr wrap="none">
            <a:spAutoFit/>
          </a:bodyPr>
          <a:lstStyle/>
          <a:p>
            <a:r>
              <a:rPr lang="en-US" sz="800" dirty="0">
                <a:solidFill>
                  <a:srgbClr val="292934"/>
                </a:solidFill>
                <a:latin typeface="Calibri" panose="020F0502020204030204" pitchFamily="34" charset="0"/>
              </a:rPr>
              <a:t>Photo courtesy of Pixabay.com</a:t>
            </a:r>
          </a:p>
        </p:txBody>
      </p:sp>
      <p:grpSp>
        <p:nvGrpSpPr>
          <p:cNvPr id="2" name="Group 1"/>
          <p:cNvGrpSpPr/>
          <p:nvPr/>
        </p:nvGrpSpPr>
        <p:grpSpPr>
          <a:xfrm>
            <a:off x="5181600" y="3429000"/>
            <a:ext cx="3294895" cy="2996017"/>
            <a:chOff x="6067889" y="3731023"/>
            <a:chExt cx="3294895" cy="3654640"/>
          </a:xfrm>
        </p:grpSpPr>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20653" b="10220"/>
            <a:stretch/>
          </p:blipFill>
          <p:spPr>
            <a:xfrm>
              <a:off x="6067889" y="3731023"/>
              <a:ext cx="3254732" cy="3439197"/>
            </a:xfrm>
            <a:prstGeom prst="rect">
              <a:avLst/>
            </a:prstGeom>
          </p:spPr>
        </p:pic>
        <p:sp>
          <p:nvSpPr>
            <p:cNvPr id="12" name="Rectangle 11"/>
            <p:cNvSpPr/>
            <p:nvPr/>
          </p:nvSpPr>
          <p:spPr>
            <a:xfrm>
              <a:off x="7668089" y="7170219"/>
              <a:ext cx="1694695" cy="215444"/>
            </a:xfrm>
            <a:prstGeom prst="rect">
              <a:avLst/>
            </a:prstGeom>
          </p:spPr>
          <p:txBody>
            <a:bodyPr wrap="none">
              <a:spAutoFit/>
            </a:bodyPr>
            <a:lstStyle/>
            <a:p>
              <a:r>
                <a:rPr lang="en-US" sz="800" dirty="0">
                  <a:solidFill>
                    <a:srgbClr val="292934"/>
                  </a:solidFill>
                  <a:latin typeface="Calibri" panose="020F0502020204030204" pitchFamily="34" charset="0"/>
                </a:rPr>
                <a:t>Photograph by Barnes Dr. Thomas G</a:t>
              </a:r>
            </a:p>
          </p:txBody>
        </p:sp>
      </p:grpSp>
      <p:sp>
        <p:nvSpPr>
          <p:cNvPr id="13" name="Title 1"/>
          <p:cNvSpPr>
            <a:spLocks noGrp="1"/>
          </p:cNvSpPr>
          <p:nvPr>
            <p:ph type="title"/>
          </p:nvPr>
        </p:nvSpPr>
        <p:spPr>
          <a:xfrm>
            <a:off x="609600" y="304800"/>
            <a:ext cx="8077200" cy="990600"/>
          </a:xfrm>
        </p:spPr>
        <p:txBody>
          <a:bodyPr>
            <a:normAutofit/>
          </a:bodyPr>
          <a:lstStyle/>
          <a:p>
            <a:r>
              <a:rPr lang="en-US" dirty="0"/>
              <a:t>Assign Organisms to Groups</a:t>
            </a:r>
          </a:p>
        </p:txBody>
      </p:sp>
    </p:spTree>
    <p:extLst>
      <p:ext uri="{BB962C8B-B14F-4D97-AF65-F5344CB8AC3E}">
        <p14:creationId xmlns:p14="http://schemas.microsoft.com/office/powerpoint/2010/main" val="327965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135539588"/>
              </p:ext>
            </p:extLst>
          </p:nvPr>
        </p:nvGraphicFramePr>
        <p:xfrm>
          <a:off x="3581400" y="2286000"/>
          <a:ext cx="4724400" cy="1417320"/>
        </p:xfrm>
        <a:graphic>
          <a:graphicData uri="http://schemas.openxmlformats.org/drawingml/2006/table">
            <a:tbl>
              <a:tblPr firstRow="1" bandRow="1">
                <a:tableStyleId>{5940675A-B579-460E-94D1-54222C63F5DA}</a:tableStyleId>
              </a:tblPr>
              <a:tblGrid>
                <a:gridCol w="2362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tblGrid>
              <a:tr h="354330">
                <a:tc>
                  <a:txBody>
                    <a:bodyPr/>
                    <a:lstStyle/>
                    <a:p>
                      <a:pPr algn="ctr"/>
                      <a:r>
                        <a:rPr lang="en-US" sz="1600" dirty="0"/>
                        <a:t>Plant</a:t>
                      </a:r>
                    </a:p>
                  </a:txBody>
                  <a:tcPr>
                    <a:solidFill>
                      <a:schemeClr val="bg1"/>
                    </a:solidFill>
                  </a:tcPr>
                </a:tc>
                <a:tc>
                  <a:txBody>
                    <a:bodyPr/>
                    <a:lstStyle/>
                    <a:p>
                      <a:pPr algn="ctr"/>
                      <a:r>
                        <a:rPr lang="en-US" sz="1600" dirty="0"/>
                        <a:t>Sunflower</a:t>
                      </a:r>
                    </a:p>
                  </a:txBody>
                  <a:tcPr>
                    <a:solidFill>
                      <a:schemeClr val="bg1"/>
                    </a:solidFill>
                  </a:tcPr>
                </a:tc>
                <a:extLst>
                  <a:ext uri="{0D108BD9-81ED-4DB2-BD59-A6C34878D82A}">
                    <a16:rowId xmlns:a16="http://schemas.microsoft.com/office/drawing/2014/main" val="10000"/>
                  </a:ext>
                </a:extLst>
              </a:tr>
              <a:tr h="354330">
                <a:tc>
                  <a:txBody>
                    <a:bodyPr/>
                    <a:lstStyle/>
                    <a:p>
                      <a:pPr algn="ctr"/>
                      <a:r>
                        <a:rPr lang="en-US" sz="1600" dirty="0"/>
                        <a:t>Mammal</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Conifer</a:t>
                      </a:r>
                    </a:p>
                  </a:txBody>
                  <a:tcPr>
                    <a:solidFill>
                      <a:schemeClr val="bg1"/>
                    </a:solidFill>
                  </a:tcPr>
                </a:tc>
                <a:extLst>
                  <a:ext uri="{0D108BD9-81ED-4DB2-BD59-A6C34878D82A}">
                    <a16:rowId xmlns:a16="http://schemas.microsoft.com/office/drawing/2014/main" val="10001"/>
                  </a:ext>
                </a:extLst>
              </a:tr>
              <a:tr h="354330">
                <a:tc>
                  <a:txBody>
                    <a:bodyPr/>
                    <a:lstStyle/>
                    <a:p>
                      <a:pPr algn="ctr"/>
                      <a:r>
                        <a:rPr lang="en-US" sz="1600" dirty="0"/>
                        <a:t>Vertebrate</a:t>
                      </a:r>
                    </a:p>
                  </a:txBody>
                  <a:tcPr>
                    <a:solidFill>
                      <a:schemeClr val="bg1"/>
                    </a:solidFill>
                  </a:tcPr>
                </a:tc>
                <a:tc>
                  <a:txBody>
                    <a:bodyPr/>
                    <a:lstStyle/>
                    <a:p>
                      <a:pPr algn="ctr"/>
                      <a:r>
                        <a:rPr lang="en-US" sz="1600" dirty="0"/>
                        <a:t>Fish</a:t>
                      </a:r>
                    </a:p>
                  </a:txBody>
                  <a:tcPr>
                    <a:solidFill>
                      <a:schemeClr val="bg1"/>
                    </a:solidFill>
                  </a:tcPr>
                </a:tc>
                <a:extLst>
                  <a:ext uri="{0D108BD9-81ED-4DB2-BD59-A6C34878D82A}">
                    <a16:rowId xmlns:a16="http://schemas.microsoft.com/office/drawing/2014/main" val="10002"/>
                  </a:ext>
                </a:extLst>
              </a:tr>
              <a:tr h="354330">
                <a:tc>
                  <a:txBody>
                    <a:bodyPr/>
                    <a:lstStyle/>
                    <a:p>
                      <a:pPr algn="ctr"/>
                      <a:r>
                        <a:rPr lang="en-US" sz="1600" dirty="0"/>
                        <a:t>Reptile</a:t>
                      </a:r>
                    </a:p>
                  </a:txBody>
                  <a:tcPr>
                    <a:solidFill>
                      <a:schemeClr val="bg1"/>
                    </a:solidFill>
                  </a:tcPr>
                </a:tc>
                <a:tc>
                  <a:txBody>
                    <a:bodyPr/>
                    <a:lstStyle/>
                    <a:p>
                      <a:pPr algn="ctr"/>
                      <a:r>
                        <a:rPr lang="en-US" sz="1600" dirty="0"/>
                        <a:t>Bird</a:t>
                      </a:r>
                    </a:p>
                  </a:txBody>
                  <a:tcPr>
                    <a:solidFill>
                      <a:schemeClr val="bg1"/>
                    </a:solidFill>
                  </a:tcPr>
                </a:tc>
                <a:extLst>
                  <a:ext uri="{0D108BD9-81ED-4DB2-BD59-A6C34878D82A}">
                    <a16:rowId xmlns:a16="http://schemas.microsoft.com/office/drawing/2014/main" val="10003"/>
                  </a:ext>
                </a:extLst>
              </a:tr>
            </a:tbl>
          </a:graphicData>
        </a:graphic>
      </p:graphicFrame>
      <p:sp>
        <p:nvSpPr>
          <p:cNvPr id="6" name="Content Placeholder 2"/>
          <p:cNvSpPr txBox="1">
            <a:spLocks/>
          </p:cNvSpPr>
          <p:nvPr/>
        </p:nvSpPr>
        <p:spPr bwMode="auto">
          <a:xfrm>
            <a:off x="609600" y="1219200"/>
            <a:ext cx="8153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93A299"/>
              </a:buClr>
              <a:buNone/>
            </a:pPr>
            <a:r>
              <a:rPr lang="en-US" sz="3000" dirty="0">
                <a:solidFill>
                  <a:srgbClr val="292934"/>
                </a:solidFill>
              </a:rPr>
              <a:t>Assign each organism to a group or groups and state your evidence.</a:t>
            </a:r>
          </a:p>
        </p:txBody>
      </p:sp>
      <p:sp>
        <p:nvSpPr>
          <p:cNvPr id="13" name="Title 1"/>
          <p:cNvSpPr>
            <a:spLocks noGrp="1"/>
          </p:cNvSpPr>
          <p:nvPr>
            <p:ph type="title"/>
          </p:nvPr>
        </p:nvSpPr>
        <p:spPr>
          <a:xfrm>
            <a:off x="609600" y="304800"/>
            <a:ext cx="8077200" cy="990600"/>
          </a:xfrm>
        </p:spPr>
        <p:txBody>
          <a:bodyPr>
            <a:normAutofit/>
          </a:bodyPr>
          <a:lstStyle/>
          <a:p>
            <a:r>
              <a:rPr lang="en-US" dirty="0"/>
              <a:t>Assign Organisms to Groups</a:t>
            </a:r>
          </a:p>
        </p:txBody>
      </p:sp>
      <p:pic>
        <p:nvPicPr>
          <p:cNvPr id="15" name="Picture 14" descr="Nature, Leaf, Hang, Animal World, Flying Dog, Bat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438400"/>
            <a:ext cx="2246049" cy="392296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95400" y="6324600"/>
            <a:ext cx="1828800" cy="215444"/>
          </a:xfrm>
          <a:prstGeom prst="rect">
            <a:avLst/>
          </a:prstGeom>
        </p:spPr>
        <p:txBody>
          <a:bodyPr wrap="square">
            <a:spAutoFit/>
          </a:bodyPr>
          <a:lstStyle/>
          <a:p>
            <a:r>
              <a:rPr lang="en-US" sz="800" dirty="0">
                <a:latin typeface="Calibri" panose="020F0502020204030204" pitchFamily="34" charset="0"/>
              </a:rPr>
              <a:t>Photo courtesy of Brisbane City Council</a:t>
            </a:r>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6510" r="-1"/>
          <a:stretch/>
        </p:blipFill>
        <p:spPr>
          <a:xfrm>
            <a:off x="3581400" y="3968488"/>
            <a:ext cx="4738816" cy="2356112"/>
          </a:xfrm>
          <a:prstGeom prst="rect">
            <a:avLst/>
          </a:prstGeom>
        </p:spPr>
      </p:pic>
      <p:sp>
        <p:nvSpPr>
          <p:cNvPr id="18" name="Rectangle 17"/>
          <p:cNvSpPr/>
          <p:nvPr/>
        </p:nvSpPr>
        <p:spPr>
          <a:xfrm>
            <a:off x="6553200" y="6324600"/>
            <a:ext cx="1893467" cy="215444"/>
          </a:xfrm>
          <a:prstGeom prst="rect">
            <a:avLst/>
          </a:prstGeom>
        </p:spPr>
        <p:txBody>
          <a:bodyPr wrap="none">
            <a:spAutoFit/>
          </a:bodyPr>
          <a:lstStyle/>
          <a:p>
            <a:r>
              <a:rPr lang="en-US" sz="800" dirty="0">
                <a:solidFill>
                  <a:srgbClr val="292934"/>
                </a:solidFill>
                <a:latin typeface="Calibri" panose="020F0502020204030204" pitchFamily="34" charset="0"/>
              </a:rPr>
              <a:t>  Photo courtesy of Brisbane City Council</a:t>
            </a:r>
          </a:p>
        </p:txBody>
      </p:sp>
    </p:spTree>
    <p:extLst>
      <p:ext uri="{BB962C8B-B14F-4D97-AF65-F5344CB8AC3E}">
        <p14:creationId xmlns:p14="http://schemas.microsoft.com/office/powerpoint/2010/main" val="327965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8077200" cy="5334000"/>
          </a:xfrm>
        </p:spPr>
        <p:txBody>
          <a:bodyPr>
            <a:normAutofit fontScale="92500" lnSpcReduction="10000"/>
          </a:bodyPr>
          <a:lstStyle/>
          <a:p>
            <a:pPr marL="777240" indent="0">
              <a:buNone/>
            </a:pPr>
            <a:r>
              <a:rPr lang="en-US" sz="2700" b="1" dirty="0"/>
              <a:t>Key science idea: </a:t>
            </a:r>
            <a:r>
              <a:rPr lang="en-US" sz="2700" dirty="0"/>
              <a:t>Shared traits help biologists define groups of organisms related by common ancestry.</a:t>
            </a:r>
          </a:p>
          <a:p>
            <a:pPr marL="0" indent="-868680">
              <a:spcBef>
                <a:spcPts val="1800"/>
              </a:spcBef>
              <a:buNone/>
            </a:pPr>
            <a:r>
              <a:rPr lang="en-US" sz="2700" b="1" dirty="0"/>
              <a:t>Plants: </a:t>
            </a:r>
            <a:r>
              <a:rPr lang="en-US" sz="2700" dirty="0" err="1"/>
              <a:t>Multicellular</a:t>
            </a:r>
            <a:r>
              <a:rPr lang="en-US" sz="2700" dirty="0"/>
              <a:t>; make their own food; cell walls made of cellulose; produce and use specific type of chlorophyll</a:t>
            </a:r>
          </a:p>
          <a:p>
            <a:pPr marL="0" indent="-868680">
              <a:spcBef>
                <a:spcPts val="1200"/>
              </a:spcBef>
              <a:buNone/>
            </a:pPr>
            <a:r>
              <a:rPr lang="en-US" sz="2700" b="1" dirty="0"/>
              <a:t>Animals: </a:t>
            </a:r>
            <a:r>
              <a:rPr lang="en-US" sz="2700" dirty="0" err="1"/>
              <a:t>Multicellular</a:t>
            </a:r>
            <a:r>
              <a:rPr lang="en-US" sz="2700" dirty="0"/>
              <a:t>; eat other organisms for food; no cell walls</a:t>
            </a:r>
          </a:p>
          <a:p>
            <a:pPr marL="0" indent="-868680">
              <a:spcBef>
                <a:spcPts val="1200"/>
              </a:spcBef>
              <a:buNone/>
            </a:pPr>
            <a:r>
              <a:rPr lang="en-US" sz="2700" b="1" dirty="0"/>
              <a:t>Vertebrates: </a:t>
            </a:r>
            <a:r>
              <a:rPr lang="en-US" sz="2700" dirty="0"/>
              <a:t>Most have a backbone; spinal cord; top of spinal cord becomes a brain</a:t>
            </a:r>
          </a:p>
          <a:p>
            <a:pPr marL="0" indent="-868680">
              <a:spcBef>
                <a:spcPts val="1200"/>
              </a:spcBef>
              <a:buNone/>
            </a:pPr>
            <a:r>
              <a:rPr lang="en-US" sz="2700" b="1" dirty="0"/>
              <a:t>Mammals: </a:t>
            </a:r>
            <a:r>
              <a:rPr lang="en-US" sz="2700" dirty="0"/>
              <a:t>Vertebrates with hair; breathe air; four-chambered hearts, make heat internally; females make milk</a:t>
            </a:r>
          </a:p>
          <a:p>
            <a:pPr marL="0" indent="-868680">
              <a:spcBef>
                <a:spcPts val="1200"/>
              </a:spcBef>
              <a:buNone/>
            </a:pPr>
            <a:r>
              <a:rPr lang="en-US" sz="2800" b="1" dirty="0"/>
              <a:t>Reptiles: </a:t>
            </a:r>
            <a:r>
              <a:rPr lang="en-US" sz="2800" dirty="0"/>
              <a:t>Vertebrates with dry scales; lungs; eggs with many membranes (amniotic eggs)</a:t>
            </a:r>
          </a:p>
          <a:p>
            <a:endParaRPr lang="en-US" dirty="0"/>
          </a:p>
          <a:p>
            <a:endParaRPr lang="en-US" dirty="0"/>
          </a:p>
        </p:txBody>
      </p:sp>
      <p:sp>
        <p:nvSpPr>
          <p:cNvPr id="4" name="TextBox 3"/>
          <p:cNvSpPr txBox="1"/>
          <p:nvPr/>
        </p:nvSpPr>
        <p:spPr>
          <a:xfrm>
            <a:off x="533400" y="533400"/>
            <a:ext cx="8229600" cy="707886"/>
          </a:xfrm>
          <a:prstGeom prst="rect">
            <a:avLst/>
          </a:prstGeom>
          <a:noFill/>
        </p:spPr>
        <p:txBody>
          <a:bodyPr wrap="square" rtlCol="0">
            <a:spAutoFit/>
          </a:bodyPr>
          <a:lstStyle/>
          <a:p>
            <a:r>
              <a:rPr lang="en-US" sz="4000" spc="-100" dirty="0">
                <a:solidFill>
                  <a:schemeClr val="tx2"/>
                </a:solidFill>
                <a:latin typeface="Calibri" pitchFamily="34" charset="0"/>
              </a:rPr>
              <a:t>Shared Traits That Define Related Groups</a:t>
            </a:r>
            <a:endParaRPr lang="en-US" sz="4000" dirty="0">
              <a:latin typeface="Calibri"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295400"/>
            <a:ext cx="685800" cy="685800"/>
          </a:xfrm>
          <a:prstGeom prst="rect">
            <a:avLst/>
          </a:prstGeom>
        </p:spPr>
      </p:pic>
    </p:spTree>
    <p:extLst>
      <p:ext uri="{BB962C8B-B14F-4D97-AF65-F5344CB8AC3E}">
        <p14:creationId xmlns:p14="http://schemas.microsoft.com/office/powerpoint/2010/main" val="186535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305800" cy="5334000"/>
          </a:xfrm>
        </p:spPr>
        <p:txBody>
          <a:bodyPr>
            <a:normAutofit fontScale="92500" lnSpcReduction="10000"/>
          </a:bodyPr>
          <a:lstStyle/>
          <a:p>
            <a:pPr marL="777240" indent="0">
              <a:buNone/>
            </a:pPr>
            <a:r>
              <a:rPr lang="en-US" sz="2900" b="1" dirty="0"/>
              <a:t>Key science idea: </a:t>
            </a:r>
            <a:r>
              <a:rPr lang="en-US" sz="2900" dirty="0"/>
              <a:t>Shared traits help biologists define groups of organisms related by common ancestry.</a:t>
            </a:r>
          </a:p>
          <a:p>
            <a:pPr marL="0" indent="0">
              <a:spcBef>
                <a:spcPts val="1800"/>
              </a:spcBef>
              <a:buNone/>
            </a:pPr>
            <a:r>
              <a:rPr lang="en-US" sz="2900" b="1" dirty="0"/>
              <a:t>Fish: </a:t>
            </a:r>
            <a:r>
              <a:rPr lang="en-US" sz="2900" dirty="0"/>
              <a:t>Vertebrates with gills; paired fins; scales; aquatic</a:t>
            </a:r>
          </a:p>
          <a:p>
            <a:pPr marL="0" indent="0">
              <a:spcBef>
                <a:spcPts val="1200"/>
              </a:spcBef>
              <a:buNone/>
            </a:pPr>
            <a:r>
              <a:rPr lang="en-US" sz="2900" b="1" dirty="0"/>
              <a:t>Birds: </a:t>
            </a:r>
            <a:r>
              <a:rPr lang="en-US" sz="2900" dirty="0"/>
              <a:t>Reptile-like vertebrates; feathers; make heat internally; two legs covered in scales; two wings</a:t>
            </a:r>
          </a:p>
          <a:p>
            <a:pPr marL="0" indent="0">
              <a:spcBef>
                <a:spcPts val="1200"/>
              </a:spcBef>
              <a:buNone/>
            </a:pPr>
            <a:r>
              <a:rPr lang="en-US" sz="2900" b="1" dirty="0"/>
              <a:t>Conifers: </a:t>
            </a:r>
            <a:r>
              <a:rPr lang="en-US" sz="2900" dirty="0"/>
              <a:t>Vascular land plants that make seeds and cones</a:t>
            </a:r>
          </a:p>
          <a:p>
            <a:pPr marL="0" indent="0">
              <a:spcBef>
                <a:spcPts val="1200"/>
              </a:spcBef>
              <a:buNone/>
            </a:pPr>
            <a:r>
              <a:rPr lang="en-US" sz="2900" b="1" dirty="0"/>
              <a:t>Sunflowers: </a:t>
            </a:r>
            <a:r>
              <a:rPr lang="en-US" sz="2900" dirty="0"/>
              <a:t>A group of species in the flowering plant family </a:t>
            </a:r>
            <a:r>
              <a:rPr lang="en-US" sz="2900" i="1" dirty="0" err="1"/>
              <a:t>Compositae</a:t>
            </a:r>
            <a:r>
              <a:rPr lang="en-US" sz="2900" dirty="0"/>
              <a:t>; calyces modified to structures called </a:t>
            </a:r>
            <a:r>
              <a:rPr lang="en-US" sz="2900" i="1" dirty="0" err="1"/>
              <a:t>pappi</a:t>
            </a:r>
            <a:r>
              <a:rPr lang="en-US" sz="2900" dirty="0"/>
              <a:t>; anthers connate (forming tubes) and styles modified to function as brushes in a specialized pollen presentation mechanism; ovaries, each containing a single basal ovule; production of </a:t>
            </a:r>
            <a:r>
              <a:rPr lang="en-US" sz="2900" dirty="0" err="1"/>
              <a:t>sesquiterpene</a:t>
            </a:r>
            <a:r>
              <a:rPr lang="en-US" sz="2900" dirty="0"/>
              <a:t> </a:t>
            </a:r>
            <a:r>
              <a:rPr lang="en-US" sz="2900" dirty="0" err="1"/>
              <a:t>lactone</a:t>
            </a:r>
            <a:endParaRPr lang="en-US" sz="2900" dirty="0"/>
          </a:p>
          <a:p>
            <a:endParaRPr lang="en-US" dirty="0"/>
          </a:p>
          <a:p>
            <a:endParaRPr lang="en-US" dirty="0"/>
          </a:p>
        </p:txBody>
      </p:sp>
      <p:sp>
        <p:nvSpPr>
          <p:cNvPr id="4" name="TextBox 3"/>
          <p:cNvSpPr txBox="1"/>
          <p:nvPr/>
        </p:nvSpPr>
        <p:spPr>
          <a:xfrm>
            <a:off x="457200" y="533400"/>
            <a:ext cx="8305800" cy="707886"/>
          </a:xfrm>
          <a:prstGeom prst="rect">
            <a:avLst/>
          </a:prstGeom>
          <a:noFill/>
        </p:spPr>
        <p:txBody>
          <a:bodyPr wrap="square" rtlCol="0">
            <a:spAutoFit/>
          </a:bodyPr>
          <a:lstStyle/>
          <a:p>
            <a:r>
              <a:rPr lang="en-US" sz="4000" spc="-100" dirty="0">
                <a:solidFill>
                  <a:schemeClr val="tx2"/>
                </a:solidFill>
                <a:latin typeface="Calibri" pitchFamily="34" charset="0"/>
              </a:rPr>
              <a:t>Shared Traits That Define Related Groups</a:t>
            </a:r>
            <a:endParaRPr lang="en-US" sz="4000" dirty="0">
              <a:latin typeface="Calibri"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295400"/>
            <a:ext cx="685800" cy="685800"/>
          </a:xfrm>
          <a:prstGeom prst="rect">
            <a:avLst/>
          </a:prstGeom>
        </p:spPr>
      </p:pic>
    </p:spTree>
    <p:extLst>
      <p:ext uri="{BB962C8B-B14F-4D97-AF65-F5344CB8AC3E}">
        <p14:creationId xmlns:p14="http://schemas.microsoft.com/office/powerpoint/2010/main" val="186535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dirty="0"/>
              <a:t>Common Ancestry</a:t>
            </a:r>
          </a:p>
        </p:txBody>
      </p:sp>
      <p:sp>
        <p:nvSpPr>
          <p:cNvPr id="3" name="Content Placeholder 2"/>
          <p:cNvSpPr>
            <a:spLocks noGrp="1"/>
          </p:cNvSpPr>
          <p:nvPr>
            <p:ph idx="1"/>
          </p:nvPr>
        </p:nvSpPr>
        <p:spPr>
          <a:xfrm>
            <a:off x="457200" y="1600200"/>
            <a:ext cx="8382000" cy="4876800"/>
          </a:xfrm>
        </p:spPr>
        <p:txBody>
          <a:bodyPr/>
          <a:lstStyle/>
          <a:p>
            <a:pPr marL="0" indent="0">
              <a:buNone/>
            </a:pPr>
            <a:r>
              <a:rPr lang="en-US" sz="3200" i="1" dirty="0"/>
              <a:t>What do we mean when we say that organisms within a group are related by common ancestry? </a:t>
            </a:r>
          </a:p>
          <a:p>
            <a:pPr marL="0" indent="0">
              <a:spcBef>
                <a:spcPts val="2400"/>
              </a:spcBef>
              <a:buNone/>
            </a:pPr>
            <a:r>
              <a:rPr lang="en-US" sz="3200" dirty="0"/>
              <a:t>Answer this question in your science notebook and be prepared to share your ideas with the group. </a:t>
            </a:r>
          </a:p>
          <a:p>
            <a:endParaRPr lang="en-US" dirty="0"/>
          </a:p>
        </p:txBody>
      </p:sp>
    </p:spTree>
    <p:extLst>
      <p:ext uri="{BB962C8B-B14F-4D97-AF65-F5344CB8AC3E}">
        <p14:creationId xmlns:p14="http://schemas.microsoft.com/office/powerpoint/2010/main" val="27264600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01000" cy="990600"/>
          </a:xfrm>
        </p:spPr>
        <p:txBody>
          <a:bodyPr/>
          <a:lstStyle/>
          <a:p>
            <a:r>
              <a:rPr lang="en-US" dirty="0"/>
              <a:t>Make a Claim</a:t>
            </a:r>
          </a:p>
        </p:txBody>
      </p:sp>
      <p:sp>
        <p:nvSpPr>
          <p:cNvPr id="3" name="Content Placeholder 2"/>
          <p:cNvSpPr>
            <a:spLocks noGrp="1"/>
          </p:cNvSpPr>
          <p:nvPr>
            <p:ph idx="1"/>
          </p:nvPr>
        </p:nvSpPr>
        <p:spPr>
          <a:xfrm>
            <a:off x="685800" y="1447800"/>
            <a:ext cx="8001000" cy="4876800"/>
          </a:xfrm>
        </p:spPr>
        <p:txBody>
          <a:bodyPr/>
          <a:lstStyle/>
          <a:p>
            <a:pPr marL="365760" indent="-365760">
              <a:spcBef>
                <a:spcPts val="1200"/>
              </a:spcBef>
              <a:buFont typeface="+mj-lt"/>
              <a:buAutoNum type="arabicPeriod"/>
            </a:pPr>
            <a:r>
              <a:rPr lang="en-US" sz="3200" dirty="0"/>
              <a:t>Choose one of the organisms on handout 1.6 (Traits and Groups).</a:t>
            </a:r>
          </a:p>
          <a:p>
            <a:pPr marL="365760" indent="-365760">
              <a:spcBef>
                <a:spcPts val="1200"/>
              </a:spcBef>
              <a:buFont typeface="+mj-lt"/>
              <a:buAutoNum type="arabicPeriod"/>
            </a:pPr>
            <a:r>
              <a:rPr lang="en-US" sz="3200" dirty="0"/>
              <a:t>Review the traits for each group of organisms on the handout. Then make a claim stating which group your organism belongs to.</a:t>
            </a:r>
          </a:p>
          <a:p>
            <a:pPr marL="365760" indent="-365760">
              <a:spcBef>
                <a:spcPts val="1200"/>
              </a:spcBef>
              <a:buFont typeface="+mj-lt"/>
              <a:buAutoNum type="arabicPeriod"/>
            </a:pPr>
            <a:r>
              <a:rPr lang="en-US" sz="3200" dirty="0"/>
              <a:t>Support your claim with evidence.</a:t>
            </a:r>
          </a:p>
          <a:p>
            <a:pPr marL="365760" indent="-365760">
              <a:spcBef>
                <a:spcPts val="1200"/>
              </a:spcBef>
              <a:buFont typeface="+mj-lt"/>
              <a:buAutoNum type="arabicPeriod"/>
            </a:pPr>
            <a:r>
              <a:rPr lang="en-US" sz="3200" dirty="0"/>
              <a:t>Explain your scientific reasoning using science ideas about traits and groupings.</a:t>
            </a:r>
          </a:p>
        </p:txBody>
      </p:sp>
    </p:spTree>
    <p:extLst>
      <p:ext uri="{BB962C8B-B14F-4D97-AF65-F5344CB8AC3E}">
        <p14:creationId xmlns:p14="http://schemas.microsoft.com/office/powerpoint/2010/main" val="1797422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lstStyle/>
          <a:p>
            <a:pPr eaLnBrk="1" hangingPunct="1">
              <a:defRPr/>
            </a:pPr>
            <a:r>
              <a:rPr lang="en-US" dirty="0"/>
              <a:t>The </a:t>
            </a:r>
            <a:r>
              <a:rPr lang="en-US" dirty="0" err="1"/>
              <a:t>RESPeCT</a:t>
            </a:r>
            <a:r>
              <a:rPr lang="en-US" dirty="0"/>
              <a:t> PD Program</a:t>
            </a:r>
          </a:p>
        </p:txBody>
      </p:sp>
      <p:sp>
        <p:nvSpPr>
          <p:cNvPr id="3" name="Content Placeholder 2"/>
          <p:cNvSpPr>
            <a:spLocks noGrp="1"/>
          </p:cNvSpPr>
          <p:nvPr>
            <p:ph idx="1"/>
          </p:nvPr>
        </p:nvSpPr>
        <p:spPr>
          <a:xfrm>
            <a:off x="533400" y="1447800"/>
            <a:ext cx="8153400" cy="4876800"/>
          </a:xfrm>
        </p:spPr>
        <p:txBody>
          <a:bodyPr/>
          <a:lstStyle/>
          <a:p>
            <a:pPr marL="0" indent="0" eaLnBrk="1" hangingPunct="1">
              <a:buClr>
                <a:srgbClr val="93A299"/>
              </a:buClr>
              <a:buFont typeface="Arial" charset="0"/>
              <a:buNone/>
              <a:defRPr/>
            </a:pPr>
            <a:r>
              <a:rPr lang="en-US" sz="3200" dirty="0">
                <a:solidFill>
                  <a:srgbClr val="292934"/>
                </a:solidFill>
              </a:rPr>
              <a:t>Extends the </a:t>
            </a:r>
            <a:r>
              <a:rPr lang="en-US" sz="3200" dirty="0" err="1">
                <a:solidFill>
                  <a:srgbClr val="292934"/>
                </a:solidFill>
              </a:rPr>
              <a:t>STeLLA</a:t>
            </a:r>
            <a:r>
              <a:rPr lang="en-US" sz="3200" dirty="0">
                <a:solidFill>
                  <a:srgbClr val="292934"/>
                </a:solidFill>
              </a:rPr>
              <a:t> approach by	</a:t>
            </a:r>
          </a:p>
          <a:p>
            <a:pPr marL="731520" lvl="1" indent="-365760" eaLnBrk="1" hangingPunct="1">
              <a:buClr>
                <a:srgbClr val="93A299"/>
              </a:buClr>
              <a:defRPr/>
            </a:pPr>
            <a:r>
              <a:rPr lang="en-US" sz="3200" dirty="0">
                <a:solidFill>
                  <a:srgbClr val="292934"/>
                </a:solidFill>
              </a:rPr>
              <a:t>Addressing grade-level standards in Next Generation Science Standards (NGSS)</a:t>
            </a:r>
          </a:p>
          <a:p>
            <a:pPr marL="731520" lvl="1" indent="-365760" eaLnBrk="1" hangingPunct="1">
              <a:buClr>
                <a:srgbClr val="93A299"/>
              </a:buClr>
              <a:defRPr/>
            </a:pPr>
            <a:r>
              <a:rPr lang="en-US" sz="3200" dirty="0">
                <a:solidFill>
                  <a:srgbClr val="292934"/>
                </a:solidFill>
              </a:rPr>
              <a:t>Incorporating Common Core English language arts (ELA) and math standards</a:t>
            </a:r>
          </a:p>
          <a:p>
            <a:pPr marL="731520" lvl="1" indent="-365760" eaLnBrk="1" hangingPunct="1">
              <a:buClr>
                <a:srgbClr val="93A299"/>
              </a:buClr>
              <a:defRPr/>
            </a:pPr>
            <a:r>
              <a:rPr lang="en-US" sz="3200" dirty="0">
                <a:solidFill>
                  <a:srgbClr val="292934"/>
                </a:solidFill>
              </a:rPr>
              <a:t>Addressing more explicitly the needs of English language learners (ELLs)</a:t>
            </a:r>
          </a:p>
          <a:p>
            <a:pPr marL="731520" lvl="1" indent="-365760" eaLnBrk="1" hangingPunct="1">
              <a:buClr>
                <a:srgbClr val="93A299"/>
              </a:buClr>
              <a:defRPr/>
            </a:pPr>
            <a:r>
              <a:rPr lang="en-US" sz="3200" dirty="0">
                <a:solidFill>
                  <a:srgbClr val="292934"/>
                </a:solidFill>
              </a:rPr>
              <a:t>Addressing all grade levels, K</a:t>
            </a:r>
            <a:r>
              <a:rPr lang="en-US" sz="3200" dirty="0"/>
              <a:t>–</a:t>
            </a:r>
            <a:r>
              <a:rPr lang="en-US" sz="3200" dirty="0">
                <a:solidFill>
                  <a:srgbClr val="292934"/>
                </a:solidFill>
              </a:rPr>
              <a:t>6</a:t>
            </a:r>
          </a:p>
          <a:p>
            <a:pPr eaLnBrk="1" hangingPunct="1">
              <a:defRPr/>
            </a:pPr>
            <a:endParaRPr lang="en-US" dirty="0"/>
          </a:p>
        </p:txBody>
      </p:sp>
    </p:spTree>
    <p:extLst>
      <p:ext uri="{BB962C8B-B14F-4D97-AF65-F5344CB8AC3E}">
        <p14:creationId xmlns:p14="http://schemas.microsoft.com/office/powerpoint/2010/main" val="2282267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77200" cy="990600"/>
          </a:xfrm>
        </p:spPr>
        <p:txBody>
          <a:bodyPr>
            <a:noAutofit/>
          </a:bodyPr>
          <a:lstStyle/>
          <a:p>
            <a:r>
              <a:rPr lang="en-US" dirty="0"/>
              <a:t>Reflect: Content Deepening Focus Question 1</a:t>
            </a:r>
          </a:p>
        </p:txBody>
      </p:sp>
      <p:sp>
        <p:nvSpPr>
          <p:cNvPr id="3" name="Content Placeholder 2"/>
          <p:cNvSpPr>
            <a:spLocks noGrp="1"/>
          </p:cNvSpPr>
          <p:nvPr>
            <p:ph idx="1"/>
          </p:nvPr>
        </p:nvSpPr>
        <p:spPr>
          <a:xfrm>
            <a:off x="609600" y="1828800"/>
            <a:ext cx="8077200" cy="4724400"/>
          </a:xfrm>
        </p:spPr>
        <p:txBody>
          <a:bodyPr/>
          <a:lstStyle/>
          <a:p>
            <a:pPr marL="0" indent="0">
              <a:spcBef>
                <a:spcPts val="0"/>
              </a:spcBef>
              <a:buNone/>
            </a:pPr>
            <a:r>
              <a:rPr lang="en-US" sz="3200" dirty="0"/>
              <a:t>How do traits of living things help us understand how they’re grouped and related?</a:t>
            </a:r>
          </a:p>
        </p:txBody>
      </p:sp>
    </p:spTree>
    <p:extLst>
      <p:ext uri="{BB962C8B-B14F-4D97-AF65-F5344CB8AC3E}">
        <p14:creationId xmlns:p14="http://schemas.microsoft.com/office/powerpoint/2010/main" val="33906823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777240"/>
            <a:r>
              <a:rPr lang="en-US" dirty="0"/>
              <a:t>Key Science Ideas</a:t>
            </a:r>
          </a:p>
        </p:txBody>
      </p:sp>
      <p:sp>
        <p:nvSpPr>
          <p:cNvPr id="3" name="Content Placeholder 2"/>
          <p:cNvSpPr>
            <a:spLocks noGrp="1"/>
          </p:cNvSpPr>
          <p:nvPr>
            <p:ph idx="1"/>
          </p:nvPr>
        </p:nvSpPr>
        <p:spPr>
          <a:xfrm>
            <a:off x="609600" y="1524000"/>
            <a:ext cx="8077200" cy="4876800"/>
          </a:xfrm>
        </p:spPr>
        <p:txBody>
          <a:bodyPr/>
          <a:lstStyle/>
          <a:p>
            <a:pPr marL="365760" lvl="0" indent="-365760">
              <a:spcBef>
                <a:spcPts val="1200"/>
              </a:spcBef>
              <a:buFont typeface="Arial" panose="020B0604020202020204" pitchFamily="34" charset="0"/>
              <a:buChar char="•"/>
            </a:pPr>
            <a:r>
              <a:rPr lang="en-US" sz="2900" b="1" dirty="0"/>
              <a:t>Traits</a:t>
            </a:r>
            <a:r>
              <a:rPr lang="en-US" sz="2900" dirty="0"/>
              <a:t> are features or characteristics that help biologists identify related groups of organisms.</a:t>
            </a:r>
          </a:p>
          <a:p>
            <a:pPr marL="365760" lvl="0" indent="-365760">
              <a:spcBef>
                <a:spcPts val="600"/>
              </a:spcBef>
              <a:buFont typeface="Arial" panose="020B0604020202020204" pitchFamily="34" charset="0"/>
              <a:buChar char="•"/>
            </a:pPr>
            <a:r>
              <a:rPr lang="en-US" sz="2900" dirty="0"/>
              <a:t>Organisms have physical traits, behavioral traits, molecular traits, chemical pathways, and developmental pathways.</a:t>
            </a:r>
          </a:p>
          <a:p>
            <a:pPr marL="365760" lvl="0" indent="-365760">
              <a:spcBef>
                <a:spcPts val="600"/>
              </a:spcBef>
              <a:buFont typeface="Arial" panose="020B0604020202020204" pitchFamily="34" charset="0"/>
              <a:buChar char="•"/>
            </a:pPr>
            <a:r>
              <a:rPr lang="en-US" sz="2900" dirty="0"/>
              <a:t>Organisms in a group share certain traits. </a:t>
            </a:r>
          </a:p>
          <a:p>
            <a:pPr marL="365760" lvl="0" indent="-365760">
              <a:spcBef>
                <a:spcPts val="600"/>
              </a:spcBef>
              <a:buFont typeface="Arial" panose="020B0604020202020204" pitchFamily="34" charset="0"/>
              <a:buChar char="•"/>
            </a:pPr>
            <a:r>
              <a:rPr lang="en-US" sz="2900" dirty="0"/>
              <a:t>One reason groups of organisms share so many features is common ancestry.</a:t>
            </a:r>
          </a:p>
          <a:p>
            <a:pPr marL="365760" lvl="0" indent="-365760">
              <a:spcBef>
                <a:spcPts val="600"/>
              </a:spcBef>
              <a:buFont typeface="Arial" panose="020B0604020202020204" pitchFamily="34" charset="0"/>
              <a:buChar char="•"/>
            </a:pPr>
            <a:r>
              <a:rPr lang="en-US" sz="2900" dirty="0"/>
              <a:t>All of the organisms that evolved from a common ancestor inherit shared traits.</a:t>
            </a:r>
          </a:p>
          <a:p>
            <a:pPr marL="0" indent="0">
              <a:spcBef>
                <a:spcPts val="0"/>
              </a:spcBef>
              <a:buNone/>
            </a:pPr>
            <a:endParaRPr lang="en-US"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85800"/>
            <a:ext cx="685800" cy="685800"/>
          </a:xfrm>
          <a:prstGeom prst="rect">
            <a:avLst/>
          </a:prstGeom>
        </p:spPr>
      </p:pic>
    </p:spTree>
    <p:extLst>
      <p:ext uri="{BB962C8B-B14F-4D97-AF65-F5344CB8AC3E}">
        <p14:creationId xmlns:p14="http://schemas.microsoft.com/office/powerpoint/2010/main" val="339068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Content Deepening: Focus Question 2</a:t>
            </a:r>
          </a:p>
        </p:txBody>
      </p:sp>
      <p:sp>
        <p:nvSpPr>
          <p:cNvPr id="3" name="Content Placeholder 2"/>
          <p:cNvSpPr>
            <a:spLocks noGrp="1"/>
          </p:cNvSpPr>
          <p:nvPr>
            <p:ph idx="1"/>
          </p:nvPr>
        </p:nvSpPr>
        <p:spPr>
          <a:xfrm>
            <a:off x="609600" y="1600200"/>
            <a:ext cx="8077200" cy="4876800"/>
          </a:xfrm>
        </p:spPr>
        <p:txBody>
          <a:bodyPr/>
          <a:lstStyle/>
          <a:p>
            <a:pPr marL="0" indent="0">
              <a:spcBef>
                <a:spcPts val="1200"/>
              </a:spcBef>
              <a:buNone/>
            </a:pPr>
            <a:r>
              <a:rPr lang="en-US" sz="3200" dirty="0"/>
              <a:t>Why are trait variations important for the survival of living things?</a:t>
            </a:r>
          </a:p>
        </p:txBody>
      </p:sp>
    </p:spTree>
    <p:extLst>
      <p:ext uri="{BB962C8B-B14F-4D97-AF65-F5344CB8AC3E}">
        <p14:creationId xmlns:p14="http://schemas.microsoft.com/office/powerpoint/2010/main" val="35680244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09600" y="558800"/>
            <a:ext cx="8001001" cy="18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solidFill>
                <a:srgbClr val="292934"/>
              </a:solidFill>
            </a:endParaRPr>
          </a:p>
        </p:txBody>
      </p:sp>
      <p:graphicFrame>
        <p:nvGraphicFramePr>
          <p:cNvPr id="6" name="Table 5"/>
          <p:cNvGraphicFramePr>
            <a:graphicFrameLocks noGrp="1"/>
          </p:cNvGraphicFramePr>
          <p:nvPr>
            <p:extLst/>
          </p:nvPr>
        </p:nvGraphicFramePr>
        <p:xfrm>
          <a:off x="4800600" y="1600200"/>
          <a:ext cx="3886200" cy="3200400"/>
        </p:xfrm>
        <a:graphic>
          <a:graphicData uri="http://schemas.openxmlformats.org/drawingml/2006/table">
            <a:tbl>
              <a:tblPr firstRow="1" bandRow="1">
                <a:tableStyleId>{5940675A-B579-460E-94D1-54222C63F5DA}</a:tableStyleId>
              </a:tblPr>
              <a:tblGrid>
                <a:gridCol w="1799166">
                  <a:extLst>
                    <a:ext uri="{9D8B030D-6E8A-4147-A177-3AD203B41FA5}">
                      <a16:colId xmlns:a16="http://schemas.microsoft.com/office/drawing/2014/main" val="20000"/>
                    </a:ext>
                  </a:extLst>
                </a:gridCol>
                <a:gridCol w="2087034">
                  <a:extLst>
                    <a:ext uri="{9D8B030D-6E8A-4147-A177-3AD203B41FA5}">
                      <a16:colId xmlns:a16="http://schemas.microsoft.com/office/drawing/2014/main" val="20001"/>
                    </a:ext>
                  </a:extLst>
                </a:gridCol>
              </a:tblGrid>
              <a:tr h="800100">
                <a:tc>
                  <a:txBody>
                    <a:bodyPr/>
                    <a:lstStyle/>
                    <a:p>
                      <a:pPr algn="ctr"/>
                      <a:r>
                        <a:rPr lang="en-US" sz="2400" dirty="0"/>
                        <a:t>Plant</a:t>
                      </a:r>
                    </a:p>
                  </a:txBody>
                  <a:tcPr>
                    <a:solidFill>
                      <a:schemeClr val="bg1"/>
                    </a:solidFill>
                  </a:tcPr>
                </a:tc>
                <a:tc>
                  <a:txBody>
                    <a:bodyPr/>
                    <a:lstStyle/>
                    <a:p>
                      <a:pPr algn="ctr"/>
                      <a:r>
                        <a:rPr lang="en-US" sz="2400" dirty="0"/>
                        <a:t>Sunflower</a:t>
                      </a:r>
                    </a:p>
                  </a:txBody>
                  <a:tcPr>
                    <a:solidFill>
                      <a:schemeClr val="bg1"/>
                    </a:solidFill>
                  </a:tcPr>
                </a:tc>
                <a:extLst>
                  <a:ext uri="{0D108BD9-81ED-4DB2-BD59-A6C34878D82A}">
                    <a16:rowId xmlns:a16="http://schemas.microsoft.com/office/drawing/2014/main" val="10000"/>
                  </a:ext>
                </a:extLst>
              </a:tr>
              <a:tr h="800100">
                <a:tc>
                  <a:txBody>
                    <a:bodyPr/>
                    <a:lstStyle/>
                    <a:p>
                      <a:pPr algn="ctr"/>
                      <a:r>
                        <a:rPr lang="en-US" sz="2400" dirty="0"/>
                        <a:t>Mammal</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Conifer</a:t>
                      </a:r>
                    </a:p>
                  </a:txBody>
                  <a:tcPr>
                    <a:solidFill>
                      <a:schemeClr val="bg1"/>
                    </a:solidFill>
                  </a:tcPr>
                </a:tc>
                <a:extLst>
                  <a:ext uri="{0D108BD9-81ED-4DB2-BD59-A6C34878D82A}">
                    <a16:rowId xmlns:a16="http://schemas.microsoft.com/office/drawing/2014/main" val="10001"/>
                  </a:ext>
                </a:extLst>
              </a:tr>
              <a:tr h="800100">
                <a:tc>
                  <a:txBody>
                    <a:bodyPr/>
                    <a:lstStyle/>
                    <a:p>
                      <a:pPr algn="ctr"/>
                      <a:r>
                        <a:rPr lang="en-US" sz="2400" dirty="0"/>
                        <a:t>Vertebrate</a:t>
                      </a:r>
                    </a:p>
                  </a:txBody>
                  <a:tcPr>
                    <a:solidFill>
                      <a:schemeClr val="bg1"/>
                    </a:solidFill>
                  </a:tcPr>
                </a:tc>
                <a:tc>
                  <a:txBody>
                    <a:bodyPr/>
                    <a:lstStyle/>
                    <a:p>
                      <a:pPr algn="ctr"/>
                      <a:r>
                        <a:rPr lang="en-US" sz="2400" dirty="0"/>
                        <a:t>Fish</a:t>
                      </a:r>
                    </a:p>
                  </a:txBody>
                  <a:tcPr>
                    <a:solidFill>
                      <a:schemeClr val="bg1"/>
                    </a:solidFill>
                  </a:tcPr>
                </a:tc>
                <a:extLst>
                  <a:ext uri="{0D108BD9-81ED-4DB2-BD59-A6C34878D82A}">
                    <a16:rowId xmlns:a16="http://schemas.microsoft.com/office/drawing/2014/main" val="10002"/>
                  </a:ext>
                </a:extLst>
              </a:tr>
              <a:tr h="800100">
                <a:tc>
                  <a:txBody>
                    <a:bodyPr/>
                    <a:lstStyle/>
                    <a:p>
                      <a:pPr algn="ctr"/>
                      <a:r>
                        <a:rPr lang="en-US" sz="2400" dirty="0"/>
                        <a:t>Reptile</a:t>
                      </a:r>
                    </a:p>
                  </a:txBody>
                  <a:tcPr>
                    <a:solidFill>
                      <a:schemeClr val="bg1"/>
                    </a:solidFill>
                  </a:tcPr>
                </a:tc>
                <a:tc>
                  <a:txBody>
                    <a:bodyPr/>
                    <a:lstStyle/>
                    <a:p>
                      <a:pPr algn="ctr"/>
                      <a:r>
                        <a:rPr lang="en-US" sz="2400" dirty="0"/>
                        <a:t>Bird</a:t>
                      </a:r>
                    </a:p>
                  </a:txBody>
                  <a:tcPr>
                    <a:solidFill>
                      <a:schemeClr val="bg1"/>
                    </a:solidFill>
                  </a:tcPr>
                </a:tc>
                <a:extLst>
                  <a:ext uri="{0D108BD9-81ED-4DB2-BD59-A6C34878D82A}">
                    <a16:rowId xmlns:a16="http://schemas.microsoft.com/office/drawing/2014/main" val="10003"/>
                  </a:ext>
                </a:extLst>
              </a:tr>
            </a:tbl>
          </a:graphicData>
        </a:graphic>
      </p:graphicFrame>
      <p:sp>
        <p:nvSpPr>
          <p:cNvPr id="7" name="TextBox 6"/>
          <p:cNvSpPr txBox="1"/>
          <p:nvPr/>
        </p:nvSpPr>
        <p:spPr>
          <a:xfrm>
            <a:off x="609600" y="1371600"/>
            <a:ext cx="8001000" cy="5170646"/>
          </a:xfrm>
          <a:prstGeom prst="rect">
            <a:avLst/>
          </a:prstGeom>
          <a:noFill/>
        </p:spPr>
        <p:txBody>
          <a:bodyPr wrap="square" rtlCol="0">
            <a:spAutoFit/>
          </a:bodyPr>
          <a:lstStyle/>
          <a:p>
            <a:pPr marL="365760" indent="-365760">
              <a:spcBef>
                <a:spcPts val="600"/>
              </a:spcBef>
              <a:buClr>
                <a:schemeClr val="bg1">
                  <a:lumMod val="75000"/>
                </a:schemeClr>
              </a:buClr>
              <a:buFont typeface="Arial" panose="020B0604020202020204" pitchFamily="34" charset="0"/>
              <a:buChar char="•"/>
            </a:pPr>
            <a:r>
              <a:rPr lang="en-US" sz="3200" dirty="0">
                <a:solidFill>
                  <a:srgbClr val="292934"/>
                </a:solidFill>
                <a:latin typeface="Calibri" pitchFamily="34" charset="0"/>
              </a:rPr>
              <a:t>Select three species </a:t>
            </a:r>
            <a:br>
              <a:rPr lang="en-US" sz="3200" dirty="0">
                <a:solidFill>
                  <a:srgbClr val="292934"/>
                </a:solidFill>
                <a:latin typeface="Calibri" pitchFamily="34" charset="0"/>
              </a:rPr>
            </a:br>
            <a:r>
              <a:rPr lang="en-US" sz="3200" dirty="0">
                <a:solidFill>
                  <a:srgbClr val="292934"/>
                </a:solidFill>
                <a:latin typeface="Calibri" pitchFamily="34" charset="0"/>
              </a:rPr>
              <a:t>from the same group </a:t>
            </a:r>
            <a:br>
              <a:rPr lang="en-US" sz="3200" dirty="0">
                <a:solidFill>
                  <a:srgbClr val="292934"/>
                </a:solidFill>
                <a:latin typeface="Calibri" pitchFamily="34" charset="0"/>
              </a:rPr>
            </a:br>
            <a:r>
              <a:rPr lang="en-US" sz="3200" dirty="0">
                <a:solidFill>
                  <a:srgbClr val="292934"/>
                </a:solidFill>
                <a:latin typeface="Calibri" pitchFamily="34" charset="0"/>
              </a:rPr>
              <a:t>of organisms (such </a:t>
            </a:r>
            <a:br>
              <a:rPr lang="en-US" sz="3200" dirty="0">
                <a:solidFill>
                  <a:srgbClr val="292934"/>
                </a:solidFill>
                <a:latin typeface="Calibri" pitchFamily="34" charset="0"/>
              </a:rPr>
            </a:br>
            <a:r>
              <a:rPr lang="en-US" sz="3200" dirty="0">
                <a:solidFill>
                  <a:srgbClr val="292934"/>
                </a:solidFill>
                <a:latin typeface="Calibri" pitchFamily="34" charset="0"/>
              </a:rPr>
              <a:t>as a hummingbird, </a:t>
            </a:r>
            <a:br>
              <a:rPr lang="en-US" sz="3200" dirty="0">
                <a:solidFill>
                  <a:srgbClr val="292934"/>
                </a:solidFill>
                <a:latin typeface="Calibri" pitchFamily="34" charset="0"/>
              </a:rPr>
            </a:br>
            <a:r>
              <a:rPr lang="en-US" sz="3200" dirty="0">
                <a:solidFill>
                  <a:srgbClr val="292934"/>
                </a:solidFill>
                <a:latin typeface="Calibri" pitchFamily="34" charset="0"/>
              </a:rPr>
              <a:t>a crow, and a </a:t>
            </a:r>
            <a:br>
              <a:rPr lang="en-US" sz="3200" dirty="0">
                <a:solidFill>
                  <a:srgbClr val="292934"/>
                </a:solidFill>
                <a:latin typeface="Calibri" pitchFamily="34" charset="0"/>
              </a:rPr>
            </a:br>
            <a:r>
              <a:rPr lang="en-US" sz="3200" dirty="0">
                <a:solidFill>
                  <a:srgbClr val="292934"/>
                </a:solidFill>
                <a:latin typeface="Calibri" pitchFamily="34" charset="0"/>
              </a:rPr>
              <a:t>red-tailed hawk).</a:t>
            </a:r>
          </a:p>
          <a:p>
            <a:pPr marL="365760" indent="-365760">
              <a:spcBef>
                <a:spcPts val="1200"/>
              </a:spcBef>
              <a:buClr>
                <a:schemeClr val="bg1">
                  <a:lumMod val="75000"/>
                </a:schemeClr>
              </a:buClr>
              <a:buFont typeface="Arial" panose="020B0604020202020204" pitchFamily="34" charset="0"/>
              <a:buChar char="•"/>
            </a:pPr>
            <a:r>
              <a:rPr lang="en-US" sz="3200" dirty="0">
                <a:solidFill>
                  <a:srgbClr val="292934"/>
                </a:solidFill>
                <a:latin typeface="Calibri" pitchFamily="34" charset="0"/>
              </a:rPr>
              <a:t>Identify traits that </a:t>
            </a:r>
            <a:br>
              <a:rPr lang="en-US" sz="3200" dirty="0">
                <a:solidFill>
                  <a:srgbClr val="292934"/>
                </a:solidFill>
                <a:latin typeface="Calibri" pitchFamily="34" charset="0"/>
              </a:rPr>
            </a:br>
            <a:r>
              <a:rPr lang="en-US" sz="3200" dirty="0">
                <a:solidFill>
                  <a:srgbClr val="292934"/>
                </a:solidFill>
                <a:latin typeface="Calibri" pitchFamily="34" charset="0"/>
              </a:rPr>
              <a:t>differ among the species and how these differences might affect the survival of each species.</a:t>
            </a:r>
          </a:p>
        </p:txBody>
      </p:sp>
      <p:sp>
        <p:nvSpPr>
          <p:cNvPr id="8" name="TextBox 7"/>
          <p:cNvSpPr txBox="1"/>
          <p:nvPr/>
        </p:nvSpPr>
        <p:spPr>
          <a:xfrm>
            <a:off x="609600" y="533400"/>
            <a:ext cx="7848600" cy="707886"/>
          </a:xfrm>
          <a:prstGeom prst="rect">
            <a:avLst/>
          </a:prstGeom>
          <a:noFill/>
        </p:spPr>
        <p:txBody>
          <a:bodyPr wrap="square" rtlCol="0">
            <a:spAutoFit/>
          </a:bodyPr>
          <a:lstStyle/>
          <a:p>
            <a:r>
              <a:rPr lang="en-US" sz="4000" dirty="0">
                <a:solidFill>
                  <a:schemeClr val="tx2"/>
                </a:solidFill>
                <a:latin typeface="Calibri" pitchFamily="34" charset="0"/>
              </a:rPr>
              <a:t>Traits and Survival</a:t>
            </a:r>
          </a:p>
        </p:txBody>
      </p:sp>
    </p:spTree>
    <p:extLst>
      <p:ext uri="{BB962C8B-B14F-4D97-AF65-F5344CB8AC3E}">
        <p14:creationId xmlns:p14="http://schemas.microsoft.com/office/powerpoint/2010/main" val="279693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153400" cy="990600"/>
          </a:xfrm>
        </p:spPr>
        <p:txBody>
          <a:bodyPr>
            <a:noAutofit/>
          </a:bodyPr>
          <a:lstStyle/>
          <a:p>
            <a:r>
              <a:rPr lang="en-US" dirty="0"/>
              <a:t>Reflect: Content Deepening Focus Question 2</a:t>
            </a:r>
          </a:p>
        </p:txBody>
      </p:sp>
      <p:sp>
        <p:nvSpPr>
          <p:cNvPr id="3" name="Content Placeholder 2"/>
          <p:cNvSpPr>
            <a:spLocks noGrp="1"/>
          </p:cNvSpPr>
          <p:nvPr>
            <p:ph idx="1"/>
          </p:nvPr>
        </p:nvSpPr>
        <p:spPr>
          <a:xfrm>
            <a:off x="533400" y="1828800"/>
            <a:ext cx="8153400" cy="4648200"/>
          </a:xfrm>
        </p:spPr>
        <p:txBody>
          <a:bodyPr/>
          <a:lstStyle/>
          <a:p>
            <a:pPr marL="0" indent="0">
              <a:spcBef>
                <a:spcPts val="1200"/>
              </a:spcBef>
              <a:buNone/>
            </a:pPr>
            <a:r>
              <a:rPr lang="en-US" sz="3200" dirty="0"/>
              <a:t>Why are trait variations important for the survival of living things?</a:t>
            </a:r>
          </a:p>
        </p:txBody>
      </p:sp>
    </p:spTree>
    <p:extLst>
      <p:ext uri="{BB962C8B-B14F-4D97-AF65-F5344CB8AC3E}">
        <p14:creationId xmlns:p14="http://schemas.microsoft.com/office/powerpoint/2010/main" val="35680244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81000"/>
            <a:ext cx="8077200" cy="990600"/>
          </a:xfrm>
        </p:spPr>
        <p:txBody>
          <a:bodyPr>
            <a:normAutofit/>
          </a:bodyPr>
          <a:lstStyle/>
          <a:p>
            <a:r>
              <a:rPr lang="en-US" dirty="0"/>
              <a:t>NGSS Performance Standards</a:t>
            </a:r>
          </a:p>
        </p:txBody>
      </p:sp>
      <p:sp>
        <p:nvSpPr>
          <p:cNvPr id="5" name="TextBox 4"/>
          <p:cNvSpPr txBox="1"/>
          <p:nvPr/>
        </p:nvSpPr>
        <p:spPr>
          <a:xfrm>
            <a:off x="83127" y="1333719"/>
            <a:ext cx="8839200" cy="2308324"/>
          </a:xfrm>
          <a:prstGeom prst="rect">
            <a:avLst/>
          </a:prstGeom>
          <a:noFill/>
        </p:spPr>
        <p:txBody>
          <a:bodyPr wrap="square" rtlCol="0">
            <a:spAutoFit/>
          </a:bodyPr>
          <a:lstStyle/>
          <a:p>
            <a:r>
              <a:rPr lang="en-US" dirty="0"/>
              <a:t>3-LS3-1. Analyze and interpret data to provide evidence that plants and animals have 	traits inherited from parents and that variation of these traits exists in a 	group of similar organisms.</a:t>
            </a:r>
            <a:r>
              <a:rPr lang="en-US" dirty="0">
                <a:solidFill>
                  <a:srgbClr val="FF0000"/>
                </a:solidFill>
              </a:rPr>
              <a:t> </a:t>
            </a:r>
            <a:r>
              <a:rPr lang="en-US" dirty="0">
                <a:solidFill>
                  <a:srgbClr val="D2533C"/>
                </a:solidFill>
              </a:rPr>
              <a:t>[Clarification Statement: Patterns are the 	similarities and differences in traits shared between offspring and their 	parents, or among siblings. Emphasis is on organisms other than humans.] 	[Assessment Boundary: Assessment does not include genetic mechanisms 	of inheritance and prediction of traits. Assessment is limited to non-human 	examples.]</a:t>
            </a:r>
          </a:p>
        </p:txBody>
      </p:sp>
      <p:sp>
        <p:nvSpPr>
          <p:cNvPr id="6" name="TextBox 5"/>
          <p:cNvSpPr txBox="1"/>
          <p:nvPr/>
        </p:nvSpPr>
        <p:spPr>
          <a:xfrm>
            <a:off x="83125" y="3886200"/>
            <a:ext cx="8839201" cy="2308324"/>
          </a:xfrm>
          <a:prstGeom prst="rect">
            <a:avLst/>
          </a:prstGeom>
          <a:noFill/>
        </p:spPr>
        <p:txBody>
          <a:bodyPr wrap="square" rtlCol="0">
            <a:spAutoFit/>
          </a:bodyPr>
          <a:lstStyle/>
          <a:p>
            <a:r>
              <a:rPr lang="en-US" dirty="0"/>
              <a:t>3-LS4-2. Use evidence to construct an explanation for how the variations in 	characteristics among individuals of the same species may provide 	advantages in surviving, finding mates, and reproducing. </a:t>
            </a:r>
            <a:r>
              <a:rPr lang="en-US" dirty="0">
                <a:solidFill>
                  <a:srgbClr val="D2533C"/>
                </a:solidFill>
              </a:rPr>
              <a:t>[Clarification 	Statement: Examples of cause and effect relationships could be plants that 	have larger thorns than other plants may be less likely to be eaten by 	predators; and, animals that have better camouflage coloration than other 	animals may be more likely to survive and therefore more likely to leave 	offspring.]</a:t>
            </a:r>
          </a:p>
        </p:txBody>
      </p:sp>
    </p:spTree>
    <p:extLst>
      <p:ext uri="{BB962C8B-B14F-4D97-AF65-F5344CB8AC3E}">
        <p14:creationId xmlns:p14="http://schemas.microsoft.com/office/powerpoint/2010/main" val="18930539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What Is a Species?</a:t>
            </a:r>
          </a:p>
        </p:txBody>
      </p:sp>
      <p:sp>
        <p:nvSpPr>
          <p:cNvPr id="3" name="Content Placeholder 2"/>
          <p:cNvSpPr>
            <a:spLocks noGrp="1"/>
          </p:cNvSpPr>
          <p:nvPr>
            <p:ph idx="1"/>
          </p:nvPr>
        </p:nvSpPr>
        <p:spPr>
          <a:xfrm>
            <a:off x="685800" y="1600200"/>
            <a:ext cx="8001000" cy="4876800"/>
          </a:xfrm>
        </p:spPr>
        <p:txBody>
          <a:bodyPr/>
          <a:lstStyle/>
          <a:p>
            <a:pPr marL="0" indent="0">
              <a:buNone/>
            </a:pPr>
            <a:r>
              <a:rPr lang="en-US" sz="3200" dirty="0"/>
              <a:t>How would you define the word </a:t>
            </a:r>
            <a:r>
              <a:rPr lang="en-US" sz="3200" i="1" dirty="0"/>
              <a:t>species</a:t>
            </a:r>
            <a:r>
              <a:rPr lang="en-US" sz="3200" dirty="0"/>
              <a:t>?</a:t>
            </a:r>
          </a:p>
        </p:txBody>
      </p:sp>
    </p:spTree>
    <p:extLst>
      <p:ext uri="{BB962C8B-B14F-4D97-AF65-F5344CB8AC3E}">
        <p14:creationId xmlns:p14="http://schemas.microsoft.com/office/powerpoint/2010/main" val="33868654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5562600"/>
            <a:ext cx="8077200" cy="954107"/>
          </a:xfrm>
          <a:prstGeom prst="rect">
            <a:avLst/>
          </a:prstGeom>
          <a:noFill/>
        </p:spPr>
        <p:txBody>
          <a:bodyPr wrap="square" rtlCol="0">
            <a:spAutoFit/>
          </a:bodyPr>
          <a:lstStyle/>
          <a:p>
            <a:r>
              <a:rPr lang="en-US" sz="2800" dirty="0">
                <a:solidFill>
                  <a:srgbClr val="292934"/>
                </a:solidFill>
                <a:latin typeface="Calibri" pitchFamily="34" charset="0"/>
              </a:rPr>
              <a:t>A </a:t>
            </a:r>
            <a:r>
              <a:rPr lang="en-US" sz="2800" b="1" dirty="0">
                <a:solidFill>
                  <a:srgbClr val="292934"/>
                </a:solidFill>
                <a:latin typeface="Calibri" pitchFamily="34" charset="0"/>
              </a:rPr>
              <a:t>species</a:t>
            </a:r>
            <a:r>
              <a:rPr lang="en-US" sz="2800" dirty="0">
                <a:solidFill>
                  <a:srgbClr val="292934"/>
                </a:solidFill>
                <a:latin typeface="Calibri" pitchFamily="34" charset="0"/>
              </a:rPr>
              <a:t> is a group of individuals that can mate and produce fertile offspring under natural conditions.</a:t>
            </a:r>
            <a:endParaRPr lang="en-US" dirty="0">
              <a:solidFill>
                <a:srgbClr val="292934"/>
              </a:solidFill>
            </a:endParaRPr>
          </a:p>
        </p:txBody>
      </p:sp>
      <p:pic>
        <p:nvPicPr>
          <p:cNvPr id="11" name="Content Placeholder 10"/>
          <p:cNvPicPr>
            <a:picLocks noGrp="1" noChangeAspect="1"/>
          </p:cNvPicPr>
          <p:nvPr>
            <p:ph idx="1"/>
          </p:nvPr>
        </p:nvPicPr>
        <p:blipFill>
          <a:blip r:embed="rId3" cstate="print"/>
          <a:stretch>
            <a:fillRect/>
          </a:stretch>
        </p:blipFill>
        <p:spPr>
          <a:xfrm>
            <a:off x="914400" y="1371600"/>
            <a:ext cx="3341077" cy="3810000"/>
          </a:xfrm>
          <a:prstGeom prst="rect">
            <a:avLst/>
          </a:prstGeom>
        </p:spPr>
      </p:pic>
      <p:sp>
        <p:nvSpPr>
          <p:cNvPr id="5" name="TextBox 4"/>
          <p:cNvSpPr txBox="1"/>
          <p:nvPr/>
        </p:nvSpPr>
        <p:spPr>
          <a:xfrm>
            <a:off x="2895600" y="5181600"/>
            <a:ext cx="1467146"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Photograph by Brent Dantley</a:t>
            </a:r>
          </a:p>
        </p:txBody>
      </p:sp>
      <p:sp>
        <p:nvSpPr>
          <p:cNvPr id="15" name="TextBox 14"/>
          <p:cNvSpPr txBox="1"/>
          <p:nvPr/>
        </p:nvSpPr>
        <p:spPr>
          <a:xfrm>
            <a:off x="7239000" y="4648200"/>
            <a:ext cx="1629081" cy="219027"/>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Wikipedia.com</a:t>
            </a:r>
          </a:p>
        </p:txBody>
      </p:sp>
      <p:pic>
        <p:nvPicPr>
          <p:cNvPr id="12" name="Picture 11" descr="http://forcechangecom.c.presscdn.com/wp-content/uploads/2015/01/Tigers.jpg">
            <a:extLst>
              <a:ext uri="{FF2B5EF4-FFF2-40B4-BE49-F238E27FC236}">
                <a16:creationId xmlns:a16="http://schemas.microsoft.com/office/drawing/2014/main" id="{C0919618-A68C-424E-8546-FD4C93063B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2057400"/>
            <a:ext cx="3827602" cy="254957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62000" y="457200"/>
            <a:ext cx="7543800" cy="707886"/>
          </a:xfrm>
          <a:prstGeom prst="rect">
            <a:avLst/>
          </a:prstGeom>
          <a:noFill/>
        </p:spPr>
        <p:txBody>
          <a:bodyPr wrap="square" rtlCol="0">
            <a:spAutoFit/>
          </a:bodyPr>
          <a:lstStyle/>
          <a:p>
            <a:r>
              <a:rPr lang="en-US" sz="4000" dirty="0">
                <a:solidFill>
                  <a:schemeClr val="tx2"/>
                </a:solidFill>
                <a:latin typeface="Calibri" pitchFamily="34" charset="0"/>
              </a:rPr>
              <a:t>Defining a Species</a:t>
            </a:r>
          </a:p>
        </p:txBody>
      </p:sp>
    </p:spTree>
    <p:extLst>
      <p:ext uri="{BB962C8B-B14F-4D97-AF65-F5344CB8AC3E}">
        <p14:creationId xmlns:p14="http://schemas.microsoft.com/office/powerpoint/2010/main" val="358821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10200" y="1905000"/>
            <a:ext cx="3352800" cy="2523768"/>
          </a:xfrm>
          <a:prstGeom prst="rect">
            <a:avLst/>
          </a:prstGeom>
          <a:noFill/>
        </p:spPr>
        <p:txBody>
          <a:bodyPr wrap="square" rtlCol="0">
            <a:spAutoFit/>
          </a:bodyPr>
          <a:lstStyle/>
          <a:p>
            <a:r>
              <a:rPr lang="en-US" sz="2800" b="1" dirty="0">
                <a:solidFill>
                  <a:srgbClr val="292934"/>
                </a:solidFill>
                <a:latin typeface="Calibri" pitchFamily="34" charset="0"/>
              </a:rPr>
              <a:t>Species: </a:t>
            </a:r>
            <a:r>
              <a:rPr lang="en-US" sz="2800" dirty="0">
                <a:solidFill>
                  <a:srgbClr val="292934"/>
                </a:solidFill>
                <a:latin typeface="Calibri" pitchFamily="34" charset="0"/>
              </a:rPr>
              <a:t>A group of individuals that can mate and produce fertile offspring under natural conditions.</a:t>
            </a:r>
          </a:p>
          <a:p>
            <a:endParaRPr lang="en-US" dirty="0">
              <a:solidFill>
                <a:srgbClr val="292934"/>
              </a:solidFill>
            </a:endParaRPr>
          </a:p>
        </p:txBody>
      </p:sp>
      <p:grpSp>
        <p:nvGrpSpPr>
          <p:cNvPr id="2" name="Group 2"/>
          <p:cNvGrpSpPr/>
          <p:nvPr/>
        </p:nvGrpSpPr>
        <p:grpSpPr>
          <a:xfrm>
            <a:off x="871151" y="1450757"/>
            <a:ext cx="4697400" cy="4628417"/>
            <a:chOff x="1573267" y="1057215"/>
            <a:chExt cx="4402242" cy="4875393"/>
          </a:xfrm>
        </p:grpSpPr>
        <p:pic>
          <p:nvPicPr>
            <p:cNvPr id="16" name="Picture 15" descr="File:Lig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3267" y="1057215"/>
              <a:ext cx="3753086" cy="44196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964817" y="5486459"/>
              <a:ext cx="2010692" cy="446149"/>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Wikimeida.org</a:t>
              </a:r>
            </a:p>
          </p:txBody>
        </p:sp>
      </p:grpSp>
      <p:sp>
        <p:nvSpPr>
          <p:cNvPr id="13" name="TextBox 12"/>
          <p:cNvSpPr txBox="1"/>
          <p:nvPr/>
        </p:nvSpPr>
        <p:spPr>
          <a:xfrm>
            <a:off x="685800" y="533400"/>
            <a:ext cx="7620000" cy="707886"/>
          </a:xfrm>
          <a:prstGeom prst="rect">
            <a:avLst/>
          </a:prstGeom>
          <a:noFill/>
        </p:spPr>
        <p:txBody>
          <a:bodyPr wrap="square" rtlCol="0">
            <a:spAutoFit/>
          </a:bodyPr>
          <a:lstStyle/>
          <a:p>
            <a:r>
              <a:rPr lang="en-US" sz="4000" dirty="0">
                <a:solidFill>
                  <a:schemeClr val="tx2"/>
                </a:solidFill>
                <a:latin typeface="Calibri" pitchFamily="34" charset="0"/>
              </a:rPr>
              <a:t>A “Special” Level of Life</a:t>
            </a:r>
          </a:p>
        </p:txBody>
      </p:sp>
      <p:sp>
        <p:nvSpPr>
          <p:cNvPr id="19" name="TextBox 18"/>
          <p:cNvSpPr txBox="1"/>
          <p:nvPr/>
        </p:nvSpPr>
        <p:spPr>
          <a:xfrm>
            <a:off x="838200" y="5867400"/>
            <a:ext cx="7315200" cy="584775"/>
          </a:xfrm>
          <a:prstGeom prst="rect">
            <a:avLst/>
          </a:prstGeom>
          <a:noFill/>
        </p:spPr>
        <p:txBody>
          <a:bodyPr wrap="square" rtlCol="0">
            <a:spAutoFit/>
          </a:bodyPr>
          <a:lstStyle/>
          <a:p>
            <a:r>
              <a:rPr lang="en-US" sz="3200" dirty="0">
                <a:latin typeface="Calibri" pitchFamily="34" charset="0"/>
              </a:rPr>
              <a:t>A liger is a cross between a lion and a tiger</a:t>
            </a:r>
            <a:r>
              <a:rPr lang="en-US" sz="2800" dirty="0">
                <a:latin typeface="Calibri" pitchFamily="34" charset="0"/>
              </a:rPr>
              <a:t>.</a:t>
            </a:r>
          </a:p>
        </p:txBody>
      </p:sp>
    </p:spTree>
    <p:extLst>
      <p:ext uri="{BB962C8B-B14F-4D97-AF65-F5344CB8AC3E}">
        <p14:creationId xmlns:p14="http://schemas.microsoft.com/office/powerpoint/2010/main" val="358821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81000"/>
            <a:ext cx="8060267" cy="990600"/>
          </a:xfrm>
        </p:spPr>
        <p:txBody>
          <a:bodyPr>
            <a:normAutofit/>
          </a:bodyPr>
          <a:lstStyle/>
          <a:p>
            <a:r>
              <a:rPr lang="en-US" dirty="0"/>
              <a:t>Summary Statements</a:t>
            </a:r>
          </a:p>
        </p:txBody>
      </p:sp>
      <p:sp>
        <p:nvSpPr>
          <p:cNvPr id="5" name="TextBox 4"/>
          <p:cNvSpPr txBox="1"/>
          <p:nvPr/>
        </p:nvSpPr>
        <p:spPr>
          <a:xfrm>
            <a:off x="685800" y="1371600"/>
            <a:ext cx="8001000" cy="4862870"/>
          </a:xfrm>
          <a:prstGeom prst="rect">
            <a:avLst/>
          </a:prstGeom>
          <a:noFill/>
        </p:spPr>
        <p:txBody>
          <a:bodyPr wrap="square" rtlCol="0">
            <a:spAutoFit/>
          </a:bodyPr>
          <a:lstStyle/>
          <a:p>
            <a:r>
              <a:rPr lang="en-US" sz="3000" b="1" dirty="0">
                <a:latin typeface="Calibri" pitchFamily="34" charset="0"/>
              </a:rPr>
              <a:t>Focus questions:</a:t>
            </a:r>
          </a:p>
          <a:p>
            <a:pPr marL="365760" indent="-365760">
              <a:spcBef>
                <a:spcPts val="1200"/>
              </a:spcBef>
              <a:buClr>
                <a:schemeClr val="bg1">
                  <a:lumMod val="75000"/>
                </a:schemeClr>
              </a:buClr>
              <a:buFont typeface="+mj-lt"/>
              <a:buAutoNum type="arabicPeriod"/>
            </a:pPr>
            <a:r>
              <a:rPr lang="en-US" sz="3000" dirty="0">
                <a:latin typeface="Calibri" pitchFamily="34" charset="0"/>
              </a:rPr>
              <a:t>How do traits of living things help us understand how they’re grouped and related? </a:t>
            </a:r>
          </a:p>
          <a:p>
            <a:pPr marL="365760" indent="-365760">
              <a:spcBef>
                <a:spcPts val="1200"/>
              </a:spcBef>
              <a:buClr>
                <a:schemeClr val="bg1">
                  <a:lumMod val="75000"/>
                </a:schemeClr>
              </a:buClr>
              <a:buFont typeface="+mj-lt"/>
              <a:buAutoNum type="arabicPeriod"/>
            </a:pPr>
            <a:r>
              <a:rPr lang="en-US" sz="3000" dirty="0">
                <a:solidFill>
                  <a:srgbClr val="292934"/>
                </a:solidFill>
                <a:latin typeface="Calibri" pitchFamily="34" charset="0"/>
              </a:rPr>
              <a:t>Why are variations in traits important for the survival of living things?</a:t>
            </a:r>
          </a:p>
          <a:p>
            <a:pPr>
              <a:spcBef>
                <a:spcPts val="2400"/>
              </a:spcBef>
              <a:buClr>
                <a:schemeClr val="bg1">
                  <a:lumMod val="75000"/>
                </a:schemeClr>
              </a:buClr>
            </a:pPr>
            <a:r>
              <a:rPr lang="en-US" sz="3000" dirty="0">
                <a:solidFill>
                  <a:srgbClr val="292934"/>
                </a:solidFill>
                <a:latin typeface="Calibri" pitchFamily="34" charset="0"/>
              </a:rPr>
              <a:t>Think about the big ideas we’ve explored so far in this content deepening session and write two or three concise sentences in your science notebooks describing these ideas. </a:t>
            </a:r>
            <a:endParaRPr lang="en-US" sz="3000" dirty="0"/>
          </a:p>
        </p:txBody>
      </p:sp>
    </p:spTree>
    <p:extLst>
      <p:ext uri="{BB962C8B-B14F-4D97-AF65-F5344CB8AC3E}">
        <p14:creationId xmlns:p14="http://schemas.microsoft.com/office/powerpoint/2010/main" val="4222043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81000"/>
            <a:ext cx="8699500" cy="1143000"/>
          </a:xfrm>
        </p:spPr>
        <p:txBody>
          <a:bodyPr/>
          <a:lstStyle/>
          <a:p>
            <a:pPr eaLnBrk="1" fontAlgn="auto" hangingPunct="1">
              <a:spcAft>
                <a:spcPts val="0"/>
              </a:spcAft>
              <a:defRPr/>
            </a:pPr>
            <a:r>
              <a:rPr lang="en-US" altLang="en-US" dirty="0"/>
              <a:t>Goals of the </a:t>
            </a:r>
            <a:r>
              <a:rPr lang="en-US" altLang="en-US" dirty="0" err="1"/>
              <a:t>RESPeCT</a:t>
            </a:r>
            <a:r>
              <a:rPr lang="en-US" altLang="en-US" dirty="0"/>
              <a:t> PD Program </a:t>
            </a:r>
          </a:p>
        </p:txBody>
      </p:sp>
      <p:sp>
        <p:nvSpPr>
          <p:cNvPr id="32771" name="Rectangle 3"/>
          <p:cNvSpPr>
            <a:spLocks noGrp="1" noChangeArrowheads="1"/>
          </p:cNvSpPr>
          <p:nvPr>
            <p:ph idx="1"/>
          </p:nvPr>
        </p:nvSpPr>
        <p:spPr>
          <a:xfrm>
            <a:off x="533400" y="1447800"/>
            <a:ext cx="8382000" cy="4953000"/>
          </a:xfrm>
        </p:spPr>
        <p:txBody>
          <a:bodyPr/>
          <a:lstStyle/>
          <a:p>
            <a:pPr marL="365760" indent="-365760" eaLnBrk="1" hangingPunct="1">
              <a:spcBef>
                <a:spcPts val="0"/>
              </a:spcBef>
            </a:pPr>
            <a:r>
              <a:rPr lang="en-US" altLang="en-US" sz="3000" dirty="0"/>
              <a:t>Deepen teachers’ science-content knowledge and knowledge of effective science teaching. </a:t>
            </a:r>
          </a:p>
          <a:p>
            <a:pPr marL="365760" indent="-365760" eaLnBrk="1" hangingPunct="1">
              <a:spcBef>
                <a:spcPts val="800"/>
              </a:spcBef>
            </a:pPr>
            <a:r>
              <a:rPr lang="en-US" altLang="en-US" sz="3000" dirty="0"/>
              <a:t>Develop teachers’ analytical skills to improve lesson-plan development and the teaching of science.</a:t>
            </a:r>
          </a:p>
          <a:p>
            <a:pPr marL="365760" indent="-365760" eaLnBrk="1" hangingPunct="1">
              <a:spcBef>
                <a:spcPts val="800"/>
              </a:spcBef>
            </a:pPr>
            <a:r>
              <a:rPr lang="en-US" altLang="en-US" sz="3000" dirty="0"/>
              <a:t>Support teachers in the practical use of new knowledge and analytical skills in their classrooms.</a:t>
            </a:r>
          </a:p>
          <a:p>
            <a:pPr marL="365760" indent="-365760" eaLnBrk="1" hangingPunct="1">
              <a:spcBef>
                <a:spcPts val="800"/>
              </a:spcBef>
            </a:pPr>
            <a:r>
              <a:rPr lang="en-US" altLang="en-US" sz="3000" dirty="0"/>
              <a:t>Improve students’ science learning.</a:t>
            </a:r>
          </a:p>
          <a:p>
            <a:pPr marL="365760" indent="-365760" eaLnBrk="1" hangingPunct="1">
              <a:spcBef>
                <a:spcPts val="800"/>
              </a:spcBef>
            </a:pPr>
            <a:r>
              <a:rPr lang="en-US" altLang="en-US" sz="3000" dirty="0"/>
              <a:t>Achieve sustainability by eventually reaching all </a:t>
            </a:r>
            <a:br>
              <a:rPr lang="en-US" altLang="en-US" sz="3000" dirty="0"/>
            </a:br>
            <a:r>
              <a:rPr lang="en-US" altLang="en-US" sz="3000" dirty="0"/>
              <a:t>K</a:t>
            </a:r>
            <a:r>
              <a:rPr lang="en-US" sz="3000" dirty="0"/>
              <a:t>–</a:t>
            </a:r>
            <a:r>
              <a:rPr lang="en-US" altLang="en-US" sz="3000" dirty="0"/>
              <a:t>6 teachers.</a:t>
            </a:r>
          </a:p>
          <a:p>
            <a:pPr eaLnBrk="1" hangingPunct="1"/>
            <a:endParaRPr lang="en-US" altLang="en-US" sz="3200" dirty="0"/>
          </a:p>
        </p:txBody>
      </p:sp>
    </p:spTree>
    <p:extLst>
      <p:ext uri="{BB962C8B-B14F-4D97-AF65-F5344CB8AC3E}">
        <p14:creationId xmlns:p14="http://schemas.microsoft.com/office/powerpoint/2010/main" val="5401442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t>Content Deepening: Focus Question 3</a:t>
            </a:r>
          </a:p>
        </p:txBody>
      </p:sp>
      <p:sp>
        <p:nvSpPr>
          <p:cNvPr id="3" name="Content Placeholder 2"/>
          <p:cNvSpPr>
            <a:spLocks noGrp="1"/>
          </p:cNvSpPr>
          <p:nvPr>
            <p:ph idx="1"/>
          </p:nvPr>
        </p:nvSpPr>
        <p:spPr>
          <a:xfrm>
            <a:off x="457200" y="1524000"/>
            <a:ext cx="8153400" cy="1447800"/>
          </a:xfrm>
        </p:spPr>
        <p:txBody>
          <a:bodyPr>
            <a:normAutofit/>
          </a:bodyPr>
          <a:lstStyle/>
          <a:p>
            <a:pPr marL="0" indent="0">
              <a:buNone/>
            </a:pPr>
            <a:r>
              <a:rPr lang="en-US" sz="3200" dirty="0"/>
              <a:t>How can we represent patterns of trait variation among individuals of a species?</a:t>
            </a:r>
          </a:p>
          <a:p>
            <a:endParaRPr lang="en-US" dirty="0"/>
          </a:p>
        </p:txBody>
      </p:sp>
    </p:spTree>
    <p:extLst>
      <p:ext uri="{BB962C8B-B14F-4D97-AF65-F5344CB8AC3E}">
        <p14:creationId xmlns:p14="http://schemas.microsoft.com/office/powerpoint/2010/main" val="356766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1" name="Rectangle 3"/>
          <p:cNvSpPr>
            <a:spLocks noGrp="1" noChangeArrowheads="1"/>
          </p:cNvSpPr>
          <p:nvPr>
            <p:ph type="body" idx="1"/>
          </p:nvPr>
        </p:nvSpPr>
        <p:spPr>
          <a:xfrm>
            <a:off x="609600" y="1219200"/>
            <a:ext cx="8229600" cy="5334000"/>
          </a:xfrm>
        </p:spPr>
        <p:txBody>
          <a:bodyPr/>
          <a:lstStyle/>
          <a:p>
            <a:pPr marL="365760" indent="-365760">
              <a:spcBef>
                <a:spcPts val="600"/>
              </a:spcBef>
              <a:buFont typeface="+mj-lt"/>
              <a:buAutoNum type="arabicPeriod"/>
            </a:pPr>
            <a:r>
              <a:rPr lang="en-US" altLang="en-US" sz="2700" dirty="0"/>
              <a:t>Work with a partner to identify about 15 or 20 individual plants of the </a:t>
            </a:r>
            <a:r>
              <a:rPr lang="en-US" altLang="en-US" sz="2700" b="1" dirty="0"/>
              <a:t>same species </a:t>
            </a:r>
            <a:r>
              <a:rPr lang="en-US" altLang="en-US" sz="2700" dirty="0"/>
              <a:t>and a trait you would like to measure. Examples of traits you could measure:  </a:t>
            </a:r>
          </a:p>
          <a:p>
            <a:pPr marL="731520" lvl="1" indent="-365760">
              <a:spcBef>
                <a:spcPts val="600"/>
              </a:spcBef>
            </a:pPr>
            <a:r>
              <a:rPr lang="en-US" altLang="en-US" sz="2700" dirty="0"/>
              <a:t>The length of the longest stem on 10 rosemary plants</a:t>
            </a:r>
          </a:p>
          <a:p>
            <a:pPr marL="731520" lvl="1" indent="-365760">
              <a:spcBef>
                <a:spcPts val="600"/>
              </a:spcBef>
            </a:pPr>
            <a:r>
              <a:rPr lang="en-US" altLang="en-US" sz="2700" dirty="0"/>
              <a:t>The length of the biggest leaf on 15 rose stems</a:t>
            </a:r>
          </a:p>
          <a:p>
            <a:pPr marL="731520" lvl="1" indent="-365760">
              <a:spcBef>
                <a:spcPts val="600"/>
              </a:spcBef>
            </a:pPr>
            <a:r>
              <a:rPr lang="en-US" altLang="en-US" sz="2700" dirty="0"/>
              <a:t>The height of the flower on 20 dandelions</a:t>
            </a:r>
          </a:p>
          <a:p>
            <a:pPr marL="731520" lvl="1" indent="-365760">
              <a:spcBef>
                <a:spcPts val="600"/>
              </a:spcBef>
            </a:pPr>
            <a:r>
              <a:rPr lang="en-US" altLang="en-US" sz="2700" dirty="0"/>
              <a:t>The length of 20 different pea pods</a:t>
            </a:r>
          </a:p>
          <a:p>
            <a:pPr marL="365760" indent="-365760">
              <a:spcBef>
                <a:spcPts val="600"/>
              </a:spcBef>
              <a:buFont typeface="+mj-lt"/>
              <a:buAutoNum type="arabicPeriod"/>
            </a:pPr>
            <a:r>
              <a:rPr lang="en-US" altLang="en-US" sz="2700" dirty="0"/>
              <a:t>Measure this trait for every individual in your sample population. Then record the data on the Plant Species Measurement table in your handout.</a:t>
            </a:r>
          </a:p>
          <a:p>
            <a:pPr marL="419100" indent="-419100"/>
            <a:endParaRPr lang="en-US" altLang="en-US" sz="2800" dirty="0"/>
          </a:p>
        </p:txBody>
      </p:sp>
      <p:sp>
        <p:nvSpPr>
          <p:cNvPr id="2" name="Title 1"/>
          <p:cNvSpPr>
            <a:spLocks noGrp="1"/>
          </p:cNvSpPr>
          <p:nvPr>
            <p:ph type="title"/>
          </p:nvPr>
        </p:nvSpPr>
        <p:spPr>
          <a:xfrm>
            <a:off x="533400" y="381000"/>
            <a:ext cx="8153400" cy="990600"/>
          </a:xfrm>
        </p:spPr>
        <p:txBody>
          <a:bodyPr>
            <a:normAutofit/>
          </a:bodyPr>
          <a:lstStyle/>
          <a:p>
            <a:r>
              <a:rPr lang="en-US" dirty="0"/>
              <a:t>Celebrate Variation!</a:t>
            </a:r>
          </a:p>
        </p:txBody>
      </p:sp>
    </p:spTree>
    <p:extLst>
      <p:ext uri="{BB962C8B-B14F-4D97-AF65-F5344CB8AC3E}">
        <p14:creationId xmlns:p14="http://schemas.microsoft.com/office/powerpoint/2010/main" val="225702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7411">
                                            <p:txEl>
                                              <p:pRg st="0" end="0"/>
                                            </p:txEl>
                                          </p:spTgt>
                                        </p:tgtEl>
                                        <p:attrNameLst>
                                          <p:attrName>style.visibility</p:attrName>
                                        </p:attrNameLst>
                                      </p:cBhvr>
                                      <p:to>
                                        <p:strVal val="visible"/>
                                      </p:to>
                                    </p:set>
                                    <p:anim calcmode="lin" valueType="num">
                                      <p:cBhvr additive="base">
                                        <p:cTn id="7" dur="500" fill="hold"/>
                                        <p:tgtEl>
                                          <p:spTgt spid="65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74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57411">
                                            <p:txEl>
                                              <p:pRg st="1" end="1"/>
                                            </p:txEl>
                                          </p:spTgt>
                                        </p:tgtEl>
                                        <p:attrNameLst>
                                          <p:attrName>style.visibility</p:attrName>
                                        </p:attrNameLst>
                                      </p:cBhvr>
                                      <p:to>
                                        <p:strVal val="visible"/>
                                      </p:to>
                                    </p:set>
                                    <p:anim calcmode="lin" valueType="num">
                                      <p:cBhvr additive="base">
                                        <p:cTn id="11" dur="500" fill="hold"/>
                                        <p:tgtEl>
                                          <p:spTgt spid="6574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574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57411">
                                            <p:txEl>
                                              <p:pRg st="2" end="2"/>
                                            </p:txEl>
                                          </p:spTgt>
                                        </p:tgtEl>
                                        <p:attrNameLst>
                                          <p:attrName>style.visibility</p:attrName>
                                        </p:attrNameLst>
                                      </p:cBhvr>
                                      <p:to>
                                        <p:strVal val="visible"/>
                                      </p:to>
                                    </p:set>
                                    <p:anim calcmode="lin" valueType="num">
                                      <p:cBhvr additive="base">
                                        <p:cTn id="15" dur="500" fill="hold"/>
                                        <p:tgtEl>
                                          <p:spTgt spid="6574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5741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57411">
                                            <p:txEl>
                                              <p:pRg st="3" end="3"/>
                                            </p:txEl>
                                          </p:spTgt>
                                        </p:tgtEl>
                                        <p:attrNameLst>
                                          <p:attrName>style.visibility</p:attrName>
                                        </p:attrNameLst>
                                      </p:cBhvr>
                                      <p:to>
                                        <p:strVal val="visible"/>
                                      </p:to>
                                    </p:set>
                                    <p:anim calcmode="lin" valueType="num">
                                      <p:cBhvr additive="base">
                                        <p:cTn id="19" dur="500" fill="hold"/>
                                        <p:tgtEl>
                                          <p:spTgt spid="6574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741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57411">
                                            <p:txEl>
                                              <p:pRg st="4" end="4"/>
                                            </p:txEl>
                                          </p:spTgt>
                                        </p:tgtEl>
                                        <p:attrNameLst>
                                          <p:attrName>style.visibility</p:attrName>
                                        </p:attrNameLst>
                                      </p:cBhvr>
                                      <p:to>
                                        <p:strVal val="visible"/>
                                      </p:to>
                                    </p:set>
                                    <p:anim calcmode="lin" valueType="num">
                                      <p:cBhvr additive="base">
                                        <p:cTn id="23" dur="500" fill="hold"/>
                                        <p:tgtEl>
                                          <p:spTgt spid="65741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5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57411">
                                            <p:txEl>
                                              <p:pRg st="5" end="5"/>
                                            </p:txEl>
                                          </p:spTgt>
                                        </p:tgtEl>
                                        <p:attrNameLst>
                                          <p:attrName>style.visibility</p:attrName>
                                        </p:attrNameLst>
                                      </p:cBhvr>
                                      <p:to>
                                        <p:strVal val="visible"/>
                                      </p:to>
                                    </p:set>
                                    <p:anim calcmode="lin" valueType="num">
                                      <p:cBhvr additive="base">
                                        <p:cTn id="29" dur="500" fill="hold"/>
                                        <p:tgtEl>
                                          <p:spTgt spid="65741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5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11"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t>Create a Histogram</a:t>
            </a:r>
          </a:p>
        </p:txBody>
      </p:sp>
      <p:sp>
        <p:nvSpPr>
          <p:cNvPr id="3" name="Content Placeholder 2"/>
          <p:cNvSpPr>
            <a:spLocks noGrp="1"/>
          </p:cNvSpPr>
          <p:nvPr>
            <p:ph idx="1"/>
          </p:nvPr>
        </p:nvSpPr>
        <p:spPr>
          <a:xfrm>
            <a:off x="609600" y="1371600"/>
            <a:ext cx="8305800" cy="5181600"/>
          </a:xfrm>
        </p:spPr>
        <p:txBody>
          <a:bodyPr>
            <a:noAutofit/>
          </a:bodyPr>
          <a:lstStyle/>
          <a:p>
            <a:pPr marL="365760" indent="-365760">
              <a:spcBef>
                <a:spcPts val="600"/>
              </a:spcBef>
              <a:buFont typeface="+mj-lt"/>
              <a:buAutoNum type="arabicPeriod"/>
            </a:pPr>
            <a:r>
              <a:rPr lang="en-US" sz="2900" dirty="0"/>
              <a:t>Determine the range in your sample by finding the difference between the largest and smallest measurement.</a:t>
            </a:r>
          </a:p>
          <a:p>
            <a:pPr marL="365760" indent="-365760">
              <a:spcBef>
                <a:spcPts val="600"/>
              </a:spcBef>
              <a:buFont typeface="+mj-lt"/>
              <a:buAutoNum type="arabicPeriod"/>
            </a:pPr>
            <a:r>
              <a:rPr lang="en-US" sz="2900" dirty="0"/>
              <a:t>Divide the resulting range into 4 to 6 intervals. </a:t>
            </a:r>
          </a:p>
          <a:p>
            <a:pPr marL="365760" lvl="0" indent="-365760">
              <a:spcBef>
                <a:spcPts val="600"/>
              </a:spcBef>
              <a:buFont typeface="+mj-lt"/>
              <a:buAutoNum type="arabicPeriod"/>
            </a:pPr>
            <a:r>
              <a:rPr lang="en-US" sz="2900" dirty="0"/>
              <a:t>Count the number of measurements that fall into each interval and record this data on the frequency distribution table in your handout (page 2).</a:t>
            </a:r>
          </a:p>
          <a:p>
            <a:pPr marL="365760" indent="-365760">
              <a:spcBef>
                <a:spcPts val="600"/>
              </a:spcBef>
              <a:buFont typeface="+mj-lt"/>
              <a:buAutoNum type="arabicPeriod"/>
            </a:pPr>
            <a:r>
              <a:rPr lang="en-US" sz="2900" dirty="0"/>
              <a:t>Use the data in your frequency distribution table to create a histogram (bar graph) on your handout that illustrates the results. (See the sample histogram on page 1.)</a:t>
            </a:r>
          </a:p>
        </p:txBody>
      </p:sp>
    </p:spTree>
    <p:extLst>
      <p:ext uri="{BB962C8B-B14F-4D97-AF65-F5344CB8AC3E}">
        <p14:creationId xmlns:p14="http://schemas.microsoft.com/office/powerpoint/2010/main" val="147845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609600" y="1295400"/>
          <a:ext cx="7848600" cy="5207004"/>
        </p:xfrm>
        <a:graphic>
          <a:graphicData uri="http://schemas.openxmlformats.org/drawingml/2006/table">
            <a:tbl>
              <a:tblPr>
                <a:tableStyleId>{5C22544A-7EE6-4342-B048-85BDC9FD1C3A}</a:tableStyleId>
              </a:tblPr>
              <a:tblGrid>
                <a:gridCol w="4143883">
                  <a:extLst>
                    <a:ext uri="{9D8B030D-6E8A-4147-A177-3AD203B41FA5}">
                      <a16:colId xmlns:a16="http://schemas.microsoft.com/office/drawing/2014/main" val="20000"/>
                    </a:ext>
                  </a:extLst>
                </a:gridCol>
                <a:gridCol w="3704717">
                  <a:extLst>
                    <a:ext uri="{9D8B030D-6E8A-4147-A177-3AD203B41FA5}">
                      <a16:colId xmlns:a16="http://schemas.microsoft.com/office/drawing/2014/main" val="20001"/>
                    </a:ext>
                  </a:extLst>
                </a:gridCol>
              </a:tblGrid>
              <a:tr h="1600200">
                <a:tc>
                  <a:txBody>
                    <a:bodyPr/>
                    <a:lstStyle/>
                    <a:p>
                      <a:pPr marL="0" marR="0" algn="ctr">
                        <a:spcBef>
                          <a:spcPts val="0"/>
                        </a:spcBef>
                        <a:spcAft>
                          <a:spcPts val="0"/>
                        </a:spcAft>
                      </a:pPr>
                      <a:endParaRPr lang="en-US" sz="3200" dirty="0">
                        <a:effectLst/>
                      </a:endParaRPr>
                    </a:p>
                    <a:p>
                      <a:pPr marL="0" marR="0" algn="ctr">
                        <a:spcBef>
                          <a:spcPts val="0"/>
                        </a:spcBef>
                        <a:spcAft>
                          <a:spcPts val="0"/>
                        </a:spcAft>
                      </a:pPr>
                      <a:r>
                        <a:rPr lang="en-US" sz="3200" dirty="0">
                          <a:effectLst/>
                        </a:rPr>
                        <a:t>Length Range</a:t>
                      </a:r>
                      <a:endParaRPr lang="en-US" sz="3200" dirty="0">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3200" dirty="0">
                          <a:effectLst/>
                        </a:rPr>
                        <a:t>Number of Individuals </a:t>
                      </a:r>
                      <a:br>
                        <a:rPr lang="en-US" sz="3200" dirty="0">
                          <a:effectLst/>
                        </a:rPr>
                      </a:br>
                      <a:r>
                        <a:rPr lang="en-US" sz="3200" dirty="0">
                          <a:effectLst/>
                        </a:rPr>
                        <a:t>in That Range</a:t>
                      </a:r>
                      <a:endParaRPr lang="en-US" sz="3200" dirty="0">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01134">
                <a:tc>
                  <a:txBody>
                    <a:bodyPr/>
                    <a:lstStyle/>
                    <a:p>
                      <a:pPr marL="0" marR="0" algn="ctr">
                        <a:spcBef>
                          <a:spcPts val="0"/>
                        </a:spcBef>
                        <a:spcAft>
                          <a:spcPts val="0"/>
                        </a:spcAft>
                      </a:pPr>
                      <a:r>
                        <a:rPr lang="en-US" sz="3200" dirty="0">
                          <a:effectLst/>
                        </a:rPr>
                        <a:t>6</a:t>
                      </a:r>
                      <a:r>
                        <a:rPr lang="en-US" sz="3200" kern="1200" dirty="0">
                          <a:solidFill>
                            <a:schemeClr val="dk1"/>
                          </a:solidFill>
                          <a:latin typeface="Arial" pitchFamily="34" charset="0"/>
                          <a:ea typeface="+mn-ea"/>
                          <a:cs typeface="Arial" pitchFamily="34" charset="0"/>
                        </a:rPr>
                        <a:t>–</a:t>
                      </a:r>
                      <a:r>
                        <a:rPr lang="en-US" sz="3200" dirty="0">
                          <a:effectLst/>
                        </a:rPr>
                        <a:t>10 mm</a:t>
                      </a:r>
                      <a:endParaRPr lang="en-US" sz="32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dirty="0">
                          <a:effectLst/>
                        </a:rPr>
                        <a:t>2</a:t>
                      </a:r>
                      <a:endParaRPr lang="en-US" sz="32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01134">
                <a:tc>
                  <a:txBody>
                    <a:bodyPr/>
                    <a:lstStyle/>
                    <a:p>
                      <a:pPr marL="0" marR="0" algn="ctr">
                        <a:spcBef>
                          <a:spcPts val="0"/>
                        </a:spcBef>
                        <a:spcAft>
                          <a:spcPts val="0"/>
                        </a:spcAft>
                      </a:pPr>
                      <a:r>
                        <a:rPr lang="en-US" sz="3200" dirty="0">
                          <a:effectLst/>
                        </a:rPr>
                        <a:t>11</a:t>
                      </a:r>
                      <a:r>
                        <a:rPr lang="en-US" sz="3200" kern="1200" dirty="0">
                          <a:solidFill>
                            <a:schemeClr val="dk1"/>
                          </a:solidFill>
                          <a:latin typeface="Arial" pitchFamily="34" charset="0"/>
                          <a:ea typeface="+mn-ea"/>
                          <a:cs typeface="Arial" pitchFamily="34" charset="0"/>
                        </a:rPr>
                        <a:t>–</a:t>
                      </a:r>
                      <a:r>
                        <a:rPr lang="en-US" sz="3200" dirty="0">
                          <a:effectLst/>
                        </a:rPr>
                        <a:t>15 mm</a:t>
                      </a:r>
                      <a:endParaRPr lang="en-US" sz="32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dirty="0">
                          <a:effectLst/>
                        </a:rPr>
                        <a:t>6</a:t>
                      </a:r>
                      <a:endParaRPr lang="en-US" sz="32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01134">
                <a:tc>
                  <a:txBody>
                    <a:bodyPr/>
                    <a:lstStyle/>
                    <a:p>
                      <a:pPr marL="0" marR="0" algn="ctr">
                        <a:spcBef>
                          <a:spcPts val="0"/>
                        </a:spcBef>
                        <a:spcAft>
                          <a:spcPts val="0"/>
                        </a:spcAft>
                      </a:pPr>
                      <a:r>
                        <a:rPr lang="en-US" sz="3200" dirty="0">
                          <a:effectLst/>
                        </a:rPr>
                        <a:t>16</a:t>
                      </a:r>
                      <a:r>
                        <a:rPr lang="en-US" sz="3200" kern="1200" dirty="0">
                          <a:solidFill>
                            <a:schemeClr val="dk1"/>
                          </a:solidFill>
                          <a:latin typeface="Arial" pitchFamily="34" charset="0"/>
                          <a:ea typeface="+mn-ea"/>
                          <a:cs typeface="Arial" pitchFamily="34" charset="0"/>
                        </a:rPr>
                        <a:t>–</a:t>
                      </a:r>
                      <a:r>
                        <a:rPr lang="en-US" sz="3200" dirty="0">
                          <a:effectLst/>
                        </a:rPr>
                        <a:t>20 mm</a:t>
                      </a:r>
                      <a:endParaRPr lang="en-US" sz="32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dirty="0">
                          <a:effectLst/>
                        </a:rPr>
                        <a:t>10</a:t>
                      </a:r>
                      <a:endParaRPr lang="en-US" sz="32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01134">
                <a:tc>
                  <a:txBody>
                    <a:bodyPr/>
                    <a:lstStyle/>
                    <a:p>
                      <a:pPr marL="0" marR="0" algn="ctr">
                        <a:spcBef>
                          <a:spcPts val="0"/>
                        </a:spcBef>
                        <a:spcAft>
                          <a:spcPts val="0"/>
                        </a:spcAft>
                      </a:pPr>
                      <a:r>
                        <a:rPr lang="en-US" sz="3200" dirty="0">
                          <a:effectLst/>
                        </a:rPr>
                        <a:t>21</a:t>
                      </a:r>
                      <a:r>
                        <a:rPr lang="en-US" sz="3200" kern="1200" dirty="0">
                          <a:solidFill>
                            <a:schemeClr val="dk1"/>
                          </a:solidFill>
                          <a:latin typeface="Arial" pitchFamily="34" charset="0"/>
                          <a:ea typeface="+mn-ea"/>
                          <a:cs typeface="Arial" pitchFamily="34" charset="0"/>
                        </a:rPr>
                        <a:t>–</a:t>
                      </a:r>
                      <a:r>
                        <a:rPr lang="en-US" sz="3200" dirty="0">
                          <a:effectLst/>
                        </a:rPr>
                        <a:t>25 mm</a:t>
                      </a:r>
                      <a:endParaRPr lang="en-US" sz="32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dirty="0">
                          <a:effectLst/>
                        </a:rPr>
                        <a:t>4</a:t>
                      </a:r>
                      <a:endParaRPr lang="en-US" sz="32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01134">
                <a:tc>
                  <a:txBody>
                    <a:bodyPr/>
                    <a:lstStyle/>
                    <a:p>
                      <a:pPr marL="0" marR="0" algn="ctr">
                        <a:spcBef>
                          <a:spcPts val="0"/>
                        </a:spcBef>
                        <a:spcAft>
                          <a:spcPts val="0"/>
                        </a:spcAft>
                      </a:pPr>
                      <a:r>
                        <a:rPr lang="en-US" sz="3200" dirty="0">
                          <a:effectLst/>
                        </a:rPr>
                        <a:t>26</a:t>
                      </a:r>
                      <a:r>
                        <a:rPr lang="en-US" sz="3200" kern="1200" dirty="0">
                          <a:solidFill>
                            <a:schemeClr val="dk1"/>
                          </a:solidFill>
                          <a:latin typeface="Arial" pitchFamily="34" charset="0"/>
                          <a:ea typeface="+mn-ea"/>
                          <a:cs typeface="Arial" pitchFamily="34" charset="0"/>
                        </a:rPr>
                        <a:t>–</a:t>
                      </a:r>
                      <a:r>
                        <a:rPr lang="en-US" sz="3200" dirty="0">
                          <a:effectLst/>
                        </a:rPr>
                        <a:t>30 mm</a:t>
                      </a:r>
                      <a:endParaRPr lang="en-US" sz="32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dirty="0">
                          <a:effectLst/>
                        </a:rPr>
                        <a:t>3</a:t>
                      </a:r>
                      <a:endParaRPr lang="en-US" sz="32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6011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a:effectLst/>
                        </a:rPr>
                        <a:t>31</a:t>
                      </a:r>
                      <a:r>
                        <a:rPr lang="en-US" sz="3200" kern="1200" dirty="0">
                          <a:solidFill>
                            <a:schemeClr val="dk1"/>
                          </a:solidFill>
                          <a:latin typeface="Arial" pitchFamily="34" charset="0"/>
                          <a:ea typeface="+mn-ea"/>
                          <a:cs typeface="Arial" pitchFamily="34" charset="0"/>
                        </a:rPr>
                        <a:t>–</a:t>
                      </a:r>
                      <a:r>
                        <a:rPr lang="en-US" sz="3200" dirty="0">
                          <a:effectLst/>
                        </a:rPr>
                        <a:t>35 mm</a:t>
                      </a:r>
                      <a:endParaRPr lang="en-US" sz="32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dirty="0">
                          <a:effectLst/>
                          <a:latin typeface="Arial"/>
                          <a:ea typeface="Times New Roman"/>
                          <a:cs typeface="Times New Roman"/>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3" name="Title 1"/>
          <p:cNvSpPr txBox="1">
            <a:spLocks/>
          </p:cNvSpPr>
          <p:nvPr/>
        </p:nvSpPr>
        <p:spPr>
          <a:xfrm>
            <a:off x="533400" y="457200"/>
            <a:ext cx="8153400" cy="838200"/>
          </a:xfrm>
          <a:prstGeom prst="rect">
            <a:avLst/>
          </a:prstGeo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Sample Frequency Distribution Table</a:t>
            </a:r>
          </a:p>
        </p:txBody>
      </p:sp>
    </p:spTree>
    <p:extLst>
      <p:ext uri="{BB962C8B-B14F-4D97-AF65-F5344CB8AC3E}">
        <p14:creationId xmlns:p14="http://schemas.microsoft.com/office/powerpoint/2010/main" val="23135586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457200"/>
            <a:ext cx="8153400" cy="762000"/>
          </a:xfrm>
          <a:prstGeom prst="rect">
            <a:avLst/>
          </a:prstGeo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Sample Histogram</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447800"/>
            <a:ext cx="7543800" cy="4950959"/>
          </a:xfrm>
          <a:prstGeom prst="rect">
            <a:avLst/>
          </a:prstGeom>
        </p:spPr>
      </p:pic>
    </p:spTree>
    <p:extLst>
      <p:ext uri="{BB962C8B-B14F-4D97-AF65-F5344CB8AC3E}">
        <p14:creationId xmlns:p14="http://schemas.microsoft.com/office/powerpoint/2010/main" val="9161274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5" name="Rectangle 3"/>
          <p:cNvSpPr>
            <a:spLocks noGrp="1" noChangeArrowheads="1"/>
          </p:cNvSpPr>
          <p:nvPr>
            <p:ph type="body" idx="1"/>
          </p:nvPr>
        </p:nvSpPr>
        <p:spPr>
          <a:xfrm>
            <a:off x="609600" y="1371600"/>
            <a:ext cx="8229600" cy="5105400"/>
          </a:xfrm>
        </p:spPr>
        <p:txBody>
          <a:bodyPr>
            <a:noAutofit/>
          </a:bodyPr>
          <a:lstStyle/>
          <a:p>
            <a:pPr marL="365760" indent="-365760">
              <a:spcBef>
                <a:spcPts val="1200"/>
              </a:spcBef>
              <a:buFont typeface="+mj-lt"/>
              <a:buAutoNum type="arabicPeriod"/>
            </a:pPr>
            <a:r>
              <a:rPr lang="en-US" altLang="en-US" sz="3200" dirty="0"/>
              <a:t>Sketch a copy of your histogram in your science notebook or on your worksheet. </a:t>
            </a:r>
          </a:p>
          <a:p>
            <a:pPr marL="365760" indent="-365760">
              <a:spcBef>
                <a:spcPts val="1200"/>
              </a:spcBef>
              <a:buFont typeface="+mj-lt"/>
              <a:buAutoNum type="arabicPeriod"/>
            </a:pPr>
            <a:r>
              <a:rPr lang="en-US" altLang="en-US" sz="3200" dirty="0"/>
              <a:t>Draw lines pointing out what you see in the data and use short phrases to describe your observations.</a:t>
            </a:r>
          </a:p>
          <a:p>
            <a:pPr marL="365760" indent="-365760">
              <a:spcBef>
                <a:spcPts val="1200"/>
              </a:spcBef>
              <a:buFont typeface="+mj-lt"/>
              <a:buAutoNum type="arabicPeriod"/>
            </a:pPr>
            <a:r>
              <a:rPr lang="en-US" altLang="en-US" sz="3200" dirty="0"/>
              <a:t>Then draw lines and use short phrases describing what you think the results mean.</a:t>
            </a:r>
          </a:p>
          <a:p>
            <a:pPr marL="365760" indent="-365760">
              <a:spcBef>
                <a:spcPts val="1200"/>
              </a:spcBef>
              <a:buFont typeface="+mj-lt"/>
              <a:buAutoNum type="arabicPeriod"/>
            </a:pPr>
            <a:r>
              <a:rPr lang="en-US" altLang="en-US" sz="3200" dirty="0"/>
              <a:t>Answer the questions on page 3 of your handout independently.</a:t>
            </a:r>
          </a:p>
        </p:txBody>
      </p:sp>
      <p:sp>
        <p:nvSpPr>
          <p:cNvPr id="2" name="Title 1"/>
          <p:cNvSpPr>
            <a:spLocks noGrp="1"/>
          </p:cNvSpPr>
          <p:nvPr>
            <p:ph type="title"/>
          </p:nvPr>
        </p:nvSpPr>
        <p:spPr>
          <a:xfrm>
            <a:off x="609600" y="381000"/>
            <a:ext cx="8077200" cy="990600"/>
          </a:xfrm>
        </p:spPr>
        <p:txBody>
          <a:bodyPr/>
          <a:lstStyle/>
          <a:p>
            <a:r>
              <a:rPr lang="en-US" dirty="0"/>
              <a:t>Interpreting the Results</a:t>
            </a:r>
          </a:p>
        </p:txBody>
      </p:sp>
    </p:spTree>
    <p:extLst>
      <p:ext uri="{BB962C8B-B14F-4D97-AF65-F5344CB8AC3E}">
        <p14:creationId xmlns:p14="http://schemas.microsoft.com/office/powerpoint/2010/main" val="338782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8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5"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990600"/>
          </a:xfrm>
        </p:spPr>
        <p:txBody>
          <a:bodyPr>
            <a:noAutofit/>
          </a:bodyPr>
          <a:lstStyle/>
          <a:p>
            <a:r>
              <a:rPr lang="en-US" sz="3800" dirty="0"/>
              <a:t>Our Ideas and Questions about Inheritance</a:t>
            </a:r>
          </a:p>
        </p:txBody>
      </p:sp>
      <p:sp>
        <p:nvSpPr>
          <p:cNvPr id="3" name="Content Placeholder 2"/>
          <p:cNvSpPr>
            <a:spLocks noGrp="1"/>
          </p:cNvSpPr>
          <p:nvPr>
            <p:ph idx="1"/>
          </p:nvPr>
        </p:nvSpPr>
        <p:spPr>
          <a:xfrm>
            <a:off x="609600" y="1524000"/>
            <a:ext cx="8229600" cy="1219200"/>
          </a:xfrm>
        </p:spPr>
        <p:txBody>
          <a:bodyPr/>
          <a:lstStyle/>
          <a:p>
            <a:pPr marL="0" indent="0">
              <a:spcBef>
                <a:spcPts val="0"/>
              </a:spcBef>
              <a:buNone/>
            </a:pPr>
            <a:r>
              <a:rPr lang="en-US" sz="3200" dirty="0"/>
              <a:t>Let’s list our ideas and questions about trait inheritance on two charts:</a:t>
            </a:r>
          </a:p>
        </p:txBody>
      </p:sp>
      <p:sp>
        <p:nvSpPr>
          <p:cNvPr id="4" name="TextBox 3"/>
          <p:cNvSpPr txBox="1"/>
          <p:nvPr/>
        </p:nvSpPr>
        <p:spPr>
          <a:xfrm>
            <a:off x="685800" y="2819400"/>
            <a:ext cx="3429000" cy="1508105"/>
          </a:xfrm>
          <a:prstGeom prst="rect">
            <a:avLst/>
          </a:prstGeom>
          <a:noFill/>
        </p:spPr>
        <p:txBody>
          <a:bodyPr wrap="square" rtlCol="0">
            <a:spAutoFit/>
          </a:bodyPr>
          <a:lstStyle/>
          <a:p>
            <a:pPr algn="ctr"/>
            <a:r>
              <a:rPr lang="en-US" sz="2800" b="1" dirty="0">
                <a:latin typeface="Calibri" pitchFamily="34" charset="0"/>
              </a:rPr>
              <a:t>Our Current Ideas about Inheritance</a:t>
            </a:r>
          </a:p>
          <a:p>
            <a:endParaRPr lang="en-US" dirty="0"/>
          </a:p>
          <a:p>
            <a:endParaRPr lang="en-US" dirty="0"/>
          </a:p>
        </p:txBody>
      </p:sp>
      <p:sp>
        <p:nvSpPr>
          <p:cNvPr id="5" name="TextBox 4"/>
          <p:cNvSpPr txBox="1"/>
          <p:nvPr/>
        </p:nvSpPr>
        <p:spPr>
          <a:xfrm>
            <a:off x="609600" y="5410200"/>
            <a:ext cx="8077200" cy="1354217"/>
          </a:xfrm>
          <a:prstGeom prst="rect">
            <a:avLst/>
          </a:prstGeom>
          <a:noFill/>
        </p:spPr>
        <p:txBody>
          <a:bodyPr wrap="square" rtlCol="0">
            <a:spAutoFit/>
          </a:bodyPr>
          <a:lstStyle/>
          <a:p>
            <a:r>
              <a:rPr lang="en-US" sz="3200" dirty="0">
                <a:latin typeface="Calibri" pitchFamily="34" charset="0"/>
              </a:rPr>
              <a:t>We’ll review and update these ideas and questions periodically.</a:t>
            </a:r>
          </a:p>
          <a:p>
            <a:endParaRPr lang="en-US" dirty="0"/>
          </a:p>
        </p:txBody>
      </p:sp>
      <p:sp>
        <p:nvSpPr>
          <p:cNvPr id="6" name="TextBox 5"/>
          <p:cNvSpPr txBox="1"/>
          <p:nvPr/>
        </p:nvSpPr>
        <p:spPr>
          <a:xfrm>
            <a:off x="4953000" y="2819400"/>
            <a:ext cx="3429000" cy="1231106"/>
          </a:xfrm>
          <a:prstGeom prst="rect">
            <a:avLst/>
          </a:prstGeom>
          <a:noFill/>
        </p:spPr>
        <p:txBody>
          <a:bodyPr wrap="square" rtlCol="0">
            <a:spAutoFit/>
          </a:bodyPr>
          <a:lstStyle/>
          <a:p>
            <a:pPr algn="ctr"/>
            <a:r>
              <a:rPr lang="en-US" sz="2800" b="1" dirty="0">
                <a:latin typeface="Calibri" pitchFamily="34" charset="0"/>
              </a:rPr>
              <a:t>Our Questions about Inheritance</a:t>
            </a:r>
          </a:p>
          <a:p>
            <a:endParaRPr lang="en-US" dirty="0"/>
          </a:p>
        </p:txBody>
      </p:sp>
      <p:cxnSp>
        <p:nvCxnSpPr>
          <p:cNvPr id="8" name="Straight Connector 7"/>
          <p:cNvCxnSpPr/>
          <p:nvPr/>
        </p:nvCxnSpPr>
        <p:spPr>
          <a:xfrm>
            <a:off x="4343400" y="3048000"/>
            <a:ext cx="0" cy="21336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1033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lstStyle/>
          <a:p>
            <a:r>
              <a:rPr lang="en-US" dirty="0"/>
              <a:t>Variation in Traits Lesson Role-Play</a:t>
            </a:r>
          </a:p>
        </p:txBody>
      </p:sp>
      <p:sp>
        <p:nvSpPr>
          <p:cNvPr id="3" name="Content Placeholder 2"/>
          <p:cNvSpPr>
            <a:spLocks noGrp="1"/>
          </p:cNvSpPr>
          <p:nvPr>
            <p:ph idx="1"/>
          </p:nvPr>
        </p:nvSpPr>
        <p:spPr>
          <a:xfrm>
            <a:off x="609600" y="1295400"/>
            <a:ext cx="8229600" cy="5181600"/>
          </a:xfrm>
        </p:spPr>
        <p:txBody>
          <a:bodyPr/>
          <a:lstStyle/>
          <a:p>
            <a:pPr marL="365760" indent="-365760">
              <a:spcBef>
                <a:spcPts val="600"/>
              </a:spcBef>
              <a:buFont typeface="+mj-lt"/>
              <a:buAutoNum type="arabicPeriod"/>
            </a:pPr>
            <a:r>
              <a:rPr lang="en-US" sz="2500" b="1" dirty="0"/>
              <a:t>Review</a:t>
            </a:r>
            <a:r>
              <a:rPr lang="en-US" sz="2500" dirty="0"/>
              <a:t> lesson 1a in your lesson plans binder and assemble the materials listed on the overview page. </a:t>
            </a:r>
          </a:p>
          <a:p>
            <a:pPr marL="365760" indent="-365760">
              <a:spcBef>
                <a:spcPts val="600"/>
              </a:spcBef>
              <a:buFont typeface="+mj-lt"/>
              <a:buAutoNum type="arabicPeriod" startAt="2"/>
            </a:pPr>
            <a:r>
              <a:rPr lang="en-US" sz="2500" b="1" dirty="0"/>
              <a:t>Pair up </a:t>
            </a:r>
            <a:r>
              <a:rPr lang="en-US" sz="2500" dirty="0"/>
              <a:t>and decide who will be the teacher and who will be the student for this role-play. </a:t>
            </a:r>
          </a:p>
          <a:p>
            <a:pPr marL="365760" indent="-365760">
              <a:spcBef>
                <a:spcPts val="600"/>
              </a:spcBef>
              <a:buFont typeface="+mj-lt"/>
              <a:buAutoNum type="arabicPeriod" startAt="2"/>
            </a:pPr>
            <a:r>
              <a:rPr lang="en-US" sz="2500" b="1" dirty="0"/>
              <a:t>Select </a:t>
            </a:r>
            <a:r>
              <a:rPr lang="en-US" sz="2500" dirty="0"/>
              <a:t>a 10-minute segment of the lesson to enact. </a:t>
            </a:r>
          </a:p>
          <a:p>
            <a:pPr marL="365760" indent="-365760">
              <a:spcBef>
                <a:spcPts val="600"/>
              </a:spcBef>
              <a:buFont typeface="+mj-lt"/>
              <a:buAutoNum type="arabicPeriod" startAt="2"/>
            </a:pPr>
            <a:r>
              <a:rPr lang="en-US" sz="2500" b="1" dirty="0"/>
              <a:t>Prepare for the role-play: </a:t>
            </a:r>
          </a:p>
          <a:p>
            <a:pPr marL="731520" indent="-365760">
              <a:spcBef>
                <a:spcPts val="300"/>
              </a:spcBef>
            </a:pPr>
            <a:r>
              <a:rPr lang="en-US" sz="2500" dirty="0"/>
              <a:t>Students: Read the Common Student Ideas document (Resources section of binder). Be ready to use them!</a:t>
            </a:r>
          </a:p>
          <a:p>
            <a:pPr marL="731520" indent="-365760">
              <a:spcBef>
                <a:spcPts val="300"/>
              </a:spcBef>
            </a:pPr>
            <a:r>
              <a:rPr lang="en-US" sz="2500" dirty="0"/>
              <a:t>Teachers: Read anticipated student responses and teacher probe and challenge questions (columns 5 and 6 in the lesson plan). Be ready to use them! </a:t>
            </a:r>
          </a:p>
          <a:p>
            <a:pPr marL="365760" indent="-365760">
              <a:spcBef>
                <a:spcPts val="600"/>
              </a:spcBef>
              <a:buFont typeface="+mj-lt"/>
              <a:buAutoNum type="arabicPeriod" startAt="5"/>
            </a:pPr>
            <a:r>
              <a:rPr lang="en-US" sz="2500" b="1" dirty="0"/>
              <a:t>Practice</a:t>
            </a:r>
            <a:r>
              <a:rPr lang="en-US" sz="2500" dirty="0"/>
              <a:t> the role-play with your partner.</a:t>
            </a:r>
          </a:p>
        </p:txBody>
      </p:sp>
    </p:spTree>
    <p:extLst>
      <p:ext uri="{BB962C8B-B14F-4D97-AF65-F5344CB8AC3E}">
        <p14:creationId xmlns:p14="http://schemas.microsoft.com/office/powerpoint/2010/main" val="11372902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1143000"/>
          </a:xfrm>
        </p:spPr>
        <p:txBody>
          <a:bodyPr>
            <a:noAutofit/>
          </a:bodyPr>
          <a:lstStyle/>
          <a:p>
            <a:r>
              <a:rPr lang="en-US" dirty="0"/>
              <a:t>Reflect: Content Deepening Focus Question 3</a:t>
            </a:r>
          </a:p>
        </p:txBody>
      </p:sp>
      <p:sp>
        <p:nvSpPr>
          <p:cNvPr id="3" name="Content Placeholder 2"/>
          <p:cNvSpPr>
            <a:spLocks noGrp="1"/>
          </p:cNvSpPr>
          <p:nvPr>
            <p:ph idx="1"/>
          </p:nvPr>
        </p:nvSpPr>
        <p:spPr>
          <a:xfrm>
            <a:off x="609600" y="1905000"/>
            <a:ext cx="8001000" cy="1066800"/>
          </a:xfrm>
        </p:spPr>
        <p:txBody>
          <a:bodyPr>
            <a:normAutofit/>
          </a:bodyPr>
          <a:lstStyle/>
          <a:p>
            <a:pPr marL="0" indent="0">
              <a:buNone/>
            </a:pPr>
            <a:r>
              <a:rPr lang="en-US" sz="3200" dirty="0"/>
              <a:t>How can we represent patterns of trait variation among individuals of a species?</a:t>
            </a:r>
          </a:p>
          <a:p>
            <a:endParaRPr lang="en-US" dirty="0"/>
          </a:p>
        </p:txBody>
      </p:sp>
    </p:spTree>
    <p:extLst>
      <p:ext uri="{BB962C8B-B14F-4D97-AF65-F5344CB8AC3E}">
        <p14:creationId xmlns:p14="http://schemas.microsoft.com/office/powerpoint/2010/main" val="356766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777240"/>
            <a:r>
              <a:rPr lang="en-US" dirty="0"/>
              <a:t>Key Science Ideas</a:t>
            </a:r>
          </a:p>
        </p:txBody>
      </p:sp>
      <p:sp>
        <p:nvSpPr>
          <p:cNvPr id="3" name="Content Placeholder 2"/>
          <p:cNvSpPr>
            <a:spLocks noGrp="1"/>
          </p:cNvSpPr>
          <p:nvPr>
            <p:ph idx="1"/>
          </p:nvPr>
        </p:nvSpPr>
        <p:spPr>
          <a:xfrm>
            <a:off x="609600" y="1524000"/>
            <a:ext cx="8077200" cy="4876800"/>
          </a:xfrm>
        </p:spPr>
        <p:txBody>
          <a:bodyPr/>
          <a:lstStyle/>
          <a:p>
            <a:pPr marL="365760" lvl="0" indent="-365760">
              <a:spcBef>
                <a:spcPts val="1200"/>
              </a:spcBef>
              <a:buFont typeface="Arial" panose="020B0604020202020204" pitchFamily="34" charset="0"/>
              <a:buChar char="•"/>
            </a:pPr>
            <a:r>
              <a:rPr lang="en-US" b="1" dirty="0"/>
              <a:t>Traits</a:t>
            </a:r>
            <a:r>
              <a:rPr lang="en-US" dirty="0"/>
              <a:t> are features or characteristics that help biologists identify related groups of organisms.</a:t>
            </a:r>
          </a:p>
          <a:p>
            <a:pPr marL="365760" lvl="0" indent="-365760">
              <a:spcBef>
                <a:spcPts val="600"/>
              </a:spcBef>
              <a:buFont typeface="Arial" panose="020B0604020202020204" pitchFamily="34" charset="0"/>
              <a:buChar char="•"/>
            </a:pPr>
            <a:r>
              <a:rPr lang="en-US" dirty="0"/>
              <a:t>Organisms have physical traits, behavioral traits, molecular traits, chemical pathways, and developmental pathways.</a:t>
            </a:r>
          </a:p>
          <a:p>
            <a:pPr marL="365760" lvl="0" indent="-365760">
              <a:spcBef>
                <a:spcPts val="600"/>
              </a:spcBef>
              <a:buFont typeface="Arial" panose="020B0604020202020204" pitchFamily="34" charset="0"/>
              <a:buChar char="•"/>
            </a:pPr>
            <a:r>
              <a:rPr lang="en-US" dirty="0"/>
              <a:t>Organisms in a group share certain traits. </a:t>
            </a:r>
          </a:p>
          <a:p>
            <a:pPr marL="365760" lvl="0" indent="-365760">
              <a:spcBef>
                <a:spcPts val="600"/>
              </a:spcBef>
              <a:buFont typeface="Arial" panose="020B0604020202020204" pitchFamily="34" charset="0"/>
              <a:buChar char="•"/>
            </a:pPr>
            <a:r>
              <a:rPr lang="en-US" dirty="0"/>
              <a:t>One reason groups of organisms share so many features is common ancestry.</a:t>
            </a:r>
          </a:p>
          <a:p>
            <a:pPr marL="365760" lvl="0" indent="-365760">
              <a:spcBef>
                <a:spcPts val="600"/>
              </a:spcBef>
              <a:buFont typeface="Arial" panose="020B0604020202020204" pitchFamily="34" charset="0"/>
              <a:buChar char="•"/>
            </a:pPr>
            <a:r>
              <a:rPr lang="en-US" dirty="0"/>
              <a:t>All of the organisms that evolved from a common ancestor inherit shared traits.</a:t>
            </a:r>
          </a:p>
          <a:p>
            <a:pPr marL="365760" lvl="0" indent="-365760">
              <a:spcBef>
                <a:spcPts val="600"/>
              </a:spcBef>
              <a:buFont typeface="Arial" panose="020B0604020202020204" pitchFamily="34" charset="0"/>
              <a:buChar char="•"/>
            </a:pPr>
            <a:r>
              <a:rPr lang="en-US" dirty="0"/>
              <a:t>Patterns of trait variation among individuals of a species are represented in different ways and can be recorded on frequency distribution tables and histograms.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85800"/>
            <a:ext cx="685800" cy="685800"/>
          </a:xfrm>
          <a:prstGeom prst="rect">
            <a:avLst/>
          </a:prstGeom>
        </p:spPr>
      </p:pic>
    </p:spTree>
    <p:extLst>
      <p:ext uri="{BB962C8B-B14F-4D97-AF65-F5344CB8AC3E}">
        <p14:creationId xmlns:p14="http://schemas.microsoft.com/office/powerpoint/2010/main" val="339068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dirty="0"/>
              <a:t>Summer Institute Study-Group Leaders</a:t>
            </a:r>
          </a:p>
        </p:txBody>
      </p:sp>
      <p:sp>
        <p:nvSpPr>
          <p:cNvPr id="3" name="Content Placeholder 2"/>
          <p:cNvSpPr>
            <a:spLocks noGrp="1"/>
          </p:cNvSpPr>
          <p:nvPr>
            <p:ph sz="half" idx="1"/>
          </p:nvPr>
        </p:nvSpPr>
        <p:spPr>
          <a:xfrm>
            <a:off x="609600" y="1524000"/>
            <a:ext cx="7696200" cy="4718304"/>
          </a:xfrm>
        </p:spPr>
        <p:txBody>
          <a:bodyPr/>
          <a:lstStyle/>
          <a:p>
            <a:pPr marL="0" indent="0">
              <a:buNone/>
            </a:pPr>
            <a:r>
              <a:rPr lang="en-US" sz="3200" dirty="0"/>
              <a:t>Grade </a:t>
            </a:r>
            <a:r>
              <a:rPr lang="en-US" sz="3200" dirty="0">
                <a:solidFill>
                  <a:srgbClr val="0070C0"/>
                </a:solidFill>
              </a:rPr>
              <a:t>[Insert grade level here]</a:t>
            </a:r>
          </a:p>
          <a:p>
            <a:pPr marL="731520" indent="-365760">
              <a:spcBef>
                <a:spcPts val="1200"/>
              </a:spcBef>
            </a:pPr>
            <a:r>
              <a:rPr lang="en-US" sz="3200" dirty="0">
                <a:solidFill>
                  <a:srgbClr val="0070C0"/>
                </a:solidFill>
              </a:rPr>
              <a:t>[Insert leader names here]</a:t>
            </a:r>
          </a:p>
          <a:p>
            <a:pPr marL="731520" indent="-365760">
              <a:spcBef>
                <a:spcPts val="1200"/>
              </a:spcBef>
            </a:pPr>
            <a:r>
              <a:rPr lang="en-US" sz="3200" dirty="0">
                <a:solidFill>
                  <a:srgbClr val="0070C0"/>
                </a:solidFill>
              </a:rPr>
              <a:t>[Insert leader names here]</a:t>
            </a:r>
          </a:p>
        </p:txBody>
      </p:sp>
    </p:spTree>
    <p:extLst>
      <p:ext uri="{BB962C8B-B14F-4D97-AF65-F5344CB8AC3E}">
        <p14:creationId xmlns:p14="http://schemas.microsoft.com/office/powerpoint/2010/main" val="4163733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457200"/>
            <a:ext cx="8229600" cy="990600"/>
          </a:xfrm>
        </p:spPr>
        <p:txBody>
          <a:bodyPr>
            <a:noAutofit/>
          </a:bodyPr>
          <a:lstStyle/>
          <a:p>
            <a:r>
              <a:rPr lang="en-US" dirty="0">
                <a:cs typeface="Times New Roman" pitchFamily="18" charset="0"/>
              </a:rPr>
              <a:t>Lesson Analysis Focus Question</a:t>
            </a:r>
            <a:endParaRPr lang="en-US" dirty="0"/>
          </a:p>
        </p:txBody>
      </p:sp>
      <p:sp>
        <p:nvSpPr>
          <p:cNvPr id="4" name="Content Placeholder 3"/>
          <p:cNvSpPr>
            <a:spLocks noGrp="1"/>
          </p:cNvSpPr>
          <p:nvPr>
            <p:ph idx="1"/>
          </p:nvPr>
        </p:nvSpPr>
        <p:spPr>
          <a:xfrm>
            <a:off x="457200" y="1600201"/>
            <a:ext cx="3581400" cy="4191000"/>
          </a:xfrm>
        </p:spPr>
        <p:txBody>
          <a:bodyPr>
            <a:normAutofit/>
          </a:bodyPr>
          <a:lstStyle/>
          <a:p>
            <a:pPr marL="0" indent="0">
              <a:spcAft>
                <a:spcPts val="1200"/>
              </a:spcAft>
              <a:buNone/>
            </a:pPr>
            <a:r>
              <a:rPr lang="en-US" sz="3000" dirty="0"/>
              <a:t>What are the </a:t>
            </a:r>
            <a:r>
              <a:rPr lang="en-US" sz="3000" dirty="0" err="1"/>
              <a:t>STeLLA</a:t>
            </a:r>
            <a:r>
              <a:rPr lang="en-US" sz="3000" dirty="0"/>
              <a:t> lenses and teaching strategies, and what is the evidence that they will make a difference in your science teaching?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6743" y="1447800"/>
            <a:ext cx="4762909" cy="5211364"/>
          </a:xfrm>
          <a:prstGeom prst="rect">
            <a:avLst/>
          </a:prstGeom>
        </p:spPr>
      </p:pic>
    </p:spTree>
    <p:extLst>
      <p:ext uri="{BB962C8B-B14F-4D97-AF65-F5344CB8AC3E}">
        <p14:creationId xmlns:p14="http://schemas.microsoft.com/office/powerpoint/2010/main" val="30557422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6743" y="1447800"/>
            <a:ext cx="4762909" cy="5211364"/>
          </a:xfrm>
          <a:prstGeom prst="rect">
            <a:avLst/>
          </a:prstGeom>
        </p:spPr>
      </p:pic>
      <p:sp>
        <p:nvSpPr>
          <p:cNvPr id="92162" name="Rectangle 2"/>
          <p:cNvSpPr>
            <a:spLocks noGrp="1" noChangeArrowheads="1"/>
          </p:cNvSpPr>
          <p:nvPr>
            <p:ph type="title"/>
          </p:nvPr>
        </p:nvSpPr>
        <p:spPr>
          <a:xfrm>
            <a:off x="457200" y="457200"/>
            <a:ext cx="8229600" cy="990600"/>
          </a:xfrm>
        </p:spPr>
        <p:txBody>
          <a:bodyPr>
            <a:noAutofit/>
          </a:bodyPr>
          <a:lstStyle/>
          <a:p>
            <a:r>
              <a:rPr lang="en-US" dirty="0">
                <a:cs typeface="Times New Roman" pitchFamily="18" charset="0"/>
              </a:rPr>
              <a:t>Lesson Analysis Focus Question</a:t>
            </a:r>
            <a:endParaRPr lang="en-US" dirty="0"/>
          </a:p>
        </p:txBody>
      </p:sp>
      <p:sp>
        <p:nvSpPr>
          <p:cNvPr id="4" name="Content Placeholder 3"/>
          <p:cNvSpPr>
            <a:spLocks noGrp="1"/>
          </p:cNvSpPr>
          <p:nvPr>
            <p:ph idx="1"/>
          </p:nvPr>
        </p:nvSpPr>
        <p:spPr>
          <a:xfrm>
            <a:off x="457200" y="1600201"/>
            <a:ext cx="3581400" cy="4191000"/>
          </a:xfrm>
        </p:spPr>
        <p:txBody>
          <a:bodyPr>
            <a:normAutofit/>
          </a:bodyPr>
          <a:lstStyle/>
          <a:p>
            <a:pPr marL="0" indent="0">
              <a:spcAft>
                <a:spcPts val="1200"/>
              </a:spcAft>
              <a:buNone/>
            </a:pPr>
            <a:r>
              <a:rPr lang="en-US" sz="3000" dirty="0"/>
              <a:t>What are the </a:t>
            </a:r>
            <a:r>
              <a:rPr lang="en-US" sz="3000" dirty="0" err="1"/>
              <a:t>STeLLA</a:t>
            </a:r>
            <a:r>
              <a:rPr lang="en-US" sz="3000" dirty="0"/>
              <a:t> lenses and teaching strategies, and what is the evidence that they will make a difference in your science teaching? </a:t>
            </a:r>
          </a:p>
          <a:p>
            <a:pPr marL="0" indent="0">
              <a:spcAft>
                <a:spcPts val="1200"/>
              </a:spcAft>
              <a:buNone/>
            </a:pPr>
            <a:endParaRPr lang="en-US" sz="2800" dirty="0"/>
          </a:p>
        </p:txBody>
      </p:sp>
      <p:sp>
        <p:nvSpPr>
          <p:cNvPr id="5" name="TextBox 4"/>
          <p:cNvSpPr txBox="1"/>
          <p:nvPr/>
        </p:nvSpPr>
        <p:spPr>
          <a:xfrm>
            <a:off x="4267200" y="2971800"/>
            <a:ext cx="2133600" cy="990600"/>
          </a:xfrm>
          <a:prstGeom prst="rect">
            <a:avLst/>
          </a:prstGeom>
          <a:solidFill>
            <a:srgbClr val="FFFF00">
              <a:alpha val="16000"/>
            </a:srgbClr>
          </a:solidFill>
        </p:spPr>
        <p:txBody>
          <a:bodyPr wrap="square" rtlCol="0">
            <a:spAutoFit/>
          </a:bodyPr>
          <a:lstStyle/>
          <a:p>
            <a:endParaRPr lang="en-US" dirty="0"/>
          </a:p>
        </p:txBody>
      </p:sp>
    </p:spTree>
    <p:extLst>
      <p:ext uri="{BB962C8B-B14F-4D97-AF65-F5344CB8AC3E}">
        <p14:creationId xmlns:p14="http://schemas.microsoft.com/office/powerpoint/2010/main" val="18933998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533400" y="457200"/>
            <a:ext cx="8153400" cy="1143000"/>
          </a:xfrm>
        </p:spPr>
        <p:txBody>
          <a:bodyPr>
            <a:noAutofit/>
          </a:bodyPr>
          <a:lstStyle/>
          <a:p>
            <a:r>
              <a:rPr lang="en-US" sz="3800" dirty="0">
                <a:cs typeface="Times New Roman" pitchFamily="18" charset="0"/>
              </a:rPr>
              <a:t>Strategies 1, 2, and 3:  Questions That Elicit, Probe, and Challenge Student Thinking</a:t>
            </a:r>
          </a:p>
        </p:txBody>
      </p:sp>
      <p:sp>
        <p:nvSpPr>
          <p:cNvPr id="120835" name="Rectangle 3"/>
          <p:cNvSpPr>
            <a:spLocks noGrp="1" noChangeArrowheads="1"/>
          </p:cNvSpPr>
          <p:nvPr>
            <p:ph type="body" idx="1"/>
          </p:nvPr>
        </p:nvSpPr>
        <p:spPr>
          <a:xfrm>
            <a:off x="533400" y="1752600"/>
            <a:ext cx="8305800" cy="4724400"/>
          </a:xfrm>
        </p:spPr>
        <p:txBody>
          <a:bodyPr>
            <a:noAutofit/>
          </a:bodyPr>
          <a:lstStyle/>
          <a:p>
            <a:pPr marL="0" indent="0">
              <a:buNone/>
            </a:pPr>
            <a:r>
              <a:rPr lang="en-US" sz="2600" b="1" dirty="0"/>
              <a:t>Student Thinking Lens</a:t>
            </a:r>
            <a:r>
              <a:rPr lang="en-US" sz="2600" dirty="0"/>
              <a:t>: Strategies to reveal, support, and challenge student thinking.</a:t>
            </a:r>
          </a:p>
          <a:p>
            <a:pPr marL="731520" lvl="1" indent="-365760">
              <a:spcBef>
                <a:spcPts val="600"/>
              </a:spcBef>
            </a:pPr>
            <a:r>
              <a:rPr lang="en-US" sz="2600" b="1" dirty="0"/>
              <a:t>Strategy 1: </a:t>
            </a:r>
            <a:r>
              <a:rPr lang="en-US" sz="2600" dirty="0"/>
              <a:t>Ask questions to elicit student ideas and predictions.</a:t>
            </a:r>
          </a:p>
          <a:p>
            <a:pPr marL="731520" lvl="1" indent="-365760">
              <a:spcBef>
                <a:spcPts val="600"/>
              </a:spcBef>
            </a:pPr>
            <a:r>
              <a:rPr lang="en-US" sz="2600" b="1" dirty="0"/>
              <a:t>Strategy 2: </a:t>
            </a:r>
            <a:r>
              <a:rPr lang="en-US" sz="2600" dirty="0"/>
              <a:t>Ask questions to probe student ideas and predictions.</a:t>
            </a:r>
            <a:endParaRPr lang="en-US" sz="2600" dirty="0">
              <a:solidFill>
                <a:srgbClr val="FF0000"/>
              </a:solidFill>
            </a:endParaRPr>
          </a:p>
          <a:p>
            <a:pPr marL="731520" lvl="1" indent="-365760">
              <a:spcBef>
                <a:spcPts val="600"/>
              </a:spcBef>
            </a:pPr>
            <a:r>
              <a:rPr lang="en-US" sz="2600" b="1" dirty="0"/>
              <a:t>Strategy 3: </a:t>
            </a:r>
            <a:r>
              <a:rPr lang="en-US" sz="2600" dirty="0"/>
              <a:t>Ask questions to challenge student thinking.</a:t>
            </a:r>
          </a:p>
          <a:p>
            <a:pPr marL="0" lvl="0" indent="0">
              <a:spcBef>
                <a:spcPts val="1200"/>
              </a:spcBef>
              <a:spcAft>
                <a:spcPts val="0"/>
              </a:spcAft>
              <a:buClr>
                <a:srgbClr val="93A299"/>
              </a:buClr>
              <a:buNone/>
            </a:pPr>
            <a:r>
              <a:rPr lang="en-US" sz="2600" dirty="0"/>
              <a:t>Read and fill in the purpose and key features of each strategy on your blank STL Z-fold summary chart</a:t>
            </a:r>
            <a:r>
              <a:rPr lang="en-US" sz="2600" dirty="0">
                <a:solidFill>
                  <a:srgbClr val="292934"/>
                </a:solidFill>
              </a:rPr>
              <a:t>. Then s</a:t>
            </a:r>
            <a:r>
              <a:rPr lang="en-US" sz="2600" dirty="0"/>
              <a:t>hare your charts with a partner.</a:t>
            </a:r>
          </a:p>
        </p:txBody>
      </p:sp>
    </p:spTree>
    <p:extLst>
      <p:ext uri="{BB962C8B-B14F-4D97-AF65-F5344CB8AC3E}">
        <p14:creationId xmlns:p14="http://schemas.microsoft.com/office/powerpoint/2010/main" val="36519673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09600" y="381000"/>
            <a:ext cx="8077200" cy="990600"/>
          </a:xfrm>
        </p:spPr>
        <p:txBody>
          <a:bodyPr>
            <a:normAutofit/>
          </a:bodyPr>
          <a:lstStyle/>
          <a:p>
            <a:r>
              <a:rPr lang="en-US" dirty="0">
                <a:cs typeface="Times New Roman" pitchFamily="18" charset="0"/>
              </a:rPr>
              <a:t>Elicit Questions</a:t>
            </a:r>
          </a:p>
        </p:txBody>
      </p:sp>
      <p:sp>
        <p:nvSpPr>
          <p:cNvPr id="96259" name="Rectangle 3"/>
          <p:cNvSpPr>
            <a:spLocks noGrp="1" noChangeArrowheads="1"/>
          </p:cNvSpPr>
          <p:nvPr>
            <p:ph type="body" idx="1"/>
          </p:nvPr>
        </p:nvSpPr>
        <p:spPr>
          <a:xfrm>
            <a:off x="609600" y="1295400"/>
            <a:ext cx="8077200" cy="5105400"/>
          </a:xfrm>
        </p:spPr>
        <p:txBody>
          <a:bodyPr/>
          <a:lstStyle/>
          <a:p>
            <a:pPr marL="365760" indent="-365760">
              <a:spcBef>
                <a:spcPts val="1200"/>
              </a:spcBef>
              <a:buFont typeface="Arial" pitchFamily="34" charset="0"/>
              <a:buChar char="•"/>
            </a:pPr>
            <a:r>
              <a:rPr lang="en-US" sz="3000" dirty="0"/>
              <a:t>What are the purpose and key features of questions that </a:t>
            </a:r>
            <a:r>
              <a:rPr lang="en-US" sz="3000" b="1" dirty="0"/>
              <a:t>elicit</a:t>
            </a:r>
            <a:r>
              <a:rPr lang="en-US" sz="3000" dirty="0"/>
              <a:t> student ideas and predictions? </a:t>
            </a:r>
          </a:p>
          <a:p>
            <a:pPr marL="365760" lvl="1" indent="-365760">
              <a:spcBef>
                <a:spcPts val="1200"/>
              </a:spcBef>
              <a:buFont typeface="Arial" pitchFamily="34" charset="0"/>
              <a:buChar char="•"/>
            </a:pPr>
            <a:r>
              <a:rPr lang="en-US" sz="3000" dirty="0"/>
              <a:t>Which question from the examples in the strategies booklet do you think would elicit the highest number of </a:t>
            </a:r>
            <a:r>
              <a:rPr lang="en-US" sz="3000" i="1" dirty="0"/>
              <a:t>different</a:t>
            </a:r>
            <a:r>
              <a:rPr lang="en-US" sz="3000" dirty="0"/>
              <a:t> student responses in your classroom? Why do you think so? (Cite ideas from the strategies booklet.)</a:t>
            </a:r>
          </a:p>
        </p:txBody>
      </p:sp>
    </p:spTree>
    <p:extLst>
      <p:ext uri="{BB962C8B-B14F-4D97-AF65-F5344CB8AC3E}">
        <p14:creationId xmlns:p14="http://schemas.microsoft.com/office/powerpoint/2010/main" val="4876593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848600" cy="990600"/>
          </a:xfrm>
        </p:spPr>
        <p:txBody>
          <a:bodyPr>
            <a:normAutofit/>
          </a:bodyPr>
          <a:lstStyle/>
          <a:p>
            <a:r>
              <a:rPr lang="en-US" dirty="0"/>
              <a:t>Probe and Challenge Questions</a:t>
            </a:r>
          </a:p>
        </p:txBody>
      </p:sp>
      <p:sp>
        <p:nvSpPr>
          <p:cNvPr id="3" name="Content Placeholder 2"/>
          <p:cNvSpPr>
            <a:spLocks noGrp="1"/>
          </p:cNvSpPr>
          <p:nvPr>
            <p:ph idx="1"/>
          </p:nvPr>
        </p:nvSpPr>
        <p:spPr>
          <a:xfrm>
            <a:off x="609600" y="1676400"/>
            <a:ext cx="3733800" cy="2971800"/>
          </a:xfrm>
        </p:spPr>
        <p:txBody>
          <a:bodyPr/>
          <a:lstStyle/>
          <a:p>
            <a:pPr marL="0" indent="0" algn="ctr">
              <a:buNone/>
            </a:pPr>
            <a:r>
              <a:rPr lang="en-US" sz="2800" b="1" dirty="0"/>
              <a:t>Probe Questions</a:t>
            </a:r>
          </a:p>
          <a:p>
            <a:pPr marL="228600" indent="0">
              <a:spcBef>
                <a:spcPts val="600"/>
              </a:spcBef>
              <a:buNone/>
            </a:pPr>
            <a:r>
              <a:rPr lang="en-US" sz="2800" dirty="0"/>
              <a:t>What are the purpose and key features of questions that probe student ideas and predictions?</a:t>
            </a:r>
          </a:p>
        </p:txBody>
      </p:sp>
      <p:sp>
        <p:nvSpPr>
          <p:cNvPr id="6" name="TextBox 5"/>
          <p:cNvSpPr txBox="1"/>
          <p:nvPr/>
        </p:nvSpPr>
        <p:spPr>
          <a:xfrm>
            <a:off x="4648200" y="1676400"/>
            <a:ext cx="3810000" cy="2754600"/>
          </a:xfrm>
          <a:prstGeom prst="rect">
            <a:avLst/>
          </a:prstGeom>
          <a:noFill/>
        </p:spPr>
        <p:txBody>
          <a:bodyPr wrap="square" rtlCol="0">
            <a:spAutoFit/>
          </a:bodyPr>
          <a:lstStyle/>
          <a:p>
            <a:pPr marL="57150" indent="0" algn="ctr">
              <a:buNone/>
            </a:pPr>
            <a:r>
              <a:rPr lang="en-US" sz="2800" b="1" dirty="0">
                <a:latin typeface="Calibri" panose="020F0502020204030204" pitchFamily="34" charset="0"/>
              </a:rPr>
              <a:t>Challenge Questions</a:t>
            </a:r>
          </a:p>
          <a:p>
            <a:pPr marL="228600" indent="0">
              <a:spcBef>
                <a:spcPts val="600"/>
              </a:spcBef>
              <a:buNone/>
            </a:pPr>
            <a:r>
              <a:rPr lang="en-US" sz="2800" dirty="0">
                <a:latin typeface="Calibri" panose="020F0502020204030204" pitchFamily="34" charset="0"/>
              </a:rPr>
              <a:t>What are the purpose and key features of questions that challenge student thinking? </a:t>
            </a:r>
          </a:p>
        </p:txBody>
      </p:sp>
      <p:sp>
        <p:nvSpPr>
          <p:cNvPr id="8" name="Rectangle 7"/>
          <p:cNvSpPr/>
          <p:nvPr/>
        </p:nvSpPr>
        <p:spPr>
          <a:xfrm>
            <a:off x="533400" y="4724400"/>
            <a:ext cx="8000999" cy="523220"/>
          </a:xfrm>
          <a:prstGeom prst="rect">
            <a:avLst/>
          </a:prstGeom>
        </p:spPr>
        <p:txBody>
          <a:bodyPr wrap="square">
            <a:spAutoFit/>
          </a:bodyPr>
          <a:lstStyle/>
          <a:p>
            <a:pPr marL="0" lvl="1" indent="0">
              <a:buNone/>
            </a:pPr>
            <a:r>
              <a:rPr lang="en-US" sz="2800" dirty="0">
                <a:latin typeface="Calibri" pitchFamily="34" charset="0"/>
              </a:rPr>
              <a:t>Remember to cite ideas from the strategies booklet!</a:t>
            </a:r>
          </a:p>
        </p:txBody>
      </p:sp>
    </p:spTree>
    <p:extLst>
      <p:ext uri="{BB962C8B-B14F-4D97-AF65-F5344CB8AC3E}">
        <p14:creationId xmlns:p14="http://schemas.microsoft.com/office/powerpoint/2010/main" val="38075438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772400" cy="990600"/>
          </a:xfrm>
        </p:spPr>
        <p:txBody>
          <a:bodyPr>
            <a:normAutofit/>
          </a:bodyPr>
          <a:lstStyle/>
          <a:p>
            <a:r>
              <a:rPr lang="en-US" dirty="0"/>
              <a:t>Elicit versus Probe Questions</a:t>
            </a:r>
          </a:p>
        </p:txBody>
      </p:sp>
      <p:sp>
        <p:nvSpPr>
          <p:cNvPr id="3" name="Content Placeholder 2"/>
          <p:cNvSpPr>
            <a:spLocks noGrp="1"/>
          </p:cNvSpPr>
          <p:nvPr>
            <p:ph idx="1"/>
          </p:nvPr>
        </p:nvSpPr>
        <p:spPr>
          <a:xfrm>
            <a:off x="609600" y="1600200"/>
            <a:ext cx="7936523" cy="3276600"/>
          </a:xfrm>
        </p:spPr>
        <p:txBody>
          <a:bodyPr/>
          <a:lstStyle/>
          <a:p>
            <a:pPr marL="0" lvl="1" indent="0">
              <a:spcBef>
                <a:spcPts val="0"/>
              </a:spcBef>
              <a:buNone/>
            </a:pPr>
            <a:r>
              <a:rPr lang="en-US" sz="3200" dirty="0"/>
              <a:t>What are some key differences between questions that elicit and questions that probe student ideas and predictions?</a:t>
            </a:r>
          </a:p>
          <a:p>
            <a:pPr marL="57150" indent="0">
              <a:buNone/>
            </a:pPr>
            <a:endParaRPr lang="en-US" sz="2800" dirty="0"/>
          </a:p>
        </p:txBody>
      </p:sp>
    </p:spTree>
    <p:extLst>
      <p:ext uri="{BB962C8B-B14F-4D97-AF65-F5344CB8AC3E}">
        <p14:creationId xmlns:p14="http://schemas.microsoft.com/office/powerpoint/2010/main" val="29504063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153400" cy="1371600"/>
          </a:xfrm>
        </p:spPr>
        <p:txBody>
          <a:bodyPr>
            <a:noAutofit/>
          </a:bodyPr>
          <a:lstStyle/>
          <a:p>
            <a:r>
              <a:rPr lang="en-US" dirty="0"/>
              <a:t>Elicit/Probe Questions versus Challenge Questions</a:t>
            </a:r>
          </a:p>
        </p:txBody>
      </p:sp>
      <p:sp>
        <p:nvSpPr>
          <p:cNvPr id="3" name="Content Placeholder 2"/>
          <p:cNvSpPr>
            <a:spLocks noGrp="1"/>
          </p:cNvSpPr>
          <p:nvPr>
            <p:ph idx="1"/>
          </p:nvPr>
        </p:nvSpPr>
        <p:spPr>
          <a:xfrm>
            <a:off x="609600" y="1981200"/>
            <a:ext cx="8030308" cy="4191000"/>
          </a:xfrm>
        </p:spPr>
        <p:txBody>
          <a:bodyPr/>
          <a:lstStyle/>
          <a:p>
            <a:pPr marL="0" lvl="1" indent="0">
              <a:buNone/>
            </a:pPr>
            <a:r>
              <a:rPr lang="en-US" sz="3200" dirty="0"/>
              <a:t>What are some key differences between questions that elicit and probe student ideas and predictions and questions that challenge student thinking?</a:t>
            </a:r>
          </a:p>
          <a:p>
            <a:pPr marL="0" indent="0">
              <a:buNone/>
            </a:pPr>
            <a:endParaRPr lang="en-US" dirty="0"/>
          </a:p>
        </p:txBody>
      </p:sp>
    </p:spTree>
    <p:extLst>
      <p:ext uri="{BB962C8B-B14F-4D97-AF65-F5344CB8AC3E}">
        <p14:creationId xmlns:p14="http://schemas.microsoft.com/office/powerpoint/2010/main" val="38785776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The </a:t>
            </a:r>
            <a:r>
              <a:rPr lang="en-US" dirty="0" err="1"/>
              <a:t>RESPeCT</a:t>
            </a:r>
            <a:r>
              <a:rPr lang="en-US" dirty="0"/>
              <a:t> Lesson Plans Binder</a:t>
            </a:r>
          </a:p>
        </p:txBody>
      </p:sp>
      <p:sp>
        <p:nvSpPr>
          <p:cNvPr id="3" name="Content Placeholder 2"/>
          <p:cNvSpPr>
            <a:spLocks noGrp="1"/>
          </p:cNvSpPr>
          <p:nvPr>
            <p:ph idx="1"/>
          </p:nvPr>
        </p:nvSpPr>
        <p:spPr>
          <a:xfrm>
            <a:off x="685800" y="1295400"/>
            <a:ext cx="8001000" cy="5181600"/>
          </a:xfrm>
        </p:spPr>
        <p:txBody>
          <a:bodyPr/>
          <a:lstStyle/>
          <a:p>
            <a:pPr>
              <a:buNone/>
            </a:pPr>
            <a:r>
              <a:rPr lang="en-US" sz="2800" b="1" dirty="0"/>
              <a:t>What comes before the lessons?</a:t>
            </a:r>
          </a:p>
          <a:p>
            <a:pPr marL="731520" lvl="1" indent="-365760">
              <a:spcBef>
                <a:spcPts val="0"/>
              </a:spcBef>
              <a:buFont typeface="Arial" pitchFamily="34" charset="0"/>
              <a:buChar char="•"/>
            </a:pPr>
            <a:r>
              <a:rPr lang="en-US" sz="2800" dirty="0"/>
              <a:t>Scope and sequence</a:t>
            </a:r>
          </a:p>
          <a:p>
            <a:pPr marL="731520" lvl="1" indent="-365760">
              <a:spcBef>
                <a:spcPts val="0"/>
              </a:spcBef>
              <a:buFont typeface="Arial" pitchFamily="34" charset="0"/>
              <a:buChar char="•"/>
            </a:pPr>
            <a:r>
              <a:rPr lang="en-US" sz="2800" dirty="0"/>
              <a:t>Learning goals</a:t>
            </a:r>
          </a:p>
          <a:p>
            <a:pPr marL="731520" lvl="1" indent="-365760">
              <a:spcBef>
                <a:spcPts val="0"/>
              </a:spcBef>
              <a:buFont typeface="Arial" pitchFamily="34" charset="0"/>
              <a:buChar char="•"/>
            </a:pPr>
            <a:r>
              <a:rPr lang="en-US" sz="2800" dirty="0"/>
              <a:t>California NGSS</a:t>
            </a:r>
          </a:p>
          <a:p>
            <a:pPr marL="731520" lvl="1" indent="-365760">
              <a:spcBef>
                <a:spcPts val="0"/>
              </a:spcBef>
              <a:buFont typeface="Arial" pitchFamily="34" charset="0"/>
              <a:buChar char="•"/>
            </a:pPr>
            <a:r>
              <a:rPr lang="en-US" sz="2800" dirty="0"/>
              <a:t>Student pretest/posttest</a:t>
            </a:r>
          </a:p>
          <a:p>
            <a:pPr marL="731520" lvl="1" indent="-365760">
              <a:spcBef>
                <a:spcPts val="0"/>
              </a:spcBef>
              <a:buFont typeface="Arial" pitchFamily="34" charset="0"/>
              <a:buChar char="•"/>
            </a:pPr>
            <a:r>
              <a:rPr lang="en-US" sz="2800" dirty="0"/>
              <a:t>Features analysis chart</a:t>
            </a:r>
          </a:p>
          <a:p>
            <a:pPr marL="731520" lvl="1" indent="-365760">
              <a:spcBef>
                <a:spcPts val="0"/>
              </a:spcBef>
              <a:buFont typeface="Arial" pitchFamily="34" charset="0"/>
              <a:buChar char="•"/>
            </a:pPr>
            <a:r>
              <a:rPr lang="en-US" sz="2800" dirty="0"/>
              <a:t>Working with English language learners (ELLs) in science</a:t>
            </a:r>
          </a:p>
          <a:p>
            <a:pPr>
              <a:buNone/>
            </a:pPr>
            <a:r>
              <a:rPr lang="en-US" sz="2800" b="1" dirty="0"/>
              <a:t>Overview of lesson format and structure:</a:t>
            </a:r>
          </a:p>
          <a:p>
            <a:pPr marL="731520" lvl="1" indent="-365760">
              <a:spcBef>
                <a:spcPts val="0"/>
              </a:spcBef>
              <a:buFont typeface="Arial" pitchFamily="34" charset="0"/>
              <a:buChar char="•"/>
            </a:pPr>
            <a:r>
              <a:rPr lang="en-US" sz="2800" dirty="0"/>
              <a:t>Lesson overview </a:t>
            </a:r>
          </a:p>
          <a:p>
            <a:pPr marL="731520" lvl="1" indent="-365760">
              <a:spcBef>
                <a:spcPts val="0"/>
              </a:spcBef>
              <a:buFont typeface="Arial" pitchFamily="34" charset="0"/>
              <a:buChar char="•"/>
            </a:pPr>
            <a:r>
              <a:rPr lang="en-US" sz="2800" dirty="0"/>
              <a:t>Lesson outline </a:t>
            </a:r>
          </a:p>
          <a:p>
            <a:pPr marL="731520" lvl="1" indent="-365760">
              <a:spcBef>
                <a:spcPts val="0"/>
              </a:spcBef>
              <a:buFont typeface="Arial" pitchFamily="34" charset="0"/>
              <a:buChar char="•"/>
            </a:pPr>
            <a:r>
              <a:rPr lang="en-US" sz="2800" dirty="0"/>
              <a:t>Detailed lesson plan</a:t>
            </a:r>
          </a:p>
        </p:txBody>
      </p:sp>
    </p:spTree>
    <p:extLst>
      <p:ext uri="{BB962C8B-B14F-4D97-AF65-F5344CB8AC3E}">
        <p14:creationId xmlns:p14="http://schemas.microsoft.com/office/powerpoint/2010/main" val="14732952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990600"/>
          </a:xfrm>
        </p:spPr>
        <p:txBody>
          <a:bodyPr/>
          <a:lstStyle/>
          <a:p>
            <a:r>
              <a:rPr lang="en-US" dirty="0"/>
              <a:t>Let’s Summarize Today’s Work!</a:t>
            </a:r>
          </a:p>
        </p:txBody>
      </p:sp>
      <p:sp>
        <p:nvSpPr>
          <p:cNvPr id="3" name="Content Placeholder 2"/>
          <p:cNvSpPr>
            <a:spLocks noGrp="1"/>
          </p:cNvSpPr>
          <p:nvPr>
            <p:ph idx="1"/>
          </p:nvPr>
        </p:nvSpPr>
        <p:spPr>
          <a:xfrm>
            <a:off x="533400" y="1219200"/>
            <a:ext cx="8229600" cy="5334000"/>
          </a:xfrm>
        </p:spPr>
        <p:txBody>
          <a:bodyPr/>
          <a:lstStyle/>
          <a:p>
            <a:pPr marL="365760" lvl="0" indent="-365760">
              <a:spcBef>
                <a:spcPts val="600"/>
              </a:spcBef>
            </a:pPr>
            <a:r>
              <a:rPr lang="en-US" sz="2600" dirty="0"/>
              <a:t>We thought about what constitutes effective science teaching.</a:t>
            </a:r>
          </a:p>
          <a:p>
            <a:pPr marL="365760" lvl="0" indent="-365760">
              <a:spcBef>
                <a:spcPts val="300"/>
              </a:spcBef>
            </a:pPr>
            <a:r>
              <a:rPr lang="en-US" sz="2600" dirty="0"/>
              <a:t>We examined the rationale for the Science Content Storyline Lens and analyzed the US and Japanese video clips from the TIMSS video study.</a:t>
            </a:r>
          </a:p>
          <a:p>
            <a:pPr marL="365760" lvl="0" indent="-365760">
              <a:spcBef>
                <a:spcPts val="300"/>
              </a:spcBef>
            </a:pPr>
            <a:r>
              <a:rPr lang="en-US" sz="2600" dirty="0"/>
              <a:t>We examined the rationale for the Student Thinking Lens and watched the video of the Harvard and MIT graduates and John and his teacher.</a:t>
            </a:r>
          </a:p>
          <a:p>
            <a:pPr marL="365760" lvl="0" indent="-365760">
              <a:spcBef>
                <a:spcPts val="300"/>
              </a:spcBef>
            </a:pPr>
            <a:r>
              <a:rPr lang="en-US" sz="2600" dirty="0"/>
              <a:t>We deepened our understandings of traits and trait variation within species and learned how biologists organize living organisms into groups based on traits.</a:t>
            </a:r>
          </a:p>
          <a:p>
            <a:pPr marL="365760" indent="-365760">
              <a:spcBef>
                <a:spcPts val="300"/>
              </a:spcBef>
            </a:pPr>
            <a:r>
              <a:rPr lang="en-US" sz="2600" dirty="0"/>
              <a:t>We read and talked about the purposes and key features of elicit, probe, and challenge questions.</a:t>
            </a:r>
          </a:p>
        </p:txBody>
      </p:sp>
    </p:spTree>
    <p:extLst>
      <p:ext uri="{BB962C8B-B14F-4D97-AF65-F5344CB8AC3E}">
        <p14:creationId xmlns:p14="http://schemas.microsoft.com/office/powerpoint/2010/main" val="16719283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533400" y="533400"/>
            <a:ext cx="8229600" cy="990600"/>
          </a:xfrm>
        </p:spPr>
        <p:txBody>
          <a:bodyPr>
            <a:normAutofit fontScale="90000"/>
          </a:bodyPr>
          <a:lstStyle/>
          <a:p>
            <a:r>
              <a:rPr lang="en-US" dirty="0">
                <a:cs typeface="Times New Roman" pitchFamily="18" charset="0"/>
              </a:rPr>
              <a:t>How Did Today’s Work Help You Think about Our Focus Questions? </a:t>
            </a:r>
          </a:p>
        </p:txBody>
      </p:sp>
      <p:sp>
        <p:nvSpPr>
          <p:cNvPr id="108547" name="Rectangle 3"/>
          <p:cNvSpPr>
            <a:spLocks noGrp="1" noChangeArrowheads="1"/>
          </p:cNvSpPr>
          <p:nvPr>
            <p:ph type="body" idx="1"/>
          </p:nvPr>
        </p:nvSpPr>
        <p:spPr>
          <a:xfrm>
            <a:off x="533400" y="1828800"/>
            <a:ext cx="8229600" cy="4572000"/>
          </a:xfrm>
        </p:spPr>
        <p:txBody>
          <a:bodyPr>
            <a:noAutofit/>
          </a:bodyPr>
          <a:lstStyle/>
          <a:p>
            <a:pPr marL="365760" indent="-365760">
              <a:spcBef>
                <a:spcPts val="600"/>
              </a:spcBef>
            </a:pPr>
            <a:r>
              <a:rPr lang="en-US" sz="3000" dirty="0"/>
              <a:t>What are the </a:t>
            </a:r>
            <a:r>
              <a:rPr lang="en-US" sz="3000" dirty="0" err="1"/>
              <a:t>STeLLA</a:t>
            </a:r>
            <a:r>
              <a:rPr lang="en-US" sz="3000" dirty="0"/>
              <a:t> lenses and teaching strategies, and what is the evidence that they will make a difference in your science teaching? </a:t>
            </a:r>
          </a:p>
          <a:p>
            <a:pPr marL="365760" indent="-365760">
              <a:spcBef>
                <a:spcPts val="600"/>
              </a:spcBef>
            </a:pPr>
            <a:r>
              <a:rPr lang="en-US" sz="3000" dirty="0"/>
              <a:t>How do traits of living things help us understand how they’re grouped and related?</a:t>
            </a:r>
          </a:p>
          <a:p>
            <a:pPr marL="365760" indent="-365760">
              <a:spcBef>
                <a:spcPts val="600"/>
              </a:spcBef>
            </a:pPr>
            <a:r>
              <a:rPr lang="en-US" sz="3000" dirty="0"/>
              <a:t>Why are trait variations important for the survival of living things?</a:t>
            </a:r>
          </a:p>
          <a:p>
            <a:pPr marL="365760" indent="-365760">
              <a:spcBef>
                <a:spcPts val="600"/>
              </a:spcBef>
            </a:pPr>
            <a:r>
              <a:rPr lang="en-US" sz="3000" dirty="0"/>
              <a:t>How can we represent patterns of trait variation among individuals of a species?</a:t>
            </a:r>
          </a:p>
        </p:txBody>
      </p:sp>
    </p:spTree>
    <p:extLst>
      <p:ext uri="{BB962C8B-B14F-4D97-AF65-F5344CB8AC3E}">
        <p14:creationId xmlns:p14="http://schemas.microsoft.com/office/powerpoint/2010/main" val="2760861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The Key</a:t>
            </a:r>
          </a:p>
        </p:txBody>
      </p:sp>
      <p:sp>
        <p:nvSpPr>
          <p:cNvPr id="3" name="Content Placeholder 2"/>
          <p:cNvSpPr>
            <a:spLocks noGrp="1"/>
          </p:cNvSpPr>
          <p:nvPr>
            <p:ph sz="half" idx="1"/>
          </p:nvPr>
        </p:nvSpPr>
        <p:spPr>
          <a:xfrm>
            <a:off x="533400" y="1600200"/>
            <a:ext cx="8153400" cy="4495800"/>
          </a:xfrm>
        </p:spPr>
        <p:txBody>
          <a:bodyPr/>
          <a:lstStyle/>
          <a:p>
            <a:pPr marL="0" indent="0" algn="ctr">
              <a:spcBef>
                <a:spcPts val="2400"/>
              </a:spcBef>
              <a:buNone/>
            </a:pPr>
            <a:r>
              <a:rPr lang="en-US" sz="3200" dirty="0">
                <a:solidFill>
                  <a:srgbClr val="292934"/>
                </a:solidFill>
              </a:rPr>
              <a:t>Each of us is key to the success of the</a:t>
            </a:r>
            <a:br>
              <a:rPr lang="en-US" sz="3200" dirty="0">
                <a:solidFill>
                  <a:srgbClr val="292934"/>
                </a:solidFill>
              </a:rPr>
            </a:br>
            <a:r>
              <a:rPr lang="en-US" sz="3200" dirty="0" err="1">
                <a:solidFill>
                  <a:srgbClr val="292934"/>
                </a:solidFill>
              </a:rPr>
              <a:t>RESPeCT</a:t>
            </a:r>
            <a:r>
              <a:rPr lang="en-US" sz="3200" dirty="0">
                <a:solidFill>
                  <a:srgbClr val="292934"/>
                </a:solidFill>
              </a:rPr>
              <a:t> PD program!</a:t>
            </a:r>
          </a:p>
          <a:p>
            <a:pPr marL="0" indent="0" algn="ctr">
              <a:buNone/>
            </a:pPr>
            <a:endParaRPr lang="en-US" sz="3000" dirty="0">
              <a:solidFill>
                <a:srgbClr val="292934"/>
              </a:solidFill>
            </a:endParaRPr>
          </a:p>
          <a:p>
            <a:pPr marL="0" indent="0" algn="ctr">
              <a:buNone/>
            </a:pPr>
            <a:endParaRPr lang="en-US" sz="3000" dirty="0">
              <a:solidFill>
                <a:srgbClr val="292934"/>
              </a:solidFill>
            </a:endParaRPr>
          </a:p>
          <a:p>
            <a:pPr marL="0" indent="0" algn="ctr">
              <a:buNone/>
            </a:pPr>
            <a:endParaRPr lang="en-US" sz="3000" dirty="0">
              <a:solidFill>
                <a:srgbClr val="292934"/>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3124200"/>
            <a:ext cx="2928938" cy="2252663"/>
          </a:xfrm>
          <a:prstGeom prst="rect">
            <a:avLst/>
          </a:prstGeom>
        </p:spPr>
      </p:pic>
    </p:spTree>
    <p:extLst>
      <p:ext uri="{BB962C8B-B14F-4D97-AF65-F5344CB8AC3E}">
        <p14:creationId xmlns:p14="http://schemas.microsoft.com/office/powerpoint/2010/main" val="466032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304800"/>
            <a:ext cx="8229600" cy="990600"/>
          </a:xfrm>
        </p:spPr>
        <p:txBody>
          <a:bodyPr/>
          <a:lstStyle/>
          <a:p>
            <a:r>
              <a:rPr lang="en-US" dirty="0"/>
              <a:t> Extended Homework</a:t>
            </a:r>
          </a:p>
        </p:txBody>
      </p:sp>
      <p:sp>
        <p:nvSpPr>
          <p:cNvPr id="32771" name="Content Placeholder 2"/>
          <p:cNvSpPr>
            <a:spLocks noGrp="1"/>
          </p:cNvSpPr>
          <p:nvPr>
            <p:ph idx="1"/>
          </p:nvPr>
        </p:nvSpPr>
        <p:spPr>
          <a:xfrm>
            <a:off x="609600" y="1219200"/>
            <a:ext cx="8077200" cy="5105400"/>
          </a:xfrm>
        </p:spPr>
        <p:txBody>
          <a:bodyPr>
            <a:noAutofit/>
          </a:bodyPr>
          <a:lstStyle/>
          <a:p>
            <a:pPr marL="365760" indent="-365760">
              <a:spcBef>
                <a:spcPts val="600"/>
              </a:spcBef>
              <a:spcAft>
                <a:spcPts val="0"/>
              </a:spcAft>
            </a:pPr>
            <a:r>
              <a:rPr lang="en-US" sz="3200" dirty="0"/>
              <a:t>Locate handout 1.8 (Extended Homework: </a:t>
            </a:r>
            <a:r>
              <a:rPr lang="en-US" sz="3200" dirty="0" err="1"/>
              <a:t>RESPeCT</a:t>
            </a:r>
            <a:r>
              <a:rPr lang="en-US" sz="3200" dirty="0"/>
              <a:t> Lesson Plan Analysis) in your PD program binder. </a:t>
            </a:r>
            <a:endParaRPr lang="en-US" sz="3200" dirty="0">
              <a:solidFill>
                <a:srgbClr val="FF0000"/>
              </a:solidFill>
            </a:endParaRPr>
          </a:p>
          <a:p>
            <a:pPr marL="365760" indent="-365760">
              <a:spcBef>
                <a:spcPts val="1200"/>
              </a:spcBef>
              <a:spcAft>
                <a:spcPts val="0"/>
              </a:spcAft>
            </a:pPr>
            <a:r>
              <a:rPr lang="en-US" sz="3200" dirty="0"/>
              <a:t>Between now and Friday, read the scope and sequence for the set of lessons and your assigned lesson plan in the lesson plans binder. </a:t>
            </a:r>
          </a:p>
          <a:p>
            <a:pPr marL="365760" indent="-365760">
              <a:spcBef>
                <a:spcPts val="1200"/>
              </a:spcBef>
              <a:spcAft>
                <a:spcPts val="0"/>
              </a:spcAft>
            </a:pPr>
            <a:r>
              <a:rPr lang="en-US" sz="3200" dirty="0"/>
              <a:t>Be prepared to share your findings about your assigned lesson plan in a study-group conversation on Friday. </a:t>
            </a:r>
          </a:p>
        </p:txBody>
      </p:sp>
    </p:spTree>
    <p:extLst>
      <p:ext uri="{BB962C8B-B14F-4D97-AF65-F5344CB8AC3E}">
        <p14:creationId xmlns:p14="http://schemas.microsoft.com/office/powerpoint/2010/main" val="19906033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lstStyle/>
          <a:p>
            <a:r>
              <a:rPr lang="en-US" dirty="0"/>
              <a:t>Reflections on Today’s Session</a:t>
            </a:r>
          </a:p>
        </p:txBody>
      </p:sp>
      <p:sp>
        <p:nvSpPr>
          <p:cNvPr id="3" name="Content Placeholder 2"/>
          <p:cNvSpPr>
            <a:spLocks noGrp="1"/>
          </p:cNvSpPr>
          <p:nvPr>
            <p:ph idx="1"/>
          </p:nvPr>
        </p:nvSpPr>
        <p:spPr>
          <a:xfrm>
            <a:off x="609600" y="1371600"/>
            <a:ext cx="8229600" cy="5105400"/>
          </a:xfrm>
        </p:spPr>
        <p:txBody>
          <a:bodyPr>
            <a:noAutofit/>
          </a:bodyPr>
          <a:lstStyle/>
          <a:p>
            <a:pPr marL="0" indent="0">
              <a:buNone/>
            </a:pPr>
            <a:r>
              <a:rPr lang="en-US" sz="2800" dirty="0"/>
              <a:t>Complete the Daily Reflections sheet.</a:t>
            </a:r>
          </a:p>
          <a:p>
            <a:pPr marL="731520" indent="-365760">
              <a:spcBef>
                <a:spcPts val="600"/>
              </a:spcBef>
              <a:spcAft>
                <a:spcPts val="0"/>
              </a:spcAft>
            </a:pPr>
            <a:r>
              <a:rPr lang="en-US" sz="2800" dirty="0"/>
              <a:t>What were your first reactions to the </a:t>
            </a:r>
            <a:r>
              <a:rPr lang="en-US" sz="2800" dirty="0" err="1"/>
              <a:t>STeLLA</a:t>
            </a:r>
            <a:r>
              <a:rPr lang="en-US" sz="2800" dirty="0"/>
              <a:t> claim that it’s important to plan and analyze science teaching through the Student Thinking Lens and the Science Content Storyline Lens? What was convincing or not so convincing for you and why?</a:t>
            </a:r>
          </a:p>
          <a:p>
            <a:pPr marL="731520" indent="-365760">
              <a:spcBef>
                <a:spcPts val="600"/>
              </a:spcBef>
              <a:spcAft>
                <a:spcPts val="0"/>
              </a:spcAft>
            </a:pPr>
            <a:r>
              <a:rPr lang="en-US" sz="2800" dirty="0"/>
              <a:t>What new idea or question did the content deepening session get you thinking about?</a:t>
            </a:r>
          </a:p>
          <a:p>
            <a:pPr marL="731520" indent="-365760">
              <a:spcBef>
                <a:spcPts val="600"/>
              </a:spcBef>
              <a:spcAft>
                <a:spcPts val="0"/>
              </a:spcAft>
            </a:pPr>
            <a:r>
              <a:rPr lang="en-US" sz="2800" dirty="0"/>
              <a:t>Provide feedback about today’s session and the program so far (likes, dislikes, questions, concerns, suggestions).</a:t>
            </a:r>
          </a:p>
        </p:txBody>
      </p:sp>
    </p:spTree>
    <p:extLst>
      <p:ext uri="{BB962C8B-B14F-4D97-AF65-F5344CB8AC3E}">
        <p14:creationId xmlns:p14="http://schemas.microsoft.com/office/powerpoint/2010/main" val="15874091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RESPeCT Templat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16482</TotalTime>
  <Words>10711</Words>
  <Application>Microsoft Office PowerPoint</Application>
  <PresentationFormat>On-screen Show (4:3)</PresentationFormat>
  <Paragraphs>1359</Paragraphs>
  <Slides>91</Slides>
  <Notes>91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91</vt:i4>
      </vt:variant>
    </vt:vector>
  </HeadingPairs>
  <TitlesOfParts>
    <vt:vector size="100" baseType="lpstr">
      <vt:lpstr>Arial</vt:lpstr>
      <vt:lpstr>Calibri</vt:lpstr>
      <vt:lpstr>Lucida Sans Unicode</vt:lpstr>
      <vt:lpstr>Symbol</vt:lpstr>
      <vt:lpstr>Times</vt:lpstr>
      <vt:lpstr>Times New Roman</vt:lpstr>
      <vt:lpstr>Wingdings</vt:lpstr>
      <vt:lpstr>Clarity</vt:lpstr>
      <vt:lpstr>RESPeCT Template</vt:lpstr>
      <vt:lpstr>RESPeCT PD pROGRAM</vt:lpstr>
      <vt:lpstr>Before We Dig In: Essentials</vt:lpstr>
      <vt:lpstr>What Is RESPeCT? </vt:lpstr>
      <vt:lpstr>The RESPeCT Partnership</vt:lpstr>
      <vt:lpstr>The RESPeCT PD Program</vt:lpstr>
      <vt:lpstr>The RESPeCT PD Program</vt:lpstr>
      <vt:lpstr>Goals of the RESPeCT PD Program </vt:lpstr>
      <vt:lpstr>Summer Institute Study-Group Leaders</vt:lpstr>
      <vt:lpstr>The Key</vt:lpstr>
      <vt:lpstr>Summer Institute Schedule</vt:lpstr>
      <vt:lpstr>Summer Institute: A Typical Daily Schedule </vt:lpstr>
      <vt:lpstr>Summer Institute at a Glance</vt:lpstr>
      <vt:lpstr>School-Year Schedule</vt:lpstr>
      <vt:lpstr>Your RESPeCT PD Program Materials</vt:lpstr>
      <vt:lpstr>Transition to Grade-Level Study Groups</vt:lpstr>
      <vt:lpstr>Notebook Setup</vt:lpstr>
      <vt:lpstr>Getting Started: Introductions</vt:lpstr>
      <vt:lpstr>RESPeCT PD Program Goals</vt:lpstr>
      <vt:lpstr>RESPeCT PD Program Goals: Lesson Analysis PD </vt:lpstr>
      <vt:lpstr> Norms for Working Together: The Basics </vt:lpstr>
      <vt:lpstr> Norms for Working Together: The Heart  </vt:lpstr>
      <vt:lpstr>Agenda for Day 1</vt:lpstr>
      <vt:lpstr>Today’s Focus Questions</vt:lpstr>
      <vt:lpstr> Ideas about Effective Science Teaching</vt:lpstr>
      <vt:lpstr>Lesson Analysis Focus Question</vt:lpstr>
      <vt:lpstr>TIMSS Video-Study Questions</vt:lpstr>
      <vt:lpstr>TIMSS Video-Study Comparisons</vt:lpstr>
      <vt:lpstr>TIMSS Video-Study Results</vt:lpstr>
      <vt:lpstr>TIMSS Video-Study Results</vt:lpstr>
      <vt:lpstr>TIMSS: Conceptual Links</vt:lpstr>
      <vt:lpstr>What Makes a Difference?</vt:lpstr>
      <vt:lpstr>The TIMSS Findings Show …</vt:lpstr>
      <vt:lpstr>What Can We Learn from the Research?</vt:lpstr>
      <vt:lpstr>Discussion Questions</vt:lpstr>
      <vt:lpstr>Lesson Analysis Focus Question </vt:lpstr>
      <vt:lpstr>Research on How Students Learn</vt:lpstr>
      <vt:lpstr>Minds of Our Own</vt:lpstr>
      <vt:lpstr>Discussion Questions</vt:lpstr>
      <vt:lpstr>What Can We Learn from the Research?</vt:lpstr>
      <vt:lpstr>Variation in traits</vt:lpstr>
      <vt:lpstr>Unit Central Question</vt:lpstr>
      <vt:lpstr>Content Deepening Focus Questions</vt:lpstr>
      <vt:lpstr>Thinking about Differences</vt:lpstr>
      <vt:lpstr>Traits and Trait Variations in Butterflies</vt:lpstr>
      <vt:lpstr>Traits and Trait Variation in Butterflies</vt:lpstr>
      <vt:lpstr>Levels of Life</vt:lpstr>
      <vt:lpstr>PowerPoint Presentation</vt:lpstr>
      <vt:lpstr>Levels of Life</vt:lpstr>
      <vt:lpstr>What Is a Trait?</vt:lpstr>
      <vt:lpstr>Categories of Traits</vt:lpstr>
      <vt:lpstr>PowerPoint Presentation</vt:lpstr>
      <vt:lpstr>What’s in a Name? </vt:lpstr>
      <vt:lpstr>Assign Organisms to Groups</vt:lpstr>
      <vt:lpstr>Assign Organisms to Groups</vt:lpstr>
      <vt:lpstr>Assign Organisms to Groups</vt:lpstr>
      <vt:lpstr>PowerPoint Presentation</vt:lpstr>
      <vt:lpstr>PowerPoint Presentation</vt:lpstr>
      <vt:lpstr>Common Ancestry</vt:lpstr>
      <vt:lpstr>Make a Claim</vt:lpstr>
      <vt:lpstr>Reflect: Content Deepening Focus Question 1</vt:lpstr>
      <vt:lpstr>Key Science Ideas</vt:lpstr>
      <vt:lpstr>Content Deepening: Focus Question 2</vt:lpstr>
      <vt:lpstr>PowerPoint Presentation</vt:lpstr>
      <vt:lpstr>Reflect: Content Deepening Focus Question 2</vt:lpstr>
      <vt:lpstr>NGSS Performance Standards</vt:lpstr>
      <vt:lpstr>What Is a Species?</vt:lpstr>
      <vt:lpstr>PowerPoint Presentation</vt:lpstr>
      <vt:lpstr>PowerPoint Presentation</vt:lpstr>
      <vt:lpstr>Summary Statements</vt:lpstr>
      <vt:lpstr>Content Deepening: Focus Question 3</vt:lpstr>
      <vt:lpstr>Celebrate Variation!</vt:lpstr>
      <vt:lpstr>Create a Histogram</vt:lpstr>
      <vt:lpstr>PowerPoint Presentation</vt:lpstr>
      <vt:lpstr>PowerPoint Presentation</vt:lpstr>
      <vt:lpstr>Interpreting the Results</vt:lpstr>
      <vt:lpstr>Our Ideas and Questions about Inheritance</vt:lpstr>
      <vt:lpstr>Variation in Traits Lesson Role-Play</vt:lpstr>
      <vt:lpstr>Reflect: Content Deepening Focus Question 3</vt:lpstr>
      <vt:lpstr>Key Science Ideas</vt:lpstr>
      <vt:lpstr>Lesson Analysis Focus Question</vt:lpstr>
      <vt:lpstr>Lesson Analysis Focus Question</vt:lpstr>
      <vt:lpstr>Strategies 1, 2, and 3:  Questions That Elicit, Probe, and Challenge Student Thinking</vt:lpstr>
      <vt:lpstr>Elicit Questions</vt:lpstr>
      <vt:lpstr>Probe and Challenge Questions</vt:lpstr>
      <vt:lpstr>Elicit versus Probe Questions</vt:lpstr>
      <vt:lpstr>Elicit/Probe Questions versus Challenge Questions</vt:lpstr>
      <vt:lpstr>The RESPeCT Lesson Plans Binder</vt:lpstr>
      <vt:lpstr>Let’s Summarize Today’s Work!</vt:lpstr>
      <vt:lpstr>How Did Today’s Work Help You Think about Our Focus Questions? </vt:lpstr>
      <vt:lpstr> Extended Homework</vt:lpstr>
      <vt:lpstr>Reflections on Today’s Session</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1607</cp:revision>
  <cp:lastPrinted>2018-06-06T16:22:53Z</cp:lastPrinted>
  <dcterms:created xsi:type="dcterms:W3CDTF">2014-06-10T18:20:14Z</dcterms:created>
  <dcterms:modified xsi:type="dcterms:W3CDTF">2020-02-05T18:15:07Z</dcterms:modified>
</cp:coreProperties>
</file>