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Override2.xml" ContentType="application/vnd.openxmlformats-officedocument.themeOverrid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673" r:id="rId2"/>
    <p:sldMasterId id="2147483685" r:id="rId3"/>
  </p:sldMasterIdLst>
  <p:notesMasterIdLst>
    <p:notesMasterId r:id="rId92"/>
  </p:notesMasterIdLst>
  <p:handoutMasterIdLst>
    <p:handoutMasterId r:id="rId93"/>
  </p:handoutMasterIdLst>
  <p:sldIdLst>
    <p:sldId id="299" r:id="rId4"/>
    <p:sldId id="376" r:id="rId5"/>
    <p:sldId id="300" r:id="rId6"/>
    <p:sldId id="342" r:id="rId7"/>
    <p:sldId id="343" r:id="rId8"/>
    <p:sldId id="339" r:id="rId9"/>
    <p:sldId id="377" r:id="rId10"/>
    <p:sldId id="311" r:id="rId11"/>
    <p:sldId id="378" r:id="rId12"/>
    <p:sldId id="379" r:id="rId13"/>
    <p:sldId id="374" r:id="rId14"/>
    <p:sldId id="426" r:id="rId15"/>
    <p:sldId id="313" r:id="rId16"/>
    <p:sldId id="316" r:id="rId17"/>
    <p:sldId id="373" r:id="rId18"/>
    <p:sldId id="317" r:id="rId19"/>
    <p:sldId id="318" r:id="rId20"/>
    <p:sldId id="319" r:id="rId21"/>
    <p:sldId id="320" r:id="rId22"/>
    <p:sldId id="349" r:id="rId23"/>
    <p:sldId id="354" r:id="rId24"/>
    <p:sldId id="380" r:id="rId25"/>
    <p:sldId id="322" r:id="rId26"/>
    <p:sldId id="351" r:id="rId27"/>
    <p:sldId id="324" r:id="rId28"/>
    <p:sldId id="389" r:id="rId29"/>
    <p:sldId id="390" r:id="rId30"/>
    <p:sldId id="344" r:id="rId31"/>
    <p:sldId id="393" r:id="rId32"/>
    <p:sldId id="356" r:id="rId33"/>
    <p:sldId id="381" r:id="rId34"/>
    <p:sldId id="394" r:id="rId35"/>
    <p:sldId id="397" r:id="rId36"/>
    <p:sldId id="487" r:id="rId37"/>
    <p:sldId id="406" r:id="rId38"/>
    <p:sldId id="431" r:id="rId39"/>
    <p:sldId id="432" r:id="rId40"/>
    <p:sldId id="433" r:id="rId41"/>
    <p:sldId id="434" r:id="rId42"/>
    <p:sldId id="437" r:id="rId43"/>
    <p:sldId id="438" r:id="rId44"/>
    <p:sldId id="439" r:id="rId45"/>
    <p:sldId id="440" r:id="rId46"/>
    <p:sldId id="442" r:id="rId47"/>
    <p:sldId id="443" r:id="rId48"/>
    <p:sldId id="483" r:id="rId49"/>
    <p:sldId id="444" r:id="rId50"/>
    <p:sldId id="445" r:id="rId51"/>
    <p:sldId id="446" r:id="rId52"/>
    <p:sldId id="448" r:id="rId53"/>
    <p:sldId id="449" r:id="rId54"/>
    <p:sldId id="450" r:id="rId55"/>
    <p:sldId id="451" r:id="rId56"/>
    <p:sldId id="455" r:id="rId57"/>
    <p:sldId id="452" r:id="rId58"/>
    <p:sldId id="454" r:id="rId59"/>
    <p:sldId id="456" r:id="rId60"/>
    <p:sldId id="457" r:id="rId61"/>
    <p:sldId id="459" r:id="rId62"/>
    <p:sldId id="460" r:id="rId63"/>
    <p:sldId id="461" r:id="rId64"/>
    <p:sldId id="462" r:id="rId65"/>
    <p:sldId id="463" r:id="rId66"/>
    <p:sldId id="464" r:id="rId67"/>
    <p:sldId id="465" r:id="rId68"/>
    <p:sldId id="466" r:id="rId69"/>
    <p:sldId id="467" r:id="rId70"/>
    <p:sldId id="468" r:id="rId71"/>
    <p:sldId id="469" r:id="rId72"/>
    <p:sldId id="470" r:id="rId73"/>
    <p:sldId id="471" r:id="rId74"/>
    <p:sldId id="472" r:id="rId75"/>
    <p:sldId id="473" r:id="rId76"/>
    <p:sldId id="474" r:id="rId77"/>
    <p:sldId id="475" r:id="rId78"/>
    <p:sldId id="476" r:id="rId79"/>
    <p:sldId id="477" r:id="rId80"/>
    <p:sldId id="478" r:id="rId81"/>
    <p:sldId id="479" r:id="rId82"/>
    <p:sldId id="480" r:id="rId83"/>
    <p:sldId id="482" r:id="rId84"/>
    <p:sldId id="429" r:id="rId85"/>
    <p:sldId id="382" r:id="rId86"/>
    <p:sldId id="383" r:id="rId87"/>
    <p:sldId id="337" r:id="rId88"/>
    <p:sldId id="486" r:id="rId89"/>
    <p:sldId id="341" r:id="rId90"/>
    <p:sldId id="384" r:id="rId9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Lonas" initials="JL" lastIdx="7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7A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10" autoAdjust="0"/>
    <p:restoredTop sz="68488" autoAdjust="0"/>
  </p:normalViewPr>
  <p:slideViewPr>
    <p:cSldViewPr>
      <p:cViewPr varScale="1">
        <p:scale>
          <a:sx n="77" d="100"/>
          <a:sy n="77" d="100"/>
        </p:scale>
        <p:origin x="1200"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presProps" Target="pres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handoutMaster" Target="handoutMasters/handoutMaster1.xml"/><Relationship Id="rId9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45" cy="464205"/>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sz="quarter" idx="1"/>
          </p:nvPr>
        </p:nvSpPr>
        <p:spPr>
          <a:xfrm>
            <a:off x="3970734" y="1"/>
            <a:ext cx="3038145" cy="464205"/>
          </a:xfrm>
          <a:prstGeom prst="rect">
            <a:avLst/>
          </a:prstGeom>
        </p:spPr>
        <p:txBody>
          <a:bodyPr vert="horz" lIns="88139" tIns="44070" rIns="88139" bIns="44070" rtlCol="0"/>
          <a:lstStyle>
            <a:lvl1pPr algn="r">
              <a:defRPr sz="1200"/>
            </a:lvl1pPr>
          </a:lstStyle>
          <a:p>
            <a:fld id="{22BE6590-55AB-41C4-96E2-64150110ABDC}" type="datetimeFigureOut">
              <a:rPr lang="en-US" smtClean="0"/>
              <a:pPr/>
              <a:t>1/7/2020</a:t>
            </a:fld>
            <a:endParaRPr lang="en-US"/>
          </a:p>
        </p:txBody>
      </p:sp>
      <p:sp>
        <p:nvSpPr>
          <p:cNvPr id="4" name="Footer Placeholder 3"/>
          <p:cNvSpPr>
            <a:spLocks noGrp="1"/>
          </p:cNvSpPr>
          <p:nvPr>
            <p:ph type="ftr" sz="quarter" idx="2"/>
          </p:nvPr>
        </p:nvSpPr>
        <p:spPr>
          <a:xfrm>
            <a:off x="0" y="8830659"/>
            <a:ext cx="3038145" cy="464205"/>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p:cNvSpPr>
            <a:spLocks noGrp="1"/>
          </p:cNvSpPr>
          <p:nvPr>
            <p:ph type="sldNum" sz="quarter" idx="3"/>
          </p:nvPr>
        </p:nvSpPr>
        <p:spPr>
          <a:xfrm>
            <a:off x="3970734" y="8830659"/>
            <a:ext cx="3038145" cy="464205"/>
          </a:xfrm>
          <a:prstGeom prst="rect">
            <a:avLst/>
          </a:prstGeom>
        </p:spPr>
        <p:txBody>
          <a:bodyPr vert="horz" lIns="88139" tIns="44070" rIns="88139" bIns="44070" rtlCol="0" anchor="b"/>
          <a:lstStyle>
            <a:lvl1pPr algn="r">
              <a:defRPr sz="1200"/>
            </a:lvl1pPr>
          </a:lstStyle>
          <a:p>
            <a:fld id="{DC381C04-FF4A-4314-B444-B851E0167BF6}" type="slidenum">
              <a:rPr lang="en-US" smtClean="0"/>
              <a:pPr/>
              <a:t>‹#›</a:t>
            </a:fld>
            <a:endParaRPr lang="en-US"/>
          </a:p>
        </p:txBody>
      </p:sp>
    </p:spTree>
    <p:extLst>
      <p:ext uri="{BB962C8B-B14F-4D97-AF65-F5344CB8AC3E}">
        <p14:creationId xmlns:p14="http://schemas.microsoft.com/office/powerpoint/2010/main" val="42192316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fld id="{113E99A0-5A01-41BA-AC39-BB8F130969B5}" type="datetimeFigureOut">
              <a:rPr lang="en-US" smtClean="0"/>
              <a:pPr/>
              <a:t>1/7/2020</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458BEC4D-D1F7-4625-B0BA-2126EAFE9E6D}" type="slidenum">
              <a:rPr lang="en-US" smtClean="0"/>
              <a:pPr/>
              <a:t>‹#›</a:t>
            </a:fld>
            <a:endParaRPr lang="en-US"/>
          </a:p>
        </p:txBody>
      </p:sp>
    </p:spTree>
    <p:extLst>
      <p:ext uri="{BB962C8B-B14F-4D97-AF65-F5344CB8AC3E}">
        <p14:creationId xmlns:p14="http://schemas.microsoft.com/office/powerpoint/2010/main" val="2691797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defRPr>
            </a:lvl1pPr>
            <a:lvl2pPr marL="757020" indent="-291161" eaLnBrk="0" hangingPunct="0">
              <a:spcBef>
                <a:spcPct val="30000"/>
              </a:spcBef>
              <a:defRPr sz="1300">
                <a:solidFill>
                  <a:schemeClr val="tx1"/>
                </a:solidFill>
                <a:latin typeface="Arial" charset="0"/>
              </a:defRPr>
            </a:lvl2pPr>
            <a:lvl3pPr marL="1164647" indent="-232929" eaLnBrk="0" hangingPunct="0">
              <a:spcBef>
                <a:spcPct val="30000"/>
              </a:spcBef>
              <a:defRPr sz="1300">
                <a:solidFill>
                  <a:schemeClr val="tx1"/>
                </a:solidFill>
                <a:latin typeface="Arial" charset="0"/>
              </a:defRPr>
            </a:lvl3pPr>
            <a:lvl4pPr marL="1630505" indent="-232929" eaLnBrk="0" hangingPunct="0">
              <a:spcBef>
                <a:spcPct val="30000"/>
              </a:spcBef>
              <a:defRPr sz="1300">
                <a:solidFill>
                  <a:schemeClr val="tx1"/>
                </a:solidFill>
                <a:latin typeface="Arial" charset="0"/>
              </a:defRPr>
            </a:lvl4pPr>
            <a:lvl5pPr marL="2096365" indent="-232929" eaLnBrk="0" hangingPunct="0">
              <a:spcBef>
                <a:spcPct val="30000"/>
              </a:spcBef>
              <a:defRPr sz="1300">
                <a:solidFill>
                  <a:schemeClr val="tx1"/>
                </a:solidFill>
                <a:latin typeface="Arial" charset="0"/>
              </a:defRPr>
            </a:lvl5pPr>
            <a:lvl6pPr marL="2562224" indent="-232929" eaLnBrk="0" fontAlgn="base" hangingPunct="0">
              <a:spcBef>
                <a:spcPct val="30000"/>
              </a:spcBef>
              <a:spcAft>
                <a:spcPct val="0"/>
              </a:spcAft>
              <a:defRPr sz="1300">
                <a:solidFill>
                  <a:schemeClr val="tx1"/>
                </a:solidFill>
                <a:latin typeface="Arial" charset="0"/>
              </a:defRPr>
            </a:lvl6pPr>
            <a:lvl7pPr marL="3028082" indent="-232929" eaLnBrk="0" fontAlgn="base" hangingPunct="0">
              <a:spcBef>
                <a:spcPct val="30000"/>
              </a:spcBef>
              <a:spcAft>
                <a:spcPct val="0"/>
              </a:spcAft>
              <a:defRPr sz="1300">
                <a:solidFill>
                  <a:schemeClr val="tx1"/>
                </a:solidFill>
                <a:latin typeface="Arial" charset="0"/>
              </a:defRPr>
            </a:lvl7pPr>
            <a:lvl8pPr marL="3493941" indent="-232929" eaLnBrk="0" fontAlgn="base" hangingPunct="0">
              <a:spcBef>
                <a:spcPct val="30000"/>
              </a:spcBef>
              <a:spcAft>
                <a:spcPct val="0"/>
              </a:spcAft>
              <a:defRPr sz="1300">
                <a:solidFill>
                  <a:schemeClr val="tx1"/>
                </a:solidFill>
                <a:latin typeface="Arial" charset="0"/>
              </a:defRPr>
            </a:lvl8pPr>
            <a:lvl9pPr marL="3959800" indent="-232929"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0A9E7CF9-240F-482B-9EC3-A2AD26735D19}" type="slidenum">
              <a:rPr lang="en-US" altLang="en-US">
                <a:solidFill>
                  <a:prstClr val="black"/>
                </a:solidFill>
              </a:rPr>
              <a:pPr eaLnBrk="1" hangingPunct="1">
                <a:spcBef>
                  <a:spcPct val="0"/>
                </a:spcBef>
              </a:pPr>
              <a:t>1</a:t>
            </a:fld>
            <a:endParaRPr lang="en-US" altLang="en-US">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r>
              <a:rPr lang="en-US" altLang="en-US" dirty="0"/>
              <a:t>5 min</a:t>
            </a:r>
          </a:p>
          <a:p>
            <a:pPr eaLnBrk="1" hangingPunct="1"/>
            <a:endParaRPr lang="en-US" alt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 Take care of any housekeeping issues. </a:t>
            </a:r>
          </a:p>
          <a:p>
            <a:pPr eaLnBrk="1" hangingPunct="1"/>
            <a:endParaRPr lang="en-US" altLang="en-US" dirty="0"/>
          </a:p>
        </p:txBody>
      </p:sp>
    </p:spTree>
    <p:extLst>
      <p:ext uri="{BB962C8B-B14F-4D97-AF65-F5344CB8AC3E}">
        <p14:creationId xmlns:p14="http://schemas.microsoft.com/office/powerpoint/2010/main" val="955717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min</a:t>
            </a:r>
          </a:p>
          <a:p>
            <a:endParaRPr lang="en-US" sz="1200" kern="1200" dirty="0">
              <a:solidFill>
                <a:schemeClr val="tx1"/>
              </a:solidFill>
              <a:effectLst/>
              <a:latin typeface="+mn-lt"/>
              <a:ea typeface="+mn-ea"/>
              <a:cs typeface="+mn-cs"/>
            </a:endParaRPr>
          </a:p>
          <a:p>
            <a:pPr lvl="0" fontAlgn="base"/>
            <a:r>
              <a:rPr lang="en-US" sz="1200" b="0" u="none" strike="noStrike" kern="1200" dirty="0">
                <a:solidFill>
                  <a:schemeClr val="tx1"/>
                </a:solidFill>
                <a:effectLst/>
                <a:latin typeface="+mn-lt"/>
                <a:ea typeface="+mn-ea"/>
                <a:cs typeface="+mn-cs"/>
              </a:rPr>
              <a:t>a. </a:t>
            </a:r>
            <a:r>
              <a:rPr lang="en-US" sz="1200" b="1" u="none" strike="noStrike" kern="1200" dirty="0">
                <a:solidFill>
                  <a:schemeClr val="tx1"/>
                </a:solidFill>
                <a:effectLst/>
                <a:latin typeface="+mn-lt"/>
                <a:ea typeface="+mn-ea"/>
                <a:cs typeface="+mn-cs"/>
              </a:rPr>
              <a:t>Turn and Talk (4 min):</a:t>
            </a:r>
            <a:r>
              <a:rPr lang="en-US" sz="1200" u="none" strike="noStrike" kern="1200" dirty="0">
                <a:solidFill>
                  <a:schemeClr val="tx1"/>
                </a:solidFill>
                <a:effectLst/>
                <a:latin typeface="+mn-lt"/>
                <a:ea typeface="+mn-ea"/>
                <a:cs typeface="+mn-cs"/>
              </a:rPr>
              <a:t> “Discuss the use-and-apply</a:t>
            </a:r>
            <a:r>
              <a:rPr lang="en-US" sz="1200" u="none" strike="noStrike" kern="1200" baseline="0" dirty="0">
                <a:solidFill>
                  <a:schemeClr val="tx1"/>
                </a:solidFill>
                <a:effectLst/>
                <a:latin typeface="+mn-lt"/>
                <a:ea typeface="+mn-ea"/>
                <a:cs typeface="+mn-cs"/>
              </a:rPr>
              <a:t> question </a:t>
            </a:r>
            <a:r>
              <a:rPr lang="en-US" sz="1200" u="none" strike="noStrike" kern="1200" dirty="0">
                <a:solidFill>
                  <a:schemeClr val="tx1"/>
                </a:solidFill>
                <a:effectLst/>
                <a:latin typeface="+mn-lt"/>
                <a:ea typeface="+mn-ea"/>
                <a:cs typeface="+mn-cs"/>
              </a:rPr>
              <a:t>on the slide with a partner and be ready to share your ideas with the group.”</a:t>
            </a:r>
          </a:p>
          <a:p>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Note:</a:t>
            </a:r>
            <a:r>
              <a:rPr lang="en-US" sz="1200" kern="1200" dirty="0">
                <a:solidFill>
                  <a:schemeClr val="tx1"/>
                </a:solidFill>
                <a:latin typeface="+mn-lt"/>
                <a:ea typeface="+mn-ea"/>
                <a:cs typeface="+mn-cs"/>
              </a:rPr>
              <a:t> Alternatively, you might want to divide the group in half and have one group consider possible changes in plant traits and the other group consider possible changes in animal traits.</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b. </a:t>
            </a:r>
            <a:r>
              <a:rPr lang="en-US" sz="1200" b="1" kern="1200" dirty="0">
                <a:solidFill>
                  <a:schemeClr val="tx1"/>
                </a:solidFill>
                <a:latin typeface="+mn-lt"/>
                <a:ea typeface="+mn-ea"/>
                <a:cs typeface="+mn-cs"/>
              </a:rPr>
              <a:t>Whole-group share-out (4 min):</a:t>
            </a:r>
            <a:r>
              <a:rPr lang="en-US" sz="1200" kern="1200" dirty="0">
                <a:solidFill>
                  <a:schemeClr val="tx1"/>
                </a:solidFill>
                <a:latin typeface="+mn-lt"/>
                <a:ea typeface="+mn-ea"/>
                <a:cs typeface="+mn-cs"/>
              </a:rPr>
              <a:t> “What ideas do you have for answering this question?” </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Note:</a:t>
            </a:r>
            <a:r>
              <a:rPr lang="en-US" sz="1200" kern="1200" dirty="0">
                <a:solidFill>
                  <a:schemeClr val="tx1"/>
                </a:solidFill>
                <a:latin typeface="+mn-lt"/>
                <a:ea typeface="+mn-ea"/>
                <a:cs typeface="+mn-cs"/>
              </a:rPr>
              <a:t> One of the main learning goals of the Variations in Traits lesson sequence is recognizing that changing environmental conditions can impact trait variation in a population of living things. Climate change is currently impacting environmental conditions in a variety of ways across the globe. This use-and-apply question specifically relates climate change to an increase in temperatures or a change in rainfall (more or less) in an area. </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Ideal responses: </a:t>
            </a:r>
            <a:r>
              <a:rPr lang="en-US" sz="1200" kern="1200" dirty="0">
                <a:solidFill>
                  <a:schemeClr val="tx1"/>
                </a:solidFill>
                <a:latin typeface="+mn-lt"/>
                <a:ea typeface="+mn-ea"/>
                <a:cs typeface="+mn-cs"/>
              </a:rPr>
              <a:t>There are many possible responses to the use-and-apply questions, but each should include logical reasoning that suggests a plant or animal would have a greater chance of surviving and passing on its characteristics to the next generation.</a:t>
            </a:r>
          </a:p>
          <a:p>
            <a:r>
              <a:rPr lang="en-US" sz="1200" kern="1200" dirty="0">
                <a:solidFill>
                  <a:schemeClr val="tx1"/>
                </a:solidFill>
                <a:latin typeface="+mn-lt"/>
                <a:ea typeface="+mn-ea"/>
                <a:cs typeface="+mn-cs"/>
              </a:rPr>
              <a:t> </a:t>
            </a:r>
          </a:p>
          <a:p>
            <a:r>
              <a:rPr lang="en-US" sz="1200" b="1" kern="1200" dirty="0">
                <a:solidFill>
                  <a:schemeClr val="tx1"/>
                </a:solidFill>
                <a:latin typeface="+mn-lt"/>
                <a:ea typeface="+mn-ea"/>
                <a:cs typeface="+mn-cs"/>
              </a:rPr>
              <a:t>Changes in plant traits:</a:t>
            </a:r>
            <a:endParaRPr lang="en-US" sz="1200" kern="1200" dirty="0">
              <a:solidFill>
                <a:schemeClr val="tx1"/>
              </a:solidFill>
              <a:latin typeface="+mn-lt"/>
              <a:ea typeface="+mn-ea"/>
              <a:cs typeface="+mn-cs"/>
            </a:endParaRPr>
          </a:p>
          <a:p>
            <a:pPr marL="228600" indent="-137160">
              <a:buFont typeface="Arial" pitchFamily="34" charset="0"/>
              <a:buChar char="•"/>
            </a:pPr>
            <a:r>
              <a:rPr lang="en-US" sz="1200" kern="1200" dirty="0">
                <a:solidFill>
                  <a:schemeClr val="tx1"/>
                </a:solidFill>
                <a:latin typeface="+mn-lt"/>
                <a:ea typeface="+mn-ea"/>
                <a:cs typeface="+mn-cs"/>
              </a:rPr>
              <a:t>Plants with smaller leaves might lose less moisture in higher temperatures than plants with larger leaves, so they might have a greater chance of surviving and producing seeds.</a:t>
            </a:r>
          </a:p>
          <a:p>
            <a:pPr marL="228600" indent="-137160">
              <a:buFont typeface="Arial" pitchFamily="34" charset="0"/>
              <a:buChar char="•"/>
            </a:pPr>
            <a:r>
              <a:rPr lang="en-US" sz="1200" kern="1200" dirty="0">
                <a:solidFill>
                  <a:schemeClr val="tx1"/>
                </a:solidFill>
                <a:latin typeface="+mn-lt"/>
                <a:ea typeface="+mn-ea"/>
                <a:cs typeface="+mn-cs"/>
              </a:rPr>
              <a:t>Plants with leaf surfaces that are slightly waxy or hairy might hold moisture better than plants without such protection. Plants with these characteristics might have a greater chance of surviving and reproducing in higher temperatures.</a:t>
            </a:r>
          </a:p>
          <a:p>
            <a:r>
              <a:rPr lang="en-US" sz="1200" b="1" kern="1200" dirty="0">
                <a:solidFill>
                  <a:schemeClr val="tx1"/>
                </a:solidFill>
                <a:latin typeface="+mn-lt"/>
                <a:ea typeface="+mn-ea"/>
                <a:cs typeface="+mn-cs"/>
              </a:rPr>
              <a:t>Changes in animal traits:</a:t>
            </a:r>
            <a:endParaRPr lang="en-US" sz="1200" kern="1200" dirty="0">
              <a:solidFill>
                <a:schemeClr val="tx1"/>
              </a:solidFill>
              <a:latin typeface="+mn-lt"/>
              <a:ea typeface="+mn-ea"/>
              <a:cs typeface="+mn-cs"/>
            </a:endParaRPr>
          </a:p>
          <a:p>
            <a:pPr marL="228600" indent="-137160">
              <a:buFont typeface="Arial" pitchFamily="34" charset="0"/>
              <a:buChar char="•"/>
            </a:pPr>
            <a:r>
              <a:rPr lang="en-US" sz="1200" kern="1200" dirty="0">
                <a:solidFill>
                  <a:schemeClr val="tx1"/>
                </a:solidFill>
                <a:latin typeface="+mn-lt"/>
                <a:ea typeface="+mn-ea"/>
                <a:cs typeface="+mn-cs"/>
              </a:rPr>
              <a:t>A population of animals that currently have very thick fur might change over time and grow less fur or shorter fur if overheating caused death among animals with the thickest fur prior to reproducing.   </a:t>
            </a:r>
          </a:p>
          <a:p>
            <a:pPr marL="228600" indent="-137160">
              <a:buFont typeface="Arial" pitchFamily="34" charset="0"/>
              <a:buChar char="•"/>
            </a:pPr>
            <a:r>
              <a:rPr lang="en-US" sz="1200" kern="1200" dirty="0">
                <a:solidFill>
                  <a:schemeClr val="tx1"/>
                </a:solidFill>
                <a:latin typeface="+mn-lt"/>
                <a:ea typeface="+mn-ea"/>
                <a:cs typeface="+mn-cs"/>
              </a:rPr>
              <a:t>If greater changes in climate cause an area to receive less rainfall, individuals that retain moisture rather than sweating profusely may have a survival advantage.  </a:t>
            </a:r>
          </a:p>
          <a:p>
            <a:pPr marL="228600" indent="-137160">
              <a:buFont typeface="Arial" pitchFamily="34" charset="0"/>
              <a:buChar char="•"/>
            </a:pPr>
            <a:r>
              <a:rPr lang="en-US" sz="1200" kern="1200" dirty="0">
                <a:solidFill>
                  <a:schemeClr val="tx1"/>
                </a:solidFill>
                <a:latin typeface="+mn-lt"/>
                <a:ea typeface="+mn-ea"/>
                <a:cs typeface="+mn-cs"/>
              </a:rPr>
              <a:t>As in the example of Darwin’s finches, if there is less rainfall, plants may produce seeds with harder shells. Birds with longer beaks might have a greater ability to crack the harder shells and would have a survival advantage because they’re able to access this food supply. Over time, beak length within this population may increase. </a:t>
            </a:r>
          </a:p>
        </p:txBody>
      </p:sp>
      <p:sp>
        <p:nvSpPr>
          <p:cNvPr id="4" name="Slide Number Placeholder 3"/>
          <p:cNvSpPr>
            <a:spLocks noGrp="1"/>
          </p:cNvSpPr>
          <p:nvPr>
            <p:ph type="sldNum" sz="quarter" idx="10"/>
          </p:nvPr>
        </p:nvSpPr>
        <p:spPr/>
        <p:txBody>
          <a:bodyPr/>
          <a:lstStyle/>
          <a:p>
            <a:fld id="{458BEC4D-D1F7-4625-B0BA-2126EAFE9E6D}" type="slidenum">
              <a:rPr lang="en-US" smtClean="0"/>
              <a:pPr/>
              <a:t>10</a:t>
            </a:fld>
            <a:endParaRPr lang="en-US"/>
          </a:p>
        </p:txBody>
      </p:sp>
    </p:spTree>
    <p:extLst>
      <p:ext uri="{BB962C8B-B14F-4D97-AF65-F5344CB8AC3E}">
        <p14:creationId xmlns:p14="http://schemas.microsoft.com/office/powerpoint/2010/main" val="1120479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6 min </a:t>
            </a:r>
          </a:p>
          <a:p>
            <a:endParaRPr lang="en-US" baseline="0" dirty="0"/>
          </a:p>
          <a:p>
            <a:r>
              <a:rPr lang="en-US" sz="1200" b="1" kern="1200" dirty="0">
                <a:solidFill>
                  <a:schemeClr val="tx1"/>
                </a:solidFill>
                <a:latin typeface="+mn-lt"/>
                <a:ea typeface="+mn-ea"/>
                <a:cs typeface="+mn-cs"/>
              </a:rPr>
              <a:t>Note:</a:t>
            </a:r>
            <a:r>
              <a:rPr lang="en-US" sz="1200" kern="1200" dirty="0">
                <a:solidFill>
                  <a:schemeClr val="tx1"/>
                </a:solidFill>
                <a:latin typeface="+mn-lt"/>
                <a:ea typeface="+mn-ea"/>
                <a:cs typeface="+mn-cs"/>
              </a:rPr>
              <a:t> This activity is a lead-in for thinking about specific SCSL strategies. When planning science lessons, are participants thinking primarily about (1) SCSL issues, such as learning goals, (2) student misconceptions (an STL issue), which is a great start but doesn’t include SCSL strategies, or (3) activities and/or classroom management and timing issues?  </a:t>
            </a:r>
          </a:p>
          <a:p>
            <a:r>
              <a:rPr lang="en-US" sz="1200" kern="1200" dirty="0">
                <a:solidFill>
                  <a:schemeClr val="tx1"/>
                </a:solidFill>
                <a:latin typeface="+mn-lt"/>
                <a:ea typeface="+mn-ea"/>
                <a:cs typeface="+mn-cs"/>
              </a:rPr>
              <a:t> </a:t>
            </a:r>
            <a:endParaRPr lang="en-US" sz="1200" b="1" u="none" strike="noStrike" kern="1200" dirty="0">
              <a:solidFill>
                <a:schemeClr val="tx1"/>
              </a:solidFill>
              <a:effectLst/>
              <a:latin typeface="+mn-lt"/>
              <a:ea typeface="+mn-ea"/>
              <a:cs typeface="+mn-cs"/>
            </a:endParaRPr>
          </a:p>
          <a:p>
            <a:pPr lvl="0" fontAlgn="base"/>
            <a:r>
              <a:rPr lang="en-US" sz="1200" b="0" u="none" strike="noStrike" kern="1200" dirty="0">
                <a:solidFill>
                  <a:schemeClr val="tx1"/>
                </a:solidFill>
                <a:effectLst/>
                <a:latin typeface="+mn-lt"/>
                <a:ea typeface="+mn-ea"/>
                <a:cs typeface="+mn-cs"/>
              </a:rPr>
              <a:t>a.</a:t>
            </a:r>
            <a:r>
              <a:rPr lang="en-US" sz="1200" b="0" u="none" strike="noStrike" kern="1200" baseline="0" dirty="0">
                <a:solidFill>
                  <a:schemeClr val="tx1"/>
                </a:solidFill>
                <a:effectLst/>
                <a:latin typeface="+mn-lt"/>
                <a:ea typeface="+mn-ea"/>
                <a:cs typeface="+mn-cs"/>
              </a:rPr>
              <a:t> </a:t>
            </a:r>
            <a:r>
              <a:rPr lang="en-US" sz="1200" b="1" u="none" strike="noStrike" kern="1200" dirty="0">
                <a:solidFill>
                  <a:schemeClr val="tx1"/>
                </a:solidFill>
                <a:effectLst/>
                <a:latin typeface="+mn-lt"/>
                <a:ea typeface="+mn-ea"/>
                <a:cs typeface="+mn-cs"/>
              </a:rPr>
              <a:t>Individuals:</a:t>
            </a:r>
            <a:r>
              <a:rPr lang="en-US" sz="1200" u="none" strike="noStrike" kern="1200" dirty="0">
                <a:solidFill>
                  <a:schemeClr val="tx1"/>
                </a:solidFill>
                <a:effectLst/>
                <a:latin typeface="+mn-lt"/>
                <a:ea typeface="+mn-ea"/>
                <a:cs typeface="+mn-cs"/>
              </a:rPr>
              <a:t> Direct participants to take 2–3 minutes to write down the key things they think about when planning science lessons.</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b. </a:t>
            </a:r>
            <a:r>
              <a:rPr lang="en-US" sz="1200" b="1" kern="1200" dirty="0">
                <a:solidFill>
                  <a:schemeClr val="tx1"/>
                </a:solidFill>
                <a:latin typeface="+mn-lt"/>
                <a:ea typeface="+mn-ea"/>
                <a:cs typeface="+mn-cs"/>
              </a:rPr>
              <a:t>Whole group:</a:t>
            </a:r>
            <a:r>
              <a:rPr lang="en-US" sz="1200" kern="1200" dirty="0">
                <a:solidFill>
                  <a:schemeClr val="tx1"/>
                </a:solidFill>
                <a:latin typeface="+mn-lt"/>
                <a:ea typeface="+mn-ea"/>
                <a:cs typeface="+mn-cs"/>
              </a:rPr>
              <a:t> Ask participants to share their reflections with the group. </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c.</a:t>
            </a:r>
            <a:r>
              <a:rPr lang="en-US" sz="1200" b="0" kern="1200" baseline="0" dirty="0">
                <a:solidFill>
                  <a:schemeClr val="tx1"/>
                </a:solidFill>
                <a:latin typeface="+mn-lt"/>
                <a:ea typeface="+mn-ea"/>
                <a:cs typeface="+mn-cs"/>
              </a:rPr>
              <a:t> </a:t>
            </a:r>
            <a:r>
              <a:rPr lang="en-US" sz="1200" b="1" kern="1200" dirty="0">
                <a:solidFill>
                  <a:schemeClr val="tx1"/>
                </a:solidFill>
                <a:latin typeface="+mn-lt"/>
                <a:ea typeface="+mn-ea"/>
                <a:cs typeface="+mn-cs"/>
              </a:rPr>
              <a:t>Tell participants:</a:t>
            </a:r>
            <a:r>
              <a:rPr lang="en-US" sz="1200" kern="1200" dirty="0">
                <a:solidFill>
                  <a:schemeClr val="tx1"/>
                </a:solidFill>
                <a:latin typeface="+mn-lt"/>
                <a:ea typeface="+mn-ea"/>
                <a:cs typeface="+mn-cs"/>
              </a:rPr>
              <a:t> “The Science Content Storyline Lens strategies should provide some new or additional ways of thinking about planning your science lessons.” </a:t>
            </a: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11</a:t>
            </a:fld>
            <a:endParaRPr lang="en-US"/>
          </a:p>
        </p:txBody>
      </p:sp>
    </p:spTree>
    <p:extLst>
      <p:ext uri="{BB962C8B-B14F-4D97-AF65-F5344CB8AC3E}">
        <p14:creationId xmlns:p14="http://schemas.microsoft.com/office/powerpoint/2010/main" val="2176638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defTabSz="984927" eaLnBrk="0" hangingPunct="0">
              <a:defRPr>
                <a:solidFill>
                  <a:schemeClr val="tx1"/>
                </a:solidFill>
                <a:latin typeface="Arial" charset="0"/>
              </a:defRPr>
            </a:lvl1pPr>
            <a:lvl2pPr marL="785258" indent="-302022" defTabSz="984927" eaLnBrk="0" hangingPunct="0">
              <a:defRPr>
                <a:solidFill>
                  <a:schemeClr val="tx1"/>
                </a:solidFill>
                <a:latin typeface="Arial" charset="0"/>
              </a:defRPr>
            </a:lvl2pPr>
            <a:lvl3pPr marL="1208089" indent="-241618" defTabSz="984927" eaLnBrk="0" hangingPunct="0">
              <a:defRPr>
                <a:solidFill>
                  <a:schemeClr val="tx1"/>
                </a:solidFill>
                <a:latin typeface="Arial" charset="0"/>
              </a:defRPr>
            </a:lvl3pPr>
            <a:lvl4pPr marL="1691324" indent="-241618" defTabSz="984927" eaLnBrk="0" hangingPunct="0">
              <a:defRPr>
                <a:solidFill>
                  <a:schemeClr val="tx1"/>
                </a:solidFill>
                <a:latin typeface="Arial" charset="0"/>
              </a:defRPr>
            </a:lvl4pPr>
            <a:lvl5pPr marL="2174558" indent="-241618" defTabSz="984927" eaLnBrk="0" hangingPunct="0">
              <a:defRPr>
                <a:solidFill>
                  <a:schemeClr val="tx1"/>
                </a:solidFill>
                <a:latin typeface="Arial" charset="0"/>
              </a:defRPr>
            </a:lvl5pPr>
            <a:lvl6pPr marL="2657794" indent="-241618" defTabSz="984927" eaLnBrk="0" fontAlgn="base" hangingPunct="0">
              <a:spcBef>
                <a:spcPct val="0"/>
              </a:spcBef>
              <a:spcAft>
                <a:spcPct val="0"/>
              </a:spcAft>
              <a:defRPr>
                <a:solidFill>
                  <a:schemeClr val="tx1"/>
                </a:solidFill>
                <a:latin typeface="Arial" charset="0"/>
              </a:defRPr>
            </a:lvl6pPr>
            <a:lvl7pPr marL="3141029" indent="-241618" defTabSz="984927" eaLnBrk="0" fontAlgn="base" hangingPunct="0">
              <a:spcBef>
                <a:spcPct val="0"/>
              </a:spcBef>
              <a:spcAft>
                <a:spcPct val="0"/>
              </a:spcAft>
              <a:defRPr>
                <a:solidFill>
                  <a:schemeClr val="tx1"/>
                </a:solidFill>
                <a:latin typeface="Arial" charset="0"/>
              </a:defRPr>
            </a:lvl7pPr>
            <a:lvl8pPr marL="3624265" indent="-241618" defTabSz="984927" eaLnBrk="0" fontAlgn="base" hangingPunct="0">
              <a:spcBef>
                <a:spcPct val="0"/>
              </a:spcBef>
              <a:spcAft>
                <a:spcPct val="0"/>
              </a:spcAft>
              <a:defRPr>
                <a:solidFill>
                  <a:schemeClr val="tx1"/>
                </a:solidFill>
                <a:latin typeface="Arial" charset="0"/>
              </a:defRPr>
            </a:lvl8pPr>
            <a:lvl9pPr marL="4107500" indent="-241618" defTabSz="984927" eaLnBrk="0" fontAlgn="base" hangingPunct="0">
              <a:spcBef>
                <a:spcPct val="0"/>
              </a:spcBef>
              <a:spcAft>
                <a:spcPct val="0"/>
              </a:spcAft>
              <a:defRPr>
                <a:solidFill>
                  <a:schemeClr val="tx1"/>
                </a:solidFill>
                <a:latin typeface="Arial" charset="0"/>
              </a:defRPr>
            </a:lvl9pPr>
          </a:lstStyle>
          <a:p>
            <a:pPr eaLnBrk="1" hangingPunct="1"/>
            <a:fld id="{31E4C651-5DBA-4E1B-BBBF-30C4826612BE}" type="slidenum">
              <a:rPr lang="en-US" smtClean="0"/>
              <a:pPr eaLnBrk="1" hangingPunct="1"/>
              <a:t>12</a:t>
            </a:fld>
            <a:endParaRPr lang="en-US" dirty="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defTabSz="881390">
              <a:defRPr/>
            </a:pPr>
            <a:r>
              <a:rPr lang="en-US" baseline="0" dirty="0"/>
              <a:t>7 </a:t>
            </a:r>
            <a:r>
              <a:rPr lang="en-US" dirty="0"/>
              <a:t>min </a:t>
            </a:r>
          </a:p>
          <a:p>
            <a:pPr defTabSz="881390">
              <a:defRPr/>
            </a:pPr>
            <a:endParaRPr lang="en-US" dirty="0"/>
          </a:p>
          <a:p>
            <a:pPr lvl="0" fontAlgn="base"/>
            <a:r>
              <a:rPr lang="en-US" sz="1200" b="0" u="none" strike="noStrike" kern="1200" dirty="0">
                <a:solidFill>
                  <a:schemeClr val="tx1"/>
                </a:solidFill>
                <a:effectLst/>
                <a:latin typeface="+mn-lt"/>
                <a:ea typeface="+mn-ea"/>
                <a:cs typeface="+mn-cs"/>
              </a:rPr>
              <a:t>a. </a:t>
            </a:r>
            <a:r>
              <a:rPr lang="en-US" sz="1200" b="1" u="none" strike="noStrike" kern="1200" dirty="0">
                <a:solidFill>
                  <a:schemeClr val="tx1"/>
                </a:solidFill>
                <a:effectLst/>
                <a:latin typeface="+mn-lt"/>
                <a:ea typeface="+mn-ea"/>
                <a:cs typeface="+mn-cs"/>
              </a:rPr>
              <a:t>Small groups:</a:t>
            </a:r>
            <a:r>
              <a:rPr lang="en-US" sz="1200" u="none" strike="noStrike" kern="1200" dirty="0">
                <a:solidFill>
                  <a:schemeClr val="tx1"/>
                </a:solidFill>
                <a:effectLst/>
                <a:latin typeface="+mn-lt"/>
                <a:ea typeface="+mn-ea"/>
                <a:cs typeface="+mn-cs"/>
              </a:rPr>
              <a:t> </a:t>
            </a:r>
            <a:r>
              <a:rPr lang="en-US" sz="1200" kern="1200" dirty="0">
                <a:solidFill>
                  <a:schemeClr val="tx1"/>
                </a:solidFill>
                <a:latin typeface="+mn-lt"/>
                <a:ea typeface="+mn-ea"/>
                <a:cs typeface="+mn-cs"/>
              </a:rPr>
              <a:t>Direct half the group to focus on the first bulleted question on the slide, and the other half to focus on the second. Allow groups 2 minutes to think about their assigned questions as they review “Introduction to the Science Content Storyline Lens” in the </a:t>
            </a:r>
            <a:r>
              <a:rPr lang="en-US" sz="1200" kern="1200" dirty="0" err="1">
                <a:solidFill>
                  <a:schemeClr val="tx1"/>
                </a:solidFill>
                <a:latin typeface="+mn-lt"/>
                <a:ea typeface="+mn-ea"/>
                <a:cs typeface="+mn-cs"/>
              </a:rPr>
              <a:t>STeLLA</a:t>
            </a:r>
            <a:r>
              <a:rPr lang="en-US" sz="1200" kern="1200" dirty="0">
                <a:solidFill>
                  <a:schemeClr val="tx1"/>
                </a:solidFill>
                <a:latin typeface="+mn-lt"/>
                <a:ea typeface="+mn-ea"/>
                <a:cs typeface="+mn-cs"/>
              </a:rPr>
              <a:t> strategies booklet.</a:t>
            </a:r>
            <a:r>
              <a:rPr lang="en-US" sz="1200" u="none" strike="noStrike" kern="1200" dirty="0">
                <a:solidFill>
                  <a:schemeClr val="tx1"/>
                </a:solidFill>
                <a:effectLst/>
                <a:latin typeface="+mn-lt"/>
                <a:ea typeface="+mn-ea"/>
                <a:cs typeface="+mn-cs"/>
              </a:rPr>
              <a:t>  </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b. </a:t>
            </a:r>
            <a:r>
              <a:rPr lang="en-US" sz="1200" b="1" kern="1200" dirty="0">
                <a:solidFill>
                  <a:schemeClr val="tx1"/>
                </a:solidFill>
                <a:latin typeface="+mn-lt"/>
                <a:ea typeface="+mn-ea"/>
                <a:cs typeface="+mn-cs"/>
              </a:rPr>
              <a:t>Whole group:</a:t>
            </a:r>
            <a:r>
              <a:rPr lang="en-US" sz="1200" kern="1200" dirty="0">
                <a:solidFill>
                  <a:schemeClr val="tx1"/>
                </a:solidFill>
                <a:latin typeface="+mn-lt"/>
                <a:ea typeface="+mn-ea"/>
                <a:cs typeface="+mn-cs"/>
              </a:rPr>
              <a:t> Have each group share their ideas and responses for these questions.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 As you listen to participants, make sure that what they’re saying is consistent with the strategies booklet. If you aren’t sure they’re interpreting the text accurately, ask them to identify the specific text they are drawing from.  </a:t>
            </a:r>
            <a:endParaRPr lang="en-US" dirty="0"/>
          </a:p>
        </p:txBody>
      </p:sp>
      <p:sp>
        <p:nvSpPr>
          <p:cNvPr id="2" name="Date Placeholder 1"/>
          <p:cNvSpPr>
            <a:spLocks noGrp="1"/>
          </p:cNvSpPr>
          <p:nvPr>
            <p:ph type="dt" idx="10"/>
          </p:nvPr>
        </p:nvSpPr>
        <p:spPr/>
        <p:txBody>
          <a:bodyPr/>
          <a:lstStyle/>
          <a:p>
            <a:pPr>
              <a:defRPr/>
            </a:pPr>
            <a:fld id="{FCEAF0B5-1122-4D61-AE5E-4CFFC583F19A}" type="datetime1">
              <a:rPr lang="en-US" smtClean="0"/>
              <a:pPr>
                <a:defRPr/>
              </a:pPr>
              <a:t>1/7/2020</a:t>
            </a:fld>
            <a:endParaRPr lang="en-US" dirty="0"/>
          </a:p>
        </p:txBody>
      </p:sp>
      <p:sp>
        <p:nvSpPr>
          <p:cNvPr id="3" name="Footer Placeholder 2"/>
          <p:cNvSpPr>
            <a:spLocks noGrp="1"/>
          </p:cNvSpPr>
          <p:nvPr>
            <p:ph type="ftr" sz="quarter" idx="11"/>
          </p:nvPr>
        </p:nvSpPr>
        <p:spPr/>
        <p:txBody>
          <a:bodyPr/>
          <a:lstStyle/>
          <a:p>
            <a:pPr>
              <a:defRPr/>
            </a:pPr>
            <a:r>
              <a:rPr lang="en-US" dirty="0"/>
              <a:t>STeLLA Summer Institute I</a:t>
            </a:r>
          </a:p>
        </p:txBody>
      </p:sp>
      <p:sp>
        <p:nvSpPr>
          <p:cNvPr id="4" name="Header Placeholder 3"/>
          <p:cNvSpPr>
            <a:spLocks noGrp="1"/>
          </p:cNvSpPr>
          <p:nvPr>
            <p:ph type="hdr" sz="quarter" idx="12"/>
          </p:nvPr>
        </p:nvSpPr>
        <p:spPr/>
        <p:txBody>
          <a:bodyPr/>
          <a:lstStyle/>
          <a:p>
            <a:pPr>
              <a:defRPr/>
            </a:pPr>
            <a:r>
              <a:rPr lang="en-US" dirty="0"/>
              <a:t>BSCS</a:t>
            </a:r>
          </a:p>
        </p:txBody>
      </p:sp>
    </p:spTree>
    <p:extLst>
      <p:ext uri="{BB962C8B-B14F-4D97-AF65-F5344CB8AC3E}">
        <p14:creationId xmlns:p14="http://schemas.microsoft.com/office/powerpoint/2010/main" val="1136964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pPr defTabSz="881390">
              <a:defRPr/>
            </a:pPr>
            <a:r>
              <a:rPr lang="en-US" baseline="0" dirty="0"/>
              <a:t>2</a:t>
            </a:r>
            <a:r>
              <a:rPr lang="en-US" dirty="0"/>
              <a:t> min </a:t>
            </a:r>
          </a:p>
          <a:p>
            <a:endParaRPr lang="en-US" dirty="0"/>
          </a:p>
          <a:p>
            <a:pPr lvl="0" fontAlgn="base"/>
            <a:r>
              <a:rPr lang="en-US" sz="1200" u="none" strike="noStrike" kern="1200" dirty="0">
                <a:solidFill>
                  <a:schemeClr val="tx1"/>
                </a:solidFill>
                <a:effectLst/>
                <a:latin typeface="+mn-lt"/>
                <a:ea typeface="+mn-ea"/>
                <a:cs typeface="+mn-cs"/>
              </a:rPr>
              <a:t>a. Emphasize the research basis for the Science Content Storyline Lens and its importance. Remind participants that the data on the slide was presented on day 1 of the PD program. </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b. </a:t>
            </a:r>
            <a:r>
              <a:rPr lang="en-US" sz="1200" b="1" kern="1200" dirty="0">
                <a:solidFill>
                  <a:schemeClr val="tx1"/>
                </a:solidFill>
                <a:latin typeface="+mn-lt"/>
                <a:ea typeface="+mn-ea"/>
                <a:cs typeface="+mn-cs"/>
              </a:rPr>
              <a:t>Ask:</a:t>
            </a:r>
            <a:r>
              <a:rPr lang="en-US" sz="1200" kern="1200" dirty="0">
                <a:solidFill>
                  <a:schemeClr val="tx1"/>
                </a:solidFill>
                <a:latin typeface="+mn-lt"/>
                <a:ea typeface="+mn-ea"/>
                <a:cs typeface="+mn-cs"/>
              </a:rPr>
              <a:t> “What does this graph reveal about US science lessons compared with higher-achieving countries?” </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Ideal response:</a:t>
            </a:r>
            <a:r>
              <a:rPr lang="en-US" sz="1200" kern="1200" dirty="0">
                <a:solidFill>
                  <a:schemeClr val="tx1"/>
                </a:solidFill>
                <a:latin typeface="+mn-lt"/>
                <a:ea typeface="+mn-ea"/>
                <a:cs typeface="+mn-cs"/>
              </a:rPr>
              <a:t> According to the study, US science lessons didn’t do as well linking science ideas to lesson activities; in fact, many lessons were activity focused and included significantly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fewer science ideas compared to other countries.</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c. </a:t>
            </a:r>
            <a:r>
              <a:rPr lang="en-US" sz="1200" b="1" kern="1200" dirty="0">
                <a:solidFill>
                  <a:schemeClr val="tx1"/>
                </a:solidFill>
                <a:latin typeface="+mn-lt"/>
                <a:ea typeface="+mn-ea"/>
                <a:cs typeface="+mn-cs"/>
              </a:rPr>
              <a:t>Summarize:</a:t>
            </a:r>
            <a:r>
              <a:rPr lang="en-US" sz="1200" kern="1200" dirty="0">
                <a:solidFill>
                  <a:schemeClr val="tx1"/>
                </a:solidFill>
                <a:latin typeface="+mn-lt"/>
                <a:ea typeface="+mn-ea"/>
                <a:cs typeface="+mn-cs"/>
              </a:rPr>
              <a:t> Point to strategies F and G on the </a:t>
            </a:r>
            <a:r>
              <a:rPr lang="en-US" sz="1200" kern="1200" dirty="0" err="1">
                <a:solidFill>
                  <a:schemeClr val="tx1"/>
                </a:solidFill>
                <a:latin typeface="+mn-lt"/>
                <a:ea typeface="+mn-ea"/>
                <a:cs typeface="+mn-cs"/>
              </a:rPr>
              <a:t>STeLLA</a:t>
            </a:r>
            <a:r>
              <a:rPr lang="en-US" sz="1200" kern="1200" dirty="0">
                <a:solidFill>
                  <a:schemeClr val="tx1"/>
                </a:solidFill>
                <a:latin typeface="+mn-lt"/>
                <a:ea typeface="+mn-ea"/>
                <a:cs typeface="+mn-cs"/>
              </a:rPr>
              <a:t> strategies poster: Make explicit links between science ideas and activities (strategy</a:t>
            </a:r>
            <a:r>
              <a:rPr lang="en-US" sz="1200" kern="1200" baseline="0" dirty="0">
                <a:solidFill>
                  <a:schemeClr val="tx1"/>
                </a:solidFill>
                <a:latin typeface="+mn-lt"/>
                <a:ea typeface="+mn-ea"/>
                <a:cs typeface="+mn-cs"/>
              </a:rPr>
              <a:t> F)</a:t>
            </a:r>
            <a:r>
              <a:rPr lang="en-US" sz="1200" kern="1200" dirty="0">
                <a:solidFill>
                  <a:schemeClr val="tx1"/>
                </a:solidFill>
                <a:latin typeface="+mn-lt"/>
                <a:ea typeface="+mn-ea"/>
                <a:cs typeface="+mn-cs"/>
              </a:rPr>
              <a:t> and link science ideas to other science ideas (strategy</a:t>
            </a:r>
            <a:r>
              <a:rPr lang="en-US" sz="1200" kern="1200" baseline="0" dirty="0">
                <a:solidFill>
                  <a:schemeClr val="tx1"/>
                </a:solidFill>
                <a:latin typeface="+mn-lt"/>
                <a:ea typeface="+mn-ea"/>
                <a:cs typeface="+mn-cs"/>
              </a:rPr>
              <a:t> G)</a:t>
            </a:r>
            <a:r>
              <a:rPr lang="en-US" sz="1200" kern="1200" dirty="0">
                <a:solidFill>
                  <a:schemeClr val="tx1"/>
                </a:solidFill>
                <a:latin typeface="+mn-lt"/>
                <a:ea typeface="+mn-ea"/>
                <a:cs typeface="+mn-cs"/>
              </a:rPr>
              <a:t>. These strategies and the idea of a Science Content Storyline Lens grew out of the TIMSS research findings.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d. “Today we’ll begin our study of the Science Content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Storyline Lens, with a focus on strategy A: Identify one main learning goal.” </a:t>
            </a:r>
          </a:p>
        </p:txBody>
      </p:sp>
      <p:sp>
        <p:nvSpPr>
          <p:cNvPr id="51204" name="Slide Number Placeholder 3"/>
          <p:cNvSpPr>
            <a:spLocks noGrp="1"/>
          </p:cNvSpPr>
          <p:nvPr>
            <p:ph type="sldNum" sz="quarter" idx="5"/>
          </p:nvPr>
        </p:nvSpPr>
        <p:spPr>
          <a:noFill/>
        </p:spPr>
        <p:txBody>
          <a:bodyPr/>
          <a:lstStyle>
            <a:lvl1pPr defTabSz="984927" eaLnBrk="0" hangingPunct="0">
              <a:defRPr>
                <a:solidFill>
                  <a:schemeClr val="tx1"/>
                </a:solidFill>
                <a:latin typeface="Arial" charset="0"/>
              </a:defRPr>
            </a:lvl1pPr>
            <a:lvl2pPr marL="785258" indent="-302022" defTabSz="984927" eaLnBrk="0" hangingPunct="0">
              <a:defRPr>
                <a:solidFill>
                  <a:schemeClr val="tx1"/>
                </a:solidFill>
                <a:latin typeface="Arial" charset="0"/>
              </a:defRPr>
            </a:lvl2pPr>
            <a:lvl3pPr marL="1208089" indent="-241618" defTabSz="984927" eaLnBrk="0" hangingPunct="0">
              <a:defRPr>
                <a:solidFill>
                  <a:schemeClr val="tx1"/>
                </a:solidFill>
                <a:latin typeface="Arial" charset="0"/>
              </a:defRPr>
            </a:lvl3pPr>
            <a:lvl4pPr marL="1691324" indent="-241618" defTabSz="984927" eaLnBrk="0" hangingPunct="0">
              <a:defRPr>
                <a:solidFill>
                  <a:schemeClr val="tx1"/>
                </a:solidFill>
                <a:latin typeface="Arial" charset="0"/>
              </a:defRPr>
            </a:lvl4pPr>
            <a:lvl5pPr marL="2174558" indent="-241618" defTabSz="984927" eaLnBrk="0" hangingPunct="0">
              <a:defRPr>
                <a:solidFill>
                  <a:schemeClr val="tx1"/>
                </a:solidFill>
                <a:latin typeface="Arial" charset="0"/>
              </a:defRPr>
            </a:lvl5pPr>
            <a:lvl6pPr marL="2657794" indent="-241618" defTabSz="984927" eaLnBrk="0" fontAlgn="base" hangingPunct="0">
              <a:spcBef>
                <a:spcPct val="0"/>
              </a:spcBef>
              <a:spcAft>
                <a:spcPct val="0"/>
              </a:spcAft>
              <a:defRPr>
                <a:solidFill>
                  <a:schemeClr val="tx1"/>
                </a:solidFill>
                <a:latin typeface="Arial" charset="0"/>
              </a:defRPr>
            </a:lvl6pPr>
            <a:lvl7pPr marL="3141029" indent="-241618" defTabSz="984927" eaLnBrk="0" fontAlgn="base" hangingPunct="0">
              <a:spcBef>
                <a:spcPct val="0"/>
              </a:spcBef>
              <a:spcAft>
                <a:spcPct val="0"/>
              </a:spcAft>
              <a:defRPr>
                <a:solidFill>
                  <a:schemeClr val="tx1"/>
                </a:solidFill>
                <a:latin typeface="Arial" charset="0"/>
              </a:defRPr>
            </a:lvl7pPr>
            <a:lvl8pPr marL="3624265" indent="-241618" defTabSz="984927" eaLnBrk="0" fontAlgn="base" hangingPunct="0">
              <a:spcBef>
                <a:spcPct val="0"/>
              </a:spcBef>
              <a:spcAft>
                <a:spcPct val="0"/>
              </a:spcAft>
              <a:defRPr>
                <a:solidFill>
                  <a:schemeClr val="tx1"/>
                </a:solidFill>
                <a:latin typeface="Arial" charset="0"/>
              </a:defRPr>
            </a:lvl8pPr>
            <a:lvl9pPr marL="4107500" indent="-241618" defTabSz="984927" eaLnBrk="0" fontAlgn="base" hangingPunct="0">
              <a:spcBef>
                <a:spcPct val="0"/>
              </a:spcBef>
              <a:spcAft>
                <a:spcPct val="0"/>
              </a:spcAft>
              <a:defRPr>
                <a:solidFill>
                  <a:schemeClr val="tx1"/>
                </a:solidFill>
                <a:latin typeface="Arial" charset="0"/>
              </a:defRPr>
            </a:lvl9pPr>
          </a:lstStyle>
          <a:p>
            <a:pPr eaLnBrk="1" hangingPunct="1"/>
            <a:fld id="{2262B5B8-47F1-48E6-B271-7EBED67B527E}" type="slidenum">
              <a:rPr lang="en-US" smtClean="0"/>
              <a:pPr eaLnBrk="1" hangingPunct="1"/>
              <a:t>13</a:t>
            </a:fld>
            <a:endParaRPr lang="en-US" dirty="0"/>
          </a:p>
        </p:txBody>
      </p:sp>
      <p:sp>
        <p:nvSpPr>
          <p:cNvPr id="2" name="Date Placeholder 1"/>
          <p:cNvSpPr>
            <a:spLocks noGrp="1"/>
          </p:cNvSpPr>
          <p:nvPr>
            <p:ph type="dt" idx="10"/>
          </p:nvPr>
        </p:nvSpPr>
        <p:spPr/>
        <p:txBody>
          <a:bodyPr/>
          <a:lstStyle/>
          <a:p>
            <a:pPr>
              <a:defRPr/>
            </a:pPr>
            <a:fld id="{BBBABCF1-D7A1-489E-9449-2D4DE273B62F}" type="datetime1">
              <a:rPr lang="en-US" smtClean="0"/>
              <a:pPr>
                <a:defRPr/>
              </a:pPr>
              <a:t>1/7/2020</a:t>
            </a:fld>
            <a:endParaRPr lang="en-US" dirty="0"/>
          </a:p>
        </p:txBody>
      </p:sp>
      <p:sp>
        <p:nvSpPr>
          <p:cNvPr id="3" name="Footer Placeholder 2"/>
          <p:cNvSpPr>
            <a:spLocks noGrp="1"/>
          </p:cNvSpPr>
          <p:nvPr>
            <p:ph type="ftr" sz="quarter" idx="11"/>
          </p:nvPr>
        </p:nvSpPr>
        <p:spPr/>
        <p:txBody>
          <a:bodyPr/>
          <a:lstStyle/>
          <a:p>
            <a:pPr>
              <a:defRPr/>
            </a:pPr>
            <a:r>
              <a:rPr lang="en-US" dirty="0"/>
              <a:t>STeLLA Summer Institute I</a:t>
            </a:r>
          </a:p>
        </p:txBody>
      </p:sp>
      <p:sp>
        <p:nvSpPr>
          <p:cNvPr id="4" name="Header Placeholder 3"/>
          <p:cNvSpPr>
            <a:spLocks noGrp="1"/>
          </p:cNvSpPr>
          <p:nvPr>
            <p:ph type="hdr" sz="quarter" idx="12"/>
          </p:nvPr>
        </p:nvSpPr>
        <p:spPr/>
        <p:txBody>
          <a:bodyPr/>
          <a:lstStyle/>
          <a:p>
            <a:pPr>
              <a:defRPr/>
            </a:pPr>
            <a:r>
              <a:rPr lang="en-US" dirty="0"/>
              <a:t>BSCS</a:t>
            </a:r>
          </a:p>
        </p:txBody>
      </p:sp>
    </p:spTree>
    <p:extLst>
      <p:ext uri="{BB962C8B-B14F-4D97-AF65-F5344CB8AC3E}">
        <p14:creationId xmlns:p14="http://schemas.microsoft.com/office/powerpoint/2010/main" val="1346212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defTabSz="984927" eaLnBrk="0" hangingPunct="0">
              <a:defRPr>
                <a:solidFill>
                  <a:schemeClr val="tx1"/>
                </a:solidFill>
                <a:latin typeface="Arial" charset="0"/>
              </a:defRPr>
            </a:lvl1pPr>
            <a:lvl2pPr marL="785258" indent="-302022" defTabSz="984927" eaLnBrk="0" hangingPunct="0">
              <a:defRPr>
                <a:solidFill>
                  <a:schemeClr val="tx1"/>
                </a:solidFill>
                <a:latin typeface="Arial" charset="0"/>
              </a:defRPr>
            </a:lvl2pPr>
            <a:lvl3pPr marL="1208089" indent="-241618" defTabSz="984927" eaLnBrk="0" hangingPunct="0">
              <a:defRPr>
                <a:solidFill>
                  <a:schemeClr val="tx1"/>
                </a:solidFill>
                <a:latin typeface="Arial" charset="0"/>
              </a:defRPr>
            </a:lvl3pPr>
            <a:lvl4pPr marL="1691324" indent="-241618" defTabSz="984927" eaLnBrk="0" hangingPunct="0">
              <a:defRPr>
                <a:solidFill>
                  <a:schemeClr val="tx1"/>
                </a:solidFill>
                <a:latin typeface="Arial" charset="0"/>
              </a:defRPr>
            </a:lvl4pPr>
            <a:lvl5pPr marL="2174558" indent="-241618" defTabSz="984927" eaLnBrk="0" hangingPunct="0">
              <a:defRPr>
                <a:solidFill>
                  <a:schemeClr val="tx1"/>
                </a:solidFill>
                <a:latin typeface="Arial" charset="0"/>
              </a:defRPr>
            </a:lvl5pPr>
            <a:lvl6pPr marL="2657794" indent="-241618" defTabSz="984927" eaLnBrk="0" fontAlgn="base" hangingPunct="0">
              <a:spcBef>
                <a:spcPct val="0"/>
              </a:spcBef>
              <a:spcAft>
                <a:spcPct val="0"/>
              </a:spcAft>
              <a:defRPr>
                <a:solidFill>
                  <a:schemeClr val="tx1"/>
                </a:solidFill>
                <a:latin typeface="Arial" charset="0"/>
              </a:defRPr>
            </a:lvl6pPr>
            <a:lvl7pPr marL="3141029" indent="-241618" defTabSz="984927" eaLnBrk="0" fontAlgn="base" hangingPunct="0">
              <a:spcBef>
                <a:spcPct val="0"/>
              </a:spcBef>
              <a:spcAft>
                <a:spcPct val="0"/>
              </a:spcAft>
              <a:defRPr>
                <a:solidFill>
                  <a:schemeClr val="tx1"/>
                </a:solidFill>
                <a:latin typeface="Arial" charset="0"/>
              </a:defRPr>
            </a:lvl7pPr>
            <a:lvl8pPr marL="3624265" indent="-241618" defTabSz="984927" eaLnBrk="0" fontAlgn="base" hangingPunct="0">
              <a:spcBef>
                <a:spcPct val="0"/>
              </a:spcBef>
              <a:spcAft>
                <a:spcPct val="0"/>
              </a:spcAft>
              <a:defRPr>
                <a:solidFill>
                  <a:schemeClr val="tx1"/>
                </a:solidFill>
                <a:latin typeface="Arial" charset="0"/>
              </a:defRPr>
            </a:lvl8pPr>
            <a:lvl9pPr marL="4107500" indent="-241618" defTabSz="984927" eaLnBrk="0" fontAlgn="base" hangingPunct="0">
              <a:spcBef>
                <a:spcPct val="0"/>
              </a:spcBef>
              <a:spcAft>
                <a:spcPct val="0"/>
              </a:spcAft>
              <a:defRPr>
                <a:solidFill>
                  <a:schemeClr val="tx1"/>
                </a:solidFill>
                <a:latin typeface="Arial" charset="0"/>
              </a:defRPr>
            </a:lvl9pPr>
          </a:lstStyle>
          <a:p>
            <a:pPr eaLnBrk="1" hangingPunct="1"/>
            <a:fld id="{2C9C6DBC-56A9-4FBA-BB42-45CE4D473E72}" type="slidenum">
              <a:rPr lang="en-US" smtClean="0"/>
              <a:pPr eaLnBrk="1" hangingPunct="1"/>
              <a:t>14</a:t>
            </a:fld>
            <a:endParaRPr lang="en-US" dirty="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r>
              <a:rPr lang="en-US" dirty="0"/>
              <a:t>Less than 1 min</a:t>
            </a:r>
          </a:p>
          <a:p>
            <a:pPr marL="228600" lvl="0" indent="-228600" fontAlgn="base">
              <a:buNone/>
            </a:pPr>
            <a:endParaRPr lang="en-US" sz="1200" u="none" strike="noStrike" kern="1200" dirty="0">
              <a:solidFill>
                <a:schemeClr val="tx1"/>
              </a:solidFill>
              <a:effectLst/>
              <a:latin typeface="+mn-lt"/>
              <a:ea typeface="+mn-ea"/>
              <a:cs typeface="+mn-cs"/>
            </a:endParaRPr>
          </a:p>
          <a:p>
            <a:pPr marL="228600" lvl="0" indent="-228600" fontAlgn="base">
              <a:buNone/>
            </a:pPr>
            <a:r>
              <a:rPr lang="en-US" sz="1200" i="0" u="none" kern="1200" dirty="0">
                <a:solidFill>
                  <a:schemeClr val="tx1"/>
                </a:solidFill>
                <a:latin typeface="+mn-lt"/>
                <a:ea typeface="+mn-ea"/>
                <a:cs typeface="+mn-cs"/>
              </a:rPr>
              <a:t>a. Read the focus question on the slide.</a:t>
            </a:r>
            <a:endParaRPr lang="en-US" i="0" u="none" dirty="0"/>
          </a:p>
        </p:txBody>
      </p:sp>
      <p:sp>
        <p:nvSpPr>
          <p:cNvPr id="2" name="Date Placeholder 1"/>
          <p:cNvSpPr>
            <a:spLocks noGrp="1"/>
          </p:cNvSpPr>
          <p:nvPr>
            <p:ph type="dt" idx="10"/>
          </p:nvPr>
        </p:nvSpPr>
        <p:spPr/>
        <p:txBody>
          <a:bodyPr/>
          <a:lstStyle/>
          <a:p>
            <a:pPr>
              <a:defRPr/>
            </a:pPr>
            <a:fld id="{13ABEF91-3888-4A26-8E01-15FCB26B3A52}" type="datetime1">
              <a:rPr lang="en-US" smtClean="0"/>
              <a:pPr>
                <a:defRPr/>
              </a:pPr>
              <a:t>1/7/2020</a:t>
            </a:fld>
            <a:endParaRPr lang="en-US" dirty="0"/>
          </a:p>
        </p:txBody>
      </p:sp>
      <p:sp>
        <p:nvSpPr>
          <p:cNvPr id="3" name="Footer Placeholder 2"/>
          <p:cNvSpPr>
            <a:spLocks noGrp="1"/>
          </p:cNvSpPr>
          <p:nvPr>
            <p:ph type="ftr" sz="quarter" idx="11"/>
          </p:nvPr>
        </p:nvSpPr>
        <p:spPr/>
        <p:txBody>
          <a:bodyPr/>
          <a:lstStyle/>
          <a:p>
            <a:pPr>
              <a:defRPr/>
            </a:pPr>
            <a:r>
              <a:rPr lang="en-US" dirty="0"/>
              <a:t>STeLLA Summer Institute I</a:t>
            </a:r>
          </a:p>
        </p:txBody>
      </p:sp>
      <p:sp>
        <p:nvSpPr>
          <p:cNvPr id="4" name="Header Placeholder 3"/>
          <p:cNvSpPr>
            <a:spLocks noGrp="1"/>
          </p:cNvSpPr>
          <p:nvPr>
            <p:ph type="hdr" sz="quarter" idx="12"/>
          </p:nvPr>
        </p:nvSpPr>
        <p:spPr/>
        <p:txBody>
          <a:bodyPr/>
          <a:lstStyle/>
          <a:p>
            <a:pPr>
              <a:defRPr/>
            </a:pPr>
            <a:r>
              <a:rPr lang="en-US" dirty="0"/>
              <a:t>BSCS</a:t>
            </a:r>
          </a:p>
        </p:txBody>
      </p:sp>
    </p:spTree>
    <p:extLst>
      <p:ext uri="{BB962C8B-B14F-4D97-AF65-F5344CB8AC3E}">
        <p14:creationId xmlns:p14="http://schemas.microsoft.com/office/powerpoint/2010/main" val="2744735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eaLnBrk="0" fontAlgn="base" hangingPunct="0">
              <a:spcBef>
                <a:spcPct val="20000"/>
              </a:spcBef>
              <a:spcAft>
                <a:spcPts val="1157"/>
              </a:spcAft>
              <a:buClr>
                <a:srgbClr val="93A299"/>
              </a:buClr>
              <a:buSzPct val="85000"/>
              <a:defRPr/>
            </a:pPr>
            <a:r>
              <a:rPr lang="en-US" sz="2700" dirty="0">
                <a:solidFill>
                  <a:srgbClr val="292934"/>
                </a:solidFill>
                <a:latin typeface="Calibri" panose="020F0502020204030204" pitchFamily="34" charset="0"/>
              </a:rPr>
              <a:t>1 min </a:t>
            </a:r>
          </a:p>
          <a:p>
            <a:pPr defTabSz="881390" eaLnBrk="0" fontAlgn="base" hangingPunct="0">
              <a:spcBef>
                <a:spcPct val="20000"/>
              </a:spcBef>
              <a:spcAft>
                <a:spcPts val="1157"/>
              </a:spcAft>
              <a:buClr>
                <a:srgbClr val="93A299"/>
              </a:buClr>
              <a:buSzPct val="85000"/>
              <a:defRPr/>
            </a:pPr>
            <a:endParaRPr lang="en-US" sz="2700" dirty="0">
              <a:solidFill>
                <a:srgbClr val="292934"/>
              </a:solidFill>
              <a:latin typeface="Calibri" panose="020F0502020204030204" pitchFamily="34" charset="0"/>
            </a:endParaRPr>
          </a:p>
          <a:p>
            <a:pPr lvl="0" fontAlgn="base"/>
            <a:r>
              <a:rPr lang="en-US" sz="1200" u="none" strike="noStrike" kern="1200" dirty="0">
                <a:solidFill>
                  <a:schemeClr val="tx1"/>
                </a:solidFill>
                <a:effectLst/>
                <a:latin typeface="+mn-lt"/>
                <a:ea typeface="+mn-ea"/>
                <a:cs typeface="+mn-cs"/>
              </a:rPr>
              <a:t>a. “Now let’s dig into SCSL strategy A!”</a:t>
            </a:r>
          </a:p>
          <a:p>
            <a:endParaRPr lang="en-US" sz="1200" u="sng" kern="1200" dirty="0">
              <a:solidFill>
                <a:schemeClr val="tx1"/>
              </a:solidFill>
              <a:latin typeface="+mn-lt"/>
              <a:ea typeface="+mn-ea"/>
              <a:cs typeface="+mn-cs"/>
            </a:endParaRPr>
          </a:p>
          <a:p>
            <a:r>
              <a:rPr lang="en-US" sz="1200" kern="1200" dirty="0">
                <a:solidFill>
                  <a:schemeClr val="tx1"/>
                </a:solidFill>
                <a:latin typeface="+mn-lt"/>
                <a:ea typeface="+mn-ea"/>
                <a:cs typeface="+mn-cs"/>
              </a:rPr>
              <a:t>b. “As you can see, strategy A is the first of nine Science Content Storyline Lens strategies. It</a:t>
            </a:r>
            <a:r>
              <a:rPr lang="en-US" sz="1200" kern="1200" baseline="0" dirty="0">
                <a:solidFill>
                  <a:schemeClr val="tx1"/>
                </a:solidFill>
                <a:latin typeface="+mn-lt"/>
                <a:ea typeface="+mn-ea"/>
                <a:cs typeface="+mn-cs"/>
              </a:rPr>
              <a:t> appears </a:t>
            </a:r>
            <a:r>
              <a:rPr lang="en-US" sz="1200" kern="1200" dirty="0">
                <a:solidFill>
                  <a:schemeClr val="tx1"/>
                </a:solidFill>
                <a:latin typeface="+mn-lt"/>
                <a:ea typeface="+mn-ea"/>
                <a:cs typeface="+mn-cs"/>
              </a:rPr>
              <a:t>first because it’s the foundation on which all the other SCSL strategies are built. This will become clearer as we delve into the other strategies and see how important it is that each of them is matched to the lesson’s main learning goal.” </a:t>
            </a:r>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15</a:t>
            </a:fld>
            <a:endParaRPr lang="en-US"/>
          </a:p>
        </p:txBody>
      </p:sp>
    </p:spTree>
    <p:extLst>
      <p:ext uri="{BB962C8B-B14F-4D97-AF65-F5344CB8AC3E}">
        <p14:creationId xmlns:p14="http://schemas.microsoft.com/office/powerpoint/2010/main" val="1330578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defTabSz="949511" eaLnBrk="0" hangingPunct="0">
              <a:defRPr>
                <a:solidFill>
                  <a:schemeClr val="tx1"/>
                </a:solidFill>
                <a:latin typeface="Arial" charset="0"/>
              </a:defRPr>
            </a:lvl1pPr>
            <a:lvl2pPr marL="757020" indent="-291161" defTabSz="949511" eaLnBrk="0" hangingPunct="0">
              <a:defRPr>
                <a:solidFill>
                  <a:schemeClr val="tx1"/>
                </a:solidFill>
                <a:latin typeface="Arial" charset="0"/>
              </a:defRPr>
            </a:lvl2pPr>
            <a:lvl3pPr marL="1164647" indent="-232929" defTabSz="949511" eaLnBrk="0" hangingPunct="0">
              <a:defRPr>
                <a:solidFill>
                  <a:schemeClr val="tx1"/>
                </a:solidFill>
                <a:latin typeface="Arial" charset="0"/>
              </a:defRPr>
            </a:lvl3pPr>
            <a:lvl4pPr marL="1630505" indent="-232929" defTabSz="949511" eaLnBrk="0" hangingPunct="0">
              <a:defRPr>
                <a:solidFill>
                  <a:schemeClr val="tx1"/>
                </a:solidFill>
                <a:latin typeface="Arial" charset="0"/>
              </a:defRPr>
            </a:lvl4pPr>
            <a:lvl5pPr marL="2096365" indent="-232929" defTabSz="949511" eaLnBrk="0" hangingPunct="0">
              <a:defRPr>
                <a:solidFill>
                  <a:schemeClr val="tx1"/>
                </a:solidFill>
                <a:latin typeface="Arial" charset="0"/>
              </a:defRPr>
            </a:lvl5pPr>
            <a:lvl6pPr marL="2562224" indent="-232929" defTabSz="949511" eaLnBrk="0" fontAlgn="base" hangingPunct="0">
              <a:spcBef>
                <a:spcPct val="0"/>
              </a:spcBef>
              <a:spcAft>
                <a:spcPct val="0"/>
              </a:spcAft>
              <a:defRPr>
                <a:solidFill>
                  <a:schemeClr val="tx1"/>
                </a:solidFill>
                <a:latin typeface="Arial" charset="0"/>
              </a:defRPr>
            </a:lvl6pPr>
            <a:lvl7pPr marL="3028082" indent="-232929" defTabSz="949511" eaLnBrk="0" fontAlgn="base" hangingPunct="0">
              <a:spcBef>
                <a:spcPct val="0"/>
              </a:spcBef>
              <a:spcAft>
                <a:spcPct val="0"/>
              </a:spcAft>
              <a:defRPr>
                <a:solidFill>
                  <a:schemeClr val="tx1"/>
                </a:solidFill>
                <a:latin typeface="Arial" charset="0"/>
              </a:defRPr>
            </a:lvl7pPr>
            <a:lvl8pPr marL="3493941" indent="-232929" defTabSz="949511" eaLnBrk="0" fontAlgn="base" hangingPunct="0">
              <a:spcBef>
                <a:spcPct val="0"/>
              </a:spcBef>
              <a:spcAft>
                <a:spcPct val="0"/>
              </a:spcAft>
              <a:defRPr>
                <a:solidFill>
                  <a:schemeClr val="tx1"/>
                </a:solidFill>
                <a:latin typeface="Arial" charset="0"/>
              </a:defRPr>
            </a:lvl8pPr>
            <a:lvl9pPr marL="3959800" indent="-232929" defTabSz="949511" eaLnBrk="0" fontAlgn="base" hangingPunct="0">
              <a:spcBef>
                <a:spcPct val="0"/>
              </a:spcBef>
              <a:spcAft>
                <a:spcPct val="0"/>
              </a:spcAft>
              <a:defRPr>
                <a:solidFill>
                  <a:schemeClr val="tx1"/>
                </a:solidFill>
                <a:latin typeface="Arial" charset="0"/>
              </a:defRPr>
            </a:lvl9pPr>
          </a:lstStyle>
          <a:p>
            <a:pPr eaLnBrk="1" hangingPunct="1"/>
            <a:fld id="{F4A50CDB-B1ED-4A5F-A793-64B10A0DC7DB}" type="slidenum">
              <a:rPr lang="en-US" smtClean="0"/>
              <a:pPr eaLnBrk="1" hangingPunct="1"/>
              <a:t>16</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r>
              <a:rPr lang="en-US" dirty="0"/>
              <a:t>25 min</a:t>
            </a:r>
            <a:endParaRPr lang="en-US" baseline="0" dirty="0"/>
          </a:p>
          <a:p>
            <a:pPr eaLnBrk="1" hangingPunct="1"/>
            <a:endParaRPr lang="en-US" baseline="0" dirty="0"/>
          </a:p>
          <a:p>
            <a:pPr lvl="0" fontAlgn="base"/>
            <a:r>
              <a:rPr lang="en-US" sz="1200" b="0" u="none" strike="noStrike" kern="1200" dirty="0">
                <a:solidFill>
                  <a:schemeClr val="tx1"/>
                </a:solidFill>
                <a:effectLst/>
                <a:latin typeface="+mn-lt"/>
                <a:ea typeface="+mn-ea"/>
                <a:cs typeface="+mn-cs"/>
              </a:rPr>
              <a:t>a. </a:t>
            </a:r>
            <a:r>
              <a:rPr lang="en-US" sz="1200" b="1" u="none" strike="noStrike" kern="1200" dirty="0">
                <a:solidFill>
                  <a:schemeClr val="tx1"/>
                </a:solidFill>
                <a:effectLst/>
                <a:latin typeface="+mn-lt"/>
                <a:ea typeface="+mn-ea"/>
                <a:cs typeface="+mn-cs"/>
              </a:rPr>
              <a:t>Pairs:</a:t>
            </a:r>
            <a:r>
              <a:rPr lang="en-US" sz="1200" u="none" strike="noStrike" kern="1200" dirty="0">
                <a:solidFill>
                  <a:schemeClr val="tx1"/>
                </a:solidFill>
                <a:effectLst/>
                <a:latin typeface="+mn-lt"/>
                <a:ea typeface="+mn-ea"/>
                <a:cs typeface="+mn-cs"/>
              </a:rPr>
              <a:t> “Share with a partner what you wrote on your Science Content Storyline Lens Z-fold summary chart about the purpose and key features of strategy A.”</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b. </a:t>
            </a:r>
            <a:r>
              <a:rPr lang="en-US" sz="1200" b="1" kern="1200" dirty="0">
                <a:solidFill>
                  <a:schemeClr val="tx1"/>
                </a:solidFill>
                <a:latin typeface="+mn-lt"/>
                <a:ea typeface="+mn-ea"/>
                <a:cs typeface="+mn-cs"/>
              </a:rPr>
              <a:t>Whole group:</a:t>
            </a:r>
            <a:r>
              <a:rPr lang="en-US" sz="1200" kern="1200" dirty="0">
                <a:solidFill>
                  <a:schemeClr val="tx1"/>
                </a:solidFill>
                <a:latin typeface="+mn-lt"/>
                <a:ea typeface="+mn-ea"/>
                <a:cs typeface="+mn-cs"/>
              </a:rPr>
              <a:t> Have one or two participant volunteers lead the group in creating a chart that describes the purpose and key features of strategy A. </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c. </a:t>
            </a:r>
            <a:r>
              <a:rPr lang="en-US" sz="1200" b="1" kern="1200" dirty="0">
                <a:solidFill>
                  <a:schemeClr val="tx1"/>
                </a:solidFill>
                <a:latin typeface="+mn-lt"/>
                <a:ea typeface="+mn-ea"/>
                <a:cs typeface="+mn-cs"/>
              </a:rPr>
              <a:t>Transition:</a:t>
            </a:r>
            <a:r>
              <a:rPr lang="en-US" sz="1200" kern="1200" dirty="0">
                <a:solidFill>
                  <a:schemeClr val="tx1"/>
                </a:solidFill>
                <a:latin typeface="+mn-lt"/>
                <a:ea typeface="+mn-ea"/>
                <a:cs typeface="+mn-cs"/>
              </a:rPr>
              <a:t> “Next, we’ll review the difference between a science idea and</a:t>
            </a:r>
            <a:r>
              <a:rPr lang="en-US" sz="1200" kern="1200" baseline="0" dirty="0">
                <a:solidFill>
                  <a:schemeClr val="tx1"/>
                </a:solidFill>
                <a:latin typeface="+mn-lt"/>
                <a:ea typeface="+mn-ea"/>
                <a:cs typeface="+mn-cs"/>
              </a:rPr>
              <a:t> the</a:t>
            </a:r>
            <a:r>
              <a:rPr lang="en-US" sz="1200" kern="1200" dirty="0">
                <a:solidFill>
                  <a:schemeClr val="tx1"/>
                </a:solidFill>
                <a:latin typeface="+mn-lt"/>
                <a:ea typeface="+mn-ea"/>
                <a:cs typeface="+mn-cs"/>
              </a:rPr>
              <a:t> main learning goal of a lesson. Then you’ll practice identifying and clarifying this distinction.” </a:t>
            </a:r>
            <a:endParaRPr lang="en-US" baseline="0" dirty="0"/>
          </a:p>
          <a:p>
            <a:pPr eaLnBrk="1" hangingPunct="1"/>
            <a:endParaRPr lang="en-US" dirty="0"/>
          </a:p>
        </p:txBody>
      </p:sp>
    </p:spTree>
    <p:extLst>
      <p:ext uri="{BB962C8B-B14F-4D97-AF65-F5344CB8AC3E}">
        <p14:creationId xmlns:p14="http://schemas.microsoft.com/office/powerpoint/2010/main" val="3137014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defTabSz="984927" eaLnBrk="0" hangingPunct="0">
              <a:defRPr>
                <a:solidFill>
                  <a:schemeClr val="tx1"/>
                </a:solidFill>
                <a:latin typeface="Arial" charset="0"/>
              </a:defRPr>
            </a:lvl1pPr>
            <a:lvl2pPr marL="785258" indent="-302022" defTabSz="984927" eaLnBrk="0" hangingPunct="0">
              <a:defRPr>
                <a:solidFill>
                  <a:schemeClr val="tx1"/>
                </a:solidFill>
                <a:latin typeface="Arial" charset="0"/>
              </a:defRPr>
            </a:lvl2pPr>
            <a:lvl3pPr marL="1208089" indent="-241618" defTabSz="984927" eaLnBrk="0" hangingPunct="0">
              <a:defRPr>
                <a:solidFill>
                  <a:schemeClr val="tx1"/>
                </a:solidFill>
                <a:latin typeface="Arial" charset="0"/>
              </a:defRPr>
            </a:lvl3pPr>
            <a:lvl4pPr marL="1691324" indent="-241618" defTabSz="984927" eaLnBrk="0" hangingPunct="0">
              <a:defRPr>
                <a:solidFill>
                  <a:schemeClr val="tx1"/>
                </a:solidFill>
                <a:latin typeface="Arial" charset="0"/>
              </a:defRPr>
            </a:lvl4pPr>
            <a:lvl5pPr marL="2174558" indent="-241618" defTabSz="984927" eaLnBrk="0" hangingPunct="0">
              <a:defRPr>
                <a:solidFill>
                  <a:schemeClr val="tx1"/>
                </a:solidFill>
                <a:latin typeface="Arial" charset="0"/>
              </a:defRPr>
            </a:lvl5pPr>
            <a:lvl6pPr marL="2657794" indent="-241618" defTabSz="984927" eaLnBrk="0" fontAlgn="base" hangingPunct="0">
              <a:spcBef>
                <a:spcPct val="0"/>
              </a:spcBef>
              <a:spcAft>
                <a:spcPct val="0"/>
              </a:spcAft>
              <a:defRPr>
                <a:solidFill>
                  <a:schemeClr val="tx1"/>
                </a:solidFill>
                <a:latin typeface="Arial" charset="0"/>
              </a:defRPr>
            </a:lvl6pPr>
            <a:lvl7pPr marL="3141029" indent="-241618" defTabSz="984927" eaLnBrk="0" fontAlgn="base" hangingPunct="0">
              <a:spcBef>
                <a:spcPct val="0"/>
              </a:spcBef>
              <a:spcAft>
                <a:spcPct val="0"/>
              </a:spcAft>
              <a:defRPr>
                <a:solidFill>
                  <a:schemeClr val="tx1"/>
                </a:solidFill>
                <a:latin typeface="Arial" charset="0"/>
              </a:defRPr>
            </a:lvl7pPr>
            <a:lvl8pPr marL="3624265" indent="-241618" defTabSz="984927" eaLnBrk="0" fontAlgn="base" hangingPunct="0">
              <a:spcBef>
                <a:spcPct val="0"/>
              </a:spcBef>
              <a:spcAft>
                <a:spcPct val="0"/>
              </a:spcAft>
              <a:defRPr>
                <a:solidFill>
                  <a:schemeClr val="tx1"/>
                </a:solidFill>
                <a:latin typeface="Arial" charset="0"/>
              </a:defRPr>
            </a:lvl8pPr>
            <a:lvl9pPr marL="4107500" indent="-241618" defTabSz="984927" eaLnBrk="0" fontAlgn="base" hangingPunct="0">
              <a:spcBef>
                <a:spcPct val="0"/>
              </a:spcBef>
              <a:spcAft>
                <a:spcPct val="0"/>
              </a:spcAft>
              <a:defRPr>
                <a:solidFill>
                  <a:schemeClr val="tx1"/>
                </a:solidFill>
                <a:latin typeface="Arial" charset="0"/>
              </a:defRPr>
            </a:lvl9pPr>
          </a:lstStyle>
          <a:p>
            <a:pPr eaLnBrk="1" hangingPunct="1"/>
            <a:fld id="{37070F7A-9F35-479B-B5FA-3EC924F252F5}" type="slidenum">
              <a:rPr lang="en-US" smtClean="0"/>
              <a:pPr eaLnBrk="1" hangingPunct="1"/>
              <a:t>17</a:t>
            </a:fld>
            <a:endParaRPr lang="en-US" dirty="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r>
              <a:rPr lang="en-US" baseline="0" dirty="0"/>
              <a:t>1 min</a:t>
            </a:r>
          </a:p>
          <a:p>
            <a:pPr lvl="0" fontAlgn="base"/>
            <a:endParaRPr lang="en-US" sz="1200" u="none" strike="noStrike" kern="1200" dirty="0">
              <a:solidFill>
                <a:schemeClr val="tx1"/>
              </a:solidFill>
              <a:effectLst/>
              <a:latin typeface="+mn-lt"/>
              <a:ea typeface="+mn-ea"/>
              <a:cs typeface="+mn-cs"/>
            </a:endParaRPr>
          </a:p>
          <a:p>
            <a:pPr lvl="0" fontAlgn="base"/>
            <a:r>
              <a:rPr lang="en-US" sz="1200" u="none" strike="noStrike" kern="1200" dirty="0">
                <a:solidFill>
                  <a:schemeClr val="tx1"/>
                </a:solidFill>
                <a:effectLst/>
                <a:latin typeface="+mn-lt"/>
                <a:ea typeface="+mn-ea"/>
                <a:cs typeface="+mn-cs"/>
              </a:rPr>
              <a:t>a. “This slide lists some key ideas about the definition of a main learning goal.” </a:t>
            </a:r>
          </a:p>
          <a:p>
            <a:pPr lvl="0" fontAlgn="base"/>
            <a:endParaRPr lang="en-US" sz="1200" u="none" strike="noStrike" kern="1200" dirty="0">
              <a:solidFill>
                <a:schemeClr val="tx1"/>
              </a:solidFill>
              <a:effectLst/>
              <a:latin typeface="+mn-lt"/>
              <a:ea typeface="+mn-ea"/>
              <a:cs typeface="+mn-cs"/>
            </a:endParaRPr>
          </a:p>
          <a:p>
            <a:pPr lvl="0" fontAlgn="base"/>
            <a:r>
              <a:rPr lang="en-US" sz="1200" u="none" strike="noStrike" kern="1200" dirty="0">
                <a:solidFill>
                  <a:schemeClr val="tx1"/>
                </a:solidFill>
                <a:effectLst/>
                <a:latin typeface="+mn-lt"/>
                <a:ea typeface="+mn-ea"/>
                <a:cs typeface="+mn-cs"/>
              </a:rPr>
              <a:t>b. Read through the ideas.</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c. </a:t>
            </a:r>
            <a:r>
              <a:rPr lang="en-US" sz="1200" b="1" kern="1200" dirty="0">
                <a:solidFill>
                  <a:schemeClr val="tx1"/>
                </a:solidFill>
                <a:latin typeface="+mn-lt"/>
                <a:ea typeface="+mn-ea"/>
                <a:cs typeface="+mn-cs"/>
              </a:rPr>
              <a:t>Emphasize:</a:t>
            </a:r>
            <a:r>
              <a:rPr lang="en-US" sz="1200" kern="1200" dirty="0">
                <a:solidFill>
                  <a:schemeClr val="tx1"/>
                </a:solidFill>
                <a:latin typeface="+mn-lt"/>
                <a:ea typeface="+mn-ea"/>
                <a:cs typeface="+mn-cs"/>
              </a:rPr>
              <a:t> “Notice the parenthetical reference to ‘lessons’ in the third bullet point. Each lesson should have only one main learning goal, but you might need two or more lessons to help students accomplish</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a difficult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goal. So it’s often necessary to spend more than one lesson on a specific learning goal.”</a:t>
            </a:r>
            <a:r>
              <a:rPr lang="en-US" dirty="0"/>
              <a:t> </a:t>
            </a:r>
            <a:endParaRPr lang="en-US" sz="1200" kern="1200" dirty="0">
              <a:solidFill>
                <a:schemeClr val="tx1"/>
              </a:solidFill>
              <a:latin typeface="+mn-lt"/>
              <a:ea typeface="+mn-ea"/>
              <a:cs typeface="+mn-cs"/>
            </a:endParaRPr>
          </a:p>
          <a:p>
            <a:pPr eaLnBrk="1" hangingPunct="1"/>
            <a:endParaRPr lang="en-US" dirty="0"/>
          </a:p>
        </p:txBody>
      </p:sp>
      <p:sp>
        <p:nvSpPr>
          <p:cNvPr id="2" name="Date Placeholder 1"/>
          <p:cNvSpPr>
            <a:spLocks noGrp="1"/>
          </p:cNvSpPr>
          <p:nvPr>
            <p:ph type="dt" idx="10"/>
          </p:nvPr>
        </p:nvSpPr>
        <p:spPr/>
        <p:txBody>
          <a:bodyPr/>
          <a:lstStyle/>
          <a:p>
            <a:pPr>
              <a:defRPr/>
            </a:pPr>
            <a:fld id="{83D7572D-9E1D-4E2A-9D02-6DE1C1F61B11}" type="datetime1">
              <a:rPr lang="en-US" smtClean="0"/>
              <a:pPr>
                <a:defRPr/>
              </a:pPr>
              <a:t>1/7/2020</a:t>
            </a:fld>
            <a:endParaRPr lang="en-US" dirty="0"/>
          </a:p>
        </p:txBody>
      </p:sp>
      <p:sp>
        <p:nvSpPr>
          <p:cNvPr id="3" name="Footer Placeholder 2"/>
          <p:cNvSpPr>
            <a:spLocks noGrp="1"/>
          </p:cNvSpPr>
          <p:nvPr>
            <p:ph type="ftr" sz="quarter" idx="11"/>
          </p:nvPr>
        </p:nvSpPr>
        <p:spPr/>
        <p:txBody>
          <a:bodyPr/>
          <a:lstStyle/>
          <a:p>
            <a:pPr>
              <a:defRPr/>
            </a:pPr>
            <a:r>
              <a:rPr lang="en-US" dirty="0"/>
              <a:t>STeLLA Summer Institute I</a:t>
            </a:r>
          </a:p>
        </p:txBody>
      </p:sp>
      <p:sp>
        <p:nvSpPr>
          <p:cNvPr id="4" name="Header Placeholder 3"/>
          <p:cNvSpPr>
            <a:spLocks noGrp="1"/>
          </p:cNvSpPr>
          <p:nvPr>
            <p:ph type="hdr" sz="quarter" idx="12"/>
          </p:nvPr>
        </p:nvSpPr>
        <p:spPr/>
        <p:txBody>
          <a:bodyPr/>
          <a:lstStyle/>
          <a:p>
            <a:pPr>
              <a:defRPr/>
            </a:pPr>
            <a:r>
              <a:rPr lang="en-US" dirty="0"/>
              <a:t>BSCS</a:t>
            </a:r>
          </a:p>
        </p:txBody>
      </p:sp>
    </p:spTree>
    <p:extLst>
      <p:ext uri="{BB962C8B-B14F-4D97-AF65-F5344CB8AC3E}">
        <p14:creationId xmlns:p14="http://schemas.microsoft.com/office/powerpoint/2010/main" val="2708049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defTabSz="984927" eaLnBrk="0" hangingPunct="0">
              <a:defRPr>
                <a:solidFill>
                  <a:schemeClr val="tx1"/>
                </a:solidFill>
                <a:latin typeface="Arial" charset="0"/>
              </a:defRPr>
            </a:lvl1pPr>
            <a:lvl2pPr marL="785258" indent="-302022" defTabSz="984927" eaLnBrk="0" hangingPunct="0">
              <a:defRPr>
                <a:solidFill>
                  <a:schemeClr val="tx1"/>
                </a:solidFill>
                <a:latin typeface="Arial" charset="0"/>
              </a:defRPr>
            </a:lvl2pPr>
            <a:lvl3pPr marL="1208089" indent="-241618" defTabSz="984927" eaLnBrk="0" hangingPunct="0">
              <a:defRPr>
                <a:solidFill>
                  <a:schemeClr val="tx1"/>
                </a:solidFill>
                <a:latin typeface="Arial" charset="0"/>
              </a:defRPr>
            </a:lvl3pPr>
            <a:lvl4pPr marL="1691324" indent="-241618" defTabSz="984927" eaLnBrk="0" hangingPunct="0">
              <a:defRPr>
                <a:solidFill>
                  <a:schemeClr val="tx1"/>
                </a:solidFill>
                <a:latin typeface="Arial" charset="0"/>
              </a:defRPr>
            </a:lvl4pPr>
            <a:lvl5pPr marL="2174558" indent="-241618" defTabSz="984927" eaLnBrk="0" hangingPunct="0">
              <a:defRPr>
                <a:solidFill>
                  <a:schemeClr val="tx1"/>
                </a:solidFill>
                <a:latin typeface="Arial" charset="0"/>
              </a:defRPr>
            </a:lvl5pPr>
            <a:lvl6pPr marL="2657794" indent="-241618" defTabSz="984927" eaLnBrk="0" fontAlgn="base" hangingPunct="0">
              <a:spcBef>
                <a:spcPct val="0"/>
              </a:spcBef>
              <a:spcAft>
                <a:spcPct val="0"/>
              </a:spcAft>
              <a:defRPr>
                <a:solidFill>
                  <a:schemeClr val="tx1"/>
                </a:solidFill>
                <a:latin typeface="Arial" charset="0"/>
              </a:defRPr>
            </a:lvl6pPr>
            <a:lvl7pPr marL="3141029" indent="-241618" defTabSz="984927" eaLnBrk="0" fontAlgn="base" hangingPunct="0">
              <a:spcBef>
                <a:spcPct val="0"/>
              </a:spcBef>
              <a:spcAft>
                <a:spcPct val="0"/>
              </a:spcAft>
              <a:defRPr>
                <a:solidFill>
                  <a:schemeClr val="tx1"/>
                </a:solidFill>
                <a:latin typeface="Arial" charset="0"/>
              </a:defRPr>
            </a:lvl7pPr>
            <a:lvl8pPr marL="3624265" indent="-241618" defTabSz="984927" eaLnBrk="0" fontAlgn="base" hangingPunct="0">
              <a:spcBef>
                <a:spcPct val="0"/>
              </a:spcBef>
              <a:spcAft>
                <a:spcPct val="0"/>
              </a:spcAft>
              <a:defRPr>
                <a:solidFill>
                  <a:schemeClr val="tx1"/>
                </a:solidFill>
                <a:latin typeface="Arial" charset="0"/>
              </a:defRPr>
            </a:lvl8pPr>
            <a:lvl9pPr marL="4107500" indent="-241618" defTabSz="984927" eaLnBrk="0" fontAlgn="base" hangingPunct="0">
              <a:spcBef>
                <a:spcPct val="0"/>
              </a:spcBef>
              <a:spcAft>
                <a:spcPct val="0"/>
              </a:spcAft>
              <a:defRPr>
                <a:solidFill>
                  <a:schemeClr val="tx1"/>
                </a:solidFill>
                <a:latin typeface="Arial" charset="0"/>
              </a:defRPr>
            </a:lvl9pPr>
          </a:lstStyle>
          <a:p>
            <a:pPr eaLnBrk="1" hangingPunct="1"/>
            <a:fld id="{9D53C87B-4F8B-4B60-9D55-8BF297269237}" type="slidenum">
              <a:rPr lang="en-US" smtClean="0"/>
              <a:pPr eaLnBrk="1" hangingPunct="1"/>
              <a:t>18</a:t>
            </a:fld>
            <a:endParaRPr lang="en-US" dirty="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r>
              <a:rPr lang="en-US" dirty="0"/>
              <a:t>1</a:t>
            </a:r>
            <a:r>
              <a:rPr lang="en-US" baseline="0" dirty="0"/>
              <a:t> min</a:t>
            </a:r>
          </a:p>
          <a:p>
            <a:pPr eaLnBrk="1" hangingPunct="1"/>
            <a:endParaRPr lang="en-US" baseline="0" dirty="0"/>
          </a:p>
          <a:p>
            <a:pPr eaLnBrk="1" hangingPunct="1"/>
            <a:r>
              <a:rPr lang="en-US" sz="1200" kern="1200" dirty="0">
                <a:solidFill>
                  <a:schemeClr val="tx1"/>
                </a:solidFill>
                <a:latin typeface="+mn-lt"/>
                <a:ea typeface="+mn-ea"/>
                <a:cs typeface="+mn-cs"/>
              </a:rPr>
              <a:t>a. Review what is </a:t>
            </a:r>
            <a:r>
              <a:rPr lang="en-US" sz="1200" b="1" kern="1200" dirty="0">
                <a:solidFill>
                  <a:schemeClr val="tx1"/>
                </a:solidFill>
                <a:latin typeface="+mn-lt"/>
                <a:ea typeface="+mn-ea"/>
                <a:cs typeface="+mn-cs"/>
              </a:rPr>
              <a:t>not</a:t>
            </a:r>
            <a:r>
              <a:rPr lang="en-US" sz="1200" kern="1200" dirty="0">
                <a:solidFill>
                  <a:schemeClr val="tx1"/>
                </a:solidFill>
                <a:latin typeface="+mn-lt"/>
                <a:ea typeface="+mn-ea"/>
                <a:cs typeface="+mn-cs"/>
              </a:rPr>
              <a:t> considered a main learning goal.</a:t>
            </a:r>
            <a:endParaRPr lang="en-US" dirty="0"/>
          </a:p>
        </p:txBody>
      </p:sp>
      <p:sp>
        <p:nvSpPr>
          <p:cNvPr id="2" name="Date Placeholder 1"/>
          <p:cNvSpPr>
            <a:spLocks noGrp="1"/>
          </p:cNvSpPr>
          <p:nvPr>
            <p:ph type="dt" idx="10"/>
          </p:nvPr>
        </p:nvSpPr>
        <p:spPr/>
        <p:txBody>
          <a:bodyPr/>
          <a:lstStyle/>
          <a:p>
            <a:pPr>
              <a:defRPr/>
            </a:pPr>
            <a:fld id="{77EEA6BA-696B-4723-AB5F-60B7D6BF7CF1}" type="datetime1">
              <a:rPr lang="en-US" smtClean="0"/>
              <a:pPr>
                <a:defRPr/>
              </a:pPr>
              <a:t>1/7/2020</a:t>
            </a:fld>
            <a:endParaRPr lang="en-US" dirty="0"/>
          </a:p>
        </p:txBody>
      </p:sp>
      <p:sp>
        <p:nvSpPr>
          <p:cNvPr id="3" name="Footer Placeholder 2"/>
          <p:cNvSpPr>
            <a:spLocks noGrp="1"/>
          </p:cNvSpPr>
          <p:nvPr>
            <p:ph type="ftr" sz="quarter" idx="11"/>
          </p:nvPr>
        </p:nvSpPr>
        <p:spPr/>
        <p:txBody>
          <a:bodyPr/>
          <a:lstStyle/>
          <a:p>
            <a:pPr>
              <a:defRPr/>
            </a:pPr>
            <a:r>
              <a:rPr lang="en-US" dirty="0"/>
              <a:t>STeLLA Summer Institute I</a:t>
            </a:r>
          </a:p>
        </p:txBody>
      </p:sp>
      <p:sp>
        <p:nvSpPr>
          <p:cNvPr id="4" name="Header Placeholder 3"/>
          <p:cNvSpPr>
            <a:spLocks noGrp="1"/>
          </p:cNvSpPr>
          <p:nvPr>
            <p:ph type="hdr" sz="quarter" idx="12"/>
          </p:nvPr>
        </p:nvSpPr>
        <p:spPr/>
        <p:txBody>
          <a:bodyPr/>
          <a:lstStyle/>
          <a:p>
            <a:pPr>
              <a:defRPr/>
            </a:pPr>
            <a:r>
              <a:rPr lang="en-US" dirty="0"/>
              <a:t>BSCS</a:t>
            </a:r>
          </a:p>
        </p:txBody>
      </p:sp>
    </p:spTree>
    <p:extLst>
      <p:ext uri="{BB962C8B-B14F-4D97-AF65-F5344CB8AC3E}">
        <p14:creationId xmlns:p14="http://schemas.microsoft.com/office/powerpoint/2010/main" val="2571925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defTabSz="984927" eaLnBrk="0" hangingPunct="0">
              <a:defRPr>
                <a:solidFill>
                  <a:schemeClr val="tx1"/>
                </a:solidFill>
                <a:latin typeface="Arial" charset="0"/>
              </a:defRPr>
            </a:lvl1pPr>
            <a:lvl2pPr marL="785258" indent="-302022" defTabSz="984927" eaLnBrk="0" hangingPunct="0">
              <a:defRPr>
                <a:solidFill>
                  <a:schemeClr val="tx1"/>
                </a:solidFill>
                <a:latin typeface="Arial" charset="0"/>
              </a:defRPr>
            </a:lvl2pPr>
            <a:lvl3pPr marL="1208089" indent="-241618" defTabSz="984927" eaLnBrk="0" hangingPunct="0">
              <a:defRPr>
                <a:solidFill>
                  <a:schemeClr val="tx1"/>
                </a:solidFill>
                <a:latin typeface="Arial" charset="0"/>
              </a:defRPr>
            </a:lvl3pPr>
            <a:lvl4pPr marL="1691324" indent="-241618" defTabSz="984927" eaLnBrk="0" hangingPunct="0">
              <a:defRPr>
                <a:solidFill>
                  <a:schemeClr val="tx1"/>
                </a:solidFill>
                <a:latin typeface="Arial" charset="0"/>
              </a:defRPr>
            </a:lvl4pPr>
            <a:lvl5pPr marL="2174558" indent="-241618" defTabSz="984927" eaLnBrk="0" hangingPunct="0">
              <a:defRPr>
                <a:solidFill>
                  <a:schemeClr val="tx1"/>
                </a:solidFill>
                <a:latin typeface="Arial" charset="0"/>
              </a:defRPr>
            </a:lvl5pPr>
            <a:lvl6pPr marL="2657794" indent="-241618" defTabSz="984927" eaLnBrk="0" fontAlgn="base" hangingPunct="0">
              <a:spcBef>
                <a:spcPct val="0"/>
              </a:spcBef>
              <a:spcAft>
                <a:spcPct val="0"/>
              </a:spcAft>
              <a:defRPr>
                <a:solidFill>
                  <a:schemeClr val="tx1"/>
                </a:solidFill>
                <a:latin typeface="Arial" charset="0"/>
              </a:defRPr>
            </a:lvl6pPr>
            <a:lvl7pPr marL="3141029" indent="-241618" defTabSz="984927" eaLnBrk="0" fontAlgn="base" hangingPunct="0">
              <a:spcBef>
                <a:spcPct val="0"/>
              </a:spcBef>
              <a:spcAft>
                <a:spcPct val="0"/>
              </a:spcAft>
              <a:defRPr>
                <a:solidFill>
                  <a:schemeClr val="tx1"/>
                </a:solidFill>
                <a:latin typeface="Arial" charset="0"/>
              </a:defRPr>
            </a:lvl7pPr>
            <a:lvl8pPr marL="3624265" indent="-241618" defTabSz="984927" eaLnBrk="0" fontAlgn="base" hangingPunct="0">
              <a:spcBef>
                <a:spcPct val="0"/>
              </a:spcBef>
              <a:spcAft>
                <a:spcPct val="0"/>
              </a:spcAft>
              <a:defRPr>
                <a:solidFill>
                  <a:schemeClr val="tx1"/>
                </a:solidFill>
                <a:latin typeface="Arial" charset="0"/>
              </a:defRPr>
            </a:lvl8pPr>
            <a:lvl9pPr marL="4107500" indent="-241618" defTabSz="984927" eaLnBrk="0" fontAlgn="base" hangingPunct="0">
              <a:spcBef>
                <a:spcPct val="0"/>
              </a:spcBef>
              <a:spcAft>
                <a:spcPct val="0"/>
              </a:spcAft>
              <a:defRPr>
                <a:solidFill>
                  <a:schemeClr val="tx1"/>
                </a:solidFill>
                <a:latin typeface="Arial" charset="0"/>
              </a:defRPr>
            </a:lvl9pPr>
          </a:lstStyle>
          <a:p>
            <a:pPr eaLnBrk="1" hangingPunct="1"/>
            <a:fld id="{7FF742AA-6BBC-46D0-B1AF-C2D89CD20EE7}" type="slidenum">
              <a:rPr lang="en-US" smtClean="0"/>
              <a:pPr eaLnBrk="1" hangingPunct="1"/>
              <a:t>19</a:t>
            </a:fld>
            <a:endParaRPr lang="en-US" dirty="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defTabSz="881390">
              <a:defRPr/>
            </a:pPr>
            <a:r>
              <a:rPr lang="en-US" sz="1300" dirty="0">
                <a:solidFill>
                  <a:srgbClr val="292934"/>
                </a:solidFill>
                <a:latin typeface="Calibri" panose="020F0502020204030204" pitchFamily="34" charset="0"/>
              </a:rPr>
              <a:t>10 min</a:t>
            </a:r>
          </a:p>
          <a:p>
            <a:pPr defTabSz="881390">
              <a:defRPr/>
            </a:pPr>
            <a:endParaRPr lang="en-US" sz="1300" dirty="0">
              <a:solidFill>
                <a:srgbClr val="292934"/>
              </a:solidFill>
              <a:latin typeface="Calibri" panose="020F0502020204030204" pitchFamily="34" charset="0"/>
            </a:endParaRPr>
          </a:p>
          <a:p>
            <a:pPr lvl="0" fontAlgn="base"/>
            <a:r>
              <a:rPr lang="en-US" sz="1200" u="none" strike="noStrike" kern="1200" dirty="0">
                <a:solidFill>
                  <a:schemeClr val="tx1"/>
                </a:solidFill>
                <a:effectLst/>
                <a:latin typeface="+mn-lt"/>
                <a:ea typeface="+mn-ea"/>
                <a:cs typeface="+mn-cs"/>
              </a:rPr>
              <a:t>a. Have participants locate these two readings in the strategies booklet: (1) </a:t>
            </a:r>
            <a:r>
              <a:rPr lang="en-US" sz="1200" u="none" strike="noStrike" kern="1200" dirty="0" err="1">
                <a:solidFill>
                  <a:schemeClr val="tx1"/>
                </a:solidFill>
                <a:effectLst/>
                <a:latin typeface="+mn-lt"/>
                <a:ea typeface="+mn-ea"/>
                <a:cs typeface="+mn-cs"/>
              </a:rPr>
              <a:t>STeLLA</a:t>
            </a:r>
            <a:r>
              <a:rPr lang="en-US" sz="1200" u="none" strike="noStrike" kern="1200" dirty="0">
                <a:solidFill>
                  <a:schemeClr val="tx1"/>
                </a:solidFill>
                <a:effectLst/>
                <a:latin typeface="+mn-lt"/>
                <a:ea typeface="+mn-ea"/>
                <a:cs typeface="+mn-cs"/>
              </a:rPr>
              <a:t> Strategy A: Identify One Main Learning Goal, and (2) Student Ideas and Science Ideas Defined.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 “After you read these sections in the strategies booklet, we’ll discuss the differences between a science idea and a main learning goal.”</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c.</a:t>
            </a:r>
            <a:r>
              <a:rPr lang="en-US" sz="1200" b="0" kern="1200" baseline="0" dirty="0">
                <a:solidFill>
                  <a:schemeClr val="tx1"/>
                </a:solidFill>
                <a:latin typeface="+mn-lt"/>
                <a:ea typeface="+mn-ea"/>
                <a:cs typeface="+mn-cs"/>
              </a:rPr>
              <a:t> </a:t>
            </a:r>
            <a:r>
              <a:rPr lang="en-US" sz="1200" b="1" kern="1200" dirty="0">
                <a:solidFill>
                  <a:schemeClr val="tx1"/>
                </a:solidFill>
                <a:latin typeface="+mn-lt"/>
                <a:ea typeface="+mn-ea"/>
                <a:cs typeface="+mn-cs"/>
              </a:rPr>
              <a:t>Individuals</a:t>
            </a:r>
            <a:r>
              <a:rPr lang="en-US" sz="1200" b="1" kern="1200" baseline="0" dirty="0">
                <a:solidFill>
                  <a:schemeClr val="tx1"/>
                </a:solidFill>
                <a:latin typeface="+mn-lt"/>
                <a:ea typeface="+mn-ea"/>
                <a:cs typeface="+mn-cs"/>
              </a:rPr>
              <a:t> (3 min)</a:t>
            </a:r>
            <a:r>
              <a:rPr lang="en-US" sz="1200" b="1" kern="1200" dirty="0">
                <a:solidFill>
                  <a:schemeClr val="tx1"/>
                </a:solidFill>
                <a:latin typeface="+mn-lt"/>
                <a:ea typeface="+mn-ea"/>
                <a:cs typeface="+mn-cs"/>
              </a:rPr>
              <a:t>:</a:t>
            </a:r>
            <a:r>
              <a:rPr lang="en-US" sz="1200" kern="1200" dirty="0">
                <a:solidFill>
                  <a:schemeClr val="tx1"/>
                </a:solidFill>
                <a:latin typeface="+mn-lt"/>
                <a:ea typeface="+mn-ea"/>
                <a:cs typeface="+mn-cs"/>
              </a:rPr>
              <a:t> Give participants time to read the specified</a:t>
            </a:r>
            <a:r>
              <a:rPr lang="en-US" sz="1200" kern="1200" baseline="0" dirty="0">
                <a:solidFill>
                  <a:schemeClr val="tx1"/>
                </a:solidFill>
                <a:latin typeface="+mn-lt"/>
                <a:ea typeface="+mn-ea"/>
                <a:cs typeface="+mn-cs"/>
              </a:rPr>
              <a:t> sections </a:t>
            </a:r>
            <a:r>
              <a:rPr lang="en-US" sz="1200" kern="1200" dirty="0">
                <a:solidFill>
                  <a:schemeClr val="tx1"/>
                </a:solidFill>
                <a:latin typeface="+mn-lt"/>
                <a:ea typeface="+mn-ea"/>
                <a:cs typeface="+mn-cs"/>
              </a:rPr>
              <a:t>in the strategies booklet. </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d. </a:t>
            </a:r>
            <a:r>
              <a:rPr lang="en-US" sz="1200" b="1" kern="1200" dirty="0">
                <a:solidFill>
                  <a:schemeClr val="tx1"/>
                </a:solidFill>
                <a:latin typeface="+mn-lt"/>
                <a:ea typeface="+mn-ea"/>
                <a:cs typeface="+mn-cs"/>
              </a:rPr>
              <a:t>Whole group (7 min):</a:t>
            </a:r>
            <a:r>
              <a:rPr lang="en-US" sz="1200" kern="1200" dirty="0">
                <a:solidFill>
                  <a:schemeClr val="tx1"/>
                </a:solidFill>
                <a:latin typeface="+mn-lt"/>
                <a:ea typeface="+mn-ea"/>
                <a:cs typeface="+mn-cs"/>
              </a:rPr>
              <a:t> Discuss the question on the slide. </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e. </a:t>
            </a:r>
            <a:r>
              <a:rPr lang="en-US" sz="1200" b="1" kern="1200" dirty="0">
                <a:solidFill>
                  <a:schemeClr val="tx1"/>
                </a:solidFill>
                <a:latin typeface="+mn-lt"/>
                <a:ea typeface="+mn-ea"/>
                <a:cs typeface="+mn-cs"/>
              </a:rPr>
              <a:t>Emphasize:</a:t>
            </a:r>
            <a:r>
              <a:rPr lang="en-US" sz="1200" kern="1200" dirty="0">
                <a:solidFill>
                  <a:schemeClr val="tx1"/>
                </a:solidFill>
                <a:latin typeface="+mn-lt"/>
                <a:ea typeface="+mn-ea"/>
                <a:cs typeface="+mn-cs"/>
              </a:rPr>
              <a:t> “While you might incorporate several science ideas that support the main learning goal of a lesson, be careful not to plan an ‘all about’ lesson with too many different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science ideas that will likely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come across to students as a bunch of disconnected facts to be memorized.”  </a:t>
            </a:r>
          </a:p>
          <a:p>
            <a:pPr marL="228600" indent="-228600">
              <a:buFont typeface="+mj-lt"/>
              <a:buNone/>
            </a:pPr>
            <a:endParaRPr lang="en-US" sz="1900" dirty="0">
              <a:latin typeface="Arial" charset="0"/>
            </a:endParaRPr>
          </a:p>
        </p:txBody>
      </p:sp>
      <p:sp>
        <p:nvSpPr>
          <p:cNvPr id="2" name="Date Placeholder 1"/>
          <p:cNvSpPr>
            <a:spLocks noGrp="1"/>
          </p:cNvSpPr>
          <p:nvPr>
            <p:ph type="dt" idx="10"/>
          </p:nvPr>
        </p:nvSpPr>
        <p:spPr/>
        <p:txBody>
          <a:bodyPr/>
          <a:lstStyle/>
          <a:p>
            <a:pPr>
              <a:defRPr/>
            </a:pPr>
            <a:fld id="{EB860A08-A994-41B5-B9C2-57E3F736B608}" type="datetime1">
              <a:rPr lang="en-US" smtClean="0"/>
              <a:pPr>
                <a:defRPr/>
              </a:pPr>
              <a:t>1/7/2020</a:t>
            </a:fld>
            <a:endParaRPr lang="en-US" dirty="0"/>
          </a:p>
        </p:txBody>
      </p:sp>
      <p:sp>
        <p:nvSpPr>
          <p:cNvPr id="3" name="Footer Placeholder 2"/>
          <p:cNvSpPr>
            <a:spLocks noGrp="1"/>
          </p:cNvSpPr>
          <p:nvPr>
            <p:ph type="ftr" sz="quarter" idx="11"/>
          </p:nvPr>
        </p:nvSpPr>
        <p:spPr/>
        <p:txBody>
          <a:bodyPr/>
          <a:lstStyle/>
          <a:p>
            <a:pPr>
              <a:defRPr/>
            </a:pPr>
            <a:r>
              <a:rPr lang="en-US" dirty="0"/>
              <a:t>STeLLA Summer Institute I</a:t>
            </a:r>
          </a:p>
        </p:txBody>
      </p:sp>
      <p:sp>
        <p:nvSpPr>
          <p:cNvPr id="4" name="Header Placeholder 3"/>
          <p:cNvSpPr>
            <a:spLocks noGrp="1"/>
          </p:cNvSpPr>
          <p:nvPr>
            <p:ph type="hdr" sz="quarter" idx="12"/>
          </p:nvPr>
        </p:nvSpPr>
        <p:spPr/>
        <p:txBody>
          <a:bodyPr/>
          <a:lstStyle/>
          <a:p>
            <a:pPr>
              <a:defRPr/>
            </a:pPr>
            <a:r>
              <a:rPr lang="en-US" dirty="0"/>
              <a:t>BSCS</a:t>
            </a:r>
          </a:p>
        </p:txBody>
      </p:sp>
    </p:spTree>
    <p:extLst>
      <p:ext uri="{BB962C8B-B14F-4D97-AF65-F5344CB8AC3E}">
        <p14:creationId xmlns:p14="http://schemas.microsoft.com/office/powerpoint/2010/main" val="982990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 Talk through the agenda for the day.</a:t>
            </a:r>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2</a:t>
            </a:fld>
            <a:endParaRPr lang="en-US"/>
          </a:p>
        </p:txBody>
      </p:sp>
    </p:spTree>
    <p:extLst>
      <p:ext uri="{BB962C8B-B14F-4D97-AF65-F5344CB8AC3E}">
        <p14:creationId xmlns:p14="http://schemas.microsoft.com/office/powerpoint/2010/main" val="28998851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a:t>
            </a:r>
          </a:p>
          <a:p>
            <a:endParaRPr lang="en-US" dirty="0"/>
          </a:p>
          <a:p>
            <a:pPr lvl="0" fontAlgn="base"/>
            <a:r>
              <a:rPr lang="en-US" sz="1200" u="none" strike="noStrike" kern="1200" dirty="0">
                <a:solidFill>
                  <a:schemeClr val="tx1"/>
                </a:solidFill>
                <a:effectLst/>
                <a:latin typeface="+mn-lt"/>
                <a:ea typeface="+mn-ea"/>
                <a:cs typeface="+mn-cs"/>
              </a:rPr>
              <a:t>a. “Next, we’ll practice identifying student ideas and science ideas just to make sure you understand the way we’re defining these terms.” </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Note:</a:t>
            </a:r>
            <a:r>
              <a:rPr lang="en-US" sz="1200" kern="1200" dirty="0">
                <a:solidFill>
                  <a:schemeClr val="tx1"/>
                </a:solidFill>
                <a:latin typeface="+mn-lt"/>
                <a:ea typeface="+mn-ea"/>
                <a:cs typeface="+mn-cs"/>
              </a:rPr>
              <a:t> As needed, refer participants to the section in the strategies booklet where student ideas are defined (Student Ideas and Science Ideas Defined).</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 </a:t>
            </a:r>
            <a:r>
              <a:rPr lang="en-US" sz="1200" b="1" kern="1200" dirty="0">
                <a:solidFill>
                  <a:schemeClr val="tx1"/>
                </a:solidFill>
                <a:latin typeface="+mn-lt"/>
                <a:ea typeface="+mn-ea"/>
                <a:cs typeface="+mn-cs"/>
              </a:rPr>
              <a:t>Individuals:</a:t>
            </a:r>
            <a:r>
              <a:rPr lang="en-US" sz="1200" b="1" kern="1200" baseline="0" dirty="0">
                <a:solidFill>
                  <a:schemeClr val="tx1"/>
                </a:solidFill>
                <a:latin typeface="+mn-lt"/>
                <a:ea typeface="+mn-ea"/>
                <a:cs typeface="+mn-cs"/>
              </a:rPr>
              <a:t> </a:t>
            </a:r>
            <a:r>
              <a:rPr lang="en-US" sz="1200" kern="1200" dirty="0">
                <a:solidFill>
                  <a:schemeClr val="tx1"/>
                </a:solidFill>
                <a:latin typeface="+mn-lt"/>
                <a:ea typeface="+mn-ea"/>
                <a:cs typeface="+mn-cs"/>
              </a:rPr>
              <a:t>“First, identify examples of </a:t>
            </a:r>
            <a:r>
              <a:rPr lang="en-US" sz="1200" b="1" kern="1200" dirty="0">
                <a:solidFill>
                  <a:schemeClr val="tx1"/>
                </a:solidFill>
                <a:latin typeface="+mn-lt"/>
                <a:ea typeface="+mn-ea"/>
                <a:cs typeface="+mn-cs"/>
              </a:rPr>
              <a:t>science ideas </a:t>
            </a:r>
            <a:r>
              <a:rPr lang="en-US" sz="1200" kern="1200" dirty="0">
                <a:solidFill>
                  <a:schemeClr val="tx1"/>
                </a:solidFill>
                <a:latin typeface="+mn-lt"/>
                <a:ea typeface="+mn-ea"/>
                <a:cs typeface="+mn-cs"/>
              </a:rPr>
              <a:t>on the slide. If you need help, refer to the document in your lesson plans binders titled Common Student Ideas about Forces and Motion. Then identify examples</a:t>
            </a:r>
            <a:r>
              <a:rPr lang="en-US" sz="1200" kern="1200" baseline="0" dirty="0">
                <a:solidFill>
                  <a:schemeClr val="tx1"/>
                </a:solidFill>
                <a:latin typeface="+mn-lt"/>
                <a:ea typeface="+mn-ea"/>
                <a:cs typeface="+mn-cs"/>
              </a:rPr>
              <a:t> of </a:t>
            </a:r>
            <a:r>
              <a:rPr lang="en-US" sz="1200" b="1" kern="1200" baseline="0" dirty="0">
                <a:solidFill>
                  <a:schemeClr val="tx1"/>
                </a:solidFill>
                <a:latin typeface="+mn-lt"/>
                <a:ea typeface="+mn-ea"/>
                <a:cs typeface="+mn-cs"/>
              </a:rPr>
              <a:t>student ideas </a:t>
            </a:r>
            <a:r>
              <a:rPr lang="en-US" sz="1200" kern="1200" baseline="0" dirty="0">
                <a:solidFill>
                  <a:schemeClr val="tx1"/>
                </a:solidFill>
                <a:latin typeface="+mn-lt"/>
                <a:ea typeface="+mn-ea"/>
                <a:cs typeface="+mn-cs"/>
              </a:rPr>
              <a:t>on the slide.</a:t>
            </a:r>
            <a:r>
              <a:rPr lang="en-US" sz="1200" kern="1200" dirty="0">
                <a:solidFill>
                  <a:schemeClr val="tx1"/>
                </a:solidFill>
                <a:latin typeface="+mn-lt"/>
                <a:ea typeface="+mn-ea"/>
                <a:cs typeface="+mn-cs"/>
              </a:rPr>
              <a:t>”</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c. </a:t>
            </a:r>
            <a:r>
              <a:rPr lang="en-US" sz="1200" b="1" kern="1200" dirty="0">
                <a:solidFill>
                  <a:schemeClr val="tx1"/>
                </a:solidFill>
                <a:latin typeface="+mn-lt"/>
                <a:ea typeface="+mn-ea"/>
                <a:cs typeface="+mn-cs"/>
              </a:rPr>
              <a:t>Individuals: </a:t>
            </a:r>
            <a:r>
              <a:rPr lang="en-US" sz="1200" kern="1200" dirty="0">
                <a:solidFill>
                  <a:schemeClr val="tx1"/>
                </a:solidFill>
                <a:latin typeface="+mn-lt"/>
                <a:ea typeface="+mn-ea"/>
                <a:cs typeface="+mn-cs"/>
              </a:rPr>
              <a:t>“Next, identify examples of </a:t>
            </a:r>
            <a:r>
              <a:rPr lang="en-US" sz="1200" b="1" kern="1200" dirty="0">
                <a:solidFill>
                  <a:schemeClr val="tx1"/>
                </a:solidFill>
                <a:latin typeface="+mn-lt"/>
                <a:ea typeface="+mn-ea"/>
                <a:cs typeface="+mn-cs"/>
              </a:rPr>
              <a:t>student ideas </a:t>
            </a:r>
            <a:r>
              <a:rPr lang="en-US" sz="1200" kern="1200" dirty="0">
                <a:solidFill>
                  <a:schemeClr val="tx1"/>
                </a:solidFill>
                <a:latin typeface="+mn-lt"/>
                <a:ea typeface="+mn-ea"/>
                <a:cs typeface="+mn-cs"/>
              </a:rPr>
              <a:t>on</a:t>
            </a:r>
            <a:r>
              <a:rPr lang="en-US" sz="1200" kern="1200" baseline="0" dirty="0">
                <a:solidFill>
                  <a:schemeClr val="tx1"/>
                </a:solidFill>
                <a:latin typeface="+mn-lt"/>
                <a:ea typeface="+mn-ea"/>
                <a:cs typeface="+mn-cs"/>
              </a:rPr>
              <a:t> the slide</a:t>
            </a:r>
            <a:r>
              <a:rPr lang="en-US" sz="1200" kern="1200" dirty="0">
                <a:solidFill>
                  <a:schemeClr val="tx1"/>
                </a:solidFill>
                <a:latin typeface="+mn-lt"/>
                <a:ea typeface="+mn-ea"/>
                <a:cs typeface="+mn-cs"/>
              </a:rPr>
              <a:t>.”</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d. </a:t>
            </a:r>
            <a:r>
              <a:rPr lang="en-US" sz="1200" b="1" kern="1200" dirty="0">
                <a:solidFill>
                  <a:schemeClr val="tx1"/>
                </a:solidFill>
                <a:latin typeface="+mn-lt"/>
                <a:ea typeface="+mn-ea"/>
                <a:cs typeface="+mn-cs"/>
              </a:rPr>
              <a:t>Whole group: </a:t>
            </a:r>
            <a:r>
              <a:rPr lang="en-US" sz="1200" kern="1200" dirty="0">
                <a:solidFill>
                  <a:schemeClr val="tx1"/>
                </a:solidFill>
                <a:latin typeface="+mn-lt"/>
                <a:ea typeface="+mn-ea"/>
                <a:cs typeface="+mn-cs"/>
              </a:rPr>
              <a:t>Discuss participants’ responses and the correct</a:t>
            </a:r>
            <a:r>
              <a:rPr lang="en-US" sz="1200" kern="1200" baseline="0" dirty="0">
                <a:solidFill>
                  <a:schemeClr val="tx1"/>
                </a:solidFill>
                <a:latin typeface="+mn-lt"/>
                <a:ea typeface="+mn-ea"/>
                <a:cs typeface="+mn-cs"/>
              </a:rPr>
              <a:t> answers (see answer key)</a:t>
            </a:r>
            <a:r>
              <a:rPr lang="en-US" sz="1200" kern="120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 </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Answer key:</a:t>
            </a:r>
            <a:endParaRPr lang="en-US" sz="1200" kern="1200" dirty="0">
              <a:solidFill>
                <a:schemeClr val="tx1"/>
              </a:solidFill>
              <a:latin typeface="+mn-lt"/>
              <a:ea typeface="+mn-ea"/>
              <a:cs typeface="+mn-cs"/>
            </a:endParaRPr>
          </a:p>
          <a:p>
            <a:pPr marL="228600" lvl="0" indent="-228600">
              <a:buFont typeface="+mj-lt"/>
              <a:buAutoNum type="arabicPeriod"/>
            </a:pPr>
            <a:r>
              <a:rPr lang="en-US" sz="1200" kern="1200" dirty="0">
                <a:solidFill>
                  <a:schemeClr val="tx1"/>
                </a:solidFill>
                <a:latin typeface="+mn-lt"/>
                <a:ea typeface="+mn-ea"/>
                <a:cs typeface="+mn-cs"/>
              </a:rPr>
              <a:t>Student idea (common but incorrect)</a:t>
            </a:r>
          </a:p>
          <a:p>
            <a:pPr marL="228600" lvl="0" indent="-228600">
              <a:buFont typeface="+mj-lt"/>
              <a:buAutoNum type="arabicPeriod"/>
            </a:pPr>
            <a:r>
              <a:rPr lang="en-US" sz="1200" kern="1200" dirty="0">
                <a:solidFill>
                  <a:schemeClr val="tx1"/>
                </a:solidFill>
                <a:latin typeface="+mn-lt"/>
                <a:ea typeface="+mn-ea"/>
                <a:cs typeface="+mn-cs"/>
              </a:rPr>
              <a:t>Science idea (complete sentence and scientifically accurate)</a:t>
            </a:r>
          </a:p>
          <a:p>
            <a:pPr marL="228600" lvl="0" indent="-228600">
              <a:buFont typeface="+mj-lt"/>
              <a:buAutoNum type="arabicPeriod"/>
            </a:pPr>
            <a:r>
              <a:rPr lang="en-US" sz="1200" kern="1200" dirty="0">
                <a:solidFill>
                  <a:schemeClr val="tx1"/>
                </a:solidFill>
                <a:latin typeface="+mn-lt"/>
                <a:ea typeface="+mn-ea"/>
                <a:cs typeface="+mn-cs"/>
              </a:rPr>
              <a:t>Neither a science idea nor a student idea (a topic, not a complete idea)</a:t>
            </a:r>
          </a:p>
          <a:p>
            <a:pPr marL="228600" lvl="0" indent="-228600">
              <a:buFont typeface="+mj-lt"/>
              <a:buAutoNum type="arabicPeriod"/>
            </a:pPr>
            <a:r>
              <a:rPr lang="en-US" sz="1200" kern="1200" dirty="0">
                <a:solidFill>
                  <a:schemeClr val="tx1"/>
                </a:solidFill>
                <a:latin typeface="+mn-lt"/>
                <a:ea typeface="+mn-ea"/>
                <a:cs typeface="+mn-cs"/>
              </a:rPr>
              <a:t>Student idea (common but incorrect)</a:t>
            </a:r>
          </a:p>
          <a:p>
            <a:pPr marL="228600" lvl="0" indent="-228600">
              <a:buFont typeface="+mj-lt"/>
              <a:buAutoNum type="arabicPeriod"/>
            </a:pPr>
            <a:r>
              <a:rPr lang="en-US" sz="1200" kern="1200" dirty="0">
                <a:solidFill>
                  <a:schemeClr val="tx1"/>
                </a:solidFill>
                <a:latin typeface="+mn-lt"/>
                <a:ea typeface="+mn-ea"/>
                <a:cs typeface="+mn-cs"/>
              </a:rPr>
              <a:t>Science idea (complete sentence and scientifically accurate)</a:t>
            </a:r>
          </a:p>
          <a:p>
            <a:pPr marL="228600" lvl="0" indent="-228600">
              <a:buFont typeface="+mj-lt"/>
              <a:buAutoNum type="arabicPeriod"/>
            </a:pPr>
            <a:r>
              <a:rPr lang="en-US" sz="1200" kern="1200" dirty="0">
                <a:solidFill>
                  <a:schemeClr val="tx1"/>
                </a:solidFill>
                <a:latin typeface="+mn-lt"/>
                <a:ea typeface="+mn-ea"/>
                <a:cs typeface="+mn-cs"/>
              </a:rPr>
              <a:t>Science idea (complete sentence and scientifically accurate)</a:t>
            </a:r>
          </a:p>
          <a:p>
            <a:pPr marL="228600" indent="-228600">
              <a:buFont typeface="+mj-lt"/>
              <a:buAutoNum type="arabicPeriod"/>
            </a:pPr>
            <a:r>
              <a:rPr lang="en-US" sz="1200" kern="1200" dirty="0">
                <a:solidFill>
                  <a:schemeClr val="tx1"/>
                </a:solidFill>
                <a:latin typeface="+mn-lt"/>
                <a:ea typeface="+mn-ea"/>
                <a:cs typeface="+mn-cs"/>
              </a:rPr>
              <a:t>Neither a science idea nor a student idea (a topic, not a complete idea)</a:t>
            </a:r>
          </a:p>
        </p:txBody>
      </p:sp>
      <p:sp>
        <p:nvSpPr>
          <p:cNvPr id="4" name="Slide Number Placeholder 3"/>
          <p:cNvSpPr>
            <a:spLocks noGrp="1"/>
          </p:cNvSpPr>
          <p:nvPr>
            <p:ph type="sldNum" sz="quarter" idx="10"/>
          </p:nvPr>
        </p:nvSpPr>
        <p:spPr/>
        <p:txBody>
          <a:bodyPr/>
          <a:lstStyle/>
          <a:p>
            <a:fld id="{458BEC4D-D1F7-4625-B0BA-2126EAFE9E6D}" type="slidenum">
              <a:rPr lang="en-US" smtClean="0"/>
              <a:pPr/>
              <a:t>20</a:t>
            </a:fld>
            <a:endParaRPr lang="en-US"/>
          </a:p>
        </p:txBody>
      </p:sp>
    </p:spTree>
    <p:extLst>
      <p:ext uri="{BB962C8B-B14F-4D97-AF65-F5344CB8AC3E}">
        <p14:creationId xmlns:p14="http://schemas.microsoft.com/office/powerpoint/2010/main" val="695965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5 min</a:t>
            </a:r>
          </a:p>
          <a:p>
            <a:endParaRPr lang="en-US" baseline="0" dirty="0"/>
          </a:p>
          <a:p>
            <a:pPr lvl="0" fontAlgn="base"/>
            <a:r>
              <a:rPr lang="en-US" sz="1200" u="none" strike="noStrike" kern="1200" dirty="0">
                <a:solidFill>
                  <a:schemeClr val="tx1"/>
                </a:solidFill>
                <a:effectLst/>
                <a:latin typeface="+mn-lt"/>
                <a:ea typeface="+mn-ea"/>
                <a:cs typeface="+mn-cs"/>
              </a:rPr>
              <a:t>a. “It’s a little trickier to recognize student</a:t>
            </a:r>
            <a:r>
              <a:rPr lang="en-US" sz="1200" u="none" strike="noStrike" kern="1200" baseline="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ideas and science ideas in class discussions because students sometimes give only one- or two-word answers to teacher questions. But if you link the teacher’s question with the student’s response, you can sometimes find a science idea or a student idea.” </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Note:</a:t>
            </a:r>
            <a:r>
              <a:rPr lang="en-US" sz="1200" kern="1200" dirty="0">
                <a:solidFill>
                  <a:schemeClr val="tx1"/>
                </a:solidFill>
                <a:latin typeface="+mn-lt"/>
                <a:ea typeface="+mn-ea"/>
                <a:cs typeface="+mn-cs"/>
              </a:rPr>
              <a:t> In the </a:t>
            </a:r>
            <a:r>
              <a:rPr lang="en-US" sz="1200" kern="1200" dirty="0" err="1">
                <a:solidFill>
                  <a:schemeClr val="tx1"/>
                </a:solidFill>
                <a:latin typeface="+mn-lt"/>
                <a:ea typeface="+mn-ea"/>
                <a:cs typeface="+mn-cs"/>
              </a:rPr>
              <a:t>RESPeCT</a:t>
            </a:r>
            <a:r>
              <a:rPr lang="en-US" sz="1200" kern="1200" dirty="0">
                <a:solidFill>
                  <a:schemeClr val="tx1"/>
                </a:solidFill>
                <a:latin typeface="+mn-lt"/>
                <a:ea typeface="+mn-ea"/>
                <a:cs typeface="+mn-cs"/>
              </a:rPr>
              <a:t> PD program, we encourage students to speak in complete sentences as much as possible.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 “Let’s practice linking the teacher’s question with student responses in the sample discussion</a:t>
            </a:r>
            <a:r>
              <a:rPr lang="en-US" sz="1200" kern="1200" baseline="0" dirty="0">
                <a:solidFill>
                  <a:schemeClr val="tx1"/>
                </a:solidFill>
                <a:latin typeface="+mn-lt"/>
                <a:ea typeface="+mn-ea"/>
                <a:cs typeface="+mn-cs"/>
              </a:rPr>
              <a:t> on the slide</a:t>
            </a:r>
            <a:r>
              <a:rPr lang="en-US" sz="1200" kern="1200" dirty="0">
                <a:solidFill>
                  <a:schemeClr val="tx1"/>
                </a:solidFill>
                <a:latin typeface="+mn-lt"/>
                <a:ea typeface="+mn-ea"/>
                <a:cs typeface="+mn-cs"/>
              </a:rPr>
              <a:t>.”</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c. </a:t>
            </a:r>
            <a:r>
              <a:rPr lang="en-US" sz="1200" b="1" kern="1200" dirty="0">
                <a:solidFill>
                  <a:schemeClr val="tx1"/>
                </a:solidFill>
                <a:latin typeface="+mn-lt"/>
                <a:ea typeface="+mn-ea"/>
                <a:cs typeface="+mn-cs"/>
              </a:rPr>
              <a:t>Pairs:</a:t>
            </a:r>
            <a:r>
              <a:rPr lang="en-US" sz="1200" kern="1200" dirty="0">
                <a:solidFill>
                  <a:schemeClr val="tx1"/>
                </a:solidFill>
                <a:latin typeface="+mn-lt"/>
                <a:ea typeface="+mn-ea"/>
                <a:cs typeface="+mn-cs"/>
              </a:rPr>
              <a:t> “Work with a partner to see if you can identify one student idea and one science idea in this discussion.”</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d. </a:t>
            </a:r>
            <a:r>
              <a:rPr lang="en-US" sz="1200" b="1" kern="1200" dirty="0">
                <a:solidFill>
                  <a:schemeClr val="tx1"/>
                </a:solidFill>
                <a:latin typeface="+mn-lt"/>
                <a:ea typeface="+mn-ea"/>
                <a:cs typeface="+mn-cs"/>
              </a:rPr>
              <a:t>Whole-group share-out: </a:t>
            </a:r>
            <a:r>
              <a:rPr lang="en-US" sz="1200" kern="1200" dirty="0">
                <a:solidFill>
                  <a:schemeClr val="tx1"/>
                </a:solidFill>
                <a:latin typeface="+mn-lt"/>
                <a:ea typeface="+mn-ea"/>
                <a:cs typeface="+mn-cs"/>
              </a:rPr>
              <a:t>Have participants share the ideas they identified in the sample discussion. Then</a:t>
            </a:r>
            <a:r>
              <a:rPr lang="en-US" sz="1200" kern="1200" baseline="0" dirty="0">
                <a:solidFill>
                  <a:schemeClr val="tx1"/>
                </a:solidFill>
                <a:latin typeface="+mn-lt"/>
                <a:ea typeface="+mn-ea"/>
                <a:cs typeface="+mn-cs"/>
              </a:rPr>
              <a:t> review the answers (see answer key).</a:t>
            </a:r>
            <a:endParaRPr lang="en-US" sz="1200"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e. </a:t>
            </a:r>
            <a:r>
              <a:rPr lang="en-US" sz="1200" b="1" kern="1200" dirty="0">
                <a:solidFill>
                  <a:schemeClr val="tx1"/>
                </a:solidFill>
                <a:latin typeface="+mn-lt"/>
                <a:ea typeface="+mn-ea"/>
                <a:cs typeface="+mn-cs"/>
              </a:rPr>
              <a:t>Emphasize</a:t>
            </a:r>
            <a:r>
              <a:rPr lang="en-US" sz="1200" kern="1200" dirty="0">
                <a:solidFill>
                  <a:schemeClr val="tx1"/>
                </a:solidFill>
                <a:latin typeface="+mn-lt"/>
                <a:ea typeface="+mn-ea"/>
                <a:cs typeface="+mn-cs"/>
              </a:rPr>
              <a:t>: “Here’s some food for thought: To make student thinking more visible, why not require students to speak in complete sentences during classroom discussions about science ideas?”</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Answer key:</a:t>
            </a:r>
            <a:endParaRPr lang="en-US" sz="1200" kern="1200" dirty="0">
              <a:solidFill>
                <a:schemeClr val="tx1"/>
              </a:solidFill>
              <a:latin typeface="+mn-lt"/>
              <a:ea typeface="+mn-ea"/>
              <a:cs typeface="+mn-cs"/>
            </a:endParaRPr>
          </a:p>
          <a:p>
            <a:pPr marL="137160" indent="-137160">
              <a:buFont typeface="Arial" pitchFamily="34" charset="0"/>
              <a:buChar char="•"/>
            </a:pPr>
            <a:r>
              <a:rPr lang="en-US" sz="1200" i="1" kern="1200" dirty="0">
                <a:solidFill>
                  <a:schemeClr val="tx1"/>
                </a:solidFill>
                <a:latin typeface="+mn-lt"/>
                <a:ea typeface="+mn-ea"/>
                <a:cs typeface="+mn-cs"/>
              </a:rPr>
              <a:t>Student ideas/misconceptions:  </a:t>
            </a:r>
            <a:endParaRPr lang="en-US" sz="1200" kern="1200" dirty="0">
              <a:solidFill>
                <a:schemeClr val="tx1"/>
              </a:solidFill>
              <a:latin typeface="+mn-lt"/>
              <a:ea typeface="+mn-ea"/>
              <a:cs typeface="+mn-cs"/>
            </a:endParaRPr>
          </a:p>
          <a:p>
            <a:pPr marL="320040" indent="-137160">
              <a:buFont typeface="Arial" pitchFamily="34" charset="0"/>
              <a:buChar char="•"/>
            </a:pPr>
            <a:r>
              <a:rPr lang="en-US" sz="1200" kern="1200" dirty="0">
                <a:solidFill>
                  <a:schemeClr val="tx1"/>
                </a:solidFill>
                <a:latin typeface="+mn-lt"/>
                <a:ea typeface="+mn-ea"/>
                <a:cs typeface="+mn-cs"/>
              </a:rPr>
              <a:t>Gravity (a word, not an idea)</a:t>
            </a:r>
          </a:p>
          <a:p>
            <a:pPr marL="320040" indent="-137160">
              <a:buFont typeface="Arial" pitchFamily="34" charset="0"/>
              <a:buChar char="•"/>
            </a:pPr>
            <a:r>
              <a:rPr lang="en-US" sz="1200" kern="1200" dirty="0">
                <a:solidFill>
                  <a:schemeClr val="tx1"/>
                </a:solidFill>
                <a:latin typeface="+mn-lt"/>
                <a:ea typeface="+mn-ea"/>
                <a:cs typeface="+mn-cs"/>
              </a:rPr>
              <a:t>Gravity makes you move up when you jump. </a:t>
            </a:r>
          </a:p>
          <a:p>
            <a:pPr marL="320040" indent="-137160">
              <a:buFont typeface="Arial" pitchFamily="34" charset="0"/>
              <a:buChar char="•"/>
            </a:pPr>
            <a:r>
              <a:rPr lang="en-US" sz="1200" kern="1200" dirty="0">
                <a:solidFill>
                  <a:schemeClr val="tx1"/>
                </a:solidFill>
                <a:latin typeface="+mn-lt"/>
                <a:ea typeface="+mn-ea"/>
                <a:cs typeface="+mn-cs"/>
              </a:rPr>
              <a:t>When you run out of the up force, gravity takes over and pulls you back down.</a:t>
            </a:r>
          </a:p>
          <a:p>
            <a:pPr marL="137160" indent="-137160">
              <a:buFont typeface="Arial" pitchFamily="34" charset="0"/>
              <a:buChar char="•"/>
            </a:pPr>
            <a:r>
              <a:rPr lang="en-US" sz="1200" i="1" kern="1200" dirty="0">
                <a:solidFill>
                  <a:schemeClr val="tx1"/>
                </a:solidFill>
                <a:latin typeface="+mn-lt"/>
                <a:ea typeface="+mn-ea"/>
                <a:cs typeface="+mn-cs"/>
              </a:rPr>
              <a:t>Science ideas: 	</a:t>
            </a:r>
            <a:endParaRPr lang="en-US" sz="1200" kern="1200" dirty="0">
              <a:solidFill>
                <a:schemeClr val="tx1"/>
              </a:solidFill>
              <a:latin typeface="+mn-lt"/>
              <a:ea typeface="+mn-ea"/>
              <a:cs typeface="+mn-cs"/>
            </a:endParaRPr>
          </a:p>
          <a:p>
            <a:pPr marL="320040" indent="-137160">
              <a:buFont typeface="Arial" pitchFamily="34" charset="0"/>
              <a:buChar char="•"/>
            </a:pPr>
            <a:r>
              <a:rPr lang="en-US" sz="1200" kern="1200" dirty="0">
                <a:solidFill>
                  <a:schemeClr val="tx1"/>
                </a:solidFill>
                <a:latin typeface="+mn-lt"/>
                <a:ea typeface="+mn-ea"/>
                <a:cs typeface="+mn-cs"/>
              </a:rPr>
              <a:t>The force that pushes you up when you jump comes from your feet pushing on the floor. </a:t>
            </a:r>
          </a:p>
          <a:p>
            <a:pPr marL="320040" indent="-137160">
              <a:buFont typeface="Arial" pitchFamily="34" charset="0"/>
              <a:buChar char="•"/>
            </a:pPr>
            <a:r>
              <a:rPr lang="en-US" sz="1200" kern="1200" dirty="0">
                <a:solidFill>
                  <a:schemeClr val="tx1"/>
                </a:solidFill>
                <a:latin typeface="+mn-lt"/>
                <a:ea typeface="+mn-ea"/>
                <a:cs typeface="+mn-cs"/>
              </a:rPr>
              <a:t>When you jump, gravity pulls you back down. </a:t>
            </a:r>
          </a:p>
          <a:p>
            <a:pPr marL="320040" indent="-137160">
              <a:buFont typeface="Arial" pitchFamily="34" charset="0"/>
              <a:buChar char="•"/>
            </a:pPr>
            <a:r>
              <a:rPr lang="en-US" sz="1200" kern="1200" dirty="0">
                <a:solidFill>
                  <a:schemeClr val="tx1"/>
                </a:solidFill>
                <a:latin typeface="+mn-lt"/>
                <a:ea typeface="+mn-ea"/>
                <a:cs typeface="+mn-cs"/>
              </a:rPr>
              <a:t>To leave the ground when you jump, the force of your feet pushing on the floor must be greater than the pull of gravity.  </a:t>
            </a:r>
          </a:p>
        </p:txBody>
      </p:sp>
      <p:sp>
        <p:nvSpPr>
          <p:cNvPr id="4" name="Slide Number Placeholder 3"/>
          <p:cNvSpPr>
            <a:spLocks noGrp="1"/>
          </p:cNvSpPr>
          <p:nvPr>
            <p:ph type="sldNum" sz="quarter" idx="10"/>
          </p:nvPr>
        </p:nvSpPr>
        <p:spPr/>
        <p:txBody>
          <a:bodyPr/>
          <a:lstStyle/>
          <a:p>
            <a:fld id="{458BEC4D-D1F7-4625-B0BA-2126EAFE9E6D}" type="slidenum">
              <a:rPr lang="en-US" smtClean="0"/>
              <a:pPr/>
              <a:t>21</a:t>
            </a:fld>
            <a:endParaRPr lang="en-US"/>
          </a:p>
        </p:txBody>
      </p:sp>
    </p:spTree>
    <p:extLst>
      <p:ext uri="{BB962C8B-B14F-4D97-AF65-F5344CB8AC3E}">
        <p14:creationId xmlns:p14="http://schemas.microsoft.com/office/powerpoint/2010/main" val="1854397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min</a:t>
            </a:r>
          </a:p>
          <a:p>
            <a:endParaRPr lang="en-US" dirty="0"/>
          </a:p>
          <a:p>
            <a:pPr lvl="0" fontAlgn="base"/>
            <a:r>
              <a:rPr lang="en-US" sz="1200" u="none" strike="noStrike" kern="1200" dirty="0">
                <a:solidFill>
                  <a:schemeClr val="tx1"/>
                </a:solidFill>
                <a:effectLst/>
                <a:latin typeface="+mn-lt"/>
                <a:ea typeface="+mn-ea"/>
                <a:cs typeface="+mn-cs"/>
              </a:rPr>
              <a:t>a. Display </a:t>
            </a:r>
            <a:r>
              <a:rPr lang="en-US" sz="1200" b="1" u="none" strike="noStrike" kern="1200" dirty="0">
                <a:solidFill>
                  <a:schemeClr val="tx1"/>
                </a:solidFill>
                <a:effectLst/>
                <a:latin typeface="+mn-lt"/>
                <a:ea typeface="+mn-ea"/>
                <a:cs typeface="+mn-cs"/>
              </a:rPr>
              <a:t>only</a:t>
            </a:r>
            <a:r>
              <a:rPr lang="en-US" sz="1200" u="none" strike="noStrike" kern="1200" dirty="0">
                <a:solidFill>
                  <a:schemeClr val="tx1"/>
                </a:solidFill>
                <a:effectLst/>
                <a:latin typeface="+mn-lt"/>
                <a:ea typeface="+mn-ea"/>
                <a:cs typeface="+mn-cs"/>
              </a:rPr>
              <a:t> the main learning goal on the slide.</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b. </a:t>
            </a:r>
            <a:r>
              <a:rPr lang="en-US" sz="1200" b="1" kern="1200" dirty="0">
                <a:solidFill>
                  <a:schemeClr val="tx1"/>
                </a:solidFill>
                <a:latin typeface="+mn-lt"/>
                <a:ea typeface="+mn-ea"/>
                <a:cs typeface="+mn-cs"/>
              </a:rPr>
              <a:t>Pairs:</a:t>
            </a:r>
            <a:r>
              <a:rPr lang="en-US" sz="1200" kern="1200" dirty="0">
                <a:solidFill>
                  <a:schemeClr val="tx1"/>
                </a:solidFill>
                <a:latin typeface="+mn-lt"/>
                <a:ea typeface="+mn-ea"/>
                <a:cs typeface="+mn-cs"/>
              </a:rPr>
              <a:t> “Work with a partner to come up with two or three science ideas that might support the development of this main learning goal. Use the content background document and the Common Student Ideas chart as resources.”</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c. </a:t>
            </a:r>
            <a:r>
              <a:rPr lang="en-US" sz="1200" b="1" kern="1200" dirty="0">
                <a:solidFill>
                  <a:schemeClr val="tx1"/>
                </a:solidFill>
                <a:latin typeface="+mn-lt"/>
                <a:ea typeface="+mn-ea"/>
                <a:cs typeface="+mn-cs"/>
              </a:rPr>
              <a:t>Whole group:</a:t>
            </a:r>
            <a:r>
              <a:rPr lang="en-US" sz="1200" kern="1200" dirty="0">
                <a:solidFill>
                  <a:schemeClr val="tx1"/>
                </a:solidFill>
                <a:latin typeface="+mn-lt"/>
                <a:ea typeface="+mn-ea"/>
                <a:cs typeface="+mn-cs"/>
              </a:rPr>
              <a:t> Have pairs share the supporting science ideas they came up with.</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d. Next, reveal the list of possible supporting science ideas one by one on the slide and compare them with participants’ ideas. </a:t>
            </a:r>
          </a:p>
          <a:p>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mn-lt"/>
                <a:ea typeface="+mn-ea"/>
                <a:cs typeface="+mn-cs"/>
              </a:rPr>
              <a:t>e. </a:t>
            </a:r>
            <a:r>
              <a:rPr lang="en-US" sz="1200" b="1" kern="1200" dirty="0">
                <a:solidFill>
                  <a:schemeClr val="tx1"/>
                </a:solidFill>
                <a:latin typeface="+mn-lt"/>
                <a:ea typeface="+mn-ea"/>
                <a:cs typeface="+mn-cs"/>
              </a:rPr>
              <a:t>Highlight:</a:t>
            </a:r>
            <a:r>
              <a:rPr lang="en-US" sz="1200" kern="1200" dirty="0">
                <a:solidFill>
                  <a:schemeClr val="tx1"/>
                </a:solidFill>
                <a:latin typeface="+mn-lt"/>
                <a:ea typeface="+mn-ea"/>
                <a:cs typeface="+mn-cs"/>
              </a:rPr>
              <a:t> “Some of these supporting science ideas could also be a lesson’s main learning goal.”  </a:t>
            </a:r>
          </a:p>
          <a:p>
            <a:endParaRPr lang="en-US" sz="1200" b="1"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58BEC4D-D1F7-4625-B0BA-2126EAFE9E6D}" type="slidenum">
              <a:rPr lang="en-US" smtClean="0"/>
              <a:pPr/>
              <a:t>22</a:t>
            </a:fld>
            <a:endParaRPr lang="en-US"/>
          </a:p>
        </p:txBody>
      </p:sp>
    </p:spTree>
    <p:extLst>
      <p:ext uri="{BB962C8B-B14F-4D97-AF65-F5344CB8AC3E}">
        <p14:creationId xmlns:p14="http://schemas.microsoft.com/office/powerpoint/2010/main" val="2135969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defTabSz="984927" eaLnBrk="0" hangingPunct="0">
              <a:defRPr>
                <a:solidFill>
                  <a:schemeClr val="tx1"/>
                </a:solidFill>
                <a:latin typeface="Arial" charset="0"/>
              </a:defRPr>
            </a:lvl1pPr>
            <a:lvl2pPr marL="785258" indent="-302022" defTabSz="984927" eaLnBrk="0" hangingPunct="0">
              <a:defRPr>
                <a:solidFill>
                  <a:schemeClr val="tx1"/>
                </a:solidFill>
                <a:latin typeface="Arial" charset="0"/>
              </a:defRPr>
            </a:lvl2pPr>
            <a:lvl3pPr marL="1208089" indent="-241618" defTabSz="984927" eaLnBrk="0" hangingPunct="0">
              <a:defRPr>
                <a:solidFill>
                  <a:schemeClr val="tx1"/>
                </a:solidFill>
                <a:latin typeface="Arial" charset="0"/>
              </a:defRPr>
            </a:lvl3pPr>
            <a:lvl4pPr marL="1691324" indent="-241618" defTabSz="984927" eaLnBrk="0" hangingPunct="0">
              <a:defRPr>
                <a:solidFill>
                  <a:schemeClr val="tx1"/>
                </a:solidFill>
                <a:latin typeface="Arial" charset="0"/>
              </a:defRPr>
            </a:lvl4pPr>
            <a:lvl5pPr marL="2174558" indent="-241618" defTabSz="984927" eaLnBrk="0" hangingPunct="0">
              <a:defRPr>
                <a:solidFill>
                  <a:schemeClr val="tx1"/>
                </a:solidFill>
                <a:latin typeface="Arial" charset="0"/>
              </a:defRPr>
            </a:lvl5pPr>
            <a:lvl6pPr marL="2657794" indent="-241618" defTabSz="984927" eaLnBrk="0" fontAlgn="base" hangingPunct="0">
              <a:spcBef>
                <a:spcPct val="0"/>
              </a:spcBef>
              <a:spcAft>
                <a:spcPct val="0"/>
              </a:spcAft>
              <a:defRPr>
                <a:solidFill>
                  <a:schemeClr val="tx1"/>
                </a:solidFill>
                <a:latin typeface="Arial" charset="0"/>
              </a:defRPr>
            </a:lvl6pPr>
            <a:lvl7pPr marL="3141029" indent="-241618" defTabSz="984927" eaLnBrk="0" fontAlgn="base" hangingPunct="0">
              <a:spcBef>
                <a:spcPct val="0"/>
              </a:spcBef>
              <a:spcAft>
                <a:spcPct val="0"/>
              </a:spcAft>
              <a:defRPr>
                <a:solidFill>
                  <a:schemeClr val="tx1"/>
                </a:solidFill>
                <a:latin typeface="Arial" charset="0"/>
              </a:defRPr>
            </a:lvl7pPr>
            <a:lvl8pPr marL="3624265" indent="-241618" defTabSz="984927" eaLnBrk="0" fontAlgn="base" hangingPunct="0">
              <a:spcBef>
                <a:spcPct val="0"/>
              </a:spcBef>
              <a:spcAft>
                <a:spcPct val="0"/>
              </a:spcAft>
              <a:defRPr>
                <a:solidFill>
                  <a:schemeClr val="tx1"/>
                </a:solidFill>
                <a:latin typeface="Arial" charset="0"/>
              </a:defRPr>
            </a:lvl8pPr>
            <a:lvl9pPr marL="4107500" indent="-241618" defTabSz="984927" eaLnBrk="0" fontAlgn="base" hangingPunct="0">
              <a:spcBef>
                <a:spcPct val="0"/>
              </a:spcBef>
              <a:spcAft>
                <a:spcPct val="0"/>
              </a:spcAft>
              <a:defRPr>
                <a:solidFill>
                  <a:schemeClr val="tx1"/>
                </a:solidFill>
                <a:latin typeface="Arial" charset="0"/>
              </a:defRPr>
            </a:lvl9pPr>
          </a:lstStyle>
          <a:p>
            <a:pPr eaLnBrk="1" hangingPunct="1"/>
            <a:fld id="{E7B90E86-018B-490D-8A24-CABFDA3C2CB8}" type="slidenum">
              <a:rPr lang="en-US" smtClean="0"/>
              <a:pPr eaLnBrk="1" hangingPunct="1"/>
              <a:t>23</a:t>
            </a:fld>
            <a:endParaRPr lang="en-US" dirty="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lvl="0"/>
            <a:r>
              <a:rPr lang="en-US" sz="1300" dirty="0">
                <a:latin typeface="Arial" charset="0"/>
              </a:rPr>
              <a:t>10 min</a:t>
            </a:r>
          </a:p>
          <a:p>
            <a:pPr lvl="0"/>
            <a:endParaRPr lang="en-US" sz="1300" dirty="0">
              <a:latin typeface="Arial" charset="0"/>
            </a:endParaRPr>
          </a:p>
          <a:p>
            <a:pPr lvl="0" fontAlgn="base"/>
            <a:r>
              <a:rPr lang="en-US" sz="1200" u="none" strike="noStrike" kern="1200" dirty="0">
                <a:solidFill>
                  <a:schemeClr val="tx1"/>
                </a:solidFill>
                <a:effectLst/>
                <a:latin typeface="+mn-lt"/>
                <a:ea typeface="+mn-ea"/>
                <a:cs typeface="+mn-cs"/>
              </a:rPr>
              <a:t>a. Direct participants to locate handout 5.1 (Analysis Guide A: Identifying One Main Learning Goal) and handout 5.2 (Practice Identifying One Main Learning Goal) in their PD program binders. </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b. </a:t>
            </a:r>
            <a:r>
              <a:rPr lang="en-US" sz="1200" b="1" kern="1200" dirty="0">
                <a:solidFill>
                  <a:schemeClr val="tx1"/>
                </a:solidFill>
                <a:latin typeface="+mn-lt"/>
                <a:ea typeface="+mn-ea"/>
                <a:cs typeface="+mn-cs"/>
              </a:rPr>
              <a:t>Small groups</a:t>
            </a:r>
            <a:r>
              <a:rPr lang="en-US" sz="1200" b="1" kern="1200" baseline="0" dirty="0">
                <a:solidFill>
                  <a:schemeClr val="tx1"/>
                </a:solidFill>
                <a:latin typeface="+mn-lt"/>
                <a:ea typeface="+mn-ea"/>
                <a:cs typeface="+mn-cs"/>
              </a:rPr>
              <a:t>/</a:t>
            </a:r>
            <a:r>
              <a:rPr lang="en-US" sz="1200" b="1" kern="1200" dirty="0">
                <a:solidFill>
                  <a:schemeClr val="tx1"/>
                </a:solidFill>
                <a:latin typeface="+mn-lt"/>
                <a:ea typeface="+mn-ea"/>
                <a:cs typeface="+mn-cs"/>
              </a:rPr>
              <a:t>pairs:</a:t>
            </a:r>
            <a:r>
              <a:rPr lang="en-US" sz="1200" kern="1200" dirty="0">
                <a:solidFill>
                  <a:schemeClr val="tx1"/>
                </a:solidFill>
                <a:latin typeface="+mn-lt"/>
                <a:ea typeface="+mn-ea"/>
                <a:cs typeface="+mn-cs"/>
              </a:rPr>
              <a:t> Have participants form small groups or pairs and use the criteria from Analysis Guide A to analyze the list of possible learning goals on handout 5.2.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 Direct participants to write yes or no on the handout to indicate whether the statement is or is not a good candidate for a lesson’s main learning goal. Then have them state the reason for each assessment using criteria from the analysis guide. </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d. </a:t>
            </a:r>
            <a:r>
              <a:rPr lang="en-US" sz="1200" b="1" kern="1200" dirty="0">
                <a:solidFill>
                  <a:schemeClr val="tx1"/>
                </a:solidFill>
                <a:latin typeface="+mn-lt"/>
                <a:ea typeface="+mn-ea"/>
                <a:cs typeface="+mn-cs"/>
              </a:rPr>
              <a:t>Whole-group share-out:</a:t>
            </a:r>
            <a:r>
              <a:rPr lang="en-US" sz="1200" kern="1200" dirty="0">
                <a:solidFill>
                  <a:schemeClr val="tx1"/>
                </a:solidFill>
                <a:latin typeface="+mn-lt"/>
                <a:ea typeface="+mn-ea"/>
                <a:cs typeface="+mn-cs"/>
              </a:rPr>
              <a:t> Have participants share and discuss their selections.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e. Be sure to </a:t>
            </a:r>
            <a:r>
              <a:rPr lang="en-US" sz="1200" u="none" kern="1200" dirty="0">
                <a:solidFill>
                  <a:schemeClr val="tx1"/>
                </a:solidFill>
                <a:latin typeface="+mn-lt"/>
                <a:ea typeface="+mn-ea"/>
                <a:cs typeface="+mn-cs"/>
              </a:rPr>
              <a:t>highlight</a:t>
            </a:r>
            <a:r>
              <a:rPr lang="en-US" sz="1200" kern="1200" dirty="0">
                <a:solidFill>
                  <a:schemeClr val="tx1"/>
                </a:solidFill>
                <a:latin typeface="+mn-lt"/>
                <a:ea typeface="+mn-ea"/>
                <a:cs typeface="+mn-cs"/>
              </a:rPr>
              <a:t> what distinguishes a main learning goal from supporting science ideas, topics, phrases, activities, questions.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 Also use this discussion to clarify science content. </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Answer key: </a:t>
            </a:r>
            <a:r>
              <a:rPr lang="en-US" sz="1200" kern="1200" dirty="0">
                <a:solidFill>
                  <a:schemeClr val="tx1"/>
                </a:solidFill>
                <a:latin typeface="+mn-lt"/>
                <a:ea typeface="+mn-ea"/>
                <a:cs typeface="+mn-cs"/>
              </a:rPr>
              <a:t>See PD Leader Master: Practice Identifying One Main Learning Goal (Answer Key).</a:t>
            </a:r>
            <a:r>
              <a:rPr lang="en-US" dirty="0"/>
              <a:t> </a:t>
            </a:r>
            <a:endParaRPr lang="en-US" sz="1500" dirty="0"/>
          </a:p>
        </p:txBody>
      </p:sp>
      <p:sp>
        <p:nvSpPr>
          <p:cNvPr id="2" name="Date Placeholder 1"/>
          <p:cNvSpPr>
            <a:spLocks noGrp="1"/>
          </p:cNvSpPr>
          <p:nvPr>
            <p:ph type="dt" idx="10"/>
          </p:nvPr>
        </p:nvSpPr>
        <p:spPr/>
        <p:txBody>
          <a:bodyPr/>
          <a:lstStyle/>
          <a:p>
            <a:pPr>
              <a:defRPr/>
            </a:pPr>
            <a:fld id="{FA1665D8-738F-4641-B21D-B53F33446B3E}" type="datetime1">
              <a:rPr lang="en-US" smtClean="0"/>
              <a:pPr>
                <a:defRPr/>
              </a:pPr>
              <a:t>1/7/2020</a:t>
            </a:fld>
            <a:endParaRPr lang="en-US" dirty="0"/>
          </a:p>
        </p:txBody>
      </p:sp>
      <p:sp>
        <p:nvSpPr>
          <p:cNvPr id="3" name="Footer Placeholder 2"/>
          <p:cNvSpPr>
            <a:spLocks noGrp="1"/>
          </p:cNvSpPr>
          <p:nvPr>
            <p:ph type="ftr" sz="quarter" idx="11"/>
          </p:nvPr>
        </p:nvSpPr>
        <p:spPr/>
        <p:txBody>
          <a:bodyPr/>
          <a:lstStyle/>
          <a:p>
            <a:pPr>
              <a:defRPr/>
            </a:pPr>
            <a:r>
              <a:rPr lang="en-US" dirty="0"/>
              <a:t>STeLLA Summer Institute I</a:t>
            </a:r>
          </a:p>
        </p:txBody>
      </p:sp>
      <p:sp>
        <p:nvSpPr>
          <p:cNvPr id="4" name="Header Placeholder 3"/>
          <p:cNvSpPr>
            <a:spLocks noGrp="1"/>
          </p:cNvSpPr>
          <p:nvPr>
            <p:ph type="hdr" sz="quarter" idx="12"/>
          </p:nvPr>
        </p:nvSpPr>
        <p:spPr/>
        <p:txBody>
          <a:bodyPr/>
          <a:lstStyle/>
          <a:p>
            <a:pPr>
              <a:defRPr/>
            </a:pPr>
            <a:r>
              <a:rPr lang="en-US" dirty="0"/>
              <a:t>BSCS</a:t>
            </a:r>
          </a:p>
        </p:txBody>
      </p:sp>
    </p:spTree>
    <p:extLst>
      <p:ext uri="{BB962C8B-B14F-4D97-AF65-F5344CB8AC3E}">
        <p14:creationId xmlns:p14="http://schemas.microsoft.com/office/powerpoint/2010/main" val="4217582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min</a:t>
            </a:r>
          </a:p>
          <a:p>
            <a:endParaRPr lang="en-US" dirty="0"/>
          </a:p>
          <a:p>
            <a:pPr lvl="0" fontAlgn="base"/>
            <a:r>
              <a:rPr lang="en-US" sz="1200" u="none" strike="noStrike" kern="1200" dirty="0">
                <a:solidFill>
                  <a:schemeClr val="tx1"/>
                </a:solidFill>
                <a:effectLst/>
                <a:latin typeface="+mn-lt"/>
                <a:ea typeface="+mn-ea"/>
                <a:cs typeface="+mn-cs"/>
              </a:rPr>
              <a:t>a. </a:t>
            </a:r>
            <a:r>
              <a:rPr lang="en-US" sz="1200" kern="1200" dirty="0">
                <a:solidFill>
                  <a:schemeClr val="tx1"/>
                </a:solidFill>
                <a:latin typeface="+mn-lt"/>
                <a:ea typeface="+mn-ea"/>
                <a:cs typeface="+mn-cs"/>
              </a:rPr>
              <a:t>Make sure participants understand that </a:t>
            </a:r>
            <a:r>
              <a:rPr lang="en-US" sz="1200" u="none" strike="noStrike" kern="1200" baseline="0" dirty="0">
                <a:solidFill>
                  <a:schemeClr val="tx1"/>
                </a:solidFill>
                <a:effectLst/>
                <a:latin typeface="+mn-lt"/>
                <a:ea typeface="+mn-ea"/>
                <a:cs typeface="+mn-cs"/>
              </a:rPr>
              <a:t>they </a:t>
            </a:r>
            <a:r>
              <a:rPr lang="en-US" sz="1200" u="none" strike="noStrike" kern="1200" dirty="0">
                <a:solidFill>
                  <a:schemeClr val="tx1"/>
                </a:solidFill>
                <a:effectLst/>
                <a:latin typeface="+mn-lt"/>
                <a:ea typeface="+mn-ea"/>
                <a:cs typeface="+mn-cs"/>
              </a:rPr>
              <a:t>will be viewing a sequence of three video clips from the same </a:t>
            </a:r>
            <a:r>
              <a:rPr lang="en-US" sz="1200" kern="1200" dirty="0">
                <a:solidFill>
                  <a:schemeClr val="tx1"/>
                </a:solidFill>
                <a:latin typeface="+mn-lt"/>
                <a:ea typeface="+mn-ea"/>
                <a:cs typeface="+mn-cs"/>
              </a:rPr>
              <a:t>Forces lesson. </a:t>
            </a:r>
            <a:endParaRPr lang="en-US" sz="1200" u="none" strike="noStrike" kern="1200" dirty="0">
              <a:solidFill>
                <a:schemeClr val="tx1"/>
              </a:solidFill>
              <a:effectLst/>
              <a:latin typeface="+mn-lt"/>
              <a:ea typeface="+mn-ea"/>
              <a:cs typeface="+mn-cs"/>
            </a:endParaRPr>
          </a:p>
          <a:p>
            <a:pPr lvl="0" fontAlgn="base"/>
            <a:endParaRPr lang="en-US" sz="1200" u="none" strike="sngStrike" kern="1200" dirty="0">
              <a:solidFill>
                <a:schemeClr val="tx1"/>
              </a:solidFill>
              <a:effectLst/>
              <a:latin typeface="+mn-lt"/>
              <a:ea typeface="+mn-ea"/>
              <a:cs typeface="+mn-cs"/>
            </a:endParaRPr>
          </a:p>
          <a:p>
            <a:pPr lvl="0" fontAlgn="base"/>
            <a:r>
              <a:rPr lang="en-US" sz="1200" u="none" strike="noStrike" kern="1200" dirty="0">
                <a:solidFill>
                  <a:schemeClr val="tx1"/>
                </a:solidFill>
                <a:effectLst/>
                <a:latin typeface="+mn-lt"/>
                <a:ea typeface="+mn-ea"/>
                <a:cs typeface="+mn-cs"/>
              </a:rPr>
              <a:t>b. “Fo</a:t>
            </a:r>
            <a:r>
              <a:rPr lang="en-US" sz="1200" u="none" strike="noStrike" kern="1200" baseline="0" dirty="0">
                <a:solidFill>
                  <a:schemeClr val="tx1"/>
                </a:solidFill>
                <a:effectLst/>
                <a:latin typeface="+mn-lt"/>
                <a:ea typeface="+mn-ea"/>
                <a:cs typeface="+mn-cs"/>
              </a:rPr>
              <a:t>r all three clips, we’ll answer the analysis question, </a:t>
            </a:r>
            <a:r>
              <a:rPr lang="en-US" sz="1200" i="1" u="none" strike="noStrike" kern="1200" baseline="0" dirty="0">
                <a:solidFill>
                  <a:schemeClr val="tx1"/>
                </a:solidFill>
                <a:effectLst/>
                <a:latin typeface="+mn-lt"/>
                <a:ea typeface="+mn-ea"/>
                <a:cs typeface="+mn-cs"/>
              </a:rPr>
              <a:t>Does this lesson </a:t>
            </a:r>
            <a:r>
              <a:rPr lang="en-US" sz="1200" i="1" u="none" strike="noStrike" kern="1200" dirty="0">
                <a:solidFill>
                  <a:schemeClr val="tx1"/>
                </a:solidFill>
                <a:effectLst/>
                <a:latin typeface="+mn-lt"/>
                <a:ea typeface="+mn-ea"/>
                <a:cs typeface="+mn-cs"/>
              </a:rPr>
              <a:t>have one main learning goal?</a:t>
            </a:r>
            <a:r>
              <a:rPr lang="en-US" sz="1200" u="none" strike="noStrike" kern="1200" dirty="0">
                <a:solidFill>
                  <a:schemeClr val="tx1"/>
                </a:solidFill>
                <a:effectLst/>
                <a:latin typeface="+mn-lt"/>
                <a:ea typeface="+mn-ea"/>
                <a:cs typeface="+mn-cs"/>
              </a:rPr>
              <a:t>”</a:t>
            </a:r>
          </a:p>
          <a:p>
            <a:pPr lvl="0" fontAlgn="base"/>
            <a:endParaRPr lang="en-US" sz="1200" u="none" strike="noStrike" kern="1200" dirty="0">
              <a:solidFill>
                <a:schemeClr val="tx1"/>
              </a:solidFill>
              <a:effectLst/>
              <a:latin typeface="+mn-lt"/>
              <a:ea typeface="+mn-ea"/>
              <a:cs typeface="+mn-cs"/>
            </a:endParaRPr>
          </a:p>
          <a:p>
            <a:pPr lvl="0" fontAlgn="base"/>
            <a:r>
              <a:rPr lang="en-US" sz="1200" u="none" strike="noStrike" kern="1200" dirty="0">
                <a:solidFill>
                  <a:schemeClr val="tx1"/>
                </a:solidFill>
                <a:effectLst/>
                <a:latin typeface="+mn-lt"/>
                <a:ea typeface="+mn-ea"/>
                <a:cs typeface="+mn-cs"/>
              </a:rPr>
              <a:t>c.</a:t>
            </a:r>
            <a:r>
              <a:rPr lang="en-US" sz="1200" u="none" strike="noStrike" kern="1200" baseline="0" dirty="0">
                <a:solidFill>
                  <a:schemeClr val="tx1"/>
                </a:solidFill>
                <a:effectLst/>
                <a:latin typeface="+mn-lt"/>
                <a:ea typeface="+mn-ea"/>
                <a:cs typeface="+mn-cs"/>
              </a:rPr>
              <a:t> “If the answer is yes, what is the learning goal? If no, </a:t>
            </a:r>
            <a:r>
              <a:rPr lang="en-US" sz="1200" kern="1200" dirty="0">
                <a:solidFill>
                  <a:schemeClr val="tx1"/>
                </a:solidFill>
                <a:latin typeface="+mn-lt"/>
                <a:ea typeface="+mn-ea"/>
                <a:cs typeface="+mn-cs"/>
              </a:rPr>
              <a:t>why do you think that’s the case? What </a:t>
            </a:r>
            <a:r>
              <a:rPr lang="en-US" sz="1200" kern="1200" dirty="0">
                <a:solidFill>
                  <a:schemeClr val="tx1"/>
                </a:solidFill>
                <a:effectLst/>
                <a:latin typeface="+mn-lt"/>
                <a:ea typeface="+mn-ea"/>
                <a:cs typeface="+mn-cs"/>
              </a:rPr>
              <a:t>do you think is happening in the lesson?</a:t>
            </a:r>
            <a:r>
              <a:rPr lang="en-US" sz="1200" u="none" strike="noStrike" kern="1200" baseline="0" dirty="0">
                <a:solidFill>
                  <a:schemeClr val="tx1"/>
                </a:solidFill>
                <a:effectLst/>
                <a:latin typeface="+mn-lt"/>
                <a:ea typeface="+mn-ea"/>
                <a:cs typeface="+mn-cs"/>
              </a:rPr>
              <a:t>”</a:t>
            </a:r>
            <a:endParaRPr lang="en-US" sz="1200" u="sng"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58BEC4D-D1F7-4625-B0BA-2126EAFE9E6D}" type="slidenum">
              <a:rPr lang="en-US" smtClean="0"/>
              <a:pPr/>
              <a:t>24</a:t>
            </a:fld>
            <a:endParaRPr lang="en-US"/>
          </a:p>
        </p:txBody>
      </p:sp>
    </p:spTree>
    <p:extLst>
      <p:ext uri="{BB962C8B-B14F-4D97-AF65-F5344CB8AC3E}">
        <p14:creationId xmlns:p14="http://schemas.microsoft.com/office/powerpoint/2010/main" val="642877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p:spPr>
        <p:txBody>
          <a:bodyPr/>
          <a:lstStyle/>
          <a:p>
            <a:r>
              <a:rPr lang="en-US" baseline="0" dirty="0"/>
              <a:t>5 min</a:t>
            </a:r>
            <a:endParaRPr lang="en-US" dirty="0"/>
          </a:p>
          <a:p>
            <a:pPr lvl="1"/>
            <a:endParaRPr lang="en-US" dirty="0"/>
          </a:p>
          <a:p>
            <a:pPr lvl="0" fontAlgn="base"/>
            <a:r>
              <a:rPr lang="en-US" sz="1200" u="none" strike="noStrike" kern="1200" dirty="0">
                <a:solidFill>
                  <a:schemeClr val="tx1"/>
                </a:solidFill>
                <a:effectLst/>
                <a:latin typeface="+mn-lt"/>
                <a:ea typeface="+mn-ea"/>
                <a:cs typeface="+mn-cs"/>
              </a:rPr>
              <a:t>a. Have participants read the lesson context at the top of the video transcript (handout</a:t>
            </a:r>
            <a:r>
              <a:rPr lang="en-US" sz="1200" u="none" strike="noStrike" kern="1200" baseline="0" dirty="0">
                <a:solidFill>
                  <a:schemeClr val="tx1"/>
                </a:solidFill>
                <a:effectLst/>
                <a:latin typeface="+mn-lt"/>
                <a:ea typeface="+mn-ea"/>
                <a:cs typeface="+mn-cs"/>
              </a:rPr>
              <a:t> 5.3 in PD program binder)</a:t>
            </a:r>
            <a:r>
              <a:rPr lang="en-US" sz="1200" u="none" strike="noStrike" kern="1200" dirty="0">
                <a:solidFill>
                  <a:schemeClr val="tx1"/>
                </a:solidFill>
                <a:effectLst/>
                <a:latin typeface="+mn-lt"/>
                <a:ea typeface="+mn-ea"/>
                <a:cs typeface="+mn-cs"/>
              </a:rPr>
              <a:t>. (Less than 1 min)</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 Read the information on the slide. (Less than 1 min)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 Show the video clip. (4 min)</a:t>
            </a:r>
            <a:endParaRPr lang="en-US" b="0" dirty="0"/>
          </a:p>
        </p:txBody>
      </p:sp>
      <p:sp>
        <p:nvSpPr>
          <p:cNvPr id="88068" name="Slide Number Placeholder 3"/>
          <p:cNvSpPr>
            <a:spLocks noGrp="1"/>
          </p:cNvSpPr>
          <p:nvPr>
            <p:ph type="sldNum" sz="quarter" idx="5"/>
          </p:nvPr>
        </p:nvSpPr>
        <p:spPr>
          <a:noFill/>
        </p:spPr>
        <p:txBody>
          <a:bodyPr/>
          <a:lstStyle>
            <a:lvl1pPr defTabSz="949511" eaLnBrk="0" hangingPunct="0">
              <a:defRPr>
                <a:solidFill>
                  <a:schemeClr val="tx1"/>
                </a:solidFill>
                <a:latin typeface="Arial" charset="0"/>
              </a:defRPr>
            </a:lvl1pPr>
            <a:lvl2pPr marL="757020" indent="-291161" defTabSz="949511" eaLnBrk="0" hangingPunct="0">
              <a:defRPr>
                <a:solidFill>
                  <a:schemeClr val="tx1"/>
                </a:solidFill>
                <a:latin typeface="Arial" charset="0"/>
              </a:defRPr>
            </a:lvl2pPr>
            <a:lvl3pPr marL="1164647" indent="-232929" defTabSz="949511" eaLnBrk="0" hangingPunct="0">
              <a:defRPr>
                <a:solidFill>
                  <a:schemeClr val="tx1"/>
                </a:solidFill>
                <a:latin typeface="Arial" charset="0"/>
              </a:defRPr>
            </a:lvl3pPr>
            <a:lvl4pPr marL="1630505" indent="-232929" defTabSz="949511" eaLnBrk="0" hangingPunct="0">
              <a:defRPr>
                <a:solidFill>
                  <a:schemeClr val="tx1"/>
                </a:solidFill>
                <a:latin typeface="Arial" charset="0"/>
              </a:defRPr>
            </a:lvl4pPr>
            <a:lvl5pPr marL="2096365" indent="-232929" defTabSz="949511" eaLnBrk="0" hangingPunct="0">
              <a:defRPr>
                <a:solidFill>
                  <a:schemeClr val="tx1"/>
                </a:solidFill>
                <a:latin typeface="Arial" charset="0"/>
              </a:defRPr>
            </a:lvl5pPr>
            <a:lvl6pPr marL="2562224" indent="-232929" defTabSz="949511" eaLnBrk="0" fontAlgn="base" hangingPunct="0">
              <a:spcBef>
                <a:spcPct val="0"/>
              </a:spcBef>
              <a:spcAft>
                <a:spcPct val="0"/>
              </a:spcAft>
              <a:defRPr>
                <a:solidFill>
                  <a:schemeClr val="tx1"/>
                </a:solidFill>
                <a:latin typeface="Arial" charset="0"/>
              </a:defRPr>
            </a:lvl6pPr>
            <a:lvl7pPr marL="3028082" indent="-232929" defTabSz="949511" eaLnBrk="0" fontAlgn="base" hangingPunct="0">
              <a:spcBef>
                <a:spcPct val="0"/>
              </a:spcBef>
              <a:spcAft>
                <a:spcPct val="0"/>
              </a:spcAft>
              <a:defRPr>
                <a:solidFill>
                  <a:schemeClr val="tx1"/>
                </a:solidFill>
                <a:latin typeface="Arial" charset="0"/>
              </a:defRPr>
            </a:lvl7pPr>
            <a:lvl8pPr marL="3493941" indent="-232929" defTabSz="949511" eaLnBrk="0" fontAlgn="base" hangingPunct="0">
              <a:spcBef>
                <a:spcPct val="0"/>
              </a:spcBef>
              <a:spcAft>
                <a:spcPct val="0"/>
              </a:spcAft>
              <a:defRPr>
                <a:solidFill>
                  <a:schemeClr val="tx1"/>
                </a:solidFill>
                <a:latin typeface="Arial" charset="0"/>
              </a:defRPr>
            </a:lvl8pPr>
            <a:lvl9pPr marL="3959800" indent="-232929" defTabSz="949511" eaLnBrk="0" fontAlgn="base" hangingPunct="0">
              <a:spcBef>
                <a:spcPct val="0"/>
              </a:spcBef>
              <a:spcAft>
                <a:spcPct val="0"/>
              </a:spcAft>
              <a:defRPr>
                <a:solidFill>
                  <a:schemeClr val="tx1"/>
                </a:solidFill>
                <a:latin typeface="Arial" charset="0"/>
              </a:defRPr>
            </a:lvl9pPr>
          </a:lstStyle>
          <a:p>
            <a:pPr eaLnBrk="1" hangingPunct="1"/>
            <a:fld id="{61DACD27-FA39-4615-AD92-18B6193CCF19}" type="slidenum">
              <a:rPr lang="en-US" smtClean="0"/>
              <a:pPr eaLnBrk="1" hangingPunct="1"/>
              <a:t>25</a:t>
            </a:fld>
            <a:endParaRPr lang="en-US"/>
          </a:p>
        </p:txBody>
      </p:sp>
    </p:spTree>
    <p:extLst>
      <p:ext uri="{BB962C8B-B14F-4D97-AF65-F5344CB8AC3E}">
        <p14:creationId xmlns:p14="http://schemas.microsoft.com/office/powerpoint/2010/main" val="2693531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25 min </a:t>
            </a:r>
          </a:p>
          <a:p>
            <a:endParaRPr lang="en-US" baseline="0" dirty="0"/>
          </a:p>
          <a:p>
            <a:pPr lvl="0" fontAlgn="base"/>
            <a:r>
              <a:rPr lang="en-US" sz="1200" u="none" strike="noStrike" kern="1200" dirty="0">
                <a:solidFill>
                  <a:schemeClr val="tx1"/>
                </a:solidFill>
                <a:effectLst/>
                <a:latin typeface="+mn-lt"/>
                <a:ea typeface="+mn-ea"/>
                <a:cs typeface="+mn-cs"/>
              </a:rPr>
              <a:t>a. Before participants analyze the video transcript, remind them of these key points: (1 min) </a:t>
            </a:r>
          </a:p>
          <a:p>
            <a:pPr marL="274320" indent="-137160">
              <a:buFont typeface="Arial" pitchFamily="34" charset="0"/>
              <a:buChar char="•"/>
            </a:pPr>
            <a:r>
              <a:rPr lang="en-US" sz="1200" kern="1200" dirty="0">
                <a:solidFill>
                  <a:schemeClr val="tx1"/>
                </a:solidFill>
                <a:latin typeface="+mn-lt"/>
                <a:ea typeface="+mn-ea"/>
                <a:cs typeface="+mn-cs"/>
              </a:rPr>
              <a:t>A science idea is a full-sentence idea that students could take away as something they learned during the lesson. </a:t>
            </a:r>
          </a:p>
          <a:p>
            <a:pPr marL="274320" indent="-137160">
              <a:buFont typeface="Arial" pitchFamily="34" charset="0"/>
              <a:buChar char="•"/>
            </a:pPr>
            <a:r>
              <a:rPr lang="en-US" sz="1200" kern="1200" dirty="0">
                <a:solidFill>
                  <a:schemeClr val="tx1"/>
                </a:solidFill>
                <a:latin typeface="+mn-lt"/>
                <a:ea typeface="+mn-ea"/>
                <a:cs typeface="+mn-cs"/>
              </a:rPr>
              <a:t>Science ideas are sometimes identified  by linking the teacher’s question with the student’s response. </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b. </a:t>
            </a:r>
            <a:r>
              <a:rPr lang="en-US" sz="1200" b="1" kern="1200" dirty="0">
                <a:solidFill>
                  <a:schemeClr val="tx1"/>
                </a:solidFill>
                <a:latin typeface="+mn-lt"/>
                <a:ea typeface="+mn-ea"/>
                <a:cs typeface="+mn-cs"/>
              </a:rPr>
              <a:t>Individuals (8 min):</a:t>
            </a:r>
            <a:r>
              <a:rPr lang="en-US" sz="1200" kern="1200" dirty="0">
                <a:solidFill>
                  <a:schemeClr val="tx1"/>
                </a:solidFill>
                <a:latin typeface="+mn-lt"/>
                <a:ea typeface="+mn-ea"/>
                <a:cs typeface="+mn-cs"/>
              </a:rPr>
              <a:t> “Study the video transcript and write in your notebooks any science ideas you identify in the discussion.”</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c. </a:t>
            </a:r>
            <a:r>
              <a:rPr lang="en-US" sz="1200" b="1" kern="1200" dirty="0">
                <a:solidFill>
                  <a:schemeClr val="tx1"/>
                </a:solidFill>
                <a:latin typeface="+mn-lt"/>
                <a:ea typeface="+mn-ea"/>
                <a:cs typeface="+mn-cs"/>
              </a:rPr>
              <a:t>Pairs (5 min):</a:t>
            </a:r>
            <a:r>
              <a:rPr lang="en-US" sz="1200" kern="1200" dirty="0">
                <a:solidFill>
                  <a:schemeClr val="tx1"/>
                </a:solidFill>
                <a:latin typeface="+mn-lt"/>
                <a:ea typeface="+mn-ea"/>
                <a:cs typeface="+mn-cs"/>
              </a:rPr>
              <a:t> “Pair</a:t>
            </a:r>
            <a:r>
              <a:rPr lang="en-US" sz="1200" kern="1200" baseline="0" dirty="0">
                <a:solidFill>
                  <a:schemeClr val="tx1"/>
                </a:solidFill>
                <a:latin typeface="+mn-lt"/>
                <a:ea typeface="+mn-ea"/>
                <a:cs typeface="+mn-cs"/>
              </a:rPr>
              <a:t> up and c</a:t>
            </a:r>
            <a:r>
              <a:rPr lang="en-US" sz="1200" kern="1200" dirty="0">
                <a:solidFill>
                  <a:schemeClr val="tx1"/>
                </a:solidFill>
                <a:latin typeface="+mn-lt"/>
                <a:ea typeface="+mn-ea"/>
                <a:cs typeface="+mn-cs"/>
              </a:rPr>
              <a:t>ompare the science ideas you identified. Then discuss the questions on the slide.”</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d. </a:t>
            </a:r>
            <a:r>
              <a:rPr lang="en-US" sz="1200" b="1" kern="1200" dirty="0">
                <a:solidFill>
                  <a:schemeClr val="tx1"/>
                </a:solidFill>
                <a:latin typeface="+mn-lt"/>
                <a:ea typeface="+mn-ea"/>
                <a:cs typeface="+mn-cs"/>
              </a:rPr>
              <a:t>Whole group (11 min): </a:t>
            </a:r>
            <a:r>
              <a:rPr lang="en-US" sz="1200" kern="1200" dirty="0">
                <a:solidFill>
                  <a:schemeClr val="tx1"/>
                </a:solidFill>
                <a:latin typeface="+mn-lt"/>
                <a:ea typeface="+mn-ea"/>
                <a:cs typeface="+mn-cs"/>
              </a:rPr>
              <a:t>Have participants share what they think might be the main learning goal of this lesson, using their analyses of the science ideas they identified.</a:t>
            </a:r>
          </a:p>
          <a:p>
            <a:endParaRPr lang="en-US" sz="1200" u="sng" kern="1200" dirty="0">
              <a:solidFill>
                <a:schemeClr val="tx1"/>
              </a:solidFill>
              <a:latin typeface="+mn-lt"/>
              <a:ea typeface="+mn-ea"/>
              <a:cs typeface="+mn-cs"/>
            </a:endParaRPr>
          </a:p>
          <a:p>
            <a:r>
              <a:rPr lang="en-US" sz="1200" u="none" kern="1200" dirty="0">
                <a:solidFill>
                  <a:schemeClr val="tx1"/>
                </a:solidFill>
                <a:latin typeface="+mn-lt"/>
                <a:ea typeface="+mn-ea"/>
                <a:cs typeface="+mn-cs"/>
              </a:rPr>
              <a:t>e. List</a:t>
            </a:r>
            <a:r>
              <a:rPr lang="en-US" sz="1200" kern="1200" dirty="0">
                <a:solidFill>
                  <a:schemeClr val="tx1"/>
                </a:solidFill>
                <a:latin typeface="+mn-lt"/>
                <a:ea typeface="+mn-ea"/>
                <a:cs typeface="+mn-cs"/>
              </a:rPr>
              <a:t> the possible learning goals on chart paper.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 Let participants know they’ll revisit this list of possible main learning goals for the lesson after they watch the remaining video clips. </a:t>
            </a:r>
          </a:p>
        </p:txBody>
      </p:sp>
      <p:sp>
        <p:nvSpPr>
          <p:cNvPr id="4" name="Slide Number Placeholder 3"/>
          <p:cNvSpPr>
            <a:spLocks noGrp="1"/>
          </p:cNvSpPr>
          <p:nvPr>
            <p:ph type="sldNum" sz="quarter" idx="10"/>
          </p:nvPr>
        </p:nvSpPr>
        <p:spPr/>
        <p:txBody>
          <a:bodyPr/>
          <a:lstStyle/>
          <a:p>
            <a:fld id="{458BEC4D-D1F7-4625-B0BA-2126EAFE9E6D}" type="slidenum">
              <a:rPr lang="en-US" smtClean="0"/>
              <a:pPr/>
              <a:t>26</a:t>
            </a:fld>
            <a:endParaRPr lang="en-US"/>
          </a:p>
        </p:txBody>
      </p:sp>
    </p:spTree>
    <p:extLst>
      <p:ext uri="{BB962C8B-B14F-4D97-AF65-F5344CB8AC3E}">
        <p14:creationId xmlns:p14="http://schemas.microsoft.com/office/powerpoint/2010/main" val="2323361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p:spPr>
        <p:txBody>
          <a:bodyPr/>
          <a:lstStyle/>
          <a:p>
            <a:r>
              <a:rPr lang="en-US" baseline="0" dirty="0"/>
              <a:t>5 min</a:t>
            </a:r>
          </a:p>
          <a:p>
            <a:endParaRPr lang="en-US" sz="1500" dirty="0"/>
          </a:p>
          <a:p>
            <a:pPr lvl="0" fontAlgn="base"/>
            <a:r>
              <a:rPr lang="en-US" sz="1200" u="none" strike="noStrike" kern="1200" dirty="0">
                <a:solidFill>
                  <a:schemeClr val="tx1"/>
                </a:solidFill>
                <a:effectLst/>
                <a:latin typeface="+mn-lt"/>
                <a:ea typeface="+mn-ea"/>
                <a:cs typeface="+mn-cs"/>
              </a:rPr>
              <a:t>a. Have participants read the lesson context at the top of the video transcript (handout</a:t>
            </a:r>
            <a:r>
              <a:rPr lang="en-US" sz="1200" u="none" strike="noStrike" kern="1200" baseline="0" dirty="0">
                <a:solidFill>
                  <a:schemeClr val="tx1"/>
                </a:solidFill>
                <a:effectLst/>
                <a:latin typeface="+mn-lt"/>
                <a:ea typeface="+mn-ea"/>
                <a:cs typeface="+mn-cs"/>
              </a:rPr>
              <a:t> 5.4 in PD binder)</a:t>
            </a:r>
            <a:r>
              <a:rPr lang="en-US" sz="1200" u="none" strike="noStrike" kern="1200" dirty="0">
                <a:solidFill>
                  <a:schemeClr val="tx1"/>
                </a:solidFill>
                <a:effectLst/>
                <a:latin typeface="+mn-lt"/>
                <a:ea typeface="+mn-ea"/>
                <a:cs typeface="+mn-cs"/>
              </a:rPr>
              <a:t>. (Less than 1 min)</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 Review the instructions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on the slide. (Less than 1 min)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 Show the video clip. (4 min)</a:t>
            </a:r>
            <a:endParaRPr lang="en-US" dirty="0"/>
          </a:p>
          <a:p>
            <a:endParaRPr lang="en-US" dirty="0"/>
          </a:p>
        </p:txBody>
      </p:sp>
      <p:sp>
        <p:nvSpPr>
          <p:cNvPr id="88068" name="Slide Number Placeholder 3"/>
          <p:cNvSpPr>
            <a:spLocks noGrp="1"/>
          </p:cNvSpPr>
          <p:nvPr>
            <p:ph type="sldNum" sz="quarter" idx="5"/>
          </p:nvPr>
        </p:nvSpPr>
        <p:spPr>
          <a:noFill/>
        </p:spPr>
        <p:txBody>
          <a:bodyPr/>
          <a:lstStyle>
            <a:lvl1pPr defTabSz="949511" eaLnBrk="0" hangingPunct="0">
              <a:defRPr>
                <a:solidFill>
                  <a:schemeClr val="tx1"/>
                </a:solidFill>
                <a:latin typeface="Arial" charset="0"/>
              </a:defRPr>
            </a:lvl1pPr>
            <a:lvl2pPr marL="757020" indent="-291161" defTabSz="949511" eaLnBrk="0" hangingPunct="0">
              <a:defRPr>
                <a:solidFill>
                  <a:schemeClr val="tx1"/>
                </a:solidFill>
                <a:latin typeface="Arial" charset="0"/>
              </a:defRPr>
            </a:lvl2pPr>
            <a:lvl3pPr marL="1164647" indent="-232929" defTabSz="949511" eaLnBrk="0" hangingPunct="0">
              <a:defRPr>
                <a:solidFill>
                  <a:schemeClr val="tx1"/>
                </a:solidFill>
                <a:latin typeface="Arial" charset="0"/>
              </a:defRPr>
            </a:lvl3pPr>
            <a:lvl4pPr marL="1630505" indent="-232929" defTabSz="949511" eaLnBrk="0" hangingPunct="0">
              <a:defRPr>
                <a:solidFill>
                  <a:schemeClr val="tx1"/>
                </a:solidFill>
                <a:latin typeface="Arial" charset="0"/>
              </a:defRPr>
            </a:lvl4pPr>
            <a:lvl5pPr marL="2096365" indent="-232929" defTabSz="949511" eaLnBrk="0" hangingPunct="0">
              <a:defRPr>
                <a:solidFill>
                  <a:schemeClr val="tx1"/>
                </a:solidFill>
                <a:latin typeface="Arial" charset="0"/>
              </a:defRPr>
            </a:lvl5pPr>
            <a:lvl6pPr marL="2562224" indent="-232929" defTabSz="949511" eaLnBrk="0" fontAlgn="base" hangingPunct="0">
              <a:spcBef>
                <a:spcPct val="0"/>
              </a:spcBef>
              <a:spcAft>
                <a:spcPct val="0"/>
              </a:spcAft>
              <a:defRPr>
                <a:solidFill>
                  <a:schemeClr val="tx1"/>
                </a:solidFill>
                <a:latin typeface="Arial" charset="0"/>
              </a:defRPr>
            </a:lvl6pPr>
            <a:lvl7pPr marL="3028082" indent="-232929" defTabSz="949511" eaLnBrk="0" fontAlgn="base" hangingPunct="0">
              <a:spcBef>
                <a:spcPct val="0"/>
              </a:spcBef>
              <a:spcAft>
                <a:spcPct val="0"/>
              </a:spcAft>
              <a:defRPr>
                <a:solidFill>
                  <a:schemeClr val="tx1"/>
                </a:solidFill>
                <a:latin typeface="Arial" charset="0"/>
              </a:defRPr>
            </a:lvl7pPr>
            <a:lvl8pPr marL="3493941" indent="-232929" defTabSz="949511" eaLnBrk="0" fontAlgn="base" hangingPunct="0">
              <a:spcBef>
                <a:spcPct val="0"/>
              </a:spcBef>
              <a:spcAft>
                <a:spcPct val="0"/>
              </a:spcAft>
              <a:defRPr>
                <a:solidFill>
                  <a:schemeClr val="tx1"/>
                </a:solidFill>
                <a:latin typeface="Arial" charset="0"/>
              </a:defRPr>
            </a:lvl8pPr>
            <a:lvl9pPr marL="3959800" indent="-232929" defTabSz="949511" eaLnBrk="0" fontAlgn="base" hangingPunct="0">
              <a:spcBef>
                <a:spcPct val="0"/>
              </a:spcBef>
              <a:spcAft>
                <a:spcPct val="0"/>
              </a:spcAft>
              <a:defRPr>
                <a:solidFill>
                  <a:schemeClr val="tx1"/>
                </a:solidFill>
                <a:latin typeface="Arial" charset="0"/>
              </a:defRPr>
            </a:lvl9pPr>
          </a:lstStyle>
          <a:p>
            <a:pPr eaLnBrk="1" hangingPunct="1"/>
            <a:fld id="{61DACD27-FA39-4615-AD92-18B6193CCF19}" type="slidenum">
              <a:rPr lang="en-US" smtClean="0"/>
              <a:pPr eaLnBrk="1" hangingPunct="1"/>
              <a:t>27</a:t>
            </a:fld>
            <a:endParaRPr lang="en-US"/>
          </a:p>
        </p:txBody>
      </p:sp>
    </p:spTree>
    <p:extLst>
      <p:ext uri="{BB962C8B-B14F-4D97-AF65-F5344CB8AC3E}">
        <p14:creationId xmlns:p14="http://schemas.microsoft.com/office/powerpoint/2010/main" val="131043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a:t>
            </a:r>
            <a:r>
              <a:rPr lang="en-US" baseline="0" dirty="0"/>
              <a:t> min</a:t>
            </a:r>
          </a:p>
          <a:p>
            <a:endParaRPr lang="en-US" baseline="0" dirty="0"/>
          </a:p>
          <a:p>
            <a:pPr lvl="0" fontAlgn="base"/>
            <a:r>
              <a:rPr lang="en-US" sz="1200" u="none" strike="noStrike" kern="1200" dirty="0">
                <a:solidFill>
                  <a:schemeClr val="tx1"/>
                </a:solidFill>
                <a:effectLst/>
                <a:latin typeface="+mn-lt"/>
                <a:ea typeface="+mn-ea"/>
                <a:cs typeface="+mn-cs"/>
              </a:rPr>
              <a:t>a. Review</a:t>
            </a:r>
            <a:r>
              <a:rPr lang="en-US" sz="1200" u="none" strike="noStrike" kern="1200" baseline="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the definitions of a science idea and a student idea. Remind</a:t>
            </a:r>
            <a:r>
              <a:rPr lang="en-US" sz="1200" u="none" strike="noStrike" kern="1200" baseline="0" dirty="0">
                <a:solidFill>
                  <a:schemeClr val="tx1"/>
                </a:solidFill>
                <a:effectLst/>
                <a:latin typeface="+mn-lt"/>
                <a:ea typeface="+mn-ea"/>
                <a:cs typeface="+mn-cs"/>
              </a:rPr>
              <a:t> participants that students can express </a:t>
            </a:r>
            <a:r>
              <a:rPr lang="en-US" sz="1200" u="none" strike="noStrike" kern="1200" dirty="0">
                <a:solidFill>
                  <a:schemeClr val="tx1"/>
                </a:solidFill>
                <a:effectLst/>
                <a:latin typeface="+mn-lt"/>
                <a:ea typeface="+mn-ea"/>
                <a:cs typeface="+mn-cs"/>
              </a:rPr>
              <a:t>correct science ideas and inaccurate student ideas at the same time. (1 min)</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b. </a:t>
            </a:r>
            <a:r>
              <a:rPr lang="en-US" sz="1200" b="1" kern="1200" dirty="0">
                <a:solidFill>
                  <a:schemeClr val="tx1"/>
                </a:solidFill>
                <a:latin typeface="+mn-lt"/>
                <a:ea typeface="+mn-ea"/>
                <a:cs typeface="+mn-cs"/>
              </a:rPr>
              <a:t>Individuals (8 min):</a:t>
            </a:r>
            <a:r>
              <a:rPr lang="en-US" sz="1200" kern="1200" dirty="0">
                <a:solidFill>
                  <a:schemeClr val="tx1"/>
                </a:solidFill>
                <a:latin typeface="+mn-lt"/>
                <a:ea typeface="+mn-ea"/>
                <a:cs typeface="+mn-cs"/>
              </a:rPr>
              <a:t> “Study the video transcript and write in your notebooks any student ideas and science ideas you identify.”</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c. </a:t>
            </a:r>
            <a:r>
              <a:rPr lang="en-US" sz="1200" b="1" kern="1200" dirty="0">
                <a:solidFill>
                  <a:schemeClr val="tx1"/>
                </a:solidFill>
                <a:latin typeface="+mn-lt"/>
                <a:ea typeface="+mn-ea"/>
                <a:cs typeface="+mn-cs"/>
              </a:rPr>
              <a:t>Pairs (5 min):</a:t>
            </a:r>
            <a:r>
              <a:rPr lang="en-US" sz="1200" kern="1200" dirty="0">
                <a:solidFill>
                  <a:schemeClr val="tx1"/>
                </a:solidFill>
                <a:latin typeface="+mn-lt"/>
                <a:ea typeface="+mn-ea"/>
                <a:cs typeface="+mn-cs"/>
              </a:rPr>
              <a:t> “Pair up and compare the student ideas and science ideas you identified. Then discuss the question on the slide.” </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d. </a:t>
            </a:r>
            <a:r>
              <a:rPr lang="en-US" sz="1200" b="1" kern="1200" dirty="0">
                <a:solidFill>
                  <a:schemeClr val="tx1"/>
                </a:solidFill>
                <a:latin typeface="+mn-lt"/>
                <a:ea typeface="+mn-ea"/>
                <a:cs typeface="+mn-cs"/>
              </a:rPr>
              <a:t>Whole group (11 min): </a:t>
            </a:r>
            <a:r>
              <a:rPr lang="en-US" sz="1200" kern="1200" dirty="0">
                <a:solidFill>
                  <a:schemeClr val="tx1"/>
                </a:solidFill>
                <a:latin typeface="+mn-lt"/>
                <a:ea typeface="+mn-ea"/>
                <a:cs typeface="+mn-cs"/>
              </a:rPr>
              <a:t>Have participants share out what they think might be the main learning goal of this lesson, using their analyses of the science ideas they identified to support their suggestions.</a:t>
            </a:r>
          </a:p>
          <a:p>
            <a:endParaRPr lang="en-US" sz="1200" u="sng" kern="1200" dirty="0">
              <a:solidFill>
                <a:schemeClr val="tx1"/>
              </a:solidFill>
              <a:latin typeface="+mn-lt"/>
              <a:ea typeface="+mn-ea"/>
              <a:cs typeface="+mn-cs"/>
            </a:endParaRPr>
          </a:p>
          <a:p>
            <a:r>
              <a:rPr lang="en-US" sz="1200" u="none" kern="1200" dirty="0">
                <a:solidFill>
                  <a:schemeClr val="tx1"/>
                </a:solidFill>
                <a:latin typeface="+mn-lt"/>
                <a:ea typeface="+mn-ea"/>
                <a:cs typeface="+mn-cs"/>
              </a:rPr>
              <a:t>e.</a:t>
            </a:r>
            <a:r>
              <a:rPr lang="en-US" sz="1200" u="none" kern="1200" baseline="0" dirty="0">
                <a:solidFill>
                  <a:schemeClr val="tx1"/>
                </a:solidFill>
                <a:latin typeface="+mn-lt"/>
                <a:ea typeface="+mn-ea"/>
                <a:cs typeface="+mn-cs"/>
              </a:rPr>
              <a:t> </a:t>
            </a:r>
            <a:r>
              <a:rPr lang="en-US" sz="1200" u="none" kern="1200" dirty="0">
                <a:solidFill>
                  <a:schemeClr val="tx1"/>
                </a:solidFill>
                <a:latin typeface="+mn-lt"/>
                <a:ea typeface="+mn-ea"/>
                <a:cs typeface="+mn-cs"/>
              </a:rPr>
              <a:t>List </a:t>
            </a:r>
            <a:r>
              <a:rPr lang="en-US" sz="1200" kern="1200" dirty="0">
                <a:solidFill>
                  <a:schemeClr val="tx1"/>
                </a:solidFill>
                <a:latin typeface="+mn-lt"/>
                <a:ea typeface="+mn-ea"/>
                <a:cs typeface="+mn-cs"/>
              </a:rPr>
              <a:t>the possible learning goals on chart paper.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 Let participants know they’ll revisit this list of possible main learning goals for the lesson after they watch one more video clip.</a:t>
            </a:r>
          </a:p>
        </p:txBody>
      </p:sp>
      <p:sp>
        <p:nvSpPr>
          <p:cNvPr id="4" name="Slide Number Placeholder 3"/>
          <p:cNvSpPr>
            <a:spLocks noGrp="1"/>
          </p:cNvSpPr>
          <p:nvPr>
            <p:ph type="sldNum" sz="quarter" idx="10"/>
          </p:nvPr>
        </p:nvSpPr>
        <p:spPr/>
        <p:txBody>
          <a:bodyPr/>
          <a:lstStyle/>
          <a:p>
            <a:fld id="{458BEC4D-D1F7-4625-B0BA-2126EAFE9E6D}" type="slidenum">
              <a:rPr lang="en-US" smtClean="0"/>
              <a:pPr/>
              <a:t>28</a:t>
            </a:fld>
            <a:endParaRPr lang="en-US"/>
          </a:p>
        </p:txBody>
      </p:sp>
    </p:spTree>
    <p:extLst>
      <p:ext uri="{BB962C8B-B14F-4D97-AF65-F5344CB8AC3E}">
        <p14:creationId xmlns:p14="http://schemas.microsoft.com/office/powerpoint/2010/main" val="27696100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 </a:t>
            </a:r>
          </a:p>
          <a:p>
            <a:pPr lvl="1"/>
            <a:endParaRPr lang="en-US" sz="1500" dirty="0"/>
          </a:p>
          <a:p>
            <a:pPr lvl="0" fontAlgn="base"/>
            <a:r>
              <a:rPr lang="en-US" sz="1200" u="none" strike="noStrike" kern="1200" dirty="0">
                <a:solidFill>
                  <a:schemeClr val="tx1"/>
                </a:solidFill>
                <a:effectLst/>
                <a:latin typeface="+mn-lt"/>
                <a:ea typeface="+mn-ea"/>
                <a:cs typeface="+mn-cs"/>
              </a:rPr>
              <a:t>a. Have participants read the lesson context at the top of the video transcript (handout</a:t>
            </a:r>
            <a:r>
              <a:rPr lang="en-US" sz="1200" u="none" strike="noStrike" kern="1200" baseline="0" dirty="0">
                <a:solidFill>
                  <a:schemeClr val="tx1"/>
                </a:solidFill>
                <a:effectLst/>
                <a:latin typeface="+mn-lt"/>
                <a:ea typeface="+mn-ea"/>
                <a:cs typeface="+mn-cs"/>
              </a:rPr>
              <a:t> 5.5 in PD binder)</a:t>
            </a:r>
            <a:r>
              <a:rPr lang="en-US" sz="1200" u="none" strike="noStrike" kern="1200" dirty="0">
                <a:solidFill>
                  <a:schemeClr val="tx1"/>
                </a:solidFill>
                <a:effectLst/>
                <a:latin typeface="+mn-lt"/>
                <a:ea typeface="+mn-ea"/>
                <a:cs typeface="+mn-cs"/>
              </a:rPr>
              <a:t>. (Less than 1 min)</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 Review the instructions on the slide. (Less than 1 min)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 Show the video clip. (4 min)</a:t>
            </a:r>
          </a:p>
        </p:txBody>
      </p:sp>
      <p:sp>
        <p:nvSpPr>
          <p:cNvPr id="4" name="Slide Number Placeholder 3"/>
          <p:cNvSpPr>
            <a:spLocks noGrp="1"/>
          </p:cNvSpPr>
          <p:nvPr>
            <p:ph type="sldNum" sz="quarter" idx="10"/>
          </p:nvPr>
        </p:nvSpPr>
        <p:spPr/>
        <p:txBody>
          <a:bodyPr/>
          <a:lstStyle/>
          <a:p>
            <a:fld id="{458BEC4D-D1F7-4625-B0BA-2126EAFE9E6D}" type="slidenum">
              <a:rPr lang="en-US" smtClean="0"/>
              <a:pPr/>
              <a:t>29</a:t>
            </a:fld>
            <a:endParaRPr lang="en-US"/>
          </a:p>
        </p:txBody>
      </p:sp>
    </p:spTree>
    <p:extLst>
      <p:ext uri="{BB962C8B-B14F-4D97-AF65-F5344CB8AC3E}">
        <p14:creationId xmlns:p14="http://schemas.microsoft.com/office/powerpoint/2010/main" val="94328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300" dirty="0">
                <a:latin typeface="Arial" charset="0"/>
              </a:rPr>
              <a:t>5 min </a:t>
            </a:r>
          </a:p>
          <a:p>
            <a:pPr eaLnBrk="1" hangingPunct="1"/>
            <a:endParaRPr lang="en-US" sz="1300" dirty="0">
              <a:latin typeface="Arial" charset="0"/>
            </a:endParaRPr>
          </a:p>
          <a:p>
            <a:pPr lvl="0" fontAlgn="base"/>
            <a:r>
              <a:rPr lang="en-US" sz="1200" u="none" strike="noStrike" kern="1200" dirty="0">
                <a:solidFill>
                  <a:schemeClr val="tx1"/>
                </a:solidFill>
                <a:effectLst/>
                <a:latin typeface="+mn-lt"/>
                <a:ea typeface="+mn-ea"/>
                <a:cs typeface="+mn-cs"/>
              </a:rPr>
              <a:t>a. </a:t>
            </a:r>
            <a:r>
              <a:rPr lang="en-US" sz="1200" kern="1200" dirty="0">
                <a:solidFill>
                  <a:schemeClr val="tx1"/>
                </a:solidFill>
                <a:latin typeface="+mn-lt"/>
                <a:ea typeface="+mn-ea"/>
                <a:cs typeface="+mn-cs"/>
              </a:rPr>
              <a:t>Give participants time to review your feedback on their reflections from day 4 and offer reactions, comments, or follow-up questions.</a:t>
            </a:r>
            <a:endParaRPr lang="en-US" sz="1200" u="none" strike="noStrike" kern="1200" dirty="0">
              <a:solidFill>
                <a:schemeClr val="tx1"/>
              </a:solidFill>
              <a:effectLst/>
              <a:latin typeface="+mn-lt"/>
              <a:ea typeface="+mn-ea"/>
              <a:cs typeface="+mn-cs"/>
            </a:endParaRPr>
          </a:p>
          <a:p>
            <a:endParaRPr lang="en-US" sz="1200" kern="1200" dirty="0">
              <a:solidFill>
                <a:schemeClr val="tx1"/>
              </a:solidFill>
              <a:latin typeface="+mn-lt"/>
              <a:ea typeface="+mn-ea"/>
              <a:cs typeface="+mn-cs"/>
            </a:endParaRPr>
          </a:p>
          <a:p>
            <a:endParaRPr lang="en-US" dirty="0"/>
          </a:p>
        </p:txBody>
      </p:sp>
      <p:sp>
        <p:nvSpPr>
          <p:cNvPr id="4" name="Header Placeholder 3"/>
          <p:cNvSpPr>
            <a:spLocks noGrp="1"/>
          </p:cNvSpPr>
          <p:nvPr>
            <p:ph type="hdr" sz="quarter" idx="10"/>
          </p:nvPr>
        </p:nvSpPr>
        <p:spPr/>
        <p:txBody>
          <a:bodyPr/>
          <a:lstStyle/>
          <a:p>
            <a:pPr>
              <a:defRPr/>
            </a:pPr>
            <a:r>
              <a:rPr lang="en-US"/>
              <a:t>BSCS</a:t>
            </a:r>
          </a:p>
        </p:txBody>
      </p:sp>
      <p:sp>
        <p:nvSpPr>
          <p:cNvPr id="5" name="Footer Placeholder 4"/>
          <p:cNvSpPr>
            <a:spLocks noGrp="1"/>
          </p:cNvSpPr>
          <p:nvPr>
            <p:ph type="ftr" sz="quarter" idx="11"/>
          </p:nvPr>
        </p:nvSpPr>
        <p:spPr/>
        <p:txBody>
          <a:bodyPr/>
          <a:lstStyle/>
          <a:p>
            <a:pPr>
              <a:defRPr/>
            </a:pPr>
            <a:r>
              <a:rPr lang="en-US"/>
              <a:t>STeLLA Summer Institute June 2011</a:t>
            </a:r>
          </a:p>
        </p:txBody>
      </p:sp>
      <p:sp>
        <p:nvSpPr>
          <p:cNvPr id="6" name="Slide Number Placeholder 5"/>
          <p:cNvSpPr>
            <a:spLocks noGrp="1"/>
          </p:cNvSpPr>
          <p:nvPr>
            <p:ph type="sldNum" sz="quarter" idx="12"/>
          </p:nvPr>
        </p:nvSpPr>
        <p:spPr/>
        <p:txBody>
          <a:bodyPr/>
          <a:lstStyle/>
          <a:p>
            <a:pPr>
              <a:defRPr/>
            </a:pPr>
            <a:fld id="{35074273-5C1C-4B8A-81EC-C8326BBD4877}" type="slidenum">
              <a:rPr lang="en-US" smtClean="0"/>
              <a:pPr>
                <a:defRPr/>
              </a:pPr>
              <a:t>3</a:t>
            </a:fld>
            <a:endParaRPr lang="en-US"/>
          </a:p>
        </p:txBody>
      </p:sp>
    </p:spTree>
    <p:extLst>
      <p:ext uri="{BB962C8B-B14F-4D97-AF65-F5344CB8AC3E}">
        <p14:creationId xmlns:p14="http://schemas.microsoft.com/office/powerpoint/2010/main" val="459378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24 min</a:t>
            </a:r>
          </a:p>
          <a:p>
            <a:endParaRPr lang="en-US" dirty="0"/>
          </a:p>
          <a:p>
            <a:pPr lvl="0" fontAlgn="base"/>
            <a:r>
              <a:rPr lang="en-US" sz="1200" b="0" u="none" strike="noStrike" kern="1200" dirty="0">
                <a:solidFill>
                  <a:schemeClr val="tx1"/>
                </a:solidFill>
                <a:effectLst/>
                <a:latin typeface="+mn-lt"/>
                <a:ea typeface="+mn-ea"/>
                <a:cs typeface="+mn-cs"/>
              </a:rPr>
              <a:t>a. </a:t>
            </a:r>
            <a:r>
              <a:rPr lang="en-US" sz="1200" b="1" u="none" strike="noStrike" kern="1200" dirty="0">
                <a:solidFill>
                  <a:schemeClr val="tx1"/>
                </a:solidFill>
                <a:effectLst/>
                <a:latin typeface="+mn-lt"/>
                <a:ea typeface="+mn-ea"/>
                <a:cs typeface="+mn-cs"/>
              </a:rPr>
              <a:t>Individuals (8</a:t>
            </a:r>
            <a:r>
              <a:rPr lang="en-US" sz="1200" b="1" u="none" strike="noStrike" kern="1200" baseline="0" dirty="0">
                <a:solidFill>
                  <a:schemeClr val="tx1"/>
                </a:solidFill>
                <a:effectLst/>
                <a:latin typeface="+mn-lt"/>
                <a:ea typeface="+mn-ea"/>
                <a:cs typeface="+mn-cs"/>
              </a:rPr>
              <a:t> min)</a:t>
            </a:r>
            <a:r>
              <a:rPr lang="en-US" sz="1200" b="1" u="none" strike="noStrike" kern="1200" dirty="0">
                <a:solidFill>
                  <a:schemeClr val="tx1"/>
                </a:solidFill>
                <a:effectLst/>
                <a:latin typeface="+mn-lt"/>
                <a:ea typeface="+mn-ea"/>
                <a:cs typeface="+mn-cs"/>
              </a:rPr>
              <a:t>:</a:t>
            </a:r>
            <a:r>
              <a:rPr lang="en-US" sz="1200" u="none" strike="noStrike" kern="1200" dirty="0">
                <a:solidFill>
                  <a:schemeClr val="tx1"/>
                </a:solidFill>
                <a:effectLst/>
                <a:latin typeface="+mn-lt"/>
                <a:ea typeface="+mn-ea"/>
                <a:cs typeface="+mn-cs"/>
              </a:rPr>
              <a:t> “Study the video transcript and write in your notebooks any student ideas and science ideas you identify.”</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b. </a:t>
            </a:r>
            <a:r>
              <a:rPr lang="en-US" sz="1200" b="1" kern="1200" dirty="0">
                <a:solidFill>
                  <a:schemeClr val="tx1"/>
                </a:solidFill>
                <a:latin typeface="+mn-lt"/>
                <a:ea typeface="+mn-ea"/>
                <a:cs typeface="+mn-cs"/>
              </a:rPr>
              <a:t>Pairs</a:t>
            </a:r>
            <a:r>
              <a:rPr lang="en-US" sz="1200" b="1" kern="1200" baseline="0" dirty="0">
                <a:solidFill>
                  <a:schemeClr val="tx1"/>
                </a:solidFill>
                <a:latin typeface="+mn-lt"/>
                <a:ea typeface="+mn-ea"/>
                <a:cs typeface="+mn-cs"/>
              </a:rPr>
              <a:t> (5 min):</a:t>
            </a:r>
            <a:r>
              <a:rPr lang="en-US" sz="1200" kern="1200" dirty="0">
                <a:solidFill>
                  <a:schemeClr val="tx1"/>
                </a:solidFill>
                <a:latin typeface="+mn-lt"/>
                <a:ea typeface="+mn-ea"/>
                <a:cs typeface="+mn-cs"/>
              </a:rPr>
              <a:t> “Pair up and compare the student ideas and science ideas you identified on the transcript. Then discuss the question on the slide.” </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c. </a:t>
            </a:r>
            <a:r>
              <a:rPr lang="en-US" sz="1200" b="1" kern="1200" dirty="0">
                <a:solidFill>
                  <a:schemeClr val="tx1"/>
                </a:solidFill>
                <a:latin typeface="+mn-lt"/>
                <a:ea typeface="+mn-ea"/>
                <a:cs typeface="+mn-cs"/>
              </a:rPr>
              <a:t>Whole group (11 min): </a:t>
            </a:r>
            <a:r>
              <a:rPr lang="en-US" sz="1200" kern="1200" dirty="0">
                <a:solidFill>
                  <a:schemeClr val="tx1"/>
                </a:solidFill>
                <a:latin typeface="+mn-lt"/>
                <a:ea typeface="+mn-ea"/>
                <a:cs typeface="+mn-cs"/>
              </a:rPr>
              <a:t>Have participants share what they think might be the main learning goal of this lesson. Make sure they use their analyses of the science ideas they identified to support their suggestions.</a:t>
            </a:r>
          </a:p>
          <a:p>
            <a:endParaRPr lang="en-US" sz="1200" u="sng" kern="1200" dirty="0">
              <a:solidFill>
                <a:schemeClr val="tx1"/>
              </a:solidFill>
              <a:latin typeface="+mn-lt"/>
              <a:ea typeface="+mn-ea"/>
              <a:cs typeface="+mn-cs"/>
            </a:endParaRPr>
          </a:p>
          <a:p>
            <a:r>
              <a:rPr lang="en-US" sz="1200" u="none" kern="1200" dirty="0">
                <a:solidFill>
                  <a:schemeClr val="tx1"/>
                </a:solidFill>
                <a:latin typeface="+mn-lt"/>
                <a:ea typeface="+mn-ea"/>
                <a:cs typeface="+mn-cs"/>
              </a:rPr>
              <a:t>d. List</a:t>
            </a:r>
            <a:r>
              <a:rPr lang="en-US" sz="1200" kern="1200" dirty="0">
                <a:solidFill>
                  <a:schemeClr val="tx1"/>
                </a:solidFill>
                <a:latin typeface="+mn-lt"/>
                <a:ea typeface="+mn-ea"/>
                <a:cs typeface="+mn-cs"/>
              </a:rPr>
              <a:t> the science ideas and possible learning goals on chart paper. </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e. </a:t>
            </a:r>
            <a:r>
              <a:rPr lang="en-US" sz="1200" b="1" kern="1200" dirty="0">
                <a:solidFill>
                  <a:schemeClr val="tx1"/>
                </a:solidFill>
                <a:latin typeface="+mn-lt"/>
                <a:ea typeface="+mn-ea"/>
                <a:cs typeface="+mn-cs"/>
              </a:rPr>
              <a:t>Ask:</a:t>
            </a:r>
            <a:r>
              <a:rPr lang="en-US" sz="1200" kern="1200" dirty="0">
                <a:solidFill>
                  <a:schemeClr val="tx1"/>
                </a:solidFill>
                <a:latin typeface="+mn-lt"/>
                <a:ea typeface="+mn-ea"/>
                <a:cs typeface="+mn-cs"/>
              </a:rPr>
              <a:t> “Did the three video clips develop coherence across the lesson or include too many ideas that didn’t support the main learning goal?”</a:t>
            </a:r>
          </a:p>
        </p:txBody>
      </p:sp>
      <p:sp>
        <p:nvSpPr>
          <p:cNvPr id="4" name="Slide Number Placeholder 3"/>
          <p:cNvSpPr>
            <a:spLocks noGrp="1"/>
          </p:cNvSpPr>
          <p:nvPr>
            <p:ph type="sldNum" sz="quarter" idx="10"/>
          </p:nvPr>
        </p:nvSpPr>
        <p:spPr/>
        <p:txBody>
          <a:bodyPr/>
          <a:lstStyle/>
          <a:p>
            <a:fld id="{458BEC4D-D1F7-4625-B0BA-2126EAFE9E6D}" type="slidenum">
              <a:rPr lang="en-US" smtClean="0"/>
              <a:pPr/>
              <a:t>30</a:t>
            </a:fld>
            <a:endParaRPr lang="en-US"/>
          </a:p>
        </p:txBody>
      </p:sp>
    </p:spTree>
    <p:extLst>
      <p:ext uri="{BB962C8B-B14F-4D97-AF65-F5344CB8AC3E}">
        <p14:creationId xmlns:p14="http://schemas.microsoft.com/office/powerpoint/2010/main" val="8173868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min </a:t>
            </a:r>
          </a:p>
          <a:p>
            <a:endParaRPr lang="en-US" dirty="0"/>
          </a:p>
          <a:p>
            <a:pPr lvl="0" fontAlgn="base"/>
            <a:r>
              <a:rPr lang="en-US" sz="1200" b="0" u="none" strike="noStrike" kern="1200" dirty="0">
                <a:solidFill>
                  <a:schemeClr val="tx1"/>
                </a:solidFill>
                <a:effectLst/>
                <a:latin typeface="+mn-lt"/>
                <a:ea typeface="+mn-ea"/>
                <a:cs typeface="+mn-cs"/>
              </a:rPr>
              <a:t>a. </a:t>
            </a:r>
            <a:r>
              <a:rPr lang="en-US" sz="1200" b="1" u="none" strike="noStrike" kern="1200" dirty="0">
                <a:solidFill>
                  <a:schemeClr val="tx1"/>
                </a:solidFill>
                <a:effectLst/>
                <a:latin typeface="+mn-lt"/>
                <a:ea typeface="+mn-ea"/>
                <a:cs typeface="+mn-cs"/>
              </a:rPr>
              <a:t>Whole group:</a:t>
            </a:r>
            <a:r>
              <a:rPr lang="en-US" sz="1200" u="none" strike="noStrike" kern="1200" dirty="0">
                <a:solidFill>
                  <a:schemeClr val="tx1"/>
                </a:solidFill>
                <a:effectLst/>
                <a:latin typeface="+mn-lt"/>
                <a:ea typeface="+mn-ea"/>
                <a:cs typeface="+mn-cs"/>
              </a:rPr>
              <a:t> Discuss the first question on the slide and reach a consensus on the main learning goal for the lesson.</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b. </a:t>
            </a:r>
            <a:r>
              <a:rPr lang="en-US" sz="1200" b="1" kern="1200" dirty="0">
                <a:solidFill>
                  <a:schemeClr val="tx1"/>
                </a:solidFill>
                <a:latin typeface="+mn-lt"/>
                <a:ea typeface="+mn-ea"/>
                <a:cs typeface="+mn-cs"/>
              </a:rPr>
              <a:t>Pairs:</a:t>
            </a:r>
            <a:r>
              <a:rPr lang="en-US" sz="1200" kern="1200" dirty="0">
                <a:solidFill>
                  <a:schemeClr val="tx1"/>
                </a:solidFill>
                <a:latin typeface="+mn-lt"/>
                <a:ea typeface="+mn-ea"/>
                <a:cs typeface="+mn-cs"/>
              </a:rPr>
              <a:t> Have participants work in pairs to answer the criteria questions in Analysis Guide A for this agreed-upon main</a:t>
            </a:r>
            <a:r>
              <a:rPr lang="en-US" sz="1200" kern="1200" baseline="0" dirty="0">
                <a:solidFill>
                  <a:schemeClr val="tx1"/>
                </a:solidFill>
                <a:latin typeface="+mn-lt"/>
                <a:ea typeface="+mn-ea"/>
                <a:cs typeface="+mn-cs"/>
              </a:rPr>
              <a:t> learning goal</a:t>
            </a:r>
            <a:r>
              <a:rPr lang="en-US" sz="1200" kern="1200" dirty="0">
                <a:solidFill>
                  <a:schemeClr val="tx1"/>
                </a:solidFill>
                <a:latin typeface="+mn-lt"/>
                <a:ea typeface="+mn-ea"/>
                <a:cs typeface="+mn-cs"/>
              </a:rPr>
              <a:t>. Also have them identify any supporting science ideas that don’t closely match the main learning goal. </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c. </a:t>
            </a:r>
            <a:r>
              <a:rPr lang="en-US" sz="1200" b="1" kern="1200" dirty="0">
                <a:solidFill>
                  <a:schemeClr val="tx1"/>
                </a:solidFill>
                <a:latin typeface="+mn-lt"/>
                <a:ea typeface="+mn-ea"/>
                <a:cs typeface="+mn-cs"/>
              </a:rPr>
              <a:t>Whole group:</a:t>
            </a:r>
            <a:r>
              <a:rPr lang="en-US" sz="1200" kern="1200" dirty="0">
                <a:solidFill>
                  <a:schemeClr val="tx1"/>
                </a:solidFill>
                <a:latin typeface="+mn-lt"/>
                <a:ea typeface="+mn-ea"/>
                <a:cs typeface="+mn-cs"/>
              </a:rPr>
              <a:t> Discuss participants’ responses to the questions in Analysis Guide A and question 3 on the slide.</a:t>
            </a:r>
          </a:p>
        </p:txBody>
      </p:sp>
      <p:sp>
        <p:nvSpPr>
          <p:cNvPr id="4" name="Slide Number Placeholder 3"/>
          <p:cNvSpPr>
            <a:spLocks noGrp="1"/>
          </p:cNvSpPr>
          <p:nvPr>
            <p:ph type="sldNum" sz="quarter" idx="10"/>
          </p:nvPr>
        </p:nvSpPr>
        <p:spPr/>
        <p:txBody>
          <a:bodyPr/>
          <a:lstStyle/>
          <a:p>
            <a:fld id="{458BEC4D-D1F7-4625-B0BA-2126EAFE9E6D}" type="slidenum">
              <a:rPr lang="en-US" smtClean="0"/>
              <a:pPr/>
              <a:t>31</a:t>
            </a:fld>
            <a:endParaRPr lang="en-US"/>
          </a:p>
        </p:txBody>
      </p:sp>
    </p:spTree>
    <p:extLst>
      <p:ext uri="{BB962C8B-B14F-4D97-AF65-F5344CB8AC3E}">
        <p14:creationId xmlns:p14="http://schemas.microsoft.com/office/powerpoint/2010/main" val="15013470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a:t>
            </a:r>
          </a:p>
          <a:p>
            <a:endParaRPr lang="en-US" dirty="0"/>
          </a:p>
          <a:p>
            <a:r>
              <a:rPr lang="en-US" sz="1200" b="1" kern="1200" dirty="0">
                <a:solidFill>
                  <a:schemeClr val="tx1"/>
                </a:solidFill>
                <a:latin typeface="+mn-lt"/>
                <a:ea typeface="+mn-ea"/>
                <a:cs typeface="+mn-cs"/>
              </a:rPr>
              <a:t>Note: </a:t>
            </a:r>
            <a:r>
              <a:rPr lang="en-US" sz="1200" kern="1200" dirty="0">
                <a:solidFill>
                  <a:schemeClr val="tx1"/>
                </a:solidFill>
                <a:latin typeface="+mn-lt"/>
                <a:ea typeface="+mn-ea"/>
                <a:cs typeface="+mn-cs"/>
              </a:rPr>
              <a:t>This slide is </a:t>
            </a:r>
            <a:r>
              <a:rPr lang="en-US" sz="1200" b="1" kern="1200" dirty="0">
                <a:solidFill>
                  <a:schemeClr val="tx1"/>
                </a:solidFill>
                <a:latin typeface="+mn-lt"/>
                <a:ea typeface="+mn-ea"/>
                <a:cs typeface="+mn-cs"/>
              </a:rPr>
              <a:t>optional</a:t>
            </a:r>
            <a:r>
              <a:rPr lang="en-US" sz="1200" kern="1200" dirty="0">
                <a:solidFill>
                  <a:schemeClr val="tx1"/>
                </a:solidFill>
                <a:latin typeface="+mn-lt"/>
                <a:ea typeface="+mn-ea"/>
                <a:cs typeface="+mn-cs"/>
              </a:rPr>
              <a:t> if time is running short. It’s designed to help participants see how the lesson plans are written to highlight the main learning goal and science ideas that support the main learning goal.  </a:t>
            </a:r>
          </a:p>
          <a:p>
            <a:pPr lvl="0" fontAlgn="base"/>
            <a:endParaRPr lang="en-US" sz="1200" u="none" strike="noStrike" kern="1200" dirty="0">
              <a:solidFill>
                <a:schemeClr val="tx1"/>
              </a:solidFill>
              <a:effectLst/>
              <a:latin typeface="+mn-lt"/>
              <a:ea typeface="+mn-ea"/>
              <a:cs typeface="+mn-cs"/>
            </a:endParaRPr>
          </a:p>
          <a:p>
            <a:pPr lvl="0" fontAlgn="base"/>
            <a:r>
              <a:rPr lang="en-US" sz="1200" u="none" strike="noStrike" kern="1200" dirty="0">
                <a:solidFill>
                  <a:schemeClr val="tx1"/>
                </a:solidFill>
                <a:effectLst/>
                <a:latin typeface="+mn-lt"/>
                <a:ea typeface="+mn-ea"/>
                <a:cs typeface="+mn-cs"/>
              </a:rPr>
              <a:t>a. Have participants look at Forces lesson 1a in their lesson plans binders and compare the main learning goal with the goal they came up with in their analyses of the Torres video clips. It should be a pretty close match.</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 Show participants how to find the main science ideas for the lesson in the lesson plans binder—column 3 of the lesson outline (How the Science Content Storyline Develops) or column 2 of the detailed lesson plan under the Main Science Idea(s) heading. All of these ideas should support the main learning goal.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 Discuss the questions on the slide. </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Note:</a:t>
            </a:r>
            <a:r>
              <a:rPr lang="en-US" sz="1200" b="1" kern="1200" baseline="0" dirty="0">
                <a:solidFill>
                  <a:schemeClr val="tx1"/>
                </a:solidFill>
                <a:latin typeface="+mn-lt"/>
                <a:ea typeface="+mn-ea"/>
                <a:cs typeface="+mn-cs"/>
              </a:rPr>
              <a:t> </a:t>
            </a:r>
            <a:r>
              <a:rPr lang="en-US" sz="1200" b="0" kern="1200" baseline="0" dirty="0">
                <a:solidFill>
                  <a:schemeClr val="tx1"/>
                </a:solidFill>
                <a:latin typeface="+mn-lt"/>
                <a:ea typeface="+mn-ea"/>
                <a:cs typeface="+mn-cs"/>
              </a:rPr>
              <a:t>All of the key science ideas in the lesson outline should closely match the main learning goal.</a:t>
            </a:r>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58BEC4D-D1F7-4625-B0BA-2126EAFE9E6D}" type="slidenum">
              <a:rPr lang="en-US" smtClean="0"/>
              <a:pPr/>
              <a:t>32</a:t>
            </a:fld>
            <a:endParaRPr lang="en-US"/>
          </a:p>
        </p:txBody>
      </p:sp>
    </p:spTree>
    <p:extLst>
      <p:ext uri="{BB962C8B-B14F-4D97-AF65-F5344CB8AC3E}">
        <p14:creationId xmlns:p14="http://schemas.microsoft.com/office/powerpoint/2010/main" val="10857507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27015" indent="-279621" eaLnBrk="0" hangingPunct="0">
              <a:spcBef>
                <a:spcPct val="30000"/>
              </a:spcBef>
              <a:defRPr sz="1200">
                <a:solidFill>
                  <a:schemeClr val="tx1"/>
                </a:solidFill>
                <a:latin typeface="Arial" charset="0"/>
              </a:defRPr>
            </a:lvl2pPr>
            <a:lvl3pPr marL="1118484" indent="-223697" eaLnBrk="0" hangingPunct="0">
              <a:spcBef>
                <a:spcPct val="30000"/>
              </a:spcBef>
              <a:defRPr sz="1200">
                <a:solidFill>
                  <a:schemeClr val="tx1"/>
                </a:solidFill>
                <a:latin typeface="Arial" charset="0"/>
              </a:defRPr>
            </a:lvl3pPr>
            <a:lvl4pPr marL="1565878" indent="-223697" eaLnBrk="0" hangingPunct="0">
              <a:spcBef>
                <a:spcPct val="30000"/>
              </a:spcBef>
              <a:defRPr sz="1200">
                <a:solidFill>
                  <a:schemeClr val="tx1"/>
                </a:solidFill>
                <a:latin typeface="Arial" charset="0"/>
              </a:defRPr>
            </a:lvl4pPr>
            <a:lvl5pPr marL="2013271" indent="-223697" eaLnBrk="0" hangingPunct="0">
              <a:spcBef>
                <a:spcPct val="30000"/>
              </a:spcBef>
              <a:defRPr sz="1200">
                <a:solidFill>
                  <a:schemeClr val="tx1"/>
                </a:solidFill>
                <a:latin typeface="Arial" charset="0"/>
              </a:defRPr>
            </a:lvl5pPr>
            <a:lvl6pPr marL="2460665" indent="-223697" eaLnBrk="0" fontAlgn="base" hangingPunct="0">
              <a:spcBef>
                <a:spcPct val="30000"/>
              </a:spcBef>
              <a:spcAft>
                <a:spcPct val="0"/>
              </a:spcAft>
              <a:defRPr sz="1200">
                <a:solidFill>
                  <a:schemeClr val="tx1"/>
                </a:solidFill>
                <a:latin typeface="Arial" charset="0"/>
              </a:defRPr>
            </a:lvl6pPr>
            <a:lvl7pPr marL="2908058" indent="-223697" eaLnBrk="0" fontAlgn="base" hangingPunct="0">
              <a:spcBef>
                <a:spcPct val="30000"/>
              </a:spcBef>
              <a:spcAft>
                <a:spcPct val="0"/>
              </a:spcAft>
              <a:defRPr sz="1200">
                <a:solidFill>
                  <a:schemeClr val="tx1"/>
                </a:solidFill>
                <a:latin typeface="Arial" charset="0"/>
              </a:defRPr>
            </a:lvl7pPr>
            <a:lvl8pPr marL="3355453" indent="-223697" eaLnBrk="0" fontAlgn="base" hangingPunct="0">
              <a:spcBef>
                <a:spcPct val="30000"/>
              </a:spcBef>
              <a:spcAft>
                <a:spcPct val="0"/>
              </a:spcAft>
              <a:defRPr sz="1200">
                <a:solidFill>
                  <a:schemeClr val="tx1"/>
                </a:solidFill>
                <a:latin typeface="Arial" charset="0"/>
              </a:defRPr>
            </a:lvl8pPr>
            <a:lvl9pPr marL="3802846" indent="-223697"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A9E7CF9-240F-482B-9EC3-A2AD26735D19}" type="slidenum">
              <a:rPr lang="en-US" altLang="en-US">
                <a:solidFill>
                  <a:prstClr val="black"/>
                </a:solidFill>
              </a:rPr>
              <a:pPr eaLnBrk="1" hangingPunct="1">
                <a:spcBef>
                  <a:spcPct val="0"/>
                </a:spcBef>
              </a:pPr>
              <a:t>33</a:t>
            </a:fld>
            <a:endParaRPr lang="en-US" altLang="en-US">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mn-lt"/>
                <a:ea typeface="+mn-ea"/>
                <a:cs typeface="+mn-cs"/>
              </a:rPr>
              <a:t>Less than 1 min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indent="0">
              <a:buAutoNum type="alphaLcPeriod"/>
            </a:pPr>
            <a:r>
              <a:rPr lang="en-US" sz="1200" kern="1200" dirty="0">
                <a:solidFill>
                  <a:schemeClr val="tx1"/>
                </a:solidFill>
                <a:latin typeface="+mn-lt"/>
                <a:ea typeface="+mn-ea"/>
                <a:cs typeface="+mn-cs"/>
              </a:rPr>
              <a:t> “Now let’s begin the content deepening phase on forces.” </a:t>
            </a:r>
          </a:p>
          <a:p>
            <a:pPr marL="228600" indent="-228600">
              <a:buAutoNum type="alphaLcPeriod"/>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Note:</a:t>
            </a:r>
            <a:r>
              <a:rPr lang="en-US" sz="1200" kern="1200" dirty="0">
                <a:solidFill>
                  <a:schemeClr val="tx1"/>
                </a:solidFill>
                <a:latin typeface="+mn-lt"/>
                <a:ea typeface="+mn-ea"/>
                <a:cs typeface="+mn-cs"/>
              </a:rPr>
              <a:t> Throughout this content deepening phase, refer as needed to the content background document and Common Student Ideas about Forces and</a:t>
            </a:r>
            <a:r>
              <a:rPr lang="en-US" sz="1200" kern="1200" baseline="0" dirty="0">
                <a:solidFill>
                  <a:schemeClr val="tx1"/>
                </a:solidFill>
                <a:latin typeface="+mn-lt"/>
                <a:ea typeface="+mn-ea"/>
                <a:cs typeface="+mn-cs"/>
              </a:rPr>
              <a:t> Motion</a:t>
            </a:r>
            <a:r>
              <a:rPr lang="en-US" sz="1200" kern="1200" dirty="0">
                <a:solidFill>
                  <a:schemeClr val="tx1"/>
                </a:solidFill>
                <a:latin typeface="+mn-lt"/>
                <a:ea typeface="+mn-ea"/>
                <a:cs typeface="+mn-cs"/>
              </a:rPr>
              <a:t>.</a:t>
            </a:r>
          </a:p>
          <a:p>
            <a:pPr marL="228600" indent="-228600">
              <a:buNone/>
            </a:pPr>
            <a:endParaRPr lang="en-US" sz="1200" kern="1200" dirty="0">
              <a:solidFill>
                <a:schemeClr val="tx1"/>
              </a:solidFill>
              <a:latin typeface="+mn-lt"/>
              <a:ea typeface="+mn-ea"/>
              <a:cs typeface="+mn-cs"/>
            </a:endParaRPr>
          </a:p>
        </p:txBody>
      </p:sp>
    </p:spTree>
    <p:extLst>
      <p:ext uri="{BB962C8B-B14F-4D97-AF65-F5344CB8AC3E}">
        <p14:creationId xmlns:p14="http://schemas.microsoft.com/office/powerpoint/2010/main" val="25043297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 than 1 min</a:t>
            </a:r>
          </a:p>
          <a:p>
            <a:endParaRPr lang="en-US" dirty="0"/>
          </a:p>
          <a:p>
            <a:pPr marL="228600" indent="-228600">
              <a:buAutoNum type="alphaLcPeriod"/>
            </a:pPr>
            <a:r>
              <a:rPr lang="en-US" sz="1200" kern="1200" dirty="0">
                <a:solidFill>
                  <a:schemeClr val="tx1"/>
                </a:solidFill>
                <a:latin typeface="+mn-lt"/>
                <a:ea typeface="+mn-ea"/>
                <a:cs typeface="+mn-cs"/>
              </a:rPr>
              <a:t>Introduce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 unit central questions on the slide.</a:t>
            </a:r>
          </a:p>
          <a:p>
            <a:pPr marL="228600" indent="-228600">
              <a:buNone/>
            </a:pPr>
            <a:endParaRPr lang="en-US" sz="1200" kern="1200" dirty="0">
              <a:solidFill>
                <a:schemeClr val="tx1"/>
              </a:solidFill>
              <a:latin typeface="+mn-lt"/>
              <a:ea typeface="+mn-ea"/>
              <a:cs typeface="+mn-cs"/>
            </a:endParaRPr>
          </a:p>
          <a:p>
            <a:pPr marL="228600" indent="-228600">
              <a:buNone/>
            </a:pPr>
            <a:r>
              <a:rPr lang="en-US" sz="1200" kern="1200" dirty="0">
                <a:solidFill>
                  <a:schemeClr val="tx1"/>
                </a:solidFill>
                <a:latin typeface="+mn-lt"/>
                <a:ea typeface="+mn-ea"/>
                <a:cs typeface="+mn-cs"/>
              </a:rPr>
              <a:t>b. </a:t>
            </a:r>
            <a:r>
              <a:rPr lang="en-US" sz="1200" b="1" kern="1200" dirty="0">
                <a:solidFill>
                  <a:schemeClr val="tx1"/>
                </a:solidFill>
                <a:latin typeface="+mn-lt"/>
                <a:ea typeface="+mn-ea"/>
                <a:cs typeface="+mn-cs"/>
              </a:rPr>
              <a:t>Emphasize:</a:t>
            </a:r>
            <a:r>
              <a:rPr lang="en-US" sz="1200" b="1"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“These questions will guide student thinking throughout the Forces unit.”</a:t>
            </a:r>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1712102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latin typeface="+mn-lt"/>
                <a:ea typeface="+mn-ea"/>
                <a:cs typeface="+mn-cs"/>
              </a:rPr>
              <a:t>Less than 1 min</a:t>
            </a:r>
          </a:p>
          <a:p>
            <a:endParaRPr lang="en-US" sz="1200" kern="1200" baseline="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a. “Our first content deepening focus question is from Forces lessons</a:t>
            </a:r>
            <a:r>
              <a:rPr lang="en-US" sz="1200" u="none" strike="noStrike" kern="1200" baseline="0" dirty="0">
                <a:solidFill>
                  <a:schemeClr val="tx1"/>
                </a:solidFill>
                <a:latin typeface="+mn-lt"/>
                <a:ea typeface="+mn-ea"/>
                <a:cs typeface="+mn-cs"/>
              </a:rPr>
              <a:t> 1a and b</a:t>
            </a:r>
            <a:r>
              <a:rPr lang="en-US" sz="1200" u="none" strike="noStrike" kern="1200" dirty="0">
                <a:solidFill>
                  <a:schemeClr val="tx1"/>
                </a:solidFill>
                <a:latin typeface="+mn-lt"/>
                <a:ea typeface="+mn-ea"/>
                <a:cs typeface="+mn-cs"/>
              </a:rPr>
              <a:t>.”</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b. Read the question on the slide.</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c. Ask participants to write the question in their science notebooks and draw a box around it. This will reinforce a process they’ll follow with students in the actual lessons.</a:t>
            </a:r>
          </a:p>
        </p:txBody>
      </p:sp>
      <p:sp>
        <p:nvSpPr>
          <p:cNvPr id="4" name="Slide Number Placeholder 3"/>
          <p:cNvSpPr>
            <a:spLocks noGrp="1"/>
          </p:cNvSpPr>
          <p:nvPr>
            <p:ph type="sldNum" sz="quarter" idx="10"/>
          </p:nvPr>
        </p:nvSpPr>
        <p:spPr/>
        <p:txBody>
          <a:bodyPr/>
          <a:lstStyle/>
          <a:p>
            <a:pPr>
              <a:defRPr/>
            </a:pPr>
            <a:fld id="{43684274-B60F-44DF-95D1-7232594CDA5D}" type="slidenum">
              <a:rPr lang="en-US" smtClean="0">
                <a:solidFill>
                  <a:prstClr val="black"/>
                </a:solidFill>
              </a:rPr>
              <a:pPr>
                <a:defRPr/>
              </a:pPr>
              <a:t>35</a:t>
            </a:fld>
            <a:endParaRPr lang="en-US">
              <a:solidFill>
                <a:prstClr val="black"/>
              </a:solidFill>
            </a:endParaRPr>
          </a:p>
        </p:txBody>
      </p:sp>
    </p:spTree>
    <p:extLst>
      <p:ext uri="{BB962C8B-B14F-4D97-AF65-F5344CB8AC3E}">
        <p14:creationId xmlns:p14="http://schemas.microsoft.com/office/powerpoint/2010/main" val="10828070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 than 1 min</a:t>
            </a:r>
          </a:p>
          <a:p>
            <a:endParaRPr lang="en-US" dirty="0"/>
          </a:p>
          <a:p>
            <a:pPr lvl="0" fontAlgn="base"/>
            <a:r>
              <a:rPr lang="en-US" sz="1200" u="none" strike="noStrike" kern="1200" dirty="0">
                <a:solidFill>
                  <a:schemeClr val="tx1"/>
                </a:solidFill>
                <a:latin typeface="+mn-lt"/>
                <a:ea typeface="+mn-ea"/>
                <a:cs typeface="+mn-cs"/>
              </a:rPr>
              <a:t>a. Draw participants’ attention to the shopping cart on the slide.</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b. Ask, “What do you think can make this cart start to move?”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 Elicit a variety of ideas and record them on chart paper. </a:t>
            </a:r>
          </a:p>
          <a:p>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36</a:t>
            </a:fld>
            <a:endParaRPr lang="en-US"/>
          </a:p>
        </p:txBody>
      </p:sp>
    </p:spTree>
    <p:extLst>
      <p:ext uri="{BB962C8B-B14F-4D97-AF65-F5344CB8AC3E}">
        <p14:creationId xmlns:p14="http://schemas.microsoft.com/office/powerpoint/2010/main" val="21886637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a:t>
            </a:r>
            <a:r>
              <a:rPr lang="en-US" baseline="0" dirty="0"/>
              <a:t> min</a:t>
            </a:r>
          </a:p>
          <a:p>
            <a:endParaRPr lang="en-US" baseline="0" dirty="0"/>
          </a:p>
          <a:p>
            <a:pPr lvl="0" fontAlgn="base"/>
            <a:r>
              <a:rPr lang="en-US" sz="1200" u="none" strike="noStrike" kern="1200" dirty="0">
                <a:solidFill>
                  <a:schemeClr val="tx1"/>
                </a:solidFill>
                <a:latin typeface="+mn-lt"/>
                <a:ea typeface="+mn-ea"/>
                <a:cs typeface="+mn-cs"/>
              </a:rPr>
              <a:t>a. “Let’s explore what makes other familiar objects move.”</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b. Divide participants into small groups and give each group a tray of objects (paddle ball, rubber ball, toy car, block).</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c. Distribute handout 5.6 (Tree Map) and go over the instructions. Then highlight each of the questions participants will need to answer as they explore their objects.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d. Read the directions on the slide.</a:t>
            </a:r>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37</a:t>
            </a:fld>
            <a:endParaRPr lang="en-US"/>
          </a:p>
        </p:txBody>
      </p:sp>
    </p:spTree>
    <p:extLst>
      <p:ext uri="{BB962C8B-B14F-4D97-AF65-F5344CB8AC3E}">
        <p14:creationId xmlns:p14="http://schemas.microsoft.com/office/powerpoint/2010/main" val="9963663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a:t>
            </a:r>
            <a:r>
              <a:rPr lang="en-US" baseline="0" dirty="0"/>
              <a:t> min</a:t>
            </a:r>
          </a:p>
          <a:p>
            <a:endParaRPr lang="en-US" baseline="0" dirty="0"/>
          </a:p>
          <a:p>
            <a:pPr lvl="0" fontAlgn="base"/>
            <a:r>
              <a:rPr lang="en-US" sz="1200" u="none" strike="noStrike" kern="1200" dirty="0">
                <a:solidFill>
                  <a:schemeClr val="tx1"/>
                </a:solidFill>
                <a:latin typeface="+mn-lt"/>
                <a:ea typeface="+mn-ea"/>
                <a:cs typeface="+mn-cs"/>
              </a:rPr>
              <a:t>a.</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Review the guidelines on the slide.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 Direct small groups to begin their investigations and complete their tree maps. Encourage participants to explore as many of the objects on the tray as time allows.</a:t>
            </a:r>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38</a:t>
            </a:fld>
            <a:endParaRPr lang="en-US"/>
          </a:p>
        </p:txBody>
      </p:sp>
    </p:spTree>
    <p:extLst>
      <p:ext uri="{BB962C8B-B14F-4D97-AF65-F5344CB8AC3E}">
        <p14:creationId xmlns:p14="http://schemas.microsoft.com/office/powerpoint/2010/main" val="9963663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min</a:t>
            </a:r>
          </a:p>
          <a:p>
            <a:endParaRPr lang="en-US" dirty="0"/>
          </a:p>
          <a:p>
            <a:pPr lvl="0" fontAlgn="base"/>
            <a:r>
              <a:rPr lang="en-US" sz="1200" u="none" strike="noStrike" kern="1200" dirty="0">
                <a:solidFill>
                  <a:schemeClr val="tx1"/>
                </a:solidFill>
                <a:latin typeface="+mn-lt"/>
                <a:ea typeface="+mn-ea"/>
                <a:cs typeface="+mn-cs"/>
              </a:rPr>
              <a:t>a. “</a:t>
            </a:r>
            <a:r>
              <a:rPr lang="en-US" sz="1200" kern="1200" dirty="0">
                <a:solidFill>
                  <a:schemeClr val="tx1"/>
                </a:solidFill>
                <a:effectLst/>
                <a:latin typeface="+mn-lt"/>
                <a:ea typeface="+mn-ea"/>
                <a:cs typeface="+mn-cs"/>
              </a:rPr>
              <a:t>Next, let’s have a</a:t>
            </a:r>
            <a:r>
              <a:rPr lang="en-US" sz="1200" kern="1200" baseline="0" dirty="0">
                <a:solidFill>
                  <a:schemeClr val="tx1"/>
                </a:solidFill>
                <a:effectLst/>
                <a:latin typeface="+mn-lt"/>
                <a:ea typeface="+mn-ea"/>
                <a:cs typeface="+mn-cs"/>
              </a:rPr>
              <a:t> couple of </a:t>
            </a:r>
            <a:r>
              <a:rPr lang="en-US" sz="1200" kern="1200" dirty="0">
                <a:solidFill>
                  <a:schemeClr val="tx1"/>
                </a:solidFill>
                <a:effectLst/>
                <a:latin typeface="+mn-lt"/>
                <a:ea typeface="+mn-ea"/>
                <a:cs typeface="+mn-cs"/>
              </a:rPr>
              <a:t>volunteers select a different object to share with the group. When it’s your turn to share, state the name of your object and then share your descriptions from the tree map. Each of you will have 1 minute for your presentation</a:t>
            </a:r>
            <a:r>
              <a:rPr lang="en-US" sz="1200" u="none" strike="noStrike" kern="1200" baseline="0" dirty="0">
                <a:solidFill>
                  <a:schemeClr val="tx1"/>
                </a:solidFill>
                <a:latin typeface="+mn-lt"/>
                <a:ea typeface="+mn-ea"/>
                <a:cs typeface="+mn-cs"/>
              </a:rPr>
              <a:t>.</a:t>
            </a:r>
            <a:r>
              <a:rPr lang="en-US" sz="1200" u="none" strike="noStrike" kern="1200" dirty="0">
                <a:solidFill>
                  <a:schemeClr val="tx1"/>
                </a:solidFill>
                <a:latin typeface="+mn-lt"/>
                <a:ea typeface="+mn-ea"/>
                <a:cs typeface="+mn-cs"/>
              </a:rPr>
              <a:t>” </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b. Use the following example as a model:</a:t>
            </a:r>
          </a:p>
          <a:p>
            <a:pPr marL="228600" indent="-137160">
              <a:buFont typeface="Arial" pitchFamily="34" charset="0"/>
              <a:buChar char="•"/>
            </a:pPr>
            <a:r>
              <a:rPr lang="en-US" sz="1200" kern="1200" dirty="0">
                <a:solidFill>
                  <a:schemeClr val="tx1"/>
                </a:solidFill>
                <a:latin typeface="+mn-lt"/>
                <a:ea typeface="+mn-ea"/>
                <a:cs typeface="+mn-cs"/>
              </a:rPr>
              <a:t>My object is the </a:t>
            </a:r>
            <a:r>
              <a:rPr lang="en-US" sz="1200" b="1" kern="1200" dirty="0">
                <a:solidFill>
                  <a:schemeClr val="tx1"/>
                </a:solidFill>
                <a:latin typeface="+mn-lt"/>
                <a:ea typeface="+mn-ea"/>
                <a:cs typeface="+mn-cs"/>
              </a:rPr>
              <a:t>cart</a:t>
            </a:r>
            <a:r>
              <a:rPr lang="en-US" sz="1200" kern="1200" dirty="0">
                <a:solidFill>
                  <a:schemeClr val="tx1"/>
                </a:solidFill>
                <a:latin typeface="+mn-lt"/>
                <a:ea typeface="+mn-ea"/>
                <a:cs typeface="+mn-cs"/>
              </a:rPr>
              <a:t>.</a:t>
            </a:r>
          </a:p>
          <a:p>
            <a:pPr marL="228600" indent="-137160">
              <a:buFont typeface="Arial" pitchFamily="34" charset="0"/>
              <a:buChar char="•"/>
            </a:pPr>
            <a:r>
              <a:rPr lang="en-US" sz="1200" b="1" kern="1200" dirty="0">
                <a:solidFill>
                  <a:schemeClr val="tx1"/>
                </a:solidFill>
                <a:latin typeface="+mn-lt"/>
                <a:ea typeface="+mn-ea"/>
                <a:cs typeface="+mn-cs"/>
              </a:rPr>
              <a:t>My hand </a:t>
            </a:r>
            <a:r>
              <a:rPr lang="en-US" sz="1200" kern="1200" dirty="0">
                <a:solidFill>
                  <a:schemeClr val="tx1"/>
                </a:solidFill>
                <a:latin typeface="+mn-lt"/>
                <a:ea typeface="+mn-ea"/>
                <a:cs typeface="+mn-cs"/>
              </a:rPr>
              <a:t>(the other object) caused the cart to start moving.</a:t>
            </a:r>
          </a:p>
          <a:p>
            <a:pPr marL="228600" indent="-137160">
              <a:buFont typeface="Arial" pitchFamily="34" charset="0"/>
              <a:buChar char="•"/>
            </a:pPr>
            <a:r>
              <a:rPr lang="en-US" sz="1200" b="1" kern="1200" dirty="0">
                <a:solidFill>
                  <a:schemeClr val="tx1"/>
                </a:solidFill>
                <a:latin typeface="+mn-lt"/>
                <a:ea typeface="+mn-ea"/>
                <a:cs typeface="+mn-cs"/>
              </a:rPr>
              <a:t>Pushing the cart </a:t>
            </a:r>
            <a:r>
              <a:rPr lang="en-US" sz="1200" kern="1200" dirty="0">
                <a:solidFill>
                  <a:schemeClr val="tx1"/>
                </a:solidFill>
                <a:latin typeface="+mn-lt"/>
                <a:ea typeface="+mn-ea"/>
                <a:cs typeface="+mn-cs"/>
              </a:rPr>
              <a:t>(the action) caused the motion.</a:t>
            </a:r>
          </a:p>
          <a:p>
            <a:pPr marL="228600" indent="-137160">
              <a:buFont typeface="Arial" pitchFamily="34" charset="0"/>
              <a:buChar char="•"/>
            </a:pPr>
            <a:r>
              <a:rPr lang="en-US" sz="1200" b="1" kern="1200" dirty="0">
                <a:solidFill>
                  <a:schemeClr val="tx1"/>
                </a:solidFill>
                <a:latin typeface="+mn-lt"/>
                <a:ea typeface="+mn-ea"/>
                <a:cs typeface="+mn-cs"/>
              </a:rPr>
              <a:t>Pulling the cart </a:t>
            </a:r>
            <a:r>
              <a:rPr lang="en-US" sz="1200" kern="1200" dirty="0">
                <a:solidFill>
                  <a:schemeClr val="tx1"/>
                </a:solidFill>
                <a:latin typeface="+mn-lt"/>
                <a:ea typeface="+mn-ea"/>
                <a:cs typeface="+mn-cs"/>
              </a:rPr>
              <a:t>(action) with </a:t>
            </a:r>
            <a:r>
              <a:rPr lang="en-US" sz="1200" b="1" kern="1200" dirty="0">
                <a:solidFill>
                  <a:schemeClr val="tx1"/>
                </a:solidFill>
                <a:latin typeface="+mn-lt"/>
                <a:ea typeface="+mn-ea"/>
                <a:cs typeface="+mn-cs"/>
              </a:rPr>
              <a:t>my hand </a:t>
            </a:r>
            <a:r>
              <a:rPr lang="en-US" sz="1200" kern="1200" dirty="0">
                <a:solidFill>
                  <a:schemeClr val="tx1"/>
                </a:solidFill>
                <a:latin typeface="+mn-lt"/>
                <a:ea typeface="+mn-ea"/>
                <a:cs typeface="+mn-cs"/>
              </a:rPr>
              <a:t>(other object) made</a:t>
            </a:r>
            <a:r>
              <a:rPr lang="en-US" sz="1200" b="1" kern="1200" dirty="0">
                <a:solidFill>
                  <a:schemeClr val="tx1"/>
                </a:solidFill>
                <a:latin typeface="+mn-lt"/>
                <a:ea typeface="+mn-ea"/>
                <a:cs typeface="+mn-cs"/>
              </a:rPr>
              <a:t> </a:t>
            </a:r>
            <a:r>
              <a:rPr lang="en-US" sz="1200" kern="1200" dirty="0">
                <a:solidFill>
                  <a:schemeClr val="tx1"/>
                </a:solidFill>
                <a:latin typeface="+mn-lt"/>
                <a:ea typeface="+mn-ea"/>
                <a:cs typeface="+mn-cs"/>
              </a:rPr>
              <a:t>it </a:t>
            </a:r>
            <a:r>
              <a:rPr lang="en-US" sz="1200" b="1" kern="1200" dirty="0">
                <a:solidFill>
                  <a:schemeClr val="tx1"/>
                </a:solidFill>
                <a:latin typeface="+mn-lt"/>
                <a:ea typeface="+mn-ea"/>
                <a:cs typeface="+mn-cs"/>
              </a:rPr>
              <a:t>change direction</a:t>
            </a:r>
            <a:r>
              <a:rPr lang="en-US" sz="1200" kern="1200" dirty="0">
                <a:solidFill>
                  <a:schemeClr val="tx1"/>
                </a:solidFill>
                <a:latin typeface="+mn-lt"/>
                <a:ea typeface="+mn-ea"/>
                <a:cs typeface="+mn-cs"/>
              </a:rPr>
              <a:t>.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39</a:t>
            </a:fld>
            <a:endParaRPr lang="en-US"/>
          </a:p>
        </p:txBody>
      </p:sp>
    </p:spTree>
    <p:extLst>
      <p:ext uri="{BB962C8B-B14F-4D97-AF65-F5344CB8AC3E}">
        <p14:creationId xmlns:p14="http://schemas.microsoft.com/office/powerpoint/2010/main" val="2723452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defRPr>
            </a:lvl1pPr>
            <a:lvl2pPr marL="757020" indent="-291161" eaLnBrk="0" hangingPunct="0">
              <a:spcBef>
                <a:spcPct val="30000"/>
              </a:spcBef>
              <a:defRPr sz="1300">
                <a:solidFill>
                  <a:schemeClr val="tx1"/>
                </a:solidFill>
                <a:latin typeface="Arial" charset="0"/>
              </a:defRPr>
            </a:lvl2pPr>
            <a:lvl3pPr marL="1164647" indent="-232929" eaLnBrk="0" hangingPunct="0">
              <a:spcBef>
                <a:spcPct val="30000"/>
              </a:spcBef>
              <a:defRPr sz="1300">
                <a:solidFill>
                  <a:schemeClr val="tx1"/>
                </a:solidFill>
                <a:latin typeface="Arial" charset="0"/>
              </a:defRPr>
            </a:lvl3pPr>
            <a:lvl4pPr marL="1630505" indent="-232929" eaLnBrk="0" hangingPunct="0">
              <a:spcBef>
                <a:spcPct val="30000"/>
              </a:spcBef>
              <a:defRPr sz="1300">
                <a:solidFill>
                  <a:schemeClr val="tx1"/>
                </a:solidFill>
                <a:latin typeface="Arial" charset="0"/>
              </a:defRPr>
            </a:lvl4pPr>
            <a:lvl5pPr marL="2096365" indent="-232929" eaLnBrk="0" hangingPunct="0">
              <a:spcBef>
                <a:spcPct val="30000"/>
              </a:spcBef>
              <a:defRPr sz="1300">
                <a:solidFill>
                  <a:schemeClr val="tx1"/>
                </a:solidFill>
                <a:latin typeface="Arial" charset="0"/>
              </a:defRPr>
            </a:lvl5pPr>
            <a:lvl6pPr marL="2562224" indent="-232929" eaLnBrk="0" fontAlgn="base" hangingPunct="0">
              <a:spcBef>
                <a:spcPct val="30000"/>
              </a:spcBef>
              <a:spcAft>
                <a:spcPct val="0"/>
              </a:spcAft>
              <a:defRPr sz="1300">
                <a:solidFill>
                  <a:schemeClr val="tx1"/>
                </a:solidFill>
                <a:latin typeface="Arial" charset="0"/>
              </a:defRPr>
            </a:lvl6pPr>
            <a:lvl7pPr marL="3028082" indent="-232929" eaLnBrk="0" fontAlgn="base" hangingPunct="0">
              <a:spcBef>
                <a:spcPct val="30000"/>
              </a:spcBef>
              <a:spcAft>
                <a:spcPct val="0"/>
              </a:spcAft>
              <a:defRPr sz="1300">
                <a:solidFill>
                  <a:schemeClr val="tx1"/>
                </a:solidFill>
                <a:latin typeface="Arial" charset="0"/>
              </a:defRPr>
            </a:lvl7pPr>
            <a:lvl8pPr marL="3493941" indent="-232929" eaLnBrk="0" fontAlgn="base" hangingPunct="0">
              <a:spcBef>
                <a:spcPct val="30000"/>
              </a:spcBef>
              <a:spcAft>
                <a:spcPct val="0"/>
              </a:spcAft>
              <a:defRPr sz="1300">
                <a:solidFill>
                  <a:schemeClr val="tx1"/>
                </a:solidFill>
                <a:latin typeface="Arial" charset="0"/>
              </a:defRPr>
            </a:lvl8pPr>
            <a:lvl9pPr marL="3959800" indent="-232929"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143FC5AB-5F77-4208-9469-58F3C9503767}" type="slidenum">
              <a:rPr lang="en-US" altLang="en-US">
                <a:solidFill>
                  <a:srgbClr val="000000"/>
                </a:solidFill>
              </a:rPr>
              <a:pPr eaLnBrk="1" hangingPunct="1">
                <a:spcBef>
                  <a:spcPct val="0"/>
                </a:spcBef>
              </a:pPr>
              <a:t>4</a:t>
            </a:fld>
            <a:endParaRPr lang="en-US" altLang="en-US">
              <a:solidFill>
                <a:srgbClr val="000000"/>
              </a:solidFill>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r>
              <a:rPr lang="en-US" dirty="0">
                <a:latin typeface="Arial" charset="0"/>
              </a:rPr>
              <a:t>5 min </a:t>
            </a:r>
          </a:p>
          <a:p>
            <a:pPr eaLnBrk="1" hangingPunct="1"/>
            <a:endParaRPr lang="en-US" dirty="0">
              <a:latin typeface="Arial" charset="0"/>
            </a:endParaRPr>
          </a:p>
          <a:p>
            <a:pPr lvl="0" fontAlgn="base"/>
            <a:r>
              <a:rPr lang="en-US" sz="1200" u="none" strike="noStrike" kern="1200" dirty="0">
                <a:solidFill>
                  <a:schemeClr val="tx1"/>
                </a:solidFill>
                <a:effectLst/>
                <a:latin typeface="+mn-lt"/>
                <a:ea typeface="+mn-ea"/>
                <a:cs typeface="+mn-cs"/>
              </a:rPr>
              <a:t>a.</a:t>
            </a:r>
            <a:r>
              <a:rPr lang="en-US" sz="1200" u="none" strike="noStrike" kern="1200" baseline="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Review the norms as a group.</a:t>
            </a:r>
          </a:p>
          <a:p>
            <a:pPr lvl="0" fontAlgn="base"/>
            <a:endParaRPr lang="en-US" sz="1200" u="none" strike="noStrike" kern="1200" dirty="0">
              <a:solidFill>
                <a:schemeClr val="tx1"/>
              </a:solidFill>
              <a:effectLst/>
              <a:latin typeface="+mn-lt"/>
              <a:ea typeface="+mn-ea"/>
              <a:cs typeface="+mn-cs"/>
            </a:endParaRPr>
          </a:p>
          <a:p>
            <a:pPr lvl="0" fontAlgn="base"/>
            <a:r>
              <a:rPr lang="en-US" sz="1200" u="none" strike="noStrike" kern="1200" dirty="0">
                <a:solidFill>
                  <a:schemeClr val="tx1"/>
                </a:solidFill>
                <a:effectLst/>
                <a:latin typeface="+mn-lt"/>
                <a:ea typeface="+mn-ea"/>
                <a:cs typeface="+mn-cs"/>
              </a:rPr>
              <a:t>b.</a:t>
            </a:r>
            <a:r>
              <a:rPr lang="en-US" sz="1200" u="none" strike="noStrike" kern="1200" baseline="0" dirty="0">
                <a:solidFill>
                  <a:schemeClr val="tx1"/>
                </a:solidFill>
                <a:effectLst/>
                <a:latin typeface="+mn-lt"/>
                <a:ea typeface="+mn-ea"/>
                <a:cs typeface="+mn-cs"/>
              </a:rPr>
              <a:t> </a:t>
            </a:r>
            <a:r>
              <a:rPr lang="en-US" sz="1200" b="1" u="none" strike="noStrike" kern="1200" baseline="0" dirty="0">
                <a:solidFill>
                  <a:schemeClr val="tx1"/>
                </a:solidFill>
                <a:effectLst/>
                <a:latin typeface="+mn-lt"/>
                <a:ea typeface="+mn-ea"/>
                <a:cs typeface="+mn-cs"/>
              </a:rPr>
              <a:t>Ask: </a:t>
            </a:r>
            <a:r>
              <a:rPr lang="en-US" sz="1200" u="none" strike="noStrike" kern="1200" dirty="0">
                <a:solidFill>
                  <a:schemeClr val="tx1"/>
                </a:solidFill>
                <a:effectLst/>
                <a:latin typeface="+mn-lt"/>
                <a:ea typeface="+mn-ea"/>
                <a:cs typeface="+mn-cs"/>
              </a:rPr>
              <a:t>“Any comments or suggested changes? </a:t>
            </a:r>
            <a:r>
              <a:rPr lang="en-US" sz="1200" kern="1200" dirty="0">
                <a:solidFill>
                  <a:schemeClr val="tx1"/>
                </a:solidFill>
                <a:effectLst/>
                <a:latin typeface="+mn-lt"/>
                <a:ea typeface="+mn-ea"/>
                <a:cs typeface="+mn-cs"/>
              </a:rPr>
              <a:t>How are we doing with applying these norms</a:t>
            </a:r>
            <a:r>
              <a:rPr lang="en-US" sz="1200" u="none" strike="noStrike"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32792906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 than 1 min</a:t>
            </a:r>
          </a:p>
          <a:p>
            <a:endParaRPr lang="en-US" dirty="0"/>
          </a:p>
          <a:p>
            <a:r>
              <a:rPr lang="en-US" sz="1200" kern="1200" dirty="0">
                <a:solidFill>
                  <a:schemeClr val="tx1"/>
                </a:solidFill>
                <a:latin typeface="+mn-lt"/>
                <a:ea typeface="+mn-ea"/>
                <a:cs typeface="+mn-cs"/>
              </a:rPr>
              <a:t>a. Review the key science ideas on the slide.</a:t>
            </a:r>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40</a:t>
            </a:fld>
            <a:endParaRPr lang="en-US"/>
          </a:p>
        </p:txBody>
      </p:sp>
    </p:spTree>
    <p:extLst>
      <p:ext uri="{BB962C8B-B14F-4D97-AF65-F5344CB8AC3E}">
        <p14:creationId xmlns:p14="http://schemas.microsoft.com/office/powerpoint/2010/main" val="40777126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 than 1 min</a:t>
            </a:r>
          </a:p>
          <a:p>
            <a:endParaRPr lang="en-US" dirty="0"/>
          </a:p>
          <a:p>
            <a:pPr lvl="0" fontAlgn="base"/>
            <a:r>
              <a:rPr lang="en-US" sz="1200" u="none" strike="noStrike" kern="1200" dirty="0">
                <a:solidFill>
                  <a:schemeClr val="tx1"/>
                </a:solidFill>
                <a:latin typeface="+mn-lt"/>
                <a:ea typeface="+mn-ea"/>
                <a:cs typeface="+mn-cs"/>
              </a:rPr>
              <a:t>a. “Scientists use the word </a:t>
            </a:r>
            <a:r>
              <a:rPr lang="en-US" sz="1200" i="1" u="none" strike="noStrike" kern="1200" dirty="0">
                <a:solidFill>
                  <a:schemeClr val="tx1"/>
                </a:solidFill>
                <a:latin typeface="+mn-lt"/>
                <a:ea typeface="+mn-ea"/>
                <a:cs typeface="+mn-cs"/>
              </a:rPr>
              <a:t>force</a:t>
            </a:r>
            <a:r>
              <a:rPr lang="en-US" sz="1200" u="none" strike="noStrike" kern="1200" dirty="0">
                <a:solidFill>
                  <a:schemeClr val="tx1"/>
                </a:solidFill>
                <a:latin typeface="+mn-lt"/>
                <a:ea typeface="+mn-ea"/>
                <a:cs typeface="+mn-cs"/>
              </a:rPr>
              <a:t> to describe what makes objects start moving, speed up, slow down, change direction, or stop moving.”</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b. “To learn more about what forces are, let’s read a brief essay from lesson 1b.”</a:t>
            </a:r>
          </a:p>
          <a:p>
            <a:endParaRPr lang="en-US" dirty="0"/>
          </a:p>
          <a:p>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41</a:t>
            </a:fld>
            <a:endParaRPr lang="en-US"/>
          </a:p>
        </p:txBody>
      </p:sp>
    </p:spTree>
    <p:extLst>
      <p:ext uri="{BB962C8B-B14F-4D97-AF65-F5344CB8AC3E}">
        <p14:creationId xmlns:p14="http://schemas.microsoft.com/office/powerpoint/2010/main" val="22268965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3 min</a:t>
            </a:r>
          </a:p>
          <a:p>
            <a:endParaRPr lang="en-US" dirty="0"/>
          </a:p>
          <a:p>
            <a:pPr lvl="0" fontAlgn="base"/>
            <a:r>
              <a:rPr lang="en-US" sz="1200" b="0" u="none" strike="noStrike" kern="1200" dirty="0">
                <a:solidFill>
                  <a:schemeClr val="tx1"/>
                </a:solidFill>
                <a:latin typeface="+mn-lt"/>
                <a:ea typeface="+mn-ea"/>
                <a:cs typeface="+mn-cs"/>
              </a:rPr>
              <a:t>a. </a:t>
            </a:r>
            <a:r>
              <a:rPr lang="en-US" sz="1200" b="1" u="none" strike="noStrike" kern="1200" dirty="0">
                <a:solidFill>
                  <a:schemeClr val="tx1"/>
                </a:solidFill>
                <a:latin typeface="+mn-lt"/>
                <a:ea typeface="+mn-ea"/>
                <a:cs typeface="+mn-cs"/>
              </a:rPr>
              <a:t>Individuals:</a:t>
            </a:r>
            <a:r>
              <a:rPr lang="en-US" sz="1200" u="none" strike="noStrike" kern="1200" dirty="0">
                <a:solidFill>
                  <a:schemeClr val="tx1"/>
                </a:solidFill>
                <a:latin typeface="+mn-lt"/>
                <a:ea typeface="+mn-ea"/>
                <a:cs typeface="+mn-cs"/>
              </a:rPr>
              <a:t> Ask participants to l</a:t>
            </a:r>
            <a:r>
              <a:rPr lang="en-US" sz="1200" kern="1200" dirty="0">
                <a:solidFill>
                  <a:schemeClr val="tx1"/>
                </a:solidFill>
                <a:latin typeface="+mn-lt"/>
                <a:ea typeface="+mn-ea"/>
                <a:cs typeface="+mn-cs"/>
              </a:rPr>
              <a:t>ocate handout 1.2 (Forces) in their lesson plans binders, read it silently, and </a:t>
            </a:r>
            <a:r>
              <a:rPr lang="en-US" sz="1200" u="none" strike="noStrike" kern="1200" dirty="0">
                <a:solidFill>
                  <a:schemeClr val="tx1"/>
                </a:solidFill>
                <a:latin typeface="+mn-lt"/>
                <a:ea typeface="+mn-ea"/>
                <a:cs typeface="+mn-cs"/>
              </a:rPr>
              <a:t>answer the questions on the slide in their science notebooks.</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b. </a:t>
            </a:r>
            <a:r>
              <a:rPr lang="en-US" sz="1200" b="1" kern="1200" dirty="0">
                <a:solidFill>
                  <a:schemeClr val="tx1"/>
                </a:solidFill>
                <a:latin typeface="+mn-lt"/>
                <a:ea typeface="+mn-ea"/>
                <a:cs typeface="+mn-cs"/>
              </a:rPr>
              <a:t>Whole group:</a:t>
            </a:r>
            <a:r>
              <a:rPr lang="en-US" sz="1200" kern="1200" dirty="0">
                <a:solidFill>
                  <a:schemeClr val="tx1"/>
                </a:solidFill>
                <a:latin typeface="+mn-lt"/>
                <a:ea typeface="+mn-ea"/>
                <a:cs typeface="+mn-cs"/>
              </a:rPr>
              <a:t> Invite participants to share their definitions and examples with the group. Record</a:t>
            </a:r>
            <a:r>
              <a:rPr lang="en-US" sz="1200" kern="1200" baseline="0" dirty="0">
                <a:solidFill>
                  <a:schemeClr val="tx1"/>
                </a:solidFill>
                <a:latin typeface="+mn-lt"/>
                <a:ea typeface="+mn-ea"/>
                <a:cs typeface="+mn-cs"/>
              </a:rPr>
              <a:t> their ideas </a:t>
            </a:r>
            <a:r>
              <a:rPr lang="en-US" sz="1200" kern="1200" dirty="0">
                <a:solidFill>
                  <a:schemeClr val="tx1"/>
                </a:solidFill>
                <a:latin typeface="+mn-lt"/>
                <a:ea typeface="+mn-ea"/>
                <a:cs typeface="+mn-cs"/>
              </a:rPr>
              <a:t>on chart paper.</a:t>
            </a:r>
          </a:p>
          <a:p>
            <a:endParaRPr lang="en-US" sz="1200" kern="1200" dirty="0">
              <a:solidFill>
                <a:schemeClr val="tx1"/>
              </a:solidFill>
              <a:latin typeface="+mn-lt"/>
              <a:ea typeface="+mn-ea"/>
              <a:cs typeface="+mn-cs"/>
            </a:endParaRPr>
          </a:p>
          <a:p>
            <a:r>
              <a:rPr lang="en-US" sz="1200" b="1" kern="1200" dirty="0">
                <a:solidFill>
                  <a:schemeClr val="tx1"/>
                </a:solidFill>
                <a:effectLst/>
                <a:latin typeface="+mn-lt"/>
                <a:ea typeface="+mn-ea"/>
                <a:cs typeface="+mn-cs"/>
              </a:rPr>
              <a:t>Key science ideas:</a:t>
            </a:r>
            <a:endParaRPr lang="en-US" sz="1200" kern="1200" dirty="0">
              <a:solidFill>
                <a:schemeClr val="tx1"/>
              </a:solidFill>
              <a:effectLst/>
              <a:latin typeface="+mn-lt"/>
              <a:ea typeface="+mn-ea"/>
              <a:cs typeface="+mn-cs"/>
            </a:endParaRPr>
          </a:p>
          <a:p>
            <a:pPr marL="137160" lvl="0" indent="-137160">
              <a:buFont typeface="Arial" panose="020B0604020202020204" pitchFamily="34" charset="0"/>
              <a:buChar char="•"/>
            </a:pPr>
            <a:r>
              <a:rPr lang="en-US" sz="1200" i="1" kern="1200" dirty="0">
                <a:solidFill>
                  <a:schemeClr val="tx1"/>
                </a:solidFill>
                <a:effectLst/>
                <a:latin typeface="+mn-lt"/>
                <a:ea typeface="+mn-ea"/>
                <a:cs typeface="+mn-cs"/>
              </a:rPr>
              <a:t>Forces</a:t>
            </a:r>
            <a:r>
              <a:rPr lang="en-US" sz="1200" kern="1200" dirty="0">
                <a:solidFill>
                  <a:schemeClr val="tx1"/>
                </a:solidFill>
                <a:effectLst/>
                <a:latin typeface="+mn-lt"/>
                <a:ea typeface="+mn-ea"/>
                <a:cs typeface="+mn-cs"/>
              </a:rPr>
              <a:t> are pushes or pulls (interactions) between two objects that make an object start moving, change speed or direction, or stop moving.</a:t>
            </a:r>
          </a:p>
          <a:p>
            <a:pPr marL="137160" lvl="0" indent="-137160">
              <a:buFont typeface="Arial" panose="020B0604020202020204" pitchFamily="34" charset="0"/>
              <a:buChar char="•"/>
            </a:pPr>
            <a:r>
              <a:rPr lang="en-US" sz="1200" kern="1200" dirty="0">
                <a:solidFill>
                  <a:schemeClr val="tx1"/>
                </a:solidFill>
                <a:effectLst/>
                <a:latin typeface="+mn-lt"/>
                <a:ea typeface="+mn-ea"/>
                <a:cs typeface="+mn-cs"/>
              </a:rPr>
              <a:t>In most cases, two objects must touch to exert a force.</a:t>
            </a:r>
          </a:p>
          <a:p>
            <a:pPr marL="137160" lvl="0" indent="-137160">
              <a:buFont typeface="Arial" panose="020B0604020202020204" pitchFamily="34" charset="0"/>
              <a:buChar char="•"/>
            </a:pPr>
            <a:r>
              <a:rPr lang="en-US" sz="1200" i="1" kern="1200" dirty="0">
                <a:solidFill>
                  <a:schemeClr val="tx1"/>
                </a:solidFill>
                <a:effectLst/>
                <a:latin typeface="+mn-lt"/>
                <a:ea typeface="+mn-ea"/>
                <a:cs typeface="+mn-cs"/>
              </a:rPr>
              <a:t>Gravity</a:t>
            </a:r>
            <a:r>
              <a:rPr lang="en-US" sz="1200" kern="1200" dirty="0">
                <a:solidFill>
                  <a:schemeClr val="tx1"/>
                </a:solidFill>
                <a:effectLst/>
                <a:latin typeface="+mn-lt"/>
                <a:ea typeface="+mn-ea"/>
                <a:cs typeface="+mn-cs"/>
              </a:rPr>
              <a:t> is a special kind of force that pulls an object toward Earth without requiring it to touch the ground.</a:t>
            </a:r>
          </a:p>
          <a:p>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a:t>
            </a:r>
          </a:p>
          <a:p>
            <a:endParaRPr lang="en-US" dirty="0"/>
          </a:p>
          <a:p>
            <a:pPr marL="228600" lvl="0" indent="-228600" fontAlgn="base">
              <a:buAutoNum type="alphaLcPeriod"/>
            </a:pPr>
            <a:r>
              <a:rPr lang="en-US" sz="1200" b="0" u="none" strike="noStrike" kern="1200" dirty="0">
                <a:solidFill>
                  <a:schemeClr val="tx1"/>
                </a:solidFill>
                <a:latin typeface="+mn-lt"/>
                <a:ea typeface="+mn-ea"/>
                <a:cs typeface="+mn-cs"/>
              </a:rPr>
              <a:t>Read the instructions on the slide.</a:t>
            </a:r>
          </a:p>
          <a:p>
            <a:pPr marL="228600" lvl="0" indent="-228600" fontAlgn="base">
              <a:buAutoNum type="alphaLcPeriod"/>
            </a:pPr>
            <a:endParaRPr lang="en-US" sz="1200" b="0" u="none" strike="noStrike" kern="1200" dirty="0">
              <a:solidFill>
                <a:schemeClr val="tx1"/>
              </a:solidFill>
              <a:latin typeface="+mn-lt"/>
              <a:ea typeface="+mn-ea"/>
              <a:cs typeface="+mn-cs"/>
            </a:endParaRPr>
          </a:p>
          <a:p>
            <a:pPr marL="228600" lvl="0" indent="-228600" fontAlgn="base">
              <a:buAutoNum type="alphaLcPeriod"/>
            </a:pPr>
            <a:r>
              <a:rPr lang="en-US" sz="1200" b="0" u="none" strike="noStrike" kern="1200" dirty="0">
                <a:solidFill>
                  <a:schemeClr val="tx1"/>
                </a:solidFill>
                <a:latin typeface="+mn-lt"/>
                <a:ea typeface="+mn-ea"/>
                <a:cs typeface="+mn-cs"/>
              </a:rPr>
              <a:t>Invite </a:t>
            </a:r>
            <a:r>
              <a:rPr lang="en-US" sz="1200" kern="1200" dirty="0">
                <a:solidFill>
                  <a:schemeClr val="tx1"/>
                </a:solidFill>
                <a:latin typeface="+mn-lt"/>
                <a:ea typeface="+mn-ea"/>
                <a:cs typeface="+mn-cs"/>
              </a:rPr>
              <a:t>participants to share their examples and descriptions with the group. </a:t>
            </a:r>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43</a:t>
            </a:fld>
            <a:endParaRPr lang="en-US"/>
          </a:p>
        </p:txBody>
      </p:sp>
    </p:spTree>
    <p:extLst>
      <p:ext uri="{BB962C8B-B14F-4D97-AF65-F5344CB8AC3E}">
        <p14:creationId xmlns:p14="http://schemas.microsoft.com/office/powerpoint/2010/main" val="31855829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sz="1200" b="0" u="none" strike="noStrike" kern="1200" dirty="0">
                <a:solidFill>
                  <a:schemeClr val="tx1"/>
                </a:solidFill>
                <a:latin typeface="+mn-lt"/>
                <a:ea typeface="+mn-ea"/>
                <a:cs typeface="+mn-cs"/>
              </a:rPr>
              <a:t>4 min</a:t>
            </a:r>
          </a:p>
          <a:p>
            <a:pPr lvl="0" fontAlgn="base"/>
            <a:endParaRPr lang="en-US" sz="1200" b="1" u="none" strike="noStrike" kern="1200" dirty="0">
              <a:solidFill>
                <a:schemeClr val="tx1"/>
              </a:solidFill>
              <a:latin typeface="+mn-lt"/>
              <a:ea typeface="+mn-ea"/>
              <a:cs typeface="+mn-cs"/>
            </a:endParaRPr>
          </a:p>
          <a:p>
            <a:pPr lvl="0" fontAlgn="base"/>
            <a:r>
              <a:rPr lang="en-US" sz="1200" b="0" u="none" strike="noStrike" kern="1200" dirty="0">
                <a:solidFill>
                  <a:schemeClr val="tx1"/>
                </a:solidFill>
                <a:latin typeface="+mn-lt"/>
                <a:ea typeface="+mn-ea"/>
                <a:cs typeface="+mn-cs"/>
              </a:rPr>
              <a:t>a. </a:t>
            </a:r>
            <a:r>
              <a:rPr lang="en-US" sz="1200" b="1" u="none" strike="noStrike" kern="1200" dirty="0">
                <a:solidFill>
                  <a:schemeClr val="tx1"/>
                </a:solidFill>
                <a:latin typeface="+mn-lt"/>
                <a:ea typeface="+mn-ea"/>
                <a:cs typeface="+mn-cs"/>
              </a:rPr>
              <a:t>Individuals:</a:t>
            </a:r>
            <a:r>
              <a:rPr lang="en-US" sz="1200" u="none" strike="noStrike" kern="1200" dirty="0">
                <a:solidFill>
                  <a:schemeClr val="tx1"/>
                </a:solidFill>
                <a:latin typeface="+mn-lt"/>
                <a:ea typeface="+mn-ea"/>
                <a:cs typeface="+mn-cs"/>
              </a:rPr>
              <a:t> “To illustrate key science ideas about motion and forces that we’ve investigated so far, draw a picture in your science notebooks showing what makes something start to move, change speed or direction, or stop moving. You may use an example from our investigations, from the handouts, or from your own life.”</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b. “Make sure to label your drawings using action words that show the force or forces acting on an object. As you work on your drawings, ask yourself, </a:t>
            </a:r>
            <a:r>
              <a:rPr lang="en-US" sz="1200" i="1" u="none" strike="noStrike" kern="1200" dirty="0">
                <a:solidFill>
                  <a:schemeClr val="tx1"/>
                </a:solidFill>
                <a:latin typeface="+mn-lt"/>
                <a:ea typeface="+mn-ea"/>
                <a:cs typeface="+mn-cs"/>
              </a:rPr>
              <a:t>Where is the force </a:t>
            </a:r>
            <a:r>
              <a:rPr lang="en-US" sz="1200" u="none" strike="noStrike" kern="1200" dirty="0">
                <a:solidFill>
                  <a:schemeClr val="tx1"/>
                </a:solidFill>
                <a:latin typeface="+mn-lt"/>
                <a:ea typeface="+mn-ea"/>
                <a:cs typeface="+mn-cs"/>
              </a:rPr>
              <a:t> </a:t>
            </a:r>
            <a:r>
              <a:rPr lang="en-US" sz="1200" i="1" u="none" strike="noStrike" kern="1200" dirty="0">
                <a:solidFill>
                  <a:schemeClr val="tx1"/>
                </a:solidFill>
                <a:latin typeface="+mn-lt"/>
                <a:ea typeface="+mn-ea"/>
                <a:cs typeface="+mn-cs"/>
              </a:rPr>
              <a:t>that makes something start to move, change speed or direction, or stop moving?</a:t>
            </a:r>
            <a:r>
              <a:rPr lang="en-US" sz="1200" u="none" strike="noStrike" kern="1200" dirty="0">
                <a:solidFill>
                  <a:schemeClr val="tx1"/>
                </a:solidFill>
                <a:latin typeface="+mn-lt"/>
                <a:ea typeface="+mn-ea"/>
                <a:cs typeface="+mn-cs"/>
              </a:rPr>
              <a:t>”</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c. </a:t>
            </a:r>
            <a:r>
              <a:rPr lang="en-US" sz="1200" b="1" kern="1200" dirty="0">
                <a:solidFill>
                  <a:schemeClr val="tx1"/>
                </a:solidFill>
                <a:latin typeface="+mn-lt"/>
                <a:ea typeface="+mn-ea"/>
                <a:cs typeface="+mn-cs"/>
              </a:rPr>
              <a:t>Whole group:</a:t>
            </a:r>
            <a:r>
              <a:rPr lang="en-US" sz="1200" kern="1200" dirty="0">
                <a:solidFill>
                  <a:schemeClr val="tx1"/>
                </a:solidFill>
                <a:latin typeface="+mn-lt"/>
                <a:ea typeface="+mn-ea"/>
                <a:cs typeface="+mn-cs"/>
              </a:rPr>
              <a:t> Invite one or two participants to share their drawings with the group.</a:t>
            </a:r>
            <a:r>
              <a:rPr lang="en-US" dirty="0"/>
              <a: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58BEC4D-D1F7-4625-B0BA-2126EAFE9E6D}" type="slidenum">
              <a:rPr lang="en-US" smtClean="0"/>
              <a:pPr/>
              <a:t>44</a:t>
            </a:fld>
            <a:endParaRPr lang="en-US"/>
          </a:p>
        </p:txBody>
      </p:sp>
    </p:spTree>
    <p:extLst>
      <p:ext uri="{BB962C8B-B14F-4D97-AF65-F5344CB8AC3E}">
        <p14:creationId xmlns:p14="http://schemas.microsoft.com/office/powerpoint/2010/main" val="3904020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min</a:t>
            </a:r>
          </a:p>
          <a:p>
            <a:endParaRPr lang="en-US" dirty="0"/>
          </a:p>
          <a:p>
            <a:pPr lvl="0" fontAlgn="base"/>
            <a:r>
              <a:rPr lang="en-US" sz="1200" u="none" strike="noStrike" kern="1200" dirty="0">
                <a:solidFill>
                  <a:schemeClr val="tx1"/>
                </a:solidFill>
                <a:effectLst/>
                <a:latin typeface="+mn-lt"/>
                <a:ea typeface="+mn-ea"/>
                <a:cs typeface="+mn-cs"/>
              </a:rPr>
              <a:t>a. Review the focus question on the slide. </a:t>
            </a:r>
          </a:p>
          <a:p>
            <a:pPr lvl="0" fontAlgn="base"/>
            <a:endParaRPr lang="en-US" sz="1200" b="1" u="none" strike="noStrike" kern="1200" dirty="0">
              <a:solidFill>
                <a:schemeClr val="tx1"/>
              </a:solidFill>
              <a:effectLst/>
              <a:latin typeface="+mn-lt"/>
              <a:ea typeface="+mn-ea"/>
              <a:cs typeface="+mn-cs"/>
            </a:endParaRPr>
          </a:p>
          <a:p>
            <a:pPr lvl="0" fontAlgn="base"/>
            <a:r>
              <a:rPr lang="en-US" sz="1200" b="0" u="none" strike="noStrike" kern="1200" dirty="0">
                <a:solidFill>
                  <a:schemeClr val="tx1"/>
                </a:solidFill>
                <a:effectLst/>
                <a:latin typeface="+mn-lt"/>
                <a:ea typeface="+mn-ea"/>
                <a:cs typeface="+mn-cs"/>
              </a:rPr>
              <a:t>b. </a:t>
            </a:r>
            <a:r>
              <a:rPr lang="en-US" sz="1200" b="1" u="none" strike="noStrike" kern="1200" dirty="0">
                <a:solidFill>
                  <a:schemeClr val="tx1"/>
                </a:solidFill>
                <a:effectLst/>
                <a:latin typeface="+mn-lt"/>
                <a:ea typeface="+mn-ea"/>
                <a:cs typeface="+mn-cs"/>
              </a:rPr>
              <a:t>Individuals:</a:t>
            </a:r>
            <a:r>
              <a:rPr lang="en-US" sz="1200" u="none" strike="noStrike" kern="1200" dirty="0">
                <a:solidFill>
                  <a:schemeClr val="tx1"/>
                </a:solidFill>
                <a:effectLst/>
                <a:latin typeface="+mn-lt"/>
                <a:ea typeface="+mn-ea"/>
                <a:cs typeface="+mn-cs"/>
              </a:rPr>
              <a:t> Ask participants to answer the question in their science notebooks using science ideas and evidence from the previous investigations.</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c. </a:t>
            </a:r>
            <a:r>
              <a:rPr lang="en-US" sz="1200" b="1" kern="1200" dirty="0">
                <a:solidFill>
                  <a:schemeClr val="tx1"/>
                </a:solidFill>
                <a:latin typeface="+mn-lt"/>
                <a:ea typeface="+mn-ea"/>
                <a:cs typeface="+mn-cs"/>
              </a:rPr>
              <a:t>Whole-group:</a:t>
            </a:r>
            <a:r>
              <a:rPr lang="en-US" sz="1200" kern="1200" dirty="0">
                <a:solidFill>
                  <a:schemeClr val="tx1"/>
                </a:solidFill>
                <a:latin typeface="+mn-lt"/>
                <a:ea typeface="+mn-ea"/>
                <a:cs typeface="+mn-cs"/>
              </a:rPr>
              <a:t> Invite one or two participants to briefly share their responses with the group.</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45</a:t>
            </a:fld>
            <a:endParaRPr lang="en-US"/>
          </a:p>
        </p:txBody>
      </p:sp>
    </p:spTree>
    <p:extLst>
      <p:ext uri="{BB962C8B-B14F-4D97-AF65-F5344CB8AC3E}">
        <p14:creationId xmlns:p14="http://schemas.microsoft.com/office/powerpoint/2010/main" val="25040589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 than 1 min</a:t>
            </a:r>
          </a:p>
          <a:p>
            <a:endParaRPr lang="en-US" dirty="0"/>
          </a:p>
          <a:p>
            <a:r>
              <a:rPr lang="en-US" sz="1200" kern="1200" dirty="0">
                <a:solidFill>
                  <a:schemeClr val="tx1"/>
                </a:solidFill>
                <a:latin typeface="+mn-lt"/>
                <a:ea typeface="+mn-ea"/>
                <a:cs typeface="+mn-cs"/>
              </a:rPr>
              <a:t>a. Review the key science ideas on the slide.</a:t>
            </a:r>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46</a:t>
            </a:fld>
            <a:endParaRPr lang="en-US"/>
          </a:p>
        </p:txBody>
      </p:sp>
    </p:spTree>
    <p:extLst>
      <p:ext uri="{BB962C8B-B14F-4D97-AF65-F5344CB8AC3E}">
        <p14:creationId xmlns:p14="http://schemas.microsoft.com/office/powerpoint/2010/main" val="2636400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latin typeface="+mn-lt"/>
                <a:ea typeface="+mn-ea"/>
                <a:cs typeface="+mn-cs"/>
              </a:rPr>
              <a:t>Less than 1 min</a:t>
            </a:r>
          </a:p>
          <a:p>
            <a:endParaRPr lang="en-US" sz="1200" kern="1200" baseline="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a. “Our second content deepening focus question is from Forces lessons 2a</a:t>
            </a:r>
            <a:r>
              <a:rPr lang="en-US" sz="1200" u="none" strike="noStrike" kern="1200" baseline="0" dirty="0">
                <a:solidFill>
                  <a:schemeClr val="tx1"/>
                </a:solidFill>
                <a:latin typeface="+mn-lt"/>
                <a:ea typeface="+mn-ea"/>
                <a:cs typeface="+mn-cs"/>
              </a:rPr>
              <a:t> and b</a:t>
            </a:r>
            <a:r>
              <a:rPr lang="en-US" sz="1200" u="none" strike="noStrike" kern="1200" dirty="0">
                <a:solidFill>
                  <a:schemeClr val="tx1"/>
                </a:solidFill>
                <a:latin typeface="+mn-lt"/>
                <a:ea typeface="+mn-ea"/>
                <a:cs typeface="+mn-cs"/>
              </a:rPr>
              <a:t>.”</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b. Read the question on the slide.</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c. Ask participants to write the question in their science notebooks and draw a box around it.</a:t>
            </a:r>
          </a:p>
        </p:txBody>
      </p:sp>
      <p:sp>
        <p:nvSpPr>
          <p:cNvPr id="4" name="Slide Number Placeholder 3"/>
          <p:cNvSpPr>
            <a:spLocks noGrp="1"/>
          </p:cNvSpPr>
          <p:nvPr>
            <p:ph type="sldNum" sz="quarter" idx="10"/>
          </p:nvPr>
        </p:nvSpPr>
        <p:spPr/>
        <p:txBody>
          <a:bodyPr/>
          <a:lstStyle/>
          <a:p>
            <a:pPr>
              <a:defRPr/>
            </a:pPr>
            <a:fld id="{43684274-B60F-44DF-95D1-7232594CDA5D}" type="slidenum">
              <a:rPr lang="en-US" smtClean="0">
                <a:solidFill>
                  <a:prstClr val="black"/>
                </a:solidFill>
              </a:rPr>
              <a:pPr>
                <a:defRPr/>
              </a:pPr>
              <a:t>47</a:t>
            </a:fld>
            <a:endParaRPr lang="en-US">
              <a:solidFill>
                <a:prstClr val="black"/>
              </a:solidFill>
            </a:endParaRPr>
          </a:p>
        </p:txBody>
      </p:sp>
    </p:spTree>
    <p:extLst>
      <p:ext uri="{BB962C8B-B14F-4D97-AF65-F5344CB8AC3E}">
        <p14:creationId xmlns:p14="http://schemas.microsoft.com/office/powerpoint/2010/main" val="10828070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5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You can skip this slide if time is running short.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mn-lt"/>
                <a:ea typeface="+mn-ea"/>
                <a:cs typeface="+mn-cs"/>
              </a:rPr>
              <a:t>a. </a:t>
            </a:r>
            <a:r>
              <a:rPr lang="en-US" sz="1200" b="1" kern="1200" dirty="0">
                <a:solidFill>
                  <a:schemeClr val="tx1"/>
                </a:solidFill>
                <a:latin typeface="+mn-lt"/>
                <a:ea typeface="+mn-ea"/>
                <a:cs typeface="+mn-cs"/>
              </a:rPr>
              <a:t>Pairs:</a:t>
            </a:r>
            <a:r>
              <a:rPr lang="en-US" sz="1200" kern="1200" dirty="0">
                <a:solidFill>
                  <a:schemeClr val="tx1"/>
                </a:solidFill>
                <a:latin typeface="+mn-lt"/>
                <a:ea typeface="+mn-ea"/>
                <a:cs typeface="+mn-cs"/>
              </a:rPr>
              <a:t> “Before we begin our next investigation, I’d like you to pair up with an elbow partner and discuss your drawings from the previous investigation. Use the discussion questions on the slide to analyze each of your drawings.”</a:t>
            </a:r>
            <a:endParaRPr lang="en-US" dirty="0"/>
          </a:p>
          <a:p>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min</a:t>
            </a:r>
          </a:p>
          <a:p>
            <a:endParaRPr lang="en-US" dirty="0"/>
          </a:p>
          <a:p>
            <a:pPr lvl="0" fontAlgn="base"/>
            <a:r>
              <a:rPr lang="en-US" sz="1200" u="none" strike="noStrike" kern="1200" dirty="0">
                <a:solidFill>
                  <a:schemeClr val="tx1"/>
                </a:solidFill>
                <a:latin typeface="+mn-lt"/>
                <a:ea typeface="+mn-ea"/>
                <a:cs typeface="+mn-cs"/>
              </a:rPr>
              <a:t>a. Position the rolling cart where everyone can see it.</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b. Ask a volunteer to come up and exert a pushing force on the cart.</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 Discuss the questions on the slide as a group and record on chart paper participants’ ideas for the second and third questions.</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Note:</a:t>
            </a:r>
            <a:r>
              <a:rPr lang="en-US" sz="1200" kern="1200" dirty="0">
                <a:solidFill>
                  <a:schemeClr val="tx1"/>
                </a:solidFill>
                <a:latin typeface="+mn-lt"/>
                <a:ea typeface="+mn-ea"/>
                <a:cs typeface="+mn-cs"/>
              </a:rPr>
              <a:t> If no one mentions using arrows to represent the strength of a force, add it to the list of ideas.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d. Emphasize that arrows can be used to represent both the strength and direction of the forces acting on an object. </a:t>
            </a:r>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49</a:t>
            </a:fld>
            <a:endParaRPr lang="en-US"/>
          </a:p>
        </p:txBody>
      </p:sp>
    </p:spTree>
    <p:extLst>
      <p:ext uri="{BB962C8B-B14F-4D97-AF65-F5344CB8AC3E}">
        <p14:creationId xmlns:p14="http://schemas.microsoft.com/office/powerpoint/2010/main" val="382257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defRPr>
            </a:lvl1pPr>
            <a:lvl2pPr marL="757020" indent="-291161" eaLnBrk="0" hangingPunct="0">
              <a:spcBef>
                <a:spcPct val="30000"/>
              </a:spcBef>
              <a:defRPr sz="1300">
                <a:solidFill>
                  <a:schemeClr val="tx1"/>
                </a:solidFill>
                <a:latin typeface="Arial" charset="0"/>
              </a:defRPr>
            </a:lvl2pPr>
            <a:lvl3pPr marL="1164647" indent="-232929" eaLnBrk="0" hangingPunct="0">
              <a:spcBef>
                <a:spcPct val="30000"/>
              </a:spcBef>
              <a:defRPr sz="1300">
                <a:solidFill>
                  <a:schemeClr val="tx1"/>
                </a:solidFill>
                <a:latin typeface="Arial" charset="0"/>
              </a:defRPr>
            </a:lvl3pPr>
            <a:lvl4pPr marL="1630505" indent="-232929" eaLnBrk="0" hangingPunct="0">
              <a:spcBef>
                <a:spcPct val="30000"/>
              </a:spcBef>
              <a:defRPr sz="1300">
                <a:solidFill>
                  <a:schemeClr val="tx1"/>
                </a:solidFill>
                <a:latin typeface="Arial" charset="0"/>
              </a:defRPr>
            </a:lvl4pPr>
            <a:lvl5pPr marL="2096365" indent="-232929" eaLnBrk="0" hangingPunct="0">
              <a:spcBef>
                <a:spcPct val="30000"/>
              </a:spcBef>
              <a:defRPr sz="1300">
                <a:solidFill>
                  <a:schemeClr val="tx1"/>
                </a:solidFill>
                <a:latin typeface="Arial" charset="0"/>
              </a:defRPr>
            </a:lvl5pPr>
            <a:lvl6pPr marL="2562224" indent="-232929" eaLnBrk="0" fontAlgn="base" hangingPunct="0">
              <a:spcBef>
                <a:spcPct val="30000"/>
              </a:spcBef>
              <a:spcAft>
                <a:spcPct val="0"/>
              </a:spcAft>
              <a:defRPr sz="1300">
                <a:solidFill>
                  <a:schemeClr val="tx1"/>
                </a:solidFill>
                <a:latin typeface="Arial" charset="0"/>
              </a:defRPr>
            </a:lvl6pPr>
            <a:lvl7pPr marL="3028082" indent="-232929" eaLnBrk="0" fontAlgn="base" hangingPunct="0">
              <a:spcBef>
                <a:spcPct val="30000"/>
              </a:spcBef>
              <a:spcAft>
                <a:spcPct val="0"/>
              </a:spcAft>
              <a:defRPr sz="1300">
                <a:solidFill>
                  <a:schemeClr val="tx1"/>
                </a:solidFill>
                <a:latin typeface="Arial" charset="0"/>
              </a:defRPr>
            </a:lvl7pPr>
            <a:lvl8pPr marL="3493941" indent="-232929" eaLnBrk="0" fontAlgn="base" hangingPunct="0">
              <a:spcBef>
                <a:spcPct val="30000"/>
              </a:spcBef>
              <a:spcAft>
                <a:spcPct val="0"/>
              </a:spcAft>
              <a:defRPr sz="1300">
                <a:solidFill>
                  <a:schemeClr val="tx1"/>
                </a:solidFill>
                <a:latin typeface="Arial" charset="0"/>
              </a:defRPr>
            </a:lvl8pPr>
            <a:lvl9pPr marL="3959800" indent="-232929"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143FC5AB-5F77-4208-9469-58F3C9503767}" type="slidenum">
              <a:rPr lang="en-US" altLang="en-US">
                <a:solidFill>
                  <a:srgbClr val="000000"/>
                </a:solidFill>
              </a:rPr>
              <a:pPr eaLnBrk="1" hangingPunct="1">
                <a:spcBef>
                  <a:spcPct val="0"/>
                </a:spcBef>
              </a:pPr>
              <a:t>5</a:t>
            </a:fld>
            <a:endParaRPr lang="en-US" altLang="en-US">
              <a:solidFill>
                <a:srgbClr val="000000"/>
              </a:solidFill>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r>
              <a:rPr lang="en-US" altLang="en-US" baseline="0" dirty="0">
                <a:solidFill>
                  <a:srgbClr val="000000"/>
                </a:solidFill>
              </a:rPr>
              <a:t>5 min</a:t>
            </a:r>
          </a:p>
          <a:p>
            <a:endParaRPr lang="en-US" altLang="en-US" baseline="0" dirty="0">
              <a:solidFill>
                <a:srgbClr val="000000"/>
              </a:solidFill>
            </a:endParaRPr>
          </a:p>
          <a:p>
            <a:pPr lvl="0" fontAlgn="base"/>
            <a:r>
              <a:rPr lang="en-US" sz="1200" b="0" u="none" strike="noStrike" kern="1200" baseline="0" dirty="0">
                <a:solidFill>
                  <a:srgbClr val="000000"/>
                </a:solidFill>
                <a:effectLst/>
                <a:latin typeface="+mn-lt"/>
                <a:ea typeface="+mn-ea"/>
                <a:cs typeface="+mn-cs"/>
              </a:rPr>
              <a:t>a. Review these norms as a group.</a:t>
            </a:r>
          </a:p>
          <a:p>
            <a:pPr lvl="0" fontAlgn="base"/>
            <a:r>
              <a:rPr lang="en-US" sz="1200" b="0" u="none" strike="noStrike" kern="1200" baseline="0" dirty="0">
                <a:solidFill>
                  <a:srgbClr val="000000"/>
                </a:solidFill>
                <a:effectLst/>
                <a:latin typeface="+mn-lt"/>
                <a:ea typeface="+mn-ea"/>
                <a:cs typeface="+mn-cs"/>
              </a:rPr>
              <a:t> </a:t>
            </a:r>
          </a:p>
          <a:p>
            <a:pPr lvl="0" fontAlgn="base"/>
            <a:r>
              <a:rPr lang="en-US" sz="1200" b="0" u="none" strike="noStrike" kern="1200" dirty="0">
                <a:solidFill>
                  <a:schemeClr val="tx1"/>
                </a:solidFill>
                <a:effectLst/>
                <a:latin typeface="+mn-lt"/>
                <a:ea typeface="+mn-ea"/>
                <a:cs typeface="+mn-cs"/>
              </a:rPr>
              <a:t>b. </a:t>
            </a:r>
            <a:r>
              <a:rPr lang="en-US" sz="1200" b="1" u="none" strike="noStrike" kern="1200" dirty="0">
                <a:solidFill>
                  <a:schemeClr val="tx1"/>
                </a:solidFill>
                <a:effectLst/>
                <a:latin typeface="+mn-lt"/>
                <a:ea typeface="+mn-ea"/>
                <a:cs typeface="+mn-cs"/>
              </a:rPr>
              <a:t>Ask:</a:t>
            </a:r>
            <a:r>
              <a:rPr lang="en-US" sz="1200" u="none" strike="noStrike" kern="1200" dirty="0">
                <a:solidFill>
                  <a:schemeClr val="tx1"/>
                </a:solidFill>
                <a:effectLst/>
                <a:latin typeface="+mn-lt"/>
                <a:ea typeface="+mn-ea"/>
                <a:cs typeface="+mn-cs"/>
              </a:rPr>
              <a:t> “Any comments or suggested changes? Which of these norms do you think we could get better at applying</a:t>
            </a:r>
            <a:r>
              <a:rPr lang="en-US" sz="1200" u="none" strike="noStrike" kern="1200" baseline="0" dirty="0">
                <a:solidFill>
                  <a:schemeClr val="tx1"/>
                </a:solidFill>
                <a:effectLst/>
                <a:latin typeface="+mn-lt"/>
                <a:ea typeface="+mn-ea"/>
                <a:cs typeface="+mn-cs"/>
              </a:rPr>
              <a:t> individually and as a group</a:t>
            </a:r>
            <a:r>
              <a:rPr lang="en-US" sz="1200" u="none" strike="noStrike" kern="1200" dirty="0">
                <a:solidFill>
                  <a:schemeClr val="tx1"/>
                </a:solidFill>
                <a:effectLst/>
                <a:latin typeface="+mn-lt"/>
                <a:ea typeface="+mn-ea"/>
                <a:cs typeface="+mn-cs"/>
              </a:rPr>
              <a:t>?”  </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c. </a:t>
            </a:r>
            <a:r>
              <a:rPr lang="en-US" sz="1200" b="1" kern="1200" dirty="0">
                <a:solidFill>
                  <a:schemeClr val="tx1"/>
                </a:solidFill>
                <a:latin typeface="+mn-lt"/>
                <a:ea typeface="+mn-ea"/>
                <a:cs typeface="+mn-cs"/>
              </a:rPr>
              <a:t>Remind participants:</a:t>
            </a:r>
            <a:r>
              <a:rPr lang="en-US" sz="1200" kern="1200" dirty="0">
                <a:solidFill>
                  <a:schemeClr val="tx1"/>
                </a:solidFill>
                <a:latin typeface="+mn-lt"/>
                <a:ea typeface="+mn-ea"/>
                <a:cs typeface="+mn-cs"/>
              </a:rPr>
              <a:t> “</a:t>
            </a:r>
            <a:r>
              <a:rPr lang="en-US" sz="1200" kern="1200" dirty="0">
                <a:solidFill>
                  <a:schemeClr val="tx1"/>
                </a:solidFill>
                <a:effectLst/>
                <a:latin typeface="+mn-lt"/>
                <a:ea typeface="+mn-ea"/>
                <a:cs typeface="+mn-cs"/>
              </a:rPr>
              <a:t>These norms will become increasingly important during the Summer Institute and throughout the academic year as we analyze one another’s classroom videos and learn together</a:t>
            </a:r>
            <a:r>
              <a:rPr lang="en-US" sz="1200" kern="1200" dirty="0">
                <a:solidFill>
                  <a:schemeClr val="tx1"/>
                </a:solidFill>
                <a:latin typeface="+mn-lt"/>
                <a:ea typeface="+mn-ea"/>
                <a:cs typeface="+mn-cs"/>
              </a:rPr>
              <a:t>.” </a:t>
            </a:r>
            <a:endParaRPr lang="en-US" altLang="en-US" baseline="0" dirty="0">
              <a:solidFill>
                <a:srgbClr val="000000"/>
              </a:solidFill>
            </a:endParaRPr>
          </a:p>
          <a:p>
            <a:endParaRPr lang="en-US" altLang="en-US" dirty="0">
              <a:solidFill>
                <a:srgbClr val="000000"/>
              </a:solidFill>
            </a:endParaRPr>
          </a:p>
        </p:txBody>
      </p:sp>
    </p:spTree>
    <p:extLst>
      <p:ext uri="{BB962C8B-B14F-4D97-AF65-F5344CB8AC3E}">
        <p14:creationId xmlns:p14="http://schemas.microsoft.com/office/powerpoint/2010/main" val="7469888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min</a:t>
            </a:r>
          </a:p>
          <a:p>
            <a:endParaRPr lang="en-US" dirty="0"/>
          </a:p>
          <a:p>
            <a:r>
              <a:rPr lang="en-US" sz="1200" b="1" kern="1200" dirty="0">
                <a:solidFill>
                  <a:schemeClr val="tx1"/>
                </a:solidFill>
                <a:latin typeface="+mn-lt"/>
                <a:ea typeface="+mn-ea"/>
                <a:cs typeface="+mn-cs"/>
              </a:rPr>
              <a:t>Note:</a:t>
            </a:r>
            <a:r>
              <a:rPr lang="en-US" sz="1200" kern="1200" dirty="0">
                <a:solidFill>
                  <a:schemeClr val="tx1"/>
                </a:solidFill>
                <a:latin typeface="+mn-lt"/>
                <a:ea typeface="+mn-ea"/>
                <a:cs typeface="+mn-cs"/>
              </a:rPr>
              <a:t> Make sure the foam arrows of different lengths are available for this activity.</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a. “Let’s use foam arrows to represent the strength and direction of a pushing or pulling force acting on our rolling cart.”</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b. “I’ll need two volunteers for this demonstration. One volunteer will exert a pushing or pulling force on the cart, and the other volunteers will select one of the foam arrows to represent </a:t>
            </a:r>
            <a:r>
              <a:rPr lang="en-US" sz="1200" i="1" u="none" strike="noStrike" kern="1200" dirty="0">
                <a:solidFill>
                  <a:schemeClr val="tx1"/>
                </a:solidFill>
                <a:latin typeface="+mn-lt"/>
                <a:ea typeface="+mn-ea"/>
                <a:cs typeface="+mn-cs"/>
              </a:rPr>
              <a:t>both</a:t>
            </a:r>
            <a:r>
              <a:rPr lang="en-US" sz="1200" u="none" strike="noStrike" kern="1200" dirty="0">
                <a:solidFill>
                  <a:schemeClr val="tx1"/>
                </a:solidFill>
                <a:latin typeface="+mn-lt"/>
                <a:ea typeface="+mn-ea"/>
                <a:cs typeface="+mn-cs"/>
              </a:rPr>
              <a:t> the direction and strength of the force acting on the cart. As you watch</a:t>
            </a:r>
            <a:r>
              <a:rPr lang="en-US" sz="1200" u="none" strike="noStrike" kern="1200" baseline="0" dirty="0">
                <a:solidFill>
                  <a:schemeClr val="tx1"/>
                </a:solidFill>
                <a:latin typeface="+mn-lt"/>
                <a:ea typeface="+mn-ea"/>
                <a:cs typeface="+mn-cs"/>
              </a:rPr>
              <a:t> the demonstration, think about whether the foam arrow our volunteer selects accurately represents both the strength and direction of the force. Be prepared to share your observations with the group.”</a:t>
            </a:r>
            <a:endParaRPr lang="en-US" sz="1200" u="none" strike="noStrike" kern="1200" dirty="0">
              <a:solidFill>
                <a:schemeClr val="tx1"/>
              </a:solidFill>
              <a:latin typeface="+mn-lt"/>
              <a:ea typeface="+mn-ea"/>
              <a:cs typeface="+mn-cs"/>
            </a:endParaRP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c.</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Select two volunteers and have one of them push or pull the cart. Then ask the second volunteer to select an arrow and describe the direction and strength of the force.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d. Following the demonstration, invite participants to share their observations.  Ask, “Do you agree or disagree with the length of arrow selected to represent the force on the cart? Why?”</a:t>
            </a:r>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50</a:t>
            </a:fld>
            <a:endParaRPr lang="en-US"/>
          </a:p>
        </p:txBody>
      </p:sp>
    </p:spTree>
    <p:extLst>
      <p:ext uri="{BB962C8B-B14F-4D97-AF65-F5344CB8AC3E}">
        <p14:creationId xmlns:p14="http://schemas.microsoft.com/office/powerpoint/2010/main" val="21886637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 than 1</a:t>
            </a:r>
            <a:r>
              <a:rPr lang="en-US" baseline="0" dirty="0"/>
              <a:t> min</a:t>
            </a:r>
          </a:p>
          <a:p>
            <a:endParaRPr lang="en-US" baseline="0" dirty="0"/>
          </a:p>
          <a:p>
            <a:pPr lvl="0" fontAlgn="base"/>
            <a:r>
              <a:rPr lang="en-US" sz="1200" u="none" strike="noStrike" kern="1200" dirty="0">
                <a:solidFill>
                  <a:schemeClr val="tx1"/>
                </a:solidFill>
                <a:latin typeface="+mn-lt"/>
                <a:ea typeface="+mn-ea"/>
                <a:cs typeface="+mn-cs"/>
              </a:rPr>
              <a:t>a. “What are the strength and direction of the force acting on the cart in this diagram? How do you know?”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 Participants should observe that based on the length and direction of the arrow in the diagram, the force acting on the cart is pushing it to the right  with a medium-sized strength.</a:t>
            </a:r>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51</a:t>
            </a:fld>
            <a:endParaRPr lang="en-US"/>
          </a:p>
        </p:txBody>
      </p:sp>
    </p:spTree>
    <p:extLst>
      <p:ext uri="{BB962C8B-B14F-4D97-AF65-F5344CB8AC3E}">
        <p14:creationId xmlns:p14="http://schemas.microsoft.com/office/powerpoint/2010/main" val="28736995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a:t>
            </a:r>
          </a:p>
          <a:p>
            <a:endParaRPr lang="en-US" dirty="0"/>
          </a:p>
          <a:p>
            <a:pPr lvl="0" fontAlgn="base"/>
            <a:r>
              <a:rPr lang="en-US" sz="1200" u="none" strike="noStrike" kern="1200" dirty="0">
                <a:solidFill>
                  <a:schemeClr val="tx1"/>
                </a:solidFill>
                <a:latin typeface="+mn-lt"/>
                <a:ea typeface="+mn-ea"/>
                <a:cs typeface="+mn-cs"/>
              </a:rPr>
              <a:t>a. Read the questions on the slide.</a:t>
            </a:r>
          </a:p>
          <a:p>
            <a:pPr lvl="0" fontAlgn="base"/>
            <a:endParaRPr lang="en-US" sz="1200" b="1" u="none" strike="noStrike" kern="1200" dirty="0">
              <a:solidFill>
                <a:schemeClr val="tx1"/>
              </a:solidFill>
              <a:latin typeface="+mn-lt"/>
              <a:ea typeface="+mn-ea"/>
              <a:cs typeface="+mn-cs"/>
            </a:endParaRPr>
          </a:p>
          <a:p>
            <a:pPr lvl="0" fontAlgn="base"/>
            <a:r>
              <a:rPr lang="en-US" sz="1200" b="0" u="none" strike="noStrike" kern="1200" dirty="0">
                <a:solidFill>
                  <a:schemeClr val="tx1"/>
                </a:solidFill>
                <a:latin typeface="+mn-lt"/>
                <a:ea typeface="+mn-ea"/>
                <a:cs typeface="+mn-cs"/>
              </a:rPr>
              <a:t>b. </a:t>
            </a:r>
            <a:r>
              <a:rPr lang="en-US" sz="1200" b="1" u="none" strike="noStrike" kern="1200" dirty="0">
                <a:solidFill>
                  <a:schemeClr val="tx1"/>
                </a:solidFill>
                <a:latin typeface="+mn-lt"/>
                <a:ea typeface="+mn-ea"/>
                <a:cs typeface="+mn-cs"/>
              </a:rPr>
              <a:t>Pairs (1 min):</a:t>
            </a:r>
            <a:r>
              <a:rPr lang="en-US" sz="1200" u="none" strike="noStrike" kern="1200" dirty="0">
                <a:solidFill>
                  <a:schemeClr val="tx1"/>
                </a:solidFill>
                <a:latin typeface="+mn-lt"/>
                <a:ea typeface="+mn-ea"/>
                <a:cs typeface="+mn-cs"/>
              </a:rPr>
              <a:t> Ask participants to share their predictions and reasoning with an elbow partner.</a:t>
            </a:r>
          </a:p>
          <a:p>
            <a:pPr lvl="0" fontAlgn="base"/>
            <a:endParaRPr lang="en-US" sz="1200" b="1" u="none" strike="noStrike" kern="1200" dirty="0">
              <a:solidFill>
                <a:schemeClr val="tx1"/>
              </a:solidFill>
              <a:latin typeface="+mn-lt"/>
              <a:ea typeface="+mn-ea"/>
              <a:cs typeface="+mn-cs"/>
            </a:endParaRPr>
          </a:p>
          <a:p>
            <a:pPr lvl="0" fontAlgn="base"/>
            <a:r>
              <a:rPr lang="en-US" sz="1200" b="0" u="none" strike="noStrike" kern="1200" dirty="0">
                <a:solidFill>
                  <a:schemeClr val="tx1"/>
                </a:solidFill>
                <a:latin typeface="+mn-lt"/>
                <a:ea typeface="+mn-ea"/>
                <a:cs typeface="+mn-cs"/>
              </a:rPr>
              <a:t>c. </a:t>
            </a:r>
            <a:r>
              <a:rPr lang="en-US" sz="1200" b="1" u="none" strike="noStrike" kern="1200" dirty="0">
                <a:solidFill>
                  <a:schemeClr val="tx1"/>
                </a:solidFill>
                <a:latin typeface="+mn-lt"/>
                <a:ea typeface="+mn-ea"/>
                <a:cs typeface="+mn-cs"/>
              </a:rPr>
              <a:t>Whole group (1 min):</a:t>
            </a:r>
            <a:r>
              <a:rPr lang="en-US" sz="1200" u="none" strike="noStrike" kern="1200" dirty="0">
                <a:solidFill>
                  <a:schemeClr val="tx1"/>
                </a:solidFill>
                <a:latin typeface="+mn-lt"/>
                <a:ea typeface="+mn-ea"/>
                <a:cs typeface="+mn-cs"/>
              </a:rPr>
              <a:t> Invite a few participants to share their predictions and reasoning with the group. </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d. “Now</a:t>
            </a:r>
            <a:r>
              <a:rPr lang="en-US" sz="1200" u="none" strike="noStrike" kern="1200" baseline="0" dirty="0">
                <a:solidFill>
                  <a:schemeClr val="tx1"/>
                </a:solidFill>
                <a:latin typeface="+mn-lt"/>
                <a:ea typeface="+mn-ea"/>
                <a:cs typeface="+mn-cs"/>
              </a:rPr>
              <a:t> l</a:t>
            </a:r>
            <a:r>
              <a:rPr lang="en-US" sz="1200" u="none" strike="noStrike" kern="1200" dirty="0">
                <a:solidFill>
                  <a:schemeClr val="tx1"/>
                </a:solidFill>
                <a:latin typeface="+mn-lt"/>
                <a:ea typeface="+mn-ea"/>
                <a:cs typeface="+mn-cs"/>
              </a:rPr>
              <a:t>et’s test our predictions!</a:t>
            </a:r>
            <a:r>
              <a:rPr lang="en-US" sz="1200" u="none" strike="noStrike" kern="1200" baseline="0" dirty="0">
                <a:solidFill>
                  <a:schemeClr val="tx1"/>
                </a:solidFill>
                <a:latin typeface="+mn-lt"/>
                <a:ea typeface="+mn-ea"/>
                <a:cs typeface="+mn-cs"/>
              </a:rPr>
              <a:t>”</a:t>
            </a:r>
            <a:r>
              <a:rPr lang="en-US" sz="1200" u="none" strike="noStrike" kern="1200" dirty="0">
                <a:solidFill>
                  <a:schemeClr val="tx1"/>
                </a:solidFill>
                <a:latin typeface="+mn-lt"/>
                <a:ea typeface="+mn-ea"/>
                <a:cs typeface="+mn-cs"/>
              </a:rPr>
              <a:t> </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effectLst/>
                <a:latin typeface="+mn-lt"/>
                <a:ea typeface="+mn-ea"/>
                <a:cs typeface="+mn-cs"/>
              </a:rPr>
              <a:t>e. Select two volunteers to demonstrate multiple forces acting on the cart at the same time. First, ask both volunteers to exert forces of </a:t>
            </a:r>
            <a:r>
              <a:rPr lang="en-US" sz="1200" i="1" u="none" strike="noStrike" kern="1200" dirty="0">
                <a:solidFill>
                  <a:schemeClr val="tx1"/>
                </a:solidFill>
                <a:effectLst/>
                <a:latin typeface="+mn-lt"/>
                <a:ea typeface="+mn-ea"/>
                <a:cs typeface="+mn-cs"/>
              </a:rPr>
              <a:t>equal</a:t>
            </a:r>
            <a:r>
              <a:rPr lang="en-US" sz="1200" u="none" strike="noStrike" kern="1200" dirty="0">
                <a:solidFill>
                  <a:schemeClr val="tx1"/>
                </a:solidFill>
                <a:effectLst/>
                <a:latin typeface="+mn-lt"/>
                <a:ea typeface="+mn-ea"/>
                <a:cs typeface="+mn-cs"/>
              </a:rPr>
              <a:t> (the same) strength on the cart in opposite directions . Then have them exert forces of </a:t>
            </a:r>
            <a:r>
              <a:rPr lang="en-US" sz="1200" i="1" u="none" strike="noStrike" kern="1200" dirty="0">
                <a:solidFill>
                  <a:schemeClr val="tx1"/>
                </a:solidFill>
                <a:effectLst/>
                <a:latin typeface="+mn-lt"/>
                <a:ea typeface="+mn-ea"/>
                <a:cs typeface="+mn-cs"/>
              </a:rPr>
              <a:t>unequal</a:t>
            </a:r>
            <a:r>
              <a:rPr lang="en-US" sz="1200" u="none" strike="noStrike" kern="1200" dirty="0">
                <a:solidFill>
                  <a:schemeClr val="tx1"/>
                </a:solidFill>
                <a:effectLst/>
                <a:latin typeface="+mn-lt"/>
                <a:ea typeface="+mn-ea"/>
                <a:cs typeface="+mn-cs"/>
              </a:rPr>
              <a:t> strength in opposite directions.</a:t>
            </a:r>
          </a:p>
          <a:p>
            <a:pPr lvl="0" fontAlgn="base"/>
            <a:endParaRPr lang="en-US" sz="1200" u="none" strike="noStrike" kern="1200" dirty="0">
              <a:solidFill>
                <a:schemeClr val="tx1"/>
              </a:solidFill>
              <a:effectLst/>
              <a:latin typeface="+mn-lt"/>
              <a:ea typeface="+mn-ea"/>
              <a:cs typeface="+mn-cs"/>
            </a:endParaRPr>
          </a:p>
          <a:p>
            <a:pPr lvl="0" fontAlgn="base"/>
            <a:r>
              <a:rPr lang="en-US" sz="1200" u="none" strike="noStrike" kern="1200" dirty="0">
                <a:solidFill>
                  <a:schemeClr val="tx1"/>
                </a:solidFill>
                <a:effectLst/>
                <a:latin typeface="+mn-lt"/>
                <a:ea typeface="+mn-ea"/>
                <a:cs typeface="+mn-cs"/>
              </a:rPr>
              <a:t>f. Following the demonstrations, invite participants to share their observations.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g.</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Ask, “Did your predictions match what actually happened?”</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Key science ideas:</a:t>
            </a:r>
            <a:r>
              <a:rPr lang="en-US" sz="1200" kern="1200" dirty="0">
                <a:solidFill>
                  <a:schemeClr val="tx1"/>
                </a:solidFill>
                <a:latin typeface="+mn-lt"/>
                <a:ea typeface="+mn-ea"/>
                <a:cs typeface="+mn-cs"/>
              </a:rPr>
              <a:t> </a:t>
            </a:r>
          </a:p>
          <a:p>
            <a:pPr marL="137160" indent="-137160">
              <a:buFont typeface="Arial" pitchFamily="34" charset="0"/>
              <a:buChar char="•"/>
            </a:pPr>
            <a:r>
              <a:rPr lang="en-US" sz="1200" kern="1200" dirty="0">
                <a:solidFill>
                  <a:schemeClr val="tx1"/>
                </a:solidFill>
                <a:latin typeface="+mn-lt"/>
                <a:ea typeface="+mn-ea"/>
                <a:cs typeface="+mn-cs"/>
              </a:rPr>
              <a:t>When forces of equal strength are exerted on an object in opposite directions, the object won’t move.</a:t>
            </a:r>
          </a:p>
          <a:p>
            <a:pPr marL="137160" indent="-137160">
              <a:buFont typeface="Arial" pitchFamily="34" charset="0"/>
              <a:buChar char="•"/>
            </a:pPr>
            <a:r>
              <a:rPr lang="en-US" sz="1200" kern="1200" dirty="0">
                <a:solidFill>
                  <a:schemeClr val="tx1"/>
                </a:solidFill>
                <a:latin typeface="+mn-lt"/>
                <a:ea typeface="+mn-ea"/>
                <a:cs typeface="+mn-cs"/>
              </a:rPr>
              <a:t>When forces of unequal strength are exerted on an object in opposite directions, the object will move in the direction the stronger force is pushing. </a:t>
            </a:r>
            <a:r>
              <a:rPr lang="en-US" dirty="0"/>
              <a:t> </a:t>
            </a:r>
            <a:endParaRPr lang="en-US" sz="1200" kern="1200" dirty="0">
              <a:solidFill>
                <a:schemeClr val="tx1"/>
              </a:solidFill>
              <a:latin typeface="+mn-lt"/>
              <a:ea typeface="+mn-ea"/>
              <a:cs typeface="+mn-cs"/>
            </a:endParaRPr>
          </a:p>
          <a:p>
            <a:pPr lvl="0" fontAlgn="base"/>
            <a:endParaRPr lang="en-US" sz="1200" u="none" strike="noStrike"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58BEC4D-D1F7-4625-B0BA-2126EAFE9E6D}" type="slidenum">
              <a:rPr lang="en-US" smtClean="0"/>
              <a:pPr/>
              <a:t>52</a:t>
            </a:fld>
            <a:endParaRPr lang="en-US"/>
          </a:p>
        </p:txBody>
      </p:sp>
    </p:spTree>
    <p:extLst>
      <p:ext uri="{BB962C8B-B14F-4D97-AF65-F5344CB8AC3E}">
        <p14:creationId xmlns:p14="http://schemas.microsoft.com/office/powerpoint/2010/main" val="21886637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9 min</a:t>
            </a:r>
          </a:p>
          <a:p>
            <a:endParaRPr lang="en-US" dirty="0"/>
          </a:p>
          <a:p>
            <a:pPr lvl="0" fontAlgn="base"/>
            <a:r>
              <a:rPr lang="en-US" sz="1200" u="none" strike="noStrike" kern="1200" dirty="0">
                <a:solidFill>
                  <a:schemeClr val="tx1"/>
                </a:solidFill>
                <a:latin typeface="+mn-lt"/>
                <a:ea typeface="+mn-ea"/>
                <a:cs typeface="+mn-cs"/>
              </a:rPr>
              <a:t>a. “Next, we’ll investigate what happens when more than one force is exerted on a toy car at the same time in opposite directions.”</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b. Have participants pair up; then give each pair a toy car.</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c. First, direct pairs to apply the same or equal forces on the car at the same time in opposite directions. </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Note:</a:t>
            </a:r>
            <a:r>
              <a:rPr lang="en-US" sz="1200" kern="1200" dirty="0">
                <a:solidFill>
                  <a:schemeClr val="tx1"/>
                </a:solidFill>
                <a:latin typeface="+mn-lt"/>
                <a:ea typeface="+mn-ea"/>
                <a:cs typeface="+mn-cs"/>
              </a:rPr>
              <a:t> Make sure participants apply each force from opposite ends of the car.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d. Then ask, “How would you show the direction and strength of each force with paper arrows?”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e. Invite one pair of participants to demonstrate equal forces acting on the car using the paper arrows. Ask participants whether they agree or disagree with the representation or have observations to add.</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 Next, direct pairs to apply different or unequal forces on the car at the same time in different directions. Partners should decide who will exert a gentle force and who will exert a stronger force.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g. Then ask, “How would you show the direction and strength of each force with paper arrows?”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h. Invite one pair of participants to demonstrate the forces acting on the car using the paper arrows. Ask participants whether they agree or disagree with the representation or have observations to add.</a:t>
            </a:r>
          </a:p>
          <a:p>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a:t>
            </a:r>
          </a:p>
          <a:p>
            <a:endParaRPr lang="en-US" dirty="0"/>
          </a:p>
          <a:p>
            <a:pPr lvl="0" fontAlgn="base"/>
            <a:r>
              <a:rPr lang="en-US" sz="1200" u="none" strike="noStrike" kern="1200" dirty="0">
                <a:solidFill>
                  <a:schemeClr val="tx1"/>
                </a:solidFill>
                <a:latin typeface="+mn-lt"/>
                <a:ea typeface="+mn-ea"/>
                <a:cs typeface="+mn-cs"/>
              </a:rPr>
              <a:t>a. Distribute handout 5.7 (What Are the Forces?) and read through the instructions.</a:t>
            </a:r>
          </a:p>
          <a:p>
            <a:pPr lvl="0" fontAlgn="base"/>
            <a:endParaRPr lang="en-US" sz="1200" b="1" u="none" strike="noStrike" kern="1200" dirty="0">
              <a:solidFill>
                <a:schemeClr val="tx1"/>
              </a:solidFill>
              <a:latin typeface="+mn-lt"/>
              <a:ea typeface="+mn-ea"/>
              <a:cs typeface="+mn-cs"/>
            </a:endParaRPr>
          </a:p>
          <a:p>
            <a:pPr lvl="0" fontAlgn="base"/>
            <a:r>
              <a:rPr lang="en-US" sz="1200" b="0" u="none" strike="noStrike" kern="1200" dirty="0">
                <a:solidFill>
                  <a:schemeClr val="tx1"/>
                </a:solidFill>
                <a:latin typeface="+mn-lt"/>
                <a:ea typeface="+mn-ea"/>
                <a:cs typeface="+mn-cs"/>
              </a:rPr>
              <a:t>b. </a:t>
            </a:r>
            <a:r>
              <a:rPr lang="en-US" sz="1200" b="1" u="none" strike="noStrike" kern="1200" dirty="0">
                <a:solidFill>
                  <a:schemeClr val="tx1"/>
                </a:solidFill>
                <a:latin typeface="+mn-lt"/>
                <a:ea typeface="+mn-ea"/>
                <a:cs typeface="+mn-cs"/>
              </a:rPr>
              <a:t>Individuals: </a:t>
            </a:r>
            <a:r>
              <a:rPr lang="en-US" sz="1200" u="none" strike="noStrike" kern="1200" dirty="0">
                <a:solidFill>
                  <a:schemeClr val="tx1"/>
                </a:solidFill>
                <a:latin typeface="+mn-lt"/>
                <a:ea typeface="+mn-ea"/>
                <a:cs typeface="+mn-cs"/>
              </a:rPr>
              <a:t>“To show what you know about equal and unequal forces, complete this handout by drawing arrows to represent the force or forces acting on the toy car in each scenario and recording a description of what happens.”</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c. </a:t>
            </a:r>
            <a:r>
              <a:rPr lang="en-US" sz="1200" b="1" kern="1200" dirty="0">
                <a:solidFill>
                  <a:schemeClr val="tx1"/>
                </a:solidFill>
                <a:latin typeface="+mn-lt"/>
                <a:ea typeface="+mn-ea"/>
                <a:cs typeface="+mn-cs"/>
              </a:rPr>
              <a:t>Whole group:</a:t>
            </a:r>
            <a:r>
              <a:rPr lang="en-US" sz="1200" kern="1200" dirty="0">
                <a:solidFill>
                  <a:schemeClr val="tx1"/>
                </a:solidFill>
                <a:latin typeface="+mn-lt"/>
                <a:ea typeface="+mn-ea"/>
                <a:cs typeface="+mn-cs"/>
              </a:rPr>
              <a:t> Briefly discuss what happens</a:t>
            </a:r>
            <a:r>
              <a:rPr lang="en-US" sz="1200" kern="1200" baseline="0" dirty="0">
                <a:solidFill>
                  <a:schemeClr val="tx1"/>
                </a:solidFill>
                <a:latin typeface="+mn-lt"/>
                <a:ea typeface="+mn-ea"/>
                <a:cs typeface="+mn-cs"/>
              </a:rPr>
              <a:t> when equal and unequal forces act on the toy car.</a:t>
            </a:r>
            <a:r>
              <a:rPr lang="en-US" sz="1200" kern="120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54</a:t>
            </a:fld>
            <a:endParaRPr lang="en-US"/>
          </a:p>
        </p:txBody>
      </p:sp>
    </p:spTree>
    <p:extLst>
      <p:ext uri="{BB962C8B-B14F-4D97-AF65-F5344CB8AC3E}">
        <p14:creationId xmlns:p14="http://schemas.microsoft.com/office/powerpoint/2010/main" val="19490545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latin typeface="+mn-lt"/>
                <a:ea typeface="+mn-ea"/>
                <a:cs typeface="+mn-cs"/>
              </a:rPr>
              <a:t>4 min</a:t>
            </a:r>
          </a:p>
          <a:p>
            <a:endParaRPr lang="en-US" sz="1200" kern="1200" baseline="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a. Review the focus question on the slide.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 </a:t>
            </a:r>
            <a:r>
              <a:rPr lang="en-US" sz="1200" b="1" kern="1200" dirty="0">
                <a:solidFill>
                  <a:schemeClr val="tx1"/>
                </a:solidFill>
                <a:latin typeface="+mn-lt"/>
                <a:ea typeface="+mn-ea"/>
                <a:cs typeface="+mn-cs"/>
              </a:rPr>
              <a:t>Individuals:</a:t>
            </a:r>
            <a:r>
              <a:rPr lang="en-US" sz="1200" b="1" kern="1200" baseline="0" dirty="0">
                <a:solidFill>
                  <a:schemeClr val="tx1"/>
                </a:solidFill>
                <a:latin typeface="+mn-lt"/>
                <a:ea typeface="+mn-ea"/>
                <a:cs typeface="+mn-cs"/>
              </a:rPr>
              <a:t> </a:t>
            </a:r>
            <a:r>
              <a:rPr lang="en-US" sz="1200" kern="1200" dirty="0">
                <a:solidFill>
                  <a:schemeClr val="tx1"/>
                </a:solidFill>
                <a:latin typeface="+mn-lt"/>
                <a:ea typeface="+mn-ea"/>
                <a:cs typeface="+mn-cs"/>
              </a:rPr>
              <a:t>Ask participants to answer the question in their science notebooks using what they learned during the previous investigations.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a:t>
            </a:r>
            <a:r>
              <a:rPr lang="en-US" sz="1200" kern="1200" baseline="0" dirty="0">
                <a:solidFill>
                  <a:schemeClr val="tx1"/>
                </a:solidFill>
                <a:latin typeface="+mn-lt"/>
                <a:ea typeface="+mn-ea"/>
                <a:cs typeface="+mn-cs"/>
              </a:rPr>
              <a:t> </a:t>
            </a:r>
            <a:r>
              <a:rPr lang="en-US" sz="1200" b="1" kern="1200" baseline="0" dirty="0">
                <a:solidFill>
                  <a:schemeClr val="tx1"/>
                </a:solidFill>
                <a:latin typeface="+mn-lt"/>
                <a:ea typeface="+mn-ea"/>
                <a:cs typeface="+mn-cs"/>
              </a:rPr>
              <a:t>Whole group: </a:t>
            </a:r>
            <a:r>
              <a:rPr lang="en-US" sz="1200" kern="1200" baseline="0" dirty="0">
                <a:solidFill>
                  <a:schemeClr val="tx1"/>
                </a:solidFill>
                <a:latin typeface="+mn-lt"/>
                <a:ea typeface="+mn-ea"/>
                <a:cs typeface="+mn-cs"/>
              </a:rPr>
              <a:t>Invite participants to share their ideas with the group.</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3684274-B60F-44DF-95D1-7232594CDA5D}" type="slidenum">
              <a:rPr lang="en-US" smtClean="0">
                <a:solidFill>
                  <a:prstClr val="black"/>
                </a:solidFill>
              </a:rPr>
              <a:pPr>
                <a:defRPr/>
              </a:pPr>
              <a:t>55</a:t>
            </a:fld>
            <a:endParaRPr lang="en-US">
              <a:solidFill>
                <a:prstClr val="black"/>
              </a:solidFill>
            </a:endParaRPr>
          </a:p>
        </p:txBody>
      </p:sp>
    </p:spTree>
    <p:extLst>
      <p:ext uri="{BB962C8B-B14F-4D97-AF65-F5344CB8AC3E}">
        <p14:creationId xmlns:p14="http://schemas.microsoft.com/office/powerpoint/2010/main" val="10828070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 than 1 min</a:t>
            </a:r>
          </a:p>
          <a:p>
            <a:endParaRPr lang="en-US" dirty="0"/>
          </a:p>
          <a:p>
            <a:r>
              <a:rPr lang="en-US" dirty="0"/>
              <a:t>a.</a:t>
            </a:r>
            <a:r>
              <a:rPr lang="en-US" baseline="0" dirty="0"/>
              <a:t> Review the key science ideas on the slide.</a:t>
            </a:r>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56</a:t>
            </a:fld>
            <a:endParaRPr lang="en-US"/>
          </a:p>
        </p:txBody>
      </p:sp>
    </p:spTree>
    <p:extLst>
      <p:ext uri="{BB962C8B-B14F-4D97-AF65-F5344CB8AC3E}">
        <p14:creationId xmlns:p14="http://schemas.microsoft.com/office/powerpoint/2010/main" val="18191211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 than 1 min</a:t>
            </a:r>
          </a:p>
          <a:p>
            <a:endParaRPr lang="en-US" dirty="0"/>
          </a:p>
          <a:p>
            <a:pPr lvl="0" fontAlgn="base"/>
            <a:r>
              <a:rPr lang="en-US" sz="1200" u="none" strike="noStrike" kern="1200" dirty="0">
                <a:solidFill>
                  <a:schemeClr val="tx1"/>
                </a:solidFill>
                <a:latin typeface="+mn-lt"/>
                <a:ea typeface="+mn-ea"/>
                <a:cs typeface="+mn-cs"/>
              </a:rPr>
              <a:t>a. Read the questions on the slide.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 “We’ll explore these questions as we continue deepening our understandings of forces and motion in the next</a:t>
            </a:r>
            <a:r>
              <a:rPr lang="en-US" sz="1200" kern="1200" baseline="0" dirty="0">
                <a:solidFill>
                  <a:schemeClr val="tx1"/>
                </a:solidFill>
                <a:latin typeface="+mn-lt"/>
                <a:ea typeface="+mn-ea"/>
                <a:cs typeface="+mn-cs"/>
              </a:rPr>
              <a:t> part </a:t>
            </a:r>
            <a:r>
              <a:rPr lang="en-US" sz="1200" kern="1200" dirty="0">
                <a:solidFill>
                  <a:schemeClr val="tx1"/>
                </a:solidFill>
                <a:latin typeface="+mn-lt"/>
                <a:ea typeface="+mn-ea"/>
                <a:cs typeface="+mn-cs"/>
              </a:rPr>
              <a:t>of our content deepening session.” </a:t>
            </a:r>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57</a:t>
            </a:fld>
            <a:endParaRPr lang="en-US" dirty="0"/>
          </a:p>
        </p:txBody>
      </p:sp>
    </p:spTree>
    <p:extLst>
      <p:ext uri="{BB962C8B-B14F-4D97-AF65-F5344CB8AC3E}">
        <p14:creationId xmlns:p14="http://schemas.microsoft.com/office/powerpoint/2010/main" val="32268773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min</a:t>
            </a:r>
          </a:p>
          <a:p>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u="none" strike="noStrike" kern="1200" dirty="0">
                <a:solidFill>
                  <a:schemeClr val="tx1"/>
                </a:solidFill>
                <a:latin typeface="+mn-lt"/>
                <a:ea typeface="+mn-ea"/>
                <a:cs typeface="+mn-cs"/>
              </a:rPr>
              <a:t>a. </a:t>
            </a:r>
            <a:r>
              <a:rPr lang="en-US" sz="1200" u="none" strike="noStrike" kern="1200" dirty="0">
                <a:solidFill>
                  <a:schemeClr val="tx1"/>
                </a:solidFill>
                <a:effectLst/>
                <a:latin typeface="+mn-lt"/>
                <a:ea typeface="+mn-ea"/>
                <a:cs typeface="+mn-cs"/>
              </a:rPr>
              <a:t>Introduce the objects on the slide and what they represent.</a:t>
            </a:r>
            <a:endParaRPr lang="en-US" sz="1200" u="none" strike="noStrike" kern="1200" dirty="0">
              <a:solidFill>
                <a:schemeClr val="tx1"/>
              </a:solidFill>
              <a:latin typeface="+mn-lt"/>
              <a:ea typeface="+mn-ea"/>
              <a:cs typeface="+mn-cs"/>
            </a:endParaRPr>
          </a:p>
          <a:p>
            <a:pPr marL="457200" lvl="0" indent="-228600">
              <a:buFont typeface="+mj-lt"/>
              <a:buAutoNum type="arabicPeriod"/>
            </a:pPr>
            <a:r>
              <a:rPr lang="en-US" sz="1200" kern="1200" dirty="0">
                <a:solidFill>
                  <a:schemeClr val="tx1"/>
                </a:solidFill>
                <a:latin typeface="+mn-lt"/>
                <a:ea typeface="+mn-ea"/>
                <a:cs typeface="+mn-cs"/>
              </a:rPr>
              <a:t>A spring launching a ball upward</a:t>
            </a:r>
          </a:p>
          <a:p>
            <a:pPr marL="457200" lvl="0" indent="-228600">
              <a:buFont typeface="+mj-lt"/>
              <a:buAutoNum type="arabicPeriod"/>
            </a:pPr>
            <a:r>
              <a:rPr lang="en-US" sz="1200" kern="1200" dirty="0">
                <a:solidFill>
                  <a:schemeClr val="tx1"/>
                </a:solidFill>
                <a:latin typeface="+mn-lt"/>
                <a:ea typeface="+mn-ea"/>
                <a:cs typeface="+mn-cs"/>
              </a:rPr>
              <a:t>A ball falling to the ground</a:t>
            </a:r>
          </a:p>
          <a:p>
            <a:pPr marL="457200" lvl="0" indent="-228600">
              <a:buFont typeface="+mj-lt"/>
              <a:buAutoNum type="arabicPeriod"/>
            </a:pPr>
            <a:r>
              <a:rPr lang="en-US" sz="1200" kern="1200" dirty="0">
                <a:solidFill>
                  <a:schemeClr val="tx1"/>
                </a:solidFill>
                <a:latin typeface="+mn-lt"/>
                <a:ea typeface="+mn-ea"/>
                <a:cs typeface="+mn-cs"/>
              </a:rPr>
              <a:t>A girl pulling a wagon</a:t>
            </a:r>
          </a:p>
          <a:p>
            <a:pPr marL="457200" lvl="0" indent="-228600">
              <a:buFont typeface="+mj-lt"/>
              <a:buAutoNum type="arabicPeriod"/>
            </a:pPr>
            <a:r>
              <a:rPr lang="en-US" sz="1200" kern="1200" dirty="0">
                <a:solidFill>
                  <a:schemeClr val="tx1"/>
                </a:solidFill>
                <a:latin typeface="+mn-lt"/>
                <a:ea typeface="+mn-ea"/>
                <a:cs typeface="+mn-cs"/>
              </a:rPr>
              <a:t>The  Moon orbiting Earth</a:t>
            </a:r>
          </a:p>
          <a:p>
            <a:pPr marL="457200" lvl="0" indent="-228600">
              <a:buFont typeface="+mj-lt"/>
              <a:buAutoNum type="arabicPeriod"/>
            </a:pPr>
            <a:r>
              <a:rPr lang="en-US" sz="1200" kern="1200" dirty="0">
                <a:solidFill>
                  <a:schemeClr val="tx1"/>
                </a:solidFill>
                <a:latin typeface="+mn-lt"/>
                <a:ea typeface="+mn-ea"/>
                <a:cs typeface="+mn-cs"/>
              </a:rPr>
              <a:t>A pendulum hanging by a string</a:t>
            </a:r>
          </a:p>
          <a:p>
            <a:pPr marL="457200" lvl="0" indent="-228600">
              <a:buFont typeface="+mj-lt"/>
              <a:buAutoNum type="arabicPeriod"/>
            </a:pPr>
            <a:r>
              <a:rPr lang="en-US" sz="1200" kern="1200" dirty="0">
                <a:solidFill>
                  <a:schemeClr val="tx1"/>
                </a:solidFill>
                <a:latin typeface="+mn-lt"/>
                <a:ea typeface="+mn-ea"/>
                <a:cs typeface="+mn-cs"/>
              </a:rPr>
              <a:t>A man trying unsuccessfully to push a heavy crate</a:t>
            </a:r>
          </a:p>
          <a:p>
            <a:pPr marL="457200" lvl="0" indent="-228600">
              <a:buFont typeface="+mj-lt"/>
              <a:buAutoNum type="arabicPeriod"/>
            </a:pPr>
            <a:r>
              <a:rPr lang="en-US" sz="1200" kern="1200" dirty="0">
                <a:solidFill>
                  <a:schemeClr val="tx1"/>
                </a:solidFill>
                <a:latin typeface="+mn-lt"/>
                <a:ea typeface="+mn-ea"/>
                <a:cs typeface="+mn-cs"/>
              </a:rPr>
              <a:t>A magnet attracting nails</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b. </a:t>
            </a:r>
            <a:r>
              <a:rPr lang="en-US" sz="1200" kern="1200" dirty="0">
                <a:solidFill>
                  <a:schemeClr val="tx1"/>
                </a:solidFill>
                <a:latin typeface="+mn-lt"/>
                <a:ea typeface="+mn-ea"/>
                <a:cs typeface="+mn-cs"/>
              </a:rPr>
              <a:t>Ask participants to think about each scenario and decide whether the object can move with or without physical contact.</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c. </a:t>
            </a:r>
            <a:r>
              <a:rPr lang="en-US" sz="1200" kern="1200" dirty="0">
                <a:solidFill>
                  <a:schemeClr val="tx1"/>
                </a:solidFill>
                <a:latin typeface="+mn-lt"/>
                <a:ea typeface="+mn-ea"/>
                <a:cs typeface="+mn-cs"/>
              </a:rPr>
              <a:t>Discuss the questions on the slide.</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d. </a:t>
            </a:r>
            <a:r>
              <a:rPr lang="en-US" sz="1200" b="1" kern="1200" dirty="0">
                <a:solidFill>
                  <a:schemeClr val="tx1"/>
                </a:solidFill>
                <a:latin typeface="+mn-lt"/>
                <a:ea typeface="+mn-ea"/>
                <a:cs typeface="+mn-cs"/>
              </a:rPr>
              <a:t>Emphasize:</a:t>
            </a:r>
            <a:r>
              <a:rPr lang="en-US" sz="1200" kern="1200" dirty="0">
                <a:solidFill>
                  <a:schemeClr val="tx1"/>
                </a:solidFill>
                <a:latin typeface="+mn-lt"/>
                <a:ea typeface="+mn-ea"/>
                <a:cs typeface="+mn-cs"/>
              </a:rPr>
              <a:t> “Scientists use the phrase </a:t>
            </a:r>
            <a:r>
              <a:rPr lang="en-US" sz="1200" i="1" kern="1200" dirty="0">
                <a:solidFill>
                  <a:schemeClr val="tx1"/>
                </a:solidFill>
                <a:latin typeface="+mn-lt"/>
                <a:ea typeface="+mn-ea"/>
                <a:cs typeface="+mn-cs"/>
              </a:rPr>
              <a:t>action at a distance</a:t>
            </a:r>
            <a:r>
              <a:rPr lang="en-US" sz="1200" kern="1200" dirty="0">
                <a:solidFill>
                  <a:schemeClr val="tx1"/>
                </a:solidFill>
                <a:latin typeface="+mn-lt"/>
                <a:ea typeface="+mn-ea"/>
                <a:cs typeface="+mn-cs"/>
              </a:rPr>
              <a:t> when an object can move without physical contact with a force. Kind of like the force and Darth Vader!”</a:t>
            </a:r>
          </a:p>
          <a:p>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58</a:t>
            </a:fld>
            <a:endParaRPr lang="en-US"/>
          </a:p>
        </p:txBody>
      </p:sp>
    </p:spTree>
    <p:extLst>
      <p:ext uri="{BB962C8B-B14F-4D97-AF65-F5344CB8AC3E}">
        <p14:creationId xmlns:p14="http://schemas.microsoft.com/office/powerpoint/2010/main" val="20966771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1 min</a:t>
            </a:r>
          </a:p>
          <a:p>
            <a:endParaRPr lang="en-US" baseline="0" dirty="0"/>
          </a:p>
          <a:p>
            <a:pPr lvl="0" fontAlgn="base"/>
            <a:r>
              <a:rPr lang="en-US" sz="1200" u="none" strike="noStrike" kern="1200" dirty="0">
                <a:solidFill>
                  <a:schemeClr val="tx1"/>
                </a:solidFill>
                <a:latin typeface="+mn-lt"/>
                <a:ea typeface="+mn-ea"/>
                <a:cs typeface="+mn-cs"/>
              </a:rPr>
              <a:t>a. “The boy in this slide is pushing a shopping cart filled with soccer balls. What forces are involved in this scenario?”</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 Elicit participants’ ideas and record them on chart paper.  </a:t>
            </a:r>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59</a:t>
            </a:fld>
            <a:endParaRPr lang="en-US"/>
          </a:p>
        </p:txBody>
      </p:sp>
    </p:spTree>
    <p:extLst>
      <p:ext uri="{BB962C8B-B14F-4D97-AF65-F5344CB8AC3E}">
        <p14:creationId xmlns:p14="http://schemas.microsoft.com/office/powerpoint/2010/main" val="2850772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kern="1200" dirty="0">
                <a:solidFill>
                  <a:schemeClr val="tx1"/>
                </a:solidFill>
                <a:effectLst/>
                <a:latin typeface="+mn-lt"/>
                <a:ea typeface="+mn-ea"/>
                <a:cs typeface="+mn-cs"/>
              </a:rPr>
              <a:t>1 min</a:t>
            </a:r>
            <a:endParaRPr lang="en-US" sz="1300" dirty="0">
              <a:latin typeface="Arial" charset="0"/>
            </a:endParaRPr>
          </a:p>
          <a:p>
            <a:pPr eaLnBrk="1" hangingPunct="1"/>
            <a:endParaRPr lang="en-US" sz="1300" dirty="0">
              <a:latin typeface="Arial" charset="0"/>
            </a:endParaRPr>
          </a:p>
          <a:p>
            <a:r>
              <a:rPr lang="en-US" sz="1200" b="0" kern="1200" dirty="0">
                <a:solidFill>
                  <a:schemeClr val="tx1"/>
                </a:solidFill>
                <a:latin typeface="+mn-lt"/>
                <a:ea typeface="+mn-ea"/>
                <a:cs typeface="+mn-cs"/>
              </a:rPr>
              <a:t>a. </a:t>
            </a:r>
            <a:r>
              <a:rPr lang="en-US" sz="1200" b="1" kern="1200" dirty="0">
                <a:solidFill>
                  <a:schemeClr val="tx1"/>
                </a:solidFill>
                <a:latin typeface="+mn-lt"/>
                <a:ea typeface="+mn-ea"/>
                <a:cs typeface="+mn-cs"/>
              </a:rPr>
              <a:t>Transition:</a:t>
            </a:r>
            <a:r>
              <a:rPr lang="en-US" sz="1200" kern="1200" dirty="0">
                <a:solidFill>
                  <a:schemeClr val="tx1"/>
                </a:solidFill>
                <a:latin typeface="+mn-lt"/>
                <a:ea typeface="+mn-ea"/>
                <a:cs typeface="+mn-cs"/>
              </a:rPr>
              <a:t> This slide marks the transition from the STL strategies to the Science Content Storyline Lens strategies.</a:t>
            </a:r>
          </a:p>
          <a:p>
            <a:pPr lvl="0" fontAlgn="base"/>
            <a:endParaRPr lang="en-US" sz="1200" u="none" strike="noStrike" kern="1200" dirty="0">
              <a:solidFill>
                <a:schemeClr val="tx1"/>
              </a:solidFill>
              <a:effectLst/>
              <a:latin typeface="+mn-lt"/>
              <a:ea typeface="+mn-ea"/>
              <a:cs typeface="+mn-cs"/>
            </a:endParaRPr>
          </a:p>
          <a:p>
            <a:pPr lvl="0" fontAlgn="base"/>
            <a:r>
              <a:rPr lang="en-US" sz="1200" u="none" strike="noStrike" kern="1200" dirty="0">
                <a:solidFill>
                  <a:schemeClr val="tx1"/>
                </a:solidFill>
                <a:effectLst/>
                <a:latin typeface="+mn-lt"/>
                <a:ea typeface="+mn-ea"/>
                <a:cs typeface="+mn-cs"/>
              </a:rPr>
              <a:t>b. “Throughout the PD program,</a:t>
            </a:r>
            <a:r>
              <a:rPr lang="en-US" sz="1200" u="none" strike="noStrike" kern="1200" baseline="0" dirty="0">
                <a:solidFill>
                  <a:schemeClr val="tx1"/>
                </a:solidFill>
                <a:effectLst/>
                <a:latin typeface="+mn-lt"/>
                <a:ea typeface="+mn-ea"/>
                <a:cs typeface="+mn-cs"/>
              </a:rPr>
              <a:t> we’ll </a:t>
            </a:r>
            <a:r>
              <a:rPr lang="en-US" sz="1200" u="none" strike="noStrike" kern="1200" dirty="0">
                <a:solidFill>
                  <a:schemeClr val="tx1"/>
                </a:solidFill>
                <a:effectLst/>
                <a:latin typeface="+mn-lt"/>
                <a:ea typeface="+mn-ea"/>
                <a:cs typeface="+mn-cs"/>
              </a:rPr>
              <a:t>continue learning about the Student Thinking Lens (STL) strategies, but today we’ll transition to the Science Content Storyline Lens strategies.”</a:t>
            </a:r>
          </a:p>
          <a:p>
            <a:pPr lvl="0" fontAlgn="base"/>
            <a:endParaRPr lang="en-US" sz="1200" u="sng" strike="noStrike" kern="1200" dirty="0">
              <a:solidFill>
                <a:schemeClr val="tx1"/>
              </a:solidFill>
              <a:effectLst/>
              <a:latin typeface="+mn-lt"/>
              <a:ea typeface="+mn-ea"/>
              <a:cs typeface="+mn-cs"/>
            </a:endParaRPr>
          </a:p>
          <a:p>
            <a:pPr lvl="0" fontAlgn="base"/>
            <a:r>
              <a:rPr lang="en-US" sz="1200" u="none" strike="noStrike" kern="1200" dirty="0">
                <a:solidFill>
                  <a:schemeClr val="tx1"/>
                </a:solidFill>
                <a:effectLst/>
                <a:latin typeface="+mn-lt"/>
                <a:ea typeface="+mn-ea"/>
                <a:cs typeface="+mn-cs"/>
              </a:rPr>
              <a:t>c. Highlight the SCSL strategies on the slide.</a:t>
            </a:r>
          </a:p>
          <a:p>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6</a:t>
            </a:fld>
            <a:endParaRPr lang="en-US"/>
          </a:p>
        </p:txBody>
      </p:sp>
    </p:spTree>
    <p:extLst>
      <p:ext uri="{BB962C8B-B14F-4D97-AF65-F5344CB8AC3E}">
        <p14:creationId xmlns:p14="http://schemas.microsoft.com/office/powerpoint/2010/main" val="34512413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min</a:t>
            </a:r>
          </a:p>
          <a:p>
            <a:endParaRPr lang="en-US" dirty="0"/>
          </a:p>
          <a:p>
            <a:pPr lvl="0" fontAlgn="base"/>
            <a:r>
              <a:rPr lang="en-US" sz="1200" u="none" strike="noStrike" kern="1200" dirty="0">
                <a:solidFill>
                  <a:schemeClr val="tx1"/>
                </a:solidFill>
                <a:latin typeface="+mn-lt"/>
                <a:ea typeface="+mn-ea"/>
                <a:cs typeface="+mn-cs"/>
              </a:rPr>
              <a:t>a. Discuss the questions on the slide as a group.</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Ideal responses:</a:t>
            </a:r>
            <a:endParaRPr lang="en-US" sz="1200" kern="1200" dirty="0">
              <a:solidFill>
                <a:schemeClr val="tx1"/>
              </a:solidFill>
              <a:latin typeface="+mn-lt"/>
              <a:ea typeface="+mn-ea"/>
              <a:cs typeface="+mn-cs"/>
            </a:endParaRPr>
          </a:p>
          <a:p>
            <a:pPr marL="137160" indent="-137160">
              <a:buFont typeface="Arial" pitchFamily="34" charset="0"/>
              <a:buChar char="•"/>
            </a:pPr>
            <a:r>
              <a:rPr lang="en-US" sz="1200" kern="1200" dirty="0">
                <a:solidFill>
                  <a:schemeClr val="tx1"/>
                </a:solidFill>
                <a:latin typeface="+mn-lt"/>
                <a:ea typeface="+mn-ea"/>
                <a:cs typeface="+mn-cs"/>
              </a:rPr>
              <a:t>The boy is pushing the cart to the right.</a:t>
            </a:r>
          </a:p>
          <a:p>
            <a:pPr marL="137160" indent="-137160">
              <a:buFont typeface="Arial" pitchFamily="34" charset="0"/>
              <a:buChar char="•"/>
            </a:pPr>
            <a:r>
              <a:rPr lang="en-US" sz="1200" kern="1200" dirty="0">
                <a:solidFill>
                  <a:schemeClr val="tx1"/>
                </a:solidFill>
                <a:latin typeface="+mn-lt"/>
                <a:ea typeface="+mn-ea"/>
                <a:cs typeface="+mn-cs"/>
              </a:rPr>
              <a:t>Gravity is pulling downward on the cart. </a:t>
            </a:r>
          </a:p>
          <a:p>
            <a:pPr marL="137160" indent="-137160">
              <a:buFont typeface="Arial" pitchFamily="34" charset="0"/>
              <a:buChar char="•"/>
            </a:pPr>
            <a:r>
              <a:rPr lang="en-US" sz="1200" kern="1200" dirty="0">
                <a:solidFill>
                  <a:schemeClr val="tx1"/>
                </a:solidFill>
                <a:latin typeface="+mn-lt"/>
                <a:ea typeface="+mn-ea"/>
                <a:cs typeface="+mn-cs"/>
              </a:rPr>
              <a:t>The ground is pushing upward on the cart. </a:t>
            </a:r>
          </a:p>
          <a:p>
            <a:pPr marL="137160" indent="-137160">
              <a:buFont typeface="Arial" pitchFamily="34" charset="0"/>
              <a:buChar char="•"/>
            </a:pPr>
            <a:r>
              <a:rPr lang="en-US" sz="1200" kern="1200" dirty="0">
                <a:solidFill>
                  <a:schemeClr val="tx1"/>
                </a:solidFill>
                <a:latin typeface="+mn-lt"/>
                <a:ea typeface="+mn-ea"/>
                <a:cs typeface="+mn-cs"/>
              </a:rPr>
              <a:t>The boy and the ground have to touch the cart to exert a force, but gravity doesn’t. </a:t>
            </a:r>
          </a:p>
        </p:txBody>
      </p:sp>
      <p:sp>
        <p:nvSpPr>
          <p:cNvPr id="4" name="Slide Number Placeholder 3"/>
          <p:cNvSpPr>
            <a:spLocks noGrp="1"/>
          </p:cNvSpPr>
          <p:nvPr>
            <p:ph type="sldNum" sz="quarter" idx="10"/>
          </p:nvPr>
        </p:nvSpPr>
        <p:spPr/>
        <p:txBody>
          <a:bodyPr/>
          <a:lstStyle/>
          <a:p>
            <a:fld id="{58CC9574-A819-4FE4-99A7-1E27AD09ADC2}"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8139946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baseline="0" dirty="0"/>
              <a:t>5 min</a:t>
            </a:r>
          </a:p>
          <a:p>
            <a:pPr marL="0" indent="0">
              <a:buFont typeface="Arial"/>
              <a:buNone/>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This activity can be scaled back if time is running short. </a:t>
            </a:r>
          </a:p>
          <a:p>
            <a:pPr marL="0" indent="0">
              <a:buFont typeface="Arial"/>
              <a:buNone/>
            </a:pPr>
            <a:endParaRPr lang="en-US" baseline="0" dirty="0"/>
          </a:p>
          <a:p>
            <a:pPr lvl="0" fontAlgn="base"/>
            <a:r>
              <a:rPr lang="en-US" sz="1200" u="none" strike="noStrike" kern="1200" dirty="0">
                <a:solidFill>
                  <a:schemeClr val="tx1"/>
                </a:solidFill>
                <a:latin typeface="+mn-lt"/>
                <a:ea typeface="+mn-ea"/>
                <a:cs typeface="+mn-cs"/>
              </a:rPr>
              <a:t>a. “In our next investigation, we’ll explore how weight or the force of gravity acts on various objects.”</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b. Distribute handout 5.8 (Weight [The Force of Gravity]) and go over the instructions.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 “Make sure to draw the </a:t>
            </a:r>
            <a:r>
              <a:rPr lang="en-US" sz="1200" i="1" kern="1200" dirty="0">
                <a:solidFill>
                  <a:schemeClr val="tx1"/>
                </a:solidFill>
                <a:latin typeface="+mn-lt"/>
                <a:ea typeface="+mn-ea"/>
                <a:cs typeface="+mn-cs"/>
              </a:rPr>
              <a:t>exact</a:t>
            </a:r>
            <a:r>
              <a:rPr lang="en-US" sz="1200" kern="1200" dirty="0">
                <a:solidFill>
                  <a:schemeClr val="tx1"/>
                </a:solidFill>
                <a:latin typeface="+mn-lt"/>
                <a:ea typeface="+mn-ea"/>
                <a:cs typeface="+mn-cs"/>
              </a:rPr>
              <a:t> direction of the weight or gravity acting on the objects. Focus on only one object at a time.”     </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d. </a:t>
            </a:r>
            <a:r>
              <a:rPr lang="en-US" sz="1200" b="1" kern="1200" dirty="0">
                <a:solidFill>
                  <a:schemeClr val="tx1"/>
                </a:solidFill>
                <a:latin typeface="+mn-lt"/>
                <a:ea typeface="+mn-ea"/>
                <a:cs typeface="+mn-cs"/>
              </a:rPr>
              <a:t>Individuals:</a:t>
            </a:r>
            <a:r>
              <a:rPr lang="en-US" sz="1200" kern="1200" dirty="0">
                <a:solidFill>
                  <a:schemeClr val="tx1"/>
                </a:solidFill>
                <a:latin typeface="+mn-lt"/>
                <a:ea typeface="+mn-ea"/>
                <a:cs typeface="+mn-cs"/>
              </a:rPr>
              <a:t> Have participants complete the handout.</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e. </a:t>
            </a:r>
            <a:r>
              <a:rPr lang="en-US" sz="1200" b="1" kern="1200" dirty="0">
                <a:solidFill>
                  <a:schemeClr val="tx1"/>
                </a:solidFill>
                <a:latin typeface="+mn-lt"/>
                <a:ea typeface="+mn-ea"/>
                <a:cs typeface="+mn-cs"/>
              </a:rPr>
              <a:t>Whole group:</a:t>
            </a:r>
            <a:r>
              <a:rPr lang="en-US" sz="1200" kern="1200" dirty="0">
                <a:solidFill>
                  <a:schemeClr val="tx1"/>
                </a:solidFill>
                <a:latin typeface="+mn-lt"/>
                <a:ea typeface="+mn-ea"/>
                <a:cs typeface="+mn-cs"/>
              </a:rPr>
              <a:t> Briefly</a:t>
            </a:r>
            <a:r>
              <a:rPr lang="en-US" sz="1200" kern="1200" baseline="0" dirty="0">
                <a:solidFill>
                  <a:schemeClr val="tx1"/>
                </a:solidFill>
                <a:latin typeface="+mn-lt"/>
                <a:ea typeface="+mn-ea"/>
                <a:cs typeface="+mn-cs"/>
              </a:rPr>
              <a:t> discuss the answers to the questions for each object.</a:t>
            </a:r>
            <a:endParaRPr lang="en-US" sz="1200"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Key science ideas:</a:t>
            </a:r>
            <a:r>
              <a:rPr lang="en-US" sz="1200" kern="1200" dirty="0">
                <a:solidFill>
                  <a:schemeClr val="tx1"/>
                </a:solidFill>
                <a:latin typeface="+mn-lt"/>
                <a:ea typeface="+mn-ea"/>
                <a:cs typeface="+mn-cs"/>
              </a:rPr>
              <a:t> </a:t>
            </a:r>
          </a:p>
          <a:p>
            <a:pPr marL="137160" indent="-137160">
              <a:buFont typeface="Arial" pitchFamily="34" charset="0"/>
              <a:buChar char="•"/>
            </a:pPr>
            <a:r>
              <a:rPr lang="en-US" sz="1200" kern="1200" dirty="0">
                <a:solidFill>
                  <a:schemeClr val="tx1"/>
                </a:solidFill>
                <a:latin typeface="+mn-lt"/>
                <a:ea typeface="+mn-ea"/>
                <a:cs typeface="+mn-cs"/>
              </a:rPr>
              <a:t>Weight always pulls an object downward regardless of the object’s motion.</a:t>
            </a:r>
          </a:p>
          <a:p>
            <a:pPr marL="137160" indent="-137160">
              <a:buFont typeface="Arial" pitchFamily="34" charset="0"/>
              <a:buChar char="•"/>
            </a:pPr>
            <a:r>
              <a:rPr lang="en-US" sz="1200" kern="1200" dirty="0">
                <a:solidFill>
                  <a:schemeClr val="tx1"/>
                </a:solidFill>
                <a:latin typeface="+mn-lt"/>
                <a:ea typeface="+mn-ea"/>
                <a:cs typeface="+mn-cs"/>
              </a:rPr>
              <a:t>Weight always acts on objects, even if other forces are acting on them at the same time.</a:t>
            </a:r>
          </a:p>
          <a:p>
            <a:pPr marL="137160" indent="-137160">
              <a:buFont typeface="Arial" pitchFamily="34" charset="0"/>
              <a:buChar char="•"/>
            </a:pPr>
            <a:r>
              <a:rPr lang="en-US" sz="1200" kern="1200" dirty="0">
                <a:solidFill>
                  <a:schemeClr val="tx1"/>
                </a:solidFill>
                <a:latin typeface="+mn-lt"/>
                <a:ea typeface="+mn-ea"/>
                <a:cs typeface="+mn-cs"/>
              </a:rPr>
              <a:t>Weight is proportional to the mass of the object. The bigger the mass, the bigger the weight. </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Ideal responses:</a:t>
            </a:r>
            <a:endParaRPr lang="en-US" sz="1200" kern="1200" dirty="0">
              <a:solidFill>
                <a:schemeClr val="tx1"/>
              </a:solidFill>
              <a:latin typeface="+mn-lt"/>
              <a:ea typeface="+mn-ea"/>
              <a:cs typeface="+mn-cs"/>
            </a:endParaRPr>
          </a:p>
          <a:p>
            <a:pPr marL="228600" lvl="0" indent="-228600">
              <a:buFont typeface="+mj-lt"/>
              <a:buAutoNum type="alphaUcPeriod"/>
            </a:pPr>
            <a:r>
              <a:rPr lang="en-US" sz="1200" b="1" kern="1200" dirty="0">
                <a:solidFill>
                  <a:schemeClr val="tx1"/>
                </a:solidFill>
                <a:latin typeface="+mn-lt"/>
                <a:ea typeface="+mn-ea"/>
                <a:cs typeface="+mn-cs"/>
              </a:rPr>
              <a:t>Ball:</a:t>
            </a:r>
            <a:r>
              <a:rPr lang="en-US" sz="1200" kern="1200" dirty="0">
                <a:solidFill>
                  <a:schemeClr val="tx1"/>
                </a:solidFill>
                <a:latin typeface="+mn-lt"/>
                <a:ea typeface="+mn-ea"/>
                <a:cs typeface="+mn-cs"/>
              </a:rPr>
              <a:t> Gravity is pulling the ball downward.  No other forces are acting on the ball.    </a:t>
            </a:r>
          </a:p>
          <a:p>
            <a:pPr marL="228600" lvl="0" indent="-228600">
              <a:buFont typeface="+mj-lt"/>
              <a:buAutoNum type="alphaUcPeriod"/>
            </a:pPr>
            <a:r>
              <a:rPr lang="en-US" sz="1200" b="1" kern="1200" dirty="0">
                <a:solidFill>
                  <a:schemeClr val="tx1"/>
                </a:solidFill>
                <a:latin typeface="+mn-lt"/>
                <a:ea typeface="+mn-ea"/>
                <a:cs typeface="+mn-cs"/>
              </a:rPr>
              <a:t>Filing cabinet:</a:t>
            </a:r>
            <a:r>
              <a:rPr lang="en-US" sz="1200" kern="1200" dirty="0">
                <a:solidFill>
                  <a:schemeClr val="tx1"/>
                </a:solidFill>
                <a:latin typeface="+mn-lt"/>
                <a:ea typeface="+mn-ea"/>
                <a:cs typeface="+mn-cs"/>
              </a:rPr>
              <a:t> Gravity is pulling the cabinet downward. No other forces are acting on the cabinet. </a:t>
            </a:r>
          </a:p>
          <a:p>
            <a:pPr marL="228600" lvl="0" indent="-228600">
              <a:buFont typeface="+mj-lt"/>
              <a:buAutoNum type="alphaUcPeriod"/>
            </a:pPr>
            <a:r>
              <a:rPr lang="en-US" sz="1200" b="1" kern="1200" dirty="0">
                <a:solidFill>
                  <a:schemeClr val="tx1"/>
                </a:solidFill>
                <a:latin typeface="+mn-lt"/>
                <a:ea typeface="+mn-ea"/>
                <a:cs typeface="+mn-cs"/>
              </a:rPr>
              <a:t>Filing cabinet:</a:t>
            </a:r>
            <a:r>
              <a:rPr lang="en-US" sz="1200" kern="1200" dirty="0">
                <a:solidFill>
                  <a:schemeClr val="tx1"/>
                </a:solidFill>
                <a:latin typeface="+mn-lt"/>
                <a:ea typeface="+mn-ea"/>
                <a:cs typeface="+mn-cs"/>
              </a:rPr>
              <a:t> Gravity is pulling the cabinet downward. The floor is pushing up on the cabinet.</a:t>
            </a:r>
          </a:p>
          <a:p>
            <a:pPr marL="228600" lvl="0" indent="-228600">
              <a:buFont typeface="+mj-lt"/>
              <a:buAutoNum type="alphaUcPeriod"/>
            </a:pPr>
            <a:r>
              <a:rPr lang="en-US" sz="1200" b="1" kern="1200" dirty="0">
                <a:solidFill>
                  <a:schemeClr val="tx1"/>
                </a:solidFill>
                <a:latin typeface="+mn-lt"/>
                <a:ea typeface="+mn-ea"/>
                <a:cs typeface="+mn-cs"/>
              </a:rPr>
              <a:t>Filing cabinet:</a:t>
            </a:r>
            <a:r>
              <a:rPr lang="en-US" sz="1200" kern="1200" dirty="0">
                <a:solidFill>
                  <a:schemeClr val="tx1"/>
                </a:solidFill>
                <a:latin typeface="+mn-lt"/>
                <a:ea typeface="+mn-ea"/>
                <a:cs typeface="+mn-cs"/>
              </a:rPr>
              <a:t> Gravity is pulling the cabinet downward. The floor is pushing up on the cabinet, and the man is pushing it to the right.</a:t>
            </a:r>
          </a:p>
          <a:p>
            <a:pPr marL="228600" lvl="0" indent="-228600">
              <a:buFont typeface="+mj-lt"/>
              <a:buAutoNum type="alphaUcPeriod"/>
            </a:pPr>
            <a:r>
              <a:rPr lang="en-US" sz="1200" b="1" kern="1200" dirty="0">
                <a:solidFill>
                  <a:schemeClr val="tx1"/>
                </a:solidFill>
                <a:latin typeface="+mn-lt"/>
                <a:ea typeface="+mn-ea"/>
                <a:cs typeface="+mn-cs"/>
              </a:rPr>
              <a:t>Bananas:</a:t>
            </a:r>
            <a:r>
              <a:rPr lang="en-US" sz="1200" kern="1200" dirty="0">
                <a:solidFill>
                  <a:schemeClr val="tx1"/>
                </a:solidFill>
                <a:latin typeface="+mn-lt"/>
                <a:ea typeface="+mn-ea"/>
                <a:cs typeface="+mn-cs"/>
              </a:rPr>
              <a:t> Gravity is pulling the bananas downward. The scale tray is pushing up on the bananas. </a:t>
            </a:r>
          </a:p>
          <a:p>
            <a:pPr marL="228600" lvl="0" indent="-228600">
              <a:buFont typeface="+mj-lt"/>
              <a:buAutoNum type="alphaUcPeriod"/>
            </a:pPr>
            <a:r>
              <a:rPr lang="en-US" sz="1200" b="1" kern="1200" dirty="0">
                <a:solidFill>
                  <a:schemeClr val="tx1"/>
                </a:solidFill>
                <a:latin typeface="+mn-lt"/>
                <a:ea typeface="+mn-ea"/>
                <a:cs typeface="+mn-cs"/>
              </a:rPr>
              <a:t>Baseball:</a:t>
            </a:r>
            <a:r>
              <a:rPr lang="en-US" sz="1200" kern="1200" dirty="0">
                <a:solidFill>
                  <a:schemeClr val="tx1"/>
                </a:solidFill>
                <a:latin typeface="+mn-lt"/>
                <a:ea typeface="+mn-ea"/>
                <a:cs typeface="+mn-cs"/>
              </a:rPr>
              <a:t> Gravity is pulling down on the ball as it flies upward.</a:t>
            </a:r>
          </a:p>
          <a:p>
            <a:pPr marL="228600" lvl="0" indent="-228600">
              <a:buFont typeface="+mj-lt"/>
              <a:buAutoNum type="alphaUcPeriod"/>
            </a:pPr>
            <a:r>
              <a:rPr lang="en-US" sz="1200" b="1" kern="1200" dirty="0">
                <a:solidFill>
                  <a:schemeClr val="tx1"/>
                </a:solidFill>
                <a:latin typeface="+mn-lt"/>
                <a:ea typeface="+mn-ea"/>
                <a:cs typeface="+mn-cs"/>
              </a:rPr>
              <a:t>Soccer ball: </a:t>
            </a:r>
            <a:r>
              <a:rPr lang="en-US" sz="1200" kern="1200" dirty="0">
                <a:solidFill>
                  <a:schemeClr val="tx1"/>
                </a:solidFill>
                <a:latin typeface="+mn-lt"/>
                <a:ea typeface="+mn-ea"/>
                <a:cs typeface="+mn-cs"/>
              </a:rPr>
              <a:t>Gravity is pulling down on the ball. The ground is pushing up on it, and the grass is slowing it down. </a:t>
            </a:r>
          </a:p>
          <a:p>
            <a:pPr marL="228600" lvl="0" indent="-228600">
              <a:buFont typeface="+mj-lt"/>
              <a:buAutoNum type="alphaUcPeriod"/>
            </a:pPr>
            <a:r>
              <a:rPr lang="en-US" sz="1200" b="1" kern="1200" dirty="0">
                <a:solidFill>
                  <a:schemeClr val="tx1"/>
                </a:solidFill>
                <a:latin typeface="+mn-lt"/>
                <a:ea typeface="+mn-ea"/>
                <a:cs typeface="+mn-cs"/>
              </a:rPr>
              <a:t>Feather:</a:t>
            </a:r>
            <a:r>
              <a:rPr lang="en-US" sz="1200" kern="1200" dirty="0">
                <a:solidFill>
                  <a:schemeClr val="tx1"/>
                </a:solidFill>
                <a:latin typeface="+mn-lt"/>
                <a:ea typeface="+mn-ea"/>
                <a:cs typeface="+mn-cs"/>
              </a:rPr>
              <a:t> Gravity pulls the feather downward toward the ground. The feather acts like a parachute as the air slows its descent a little bit. </a:t>
            </a:r>
          </a:p>
          <a:p>
            <a:pPr marL="228600" lvl="0" indent="-228600">
              <a:buFont typeface="+mj-lt"/>
              <a:buAutoNum type="alphaUcPeriod"/>
            </a:pPr>
            <a:r>
              <a:rPr lang="en-US" sz="1200" b="1" kern="1200" dirty="0">
                <a:solidFill>
                  <a:schemeClr val="tx1"/>
                </a:solidFill>
                <a:latin typeface="+mn-lt"/>
                <a:ea typeface="+mn-ea"/>
                <a:cs typeface="+mn-cs"/>
              </a:rPr>
              <a:t>NASA satellite:</a:t>
            </a:r>
            <a:r>
              <a:rPr lang="en-US" sz="1200" kern="1200" dirty="0">
                <a:solidFill>
                  <a:schemeClr val="tx1"/>
                </a:solidFill>
                <a:latin typeface="+mn-lt"/>
                <a:ea typeface="+mn-ea"/>
                <a:cs typeface="+mn-cs"/>
              </a:rPr>
              <a:t> There is no weight or gravity in outer space, but the nearby planets pull the satellite toward them. </a:t>
            </a:r>
          </a:p>
          <a:p>
            <a:pPr marL="228600" indent="-228600">
              <a:buFont typeface="+mj-lt"/>
              <a:buAutoNum type="alphaUcPeriod"/>
            </a:pPr>
            <a:r>
              <a:rPr lang="en-US" sz="1200" b="1" kern="1200" dirty="0">
                <a:solidFill>
                  <a:schemeClr val="tx1"/>
                </a:solidFill>
                <a:latin typeface="+mn-lt"/>
                <a:ea typeface="+mn-ea"/>
                <a:cs typeface="+mn-cs"/>
              </a:rPr>
              <a:t>Feather:</a:t>
            </a:r>
            <a:r>
              <a:rPr lang="en-US" sz="1200" kern="1200" dirty="0">
                <a:solidFill>
                  <a:schemeClr val="tx1"/>
                </a:solidFill>
                <a:latin typeface="+mn-lt"/>
                <a:ea typeface="+mn-ea"/>
                <a:cs typeface="+mn-cs"/>
              </a:rPr>
              <a:t> Gravity is pulling the feather downward even as the air from the fan is blowing it to the left.</a:t>
            </a:r>
            <a:r>
              <a:rPr lang="en-US" dirty="0"/>
              <a:t> </a:t>
            </a:r>
            <a:r>
              <a:rPr lang="en-US" sz="120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61</a:t>
            </a:fld>
            <a:endParaRPr lang="en-US" dirty="0"/>
          </a:p>
        </p:txBody>
      </p:sp>
    </p:spTree>
    <p:extLst>
      <p:ext uri="{BB962C8B-B14F-4D97-AF65-F5344CB8AC3E}">
        <p14:creationId xmlns:p14="http://schemas.microsoft.com/office/powerpoint/2010/main" val="18613542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5 min</a:t>
            </a:r>
          </a:p>
          <a:p>
            <a:endParaRPr lang="en-US" baseline="0" dirty="0"/>
          </a:p>
          <a:p>
            <a:pPr lvl="0" fontAlgn="base"/>
            <a:r>
              <a:rPr lang="en-US" sz="1200" u="none" strike="noStrike" kern="1200" dirty="0">
                <a:solidFill>
                  <a:schemeClr val="tx1"/>
                </a:solidFill>
                <a:latin typeface="+mn-lt"/>
                <a:ea typeface="+mn-ea"/>
                <a:cs typeface="+mn-cs"/>
              </a:rPr>
              <a:t>a. “What key science ideas are the diagrams on the slide illustrating? What do they tell us about normal force, weight, and acceleration?”</a:t>
            </a:r>
          </a:p>
          <a:p>
            <a:pPr lvl="0" fontAlgn="base"/>
            <a:endParaRPr lang="en-US" sz="1200" b="1" u="none" strike="noStrike" kern="1200" dirty="0">
              <a:solidFill>
                <a:schemeClr val="tx1"/>
              </a:solidFill>
              <a:latin typeface="+mn-lt"/>
              <a:ea typeface="+mn-ea"/>
              <a:cs typeface="+mn-cs"/>
            </a:endParaRPr>
          </a:p>
          <a:p>
            <a:pPr lvl="0" fontAlgn="base"/>
            <a:r>
              <a:rPr lang="en-US" sz="1200" b="1" u="none" strike="noStrike" kern="1200" dirty="0">
                <a:solidFill>
                  <a:schemeClr val="tx1"/>
                </a:solidFill>
                <a:latin typeface="+mn-lt"/>
                <a:ea typeface="+mn-ea"/>
                <a:cs typeface="+mn-cs"/>
              </a:rPr>
              <a:t>Hint:</a:t>
            </a:r>
            <a:r>
              <a:rPr lang="en-US" sz="1200" u="none" strike="noStrike" kern="1200" dirty="0">
                <a:solidFill>
                  <a:schemeClr val="tx1"/>
                </a:solidFill>
                <a:latin typeface="+mn-lt"/>
                <a:ea typeface="+mn-ea"/>
                <a:cs typeface="+mn-cs"/>
              </a:rPr>
              <a:t> The illustrations are like an answer key.</a:t>
            </a:r>
          </a:p>
          <a:p>
            <a:pPr lvl="0" fontAlgn="base"/>
            <a:endParaRPr lang="en-US" sz="1200" b="1" u="none" strike="noStrike" kern="1200" dirty="0">
              <a:solidFill>
                <a:schemeClr val="tx1"/>
              </a:solidFill>
              <a:latin typeface="+mn-lt"/>
              <a:ea typeface="+mn-ea"/>
              <a:cs typeface="+mn-cs"/>
            </a:endParaRPr>
          </a:p>
          <a:p>
            <a:pPr lvl="0" fontAlgn="base"/>
            <a:r>
              <a:rPr lang="en-US" sz="1200" b="0" u="none" strike="noStrike" kern="1200" dirty="0">
                <a:solidFill>
                  <a:schemeClr val="tx1"/>
                </a:solidFill>
                <a:latin typeface="+mn-lt"/>
                <a:ea typeface="+mn-ea"/>
                <a:cs typeface="+mn-cs"/>
              </a:rPr>
              <a:t>b. </a:t>
            </a:r>
            <a:r>
              <a:rPr lang="en-US" sz="1200" b="1" u="none" strike="noStrike" kern="1200" dirty="0">
                <a:solidFill>
                  <a:schemeClr val="tx1"/>
                </a:solidFill>
                <a:latin typeface="+mn-lt"/>
                <a:ea typeface="+mn-ea"/>
                <a:cs typeface="+mn-cs"/>
              </a:rPr>
              <a:t>Pairs:</a:t>
            </a:r>
            <a:r>
              <a:rPr lang="en-US" sz="1200" u="none" strike="noStrike" kern="1200" dirty="0">
                <a:solidFill>
                  <a:schemeClr val="tx1"/>
                </a:solidFill>
                <a:latin typeface="+mn-lt"/>
                <a:ea typeface="+mn-ea"/>
                <a:cs typeface="+mn-cs"/>
              </a:rPr>
              <a:t> Have participants discuss the questions with an elbow partner and then record their ideas in their science</a:t>
            </a:r>
            <a:r>
              <a:rPr lang="en-US" sz="1200" u="none" strike="noStrike" kern="1200" baseline="0" dirty="0">
                <a:solidFill>
                  <a:schemeClr val="tx1"/>
                </a:solidFill>
                <a:latin typeface="+mn-lt"/>
                <a:ea typeface="+mn-ea"/>
                <a:cs typeface="+mn-cs"/>
              </a:rPr>
              <a:t> notebooks</a:t>
            </a:r>
            <a:r>
              <a:rPr lang="en-US" sz="1200" u="none" strike="noStrike" kern="1200" dirty="0">
                <a:solidFill>
                  <a:schemeClr val="tx1"/>
                </a:solidFill>
                <a:latin typeface="+mn-lt"/>
                <a:ea typeface="+mn-ea"/>
                <a:cs typeface="+mn-cs"/>
              </a:rPr>
              <a:t>.</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c. </a:t>
            </a:r>
            <a:r>
              <a:rPr lang="en-US" sz="1200" b="1" kern="1200" dirty="0">
                <a:solidFill>
                  <a:schemeClr val="tx1"/>
                </a:solidFill>
                <a:latin typeface="+mn-lt"/>
                <a:ea typeface="+mn-ea"/>
                <a:cs typeface="+mn-cs"/>
              </a:rPr>
              <a:t>Whole group:</a:t>
            </a:r>
            <a:r>
              <a:rPr lang="en-US" sz="1200" kern="1200" dirty="0">
                <a:solidFill>
                  <a:schemeClr val="tx1"/>
                </a:solidFill>
                <a:latin typeface="+mn-lt"/>
                <a:ea typeface="+mn-ea"/>
                <a:cs typeface="+mn-cs"/>
              </a:rPr>
              <a:t> Invite participants to share their answers. Record the key science ideas on chart paper. </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62</a:t>
            </a:fld>
            <a:endParaRPr lang="en-US" dirty="0"/>
          </a:p>
        </p:txBody>
      </p:sp>
    </p:spTree>
    <p:extLst>
      <p:ext uri="{BB962C8B-B14F-4D97-AF65-F5344CB8AC3E}">
        <p14:creationId xmlns:p14="http://schemas.microsoft.com/office/powerpoint/2010/main" val="626546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None/>
            </a:pPr>
            <a:r>
              <a:rPr lang="en-US" baseline="0" dirty="0"/>
              <a:t>5 min</a:t>
            </a:r>
          </a:p>
          <a:p>
            <a:pPr marL="171450" indent="-171450">
              <a:buFont typeface="Arial" panose="020B0604020202020204" pitchFamily="34" charset="0"/>
              <a:buNone/>
            </a:pPr>
            <a:endParaRPr lang="en-US" baseline="0" dirty="0"/>
          </a:p>
          <a:p>
            <a:pPr lvl="0" fontAlgn="base"/>
            <a:r>
              <a:rPr lang="en-US" sz="1200" u="none" strike="noStrike" kern="1200" dirty="0">
                <a:solidFill>
                  <a:schemeClr val="tx1"/>
                </a:solidFill>
                <a:latin typeface="+mn-lt"/>
                <a:ea typeface="+mn-ea"/>
                <a:cs typeface="+mn-cs"/>
              </a:rPr>
              <a:t>a. Walk participants through the key science ideas on the slide and ask them how closely these ideas match the ideas they came up with in the previous activity.</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b. Emphasize the following points during the discussion and encourage participants to ask questions:</a:t>
            </a:r>
          </a:p>
          <a:p>
            <a:pPr marL="228600" indent="-137160">
              <a:buFont typeface="Arial" pitchFamily="34" charset="0"/>
              <a:buChar char="•"/>
            </a:pPr>
            <a:r>
              <a:rPr lang="en-US" sz="1200" kern="1200" dirty="0">
                <a:solidFill>
                  <a:schemeClr val="tx1"/>
                </a:solidFill>
                <a:latin typeface="+mn-lt"/>
                <a:ea typeface="+mn-ea"/>
                <a:cs typeface="+mn-cs"/>
              </a:rPr>
              <a:t>Since two objects can’t occupy the same space, a normal force is exerted to keep that from happening.   </a:t>
            </a:r>
          </a:p>
          <a:p>
            <a:pPr marL="228600" indent="-137160">
              <a:buFont typeface="Arial" pitchFamily="34" charset="0"/>
              <a:buChar char="•"/>
            </a:pPr>
            <a:r>
              <a:rPr lang="en-US" sz="1200" kern="1200" dirty="0">
                <a:solidFill>
                  <a:schemeClr val="tx1"/>
                </a:solidFill>
                <a:latin typeface="+mn-lt"/>
                <a:ea typeface="+mn-ea"/>
                <a:cs typeface="+mn-cs"/>
              </a:rPr>
              <a:t>Gravity is the only force acting on a free-falling apple, so the net force is downward (The apple accelerates downward.)</a:t>
            </a:r>
          </a:p>
          <a:p>
            <a:pPr marL="228600" indent="-137160">
              <a:buFont typeface="Arial" pitchFamily="34" charset="0"/>
              <a:buChar char="•"/>
            </a:pPr>
            <a:r>
              <a:rPr lang="en-US" sz="1200" kern="1200" dirty="0">
                <a:solidFill>
                  <a:schemeClr val="tx1"/>
                </a:solidFill>
                <a:latin typeface="+mn-lt"/>
                <a:ea typeface="+mn-ea"/>
                <a:cs typeface="+mn-cs"/>
              </a:rPr>
              <a:t>Gravity exerts a downward force on an apple resting on a table, but a normal force is exerting an upward force on the apple at the same time. These forces are equal and opposite, so the net force is zero.</a:t>
            </a:r>
          </a:p>
          <a:p>
            <a:pPr marL="228600" indent="-137160">
              <a:buFont typeface="Arial" pitchFamily="34" charset="0"/>
              <a:buChar char="•"/>
            </a:pPr>
            <a:r>
              <a:rPr lang="en-US" sz="1200" kern="1200" dirty="0">
                <a:solidFill>
                  <a:schemeClr val="tx1"/>
                </a:solidFill>
                <a:latin typeface="+mn-lt"/>
                <a:ea typeface="+mn-ea"/>
                <a:cs typeface="+mn-cs"/>
              </a:rPr>
              <a:t>A heavy object (such as a file cabinet) has a large normal force (longer arrows) compared to the normal force acting on an apple. </a:t>
            </a:r>
            <a:endParaRPr lang="en-US" baseline="0"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63</a:t>
            </a:fld>
            <a:endParaRPr lang="en-US" dirty="0"/>
          </a:p>
        </p:txBody>
      </p:sp>
    </p:spTree>
    <p:extLst>
      <p:ext uri="{BB962C8B-B14F-4D97-AF65-F5344CB8AC3E}">
        <p14:creationId xmlns:p14="http://schemas.microsoft.com/office/powerpoint/2010/main" val="42694425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Less than 1 min</a:t>
            </a:r>
          </a:p>
          <a:p>
            <a:endParaRPr lang="en-US" b="1" baseline="0" dirty="0"/>
          </a:p>
          <a:p>
            <a:pPr lvl="0" fontAlgn="base"/>
            <a:r>
              <a:rPr lang="en-US" sz="1200" u="none" strike="noStrike" kern="1200" dirty="0">
                <a:solidFill>
                  <a:schemeClr val="tx1"/>
                </a:solidFill>
                <a:latin typeface="+mn-lt"/>
                <a:ea typeface="+mn-ea"/>
                <a:cs typeface="+mn-cs"/>
              </a:rPr>
              <a:t>a. Read the instructions on the slide.</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b. </a:t>
            </a:r>
            <a:r>
              <a:rPr lang="en-US" sz="1200" kern="1200" dirty="0">
                <a:solidFill>
                  <a:schemeClr val="tx1"/>
                </a:solidFill>
                <a:latin typeface="+mn-lt"/>
                <a:ea typeface="+mn-ea"/>
                <a:cs typeface="+mn-cs"/>
              </a:rPr>
              <a:t>Ask participants to carry out the experiment and pay close attention to what happens at the point of contact with the surface of the desk.</a:t>
            </a:r>
            <a:endParaRPr lang="en-US" sz="1200" u="none" strike="noStrike"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Then quickly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advance to the next slide.</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64</a:t>
            </a:fld>
            <a:endParaRPr lang="en-US" dirty="0"/>
          </a:p>
        </p:txBody>
      </p:sp>
    </p:spTree>
    <p:extLst>
      <p:ext uri="{BB962C8B-B14F-4D97-AF65-F5344CB8AC3E}">
        <p14:creationId xmlns:p14="http://schemas.microsoft.com/office/powerpoint/2010/main" val="26286296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4 min</a:t>
            </a:r>
          </a:p>
          <a:p>
            <a:endParaRPr lang="en-US" baseline="0" dirty="0"/>
          </a:p>
          <a:p>
            <a:pPr lvl="0" fontAlgn="base"/>
            <a:r>
              <a:rPr lang="en-US" sz="1200" u="none" strike="noStrike" kern="1200" dirty="0">
                <a:solidFill>
                  <a:schemeClr val="tx1"/>
                </a:solidFill>
                <a:latin typeface="+mn-lt"/>
                <a:ea typeface="+mn-ea"/>
                <a:cs typeface="+mn-cs"/>
              </a:rPr>
              <a:t>a. Ask participants what they felt when their knuckles made contact with the surface of the desk.</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Ideal answer:</a:t>
            </a:r>
            <a:r>
              <a:rPr lang="en-US" sz="1200" kern="1200" dirty="0">
                <a:solidFill>
                  <a:schemeClr val="tx1"/>
                </a:solidFill>
                <a:latin typeface="+mn-lt"/>
                <a:ea typeface="+mn-ea"/>
                <a:cs typeface="+mn-cs"/>
              </a:rPr>
              <a:t> I could feel a downward force  from my arm muscles because of the weight of my hand.</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 Discuss the questions on the slide.</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Ideal responses:</a:t>
            </a:r>
            <a:endParaRPr lang="en-US" sz="1200" kern="1200" dirty="0">
              <a:solidFill>
                <a:schemeClr val="tx1"/>
              </a:solidFill>
              <a:latin typeface="+mn-lt"/>
              <a:ea typeface="+mn-ea"/>
              <a:cs typeface="+mn-cs"/>
            </a:endParaRPr>
          </a:p>
          <a:p>
            <a:pPr marL="228600" lvl="0" indent="-228600">
              <a:buFont typeface="+mj-lt"/>
              <a:buAutoNum type="arabicPeriod"/>
            </a:pPr>
            <a:r>
              <a:rPr lang="en-US" sz="1200" kern="1200" dirty="0">
                <a:solidFill>
                  <a:schemeClr val="tx1"/>
                </a:solidFill>
                <a:latin typeface="+mn-lt"/>
                <a:ea typeface="+mn-ea"/>
                <a:cs typeface="+mn-cs"/>
              </a:rPr>
              <a:t>No. The surface stops my knuckles.</a:t>
            </a:r>
          </a:p>
          <a:p>
            <a:pPr marL="228600" lvl="0" indent="-228600">
              <a:buFont typeface="+mj-lt"/>
              <a:buAutoNum type="arabicPeriod"/>
            </a:pPr>
            <a:r>
              <a:rPr lang="en-US" sz="1200" kern="1200" dirty="0">
                <a:solidFill>
                  <a:schemeClr val="tx1"/>
                </a:solidFill>
                <a:latin typeface="+mn-lt"/>
                <a:ea typeface="+mn-ea"/>
                <a:cs typeface="+mn-cs"/>
              </a:rPr>
              <a:t>I can feel an upward force from the desk against my hand.</a:t>
            </a:r>
          </a:p>
          <a:p>
            <a:pPr marL="228600" lvl="0" indent="-228600">
              <a:buFont typeface="+mj-lt"/>
              <a:buAutoNum type="arabicPeriod"/>
            </a:pPr>
            <a:r>
              <a:rPr lang="en-US" sz="1200" kern="1200" dirty="0">
                <a:solidFill>
                  <a:schemeClr val="tx1"/>
                </a:solidFill>
                <a:latin typeface="+mn-lt"/>
                <a:ea typeface="+mn-ea"/>
                <a:cs typeface="+mn-cs"/>
              </a:rPr>
              <a:t>The normal force.</a:t>
            </a:r>
          </a:p>
          <a:p>
            <a:pPr marL="228600" lvl="0" indent="-228600">
              <a:buFont typeface="+mj-lt"/>
              <a:buAutoNum type="arabicPeriod"/>
            </a:pPr>
            <a:r>
              <a:rPr lang="en-US" sz="1200" kern="1200" dirty="0">
                <a:solidFill>
                  <a:schemeClr val="tx1"/>
                </a:solidFill>
                <a:latin typeface="+mn-lt"/>
                <a:ea typeface="+mn-ea"/>
                <a:cs typeface="+mn-cs"/>
              </a:rPr>
              <a:t>Downward toward the surface of the desk.</a:t>
            </a:r>
          </a:p>
          <a:p>
            <a:pPr marL="228600" lvl="0" indent="-228600">
              <a:buFont typeface="+mj-lt"/>
              <a:buAutoNum type="arabicPeriod"/>
            </a:pPr>
            <a:r>
              <a:rPr lang="en-US" sz="1200" kern="1200" dirty="0">
                <a:solidFill>
                  <a:schemeClr val="tx1"/>
                </a:solidFill>
                <a:latin typeface="+mn-lt"/>
                <a:ea typeface="+mn-ea"/>
                <a:cs typeface="+mn-cs"/>
              </a:rPr>
              <a:t>No. The normal force is greater than the force from my muscles. </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Note:</a:t>
            </a:r>
            <a:r>
              <a:rPr lang="en-US" sz="1200" kern="1200" dirty="0">
                <a:solidFill>
                  <a:schemeClr val="tx1"/>
                </a:solidFill>
                <a:latin typeface="+mn-lt"/>
                <a:ea typeface="+mn-ea"/>
                <a:cs typeface="+mn-cs"/>
              </a:rPr>
              <a:t> Participants may think that the forces add up to zero because the surface of the table stops their hands. To address this misconception advance to the next slide.</a:t>
            </a:r>
            <a:endParaRPr lang="en-US" baseline="0"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65</a:t>
            </a:fld>
            <a:endParaRPr lang="en-US" dirty="0"/>
          </a:p>
        </p:txBody>
      </p:sp>
    </p:spTree>
    <p:extLst>
      <p:ext uri="{BB962C8B-B14F-4D97-AF65-F5344CB8AC3E}">
        <p14:creationId xmlns:p14="http://schemas.microsoft.com/office/powerpoint/2010/main" val="26286296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2 min</a:t>
            </a:r>
          </a:p>
          <a:p>
            <a:endParaRPr lang="en-US" b="1" baseline="0" dirty="0"/>
          </a:p>
          <a:p>
            <a:pPr lvl="0" fontAlgn="base"/>
            <a:r>
              <a:rPr lang="en-US" sz="1200" u="none" strike="noStrike" kern="1200" dirty="0">
                <a:solidFill>
                  <a:schemeClr val="tx1"/>
                </a:solidFill>
                <a:latin typeface="+mn-lt"/>
                <a:ea typeface="+mn-ea"/>
                <a:cs typeface="+mn-cs"/>
              </a:rPr>
              <a:t>a. Briefly discuss the questions on the slide.</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Ideal responses:</a:t>
            </a:r>
            <a:endParaRPr lang="en-US" sz="1200" kern="1200" dirty="0">
              <a:solidFill>
                <a:schemeClr val="tx1"/>
              </a:solidFill>
              <a:latin typeface="+mn-lt"/>
              <a:ea typeface="+mn-ea"/>
              <a:cs typeface="+mn-cs"/>
            </a:endParaRPr>
          </a:p>
          <a:p>
            <a:pPr marL="228600" lvl="0" indent="-228600">
              <a:buFont typeface="+mj-lt"/>
              <a:buAutoNum type="arabicPeriod"/>
            </a:pPr>
            <a:r>
              <a:rPr lang="en-US" sz="1200" kern="1200" dirty="0">
                <a:solidFill>
                  <a:schemeClr val="tx1"/>
                </a:solidFill>
                <a:latin typeface="+mn-lt"/>
                <a:ea typeface="+mn-ea"/>
                <a:cs typeface="+mn-cs"/>
              </a:rPr>
              <a:t>My hand accelerated upward (negative acceleration). The speed it had before striking the desk sudden dropped to zero the moment it made contact with the desk.</a:t>
            </a:r>
          </a:p>
          <a:p>
            <a:pPr marL="228600" lvl="0" indent="-228600">
              <a:buFont typeface="+mj-lt"/>
              <a:buAutoNum type="arabicPeriod"/>
            </a:pPr>
            <a:r>
              <a:rPr lang="en-US" sz="1200" kern="1200" dirty="0">
                <a:solidFill>
                  <a:schemeClr val="tx1"/>
                </a:solidFill>
                <a:latin typeface="+mn-lt"/>
                <a:ea typeface="+mn-ea"/>
                <a:cs typeface="+mn-cs"/>
              </a:rPr>
              <a:t>No. The normal force was greater than the force my muscles exerted, so the net force was directed upward. Acceleration was upward, so my hand slowed down very quickly and accelerated in the opposite direction of the initial motion (a = F/m).</a:t>
            </a:r>
          </a:p>
          <a:p>
            <a:pPr marL="228600" indent="-228600">
              <a:buFont typeface="+mj-lt"/>
              <a:buAutoNum type="arabicPeriod"/>
            </a:pPr>
            <a:r>
              <a:rPr lang="en-US" sz="1200" kern="1200" dirty="0">
                <a:solidFill>
                  <a:schemeClr val="tx1"/>
                </a:solidFill>
                <a:latin typeface="+mn-lt"/>
                <a:ea typeface="+mn-ea"/>
                <a:cs typeface="+mn-cs"/>
              </a:rPr>
              <a:t> If the desk were made of paper, my fist would accelerate straight through it, since the normal force would be insufficient to stop it. </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66</a:t>
            </a:fld>
            <a:endParaRPr lang="en-US" dirty="0"/>
          </a:p>
        </p:txBody>
      </p:sp>
    </p:spTree>
    <p:extLst>
      <p:ext uri="{BB962C8B-B14F-4D97-AF65-F5344CB8AC3E}">
        <p14:creationId xmlns:p14="http://schemas.microsoft.com/office/powerpoint/2010/main" val="26286296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None/>
            </a:pPr>
            <a:r>
              <a:rPr lang="en-US" dirty="0"/>
              <a:t>4</a:t>
            </a:r>
            <a:r>
              <a:rPr lang="en-US" baseline="0" dirty="0"/>
              <a:t> min</a:t>
            </a:r>
          </a:p>
          <a:p>
            <a:pPr marL="228600" indent="-228600">
              <a:buNone/>
            </a:pPr>
            <a:endParaRPr lang="en-US" baseline="0" dirty="0"/>
          </a:p>
          <a:p>
            <a:pPr lvl="0" fontAlgn="base"/>
            <a:r>
              <a:rPr lang="en-US" sz="1200" u="none" strike="noStrike" kern="1200" dirty="0">
                <a:solidFill>
                  <a:schemeClr val="tx1"/>
                </a:solidFill>
                <a:latin typeface="+mn-lt"/>
                <a:ea typeface="+mn-ea"/>
                <a:cs typeface="+mn-cs"/>
              </a:rPr>
              <a:t>a. Discuss the questions on the slide.</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Ideal responses:</a:t>
            </a:r>
            <a:endParaRPr lang="en-US" sz="1200" kern="1200" dirty="0">
              <a:solidFill>
                <a:schemeClr val="tx1"/>
              </a:solidFill>
              <a:latin typeface="+mn-lt"/>
              <a:ea typeface="+mn-ea"/>
              <a:cs typeface="+mn-cs"/>
            </a:endParaRPr>
          </a:p>
          <a:p>
            <a:pPr marL="137160" indent="-137160">
              <a:buFont typeface="Arial" pitchFamily="34" charset="0"/>
              <a:buChar char="•"/>
            </a:pPr>
            <a:r>
              <a:rPr lang="en-US" sz="1200" kern="1200" dirty="0">
                <a:solidFill>
                  <a:schemeClr val="tx1"/>
                </a:solidFill>
                <a:latin typeface="+mn-lt"/>
                <a:ea typeface="+mn-ea"/>
                <a:cs typeface="+mn-cs"/>
              </a:rPr>
              <a:t>A </a:t>
            </a:r>
            <a:r>
              <a:rPr lang="en-US" sz="1200" i="1" kern="1200" dirty="0">
                <a:solidFill>
                  <a:schemeClr val="tx1"/>
                </a:solidFill>
                <a:latin typeface="+mn-lt"/>
                <a:ea typeface="+mn-ea"/>
                <a:cs typeface="+mn-cs"/>
              </a:rPr>
              <a:t>force</a:t>
            </a:r>
            <a:r>
              <a:rPr lang="en-US" sz="1200" kern="1200" dirty="0">
                <a:solidFill>
                  <a:schemeClr val="tx1"/>
                </a:solidFill>
                <a:latin typeface="+mn-lt"/>
                <a:ea typeface="+mn-ea"/>
                <a:cs typeface="+mn-cs"/>
              </a:rPr>
              <a:t> is a push or pull that involves an interaction between two objects and causes a change in an object’s motion. This is one of our learning goals.</a:t>
            </a:r>
          </a:p>
          <a:p>
            <a:pPr marL="137160" indent="-137160">
              <a:buFont typeface="Arial" pitchFamily="34" charset="0"/>
              <a:buChar char="•"/>
            </a:pPr>
            <a:r>
              <a:rPr lang="en-US" sz="1200" kern="1200" dirty="0">
                <a:solidFill>
                  <a:schemeClr val="tx1"/>
                </a:solidFill>
                <a:latin typeface="+mn-lt"/>
                <a:ea typeface="+mn-ea"/>
                <a:cs typeface="+mn-cs"/>
              </a:rPr>
              <a:t>Forces can act on an object without the object touching another object. Example: gravity.</a:t>
            </a:r>
          </a:p>
          <a:p>
            <a:pPr marL="137160" indent="-137160">
              <a:buFont typeface="Arial" pitchFamily="34" charset="0"/>
              <a:buChar char="•"/>
            </a:pPr>
            <a:r>
              <a:rPr lang="en-US" sz="1200" kern="1200" dirty="0">
                <a:solidFill>
                  <a:schemeClr val="tx1"/>
                </a:solidFill>
                <a:latin typeface="+mn-lt"/>
                <a:ea typeface="+mn-ea"/>
                <a:cs typeface="+mn-cs"/>
              </a:rPr>
              <a:t>A </a:t>
            </a:r>
            <a:r>
              <a:rPr lang="en-US" sz="1200" i="1" kern="1200" dirty="0">
                <a:solidFill>
                  <a:schemeClr val="tx1"/>
                </a:solidFill>
                <a:latin typeface="+mn-lt"/>
                <a:ea typeface="+mn-ea"/>
                <a:cs typeface="+mn-cs"/>
              </a:rPr>
              <a:t>force</a:t>
            </a:r>
            <a:r>
              <a:rPr lang="en-US" sz="1200" kern="1200" dirty="0">
                <a:solidFill>
                  <a:schemeClr val="tx1"/>
                </a:solidFill>
                <a:latin typeface="+mn-lt"/>
                <a:ea typeface="+mn-ea"/>
                <a:cs typeface="+mn-cs"/>
              </a:rPr>
              <a:t> is a push or pull on an object that causes a change in the object’s motion. A force must act on an object for it to start moving, but once an object is in motion, other forces can act on it while it’s moving. These forces can change the object’s speed and/or direction. So force and motion are different factors.  </a:t>
            </a:r>
          </a:p>
          <a:p>
            <a:pPr marL="137160" indent="-137160">
              <a:buFont typeface="Arial" pitchFamily="34" charset="0"/>
              <a:buChar char="•"/>
            </a:pPr>
            <a:r>
              <a:rPr lang="en-US" sz="1200" kern="1200" dirty="0">
                <a:solidFill>
                  <a:schemeClr val="tx1"/>
                </a:solidFill>
                <a:latin typeface="+mn-lt"/>
                <a:ea typeface="+mn-ea"/>
                <a:cs typeface="+mn-cs"/>
              </a:rPr>
              <a:t>The movement of an object depends on the size and direction of the various forces acting on it. Example: If two forces are acting on an object in opposite directions with the equal force, no acceleration occurs.</a:t>
            </a:r>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67</a:t>
            </a:fld>
            <a:endParaRPr lang="en-US"/>
          </a:p>
        </p:txBody>
      </p:sp>
    </p:spTree>
    <p:extLst>
      <p:ext uri="{BB962C8B-B14F-4D97-AF65-F5344CB8AC3E}">
        <p14:creationId xmlns:p14="http://schemas.microsoft.com/office/powerpoint/2010/main" val="15052624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Font typeface="Arial" panose="020B0604020202020204" pitchFamily="34" charset="0"/>
              <a:buNone/>
            </a:pPr>
            <a:r>
              <a:rPr lang="en-US" baseline="0" dirty="0"/>
              <a:t>Less than 1 min</a:t>
            </a:r>
          </a:p>
          <a:p>
            <a:pPr marL="0" lvl="1" indent="0">
              <a:buFont typeface="Arial" panose="020B0604020202020204" pitchFamily="34" charset="0"/>
              <a:buNone/>
            </a:pPr>
            <a:endParaRPr lang="en-US" baseline="0" dirty="0"/>
          </a:p>
          <a:p>
            <a:pPr marL="0" lvl="1" indent="0">
              <a:buFont typeface="Arial" panose="020B0604020202020204" pitchFamily="34" charset="0"/>
              <a:buNone/>
            </a:pPr>
            <a:r>
              <a:rPr lang="en-US" sz="1200" kern="1200" dirty="0">
                <a:solidFill>
                  <a:schemeClr val="tx1"/>
                </a:solidFill>
                <a:latin typeface="+mn-lt"/>
                <a:ea typeface="+mn-ea"/>
                <a:cs typeface="+mn-cs"/>
              </a:rPr>
              <a:t>a. Walk participants through the examples on the slide. </a:t>
            </a:r>
            <a:endParaRPr lang="en-US" baseline="0" dirty="0"/>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68</a:t>
            </a:fld>
            <a:endParaRPr lang="en-US" dirty="0"/>
          </a:p>
        </p:txBody>
      </p:sp>
    </p:spTree>
    <p:extLst>
      <p:ext uri="{BB962C8B-B14F-4D97-AF65-F5344CB8AC3E}">
        <p14:creationId xmlns:p14="http://schemas.microsoft.com/office/powerpoint/2010/main" val="4613798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None/>
            </a:pPr>
            <a:r>
              <a:rPr lang="en-US" baseline="0" dirty="0"/>
              <a:t>7 min</a:t>
            </a:r>
          </a:p>
          <a:p>
            <a:pPr marL="228600" indent="-228600">
              <a:buNone/>
            </a:pPr>
            <a:endParaRPr lang="en-US" baseline="0" dirty="0"/>
          </a:p>
          <a:p>
            <a:pPr lvl="0" fontAlgn="base"/>
            <a:r>
              <a:rPr lang="en-US" sz="1200" u="none" strike="noStrike" kern="1200" dirty="0">
                <a:solidFill>
                  <a:schemeClr val="tx1"/>
                </a:solidFill>
                <a:latin typeface="+mn-lt"/>
                <a:ea typeface="+mn-ea"/>
                <a:cs typeface="+mn-cs"/>
              </a:rPr>
              <a:t>a. “Let’s practice using arrows to represent forces acting on different objects.”</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b. Have participants locate handout 5.8 (Weight [The Force of Gravity]).</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c. “For each object on the handout, use a black arrow to represent a force that’s acting on it. First, draw a dot exactly in the center</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of the object  and start your arrow there. The arrow should point in the direction the force is pushing or pulling the object, and the length of the arrow should indicate the strength of the force. The longer the arrow, the greater the force.” </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d. Give participants a few minutes to draw their arrows.</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e. “Now I’d like you to use a red arrow  to represent the direction of the change in motion that each object experiences. If the speed of the object increases, the arrow should point in the direction of the object’s motion. If the speed decreases, the arrow should point in the opposite direction of the object’s motion. If there is no change in motion, draw a dot but no arrow.”</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f. Give participants a few minutes to draw their arrows.</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e. </a:t>
            </a:r>
            <a:r>
              <a:rPr lang="en-US" sz="1200" b="1" kern="1200" dirty="0">
                <a:solidFill>
                  <a:schemeClr val="tx1"/>
                </a:solidFill>
                <a:latin typeface="+mn-lt"/>
                <a:ea typeface="+mn-ea"/>
                <a:cs typeface="+mn-cs"/>
              </a:rPr>
              <a:t>Whole group:</a:t>
            </a:r>
            <a:r>
              <a:rPr lang="en-US" sz="1200" kern="1200" dirty="0">
                <a:solidFill>
                  <a:schemeClr val="tx1"/>
                </a:solidFill>
                <a:latin typeface="+mn-lt"/>
                <a:ea typeface="+mn-ea"/>
                <a:cs typeface="+mn-cs"/>
              </a:rPr>
              <a:t> Invite one or two participants to share their representations with the group.</a:t>
            </a:r>
            <a:endParaRPr lang="en-US" baseline="0" dirty="0"/>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69</a:t>
            </a:fld>
            <a:endParaRPr lang="en-US" dirty="0"/>
          </a:p>
        </p:txBody>
      </p:sp>
    </p:spTree>
    <p:extLst>
      <p:ext uri="{BB962C8B-B14F-4D97-AF65-F5344CB8AC3E}">
        <p14:creationId xmlns:p14="http://schemas.microsoft.com/office/powerpoint/2010/main" val="461379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rPr>
              <a:t>1 min </a:t>
            </a:r>
          </a:p>
          <a:p>
            <a:pPr marL="228600" indent="-228600" defTabSz="881390">
              <a:buNone/>
              <a:defRPr/>
            </a:pPr>
            <a:endParaRPr lang="en-US" sz="1200" kern="1200" dirty="0">
              <a:solidFill>
                <a:schemeClr val="tx1"/>
              </a:solidFill>
              <a:latin typeface="Arial" charset="0"/>
              <a:ea typeface="+mn-ea"/>
              <a:cs typeface="+mn-cs"/>
            </a:endParaRPr>
          </a:p>
          <a:p>
            <a:pPr lvl="0" fontAlgn="base"/>
            <a:r>
              <a:rPr lang="en-US" sz="1200" u="none" strike="noStrike" kern="1200" dirty="0">
                <a:solidFill>
                  <a:schemeClr val="tx1"/>
                </a:solidFill>
                <a:effectLst/>
                <a:latin typeface="+mn-lt"/>
                <a:ea typeface="+mn-ea"/>
                <a:cs typeface="+mn-cs"/>
              </a:rPr>
              <a:t>a. “This week we’ll focus on a new content area: forces. We’ll also examine the Science Content Storyline Lens strategies and the Forces lessons you’ll be teaching in the fall, analyze video clips of those lessons, and deepen your science-content knowledge related to the lesson plans.”</a:t>
            </a:r>
          </a:p>
          <a:p>
            <a:pPr lvl="0" fontAlgn="base"/>
            <a:endParaRPr lang="en-US" sz="1200" u="none" strike="noStrike" kern="1200" dirty="0">
              <a:solidFill>
                <a:schemeClr val="tx1"/>
              </a:solidFill>
              <a:effectLst/>
              <a:latin typeface="+mn-lt"/>
              <a:ea typeface="+mn-ea"/>
              <a:cs typeface="+mn-cs"/>
            </a:endParaRPr>
          </a:p>
          <a:p>
            <a:pPr lvl="0" fontAlgn="base"/>
            <a:r>
              <a:rPr lang="en-US" sz="1200" u="none" strike="noStrike" kern="1200" dirty="0">
                <a:solidFill>
                  <a:schemeClr val="tx1"/>
                </a:solidFill>
                <a:effectLst/>
                <a:latin typeface="+mn-lt"/>
                <a:ea typeface="+mn-ea"/>
                <a:cs typeface="+mn-cs"/>
              </a:rPr>
              <a:t>b. “On the last day of the </a:t>
            </a:r>
            <a:r>
              <a:rPr lang="en-US" sz="1200" u="none" strike="noStrike" kern="1200" dirty="0" err="1">
                <a:solidFill>
                  <a:schemeClr val="tx1"/>
                </a:solidFill>
                <a:effectLst/>
                <a:latin typeface="+mn-lt"/>
                <a:ea typeface="+mn-ea"/>
                <a:cs typeface="+mn-cs"/>
              </a:rPr>
              <a:t>RESPeCT</a:t>
            </a:r>
            <a:r>
              <a:rPr lang="en-US" sz="1200" u="none" strike="noStrike" kern="1200" dirty="0">
                <a:solidFill>
                  <a:schemeClr val="tx1"/>
                </a:solidFill>
                <a:effectLst/>
                <a:latin typeface="+mn-lt"/>
                <a:ea typeface="+mn-ea"/>
                <a:cs typeface="+mn-cs"/>
              </a:rPr>
              <a:t> PD program, we’ll review the lesson plans and the schedule for the academic year.” </a:t>
            </a:r>
          </a:p>
          <a:p>
            <a:pPr lvl="0" fontAlgn="base"/>
            <a:endParaRPr lang="en-US" sz="120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rPr>
              <a:t>c. </a:t>
            </a:r>
            <a:r>
              <a:rPr lang="en-US" sz="1200" u="none" strike="noStrike" kern="1200" dirty="0">
                <a:solidFill>
                  <a:schemeClr val="tx1"/>
                </a:solidFill>
                <a:latin typeface="+mn-lt"/>
                <a:ea typeface="+mn-ea"/>
                <a:cs typeface="+mn-cs"/>
              </a:rPr>
              <a:t>“You may notice that we skip strategy E: Sequence key science ideas and activities appropriately. This strategy will be addressed during the school year as you teach the </a:t>
            </a:r>
            <a:r>
              <a:rPr lang="en-US" sz="1200" u="none" strike="noStrike" kern="1200" dirty="0" err="1">
                <a:solidFill>
                  <a:schemeClr val="tx1"/>
                </a:solidFill>
                <a:latin typeface="+mn-lt"/>
                <a:ea typeface="+mn-ea"/>
                <a:cs typeface="+mn-cs"/>
              </a:rPr>
              <a:t>STeLLA</a:t>
            </a:r>
            <a:r>
              <a:rPr lang="en-US" sz="1200" u="none" strike="noStrike" kern="1200" dirty="0">
                <a:solidFill>
                  <a:schemeClr val="tx1"/>
                </a:solidFill>
                <a:latin typeface="+mn-lt"/>
                <a:ea typeface="+mn-ea"/>
                <a:cs typeface="+mn-cs"/>
              </a:rPr>
              <a:t> lesson plans and analyze how they’re sequenced</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within each lesson and across lessons.” </a:t>
            </a:r>
          </a:p>
          <a:p>
            <a:pPr lvl="0" fontAlgn="base"/>
            <a:endParaRPr lang="en-US" sz="1200" u="none" strike="noStrike" kern="1200" dirty="0">
              <a:solidFill>
                <a:schemeClr val="tx1"/>
              </a:solidFill>
              <a:effectLst/>
              <a:latin typeface="+mn-lt"/>
              <a:ea typeface="+mn-ea"/>
              <a:cs typeface="+mn-cs"/>
            </a:endParaRPr>
          </a:p>
          <a:p>
            <a:pPr marL="228600" indent="-228600" defTabSz="881390">
              <a:buNone/>
              <a:defRPr/>
            </a:pPr>
            <a:endParaRPr lang="en-US" sz="1200" kern="1200" dirty="0">
              <a:solidFill>
                <a:schemeClr val="tx1"/>
              </a:solidFill>
              <a:latin typeface="+mn-lt"/>
              <a:ea typeface="+mn-ea"/>
              <a:cs typeface="+mn-cs"/>
            </a:endParaRPr>
          </a:p>
          <a:p>
            <a:pPr marL="228600" indent="-228600" defTabSz="881390">
              <a:buNone/>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58BEC4D-D1F7-4625-B0BA-2126EAFE9E6D}" type="slidenum">
              <a:rPr lang="en-US" smtClean="0"/>
              <a:pPr/>
              <a:t>7</a:t>
            </a:fld>
            <a:endParaRPr lang="en-US"/>
          </a:p>
        </p:txBody>
      </p:sp>
    </p:spTree>
    <p:extLst>
      <p:ext uri="{BB962C8B-B14F-4D97-AF65-F5344CB8AC3E}">
        <p14:creationId xmlns:p14="http://schemas.microsoft.com/office/powerpoint/2010/main" val="24397918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min</a:t>
            </a:r>
          </a:p>
          <a:p>
            <a:endParaRPr lang="en-US" dirty="0"/>
          </a:p>
          <a:p>
            <a:pPr lvl="0" fontAlgn="base"/>
            <a:r>
              <a:rPr lang="en-US" sz="1200" u="none" strike="noStrike" kern="1200" dirty="0">
                <a:solidFill>
                  <a:schemeClr val="tx1"/>
                </a:solidFill>
                <a:latin typeface="+mn-lt"/>
                <a:ea typeface="+mn-ea"/>
                <a:cs typeface="+mn-cs"/>
              </a:rPr>
              <a:t>a. Read the definition and rules on the slide.</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b. Walk participants through the example</a:t>
            </a:r>
            <a:r>
              <a:rPr lang="en-US" sz="1200" u="none" strike="noStrike" kern="1200" baseline="0" dirty="0">
                <a:solidFill>
                  <a:schemeClr val="tx1"/>
                </a:solidFill>
                <a:latin typeface="+mn-lt"/>
                <a:ea typeface="+mn-ea"/>
                <a:cs typeface="+mn-cs"/>
              </a:rPr>
              <a:t>, highlighting how each rule has been applied</a:t>
            </a:r>
            <a:r>
              <a:rPr lang="en-US" sz="1200" u="none" strike="noStrike" kern="1200" dirty="0">
                <a:solidFill>
                  <a:schemeClr val="tx1"/>
                </a:solidFill>
                <a:latin typeface="+mn-lt"/>
                <a:ea typeface="+mn-ea"/>
                <a:cs typeface="+mn-cs"/>
              </a:rPr>
              <a:t>.</a:t>
            </a:r>
          </a:p>
        </p:txBody>
      </p:sp>
      <p:sp>
        <p:nvSpPr>
          <p:cNvPr id="4" name="Slide Number Placeholder 3"/>
          <p:cNvSpPr>
            <a:spLocks noGrp="1"/>
          </p:cNvSpPr>
          <p:nvPr>
            <p:ph type="sldNum" sz="quarter" idx="10"/>
          </p:nvPr>
        </p:nvSpPr>
        <p:spPr/>
        <p:txBody>
          <a:bodyPr/>
          <a:lstStyle/>
          <a:p>
            <a:fld id="{458BEC4D-D1F7-4625-B0BA-2126EAFE9E6D}" type="slidenum">
              <a:rPr lang="en-US" smtClean="0"/>
              <a:pPr/>
              <a:t>70</a:t>
            </a:fld>
            <a:endParaRPr lang="en-US"/>
          </a:p>
        </p:txBody>
      </p:sp>
    </p:spTree>
    <p:extLst>
      <p:ext uri="{BB962C8B-B14F-4D97-AF65-F5344CB8AC3E}">
        <p14:creationId xmlns:p14="http://schemas.microsoft.com/office/powerpoint/2010/main" val="607721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min</a:t>
            </a:r>
          </a:p>
          <a:p>
            <a:endParaRPr lang="en-US" i="1" baseline="0" dirty="0"/>
          </a:p>
          <a:p>
            <a:pPr lvl="0" fontAlgn="base"/>
            <a:r>
              <a:rPr lang="en-US" sz="1200" u="none" strike="noStrike" kern="1200" dirty="0">
                <a:solidFill>
                  <a:schemeClr val="tx1"/>
                </a:solidFill>
                <a:latin typeface="+mn-lt"/>
                <a:ea typeface="+mn-ea"/>
                <a:cs typeface="+mn-cs"/>
              </a:rPr>
              <a:t>a. “Next, we’ll explore how to estimate the net force acting on different objects.”</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b. Distribute handout 5.9 (Net Forces: Train, Airplane, and Dandelion) and review the instructions.</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c. Highlight the following points:</a:t>
            </a:r>
          </a:p>
          <a:p>
            <a:pPr marL="320040" indent="-137160">
              <a:buFont typeface="Arial" pitchFamily="34" charset="0"/>
              <a:buChar char="•"/>
            </a:pPr>
            <a:r>
              <a:rPr lang="en-US" sz="1200" kern="1200" dirty="0">
                <a:solidFill>
                  <a:schemeClr val="tx1"/>
                </a:solidFill>
                <a:latin typeface="+mn-lt"/>
                <a:ea typeface="+mn-ea"/>
                <a:cs typeface="+mn-cs"/>
              </a:rPr>
              <a:t>Vectors are scaled. A longer vector = a greater force.</a:t>
            </a:r>
          </a:p>
          <a:p>
            <a:pPr marL="320040" indent="-137160">
              <a:buFont typeface="Arial" pitchFamily="34" charset="0"/>
              <a:buChar char="•"/>
            </a:pPr>
            <a:r>
              <a:rPr lang="en-US" sz="1200" kern="1200" dirty="0">
                <a:solidFill>
                  <a:schemeClr val="tx1"/>
                </a:solidFill>
                <a:latin typeface="+mn-lt"/>
                <a:ea typeface="+mn-ea"/>
                <a:cs typeface="+mn-cs"/>
              </a:rPr>
              <a:t>Two or more vectors can add up to zero or something</a:t>
            </a:r>
            <a:r>
              <a:rPr lang="en-US" sz="1200" kern="1200" baseline="0" dirty="0">
                <a:solidFill>
                  <a:schemeClr val="tx1"/>
                </a:solidFill>
                <a:latin typeface="+mn-lt"/>
                <a:ea typeface="+mn-ea"/>
                <a:cs typeface="+mn-cs"/>
              </a:rPr>
              <a:t> other </a:t>
            </a:r>
            <a:r>
              <a:rPr lang="en-US" sz="1200" kern="1200" dirty="0">
                <a:solidFill>
                  <a:schemeClr val="tx1"/>
                </a:solidFill>
                <a:latin typeface="+mn-lt"/>
                <a:ea typeface="+mn-ea"/>
                <a:cs typeface="+mn-cs"/>
              </a:rPr>
              <a:t>than zero (e.g., vectors of the same length pointing in opposite directions ).</a:t>
            </a:r>
          </a:p>
          <a:p>
            <a:pPr marL="320040" indent="-137160">
              <a:buFont typeface="Arial" pitchFamily="34" charset="0"/>
              <a:buChar char="•"/>
            </a:pPr>
            <a:r>
              <a:rPr lang="en-US" sz="1200" kern="1200" dirty="0">
                <a:solidFill>
                  <a:schemeClr val="tx1"/>
                </a:solidFill>
                <a:latin typeface="+mn-lt"/>
                <a:ea typeface="+mn-ea"/>
                <a:cs typeface="+mn-cs"/>
              </a:rPr>
              <a:t>The sum of all of the forces acting on an object is called the </a:t>
            </a:r>
            <a:r>
              <a:rPr lang="en-US" sz="1200" i="1" kern="1200" dirty="0">
                <a:solidFill>
                  <a:schemeClr val="tx1"/>
                </a:solidFill>
                <a:latin typeface="+mn-lt"/>
                <a:ea typeface="+mn-ea"/>
                <a:cs typeface="+mn-cs"/>
              </a:rPr>
              <a:t>net force. </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d. Walk participants through the example on the slide showing the forces acting on car C. Note that the force the train engine exerts and the force cars A and B exert don’t cancel each other out. The vector below the train shows that the net force (the sum of the forces from cars A and B and the engine) is pointing right (black arrow). Contrast this with the normal force and weight for car C, which do cancel each other out.</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e. </a:t>
            </a:r>
            <a:r>
              <a:rPr lang="en-US" sz="1200" b="1" kern="1200" dirty="0">
                <a:solidFill>
                  <a:schemeClr val="tx1"/>
                </a:solidFill>
                <a:latin typeface="+mn-lt"/>
                <a:ea typeface="+mn-ea"/>
                <a:cs typeface="+mn-cs"/>
              </a:rPr>
              <a:t>Individuals:</a:t>
            </a:r>
            <a:r>
              <a:rPr lang="en-US" sz="1200" kern="1200" dirty="0">
                <a:solidFill>
                  <a:schemeClr val="tx1"/>
                </a:solidFill>
                <a:latin typeface="+mn-lt"/>
                <a:ea typeface="+mn-ea"/>
                <a:cs typeface="+mn-cs"/>
              </a:rPr>
              <a:t> Have participants complete the handout independently.</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f. </a:t>
            </a:r>
            <a:r>
              <a:rPr lang="en-US" sz="1200" b="1" kern="1200" dirty="0">
                <a:solidFill>
                  <a:schemeClr val="tx1"/>
                </a:solidFill>
                <a:latin typeface="+mn-lt"/>
                <a:ea typeface="+mn-ea"/>
                <a:cs typeface="+mn-cs"/>
              </a:rPr>
              <a:t>Whole group:</a:t>
            </a:r>
            <a:r>
              <a:rPr lang="en-US" sz="1200" kern="1200" dirty="0">
                <a:solidFill>
                  <a:schemeClr val="tx1"/>
                </a:solidFill>
                <a:latin typeface="+mn-lt"/>
                <a:ea typeface="+mn-ea"/>
                <a:cs typeface="+mn-cs"/>
              </a:rPr>
              <a:t> Invite one or two participants to share their net-force estimates and reasoning. You might want to display one of the completed handouts on a document reader during this discussion. </a:t>
            </a:r>
            <a:endParaRPr lang="en-US" i="1" baseline="0" dirty="0"/>
          </a:p>
          <a:p>
            <a:endParaRPr lang="en-US" i="1" baseline="0" dirty="0"/>
          </a:p>
          <a:p>
            <a:endParaRPr lang="en-US" i="0"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71</a:t>
            </a:fld>
            <a:endParaRPr lang="en-US"/>
          </a:p>
        </p:txBody>
      </p:sp>
    </p:spTree>
    <p:extLst>
      <p:ext uri="{BB962C8B-B14F-4D97-AF65-F5344CB8AC3E}">
        <p14:creationId xmlns:p14="http://schemas.microsoft.com/office/powerpoint/2010/main" val="33228024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a:t>Less than 1 min</a:t>
            </a:r>
          </a:p>
          <a:p>
            <a:endParaRPr lang="en-US" i="0" baseline="0" dirty="0"/>
          </a:p>
          <a:p>
            <a:pPr lvl="0" fontAlgn="base"/>
            <a:r>
              <a:rPr lang="en-US" sz="1200" u="none" strike="noStrike" kern="1200" dirty="0">
                <a:solidFill>
                  <a:schemeClr val="tx1"/>
                </a:solidFill>
                <a:latin typeface="+mn-lt"/>
                <a:ea typeface="+mn-ea"/>
                <a:cs typeface="+mn-cs"/>
              </a:rPr>
              <a:t>a. Read through the information on the slide.</a:t>
            </a:r>
          </a:p>
        </p:txBody>
      </p:sp>
      <p:sp>
        <p:nvSpPr>
          <p:cNvPr id="4" name="Slide Number Placeholder 3"/>
          <p:cNvSpPr>
            <a:spLocks noGrp="1"/>
          </p:cNvSpPr>
          <p:nvPr>
            <p:ph type="sldNum" sz="quarter" idx="10"/>
          </p:nvPr>
        </p:nvSpPr>
        <p:spPr/>
        <p:txBody>
          <a:bodyPr/>
          <a:lstStyle/>
          <a:p>
            <a:fld id="{458BEC4D-D1F7-4625-B0BA-2126EAFE9E6D}" type="slidenum">
              <a:rPr lang="en-US" smtClean="0"/>
              <a:pPr/>
              <a:t>72</a:t>
            </a:fld>
            <a:endParaRPr lang="en-US"/>
          </a:p>
        </p:txBody>
      </p:sp>
    </p:spTree>
    <p:extLst>
      <p:ext uri="{BB962C8B-B14F-4D97-AF65-F5344CB8AC3E}">
        <p14:creationId xmlns:p14="http://schemas.microsoft.com/office/powerpoint/2010/main" val="2767352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sz="1200" u="none" strike="noStrike" kern="1200" dirty="0">
                <a:solidFill>
                  <a:schemeClr val="tx1"/>
                </a:solidFill>
                <a:latin typeface="+mn-lt"/>
                <a:ea typeface="+mn-ea"/>
                <a:cs typeface="+mn-cs"/>
              </a:rPr>
              <a:t>5 min</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a. Distribute handout 5.10 (Net Force and Acceleration: Apple-and-Car Scenario) and read through the directions.</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b. Make sure participants understand the scenario: In the first diagram, the car accelerates. Then it slams on the breaks in the second diagram when an apple falls in the middle of the road (a little Newtonian humor).</a:t>
            </a:r>
          </a:p>
          <a:p>
            <a:pPr lvl="0" fontAlgn="base"/>
            <a:endParaRPr lang="en-US" sz="1200" b="1" u="none" strike="noStrike" kern="1200" dirty="0">
              <a:solidFill>
                <a:schemeClr val="tx1"/>
              </a:solidFill>
              <a:latin typeface="+mn-lt"/>
              <a:ea typeface="+mn-ea"/>
              <a:cs typeface="+mn-cs"/>
            </a:endParaRPr>
          </a:p>
          <a:p>
            <a:pPr lvl="0" fontAlgn="base"/>
            <a:r>
              <a:rPr lang="en-US" sz="1200" b="0" u="none" strike="noStrike" kern="1200" dirty="0">
                <a:solidFill>
                  <a:schemeClr val="tx1"/>
                </a:solidFill>
                <a:latin typeface="+mn-lt"/>
                <a:ea typeface="+mn-ea"/>
                <a:cs typeface="+mn-cs"/>
              </a:rPr>
              <a:t>c. </a:t>
            </a:r>
            <a:r>
              <a:rPr lang="en-US" sz="1200" b="1" u="none" strike="noStrike" kern="1200" dirty="0">
                <a:solidFill>
                  <a:schemeClr val="tx1"/>
                </a:solidFill>
                <a:latin typeface="+mn-lt"/>
                <a:ea typeface="+mn-ea"/>
                <a:cs typeface="+mn-cs"/>
              </a:rPr>
              <a:t>Individuals:</a:t>
            </a:r>
            <a:r>
              <a:rPr lang="en-US" sz="1200" u="none" strike="noStrike" kern="1200" dirty="0">
                <a:solidFill>
                  <a:schemeClr val="tx1"/>
                </a:solidFill>
                <a:latin typeface="+mn-lt"/>
                <a:ea typeface="+mn-ea"/>
                <a:cs typeface="+mn-cs"/>
              </a:rPr>
              <a:t> Have participants predict the direction of the net force in each scenario by identifying the forces acting on the car. Then have them predict the direction of acceleration (change in motion) in each scenario. </a:t>
            </a:r>
          </a:p>
          <a:p>
            <a:pPr lvl="0" fontAlgn="base"/>
            <a:endParaRPr lang="en-US" sz="1200" b="1" u="none" strike="noStrike" kern="1200" dirty="0">
              <a:solidFill>
                <a:schemeClr val="tx1"/>
              </a:solidFill>
              <a:latin typeface="+mn-lt"/>
              <a:ea typeface="+mn-ea"/>
              <a:cs typeface="+mn-cs"/>
            </a:endParaRPr>
          </a:p>
          <a:p>
            <a:pPr lvl="0" fontAlgn="base"/>
            <a:r>
              <a:rPr lang="en-US" sz="1200" b="0" u="none" strike="noStrike" kern="1200" dirty="0">
                <a:solidFill>
                  <a:schemeClr val="tx1"/>
                </a:solidFill>
                <a:latin typeface="+mn-lt"/>
                <a:ea typeface="+mn-ea"/>
                <a:cs typeface="+mn-cs"/>
              </a:rPr>
              <a:t>d. </a:t>
            </a:r>
            <a:r>
              <a:rPr lang="en-US" sz="1200" b="1" u="none" strike="noStrike" kern="1200" dirty="0">
                <a:solidFill>
                  <a:schemeClr val="tx1"/>
                </a:solidFill>
                <a:latin typeface="+mn-lt"/>
                <a:ea typeface="+mn-ea"/>
                <a:cs typeface="+mn-cs"/>
              </a:rPr>
              <a:t>Whole group:</a:t>
            </a:r>
            <a:r>
              <a:rPr lang="en-US" sz="1200" u="none" strike="noStrike" kern="1200" dirty="0">
                <a:solidFill>
                  <a:schemeClr val="tx1"/>
                </a:solidFill>
                <a:latin typeface="+mn-lt"/>
                <a:ea typeface="+mn-ea"/>
                <a:cs typeface="+mn-cs"/>
              </a:rPr>
              <a:t> Discuss participants’ predictions and reasoning. Make sure to correct any mistakes or confusion. </a:t>
            </a:r>
            <a:endParaRPr lang="en-US" sz="2400" u="sng"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8BEC4D-D1F7-4625-B0BA-2126EAFE9E6D}" type="slidenum">
              <a:rPr lang="en-US" smtClean="0"/>
              <a:pPr/>
              <a:t>73</a:t>
            </a:fld>
            <a:endParaRPr lang="en-US"/>
          </a:p>
        </p:txBody>
      </p:sp>
    </p:spTree>
    <p:extLst>
      <p:ext uri="{BB962C8B-B14F-4D97-AF65-F5344CB8AC3E}">
        <p14:creationId xmlns:p14="http://schemas.microsoft.com/office/powerpoint/2010/main" val="12348666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4 min</a:t>
            </a:r>
          </a:p>
          <a:p>
            <a:endParaRPr lang="en-US" baseline="0" dirty="0"/>
          </a:p>
          <a:p>
            <a:pPr lvl="0" fontAlgn="base"/>
            <a:r>
              <a:rPr lang="en-US" sz="1200" u="none" strike="noStrike" kern="1200" dirty="0">
                <a:solidFill>
                  <a:schemeClr val="tx1"/>
                </a:solidFill>
                <a:latin typeface="+mn-lt"/>
                <a:ea typeface="+mn-ea"/>
                <a:cs typeface="+mn-cs"/>
              </a:rPr>
              <a:t>a. “Our next challenge is to figure out the net force acting on a falling car and determine the change in motion or acceleration.”</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b. Distribute handout 5.11 (Net Force and Acceleration: Falling-Car Challenge) and review the instructions.</a:t>
            </a:r>
          </a:p>
          <a:p>
            <a:pPr lvl="0" fontAlgn="base"/>
            <a:endParaRPr lang="en-US" sz="1200" b="1" u="none" strike="noStrike" kern="1200" dirty="0">
              <a:solidFill>
                <a:schemeClr val="tx1"/>
              </a:solidFill>
              <a:latin typeface="+mn-lt"/>
              <a:ea typeface="+mn-ea"/>
              <a:cs typeface="+mn-cs"/>
            </a:endParaRPr>
          </a:p>
          <a:p>
            <a:pPr lvl="0" fontAlgn="base"/>
            <a:r>
              <a:rPr lang="en-US" sz="1200" b="0" u="none" strike="noStrike" kern="1200" dirty="0">
                <a:solidFill>
                  <a:schemeClr val="tx1"/>
                </a:solidFill>
                <a:latin typeface="+mn-lt"/>
                <a:ea typeface="+mn-ea"/>
                <a:cs typeface="+mn-cs"/>
              </a:rPr>
              <a:t>c. </a:t>
            </a:r>
            <a:r>
              <a:rPr lang="en-US" sz="1200" b="1" u="none" strike="noStrike" kern="1200" dirty="0">
                <a:solidFill>
                  <a:schemeClr val="tx1"/>
                </a:solidFill>
                <a:latin typeface="+mn-lt"/>
                <a:ea typeface="+mn-ea"/>
                <a:cs typeface="+mn-cs"/>
              </a:rPr>
              <a:t>Individuals:</a:t>
            </a:r>
            <a:r>
              <a:rPr lang="en-US" sz="1200" u="none" strike="noStrike" kern="1200" dirty="0">
                <a:solidFill>
                  <a:schemeClr val="tx1"/>
                </a:solidFill>
                <a:latin typeface="+mn-lt"/>
                <a:ea typeface="+mn-ea"/>
                <a:cs typeface="+mn-cs"/>
              </a:rPr>
              <a:t> Have participants complete the handout.</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d. </a:t>
            </a:r>
            <a:r>
              <a:rPr lang="en-US" sz="1200" b="1" kern="1200" dirty="0">
                <a:solidFill>
                  <a:schemeClr val="tx1"/>
                </a:solidFill>
                <a:latin typeface="+mn-lt"/>
                <a:ea typeface="+mn-ea"/>
                <a:cs typeface="+mn-cs"/>
              </a:rPr>
              <a:t>Whole group:</a:t>
            </a:r>
            <a:r>
              <a:rPr lang="en-US" sz="1200" kern="1200" dirty="0">
                <a:solidFill>
                  <a:schemeClr val="tx1"/>
                </a:solidFill>
                <a:latin typeface="+mn-lt"/>
                <a:ea typeface="+mn-ea"/>
                <a:cs typeface="+mn-cs"/>
              </a:rPr>
              <a:t> Briefly discuss participants’ solutions.</a:t>
            </a:r>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74</a:t>
            </a:fld>
            <a:endParaRPr lang="en-US" dirty="0"/>
          </a:p>
        </p:txBody>
      </p:sp>
    </p:spTree>
    <p:extLst>
      <p:ext uri="{BB962C8B-B14F-4D97-AF65-F5344CB8AC3E}">
        <p14:creationId xmlns:p14="http://schemas.microsoft.com/office/powerpoint/2010/main" val="11690749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min</a:t>
            </a:r>
          </a:p>
          <a:p>
            <a:endParaRPr lang="en-US" dirty="0"/>
          </a:p>
          <a:p>
            <a:pPr lvl="0" fontAlgn="base"/>
            <a:r>
              <a:rPr lang="en-US" sz="1200" u="none" strike="noStrike" kern="1200" dirty="0">
                <a:solidFill>
                  <a:schemeClr val="tx1"/>
                </a:solidFill>
                <a:latin typeface="+mn-lt"/>
                <a:ea typeface="+mn-ea"/>
                <a:cs typeface="+mn-cs"/>
              </a:rPr>
              <a:t>a. “Now let’s consider another scenario</a:t>
            </a:r>
            <a:r>
              <a:rPr lang="en-US" sz="1200" u="none" strike="noStrike" kern="1200" baseline="0" dirty="0">
                <a:solidFill>
                  <a:schemeClr val="tx1"/>
                </a:solidFill>
                <a:latin typeface="+mn-lt"/>
                <a:ea typeface="+mn-ea"/>
                <a:cs typeface="+mn-cs"/>
              </a:rPr>
              <a:t> and see if we can figure out the net force and acceleration. In this scenario, a father and son are engaged in a tug-of-war with a shopping cart.”</a:t>
            </a:r>
            <a:endParaRPr lang="en-US" sz="1200" u="none" strike="noStrike" kern="1200" dirty="0">
              <a:solidFill>
                <a:schemeClr val="tx1"/>
              </a:solidFill>
              <a:latin typeface="+mn-lt"/>
              <a:ea typeface="+mn-ea"/>
              <a:cs typeface="+mn-cs"/>
            </a:endParaRP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b. Distribute handout 5.12 (Net Force and Acceleration: Shopping-Cart Challenge) and review the instructions. Emphasize that participants</a:t>
            </a:r>
            <a:r>
              <a:rPr lang="en-US" sz="1200" u="none" strike="noStrike" kern="1200" baseline="0" dirty="0">
                <a:solidFill>
                  <a:schemeClr val="tx1"/>
                </a:solidFill>
                <a:latin typeface="+mn-lt"/>
                <a:ea typeface="+mn-ea"/>
                <a:cs typeface="+mn-cs"/>
              </a:rPr>
              <a:t> should only consider the forces acting on the cart.</a:t>
            </a:r>
            <a:endParaRPr lang="en-US" sz="1200" u="none" strike="noStrike" kern="1200" dirty="0">
              <a:solidFill>
                <a:schemeClr val="tx1"/>
              </a:solidFill>
              <a:latin typeface="+mn-lt"/>
              <a:ea typeface="+mn-ea"/>
              <a:cs typeface="+mn-cs"/>
            </a:endParaRPr>
          </a:p>
          <a:p>
            <a:pPr lvl="0" fontAlgn="base"/>
            <a:endParaRPr lang="en-US" sz="1200" b="1" u="none" strike="noStrike" kern="1200" dirty="0">
              <a:solidFill>
                <a:schemeClr val="tx1"/>
              </a:solidFill>
              <a:latin typeface="+mn-lt"/>
              <a:ea typeface="+mn-ea"/>
              <a:cs typeface="+mn-cs"/>
            </a:endParaRPr>
          </a:p>
          <a:p>
            <a:pPr lvl="0" fontAlgn="base"/>
            <a:r>
              <a:rPr lang="en-US" sz="1200" b="0" u="none" strike="noStrike" kern="1200" dirty="0">
                <a:solidFill>
                  <a:schemeClr val="tx1"/>
                </a:solidFill>
                <a:latin typeface="+mn-lt"/>
                <a:ea typeface="+mn-ea"/>
                <a:cs typeface="+mn-cs"/>
              </a:rPr>
              <a:t>c. </a:t>
            </a:r>
            <a:r>
              <a:rPr lang="en-US" sz="1200" b="1" u="none" strike="noStrike" kern="1200" dirty="0">
                <a:solidFill>
                  <a:schemeClr val="tx1"/>
                </a:solidFill>
                <a:latin typeface="+mn-lt"/>
                <a:ea typeface="+mn-ea"/>
                <a:cs typeface="+mn-cs"/>
              </a:rPr>
              <a:t>Individuals:</a:t>
            </a:r>
            <a:r>
              <a:rPr lang="en-US" sz="1200" u="none" strike="noStrike" kern="1200" dirty="0">
                <a:solidFill>
                  <a:schemeClr val="tx1"/>
                </a:solidFill>
                <a:latin typeface="+mn-lt"/>
                <a:ea typeface="+mn-ea"/>
                <a:cs typeface="+mn-cs"/>
              </a:rPr>
              <a:t> Have participants complete the handout.</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d. </a:t>
            </a:r>
            <a:r>
              <a:rPr lang="en-US" sz="1200" b="1" kern="1200" dirty="0">
                <a:solidFill>
                  <a:schemeClr val="tx1"/>
                </a:solidFill>
                <a:latin typeface="+mn-lt"/>
                <a:ea typeface="+mn-ea"/>
                <a:cs typeface="+mn-cs"/>
              </a:rPr>
              <a:t>Whole group:</a:t>
            </a:r>
            <a:r>
              <a:rPr lang="en-US" sz="1200" kern="1200" dirty="0">
                <a:solidFill>
                  <a:schemeClr val="tx1"/>
                </a:solidFill>
                <a:latin typeface="+mn-lt"/>
                <a:ea typeface="+mn-ea"/>
                <a:cs typeface="+mn-cs"/>
              </a:rPr>
              <a:t> Briefly discuss the forces acting on the cart.</a:t>
            </a:r>
            <a:endParaRPr lang="en-US" baseline="0" dirty="0"/>
          </a:p>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75</a:t>
            </a:fld>
            <a:endParaRPr lang="en-US" dirty="0"/>
          </a:p>
        </p:txBody>
      </p:sp>
    </p:spTree>
    <p:extLst>
      <p:ext uri="{BB962C8B-B14F-4D97-AF65-F5344CB8AC3E}">
        <p14:creationId xmlns:p14="http://schemas.microsoft.com/office/powerpoint/2010/main" val="31041051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dirty="0">
                <a:solidFill>
                  <a:schemeClr val="tx1"/>
                </a:solidFill>
                <a:effectLst/>
                <a:latin typeface="+mn-lt"/>
                <a:ea typeface="+mn-ea"/>
                <a:cs typeface="+mn-cs"/>
              </a:rPr>
              <a:t>Less than 1 min</a:t>
            </a:r>
          </a:p>
          <a:p>
            <a:endParaRPr lang="en-US" sz="1200" u="sng" kern="1200" dirty="0">
              <a:solidFill>
                <a:schemeClr val="tx1"/>
              </a:solidFill>
              <a:effectLst/>
              <a:latin typeface="+mn-lt"/>
              <a:ea typeface="+mn-ea"/>
              <a:cs typeface="+mn-cs"/>
            </a:endParaRPr>
          </a:p>
          <a:p>
            <a:pPr lvl="0" fontAlgn="base"/>
            <a:r>
              <a:rPr lang="en-US" sz="1200" u="none" strike="noStrike" kern="1200" dirty="0">
                <a:solidFill>
                  <a:schemeClr val="tx1"/>
                </a:solidFill>
                <a:latin typeface="+mn-lt"/>
                <a:ea typeface="+mn-ea"/>
                <a:cs typeface="+mn-cs"/>
              </a:rPr>
              <a:t>a. “In the Forces lessons, students will investigate these objects, all of which have different dynamics at different times.”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 “To wrap up our content deepening work today, we’ll use everything we’ve learned so far about forces and motion to make predictions about each of these objects.”</a:t>
            </a:r>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76</a:t>
            </a:fld>
            <a:endParaRPr lang="en-US"/>
          </a:p>
        </p:txBody>
      </p:sp>
    </p:spTree>
    <p:extLst>
      <p:ext uri="{BB962C8B-B14F-4D97-AF65-F5344CB8AC3E}">
        <p14:creationId xmlns:p14="http://schemas.microsoft.com/office/powerpoint/2010/main" val="17846621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None/>
            </a:pPr>
            <a:r>
              <a:rPr lang="en-US" sz="1200" kern="1200" dirty="0">
                <a:solidFill>
                  <a:schemeClr val="tx1"/>
                </a:solidFill>
                <a:effectLst/>
                <a:latin typeface="+mn-lt"/>
                <a:ea typeface="+mn-ea"/>
                <a:cs typeface="+mn-cs"/>
              </a:rPr>
              <a:t>1 min</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a. Ask participants to predict the acceleration of the ball and justify their answers by adding together the forces acting on the ball (net force).</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b. Highlight the downward pull of gravity (weight) on the ball and the upward push of the surface of the ramp against the ball (normal force).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 “We’ll revisit this setup on day 8 of the PD program.”</a:t>
            </a:r>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77</a:t>
            </a:fld>
            <a:endParaRPr lang="en-US"/>
          </a:p>
        </p:txBody>
      </p:sp>
    </p:spTree>
    <p:extLst>
      <p:ext uri="{BB962C8B-B14F-4D97-AF65-F5344CB8AC3E}">
        <p14:creationId xmlns:p14="http://schemas.microsoft.com/office/powerpoint/2010/main" val="10036250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None/>
            </a:pPr>
            <a:r>
              <a:rPr lang="en-US" sz="1200" kern="1200" dirty="0">
                <a:solidFill>
                  <a:schemeClr val="tx1"/>
                </a:solidFill>
                <a:effectLst/>
                <a:latin typeface="+mn-lt"/>
                <a:ea typeface="+mn-ea"/>
                <a:cs typeface="+mn-cs"/>
              </a:rPr>
              <a:t>5 min</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a. “The motion of a paddleball is complex. Think about the forces acting on it.”</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b. “A stretched elastic band exerts great tension (T) on the ball back toward the paddle, and a very small weight (W) or force of gravity is pulling the ball toward the ground .”</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c. Ask participants, </a:t>
            </a:r>
          </a:p>
          <a:p>
            <a:pPr marL="320040" indent="-137160">
              <a:buFont typeface="Arial" pitchFamily="34" charset="0"/>
              <a:buChar char="•"/>
            </a:pPr>
            <a:r>
              <a:rPr lang="en-US" sz="1200" kern="1200" dirty="0">
                <a:solidFill>
                  <a:schemeClr val="tx1"/>
                </a:solidFill>
                <a:latin typeface="+mn-lt"/>
                <a:ea typeface="+mn-ea"/>
                <a:cs typeface="+mn-cs"/>
              </a:rPr>
              <a:t>What’s the net force acting on the ball when the elastic is fully stretched?</a:t>
            </a:r>
          </a:p>
          <a:p>
            <a:pPr marL="320040" indent="-137160">
              <a:buFont typeface="Arial" pitchFamily="34" charset="0"/>
              <a:buChar char="•"/>
            </a:pPr>
            <a:r>
              <a:rPr lang="en-US" sz="1200" kern="1200" dirty="0">
                <a:solidFill>
                  <a:schemeClr val="tx1"/>
                </a:solidFill>
                <a:latin typeface="+mn-lt"/>
                <a:ea typeface="+mn-ea"/>
                <a:cs typeface="+mn-cs"/>
              </a:rPr>
              <a:t>What’s the direction of the net force? </a:t>
            </a:r>
          </a:p>
          <a:p>
            <a:pPr marL="320040" indent="-137160">
              <a:buFont typeface="Arial" pitchFamily="34" charset="0"/>
              <a:buChar char="•"/>
            </a:pPr>
            <a:r>
              <a:rPr lang="en-US" sz="1200" kern="1200" dirty="0">
                <a:solidFill>
                  <a:schemeClr val="tx1"/>
                </a:solidFill>
                <a:latin typeface="+mn-lt"/>
                <a:ea typeface="+mn-ea"/>
                <a:cs typeface="+mn-cs"/>
              </a:rPr>
              <a:t>What’s the direction of acceleration?</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d. “When the ball crashes against the paddle, the rubber in the ball compresses and creates a large force moving away from the paddle. Weight or gravity is still exerting a force, but it’s very small.”</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e. Ask participants, </a:t>
            </a:r>
          </a:p>
          <a:p>
            <a:pPr marL="320040" indent="-137160">
              <a:buFont typeface="Arial" pitchFamily="34" charset="0"/>
              <a:buChar char="•"/>
            </a:pPr>
            <a:r>
              <a:rPr lang="en-US" sz="1200" kern="1200" dirty="0">
                <a:solidFill>
                  <a:schemeClr val="tx1"/>
                </a:solidFill>
                <a:latin typeface="+mn-lt"/>
                <a:ea typeface="+mn-ea"/>
                <a:cs typeface="+mn-cs"/>
              </a:rPr>
              <a:t>What’s the net force acting on the ball when it makes contact with the paddle?</a:t>
            </a:r>
          </a:p>
          <a:p>
            <a:pPr marL="320040" indent="-137160">
              <a:buFont typeface="Arial" pitchFamily="34" charset="0"/>
              <a:buChar char="•"/>
            </a:pPr>
            <a:r>
              <a:rPr lang="en-US" sz="1200" kern="1200" dirty="0">
                <a:solidFill>
                  <a:schemeClr val="tx1"/>
                </a:solidFill>
                <a:latin typeface="+mn-lt"/>
                <a:ea typeface="+mn-ea"/>
                <a:cs typeface="+mn-cs"/>
              </a:rPr>
              <a:t>What’s the direction of the net force? </a:t>
            </a:r>
          </a:p>
          <a:p>
            <a:pPr marL="320040" indent="-137160">
              <a:buFont typeface="Arial" pitchFamily="34" charset="0"/>
              <a:buChar char="•"/>
            </a:pPr>
            <a:r>
              <a:rPr lang="en-US" sz="1200" kern="1200" dirty="0">
                <a:solidFill>
                  <a:schemeClr val="tx1"/>
                </a:solidFill>
                <a:latin typeface="+mn-lt"/>
                <a:ea typeface="+mn-ea"/>
                <a:cs typeface="+mn-cs"/>
              </a:rPr>
              <a:t>How about the direction of acceleration?</a:t>
            </a:r>
          </a:p>
        </p:txBody>
      </p:sp>
      <p:sp>
        <p:nvSpPr>
          <p:cNvPr id="4" name="Slide Number Placeholder 3"/>
          <p:cNvSpPr>
            <a:spLocks noGrp="1"/>
          </p:cNvSpPr>
          <p:nvPr>
            <p:ph type="sldNum" sz="quarter" idx="10"/>
          </p:nvPr>
        </p:nvSpPr>
        <p:spPr/>
        <p:txBody>
          <a:bodyPr/>
          <a:lstStyle/>
          <a:p>
            <a:fld id="{458BEC4D-D1F7-4625-B0BA-2126EAFE9E6D}" type="slidenum">
              <a:rPr lang="en-US" smtClean="0"/>
              <a:pPr/>
              <a:t>78</a:t>
            </a:fld>
            <a:endParaRPr lang="en-US"/>
          </a:p>
        </p:txBody>
      </p:sp>
    </p:spTree>
    <p:extLst>
      <p:ext uri="{BB962C8B-B14F-4D97-AF65-F5344CB8AC3E}">
        <p14:creationId xmlns:p14="http://schemas.microsoft.com/office/powerpoint/2010/main" val="1695241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a:t>
            </a:r>
            <a:r>
              <a:rPr lang="en-US" baseline="0" dirty="0"/>
              <a:t> min</a:t>
            </a:r>
          </a:p>
          <a:p>
            <a:endParaRPr lang="en-US" baseline="0" dirty="0"/>
          </a:p>
          <a:p>
            <a:pPr lvl="0" fontAlgn="base"/>
            <a:r>
              <a:rPr lang="en-US" sz="1200" u="none" strike="noStrike" kern="1200" dirty="0">
                <a:solidFill>
                  <a:schemeClr val="tx1"/>
                </a:solidFill>
                <a:latin typeface="+mn-lt"/>
                <a:ea typeface="+mn-ea"/>
                <a:cs typeface="+mn-cs"/>
              </a:rPr>
              <a:t>a. “Have you ever noticed that a rolling toy car always seems to slow down? Let’s consider the forces acting on the car.”</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b. “Weight or gravity is pulling down on it, normal force is pushing up on it, and friction, which we’ll discuss in our next content deepening session, is acting in the opposite direction of the car’s motion.”</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c. “In this diagram, the car is moving to the right, but do any of the forces point to the right?”</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d. Discuss the following questions:</a:t>
            </a:r>
          </a:p>
          <a:p>
            <a:pPr marL="320040" indent="-137160">
              <a:buFont typeface="Arial" pitchFamily="34" charset="0"/>
              <a:buChar char="•"/>
            </a:pPr>
            <a:r>
              <a:rPr lang="en-US" sz="1200" kern="1200" dirty="0">
                <a:solidFill>
                  <a:schemeClr val="tx1"/>
                </a:solidFill>
                <a:latin typeface="+mn-lt"/>
                <a:ea typeface="+mn-ea"/>
                <a:cs typeface="+mn-cs"/>
              </a:rPr>
              <a:t>What is the direction of acceleration?</a:t>
            </a:r>
          </a:p>
          <a:p>
            <a:pPr marL="320040" indent="-137160">
              <a:buFont typeface="Arial" pitchFamily="34" charset="0"/>
              <a:buChar char="•"/>
            </a:pPr>
            <a:r>
              <a:rPr lang="en-US" sz="1200" kern="1200" dirty="0">
                <a:solidFill>
                  <a:schemeClr val="tx1"/>
                </a:solidFill>
                <a:latin typeface="+mn-lt"/>
                <a:ea typeface="+mn-ea"/>
                <a:cs typeface="+mn-cs"/>
              </a:rPr>
              <a:t>What would happen if the force of friction were stronger in this diagram?  </a:t>
            </a:r>
          </a:p>
          <a:p>
            <a:pPr marL="320040" indent="-137160">
              <a:buFont typeface="Arial" pitchFamily="34" charset="0"/>
              <a:buChar char="•"/>
            </a:pPr>
            <a:r>
              <a:rPr lang="en-US" sz="1200" kern="1200" dirty="0">
                <a:solidFill>
                  <a:schemeClr val="tx1"/>
                </a:solidFill>
                <a:latin typeface="+mn-lt"/>
                <a:ea typeface="+mn-ea"/>
                <a:cs typeface="+mn-cs"/>
              </a:rPr>
              <a:t>What would happen to the net force in that scenario? </a:t>
            </a:r>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79</a:t>
            </a:fld>
            <a:endParaRPr lang="en-US"/>
          </a:p>
        </p:txBody>
      </p:sp>
    </p:spTree>
    <p:extLst>
      <p:ext uri="{BB962C8B-B14F-4D97-AF65-F5344CB8AC3E}">
        <p14:creationId xmlns:p14="http://schemas.microsoft.com/office/powerpoint/2010/main" val="4060682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rPr>
              <a:t>1 min </a:t>
            </a:r>
          </a:p>
          <a:p>
            <a:pPr eaLnBrk="1" hangingPunct="1"/>
            <a:endParaRPr lang="en-US" dirty="0">
              <a:latin typeface="Arial" charset="0"/>
            </a:endParaRPr>
          </a:p>
          <a:p>
            <a:r>
              <a:rPr lang="en-US" sz="1200" kern="1200" dirty="0">
                <a:solidFill>
                  <a:schemeClr val="tx1"/>
                </a:solidFill>
                <a:latin typeface="+mn-lt"/>
                <a:ea typeface="+mn-ea"/>
                <a:cs typeface="+mn-cs"/>
              </a:rPr>
              <a:t>a. Introduce the focus questions that will guide today’s session. </a:t>
            </a:r>
          </a:p>
        </p:txBody>
      </p:sp>
      <p:sp>
        <p:nvSpPr>
          <p:cNvPr id="4" name="Slide Number Placeholder 3"/>
          <p:cNvSpPr>
            <a:spLocks noGrp="1"/>
          </p:cNvSpPr>
          <p:nvPr>
            <p:ph type="sldNum" sz="quarter" idx="10"/>
          </p:nvPr>
        </p:nvSpPr>
        <p:spPr/>
        <p:txBody>
          <a:bodyPr/>
          <a:lstStyle/>
          <a:p>
            <a:fld id="{458BEC4D-D1F7-4625-B0BA-2126EAFE9E6D}" type="slidenum">
              <a:rPr lang="en-US" smtClean="0"/>
              <a:pPr/>
              <a:t>8</a:t>
            </a:fld>
            <a:endParaRPr lang="en-US"/>
          </a:p>
        </p:txBody>
      </p:sp>
    </p:spTree>
    <p:extLst>
      <p:ext uri="{BB962C8B-B14F-4D97-AF65-F5344CB8AC3E}">
        <p14:creationId xmlns:p14="http://schemas.microsoft.com/office/powerpoint/2010/main" val="127759481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4 min</a:t>
            </a:r>
          </a:p>
          <a:p>
            <a:endParaRPr lang="en-US" dirty="0"/>
          </a:p>
          <a:p>
            <a:pPr lvl="0" fontAlgn="base"/>
            <a:r>
              <a:rPr lang="en-US" sz="1200" u="none" strike="noStrike" kern="1200" dirty="0">
                <a:solidFill>
                  <a:schemeClr val="tx1"/>
                </a:solidFill>
                <a:latin typeface="+mn-lt"/>
                <a:ea typeface="+mn-ea"/>
                <a:cs typeface="+mn-cs"/>
              </a:rPr>
              <a:t>a. Revisit the content deepening focus questions on the slide. </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b. </a:t>
            </a:r>
            <a:r>
              <a:rPr lang="en-US" sz="1200" b="1" u="none" strike="noStrike" kern="1200" dirty="0">
                <a:solidFill>
                  <a:schemeClr val="tx1"/>
                </a:solidFill>
                <a:latin typeface="+mn-lt"/>
                <a:ea typeface="+mn-ea"/>
                <a:cs typeface="+mn-cs"/>
              </a:rPr>
              <a:t>Individuals: </a:t>
            </a:r>
            <a:r>
              <a:rPr lang="en-US" sz="1200" u="none" strike="noStrike" kern="1200" dirty="0">
                <a:solidFill>
                  <a:schemeClr val="tx1"/>
                </a:solidFill>
                <a:latin typeface="+mn-lt"/>
                <a:ea typeface="+mn-ea"/>
                <a:cs typeface="+mn-cs"/>
              </a:rPr>
              <a:t>Ask participants to revise their answers for the first question based on today’s content deepening work.</a:t>
            </a:r>
          </a:p>
          <a:p>
            <a:pPr lvl="0" fontAlgn="base"/>
            <a:endParaRPr lang="en-US" sz="1200" u="none" strike="noStrike" kern="1200" dirty="0">
              <a:solidFill>
                <a:schemeClr val="tx1"/>
              </a:solidFill>
              <a:latin typeface="+mn-lt"/>
              <a:ea typeface="+mn-ea"/>
              <a:cs typeface="+mn-cs"/>
            </a:endParaRPr>
          </a:p>
          <a:p>
            <a:pPr lvl="0" fontAlgn="base"/>
            <a:r>
              <a:rPr lang="en-US" sz="1200" u="none" strike="noStrike" kern="1200" dirty="0">
                <a:solidFill>
                  <a:schemeClr val="tx1"/>
                </a:solidFill>
                <a:latin typeface="+mn-lt"/>
                <a:ea typeface="+mn-ea"/>
                <a:cs typeface="+mn-cs"/>
              </a:rPr>
              <a:t>c. </a:t>
            </a:r>
            <a:r>
              <a:rPr lang="en-US" sz="1200" b="1" u="none" strike="noStrike" kern="1200" dirty="0">
                <a:solidFill>
                  <a:schemeClr val="tx1"/>
                </a:solidFill>
                <a:latin typeface="+mn-lt"/>
                <a:ea typeface="+mn-ea"/>
                <a:cs typeface="+mn-cs"/>
              </a:rPr>
              <a:t>Whole group: </a:t>
            </a:r>
            <a:r>
              <a:rPr lang="en-US" sz="1200" u="none" strike="noStrike" kern="1200" dirty="0">
                <a:solidFill>
                  <a:schemeClr val="tx1"/>
                </a:solidFill>
                <a:latin typeface="+mn-lt"/>
                <a:ea typeface="+mn-ea"/>
                <a:cs typeface="+mn-cs"/>
              </a:rPr>
              <a:t>Discuss the following questions related to the second focus question:</a:t>
            </a:r>
          </a:p>
          <a:p>
            <a:pPr marL="320040" indent="-137160">
              <a:buFont typeface="Arial" pitchFamily="34" charset="0"/>
              <a:buChar char="•"/>
            </a:pPr>
            <a:r>
              <a:rPr lang="en-US" sz="1200" kern="1200" dirty="0">
                <a:solidFill>
                  <a:schemeClr val="tx1"/>
                </a:solidFill>
                <a:latin typeface="+mn-lt"/>
                <a:ea typeface="+mn-ea"/>
                <a:cs typeface="+mn-cs"/>
              </a:rPr>
              <a:t>Why was it easier to draw the forces acting on an object than it was to talk about them?</a:t>
            </a:r>
          </a:p>
          <a:p>
            <a:pPr marL="320040" indent="-137160">
              <a:buFont typeface="Arial" pitchFamily="34" charset="0"/>
              <a:buChar char="•"/>
            </a:pPr>
            <a:r>
              <a:rPr lang="en-US" sz="1200" kern="1200" dirty="0">
                <a:solidFill>
                  <a:schemeClr val="tx1"/>
                </a:solidFill>
                <a:latin typeface="+mn-lt"/>
                <a:ea typeface="+mn-ea"/>
                <a:cs typeface="+mn-cs"/>
              </a:rPr>
              <a:t>How does the net force predict acceleration?</a:t>
            </a:r>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 than 1 min</a:t>
            </a:r>
          </a:p>
          <a:p>
            <a:endParaRPr lang="en-US" dirty="0"/>
          </a:p>
          <a:p>
            <a:pPr lvl="0" fontAlgn="base"/>
            <a:r>
              <a:rPr lang="en-US" sz="1200" u="none" strike="noStrike" kern="1200" dirty="0">
                <a:solidFill>
                  <a:schemeClr val="tx1"/>
                </a:solidFill>
                <a:latin typeface="+mn-lt"/>
                <a:ea typeface="+mn-ea"/>
                <a:cs typeface="+mn-cs"/>
              </a:rPr>
              <a:t>a. Review the key science ideas on the slide.</a:t>
            </a:r>
          </a:p>
        </p:txBody>
      </p:sp>
      <p:sp>
        <p:nvSpPr>
          <p:cNvPr id="4" name="Slide Number Placeholder 3"/>
          <p:cNvSpPr>
            <a:spLocks noGrp="1"/>
          </p:cNvSpPr>
          <p:nvPr>
            <p:ph type="sldNum" sz="quarter" idx="10"/>
          </p:nvPr>
        </p:nvSpPr>
        <p:spPr/>
        <p:txBody>
          <a:bodyPr/>
          <a:lstStyle/>
          <a:p>
            <a:fld id="{58CC9574-A819-4FE4-99A7-1E27AD09ADC2}" type="slidenum">
              <a:rPr lang="en-US" smtClean="0"/>
              <a:pPr/>
              <a:t>81</a:t>
            </a:fld>
            <a:endParaRPr lang="en-US" dirty="0"/>
          </a:p>
        </p:txBody>
      </p:sp>
    </p:spTree>
    <p:extLst>
      <p:ext uri="{BB962C8B-B14F-4D97-AF65-F5344CB8AC3E}">
        <p14:creationId xmlns:p14="http://schemas.microsoft.com/office/powerpoint/2010/main" val="19581160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rPr>
              <a:t>Less than 1 min </a:t>
            </a:r>
          </a:p>
          <a:p>
            <a:pPr eaLnBrk="1" hangingPunct="1"/>
            <a:endParaRPr lang="en-US" dirty="0">
              <a:latin typeface="Arial" charset="0"/>
            </a:endParaRPr>
          </a:p>
          <a:p>
            <a:r>
              <a:rPr lang="en-US" sz="1200" kern="1200" dirty="0">
                <a:solidFill>
                  <a:schemeClr val="tx1"/>
                </a:solidFill>
                <a:latin typeface="+mn-lt"/>
                <a:ea typeface="+mn-ea"/>
                <a:cs typeface="+mn-cs"/>
              </a:rPr>
              <a:t>a. Review the focus questions addressed during</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today’s session. </a:t>
            </a:r>
          </a:p>
        </p:txBody>
      </p:sp>
      <p:sp>
        <p:nvSpPr>
          <p:cNvPr id="4" name="Slide Number Placeholder 3"/>
          <p:cNvSpPr>
            <a:spLocks noGrp="1"/>
          </p:cNvSpPr>
          <p:nvPr>
            <p:ph type="sldNum" sz="quarter" idx="10"/>
          </p:nvPr>
        </p:nvSpPr>
        <p:spPr/>
        <p:txBody>
          <a:bodyPr/>
          <a:lstStyle/>
          <a:p>
            <a:fld id="{458BEC4D-D1F7-4625-B0BA-2126EAFE9E6D}" type="slidenum">
              <a:rPr lang="en-US" smtClean="0"/>
              <a:pPr/>
              <a:t>82</a:t>
            </a:fld>
            <a:endParaRPr lang="en-US"/>
          </a:p>
        </p:txBody>
      </p:sp>
    </p:spTree>
    <p:extLst>
      <p:ext uri="{BB962C8B-B14F-4D97-AF65-F5344CB8AC3E}">
        <p14:creationId xmlns:p14="http://schemas.microsoft.com/office/powerpoint/2010/main" val="12775948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sz="1200" b="0" u="none" strike="noStrike" kern="1200" dirty="0">
                <a:solidFill>
                  <a:schemeClr val="tx1"/>
                </a:solidFill>
                <a:effectLst/>
                <a:latin typeface="+mn-lt"/>
                <a:ea typeface="+mn-ea"/>
                <a:cs typeface="+mn-cs"/>
              </a:rPr>
              <a:t>3</a:t>
            </a:r>
            <a:r>
              <a:rPr lang="en-US" sz="1200" b="0" u="none" strike="noStrike" kern="1200" baseline="0" dirty="0">
                <a:solidFill>
                  <a:schemeClr val="tx1"/>
                </a:solidFill>
                <a:effectLst/>
                <a:latin typeface="+mn-lt"/>
                <a:ea typeface="+mn-ea"/>
                <a:cs typeface="+mn-cs"/>
              </a:rPr>
              <a:t> min</a:t>
            </a:r>
            <a:endParaRPr lang="en-US" sz="1200" b="0" u="none" strike="noStrike" kern="1200" dirty="0">
              <a:solidFill>
                <a:schemeClr val="tx1"/>
              </a:solidFill>
              <a:effectLst/>
              <a:latin typeface="+mn-lt"/>
              <a:ea typeface="+mn-ea"/>
              <a:cs typeface="+mn-cs"/>
            </a:endParaRPr>
          </a:p>
          <a:p>
            <a:pPr lvl="0" fontAlgn="base"/>
            <a:endParaRPr lang="en-US" sz="1200" b="0" u="none" strike="noStrike" kern="1200" dirty="0">
              <a:solidFill>
                <a:schemeClr val="tx1"/>
              </a:solidFill>
              <a:effectLst/>
              <a:latin typeface="+mn-lt"/>
              <a:ea typeface="+mn-ea"/>
              <a:cs typeface="+mn-cs"/>
            </a:endParaRPr>
          </a:p>
          <a:p>
            <a:pPr lvl="0" fontAlgn="base"/>
            <a:r>
              <a:rPr lang="en-US" sz="1200" b="0" u="none" strike="noStrike" kern="1200" dirty="0">
                <a:solidFill>
                  <a:schemeClr val="tx1"/>
                </a:solidFill>
                <a:effectLst/>
                <a:latin typeface="+mn-lt"/>
                <a:ea typeface="+mn-ea"/>
                <a:cs typeface="+mn-cs"/>
              </a:rPr>
              <a:t>a. </a:t>
            </a:r>
            <a:r>
              <a:rPr lang="en-US" sz="1200" b="1" u="none" strike="noStrike" kern="1200" dirty="0">
                <a:solidFill>
                  <a:schemeClr val="tx1"/>
                </a:solidFill>
                <a:effectLst/>
                <a:latin typeface="+mn-lt"/>
                <a:ea typeface="+mn-ea"/>
                <a:cs typeface="+mn-cs"/>
              </a:rPr>
              <a:t>Individual think time (1 min):</a:t>
            </a:r>
            <a:r>
              <a:rPr lang="en-US" sz="1200" u="none" strike="noStrike" kern="1200" dirty="0">
                <a:solidFill>
                  <a:schemeClr val="tx1"/>
                </a:solidFill>
                <a:effectLst/>
                <a:latin typeface="+mn-lt"/>
                <a:ea typeface="+mn-ea"/>
                <a:cs typeface="+mn-cs"/>
              </a:rPr>
              <a:t> Ask participants to reflect on the work they accomplished during today’s lesson analysis and then think about the question on the slide.</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b. </a:t>
            </a:r>
            <a:r>
              <a:rPr lang="en-US" sz="1200" b="1" kern="1200" dirty="0">
                <a:solidFill>
                  <a:schemeClr val="tx1"/>
                </a:solidFill>
                <a:latin typeface="+mn-lt"/>
                <a:ea typeface="+mn-ea"/>
                <a:cs typeface="+mn-cs"/>
              </a:rPr>
              <a:t>Whole-group share-out (2 min):</a:t>
            </a:r>
            <a:r>
              <a:rPr lang="en-US" sz="1200" kern="1200" dirty="0">
                <a:solidFill>
                  <a:schemeClr val="tx1"/>
                </a:solidFill>
                <a:latin typeface="+mn-lt"/>
                <a:ea typeface="+mn-ea"/>
                <a:cs typeface="+mn-cs"/>
              </a:rPr>
              <a:t> Invite participants to share their ideas for modifying the image of effective science teaching based on today’s work. Revise the chart as needed.</a:t>
            </a:r>
            <a:r>
              <a:rPr lang="en-US" dirty="0"/>
              <a:t> </a:t>
            </a:r>
            <a:endParaRPr lang="en-US" sz="1500"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83</a:t>
            </a:fld>
            <a:endParaRPr lang="en-US"/>
          </a:p>
        </p:txBody>
      </p:sp>
    </p:spTree>
    <p:extLst>
      <p:ext uri="{BB962C8B-B14F-4D97-AF65-F5344CB8AC3E}">
        <p14:creationId xmlns:p14="http://schemas.microsoft.com/office/powerpoint/2010/main" val="52174075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sz="1200" b="0" u="none" strike="noStrike" kern="1200" dirty="0">
                <a:solidFill>
                  <a:schemeClr val="tx1"/>
                </a:solidFill>
                <a:effectLst/>
                <a:latin typeface="+mn-lt"/>
                <a:ea typeface="+mn-ea"/>
                <a:cs typeface="+mn-cs"/>
              </a:rPr>
              <a:t>3 min</a:t>
            </a:r>
          </a:p>
          <a:p>
            <a:pPr lvl="0" fontAlgn="base"/>
            <a:endParaRPr lang="en-US" sz="1200" b="0" u="none" strike="noStrike" kern="1200" dirty="0">
              <a:solidFill>
                <a:schemeClr val="tx1"/>
              </a:solidFill>
              <a:effectLst/>
              <a:latin typeface="+mn-lt"/>
              <a:ea typeface="+mn-ea"/>
              <a:cs typeface="+mn-cs"/>
            </a:endParaRPr>
          </a:p>
          <a:p>
            <a:pPr marL="228600" lvl="0" indent="-228600" fontAlgn="base">
              <a:buAutoNum type="alphaLcPeriod"/>
            </a:pPr>
            <a:r>
              <a:rPr lang="en-US" sz="1200" b="1" u="none" strike="noStrike" kern="1200" dirty="0">
                <a:solidFill>
                  <a:schemeClr val="tx1"/>
                </a:solidFill>
                <a:effectLst/>
                <a:latin typeface="+mn-lt"/>
                <a:ea typeface="+mn-ea"/>
                <a:cs typeface="+mn-cs"/>
              </a:rPr>
              <a:t>Individual think time (1 min):</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Present the options on the slide and give </a:t>
            </a:r>
            <a:r>
              <a:rPr lang="en-US" sz="1200" kern="1200">
                <a:solidFill>
                  <a:schemeClr val="tx1"/>
                </a:solidFill>
                <a:effectLst/>
                <a:latin typeface="+mn-lt"/>
                <a:ea typeface="+mn-ea"/>
                <a:cs typeface="+mn-cs"/>
              </a:rPr>
              <a:t>participants 1 minute </a:t>
            </a:r>
            <a:r>
              <a:rPr lang="en-US" sz="1200" kern="1200" dirty="0">
                <a:solidFill>
                  <a:schemeClr val="tx1"/>
                </a:solidFill>
                <a:effectLst/>
                <a:latin typeface="+mn-lt"/>
                <a:ea typeface="+mn-ea"/>
                <a:cs typeface="+mn-cs"/>
              </a:rPr>
              <a:t>to come up with a statement that summarizes today’s content deepening work in one of these areas. </a:t>
            </a:r>
            <a:r>
              <a:rPr lang="en-US" sz="1200" kern="1200" dirty="0">
                <a:solidFill>
                  <a:schemeClr val="tx1"/>
                </a:solidFill>
                <a:latin typeface="+mn-lt"/>
                <a:ea typeface="+mn-ea"/>
                <a:cs typeface="+mn-cs"/>
              </a:rPr>
              <a:t>Emphasize that they should </a:t>
            </a:r>
            <a:r>
              <a:rPr lang="en-US" sz="1200" b="1" kern="1200" dirty="0">
                <a:solidFill>
                  <a:schemeClr val="tx1"/>
                </a:solidFill>
                <a:latin typeface="+mn-lt"/>
                <a:ea typeface="+mn-ea"/>
                <a:cs typeface="+mn-cs"/>
              </a:rPr>
              <a:t>not</a:t>
            </a:r>
            <a:r>
              <a:rPr lang="en-US" sz="1200" kern="1200" dirty="0">
                <a:solidFill>
                  <a:schemeClr val="tx1"/>
                </a:solidFill>
                <a:latin typeface="+mn-lt"/>
                <a:ea typeface="+mn-ea"/>
                <a:cs typeface="+mn-cs"/>
              </a:rPr>
              <a:t> refer to the science idea that a force is a push or pull on an object.</a:t>
            </a:r>
            <a:endParaRPr lang="en-US" sz="1200" kern="1200" dirty="0">
              <a:solidFill>
                <a:schemeClr val="tx1"/>
              </a:solidFill>
              <a:effectLst/>
              <a:latin typeface="+mn-lt"/>
              <a:ea typeface="+mn-ea"/>
              <a:cs typeface="+mn-cs"/>
            </a:endParaRPr>
          </a:p>
          <a:p>
            <a:pPr marL="228600" lvl="0" indent="-228600" fontAlgn="base">
              <a:buAutoNum type="alphaLcPeriod"/>
            </a:pPr>
            <a:endParaRPr lang="en-US" sz="1200" kern="1200" dirty="0">
              <a:solidFill>
                <a:schemeClr val="tx1"/>
              </a:solidFill>
              <a:effectLst/>
              <a:latin typeface="+mn-lt"/>
              <a:ea typeface="+mn-ea"/>
              <a:cs typeface="+mn-cs"/>
            </a:endParaRPr>
          </a:p>
          <a:p>
            <a:pPr marL="228600" lvl="0" indent="-228600" fontAlgn="base">
              <a:buAutoNum type="alphaLcPeriod"/>
            </a:pPr>
            <a:r>
              <a:rPr lang="en-US" sz="1200" b="1" kern="1200" dirty="0">
                <a:solidFill>
                  <a:schemeClr val="tx1"/>
                </a:solidFill>
                <a:latin typeface="+mn-lt"/>
                <a:ea typeface="+mn-ea"/>
                <a:cs typeface="+mn-cs"/>
              </a:rPr>
              <a:t>Whole-group round-robin (2 min):</a:t>
            </a:r>
            <a:r>
              <a:rPr lang="en-US" sz="1200" kern="1200" dirty="0">
                <a:solidFill>
                  <a:schemeClr val="tx1"/>
                </a:solidFill>
                <a:latin typeface="+mn-lt"/>
                <a:ea typeface="+mn-ea"/>
                <a:cs typeface="+mn-cs"/>
              </a:rPr>
              <a:t> Go quickly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around the room and have each participant share one summarizing statement. </a:t>
            </a:r>
            <a:r>
              <a:rPr lang="en-US" sz="1200" b="1" kern="1200" dirty="0">
                <a:solidFill>
                  <a:schemeClr val="tx1"/>
                </a:solidFill>
                <a:latin typeface="+mn-lt"/>
                <a:ea typeface="+mn-ea"/>
                <a:cs typeface="+mn-cs"/>
              </a:rPr>
              <a:t>Push for complete sentences!</a:t>
            </a:r>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84</a:t>
            </a:fld>
            <a:endParaRPr lang="en-US"/>
          </a:p>
        </p:txBody>
      </p:sp>
    </p:spTree>
    <p:extLst>
      <p:ext uri="{BB962C8B-B14F-4D97-AF65-F5344CB8AC3E}">
        <p14:creationId xmlns:p14="http://schemas.microsoft.com/office/powerpoint/2010/main" val="5771983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r>
              <a:rPr lang="en-US" dirty="0"/>
              <a:t>2 min</a:t>
            </a:r>
          </a:p>
          <a:p>
            <a:endParaRPr lang="en-US" dirty="0"/>
          </a:p>
          <a:p>
            <a:pPr lvl="0" fontAlgn="base"/>
            <a:r>
              <a:rPr lang="en-US" sz="1200" u="none" strike="noStrike" kern="1200" dirty="0">
                <a:solidFill>
                  <a:schemeClr val="tx1"/>
                </a:solidFill>
                <a:effectLst/>
                <a:latin typeface="+mn-lt"/>
                <a:ea typeface="+mn-ea"/>
                <a:cs typeface="+mn-cs"/>
              </a:rPr>
              <a:t>a. Review the homework assignment on the slide and have participants write it in their notebooks.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 Make sure participants are clear about th</a:t>
            </a:r>
            <a:r>
              <a:rPr lang="en-US" sz="1200" kern="1200" baseline="0" dirty="0">
                <a:solidFill>
                  <a:schemeClr val="tx1"/>
                </a:solidFill>
                <a:latin typeface="+mn-lt"/>
                <a:ea typeface="+mn-ea"/>
                <a:cs typeface="+mn-cs"/>
              </a:rPr>
              <a:t>e </a:t>
            </a:r>
            <a:r>
              <a:rPr lang="en-US" sz="1200" kern="1200" dirty="0">
                <a:solidFill>
                  <a:schemeClr val="tx1"/>
                </a:solidFill>
                <a:latin typeface="+mn-lt"/>
                <a:ea typeface="+mn-ea"/>
                <a:cs typeface="+mn-cs"/>
              </a:rPr>
              <a:t>reading and writing tasks. </a:t>
            </a:r>
            <a:endParaRPr lang="en-US" dirty="0"/>
          </a:p>
        </p:txBody>
      </p:sp>
      <p:sp>
        <p:nvSpPr>
          <p:cNvPr id="43012"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57020" indent="-291161" eaLnBrk="0" hangingPunct="0">
              <a:defRPr>
                <a:solidFill>
                  <a:schemeClr val="tx1"/>
                </a:solidFill>
                <a:latin typeface="Arial" charset="0"/>
              </a:defRPr>
            </a:lvl2pPr>
            <a:lvl3pPr marL="1164647" indent="-232929" eaLnBrk="0" hangingPunct="0">
              <a:defRPr>
                <a:solidFill>
                  <a:schemeClr val="tx1"/>
                </a:solidFill>
                <a:latin typeface="Arial" charset="0"/>
              </a:defRPr>
            </a:lvl3pPr>
            <a:lvl4pPr marL="1630505" indent="-232929" eaLnBrk="0" hangingPunct="0">
              <a:defRPr>
                <a:solidFill>
                  <a:schemeClr val="tx1"/>
                </a:solidFill>
                <a:latin typeface="Arial" charset="0"/>
              </a:defRPr>
            </a:lvl4pPr>
            <a:lvl5pPr marL="2096365" indent="-232929" eaLnBrk="0" hangingPunct="0">
              <a:defRPr>
                <a:solidFill>
                  <a:schemeClr val="tx1"/>
                </a:solidFill>
                <a:latin typeface="Arial" charset="0"/>
              </a:defRPr>
            </a:lvl5pPr>
            <a:lvl6pPr marL="2562224" indent="-232929" eaLnBrk="0" fontAlgn="base" hangingPunct="0">
              <a:spcBef>
                <a:spcPct val="0"/>
              </a:spcBef>
              <a:spcAft>
                <a:spcPct val="0"/>
              </a:spcAft>
              <a:defRPr>
                <a:solidFill>
                  <a:schemeClr val="tx1"/>
                </a:solidFill>
                <a:latin typeface="Arial" charset="0"/>
              </a:defRPr>
            </a:lvl6pPr>
            <a:lvl7pPr marL="3028082" indent="-232929" eaLnBrk="0" fontAlgn="base" hangingPunct="0">
              <a:spcBef>
                <a:spcPct val="0"/>
              </a:spcBef>
              <a:spcAft>
                <a:spcPct val="0"/>
              </a:spcAft>
              <a:defRPr>
                <a:solidFill>
                  <a:schemeClr val="tx1"/>
                </a:solidFill>
                <a:latin typeface="Arial" charset="0"/>
              </a:defRPr>
            </a:lvl7pPr>
            <a:lvl8pPr marL="3493941" indent="-232929" eaLnBrk="0" fontAlgn="base" hangingPunct="0">
              <a:spcBef>
                <a:spcPct val="0"/>
              </a:spcBef>
              <a:spcAft>
                <a:spcPct val="0"/>
              </a:spcAft>
              <a:defRPr>
                <a:solidFill>
                  <a:schemeClr val="tx1"/>
                </a:solidFill>
                <a:latin typeface="Arial" charset="0"/>
              </a:defRPr>
            </a:lvl8pPr>
            <a:lvl9pPr marL="3959800" indent="-232929" eaLnBrk="0" fontAlgn="base" hangingPunct="0">
              <a:spcBef>
                <a:spcPct val="0"/>
              </a:spcBef>
              <a:spcAft>
                <a:spcPct val="0"/>
              </a:spcAft>
              <a:defRPr>
                <a:solidFill>
                  <a:schemeClr val="tx1"/>
                </a:solidFill>
                <a:latin typeface="Arial" charset="0"/>
              </a:defRPr>
            </a:lvl9pPr>
          </a:lstStyle>
          <a:p>
            <a:pPr eaLnBrk="1" hangingPunct="1"/>
            <a:fld id="{CDEF4D1C-CCD4-471E-9A9A-68DD2B94142E}" type="slidenum">
              <a:rPr lang="en-US" smtClean="0"/>
              <a:pPr eaLnBrk="1" hangingPunct="1"/>
              <a:t>85</a:t>
            </a:fld>
            <a:endParaRPr lang="en-US"/>
          </a:p>
        </p:txBody>
      </p:sp>
    </p:spTree>
    <p:extLst>
      <p:ext uri="{BB962C8B-B14F-4D97-AF65-F5344CB8AC3E}">
        <p14:creationId xmlns:p14="http://schemas.microsoft.com/office/powerpoint/2010/main" val="375708907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r>
              <a:rPr lang="en-US" baseline="0"/>
              <a:t>2 min</a:t>
            </a:r>
            <a:endParaRPr lang="en-US" baseline="0" dirty="0"/>
          </a:p>
          <a:p>
            <a:endParaRPr lang="en-US" baseline="0" dirty="0"/>
          </a:p>
          <a:p>
            <a:pPr lvl="0" fontAlgn="base"/>
            <a:r>
              <a:rPr lang="en-US" sz="1200" u="none" strike="noStrike" kern="1200" dirty="0">
                <a:solidFill>
                  <a:schemeClr val="tx1"/>
                </a:solidFill>
                <a:effectLst/>
                <a:latin typeface="+mn-lt"/>
                <a:ea typeface="+mn-ea"/>
                <a:cs typeface="+mn-cs"/>
              </a:rPr>
              <a:t>a. Go over the</a:t>
            </a:r>
            <a:r>
              <a:rPr lang="en-US" sz="1200" u="none" strike="noStrike" kern="1200" baseline="0" dirty="0">
                <a:solidFill>
                  <a:schemeClr val="tx1"/>
                </a:solidFill>
                <a:effectLst/>
                <a:latin typeface="+mn-lt"/>
                <a:ea typeface="+mn-ea"/>
                <a:cs typeface="+mn-cs"/>
              </a:rPr>
              <a:t> content deepening </a:t>
            </a:r>
            <a:r>
              <a:rPr lang="en-US" sz="1200" u="none" strike="noStrike" kern="1200" dirty="0">
                <a:solidFill>
                  <a:schemeClr val="tx1"/>
                </a:solidFill>
                <a:effectLst/>
                <a:latin typeface="+mn-lt"/>
                <a:ea typeface="+mn-ea"/>
                <a:cs typeface="+mn-cs"/>
              </a:rPr>
              <a:t>homework assignment and have participants write it in their notebooks.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 Make sure participants are clear about</a:t>
            </a:r>
            <a:r>
              <a:rPr lang="en-US" sz="1200" kern="1200" baseline="0" dirty="0">
                <a:solidFill>
                  <a:schemeClr val="tx1"/>
                </a:solidFill>
                <a:latin typeface="+mn-lt"/>
                <a:ea typeface="+mn-ea"/>
                <a:cs typeface="+mn-cs"/>
              </a:rPr>
              <a:t> this reading </a:t>
            </a:r>
            <a:r>
              <a:rPr lang="en-US" sz="1200" kern="1200" dirty="0">
                <a:solidFill>
                  <a:schemeClr val="tx1"/>
                </a:solidFill>
                <a:latin typeface="+mn-lt"/>
                <a:ea typeface="+mn-ea"/>
                <a:cs typeface="+mn-cs"/>
              </a:rPr>
              <a:t>assignment.</a:t>
            </a:r>
            <a:r>
              <a:rPr lang="en-US" dirty="0"/>
              <a:t> </a:t>
            </a:r>
            <a:endParaRPr lang="en-US" sz="1200" kern="1200" dirty="0">
              <a:solidFill>
                <a:schemeClr val="tx1"/>
              </a:solidFill>
              <a:latin typeface="+mn-lt"/>
              <a:ea typeface="+mn-ea"/>
              <a:cs typeface="+mn-cs"/>
            </a:endParaRPr>
          </a:p>
        </p:txBody>
      </p:sp>
      <p:sp>
        <p:nvSpPr>
          <p:cNvPr id="43012"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56955" indent="-291136" eaLnBrk="0" hangingPunct="0">
              <a:defRPr>
                <a:solidFill>
                  <a:schemeClr val="tx1"/>
                </a:solidFill>
                <a:latin typeface="Arial" charset="0"/>
              </a:defRPr>
            </a:lvl2pPr>
            <a:lvl3pPr marL="1164546" indent="-232909" eaLnBrk="0" hangingPunct="0">
              <a:defRPr>
                <a:solidFill>
                  <a:schemeClr val="tx1"/>
                </a:solidFill>
                <a:latin typeface="Arial" charset="0"/>
              </a:defRPr>
            </a:lvl3pPr>
            <a:lvl4pPr marL="1630366" indent="-232909" eaLnBrk="0" hangingPunct="0">
              <a:defRPr>
                <a:solidFill>
                  <a:schemeClr val="tx1"/>
                </a:solidFill>
                <a:latin typeface="Arial" charset="0"/>
              </a:defRPr>
            </a:lvl4pPr>
            <a:lvl5pPr marL="2096184" indent="-232909" eaLnBrk="0" hangingPunct="0">
              <a:defRPr>
                <a:solidFill>
                  <a:schemeClr val="tx1"/>
                </a:solidFill>
                <a:latin typeface="Arial" charset="0"/>
              </a:defRPr>
            </a:lvl5pPr>
            <a:lvl6pPr marL="2562002" indent="-232909" eaLnBrk="0" fontAlgn="base" hangingPunct="0">
              <a:spcBef>
                <a:spcPct val="0"/>
              </a:spcBef>
              <a:spcAft>
                <a:spcPct val="0"/>
              </a:spcAft>
              <a:defRPr>
                <a:solidFill>
                  <a:schemeClr val="tx1"/>
                </a:solidFill>
                <a:latin typeface="Arial" charset="0"/>
              </a:defRPr>
            </a:lvl6pPr>
            <a:lvl7pPr marL="3027820" indent="-232909" eaLnBrk="0" fontAlgn="base" hangingPunct="0">
              <a:spcBef>
                <a:spcPct val="0"/>
              </a:spcBef>
              <a:spcAft>
                <a:spcPct val="0"/>
              </a:spcAft>
              <a:defRPr>
                <a:solidFill>
                  <a:schemeClr val="tx1"/>
                </a:solidFill>
                <a:latin typeface="Arial" charset="0"/>
              </a:defRPr>
            </a:lvl7pPr>
            <a:lvl8pPr marL="3493639" indent="-232909" eaLnBrk="0" fontAlgn="base" hangingPunct="0">
              <a:spcBef>
                <a:spcPct val="0"/>
              </a:spcBef>
              <a:spcAft>
                <a:spcPct val="0"/>
              </a:spcAft>
              <a:defRPr>
                <a:solidFill>
                  <a:schemeClr val="tx1"/>
                </a:solidFill>
                <a:latin typeface="Arial" charset="0"/>
              </a:defRPr>
            </a:lvl8pPr>
            <a:lvl9pPr marL="3959457" indent="-232909" eaLnBrk="0" fontAlgn="base" hangingPunct="0">
              <a:spcBef>
                <a:spcPct val="0"/>
              </a:spcBef>
              <a:spcAft>
                <a:spcPct val="0"/>
              </a:spcAft>
              <a:defRPr>
                <a:solidFill>
                  <a:schemeClr val="tx1"/>
                </a:solidFill>
                <a:latin typeface="Arial" charset="0"/>
              </a:defRPr>
            </a:lvl9pPr>
          </a:lstStyle>
          <a:p>
            <a:pPr eaLnBrk="1" hangingPunct="1"/>
            <a:fld id="{CDEF4D1C-CCD4-471E-9A9A-68DD2B94142E}" type="slidenum">
              <a:rPr lang="en-US" smtClean="0"/>
              <a:pPr eaLnBrk="1" hangingPunct="1"/>
              <a:t>86</a:t>
            </a:fld>
            <a:endParaRPr lang="en-US"/>
          </a:p>
        </p:txBody>
      </p:sp>
    </p:spTree>
    <p:extLst>
      <p:ext uri="{BB962C8B-B14F-4D97-AF65-F5344CB8AC3E}">
        <p14:creationId xmlns:p14="http://schemas.microsoft.com/office/powerpoint/2010/main" val="274310872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p:spPr>
        <p:txBody>
          <a:bodyPr/>
          <a:lstStyle/>
          <a:p>
            <a:r>
              <a:rPr lang="en-US" dirty="0"/>
              <a:t>3</a:t>
            </a:r>
            <a:r>
              <a:rPr lang="en-US" baseline="0" dirty="0"/>
              <a:t> min</a:t>
            </a:r>
          </a:p>
          <a:p>
            <a:endParaRPr lang="en-US" baseline="0" dirty="0"/>
          </a:p>
          <a:p>
            <a:pPr lvl="0" fontAlgn="base"/>
            <a:r>
              <a:rPr lang="en-US" sz="1200" u="none" strike="noStrike" kern="1200" dirty="0">
                <a:solidFill>
                  <a:schemeClr val="tx1"/>
                </a:solidFill>
                <a:effectLst/>
                <a:latin typeface="+mn-lt"/>
                <a:ea typeface="+mn-ea"/>
                <a:cs typeface="+mn-cs"/>
              </a:rPr>
              <a:t>a. Go over the information on this slide.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Have participants review the Extended Homework assignment sheet (handout 5.13), which provides further details about the assignment.</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 Remind participants that like the extended homework they were assigned on the Variation in Traits lessons during week 1, they’re responsible for reading parts A and B of their assigned lesson plan.</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d. Assign </a:t>
            </a:r>
            <a:r>
              <a:rPr lang="en-US" sz="1200" kern="1200">
                <a:solidFill>
                  <a:schemeClr val="tx1"/>
                </a:solidFill>
                <a:latin typeface="+mn-lt"/>
                <a:ea typeface="+mn-ea"/>
                <a:cs typeface="+mn-cs"/>
              </a:rPr>
              <a:t>a two-part lesson </a:t>
            </a:r>
            <a:r>
              <a:rPr lang="en-US" sz="1200" kern="1200" dirty="0">
                <a:solidFill>
                  <a:schemeClr val="tx1"/>
                </a:solidFill>
                <a:latin typeface="+mn-lt"/>
                <a:ea typeface="+mn-ea"/>
                <a:cs typeface="+mn-cs"/>
              </a:rPr>
              <a:t>plan to each participant.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e. Ask if there are any questions about the assignment.</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f. </a:t>
            </a:r>
            <a:r>
              <a:rPr lang="en-US" sz="1200" b="1" kern="1200" dirty="0">
                <a:solidFill>
                  <a:schemeClr val="tx1"/>
                </a:solidFill>
                <a:latin typeface="+mn-lt"/>
                <a:ea typeface="+mn-ea"/>
                <a:cs typeface="+mn-cs"/>
              </a:rPr>
              <a:t>Emphasize:</a:t>
            </a:r>
            <a:r>
              <a:rPr lang="en-US" sz="1200" kern="1200" dirty="0">
                <a:solidFill>
                  <a:schemeClr val="tx1"/>
                </a:solidFill>
                <a:latin typeface="+mn-lt"/>
                <a:ea typeface="+mn-ea"/>
                <a:cs typeface="+mn-cs"/>
              </a:rPr>
              <a:t> The group share-out on the last day of the PD program</a:t>
            </a:r>
            <a:r>
              <a:rPr lang="en-US" sz="1200" kern="1200" baseline="0" dirty="0">
                <a:solidFill>
                  <a:schemeClr val="tx1"/>
                </a:solidFill>
                <a:latin typeface="+mn-lt"/>
                <a:ea typeface="+mn-ea"/>
                <a:cs typeface="+mn-cs"/>
              </a:rPr>
              <a:t> (day 8) </a:t>
            </a:r>
            <a:r>
              <a:rPr lang="en-US" sz="1200" kern="1200" dirty="0">
                <a:solidFill>
                  <a:schemeClr val="tx1"/>
                </a:solidFill>
                <a:latin typeface="+mn-lt"/>
                <a:ea typeface="+mn-ea"/>
                <a:cs typeface="+mn-cs"/>
              </a:rPr>
              <a:t>should focus on the assignment-sheet questions (section 2). Participants won’t have time to share all the details of each lesson plan.  </a:t>
            </a:r>
            <a:endParaRPr lang="en-US" dirty="0"/>
          </a:p>
        </p:txBody>
      </p:sp>
      <p:sp>
        <p:nvSpPr>
          <p:cNvPr id="64516"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800246" indent="-307787" eaLnBrk="0" hangingPunct="0">
              <a:defRPr>
                <a:solidFill>
                  <a:schemeClr val="tx1"/>
                </a:solidFill>
                <a:latin typeface="Arial" charset="0"/>
              </a:defRPr>
            </a:lvl2pPr>
            <a:lvl3pPr marL="1231148" indent="-246229" eaLnBrk="0" hangingPunct="0">
              <a:defRPr>
                <a:solidFill>
                  <a:schemeClr val="tx1"/>
                </a:solidFill>
                <a:latin typeface="Arial" charset="0"/>
              </a:defRPr>
            </a:lvl3pPr>
            <a:lvl4pPr marL="1723607" indent="-246229" eaLnBrk="0" hangingPunct="0">
              <a:defRPr>
                <a:solidFill>
                  <a:schemeClr val="tx1"/>
                </a:solidFill>
                <a:latin typeface="Arial" charset="0"/>
              </a:defRPr>
            </a:lvl4pPr>
            <a:lvl5pPr marL="2216068" indent="-246229" eaLnBrk="0" hangingPunct="0">
              <a:defRPr>
                <a:solidFill>
                  <a:schemeClr val="tx1"/>
                </a:solidFill>
                <a:latin typeface="Arial" charset="0"/>
              </a:defRPr>
            </a:lvl5pPr>
            <a:lvl6pPr marL="2708526" indent="-246229" eaLnBrk="0" fontAlgn="base" hangingPunct="0">
              <a:spcBef>
                <a:spcPct val="0"/>
              </a:spcBef>
              <a:spcAft>
                <a:spcPct val="0"/>
              </a:spcAft>
              <a:defRPr>
                <a:solidFill>
                  <a:schemeClr val="tx1"/>
                </a:solidFill>
                <a:latin typeface="Arial" charset="0"/>
              </a:defRPr>
            </a:lvl6pPr>
            <a:lvl7pPr marL="3200986" indent="-246229" eaLnBrk="0" fontAlgn="base" hangingPunct="0">
              <a:spcBef>
                <a:spcPct val="0"/>
              </a:spcBef>
              <a:spcAft>
                <a:spcPct val="0"/>
              </a:spcAft>
              <a:defRPr>
                <a:solidFill>
                  <a:schemeClr val="tx1"/>
                </a:solidFill>
                <a:latin typeface="Arial" charset="0"/>
              </a:defRPr>
            </a:lvl7pPr>
            <a:lvl8pPr marL="3693445" indent="-246229" eaLnBrk="0" fontAlgn="base" hangingPunct="0">
              <a:spcBef>
                <a:spcPct val="0"/>
              </a:spcBef>
              <a:spcAft>
                <a:spcPct val="0"/>
              </a:spcAft>
              <a:defRPr>
                <a:solidFill>
                  <a:schemeClr val="tx1"/>
                </a:solidFill>
                <a:latin typeface="Arial" charset="0"/>
              </a:defRPr>
            </a:lvl8pPr>
            <a:lvl9pPr marL="4185904" indent="-246229" eaLnBrk="0" fontAlgn="base" hangingPunct="0">
              <a:spcBef>
                <a:spcPct val="0"/>
              </a:spcBef>
              <a:spcAft>
                <a:spcPct val="0"/>
              </a:spcAft>
              <a:defRPr>
                <a:solidFill>
                  <a:schemeClr val="tx1"/>
                </a:solidFill>
                <a:latin typeface="Arial" charset="0"/>
              </a:defRPr>
            </a:lvl9pPr>
          </a:lstStyle>
          <a:p>
            <a:pPr eaLnBrk="1" hangingPunct="1"/>
            <a:fld id="{E8DAA356-58F1-4373-A7F9-6AE311592C78}" type="slidenum">
              <a:rPr lang="en-US" smtClean="0"/>
              <a:pPr eaLnBrk="1" hangingPunct="1"/>
              <a:t>87</a:t>
            </a:fld>
            <a:endParaRPr lang="en-US"/>
          </a:p>
        </p:txBody>
      </p:sp>
    </p:spTree>
    <p:extLst>
      <p:ext uri="{BB962C8B-B14F-4D97-AF65-F5344CB8AC3E}">
        <p14:creationId xmlns:p14="http://schemas.microsoft.com/office/powerpoint/2010/main" val="31660344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defTabSz="984927" eaLnBrk="0" hangingPunct="0">
              <a:defRPr>
                <a:solidFill>
                  <a:schemeClr val="tx1"/>
                </a:solidFill>
                <a:latin typeface="Arial" charset="0"/>
              </a:defRPr>
            </a:lvl1pPr>
            <a:lvl2pPr marL="785258" indent="-302022" defTabSz="984927" eaLnBrk="0" hangingPunct="0">
              <a:defRPr>
                <a:solidFill>
                  <a:schemeClr val="tx1"/>
                </a:solidFill>
                <a:latin typeface="Arial" charset="0"/>
              </a:defRPr>
            </a:lvl2pPr>
            <a:lvl3pPr marL="1208089" indent="-241618" defTabSz="984927" eaLnBrk="0" hangingPunct="0">
              <a:defRPr>
                <a:solidFill>
                  <a:schemeClr val="tx1"/>
                </a:solidFill>
                <a:latin typeface="Arial" charset="0"/>
              </a:defRPr>
            </a:lvl3pPr>
            <a:lvl4pPr marL="1691324" indent="-241618" defTabSz="984927" eaLnBrk="0" hangingPunct="0">
              <a:defRPr>
                <a:solidFill>
                  <a:schemeClr val="tx1"/>
                </a:solidFill>
                <a:latin typeface="Arial" charset="0"/>
              </a:defRPr>
            </a:lvl4pPr>
            <a:lvl5pPr marL="2174558" indent="-241618" defTabSz="984927" eaLnBrk="0" hangingPunct="0">
              <a:defRPr>
                <a:solidFill>
                  <a:schemeClr val="tx1"/>
                </a:solidFill>
                <a:latin typeface="Arial" charset="0"/>
              </a:defRPr>
            </a:lvl5pPr>
            <a:lvl6pPr marL="2657794" indent="-241618" defTabSz="984927" eaLnBrk="0" fontAlgn="base" hangingPunct="0">
              <a:spcBef>
                <a:spcPct val="0"/>
              </a:spcBef>
              <a:spcAft>
                <a:spcPct val="0"/>
              </a:spcAft>
              <a:defRPr>
                <a:solidFill>
                  <a:schemeClr val="tx1"/>
                </a:solidFill>
                <a:latin typeface="Arial" charset="0"/>
              </a:defRPr>
            </a:lvl6pPr>
            <a:lvl7pPr marL="3141029" indent="-241618" defTabSz="984927" eaLnBrk="0" fontAlgn="base" hangingPunct="0">
              <a:spcBef>
                <a:spcPct val="0"/>
              </a:spcBef>
              <a:spcAft>
                <a:spcPct val="0"/>
              </a:spcAft>
              <a:defRPr>
                <a:solidFill>
                  <a:schemeClr val="tx1"/>
                </a:solidFill>
                <a:latin typeface="Arial" charset="0"/>
              </a:defRPr>
            </a:lvl7pPr>
            <a:lvl8pPr marL="3624265" indent="-241618" defTabSz="984927" eaLnBrk="0" fontAlgn="base" hangingPunct="0">
              <a:spcBef>
                <a:spcPct val="0"/>
              </a:spcBef>
              <a:spcAft>
                <a:spcPct val="0"/>
              </a:spcAft>
              <a:defRPr>
                <a:solidFill>
                  <a:schemeClr val="tx1"/>
                </a:solidFill>
                <a:latin typeface="Arial" charset="0"/>
              </a:defRPr>
            </a:lvl8pPr>
            <a:lvl9pPr marL="4107500" indent="-241618" defTabSz="984927" eaLnBrk="0" fontAlgn="base" hangingPunct="0">
              <a:spcBef>
                <a:spcPct val="0"/>
              </a:spcBef>
              <a:spcAft>
                <a:spcPct val="0"/>
              </a:spcAft>
              <a:defRPr>
                <a:solidFill>
                  <a:schemeClr val="tx1"/>
                </a:solidFill>
                <a:latin typeface="Arial" charset="0"/>
              </a:defRPr>
            </a:lvl9pPr>
          </a:lstStyle>
          <a:p>
            <a:pPr eaLnBrk="1" hangingPunct="1"/>
            <a:fld id="{BDC9F488-5B1C-4ABE-8F34-3EEC0EE5DDBB}" type="slidenum">
              <a:rPr lang="en-US" smtClean="0"/>
              <a:pPr eaLnBrk="1" hangingPunct="1"/>
              <a:t>88</a:t>
            </a:fld>
            <a:endParaRPr lang="en-US" dirty="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r>
              <a:rPr lang="en-US" dirty="0"/>
              <a:t>7 min </a:t>
            </a:r>
          </a:p>
          <a:p>
            <a:pPr eaLnBrk="1" hangingPunct="1"/>
            <a:endParaRPr lang="en-US" sz="1200" kern="1200" dirty="0">
              <a:solidFill>
                <a:schemeClr val="tx1"/>
              </a:solidFill>
              <a:latin typeface="+mn-lt"/>
              <a:ea typeface="+mn-ea"/>
              <a:cs typeface="+mn-cs"/>
            </a:endParaRPr>
          </a:p>
          <a:p>
            <a:pPr eaLnBrk="1" hangingPunct="1"/>
            <a:r>
              <a:rPr lang="en-US" sz="1200" kern="1200" dirty="0">
                <a:solidFill>
                  <a:schemeClr val="tx1"/>
                </a:solidFill>
                <a:latin typeface="+mn-lt"/>
                <a:ea typeface="+mn-ea"/>
                <a:cs typeface="+mn-cs"/>
              </a:rPr>
              <a:t>a. Allow </a:t>
            </a:r>
            <a:r>
              <a:rPr lang="en-US" sz="1200" b="1" kern="1200" dirty="0">
                <a:solidFill>
                  <a:schemeClr val="tx1"/>
                </a:solidFill>
                <a:latin typeface="+mn-lt"/>
                <a:ea typeface="+mn-ea"/>
                <a:cs typeface="+mn-cs"/>
              </a:rPr>
              <a:t>at least</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5 minutes </a:t>
            </a:r>
            <a:r>
              <a:rPr lang="en-US" sz="1200" kern="1200" dirty="0">
                <a:solidFill>
                  <a:schemeClr val="tx1"/>
                </a:solidFill>
                <a:latin typeface="+mn-lt"/>
                <a:ea typeface="+mn-ea"/>
                <a:cs typeface="+mn-cs"/>
              </a:rPr>
              <a:t>for participants to think about today’s session and write their reflections and feedback on the Daily Reflections</a:t>
            </a:r>
            <a:r>
              <a:rPr lang="en-US" sz="1200" kern="1200" baseline="0" dirty="0">
                <a:solidFill>
                  <a:schemeClr val="tx1"/>
                </a:solidFill>
                <a:latin typeface="+mn-lt"/>
                <a:ea typeface="+mn-ea"/>
                <a:cs typeface="+mn-cs"/>
              </a:rPr>
              <a:t> sheet (handout 5.14 in PD program binder)</a:t>
            </a:r>
            <a:r>
              <a:rPr lang="en-US" sz="1200" kern="1200" dirty="0">
                <a:solidFill>
                  <a:schemeClr val="tx1"/>
                </a:solidFill>
                <a:latin typeface="+mn-lt"/>
                <a:ea typeface="+mn-ea"/>
                <a:cs typeface="+mn-cs"/>
              </a:rPr>
              <a:t>.</a:t>
            </a:r>
            <a:endParaRPr lang="en-US" dirty="0"/>
          </a:p>
        </p:txBody>
      </p:sp>
      <p:sp>
        <p:nvSpPr>
          <p:cNvPr id="2" name="Date Placeholder 1"/>
          <p:cNvSpPr>
            <a:spLocks noGrp="1"/>
          </p:cNvSpPr>
          <p:nvPr>
            <p:ph type="dt" idx="10"/>
          </p:nvPr>
        </p:nvSpPr>
        <p:spPr/>
        <p:txBody>
          <a:bodyPr/>
          <a:lstStyle/>
          <a:p>
            <a:pPr>
              <a:defRPr/>
            </a:pPr>
            <a:fld id="{5DEC14B8-E9C9-40D6-A20F-CDA1A307A921}" type="datetime1">
              <a:rPr lang="en-US" smtClean="0"/>
              <a:pPr>
                <a:defRPr/>
              </a:pPr>
              <a:t>1/7/2020</a:t>
            </a:fld>
            <a:endParaRPr lang="en-US" dirty="0"/>
          </a:p>
        </p:txBody>
      </p:sp>
      <p:sp>
        <p:nvSpPr>
          <p:cNvPr id="3" name="Footer Placeholder 2"/>
          <p:cNvSpPr>
            <a:spLocks noGrp="1"/>
          </p:cNvSpPr>
          <p:nvPr>
            <p:ph type="ftr" sz="quarter" idx="11"/>
          </p:nvPr>
        </p:nvSpPr>
        <p:spPr/>
        <p:txBody>
          <a:bodyPr/>
          <a:lstStyle/>
          <a:p>
            <a:pPr>
              <a:defRPr/>
            </a:pPr>
            <a:r>
              <a:rPr lang="en-US" dirty="0"/>
              <a:t>STeLLA Summer Institute I</a:t>
            </a:r>
          </a:p>
        </p:txBody>
      </p:sp>
      <p:sp>
        <p:nvSpPr>
          <p:cNvPr id="4" name="Header Placeholder 3"/>
          <p:cNvSpPr>
            <a:spLocks noGrp="1"/>
          </p:cNvSpPr>
          <p:nvPr>
            <p:ph type="hdr" sz="quarter" idx="12"/>
          </p:nvPr>
        </p:nvSpPr>
        <p:spPr/>
        <p:txBody>
          <a:bodyPr/>
          <a:lstStyle/>
          <a:p>
            <a:pPr>
              <a:defRPr/>
            </a:pPr>
            <a:r>
              <a:rPr lang="en-US" dirty="0"/>
              <a:t>BSCS</a:t>
            </a:r>
          </a:p>
        </p:txBody>
      </p:sp>
    </p:spTree>
    <p:extLst>
      <p:ext uri="{BB962C8B-B14F-4D97-AF65-F5344CB8AC3E}">
        <p14:creationId xmlns:p14="http://schemas.microsoft.com/office/powerpoint/2010/main" val="3179390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700" dirty="0"/>
              <a:t>7 min</a:t>
            </a:r>
          </a:p>
          <a:p>
            <a:endParaRPr lang="en-US" sz="2700" dirty="0"/>
          </a:p>
          <a:p>
            <a:r>
              <a:rPr lang="en-US" sz="1200" b="1" kern="1200" dirty="0">
                <a:solidFill>
                  <a:schemeClr val="tx1"/>
                </a:solidFill>
                <a:latin typeface="+mn-lt"/>
                <a:ea typeface="+mn-ea"/>
                <a:cs typeface="+mn-cs"/>
              </a:rPr>
              <a:t>Note:</a:t>
            </a:r>
            <a:r>
              <a:rPr lang="en-US" sz="1200" kern="1200" dirty="0">
                <a:solidFill>
                  <a:schemeClr val="tx1"/>
                </a:solidFill>
                <a:latin typeface="+mn-lt"/>
                <a:ea typeface="+mn-ea"/>
                <a:cs typeface="+mn-cs"/>
              </a:rPr>
              <a:t> Display this slide only if it wasn’t used on day 4. </a:t>
            </a:r>
          </a:p>
          <a:p>
            <a:pPr lvl="0" fontAlgn="base"/>
            <a:endParaRPr lang="en-US" sz="1200" u="none" strike="noStrike" kern="1200" dirty="0">
              <a:solidFill>
                <a:schemeClr val="tx1"/>
              </a:solidFill>
              <a:effectLst/>
              <a:latin typeface="+mn-lt"/>
              <a:ea typeface="+mn-ea"/>
              <a:cs typeface="+mn-cs"/>
            </a:endParaRPr>
          </a:p>
          <a:p>
            <a:pPr lvl="0" fontAlgn="base"/>
            <a:r>
              <a:rPr lang="en-US" sz="1200" u="none" strike="noStrike" kern="1200" dirty="0">
                <a:solidFill>
                  <a:schemeClr val="tx1"/>
                </a:solidFill>
                <a:effectLst/>
                <a:latin typeface="+mn-lt"/>
                <a:ea typeface="+mn-ea"/>
                <a:cs typeface="+mn-cs"/>
              </a:rPr>
              <a:t>a. “To check your understanding of STL strategy 6, jot down your responses to this multiple-choice quiz in your science notebooks.”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 Have participants discuss their answers either in pairs or as a group. (If time is short, just read the answers aloud.)</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Answer key: </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1.</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After</a:t>
            </a:r>
          </a:p>
          <a:p>
            <a:r>
              <a:rPr lang="en-US" sz="1200" kern="1200" dirty="0">
                <a:solidFill>
                  <a:schemeClr val="tx1"/>
                </a:solidFill>
                <a:latin typeface="+mn-lt"/>
                <a:ea typeface="+mn-ea"/>
                <a:cs typeface="+mn-cs"/>
              </a:rPr>
              <a:t>2. Many</a:t>
            </a:r>
          </a:p>
          <a:p>
            <a:r>
              <a:rPr lang="en-US" sz="1200" kern="1200" dirty="0">
                <a:solidFill>
                  <a:schemeClr val="tx1"/>
                </a:solidFill>
                <a:latin typeface="+mn-lt"/>
                <a:ea typeface="+mn-ea"/>
                <a:cs typeface="+mn-cs"/>
              </a:rPr>
              <a:t>3. False</a:t>
            </a:r>
          </a:p>
          <a:p>
            <a:r>
              <a:rPr lang="en-US" sz="1200" kern="1200" dirty="0">
                <a:solidFill>
                  <a:schemeClr val="tx1"/>
                </a:solidFill>
                <a:latin typeface="+mn-lt"/>
                <a:ea typeface="+mn-ea"/>
                <a:cs typeface="+mn-cs"/>
              </a:rPr>
              <a:t>4. Challenge (and probe)</a:t>
            </a:r>
          </a:p>
          <a:p>
            <a:r>
              <a:rPr lang="en-US" sz="1200" kern="1200" dirty="0">
                <a:solidFill>
                  <a:schemeClr val="tx1"/>
                </a:solidFill>
                <a:latin typeface="+mn-lt"/>
                <a:ea typeface="+mn-ea"/>
                <a:cs typeface="+mn-cs"/>
              </a:rPr>
              <a:t>5. Judiciously (defined as “good or discriminating judgment; wise, sensible, or well advised”)</a:t>
            </a:r>
            <a:r>
              <a:rPr lang="en-US" dirty="0"/>
              <a:t> </a:t>
            </a:r>
            <a:r>
              <a:rPr lang="en-US" sz="120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9</a:t>
            </a:fld>
            <a:endParaRPr lang="en-US"/>
          </a:p>
        </p:txBody>
      </p:sp>
    </p:spTree>
    <p:extLst>
      <p:ext uri="{BB962C8B-B14F-4D97-AF65-F5344CB8AC3E}">
        <p14:creationId xmlns:p14="http://schemas.microsoft.com/office/powerpoint/2010/main" val="841877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7848600" cy="1927225"/>
          </a:xfrm>
        </p:spPr>
        <p:txBody>
          <a:bodyPr anchor="b">
            <a:noAutofit/>
          </a:bodyPr>
          <a:lstStyle>
            <a:lvl1pPr>
              <a:defRPr sz="5400" cap="all" baseline="0">
                <a:latin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4736509-B7D9-4E14-990D-0939A6D2E156}" type="slidenum">
              <a:rPr lang="en-US"/>
              <a:pPr>
                <a:defRPr/>
              </a:pPr>
              <a:t>‹#›</a:t>
            </a:fld>
            <a:endParaRPr lang="en-US"/>
          </a:p>
        </p:txBody>
      </p:sp>
    </p:spTree>
    <p:extLst>
      <p:ext uri="{BB962C8B-B14F-4D97-AF65-F5344CB8AC3E}">
        <p14:creationId xmlns:p14="http://schemas.microsoft.com/office/powerpoint/2010/main" val="146609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950129-838B-4CD0-82C5-B9E5CA8BA4D1}" type="slidenum">
              <a:rPr lang="en-US"/>
              <a:pPr>
                <a:defRPr/>
              </a:pPr>
              <a:t>‹#›</a:t>
            </a:fld>
            <a:endParaRPr lang="en-US"/>
          </a:p>
        </p:txBody>
      </p:sp>
    </p:spTree>
    <p:extLst>
      <p:ext uri="{BB962C8B-B14F-4D97-AF65-F5344CB8AC3E}">
        <p14:creationId xmlns:p14="http://schemas.microsoft.com/office/powerpoint/2010/main" val="2910985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lvl1pPr>
              <a:defRPr>
                <a:latin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609600"/>
            <a:ext cx="6019800" cy="5867400"/>
          </a:xfrm>
        </p:spPr>
        <p:txBody>
          <a:bodyPr vert="eaVert"/>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73227E1-08E6-4E55-9BDE-7F7F260040A8}" type="slidenum">
              <a:rPr lang="en-US"/>
              <a:pPr>
                <a:defRPr/>
              </a:pPr>
              <a:t>‹#›</a:t>
            </a:fld>
            <a:endParaRPr lang="en-US"/>
          </a:p>
        </p:txBody>
      </p:sp>
    </p:spTree>
    <p:extLst>
      <p:ext uri="{BB962C8B-B14F-4D97-AF65-F5344CB8AC3E}">
        <p14:creationId xmlns:p14="http://schemas.microsoft.com/office/powerpoint/2010/main" val="3186307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D12E8B-3614-4B22-9DE9-CEFA8DAD5307}" type="slidenum">
              <a:rPr lang="en-US" smtClean="0"/>
              <a:pPr/>
              <a:t>‹#›</a:t>
            </a:fld>
            <a:endParaRPr lang="en-US"/>
          </a:p>
        </p:txBody>
      </p:sp>
    </p:spTree>
    <p:extLst>
      <p:ext uri="{BB962C8B-B14F-4D97-AF65-F5344CB8AC3E}">
        <p14:creationId xmlns:p14="http://schemas.microsoft.com/office/powerpoint/2010/main" val="3353216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D12E8B-3614-4B22-9DE9-CEFA8DAD5307}" type="slidenum">
              <a:rPr lang="en-US" smtClean="0"/>
              <a:pPr/>
              <a:t>‹#›</a:t>
            </a:fld>
            <a:endParaRPr lang="en-US"/>
          </a:p>
        </p:txBody>
      </p:sp>
    </p:spTree>
    <p:extLst>
      <p:ext uri="{BB962C8B-B14F-4D97-AF65-F5344CB8AC3E}">
        <p14:creationId xmlns:p14="http://schemas.microsoft.com/office/powerpoint/2010/main" val="5705243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D12E8B-3614-4B22-9DE9-CEFA8DAD5307}" type="slidenum">
              <a:rPr lang="en-US" smtClean="0"/>
              <a:pPr/>
              <a:t>‹#›</a:t>
            </a:fld>
            <a:endParaRPr lang="en-US"/>
          </a:p>
        </p:txBody>
      </p:sp>
    </p:spTree>
    <p:extLst>
      <p:ext uri="{BB962C8B-B14F-4D97-AF65-F5344CB8AC3E}">
        <p14:creationId xmlns:p14="http://schemas.microsoft.com/office/powerpoint/2010/main" val="311670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D12E8B-3614-4B22-9DE9-CEFA8DAD5307}" type="slidenum">
              <a:rPr lang="en-US" smtClean="0"/>
              <a:pPr/>
              <a:t>‹#›</a:t>
            </a:fld>
            <a:endParaRPr lang="en-US"/>
          </a:p>
        </p:txBody>
      </p:sp>
    </p:spTree>
    <p:extLst>
      <p:ext uri="{BB962C8B-B14F-4D97-AF65-F5344CB8AC3E}">
        <p14:creationId xmlns:p14="http://schemas.microsoft.com/office/powerpoint/2010/main" val="1176447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D12E8B-3614-4B22-9DE9-CEFA8DAD5307}" type="slidenum">
              <a:rPr lang="en-US" smtClean="0"/>
              <a:pPr/>
              <a:t>‹#›</a:t>
            </a:fld>
            <a:endParaRPr lang="en-US"/>
          </a:p>
        </p:txBody>
      </p:sp>
    </p:spTree>
    <p:extLst>
      <p:ext uri="{BB962C8B-B14F-4D97-AF65-F5344CB8AC3E}">
        <p14:creationId xmlns:p14="http://schemas.microsoft.com/office/powerpoint/2010/main" val="3537725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D12E8B-3614-4B22-9DE9-CEFA8DAD5307}" type="slidenum">
              <a:rPr lang="en-US" smtClean="0"/>
              <a:pPr/>
              <a:t>‹#›</a:t>
            </a:fld>
            <a:endParaRPr lang="en-US"/>
          </a:p>
        </p:txBody>
      </p:sp>
    </p:spTree>
    <p:extLst>
      <p:ext uri="{BB962C8B-B14F-4D97-AF65-F5344CB8AC3E}">
        <p14:creationId xmlns:p14="http://schemas.microsoft.com/office/powerpoint/2010/main" val="879161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D12E8B-3614-4B22-9DE9-CEFA8DAD5307}" type="slidenum">
              <a:rPr lang="en-US" smtClean="0"/>
              <a:pPr/>
              <a:t>‹#›</a:t>
            </a:fld>
            <a:endParaRPr lang="en-US"/>
          </a:p>
        </p:txBody>
      </p:sp>
    </p:spTree>
    <p:extLst>
      <p:ext uri="{BB962C8B-B14F-4D97-AF65-F5344CB8AC3E}">
        <p14:creationId xmlns:p14="http://schemas.microsoft.com/office/powerpoint/2010/main" val="324749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D12E8B-3614-4B22-9DE9-CEFA8DAD5307}" type="slidenum">
              <a:rPr lang="en-US" smtClean="0"/>
              <a:pPr/>
              <a:t>‹#›</a:t>
            </a:fld>
            <a:endParaRPr lang="en-US"/>
          </a:p>
        </p:txBody>
      </p:sp>
    </p:spTree>
    <p:extLst>
      <p:ext uri="{BB962C8B-B14F-4D97-AF65-F5344CB8AC3E}">
        <p14:creationId xmlns:p14="http://schemas.microsoft.com/office/powerpoint/2010/main" val="3679327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sz="3200">
                <a:latin typeface="Calibri" panose="020F0502020204030204" pitchFamily="34" charset="0"/>
              </a:defRPr>
            </a:lvl1pPr>
            <a:lvl2pPr marL="457200" indent="-182563">
              <a:buSzPct val="100000"/>
              <a:buFont typeface="Calibri" panose="020F0502020204030204" pitchFamily="34" charset="0"/>
              <a:buChar cha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7A78D6-729F-4E75-A2D7-D2A416F3A9DE}" type="slidenum">
              <a:rPr lang="en-US"/>
              <a:pPr>
                <a:defRPr/>
              </a:pPr>
              <a:t>‹#›</a:t>
            </a:fld>
            <a:endParaRPr lang="en-US"/>
          </a:p>
        </p:txBody>
      </p:sp>
    </p:spTree>
    <p:extLst>
      <p:ext uri="{BB962C8B-B14F-4D97-AF65-F5344CB8AC3E}">
        <p14:creationId xmlns:p14="http://schemas.microsoft.com/office/powerpoint/2010/main" val="10394501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D12E8B-3614-4B22-9DE9-CEFA8DAD5307}" type="slidenum">
              <a:rPr lang="en-US" smtClean="0"/>
              <a:pPr/>
              <a:t>‹#›</a:t>
            </a:fld>
            <a:endParaRPr lang="en-US"/>
          </a:p>
        </p:txBody>
      </p:sp>
    </p:spTree>
    <p:extLst>
      <p:ext uri="{BB962C8B-B14F-4D97-AF65-F5344CB8AC3E}">
        <p14:creationId xmlns:p14="http://schemas.microsoft.com/office/powerpoint/2010/main" val="2863523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D12E8B-3614-4B22-9DE9-CEFA8DAD5307}" type="slidenum">
              <a:rPr lang="en-US" smtClean="0"/>
              <a:pPr/>
              <a:t>‹#›</a:t>
            </a:fld>
            <a:endParaRPr lang="en-US"/>
          </a:p>
        </p:txBody>
      </p:sp>
    </p:spTree>
    <p:extLst>
      <p:ext uri="{BB962C8B-B14F-4D97-AF65-F5344CB8AC3E}">
        <p14:creationId xmlns:p14="http://schemas.microsoft.com/office/powerpoint/2010/main" val="3352345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D12E8B-3614-4B22-9DE9-CEFA8DAD5307}" type="slidenum">
              <a:rPr lang="en-US" smtClean="0"/>
              <a:pPr/>
              <a:t>‹#›</a:t>
            </a:fld>
            <a:endParaRPr lang="en-US"/>
          </a:p>
        </p:txBody>
      </p:sp>
    </p:spTree>
    <p:extLst>
      <p:ext uri="{BB962C8B-B14F-4D97-AF65-F5344CB8AC3E}">
        <p14:creationId xmlns:p14="http://schemas.microsoft.com/office/powerpoint/2010/main" val="25980761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7848600" cy="1927225"/>
          </a:xfrm>
        </p:spPr>
        <p:txBody>
          <a:bodyPr anchor="b">
            <a:noAutofit/>
          </a:bodyPr>
          <a:lstStyle>
            <a:lvl1pPr>
              <a:defRPr sz="5400" cap="all" baseline="0">
                <a:latin typeface="Calibri" panose="020F050202020403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fld id="{4553C4AB-E34A-354F-8CDE-943FCEBEB1F2}" type="datetimeFigureOut">
              <a:rPr lang="en-US" smtClean="0"/>
              <a:pPr/>
              <a:t>1/7/2020</a:t>
            </a:fld>
            <a:endParaRPr lang="en-US" dirty="0"/>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ADC91B2B-8558-1E4B-8886-2054566C95DE}" type="slidenum">
              <a:rPr lang="en-US" smtClean="0"/>
              <a:pPr/>
              <a:t>‹#›</a:t>
            </a:fld>
            <a:endParaRPr lang="en-US"/>
          </a:p>
        </p:txBody>
      </p:sp>
    </p:spTree>
    <p:extLst>
      <p:ext uri="{BB962C8B-B14F-4D97-AF65-F5344CB8AC3E}">
        <p14:creationId xmlns:p14="http://schemas.microsoft.com/office/powerpoint/2010/main" val="2981693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fld id="{4553C4AB-E34A-354F-8CDE-943FCEBEB1F2}" type="datetimeFigureOut">
              <a:rPr lang="en-US" smtClean="0"/>
              <a:pPr/>
              <a:t>1/7/2020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DC91B2B-8558-1E4B-8886-2054566C95DE}" type="slidenum">
              <a:rPr lang="en-US" smtClean="0"/>
              <a:pPr/>
              <a:t>‹#›</a:t>
            </a:fld>
            <a:endParaRPr lang="en-US"/>
          </a:p>
        </p:txBody>
      </p:sp>
    </p:spTree>
    <p:extLst>
      <p:ext uri="{BB962C8B-B14F-4D97-AF65-F5344CB8AC3E}">
        <p14:creationId xmlns:p14="http://schemas.microsoft.com/office/powerpoint/2010/main" val="4235306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cxnSp>
        <p:nvCxnSpPr>
          <p:cNvPr id="4" name="Straight Connector 3"/>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0"/>
            <a:ext cx="7772400" cy="2200275"/>
          </a:xfrm>
        </p:spPr>
        <p:txBody>
          <a:bodyPr anchor="b"/>
          <a:lstStyle>
            <a:lvl1pPr algn="l">
              <a:defRPr sz="4800" b="0" cap="all">
                <a:latin typeface="Calibri" panose="020F050202020403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latin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4553C4AB-E34A-354F-8CDE-943FCEBEB1F2}" type="datetimeFigureOut">
              <a:rPr lang="en-US" smtClean="0"/>
              <a:pPr/>
              <a:t>1/7/2020</a:t>
            </a:fld>
            <a:endParaRPr lang="en-US" dirty="0"/>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ADC91B2B-8558-1E4B-8886-2054566C95DE}" type="slidenum">
              <a:rPr lang="en-US" smtClean="0"/>
              <a:pPr/>
              <a:t>‹#›</a:t>
            </a:fld>
            <a:endParaRPr lang="en-US"/>
          </a:p>
        </p:txBody>
      </p:sp>
    </p:spTree>
    <p:extLst>
      <p:ext uri="{BB962C8B-B14F-4D97-AF65-F5344CB8AC3E}">
        <p14:creationId xmlns:p14="http://schemas.microsoft.com/office/powerpoint/2010/main" val="4031679136"/>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457200" y="1673352"/>
            <a:ext cx="4038600" cy="4718304"/>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fld id="{4553C4AB-E34A-354F-8CDE-943FCEBEB1F2}" type="datetimeFigureOut">
              <a:rPr lang="en-US" smtClean="0"/>
              <a:pPr/>
              <a:t>1/7/2020</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ADC91B2B-8558-1E4B-8886-2054566C95DE}" type="slidenum">
              <a:rPr lang="en-US" smtClean="0"/>
              <a:pPr/>
              <a:t>‹#›</a:t>
            </a:fld>
            <a:endParaRPr lang="en-US"/>
          </a:p>
        </p:txBody>
      </p:sp>
    </p:spTree>
    <p:extLst>
      <p:ext uri="{BB962C8B-B14F-4D97-AF65-F5344CB8AC3E}">
        <p14:creationId xmlns:p14="http://schemas.microsoft.com/office/powerpoint/2010/main" val="1750472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rot="5400000">
            <a:off x="2218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atin typeface="Calibri" panose="020F050202020403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Calibri" panose="020F0502020204030204"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p:cNvSpPr>
            <a:spLocks noGrp="1"/>
          </p:cNvSpPr>
          <p:nvPr>
            <p:ph type="dt" sz="half" idx="10"/>
          </p:nvPr>
        </p:nvSpPr>
        <p:spPr/>
        <p:txBody>
          <a:bodyPr/>
          <a:lstStyle>
            <a:lvl1pPr>
              <a:defRPr/>
            </a:lvl1pPr>
          </a:lstStyle>
          <a:p>
            <a:fld id="{4553C4AB-E34A-354F-8CDE-943FCEBEB1F2}" type="datetimeFigureOut">
              <a:rPr lang="en-US" smtClean="0"/>
              <a:pPr/>
              <a:t>1/7/2020</a:t>
            </a:fld>
            <a:endParaRPr lang="en-US" dirty="0"/>
          </a:p>
        </p:txBody>
      </p:sp>
      <p:sp>
        <p:nvSpPr>
          <p:cNvPr id="9" name="Footer Placeholder 7"/>
          <p:cNvSpPr>
            <a:spLocks noGrp="1"/>
          </p:cNvSpPr>
          <p:nvPr>
            <p:ph type="ftr" sz="quarter" idx="11"/>
          </p:nvPr>
        </p:nvSpPr>
        <p:spPr/>
        <p:txBody>
          <a:bodyPr/>
          <a:lstStyle>
            <a:lvl1pPr>
              <a:defRPr/>
            </a:lvl1pPr>
          </a:lstStyle>
          <a:p>
            <a:endParaRPr lang="en-US"/>
          </a:p>
        </p:txBody>
      </p:sp>
      <p:sp>
        <p:nvSpPr>
          <p:cNvPr id="10" name="Slide Number Placeholder 8"/>
          <p:cNvSpPr>
            <a:spLocks noGrp="1"/>
          </p:cNvSpPr>
          <p:nvPr>
            <p:ph type="sldNum" sz="quarter" idx="12"/>
          </p:nvPr>
        </p:nvSpPr>
        <p:spPr/>
        <p:txBody>
          <a:bodyPr/>
          <a:lstStyle>
            <a:lvl1pPr>
              <a:defRPr/>
            </a:lvl1pPr>
          </a:lstStyle>
          <a:p>
            <a:fld id="{ADC91B2B-8558-1E4B-8886-2054566C95DE}" type="slidenum">
              <a:rPr lang="en-US" smtClean="0"/>
              <a:pPr/>
              <a:t>‹#›</a:t>
            </a:fld>
            <a:endParaRPr lang="en-US"/>
          </a:p>
        </p:txBody>
      </p:sp>
    </p:spTree>
    <p:extLst>
      <p:ext uri="{BB962C8B-B14F-4D97-AF65-F5344CB8AC3E}">
        <p14:creationId xmlns:p14="http://schemas.microsoft.com/office/powerpoint/2010/main" val="5924696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4553C4AB-E34A-354F-8CDE-943FCEBEB1F2}" type="datetimeFigureOut">
              <a:rPr lang="en-US" smtClean="0"/>
              <a:pPr/>
              <a:t>1/7/2020</a:t>
            </a:fld>
            <a:endParaRPr lang="en-US" dirty="0"/>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ADC91B2B-8558-1E4B-8886-2054566C95DE}" type="slidenum">
              <a:rPr lang="en-US" smtClean="0"/>
              <a:pPr/>
              <a:t>‹#›</a:t>
            </a:fld>
            <a:endParaRPr lang="en-US"/>
          </a:p>
        </p:txBody>
      </p:sp>
    </p:spTree>
    <p:extLst>
      <p:ext uri="{BB962C8B-B14F-4D97-AF65-F5344CB8AC3E}">
        <p14:creationId xmlns:p14="http://schemas.microsoft.com/office/powerpoint/2010/main" val="13666374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4553C4AB-E34A-354F-8CDE-943FCEBEB1F2}" type="datetimeFigureOut">
              <a:rPr lang="en-US" smtClean="0"/>
              <a:pPr/>
              <a:t>1/7/2020</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ADC91B2B-8558-1E4B-8886-2054566C95DE}" type="slidenum">
              <a:rPr lang="en-US" smtClean="0"/>
              <a:pPr/>
              <a:t>‹#›</a:t>
            </a:fld>
            <a:endParaRPr lang="en-US"/>
          </a:p>
        </p:txBody>
      </p:sp>
    </p:spTree>
    <p:extLst>
      <p:ext uri="{BB962C8B-B14F-4D97-AF65-F5344CB8AC3E}">
        <p14:creationId xmlns:p14="http://schemas.microsoft.com/office/powerpoint/2010/main" val="474344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cxnSp>
        <p:nvCxnSpPr>
          <p:cNvPr id="4" name="Straight Connector 3"/>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0"/>
            <a:ext cx="7772400" cy="2200275"/>
          </a:xfrm>
        </p:spPr>
        <p:txBody>
          <a:bodyPr anchor="b"/>
          <a:lstStyle>
            <a:lvl1pPr algn="l">
              <a:defRPr sz="4800" b="0" cap="all">
                <a:latin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latin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B6BBEB5-01D6-47A2-BCF3-B3B9837CD530}" type="slidenum">
              <a:rPr lang="en-US"/>
              <a:pPr>
                <a:defRPr/>
              </a:pPr>
              <a:t>‹#›</a:t>
            </a:fld>
            <a:endParaRPr lang="en-US"/>
          </a:p>
        </p:txBody>
      </p:sp>
    </p:spTree>
    <p:extLst>
      <p:ext uri="{BB962C8B-B14F-4D97-AF65-F5344CB8AC3E}">
        <p14:creationId xmlns:p14="http://schemas.microsoft.com/office/powerpoint/2010/main" val="2517589831"/>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atin typeface="Calibri" panose="020F05020202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atin typeface="Calibri" panose="020F0502020204030204" pitchFamily="34" charset="0"/>
              </a:defRPr>
            </a:lvl1pPr>
            <a:lvl2pPr>
              <a:defRPr sz="2800">
                <a:latin typeface="Calibri" panose="020F0502020204030204" pitchFamily="34" charset="0"/>
              </a:defRPr>
            </a:lvl2pPr>
            <a:lvl3pPr>
              <a:defRPr sz="24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fld id="{4553C4AB-E34A-354F-8CDE-943FCEBEB1F2}" type="datetimeFigureOut">
              <a:rPr lang="en-US" smtClean="0"/>
              <a:pPr/>
              <a:t>1/7/2020</a:t>
            </a:fld>
            <a:endParaRPr lang="en-US" dirty="0"/>
          </a:p>
        </p:txBody>
      </p:sp>
      <p:sp>
        <p:nvSpPr>
          <p:cNvPr id="7" name="Footer Placeholder 5"/>
          <p:cNvSpPr>
            <a:spLocks noGrp="1"/>
          </p:cNvSpPr>
          <p:nvPr>
            <p:ph type="ftr" sz="quarter" idx="11"/>
          </p:nvPr>
        </p:nvSpPr>
        <p:spPr/>
        <p:txBody>
          <a:bodyPr/>
          <a:lstStyle>
            <a:lvl1pPr>
              <a:defRPr/>
            </a:lvl1pPr>
          </a:lstStyle>
          <a:p>
            <a:endParaRPr lang="en-US"/>
          </a:p>
        </p:txBody>
      </p:sp>
      <p:sp>
        <p:nvSpPr>
          <p:cNvPr id="8" name="Slide Number Placeholder 6"/>
          <p:cNvSpPr>
            <a:spLocks noGrp="1"/>
          </p:cNvSpPr>
          <p:nvPr>
            <p:ph type="sldNum" sz="quarter" idx="12"/>
          </p:nvPr>
        </p:nvSpPr>
        <p:spPr/>
        <p:txBody>
          <a:bodyPr/>
          <a:lstStyle>
            <a:lvl1pPr>
              <a:defRPr/>
            </a:lvl1pPr>
          </a:lstStyle>
          <a:p>
            <a:fld id="{ADC91B2B-8558-1E4B-8886-2054566C95DE}" type="slidenum">
              <a:rPr lang="en-US" smtClean="0"/>
              <a:pPr/>
              <a:t>‹#›</a:t>
            </a:fld>
            <a:endParaRPr lang="en-US"/>
          </a:p>
        </p:txBody>
      </p:sp>
    </p:spTree>
    <p:extLst>
      <p:ext uri="{BB962C8B-B14F-4D97-AF65-F5344CB8AC3E}">
        <p14:creationId xmlns:p14="http://schemas.microsoft.com/office/powerpoint/2010/main" val="13085292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lstStyle>
            <a:lvl1pPr algn="l">
              <a:defRPr sz="2400" b="0">
                <a:latin typeface="Calibri" panose="020F0502020204030204"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4553C4AB-E34A-354F-8CDE-943FCEBEB1F2}" type="datetimeFigureOut">
              <a:rPr lang="en-US" smtClean="0"/>
              <a:pPr/>
              <a:t>1/7/2020</a:t>
            </a:fld>
            <a:endParaRPr lang="en-US" dirty="0"/>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ADC91B2B-8558-1E4B-8886-2054566C95DE}" type="slidenum">
              <a:rPr lang="en-US" smtClean="0"/>
              <a:pPr/>
              <a:t>‹#›</a:t>
            </a:fld>
            <a:endParaRPr lang="en-US"/>
          </a:p>
        </p:txBody>
      </p:sp>
    </p:spTree>
    <p:extLst>
      <p:ext uri="{BB962C8B-B14F-4D97-AF65-F5344CB8AC3E}">
        <p14:creationId xmlns:p14="http://schemas.microsoft.com/office/powerpoint/2010/main" val="36763630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fld id="{4553C4AB-E34A-354F-8CDE-943FCEBEB1F2}" type="datetimeFigureOut">
              <a:rPr lang="en-US" smtClean="0"/>
              <a:pPr/>
              <a:t>1/7/2020</a:t>
            </a:fld>
            <a:endParaRPr lang="en-US" dirty="0"/>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DC91B2B-8558-1E4B-8886-2054566C95DE}" type="slidenum">
              <a:rPr lang="en-US" smtClean="0"/>
              <a:pPr/>
              <a:t>‹#›</a:t>
            </a:fld>
            <a:endParaRPr lang="en-US"/>
          </a:p>
        </p:txBody>
      </p:sp>
    </p:spTree>
    <p:extLst>
      <p:ext uri="{BB962C8B-B14F-4D97-AF65-F5344CB8AC3E}">
        <p14:creationId xmlns:p14="http://schemas.microsoft.com/office/powerpoint/2010/main" val="4620860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lvl1pPr>
              <a:defRPr>
                <a:latin typeface="Calibri" panose="020F0502020204030204"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fld id="{4553C4AB-E34A-354F-8CDE-943FCEBEB1F2}" type="datetimeFigureOut">
              <a:rPr lang="en-US" smtClean="0"/>
              <a:pPr/>
              <a:t>1/7/2020</a:t>
            </a:fld>
            <a:endParaRPr lang="en-US" dirty="0"/>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DC91B2B-8558-1E4B-8886-2054566C95DE}" type="slidenum">
              <a:rPr lang="en-US" smtClean="0"/>
              <a:pPr/>
              <a:t>‹#›</a:t>
            </a:fld>
            <a:endParaRPr lang="en-US"/>
          </a:p>
        </p:txBody>
      </p:sp>
    </p:spTree>
    <p:extLst>
      <p:ext uri="{BB962C8B-B14F-4D97-AF65-F5344CB8AC3E}">
        <p14:creationId xmlns:p14="http://schemas.microsoft.com/office/powerpoint/2010/main" val="2617837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73352"/>
            <a:ext cx="4038600" cy="4718304"/>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A82B28A-D4AF-4B7E-8537-11780E8ECB02}" type="slidenum">
              <a:rPr lang="en-US"/>
              <a:pPr>
                <a:defRPr/>
              </a:pPr>
              <a:t>‹#›</a:t>
            </a:fld>
            <a:endParaRPr lang="en-US"/>
          </a:p>
        </p:txBody>
      </p:sp>
    </p:spTree>
    <p:extLst>
      <p:ext uri="{BB962C8B-B14F-4D97-AF65-F5344CB8AC3E}">
        <p14:creationId xmlns:p14="http://schemas.microsoft.com/office/powerpoint/2010/main" val="1981600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rot="5400000">
            <a:off x="2218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Calibri" panose="020F0502020204030204"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6"/>
          <p:cNvSpPr>
            <a:spLocks noGrp="1"/>
          </p:cNvSpPr>
          <p:nvPr>
            <p:ph type="dt" sz="half" idx="10"/>
          </p:nvPr>
        </p:nvSpPr>
        <p:spPr/>
        <p:txBody>
          <a:bodyPr/>
          <a:lstStyle>
            <a:lvl1pPr>
              <a:defRPr/>
            </a:lvl1pPr>
          </a:lstStyle>
          <a:p>
            <a:pPr>
              <a:defRPr/>
            </a:pPr>
            <a:endParaRPr lang="en-US"/>
          </a:p>
        </p:txBody>
      </p:sp>
      <p:sp>
        <p:nvSpPr>
          <p:cNvPr id="9" name="Footer Placeholder 7"/>
          <p:cNvSpPr>
            <a:spLocks noGrp="1"/>
          </p:cNvSpPr>
          <p:nvPr>
            <p:ph type="ftr" sz="quarter" idx="11"/>
          </p:nvPr>
        </p:nvSpPr>
        <p:spPr/>
        <p:txBody>
          <a:bodyPr/>
          <a:lstStyle>
            <a:lvl1pPr>
              <a:defRPr/>
            </a:lvl1pPr>
          </a:lstStyle>
          <a:p>
            <a:pPr>
              <a:defRPr/>
            </a:pPr>
            <a:endParaRPr lang="en-US"/>
          </a:p>
        </p:txBody>
      </p:sp>
      <p:sp>
        <p:nvSpPr>
          <p:cNvPr id="10" name="Slide Number Placeholder 8"/>
          <p:cNvSpPr>
            <a:spLocks noGrp="1"/>
          </p:cNvSpPr>
          <p:nvPr>
            <p:ph type="sldNum" sz="quarter" idx="12"/>
          </p:nvPr>
        </p:nvSpPr>
        <p:spPr/>
        <p:txBody>
          <a:bodyPr/>
          <a:lstStyle>
            <a:lvl1pPr>
              <a:defRPr/>
            </a:lvl1pPr>
          </a:lstStyle>
          <a:p>
            <a:pPr>
              <a:defRPr/>
            </a:pPr>
            <a:fld id="{2AC85E45-36ED-4CB7-AAF7-BE6B50D63CE7}" type="slidenum">
              <a:rPr lang="en-US"/>
              <a:pPr>
                <a:defRPr/>
              </a:pPr>
              <a:t>‹#›</a:t>
            </a:fld>
            <a:endParaRPr lang="en-US"/>
          </a:p>
        </p:txBody>
      </p:sp>
    </p:spTree>
    <p:extLst>
      <p:ext uri="{BB962C8B-B14F-4D97-AF65-F5344CB8AC3E}">
        <p14:creationId xmlns:p14="http://schemas.microsoft.com/office/powerpoint/2010/main" val="1367473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9CF5097-F154-45E2-885E-C804689485C2}" type="slidenum">
              <a:rPr lang="en-US"/>
              <a:pPr>
                <a:defRPr/>
              </a:pPr>
              <a:t>‹#›</a:t>
            </a:fld>
            <a:endParaRPr lang="en-US"/>
          </a:p>
        </p:txBody>
      </p:sp>
    </p:spTree>
    <p:extLst>
      <p:ext uri="{BB962C8B-B14F-4D97-AF65-F5344CB8AC3E}">
        <p14:creationId xmlns:p14="http://schemas.microsoft.com/office/powerpoint/2010/main" val="3938115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266BDC2-34F1-4F7E-8EA7-5E37952CD375}" type="slidenum">
              <a:rPr lang="en-US"/>
              <a:pPr>
                <a:defRPr/>
              </a:pPr>
              <a:t>‹#›</a:t>
            </a:fld>
            <a:endParaRPr lang="en-US"/>
          </a:p>
        </p:txBody>
      </p:sp>
    </p:spTree>
    <p:extLst>
      <p:ext uri="{BB962C8B-B14F-4D97-AF65-F5344CB8AC3E}">
        <p14:creationId xmlns:p14="http://schemas.microsoft.com/office/powerpoint/2010/main" val="302223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atin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2971800" y="792080"/>
            <a:ext cx="5715000" cy="5577840"/>
          </a:xfrm>
        </p:spPr>
        <p:txBody>
          <a:bodyPr/>
          <a:lstStyle>
            <a:lvl1pPr>
              <a:defRPr sz="3200">
                <a:latin typeface="Calibri" panose="020F0502020204030204" pitchFamily="34" charset="0"/>
              </a:defRPr>
            </a:lvl1pPr>
            <a:lvl2pPr>
              <a:defRPr sz="2800">
                <a:latin typeface="Calibri" panose="020F0502020204030204" pitchFamily="34" charset="0"/>
              </a:defRPr>
            </a:lvl2pPr>
            <a:lvl3pPr>
              <a:defRPr sz="24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9070B46F-C72C-481F-AA11-EB346A150C1A}" type="slidenum">
              <a:rPr lang="en-US"/>
              <a:pPr>
                <a:defRPr/>
              </a:pPr>
              <a:t>‹#›</a:t>
            </a:fld>
            <a:endParaRPr lang="en-US"/>
          </a:p>
        </p:txBody>
      </p:sp>
    </p:spTree>
    <p:extLst>
      <p:ext uri="{BB962C8B-B14F-4D97-AF65-F5344CB8AC3E}">
        <p14:creationId xmlns:p14="http://schemas.microsoft.com/office/powerpoint/2010/main" val="3202820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lstStyle>
            <a:lvl1pPr algn="l">
              <a:defRPr sz="2400" b="0">
                <a:latin typeface="Calibri" panose="020F0502020204030204" pitchFamily="34" charset="0"/>
              </a:defRPr>
            </a:lvl1pPr>
          </a:lstStyle>
          <a:p>
            <a:r>
              <a:rPr lang="en-US" dirty="0"/>
              <a:t>Click to edit Master title style</a:t>
            </a:r>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6B61DD7-BAA8-421F-9E35-5963BE49B3F3}" type="slidenum">
              <a:rPr lang="en-US"/>
              <a:pPr>
                <a:defRPr/>
              </a:pPr>
              <a:t>‹#›</a:t>
            </a:fld>
            <a:endParaRPr lang="en-US"/>
          </a:p>
        </p:txBody>
      </p:sp>
    </p:spTree>
    <p:extLst>
      <p:ext uri="{BB962C8B-B14F-4D97-AF65-F5344CB8AC3E}">
        <p14:creationId xmlns:p14="http://schemas.microsoft.com/office/powerpoint/2010/main" val="3356374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dirty="0"/>
              <a:t>Click to edit Master title style</a:t>
            </a:r>
          </a:p>
        </p:txBody>
      </p:sp>
      <p:sp>
        <p:nvSpPr>
          <p:cNvPr id="4100" name="Text Placeholder 2"/>
          <p:cNvSpPr>
            <a:spLocks noGrp="1"/>
          </p:cNvSpPr>
          <p:nvPr>
            <p:ph type="body" idx="1"/>
          </p:nvPr>
        </p:nvSpPr>
        <p:spPr bwMode="auto">
          <a:xfrm>
            <a:off x="457200" y="1600200"/>
            <a:ext cx="82296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7" name="Rectangle 6"/>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 name="Date Placeholder 3"/>
          <p:cNvSpPr>
            <a:spLocks noGrp="1"/>
          </p:cNvSpPr>
          <p:nvPr>
            <p:ph type="dt" sz="half" idx="2"/>
          </p:nvPr>
        </p:nvSpPr>
        <p:spPr>
          <a:xfrm>
            <a:off x="457200" y="19050"/>
            <a:ext cx="2895600" cy="328613"/>
          </a:xfrm>
          <a:prstGeom prst="rect">
            <a:avLst/>
          </a:prstGeom>
        </p:spPr>
        <p:txBody>
          <a:bodyPr vert="horz" lIns="91440" tIns="45720" rIns="91440" bIns="45720" rtlCol="0" anchor="ctr"/>
          <a:lstStyle>
            <a:lvl1pPr algn="l">
              <a:defRPr sz="1200">
                <a:solidFill>
                  <a:srgbClr val="FFFFFF"/>
                </a:solidFill>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a:defRPr sz="1200">
                <a:solidFill>
                  <a:srgbClr val="FFFFFF"/>
                </a:solidFill>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7620000" y="19050"/>
            <a:ext cx="1066800" cy="328613"/>
          </a:xfrm>
          <a:prstGeom prst="rect">
            <a:avLst/>
          </a:prstGeom>
        </p:spPr>
        <p:txBody>
          <a:bodyPr vert="horz" lIns="91440" tIns="45720" rIns="91440" bIns="45720" rtlCol="0" anchor="ctr"/>
          <a:lstStyle>
            <a:lvl1pPr algn="l">
              <a:defRPr sz="1400" b="1">
                <a:solidFill>
                  <a:srgbClr val="FFFFFF"/>
                </a:solidFill>
              </a:defRPr>
            </a:lvl1pPr>
          </a:lstStyle>
          <a:p>
            <a:pPr fontAlgn="base">
              <a:spcBef>
                <a:spcPct val="0"/>
              </a:spcBef>
              <a:spcAft>
                <a:spcPct val="0"/>
              </a:spcAft>
              <a:defRPr/>
            </a:pPr>
            <a:fld id="{F58F8E8D-CCF4-42A3-97FD-9805C969D99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020229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eaLnBrk="0" fontAlgn="base" hangingPunct="0">
        <a:spcBef>
          <a:spcPct val="0"/>
        </a:spcBef>
        <a:spcAft>
          <a:spcPct val="0"/>
        </a:spcAft>
        <a:defRPr sz="4000" b="0" i="0" u="none" kern="1200" spc="-1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182563" indent="-182563" algn="l" rtl="0" eaLnBrk="0" fontAlgn="base" hangingPunct="0">
        <a:spcBef>
          <a:spcPct val="20000"/>
        </a:spcBef>
        <a:spcAft>
          <a:spcPct val="0"/>
        </a:spcAft>
        <a:buClr>
          <a:schemeClr val="accent1"/>
        </a:buClr>
        <a:buSzPct val="85000"/>
        <a:buFont typeface="Arial" charset="0"/>
        <a:buChar char="•"/>
        <a:defRPr sz="2400" kern="1200">
          <a:solidFill>
            <a:schemeClr val="tx1"/>
          </a:solidFill>
          <a:latin typeface="Calibri" panose="020F0502020204030204" pitchFamily="34" charset="0"/>
          <a:ea typeface="+mn-ea"/>
          <a:cs typeface="+mn-cs"/>
        </a:defRPr>
      </a:lvl1pPr>
      <a:lvl2pPr marL="457200" indent="-182563" algn="l" rtl="0" eaLnBrk="0" fontAlgn="base" hangingPunct="0">
        <a:spcBef>
          <a:spcPct val="20000"/>
        </a:spcBef>
        <a:spcAft>
          <a:spcPct val="0"/>
        </a:spcAft>
        <a:buClr>
          <a:schemeClr val="accent1"/>
        </a:buClr>
        <a:buSzPct val="85000"/>
        <a:buFont typeface="Arial" charset="0"/>
        <a:buChar char="•"/>
        <a:defRPr sz="2000" kern="1200">
          <a:solidFill>
            <a:schemeClr val="tx1"/>
          </a:solidFill>
          <a:latin typeface="Calibri" panose="020F0502020204030204" pitchFamily="34" charset="0"/>
          <a:ea typeface="+mn-ea"/>
          <a:cs typeface="+mn-cs"/>
        </a:defRPr>
      </a:lvl2pPr>
      <a:lvl3pPr marL="730250" indent="-182563" algn="l" rtl="0" eaLnBrk="0" fontAlgn="base" hangingPunct="0">
        <a:spcBef>
          <a:spcPct val="20000"/>
        </a:spcBef>
        <a:spcAft>
          <a:spcPct val="0"/>
        </a:spcAft>
        <a:buClr>
          <a:schemeClr val="accent1"/>
        </a:buClr>
        <a:buSzPct val="90000"/>
        <a:buFont typeface="Arial" charset="0"/>
        <a:buChar char="•"/>
        <a:defRPr kern="1200">
          <a:solidFill>
            <a:schemeClr val="tx1"/>
          </a:solidFill>
          <a:latin typeface="Calibri" panose="020F0502020204030204" pitchFamily="34" charset="0"/>
          <a:ea typeface="+mn-ea"/>
          <a:cs typeface="+mn-cs"/>
        </a:defRPr>
      </a:lvl3pPr>
      <a:lvl4pPr marL="1004888" indent="-182563" algn="l" rtl="0" eaLnBrk="0" fontAlgn="base" hangingPunct="0">
        <a:spcBef>
          <a:spcPct val="20000"/>
        </a:spcBef>
        <a:spcAft>
          <a:spcPct val="0"/>
        </a:spcAft>
        <a:buClr>
          <a:schemeClr val="accent1"/>
        </a:buClr>
        <a:buFont typeface="Arial" charset="0"/>
        <a:buChar char="•"/>
        <a:defRPr sz="1600" kern="1200">
          <a:solidFill>
            <a:schemeClr val="tx1"/>
          </a:solidFill>
          <a:latin typeface="Calibri" panose="020F0502020204030204" pitchFamily="34" charset="0"/>
          <a:ea typeface="+mn-ea"/>
          <a:cs typeface="+mn-cs"/>
        </a:defRPr>
      </a:lvl4pPr>
      <a:lvl5pPr marL="1187450" indent="-136525" algn="l" rtl="0" eaLnBrk="0" fontAlgn="base" hangingPunct="0">
        <a:spcBef>
          <a:spcPct val="20000"/>
        </a:spcBef>
        <a:spcAft>
          <a:spcPct val="0"/>
        </a:spcAft>
        <a:buClr>
          <a:schemeClr val="accent1"/>
        </a:buClr>
        <a:buSzPct val="100000"/>
        <a:buFont typeface="Arial" charset="0"/>
        <a:buChar char="•"/>
        <a:defRPr sz="1400" kern="1200">
          <a:solidFill>
            <a:schemeClr val="tx1"/>
          </a:solidFill>
          <a:latin typeface="Calibri" panose="020F050202020403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D12E8B-3614-4B22-9DE9-CEFA8DAD5307}" type="slidenum">
              <a:rPr lang="en-US" smtClean="0"/>
              <a:pPr/>
              <a:t>‹#›</a:t>
            </a:fld>
            <a:endParaRPr lang="en-US"/>
          </a:p>
        </p:txBody>
      </p:sp>
    </p:spTree>
    <p:extLst>
      <p:ext uri="{BB962C8B-B14F-4D97-AF65-F5344CB8AC3E}">
        <p14:creationId xmlns:p14="http://schemas.microsoft.com/office/powerpoint/2010/main" val="64883592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latin typeface="Aria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100" name="Text Placeholder 2"/>
          <p:cNvSpPr>
            <a:spLocks noGrp="1"/>
          </p:cNvSpPr>
          <p:nvPr>
            <p:ph type="body" idx="1"/>
          </p:nvPr>
        </p:nvSpPr>
        <p:spPr bwMode="auto">
          <a:xfrm>
            <a:off x="457200" y="1600200"/>
            <a:ext cx="82296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7" name="Rectangle 6"/>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latin typeface="Arial"/>
            </a:endParaRPr>
          </a:p>
        </p:txBody>
      </p:sp>
      <p:sp>
        <p:nvSpPr>
          <p:cNvPr id="4" name="Date Placeholder 3"/>
          <p:cNvSpPr>
            <a:spLocks noGrp="1"/>
          </p:cNvSpPr>
          <p:nvPr>
            <p:ph type="dt" sz="half" idx="2"/>
          </p:nvPr>
        </p:nvSpPr>
        <p:spPr>
          <a:xfrm>
            <a:off x="457200" y="19050"/>
            <a:ext cx="2895600" cy="328613"/>
          </a:xfrm>
          <a:prstGeom prst="rect">
            <a:avLst/>
          </a:prstGeom>
        </p:spPr>
        <p:txBody>
          <a:bodyPr vert="horz" lIns="91440" tIns="45720" rIns="91440" bIns="45720" rtlCol="0" anchor="ctr"/>
          <a:lstStyle>
            <a:lvl1pPr algn="l">
              <a:defRPr sz="1200">
                <a:solidFill>
                  <a:srgbClr val="FFFFFF"/>
                </a:solidFill>
              </a:defRPr>
            </a:lvl1pPr>
          </a:lstStyle>
          <a:p>
            <a:pPr defTabSz="457200"/>
            <a:fld id="{4553C4AB-E34A-354F-8CDE-943FCEBEB1F2}" type="datetimeFigureOut">
              <a:rPr lang="en-US" smtClean="0">
                <a:latin typeface="Arial"/>
              </a:rPr>
              <a:pPr defTabSz="457200"/>
              <a:t>1/7/2020</a:t>
            </a:fld>
            <a:endParaRPr lang="en-US" dirty="0">
              <a:latin typeface="Arial"/>
            </a:endParaRPr>
          </a:p>
        </p:txBody>
      </p:sp>
      <p:sp>
        <p:nvSpPr>
          <p:cNvPr id="5" name="Footer Placeholder 4"/>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a:defRPr sz="1200">
                <a:solidFill>
                  <a:srgbClr val="FFFFFF"/>
                </a:solidFill>
              </a:defRPr>
            </a:lvl1pPr>
          </a:lstStyle>
          <a:p>
            <a:pPr defTabSz="457200"/>
            <a:endParaRPr lang="en-US">
              <a:latin typeface="Arial"/>
            </a:endParaRPr>
          </a:p>
        </p:txBody>
      </p:sp>
      <p:sp>
        <p:nvSpPr>
          <p:cNvPr id="6" name="Slide Number Placeholder 5"/>
          <p:cNvSpPr>
            <a:spLocks noGrp="1"/>
          </p:cNvSpPr>
          <p:nvPr>
            <p:ph type="sldNum" sz="quarter" idx="4"/>
          </p:nvPr>
        </p:nvSpPr>
        <p:spPr>
          <a:xfrm>
            <a:off x="7620000" y="19050"/>
            <a:ext cx="1066800" cy="328613"/>
          </a:xfrm>
          <a:prstGeom prst="rect">
            <a:avLst/>
          </a:prstGeom>
        </p:spPr>
        <p:txBody>
          <a:bodyPr vert="horz" lIns="91440" tIns="45720" rIns="91440" bIns="45720" rtlCol="0" anchor="ctr"/>
          <a:lstStyle>
            <a:lvl1pPr algn="l">
              <a:defRPr sz="1400" b="1">
                <a:solidFill>
                  <a:srgbClr val="FFFFFF"/>
                </a:solidFill>
              </a:defRPr>
            </a:lvl1pPr>
          </a:lstStyle>
          <a:p>
            <a:pPr defTabSz="457200"/>
            <a:fld id="{ADC91B2B-8558-1E4B-8886-2054566C95DE}" type="slidenum">
              <a:rPr lang="en-US" smtClean="0">
                <a:latin typeface="Arial"/>
              </a:rPr>
              <a:pPr defTabSz="457200"/>
              <a:t>‹#›</a:t>
            </a:fld>
            <a:endParaRPr lang="en-US">
              <a:latin typeface="Arial"/>
            </a:endParaRPr>
          </a:p>
        </p:txBody>
      </p:sp>
    </p:spTree>
    <p:extLst>
      <p:ext uri="{BB962C8B-B14F-4D97-AF65-F5344CB8AC3E}">
        <p14:creationId xmlns:p14="http://schemas.microsoft.com/office/powerpoint/2010/main" val="344083799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rtl="0" eaLnBrk="1" fontAlgn="base" hangingPunct="1">
        <a:spcBef>
          <a:spcPct val="0"/>
        </a:spcBef>
        <a:spcAft>
          <a:spcPct val="0"/>
        </a:spcAft>
        <a:defRPr sz="4000" b="0" i="0" u="none" kern="1200" spc="-100">
          <a:solidFill>
            <a:schemeClr val="tx2"/>
          </a:solidFill>
          <a:latin typeface="Calibri" panose="020F0502020204030204" pitchFamily="34" charset="0"/>
          <a:ea typeface="+mj-ea"/>
          <a:cs typeface="+mj-cs"/>
        </a:defRPr>
      </a:lvl1pPr>
      <a:lvl2pPr algn="l" rtl="0" eaLnBrk="1" fontAlgn="base" hangingPunct="1">
        <a:spcBef>
          <a:spcPct val="0"/>
        </a:spcBef>
        <a:spcAft>
          <a:spcPct val="0"/>
        </a:spcAft>
        <a:defRPr sz="4000">
          <a:solidFill>
            <a:schemeClr val="tx2"/>
          </a:solidFill>
          <a:latin typeface="Arial" charset="0"/>
        </a:defRPr>
      </a:lvl2pPr>
      <a:lvl3pPr algn="l" rtl="0" eaLnBrk="1" fontAlgn="base" hangingPunct="1">
        <a:spcBef>
          <a:spcPct val="0"/>
        </a:spcBef>
        <a:spcAft>
          <a:spcPct val="0"/>
        </a:spcAft>
        <a:defRPr sz="4000">
          <a:solidFill>
            <a:schemeClr val="tx2"/>
          </a:solidFill>
          <a:latin typeface="Arial" charset="0"/>
        </a:defRPr>
      </a:lvl3pPr>
      <a:lvl4pPr algn="l" rtl="0" eaLnBrk="1" fontAlgn="base" hangingPunct="1">
        <a:spcBef>
          <a:spcPct val="0"/>
        </a:spcBef>
        <a:spcAft>
          <a:spcPct val="0"/>
        </a:spcAft>
        <a:defRPr sz="4000">
          <a:solidFill>
            <a:schemeClr val="tx2"/>
          </a:solidFill>
          <a:latin typeface="Arial" charset="0"/>
        </a:defRPr>
      </a:lvl4pPr>
      <a:lvl5pPr algn="l" rtl="0" eaLnBrk="1" fontAlgn="base" hangingPunct="1">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p:titleStyle>
    <p:bodyStyle>
      <a:lvl1pPr marL="182563" indent="-182563" algn="l" rtl="0" eaLnBrk="1" fontAlgn="base" hangingPunct="1">
        <a:spcBef>
          <a:spcPct val="20000"/>
        </a:spcBef>
        <a:spcAft>
          <a:spcPct val="0"/>
        </a:spcAft>
        <a:buClr>
          <a:schemeClr val="accent1"/>
        </a:buClr>
        <a:buSzPct val="85000"/>
        <a:buFont typeface="Arial" charset="0"/>
        <a:buChar char="•"/>
        <a:defRPr sz="2400" kern="1200">
          <a:solidFill>
            <a:schemeClr val="tx1"/>
          </a:solidFill>
          <a:latin typeface="Calibri" panose="020F0502020204030204" pitchFamily="34" charset="0"/>
          <a:ea typeface="+mn-ea"/>
          <a:cs typeface="+mn-cs"/>
        </a:defRPr>
      </a:lvl1pPr>
      <a:lvl2pPr marL="457200" indent="-182563" algn="l" rtl="0" eaLnBrk="1" fontAlgn="base" hangingPunct="1">
        <a:spcBef>
          <a:spcPct val="20000"/>
        </a:spcBef>
        <a:spcAft>
          <a:spcPct val="0"/>
        </a:spcAft>
        <a:buClr>
          <a:schemeClr val="accent1"/>
        </a:buClr>
        <a:buSzPct val="85000"/>
        <a:buFont typeface="Arial" charset="0"/>
        <a:buChar char="•"/>
        <a:defRPr sz="2000" kern="1200">
          <a:solidFill>
            <a:schemeClr val="tx1"/>
          </a:solidFill>
          <a:latin typeface="Calibri" panose="020F0502020204030204" pitchFamily="34" charset="0"/>
          <a:ea typeface="+mn-ea"/>
          <a:cs typeface="+mn-cs"/>
        </a:defRPr>
      </a:lvl2pPr>
      <a:lvl3pPr marL="730250" indent="-182563" algn="l" rtl="0" eaLnBrk="1" fontAlgn="base" hangingPunct="1">
        <a:spcBef>
          <a:spcPct val="20000"/>
        </a:spcBef>
        <a:spcAft>
          <a:spcPct val="0"/>
        </a:spcAft>
        <a:buClr>
          <a:schemeClr val="accent1"/>
        </a:buClr>
        <a:buSzPct val="90000"/>
        <a:buFont typeface="Arial" charset="0"/>
        <a:buChar char="•"/>
        <a:defRPr kern="1200">
          <a:solidFill>
            <a:schemeClr val="tx1"/>
          </a:solidFill>
          <a:latin typeface="Calibri" panose="020F0502020204030204" pitchFamily="34" charset="0"/>
          <a:ea typeface="+mn-ea"/>
          <a:cs typeface="+mn-cs"/>
        </a:defRPr>
      </a:lvl3pPr>
      <a:lvl4pPr marL="1004888" indent="-182563" algn="l" rtl="0" eaLnBrk="1" fontAlgn="base" hangingPunct="1">
        <a:spcBef>
          <a:spcPct val="20000"/>
        </a:spcBef>
        <a:spcAft>
          <a:spcPct val="0"/>
        </a:spcAft>
        <a:buClr>
          <a:schemeClr val="accent1"/>
        </a:buClr>
        <a:buFont typeface="Arial" charset="0"/>
        <a:buChar char="•"/>
        <a:defRPr sz="1600" kern="1200">
          <a:solidFill>
            <a:schemeClr val="tx1"/>
          </a:solidFill>
          <a:latin typeface="Calibri" panose="020F0502020204030204" pitchFamily="34" charset="0"/>
          <a:ea typeface="+mn-ea"/>
          <a:cs typeface="+mn-cs"/>
        </a:defRPr>
      </a:lvl4pPr>
      <a:lvl5pPr marL="1187450" indent="-136525" algn="l" rtl="0" eaLnBrk="1" fontAlgn="base" hangingPunct="1">
        <a:spcBef>
          <a:spcPct val="20000"/>
        </a:spcBef>
        <a:spcAft>
          <a:spcPct val="0"/>
        </a:spcAft>
        <a:buClr>
          <a:schemeClr val="accent1"/>
        </a:buClr>
        <a:buSzPct val="100000"/>
        <a:buFont typeface="Arial" charset="0"/>
        <a:buChar char="•"/>
        <a:defRPr sz="1400" kern="1200">
          <a:solidFill>
            <a:schemeClr val="tx1"/>
          </a:solidFill>
          <a:latin typeface="Calibri" panose="020F050202020403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01%20Stella2-04-torres4-L2%20C1-C10.mp4"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www.youtube.com/embed/d4sNBqqWie0" TargetMode="External"/><Relationship Id="rId4" Type="http://schemas.openxmlformats.org/officeDocument/2006/relationships/hyperlink" Target="6.1_stella_fw_becastro_l1_c1_web.mp4"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01%20Stella2-04-torres4-L2%20C1-C10.mp4"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www.youtube.com/embed/06CfiiKyOpM" TargetMode="External"/><Relationship Id="rId4" Type="http://schemas.openxmlformats.org/officeDocument/2006/relationships/hyperlink" Target="6.1_stella_fw_becastro_l1_c1_web.mp4"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01%20Stella2-04-torres4-L2%20C1-C10.mp4"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s://www.youtube.com/embed/LmTIc_dPAy8" TargetMode="External"/><Relationship Id="rId4" Type="http://schemas.openxmlformats.org/officeDocument/2006/relationships/hyperlink" Target="6.3_stella_fw_becastro_l1_c3_web.mp4"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4.gif"/><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5.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70.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71.xml"/><Relationship Id="rId1" Type="http://schemas.openxmlformats.org/officeDocument/2006/relationships/slideLayout" Target="../slideLayouts/slideLayout24.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tiff"/></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3.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4.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5.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76.xml"/><Relationship Id="rId1" Type="http://schemas.openxmlformats.org/officeDocument/2006/relationships/slideLayout" Target="../slideLayouts/slideLayout24.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_rels/slide77.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77.xml"/><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78.xml"/><Relationship Id="rId1" Type="http://schemas.openxmlformats.org/officeDocument/2006/relationships/slideLayout" Target="../slideLayouts/slideLayout24.xml"/><Relationship Id="rId4" Type="http://schemas.openxmlformats.org/officeDocument/2006/relationships/image" Target="../media/image33.tiff"/></Relationships>
</file>

<file path=ppt/slides/_rels/slide79.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79.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1.xml"/><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1371600"/>
            <a:ext cx="7848600" cy="936625"/>
          </a:xfrm>
        </p:spPr>
        <p:txBody>
          <a:bodyPr/>
          <a:lstStyle/>
          <a:p>
            <a:pPr eaLnBrk="1" fontAlgn="auto" hangingPunct="1">
              <a:spcAft>
                <a:spcPts val="0"/>
              </a:spcAft>
              <a:defRPr/>
            </a:pPr>
            <a:r>
              <a:rPr lang="en-US" altLang="en-US" dirty="0" err="1"/>
              <a:t>RESP</a:t>
            </a:r>
            <a:r>
              <a:rPr lang="en-US" altLang="en-US" cap="none" dirty="0" err="1"/>
              <a:t>e</a:t>
            </a:r>
            <a:r>
              <a:rPr lang="en-US" altLang="en-US" dirty="0" err="1"/>
              <a:t>CT</a:t>
            </a:r>
            <a:r>
              <a:rPr lang="en-US" altLang="en-US" dirty="0"/>
              <a:t> PD </a:t>
            </a:r>
            <a:r>
              <a:rPr lang="en-US" altLang="en-US" dirty="0" err="1"/>
              <a:t>pROGRAM</a:t>
            </a:r>
            <a:endParaRPr lang="en-US" altLang="en-US" dirty="0"/>
          </a:p>
        </p:txBody>
      </p:sp>
      <p:sp>
        <p:nvSpPr>
          <p:cNvPr id="8195" name="Rectangle 3"/>
          <p:cNvSpPr>
            <a:spLocks noGrp="1" noChangeArrowheads="1"/>
          </p:cNvSpPr>
          <p:nvPr>
            <p:ph type="subTitle" idx="1"/>
          </p:nvPr>
        </p:nvSpPr>
        <p:spPr>
          <a:xfrm>
            <a:off x="838200" y="3657600"/>
            <a:ext cx="7391400" cy="1828800"/>
          </a:xfrm>
        </p:spPr>
        <p:txBody>
          <a:bodyPr rtlCol="0">
            <a:normAutofit/>
          </a:bodyPr>
          <a:lstStyle/>
          <a:p>
            <a:pPr eaLnBrk="1" fontAlgn="auto" hangingPunct="1">
              <a:lnSpc>
                <a:spcPct val="80000"/>
              </a:lnSpc>
              <a:spcAft>
                <a:spcPts val="0"/>
              </a:spcAft>
              <a:buFont typeface="Arial" pitchFamily="34" charset="0"/>
              <a:buNone/>
              <a:defRPr/>
            </a:pPr>
            <a:endParaRPr lang="en-US" altLang="en-US" dirty="0"/>
          </a:p>
          <a:p>
            <a:pPr eaLnBrk="1" fontAlgn="auto" hangingPunct="1">
              <a:lnSpc>
                <a:spcPct val="80000"/>
              </a:lnSpc>
              <a:spcAft>
                <a:spcPts val="0"/>
              </a:spcAft>
              <a:buFont typeface="Arial" pitchFamily="34" charset="0"/>
              <a:buNone/>
              <a:defRPr/>
            </a:pPr>
            <a:endParaRPr lang="en-US" altLang="en-US" dirty="0"/>
          </a:p>
        </p:txBody>
      </p:sp>
      <p:sp>
        <p:nvSpPr>
          <p:cNvPr id="22532" name="Rectangle 1"/>
          <p:cNvSpPr>
            <a:spLocks noChangeArrowheads="1"/>
          </p:cNvSpPr>
          <p:nvPr/>
        </p:nvSpPr>
        <p:spPr bwMode="auto">
          <a:xfrm>
            <a:off x="838200" y="3721100"/>
            <a:ext cx="7162800"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r" eaLnBrk="1" fontAlgn="base" hangingPunct="1">
              <a:lnSpc>
                <a:spcPct val="80000"/>
              </a:lnSpc>
              <a:spcBef>
                <a:spcPts val="400"/>
              </a:spcBef>
              <a:spcAft>
                <a:spcPct val="0"/>
              </a:spcAft>
              <a:buClr>
                <a:srgbClr val="4F81BD"/>
              </a:buClr>
              <a:buSzPct val="68000"/>
              <a:buFontTx/>
              <a:buNone/>
            </a:pPr>
            <a:r>
              <a:rPr lang="en-US" altLang="en-US" sz="1800" dirty="0" err="1">
                <a:solidFill>
                  <a:srgbClr val="000090"/>
                </a:solidFill>
                <a:latin typeface="Lucida Sans Unicode" pitchFamily="34" charset="0"/>
              </a:rPr>
              <a:t>RESPeCT</a:t>
            </a:r>
            <a:r>
              <a:rPr lang="en-US" altLang="en-US" sz="1800" dirty="0">
                <a:solidFill>
                  <a:srgbClr val="000090"/>
                </a:solidFill>
                <a:latin typeface="Lucida Sans Unicode" pitchFamily="34" charset="0"/>
              </a:rPr>
              <a:t> Summer Institute </a:t>
            </a:r>
            <a:endParaRPr lang="en-US" altLang="en-US" sz="1600" dirty="0">
              <a:solidFill>
                <a:srgbClr val="000090"/>
              </a:solidFill>
              <a:latin typeface="Lucida Sans Unicode" pitchFamily="34" charset="0"/>
            </a:endParaRPr>
          </a:p>
        </p:txBody>
      </p:sp>
      <p:pic>
        <p:nvPicPr>
          <p:cNvPr id="5" name="Picture 4" descr="Noyce Logo copy.png"/>
          <p:cNvPicPr/>
          <p:nvPr/>
        </p:nvPicPr>
        <p:blipFill>
          <a:blip r:embed="rId3" cstate="print"/>
          <a:stretch>
            <a:fillRect/>
          </a:stretch>
        </p:blipFill>
        <p:spPr>
          <a:xfrm>
            <a:off x="1219200" y="4800600"/>
            <a:ext cx="787400" cy="787400"/>
          </a:xfrm>
          <a:prstGeom prst="rect">
            <a:avLst/>
          </a:prstGeom>
        </p:spPr>
      </p:pic>
      <p:pic>
        <p:nvPicPr>
          <p:cNvPr id="6" name="Picture 5" descr="Macintosh HD1:Users:nicolewickler:Desktop:Screen Shot 2013-10-14 at 11.04.49 AM.png"/>
          <p:cNvPicPr/>
          <p:nvPr/>
        </p:nvPicPr>
        <p:blipFill rotWithShape="1">
          <a:blip r:embed="rId4" cstate="print">
            <a:extLst>
              <a:ext uri="{28A0092B-C50C-407E-A947-70E740481C1C}">
                <a14:useLocalDpi xmlns:a14="http://schemas.microsoft.com/office/drawing/2010/main" val="0"/>
              </a:ext>
            </a:extLst>
          </a:blip>
          <a:srcRect l="13526" t="10564" r="3623" b="5182"/>
          <a:stretch/>
        </p:blipFill>
        <p:spPr bwMode="auto">
          <a:xfrm>
            <a:off x="3282950" y="4927600"/>
            <a:ext cx="679450" cy="622300"/>
          </a:xfrm>
          <a:prstGeom prst="ellipse">
            <a:avLst/>
          </a:prstGeom>
          <a:noFill/>
          <a:ln>
            <a:noFill/>
          </a:ln>
          <a:extLst>
            <a:ext uri="{53640926-AAD7-44d8-BBD7-CCE9431645EC}">
              <a14:shadowObscured xmlns:a14="http://schemas.microsoft.com/office/drawing/2010/main" xmlns=""/>
            </a:ext>
          </a:extLst>
        </p:spPr>
      </p:pic>
      <p:pic>
        <p:nvPicPr>
          <p:cNvPr id="7" name="Picture 6" descr="Macintosh HD:Users:ceemast:Desktop:CPP_logogreen1.g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7000" y="4876800"/>
            <a:ext cx="736600" cy="711200"/>
          </a:xfrm>
          <a:prstGeom prst="rect">
            <a:avLst/>
          </a:prstGeom>
          <a:noFill/>
          <a:ln>
            <a:noFill/>
          </a:ln>
        </p:spPr>
      </p:pic>
      <p:pic>
        <p:nvPicPr>
          <p:cNvPr id="8" name="Picture 7" descr="Macintosh HD:Users:ceemast:Desktop:BSCS.jpg"/>
          <p:cNvPicPr/>
          <p:nvPr/>
        </p:nvPicPr>
        <p:blipFill>
          <a:blip r:embed="rId6" cstate="print">
            <a:extLst>
              <a:ext uri="{BEBA8EAE-BF5A-486C-A8C5-ECC9F3942E4B}">
                <a14:imgProps xmlns:a14="http://schemas.microsoft.com/office/drawing/2010/main">
                  <a14:imgLayer r:embed="rId7">
                    <a14:imgEffect>
                      <a14:backgroundRemoval t="9091" b="88430" l="3401" r="94898">
                        <a14:foregroundMark x1="22449" y1="44628" x2="22449" y2="44628"/>
                        <a14:foregroundMark x1="3741" y1="54545" x2="3741" y2="54545"/>
                        <a14:foregroundMark x1="36395" y1="56198" x2="36395" y2="56198"/>
                        <a14:foregroundMark x1="75510" y1="18182" x2="75510" y2="18182"/>
                        <a14:foregroundMark x1="86395" y1="43802" x2="86395" y2="43802"/>
                        <a14:foregroundMark x1="80272" y1="60331" x2="80272" y2="60331"/>
                        <a14:foregroundMark x1="94898" y1="14050" x2="94898" y2="14050"/>
                        <a14:foregroundMark x1="62245" y1="56198" x2="62245" y2="56198"/>
                        <a14:backgroundMark x1="81633" y1="27273" x2="81633" y2="27273"/>
                      </a14:backgroundRemoval>
                    </a14:imgEffect>
                  </a14:imgLayer>
                </a14:imgProps>
              </a:ext>
              <a:ext uri="{28A0092B-C50C-407E-A947-70E740481C1C}">
                <a14:useLocalDpi xmlns:a14="http://schemas.microsoft.com/office/drawing/2010/main" val="0"/>
              </a:ext>
            </a:extLst>
          </a:blip>
          <a:srcRect/>
          <a:stretch>
            <a:fillRect/>
          </a:stretch>
        </p:blipFill>
        <p:spPr bwMode="auto">
          <a:xfrm>
            <a:off x="6858000" y="4883150"/>
            <a:ext cx="838200" cy="673100"/>
          </a:xfrm>
          <a:prstGeom prst="rect">
            <a:avLst/>
          </a:prstGeom>
          <a:noFill/>
          <a:ln>
            <a:noFill/>
          </a:ln>
        </p:spPr>
      </p:pic>
      <p:sp>
        <p:nvSpPr>
          <p:cNvPr id="2" name="TextBox 1"/>
          <p:cNvSpPr txBox="1"/>
          <p:nvPr/>
        </p:nvSpPr>
        <p:spPr>
          <a:xfrm>
            <a:off x="3686175" y="2438400"/>
            <a:ext cx="1952625" cy="646331"/>
          </a:xfrm>
          <a:prstGeom prst="rect">
            <a:avLst/>
          </a:prstGeom>
          <a:noFill/>
        </p:spPr>
        <p:txBody>
          <a:bodyPr wrap="square" rtlCol="0">
            <a:spAutoFit/>
          </a:bodyPr>
          <a:lstStyle/>
          <a:p>
            <a:r>
              <a:rPr lang="en-US" sz="3600" dirty="0">
                <a:solidFill>
                  <a:srgbClr val="1F497D"/>
                </a:solidFill>
                <a:latin typeface="Calibri" pitchFamily="34" charset="0"/>
              </a:rPr>
              <a:t>Day 5</a:t>
            </a:r>
          </a:p>
        </p:txBody>
      </p:sp>
    </p:spTree>
    <p:extLst>
      <p:ext uri="{BB962C8B-B14F-4D97-AF65-F5344CB8AC3E}">
        <p14:creationId xmlns:p14="http://schemas.microsoft.com/office/powerpoint/2010/main" val="4134833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990600"/>
          </a:xfrm>
        </p:spPr>
        <p:txBody>
          <a:bodyPr>
            <a:noAutofit/>
          </a:bodyPr>
          <a:lstStyle/>
          <a:p>
            <a:r>
              <a:rPr lang="en-US" sz="3800" dirty="0"/>
              <a:t>Use and Apply Your Content Deepening Knowledge</a:t>
            </a:r>
          </a:p>
        </p:txBody>
      </p:sp>
      <p:sp>
        <p:nvSpPr>
          <p:cNvPr id="3" name="Content Placeholder 2"/>
          <p:cNvSpPr>
            <a:spLocks noGrp="1"/>
          </p:cNvSpPr>
          <p:nvPr>
            <p:ph idx="1"/>
          </p:nvPr>
        </p:nvSpPr>
        <p:spPr>
          <a:xfrm>
            <a:off x="457200" y="1828800"/>
            <a:ext cx="8305800" cy="4495800"/>
          </a:xfrm>
        </p:spPr>
        <p:txBody>
          <a:bodyPr/>
          <a:lstStyle/>
          <a:p>
            <a:pPr marL="0" indent="0">
              <a:spcAft>
                <a:spcPts val="1200"/>
              </a:spcAft>
              <a:buNone/>
            </a:pPr>
            <a:r>
              <a:rPr lang="en-US" dirty="0"/>
              <a:t>Climate change is affecting environmental conditions around the globe. How might an overall increase in temperatures or a change in rainfall patterns impact trait variation among the plants and animals living in a particular area? </a:t>
            </a:r>
          </a:p>
          <a:p>
            <a:pPr marL="0" indent="0">
              <a:spcBef>
                <a:spcPts val="1800"/>
              </a:spcBef>
              <a:buNone/>
            </a:pPr>
            <a:r>
              <a:rPr lang="en-US" dirty="0"/>
              <a:t>To answer this question, use and apply what you learned last week about trait variation in a population of living things in a particular area. </a:t>
            </a:r>
            <a:endParaRPr lang="en-US" dirty="0">
              <a:solidFill>
                <a:srgbClr val="0070C0"/>
              </a:solidFill>
            </a:endParaRPr>
          </a:p>
        </p:txBody>
      </p:sp>
    </p:spTree>
    <p:extLst>
      <p:ext uri="{BB962C8B-B14F-4D97-AF65-F5344CB8AC3E}">
        <p14:creationId xmlns:p14="http://schemas.microsoft.com/office/powerpoint/2010/main" val="824165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Planning Science Lessons: Quick Write</a:t>
            </a:r>
          </a:p>
        </p:txBody>
      </p:sp>
      <p:sp>
        <p:nvSpPr>
          <p:cNvPr id="3" name="Content Placeholder 2"/>
          <p:cNvSpPr>
            <a:spLocks noGrp="1"/>
          </p:cNvSpPr>
          <p:nvPr>
            <p:ph idx="1"/>
          </p:nvPr>
        </p:nvSpPr>
        <p:spPr/>
        <p:txBody>
          <a:bodyPr>
            <a:normAutofit/>
          </a:bodyPr>
          <a:lstStyle/>
          <a:p>
            <a:pPr marL="0">
              <a:spcBef>
                <a:spcPts val="1800"/>
              </a:spcBef>
              <a:buNone/>
            </a:pPr>
            <a:r>
              <a:rPr lang="en-US" dirty="0"/>
              <a:t>What is generally your thinking process when you plan your science lessons?</a:t>
            </a:r>
            <a:endParaRPr lang="en-US" sz="3200" dirty="0"/>
          </a:p>
          <a:p>
            <a:pPr marL="0">
              <a:spcBef>
                <a:spcPts val="1800"/>
              </a:spcBef>
              <a:buNone/>
            </a:pPr>
            <a:r>
              <a:rPr lang="en-US" dirty="0"/>
              <a:t>Be prepared to share your ideas with the group.</a:t>
            </a:r>
            <a:endParaRPr lang="en-US" b="1" dirty="0"/>
          </a:p>
        </p:txBody>
      </p:sp>
    </p:spTree>
    <p:extLst>
      <p:ext uri="{BB962C8B-B14F-4D97-AF65-F5344CB8AC3E}">
        <p14:creationId xmlns:p14="http://schemas.microsoft.com/office/powerpoint/2010/main" val="3982789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533400" y="457200"/>
            <a:ext cx="8229600" cy="1143000"/>
          </a:xfrm>
        </p:spPr>
        <p:txBody>
          <a:bodyPr>
            <a:noAutofit/>
          </a:bodyPr>
          <a:lstStyle/>
          <a:p>
            <a:pPr lvl="0" eaLnBrk="1" hangingPunct="1"/>
            <a:r>
              <a:rPr lang="en-US" dirty="0"/>
              <a:t>Lesson Analysis: Focus Question 1</a:t>
            </a:r>
          </a:p>
        </p:txBody>
      </p:sp>
      <p:sp>
        <p:nvSpPr>
          <p:cNvPr id="13315" name="Rectangle 3"/>
          <p:cNvSpPr>
            <a:spLocks noGrp="1" noChangeArrowheads="1"/>
          </p:cNvSpPr>
          <p:nvPr>
            <p:ph type="body" idx="1"/>
          </p:nvPr>
        </p:nvSpPr>
        <p:spPr>
          <a:xfrm>
            <a:off x="533400" y="1600200"/>
            <a:ext cx="8229600" cy="4876800"/>
          </a:xfrm>
        </p:spPr>
        <p:txBody>
          <a:bodyPr/>
          <a:lstStyle/>
          <a:p>
            <a:pPr marL="0" indent="0" eaLnBrk="1" hangingPunct="1">
              <a:buFontTx/>
              <a:buNone/>
            </a:pPr>
            <a:r>
              <a:rPr lang="en-US" dirty="0"/>
              <a:t>What is the Science Content Storyline Lens (SCSL)?</a:t>
            </a:r>
          </a:p>
          <a:p>
            <a:pPr marL="731520" lvl="1" indent="-365760" eaLnBrk="1" hangingPunct="1">
              <a:spcBef>
                <a:spcPts val="1200"/>
              </a:spcBef>
              <a:buFont typeface="Arial" pitchFamily="34" charset="0"/>
              <a:buChar char="•"/>
            </a:pPr>
            <a:r>
              <a:rPr lang="en-US" sz="3200" dirty="0"/>
              <a:t>What is a science content storyline, and why is it important?</a:t>
            </a:r>
          </a:p>
          <a:p>
            <a:pPr marL="731520" lvl="1" indent="-365760" eaLnBrk="1" hangingPunct="1">
              <a:buFont typeface="Arial" pitchFamily="34" charset="0"/>
              <a:buChar char="•"/>
            </a:pPr>
            <a:r>
              <a:rPr lang="en-US" sz="3200" dirty="0"/>
              <a:t>What is challenging about developing a science content storyline? </a:t>
            </a:r>
          </a:p>
        </p:txBody>
      </p:sp>
    </p:spTree>
    <p:extLst>
      <p:ext uri="{BB962C8B-B14F-4D97-AF65-F5344CB8AC3E}">
        <p14:creationId xmlns:p14="http://schemas.microsoft.com/office/powerpoint/2010/main" val="4034627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590516B4-1286-4456-B53E-FC92B197D52D}"/>
              </a:ext>
            </a:extLst>
          </p:cNvPr>
          <p:cNvSpPr txBox="1">
            <a:spLocks noChangeArrowheads="1"/>
          </p:cNvSpPr>
          <p:nvPr/>
        </p:nvSpPr>
        <p:spPr>
          <a:xfrm>
            <a:off x="457200" y="609600"/>
            <a:ext cx="8229600" cy="1143000"/>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000" b="0" i="0" u="none" kern="1200" spc="-1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r>
              <a:rPr lang="en-US"/>
              <a:t>The TIMSS Video Study Findings and the Science Content Storyline Lens</a:t>
            </a:r>
            <a:endParaRPr lang="en-US" dirty="0"/>
          </a:p>
        </p:txBody>
      </p:sp>
      <p:pic>
        <p:nvPicPr>
          <p:cNvPr id="14" name="Content Placeholder 10">
            <a:extLst>
              <a:ext uri="{FF2B5EF4-FFF2-40B4-BE49-F238E27FC236}">
                <a16:creationId xmlns:a16="http://schemas.microsoft.com/office/drawing/2014/main" id="{3E17072D-8DD5-4B22-A0CE-09EE3EE3FC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301191" y="1837585"/>
            <a:ext cx="6541618"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Box 14">
            <a:extLst>
              <a:ext uri="{FF2B5EF4-FFF2-40B4-BE49-F238E27FC236}">
                <a16:creationId xmlns:a16="http://schemas.microsoft.com/office/drawing/2014/main" id="{7A784C6F-F9A9-489A-82E8-8064AFCD4294}"/>
              </a:ext>
            </a:extLst>
          </p:cNvPr>
          <p:cNvSpPr txBox="1"/>
          <p:nvPr/>
        </p:nvSpPr>
        <p:spPr>
          <a:xfrm>
            <a:off x="7664817" y="6489546"/>
            <a:ext cx="1027845" cy="215444"/>
          </a:xfrm>
          <a:prstGeom prst="rect">
            <a:avLst/>
          </a:prstGeom>
          <a:noFill/>
        </p:spPr>
        <p:txBody>
          <a:bodyPr wrap="none" rtlCol="0">
            <a:spAutoFit/>
          </a:bodyPr>
          <a:lstStyle/>
          <a:p>
            <a:pPr eaLnBrk="0" fontAlgn="base" hangingPunct="0">
              <a:spcBef>
                <a:spcPct val="0"/>
              </a:spcBef>
              <a:spcAft>
                <a:spcPct val="0"/>
              </a:spcAft>
            </a:pPr>
            <a:r>
              <a:rPr lang="en-US" sz="800" dirty="0">
                <a:solidFill>
                  <a:srgbClr val="292934"/>
                </a:solidFill>
                <a:latin typeface="Calibri" panose="020F0502020204030204" pitchFamily="34" charset="0"/>
                <a:cs typeface="Calibri" panose="020F0502020204030204" pitchFamily="34" charset="0"/>
              </a:rPr>
              <a:t>Source: TIMSS study</a:t>
            </a:r>
          </a:p>
        </p:txBody>
      </p:sp>
    </p:spTree>
    <p:extLst>
      <p:ext uri="{BB962C8B-B14F-4D97-AF65-F5344CB8AC3E}">
        <p14:creationId xmlns:p14="http://schemas.microsoft.com/office/powerpoint/2010/main" val="1280118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09600" y="492125"/>
            <a:ext cx="8124825" cy="1143000"/>
          </a:xfrm>
        </p:spPr>
        <p:txBody>
          <a:bodyPr>
            <a:normAutofit/>
          </a:bodyPr>
          <a:lstStyle/>
          <a:p>
            <a:pPr eaLnBrk="1" hangingPunct="1"/>
            <a:r>
              <a:rPr lang="en-US" dirty="0"/>
              <a:t>Lesson Analysis: Focus Question 2</a:t>
            </a:r>
          </a:p>
        </p:txBody>
      </p:sp>
      <p:sp>
        <p:nvSpPr>
          <p:cNvPr id="16387" name="Rectangle 3"/>
          <p:cNvSpPr>
            <a:spLocks noGrp="1" noChangeArrowheads="1"/>
          </p:cNvSpPr>
          <p:nvPr>
            <p:ph type="body" idx="1"/>
          </p:nvPr>
        </p:nvSpPr>
        <p:spPr>
          <a:xfrm>
            <a:off x="533400" y="1676400"/>
            <a:ext cx="8153400" cy="3687763"/>
          </a:xfrm>
        </p:spPr>
        <p:txBody>
          <a:bodyPr/>
          <a:lstStyle/>
          <a:p>
            <a:pPr marL="0" indent="0" eaLnBrk="1" hangingPunct="1">
              <a:buNone/>
            </a:pPr>
            <a:r>
              <a:rPr lang="en-US" dirty="0"/>
              <a:t>Why is one main learning goal essential for science content storyline coherence?</a:t>
            </a:r>
          </a:p>
          <a:p>
            <a:pPr marL="0" indent="0" eaLnBrk="1" hangingPunct="1">
              <a:buNone/>
            </a:pPr>
            <a:endParaRPr lang="en-US" sz="2800" dirty="0">
              <a:solidFill>
                <a:srgbClr val="292934"/>
              </a:solidFill>
            </a:endParaRPr>
          </a:p>
          <a:p>
            <a:pPr marL="0" indent="0" eaLnBrk="1" hangingPunct="1">
              <a:buNone/>
            </a:pPr>
            <a:endParaRPr lang="en-US" sz="2800" dirty="0">
              <a:solidFill>
                <a:srgbClr val="292934"/>
              </a:solidFill>
            </a:endParaRPr>
          </a:p>
          <a:p>
            <a:pPr marL="0" indent="0" eaLnBrk="1" hangingPunct="1">
              <a:buNone/>
            </a:pPr>
            <a:endParaRPr lang="en-US" sz="2800" dirty="0">
              <a:solidFill>
                <a:srgbClr val="292934"/>
              </a:solidFill>
            </a:endParaRPr>
          </a:p>
          <a:p>
            <a:pPr marL="0" indent="0" eaLnBrk="1" hangingPunct="1">
              <a:buNone/>
            </a:pPr>
            <a:endParaRPr lang="en-US" dirty="0"/>
          </a:p>
        </p:txBody>
      </p:sp>
    </p:spTree>
    <p:extLst>
      <p:ext uri="{BB962C8B-B14F-4D97-AF65-F5344CB8AC3E}">
        <p14:creationId xmlns:p14="http://schemas.microsoft.com/office/powerpoint/2010/main" val="3076880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3596" y="411854"/>
            <a:ext cx="5868219" cy="6420746"/>
          </a:xfrm>
          <a:prstGeom prst="rect">
            <a:avLst/>
          </a:prstGeom>
        </p:spPr>
      </p:pic>
      <p:sp>
        <p:nvSpPr>
          <p:cNvPr id="6" name="Rectangle 6"/>
          <p:cNvSpPr>
            <a:spLocks noChangeArrowheads="1"/>
          </p:cNvSpPr>
          <p:nvPr/>
        </p:nvSpPr>
        <p:spPr bwMode="auto">
          <a:xfrm>
            <a:off x="4507705" y="2667000"/>
            <a:ext cx="2731295" cy="304800"/>
          </a:xfrm>
          <a:prstGeom prst="rect">
            <a:avLst/>
          </a:prstGeom>
          <a:solidFill>
            <a:srgbClr val="FFFF00">
              <a:alpha val="9019"/>
            </a:srgbClr>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86164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533400" y="381000"/>
            <a:ext cx="8229600" cy="1143000"/>
          </a:xfrm>
        </p:spPr>
        <p:txBody>
          <a:bodyPr>
            <a:normAutofit/>
          </a:bodyPr>
          <a:lstStyle/>
          <a:p>
            <a:pPr eaLnBrk="1" hangingPunct="1"/>
            <a:r>
              <a:rPr lang="en-US" dirty="0"/>
              <a:t>Purpose and Key Features of Strategy A</a:t>
            </a:r>
            <a:endParaRPr lang="en-US" sz="4800" dirty="0"/>
          </a:p>
        </p:txBody>
      </p:sp>
      <p:sp>
        <p:nvSpPr>
          <p:cNvPr id="28675" name="Rectangle 3"/>
          <p:cNvSpPr>
            <a:spLocks noGrp="1" noChangeArrowheads="1"/>
          </p:cNvSpPr>
          <p:nvPr>
            <p:ph type="body" idx="1"/>
          </p:nvPr>
        </p:nvSpPr>
        <p:spPr/>
        <p:txBody>
          <a:bodyPr/>
          <a:lstStyle/>
          <a:p>
            <a:pPr marL="365760" indent="-365760" eaLnBrk="1" hangingPunct="1">
              <a:spcBef>
                <a:spcPts val="0"/>
              </a:spcBef>
              <a:spcAft>
                <a:spcPts val="1200"/>
              </a:spcAft>
            </a:pPr>
            <a:r>
              <a:rPr lang="en-US" dirty="0"/>
              <a:t>Review your SCSL Z-fold summary charts and share with a partner the purpose and key features of strategy A: Identify one main learning goal.</a:t>
            </a:r>
          </a:p>
          <a:p>
            <a:pPr marL="365760" indent="-365760" eaLnBrk="1" hangingPunct="1">
              <a:spcBef>
                <a:spcPts val="0"/>
              </a:spcBef>
              <a:spcAft>
                <a:spcPts val="1200"/>
              </a:spcAft>
            </a:pPr>
            <a:r>
              <a:rPr lang="en-US" sz="3200" dirty="0"/>
              <a:t>Remember to cite passages from the </a:t>
            </a:r>
            <a:r>
              <a:rPr lang="en-US" sz="3200" dirty="0" err="1"/>
              <a:t>STeLLA</a:t>
            </a:r>
            <a:r>
              <a:rPr lang="en-US" sz="3200" dirty="0"/>
              <a:t> strategies booklet. </a:t>
            </a:r>
            <a:r>
              <a:rPr lang="en-US" sz="3200" dirty="0">
                <a:solidFill>
                  <a:srgbClr val="FF0000"/>
                </a:solidFill>
              </a:rPr>
              <a:t> </a:t>
            </a:r>
          </a:p>
          <a:p>
            <a:pPr marL="365760" indent="-365760">
              <a:spcBef>
                <a:spcPts val="0"/>
              </a:spcBef>
              <a:spcAft>
                <a:spcPts val="1200"/>
              </a:spcAft>
            </a:pPr>
            <a:r>
              <a:rPr lang="en-US" dirty="0"/>
              <a:t>Be prepared to share with the group.</a:t>
            </a:r>
          </a:p>
          <a:p>
            <a:endParaRPr lang="en-US" sz="2800" dirty="0"/>
          </a:p>
        </p:txBody>
      </p:sp>
    </p:spTree>
    <p:extLst>
      <p:ext uri="{BB962C8B-B14F-4D97-AF65-F5344CB8AC3E}">
        <p14:creationId xmlns:p14="http://schemas.microsoft.com/office/powerpoint/2010/main" val="2623713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09600" y="304800"/>
            <a:ext cx="8229600" cy="1143000"/>
          </a:xfrm>
        </p:spPr>
        <p:txBody>
          <a:bodyPr/>
          <a:lstStyle/>
          <a:p>
            <a:pPr eaLnBrk="1" hangingPunct="1"/>
            <a:r>
              <a:rPr lang="en-US" dirty="0"/>
              <a:t>A Main Learning Goal Is …</a:t>
            </a:r>
          </a:p>
        </p:txBody>
      </p:sp>
      <p:sp>
        <p:nvSpPr>
          <p:cNvPr id="71683" name="Rectangle 3"/>
          <p:cNvSpPr>
            <a:spLocks noGrp="1" noChangeArrowheads="1"/>
          </p:cNvSpPr>
          <p:nvPr>
            <p:ph type="body" idx="1"/>
          </p:nvPr>
        </p:nvSpPr>
        <p:spPr>
          <a:xfrm>
            <a:off x="533400" y="1295400"/>
            <a:ext cx="8229600" cy="5257800"/>
          </a:xfrm>
        </p:spPr>
        <p:txBody>
          <a:bodyPr/>
          <a:lstStyle/>
          <a:p>
            <a:pPr marL="365760" indent="-365760" eaLnBrk="1" hangingPunct="1">
              <a:spcBef>
                <a:spcPts val="600"/>
              </a:spcBef>
            </a:pPr>
            <a:r>
              <a:rPr lang="en-US" dirty="0"/>
              <a:t>A big science idea that you want students to learn</a:t>
            </a:r>
          </a:p>
          <a:p>
            <a:pPr marL="365760" indent="-365760" eaLnBrk="1" hangingPunct="1">
              <a:spcBef>
                <a:spcPts val="600"/>
              </a:spcBef>
            </a:pPr>
            <a:r>
              <a:rPr lang="en-US" dirty="0"/>
              <a:t>A big idea that shows the relationship among science ideas </a:t>
            </a:r>
          </a:p>
          <a:p>
            <a:pPr marL="365760" indent="-365760" eaLnBrk="1" hangingPunct="1">
              <a:spcBef>
                <a:spcPts val="600"/>
              </a:spcBef>
            </a:pPr>
            <a:r>
              <a:rPr lang="en-US" dirty="0"/>
              <a:t>The focus of the lesson (or series of lessons)</a:t>
            </a:r>
          </a:p>
          <a:p>
            <a:pPr marL="365760" indent="-365760" eaLnBrk="1" hangingPunct="1">
              <a:spcBef>
                <a:spcPts val="600"/>
              </a:spcBef>
            </a:pPr>
            <a:r>
              <a:rPr lang="en-US" dirty="0"/>
              <a:t>Stated in a complete sentence (for planning purposes)</a:t>
            </a:r>
          </a:p>
          <a:p>
            <a:pPr marL="365760" indent="-365760" eaLnBrk="1" hangingPunct="1">
              <a:spcBef>
                <a:spcPts val="600"/>
              </a:spcBef>
            </a:pPr>
            <a:r>
              <a:rPr lang="en-US" dirty="0"/>
              <a:t>Stated by the teacher, a student, a text, or a multimedia resource</a:t>
            </a:r>
          </a:p>
          <a:p>
            <a:pPr marL="365760" indent="-365760" eaLnBrk="1" hangingPunct="1">
              <a:spcBef>
                <a:spcPts val="600"/>
              </a:spcBef>
            </a:pPr>
            <a:r>
              <a:rPr lang="en-US" dirty="0"/>
              <a:t>A support for teacher planning</a:t>
            </a:r>
          </a:p>
        </p:txBody>
      </p:sp>
    </p:spTree>
    <p:extLst>
      <p:ext uri="{BB962C8B-B14F-4D97-AF65-F5344CB8AC3E}">
        <p14:creationId xmlns:p14="http://schemas.microsoft.com/office/powerpoint/2010/main" val="2975884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682"/>
                                        </p:tgtEl>
                                        <p:attrNameLst>
                                          <p:attrName>style.visibility</p:attrName>
                                        </p:attrNameLst>
                                      </p:cBhvr>
                                      <p:to>
                                        <p:strVal val="visible"/>
                                      </p:to>
                                    </p:set>
                                    <p:animEffect transition="in" filter="fade">
                                      <p:cBhvr>
                                        <p:cTn id="7" dur="2000"/>
                                        <p:tgtEl>
                                          <p:spTgt spid="716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683">
                                            <p:txEl>
                                              <p:pRg st="0" end="0"/>
                                            </p:txEl>
                                          </p:spTgt>
                                        </p:tgtEl>
                                        <p:attrNameLst>
                                          <p:attrName>style.visibility</p:attrName>
                                        </p:attrNameLst>
                                      </p:cBhvr>
                                      <p:to>
                                        <p:strVal val="visible"/>
                                      </p:to>
                                    </p:set>
                                    <p:animEffect transition="in" filter="fade">
                                      <p:cBhvr>
                                        <p:cTn id="12" dur="2000"/>
                                        <p:tgtEl>
                                          <p:spTgt spid="7168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1683">
                                            <p:txEl>
                                              <p:pRg st="1" end="1"/>
                                            </p:txEl>
                                          </p:spTgt>
                                        </p:tgtEl>
                                        <p:attrNameLst>
                                          <p:attrName>style.visibility</p:attrName>
                                        </p:attrNameLst>
                                      </p:cBhvr>
                                      <p:to>
                                        <p:strVal val="visible"/>
                                      </p:to>
                                    </p:set>
                                    <p:animEffect transition="in" filter="fade">
                                      <p:cBhvr>
                                        <p:cTn id="17" dur="2000"/>
                                        <p:tgtEl>
                                          <p:spTgt spid="7168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1683">
                                            <p:txEl>
                                              <p:pRg st="2" end="2"/>
                                            </p:txEl>
                                          </p:spTgt>
                                        </p:tgtEl>
                                        <p:attrNameLst>
                                          <p:attrName>style.visibility</p:attrName>
                                        </p:attrNameLst>
                                      </p:cBhvr>
                                      <p:to>
                                        <p:strVal val="visible"/>
                                      </p:to>
                                    </p:set>
                                    <p:animEffect transition="in" filter="fade">
                                      <p:cBhvr>
                                        <p:cTn id="22" dur="2000"/>
                                        <p:tgtEl>
                                          <p:spTgt spid="7168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1683">
                                            <p:txEl>
                                              <p:pRg st="3" end="3"/>
                                            </p:txEl>
                                          </p:spTgt>
                                        </p:tgtEl>
                                        <p:attrNameLst>
                                          <p:attrName>style.visibility</p:attrName>
                                        </p:attrNameLst>
                                      </p:cBhvr>
                                      <p:to>
                                        <p:strVal val="visible"/>
                                      </p:to>
                                    </p:set>
                                    <p:animEffect transition="in" filter="fade">
                                      <p:cBhvr>
                                        <p:cTn id="27" dur="2000"/>
                                        <p:tgtEl>
                                          <p:spTgt spid="7168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1683">
                                            <p:txEl>
                                              <p:pRg st="4" end="4"/>
                                            </p:txEl>
                                          </p:spTgt>
                                        </p:tgtEl>
                                        <p:attrNameLst>
                                          <p:attrName>style.visibility</p:attrName>
                                        </p:attrNameLst>
                                      </p:cBhvr>
                                      <p:to>
                                        <p:strVal val="visible"/>
                                      </p:to>
                                    </p:set>
                                    <p:animEffect transition="in" filter="fade">
                                      <p:cBhvr>
                                        <p:cTn id="32" dur="2000"/>
                                        <p:tgtEl>
                                          <p:spTgt spid="7168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1683">
                                            <p:txEl>
                                              <p:pRg st="5" end="5"/>
                                            </p:txEl>
                                          </p:spTgt>
                                        </p:tgtEl>
                                        <p:attrNameLst>
                                          <p:attrName>style.visibility</p:attrName>
                                        </p:attrNameLst>
                                      </p:cBhvr>
                                      <p:to>
                                        <p:strVal val="visible"/>
                                      </p:to>
                                    </p:set>
                                    <p:animEffect transition="in" filter="fade">
                                      <p:cBhvr>
                                        <p:cTn id="37" dur="2000"/>
                                        <p:tgtEl>
                                          <p:spTgt spid="7168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p:bldP spid="71683"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533400" y="457200"/>
            <a:ext cx="8153400" cy="1143000"/>
          </a:xfrm>
        </p:spPr>
        <p:txBody>
          <a:bodyPr/>
          <a:lstStyle/>
          <a:p>
            <a:pPr eaLnBrk="1" hangingPunct="1"/>
            <a:r>
              <a:rPr lang="en-US" dirty="0"/>
              <a:t>A Main Learning Goal Is NOT …</a:t>
            </a:r>
          </a:p>
        </p:txBody>
      </p:sp>
      <p:sp>
        <p:nvSpPr>
          <p:cNvPr id="122883" name="Rectangle 3"/>
          <p:cNvSpPr>
            <a:spLocks noGrp="1" noChangeArrowheads="1"/>
          </p:cNvSpPr>
          <p:nvPr>
            <p:ph type="body" idx="1"/>
          </p:nvPr>
        </p:nvSpPr>
        <p:spPr>
          <a:xfrm>
            <a:off x="533400" y="1524000"/>
            <a:ext cx="8229600" cy="4953000"/>
          </a:xfrm>
        </p:spPr>
        <p:txBody>
          <a:bodyPr/>
          <a:lstStyle/>
          <a:p>
            <a:pPr marL="365760" indent="-365760" eaLnBrk="1" hangingPunct="1">
              <a:spcBef>
                <a:spcPts val="800"/>
              </a:spcBef>
            </a:pPr>
            <a:r>
              <a:rPr lang="en-US" dirty="0"/>
              <a:t>A topic or phrase</a:t>
            </a:r>
          </a:p>
          <a:p>
            <a:pPr marL="365760" indent="-365760" eaLnBrk="1" hangingPunct="1">
              <a:spcBef>
                <a:spcPts val="800"/>
              </a:spcBef>
            </a:pPr>
            <a:r>
              <a:rPr lang="en-US" dirty="0"/>
              <a:t>An activity</a:t>
            </a:r>
          </a:p>
          <a:p>
            <a:pPr marL="365760" indent="-365760" eaLnBrk="1" hangingPunct="1">
              <a:spcBef>
                <a:spcPts val="800"/>
              </a:spcBef>
            </a:pPr>
            <a:r>
              <a:rPr lang="en-US" dirty="0"/>
              <a:t>A question</a:t>
            </a:r>
          </a:p>
          <a:p>
            <a:pPr marL="365760" indent="-365760" eaLnBrk="1" hangingPunct="1">
              <a:spcBef>
                <a:spcPts val="800"/>
              </a:spcBef>
            </a:pPr>
            <a:r>
              <a:rPr lang="en-US" dirty="0"/>
              <a:t>A performance task or objective</a:t>
            </a:r>
          </a:p>
          <a:p>
            <a:pPr marL="365760" indent="-365760" eaLnBrk="1" hangingPunct="1">
              <a:spcBef>
                <a:spcPts val="800"/>
              </a:spcBef>
            </a:pPr>
            <a:r>
              <a:rPr lang="en-US" dirty="0"/>
              <a:t>A supporting detail, definition, or fact</a:t>
            </a:r>
          </a:p>
          <a:p>
            <a:pPr marL="365760" indent="-365760" eaLnBrk="1" hangingPunct="1">
              <a:spcBef>
                <a:spcPts val="800"/>
              </a:spcBef>
            </a:pPr>
            <a:r>
              <a:rPr lang="en-US" dirty="0"/>
              <a:t>A student misconception or idea that isn’t scientifically accurate</a:t>
            </a:r>
          </a:p>
        </p:txBody>
      </p:sp>
    </p:spTree>
    <p:extLst>
      <p:ext uri="{BB962C8B-B14F-4D97-AF65-F5344CB8AC3E}">
        <p14:creationId xmlns:p14="http://schemas.microsoft.com/office/powerpoint/2010/main" val="18503963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2882"/>
                                        </p:tgtEl>
                                        <p:attrNameLst>
                                          <p:attrName>style.visibility</p:attrName>
                                        </p:attrNameLst>
                                      </p:cBhvr>
                                      <p:to>
                                        <p:strVal val="visible"/>
                                      </p:to>
                                    </p:set>
                                    <p:animEffect transition="in" filter="fade">
                                      <p:cBhvr>
                                        <p:cTn id="7" dur="2000"/>
                                        <p:tgtEl>
                                          <p:spTgt spid="1228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883">
                                            <p:txEl>
                                              <p:pRg st="0" end="0"/>
                                            </p:txEl>
                                          </p:spTgt>
                                        </p:tgtEl>
                                        <p:attrNameLst>
                                          <p:attrName>style.visibility</p:attrName>
                                        </p:attrNameLst>
                                      </p:cBhvr>
                                      <p:to>
                                        <p:strVal val="visible"/>
                                      </p:to>
                                    </p:set>
                                    <p:animEffect transition="in" filter="fade">
                                      <p:cBhvr>
                                        <p:cTn id="12" dur="2000"/>
                                        <p:tgtEl>
                                          <p:spTgt spid="12288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2883">
                                            <p:txEl>
                                              <p:pRg st="1" end="1"/>
                                            </p:txEl>
                                          </p:spTgt>
                                        </p:tgtEl>
                                        <p:attrNameLst>
                                          <p:attrName>style.visibility</p:attrName>
                                        </p:attrNameLst>
                                      </p:cBhvr>
                                      <p:to>
                                        <p:strVal val="visible"/>
                                      </p:to>
                                    </p:set>
                                    <p:animEffect transition="in" filter="fade">
                                      <p:cBhvr>
                                        <p:cTn id="17" dur="2000"/>
                                        <p:tgtEl>
                                          <p:spTgt spid="12288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2883">
                                            <p:txEl>
                                              <p:pRg st="2" end="2"/>
                                            </p:txEl>
                                          </p:spTgt>
                                        </p:tgtEl>
                                        <p:attrNameLst>
                                          <p:attrName>style.visibility</p:attrName>
                                        </p:attrNameLst>
                                      </p:cBhvr>
                                      <p:to>
                                        <p:strVal val="visible"/>
                                      </p:to>
                                    </p:set>
                                    <p:animEffect transition="in" filter="fade">
                                      <p:cBhvr>
                                        <p:cTn id="22" dur="2000"/>
                                        <p:tgtEl>
                                          <p:spTgt spid="12288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2883">
                                            <p:txEl>
                                              <p:pRg st="3" end="3"/>
                                            </p:txEl>
                                          </p:spTgt>
                                        </p:tgtEl>
                                        <p:attrNameLst>
                                          <p:attrName>style.visibility</p:attrName>
                                        </p:attrNameLst>
                                      </p:cBhvr>
                                      <p:to>
                                        <p:strVal val="visible"/>
                                      </p:to>
                                    </p:set>
                                    <p:animEffect transition="in" filter="fade">
                                      <p:cBhvr>
                                        <p:cTn id="27" dur="2000"/>
                                        <p:tgtEl>
                                          <p:spTgt spid="12288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2883">
                                            <p:txEl>
                                              <p:pRg st="4" end="4"/>
                                            </p:txEl>
                                          </p:spTgt>
                                        </p:tgtEl>
                                        <p:attrNameLst>
                                          <p:attrName>style.visibility</p:attrName>
                                        </p:attrNameLst>
                                      </p:cBhvr>
                                      <p:to>
                                        <p:strVal val="visible"/>
                                      </p:to>
                                    </p:set>
                                    <p:animEffect transition="in" filter="fade">
                                      <p:cBhvr>
                                        <p:cTn id="32" dur="2000"/>
                                        <p:tgtEl>
                                          <p:spTgt spid="12288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2883">
                                            <p:txEl>
                                              <p:pRg st="5" end="5"/>
                                            </p:txEl>
                                          </p:spTgt>
                                        </p:tgtEl>
                                        <p:attrNameLst>
                                          <p:attrName>style.visibility</p:attrName>
                                        </p:attrNameLst>
                                      </p:cBhvr>
                                      <p:to>
                                        <p:strVal val="visible"/>
                                      </p:to>
                                    </p:set>
                                    <p:animEffect transition="in" filter="fade">
                                      <p:cBhvr>
                                        <p:cTn id="37" dur="2000"/>
                                        <p:tgtEl>
                                          <p:spTgt spid="12288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2" grpId="0"/>
      <p:bldP spid="122883"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457200" y="685800"/>
            <a:ext cx="8229600" cy="1143000"/>
          </a:xfrm>
        </p:spPr>
        <p:txBody>
          <a:bodyPr>
            <a:noAutofit/>
          </a:bodyPr>
          <a:lstStyle/>
          <a:p>
            <a:pPr eaLnBrk="1" hangingPunct="1"/>
            <a:r>
              <a:rPr lang="en-US" dirty="0"/>
              <a:t>Definitions: One Main Learning Goal and Science Ideas </a:t>
            </a:r>
          </a:p>
        </p:txBody>
      </p:sp>
      <p:sp>
        <p:nvSpPr>
          <p:cNvPr id="140291" name="Rectangle 3"/>
          <p:cNvSpPr>
            <a:spLocks noGrp="1" noChangeArrowheads="1"/>
          </p:cNvSpPr>
          <p:nvPr>
            <p:ph type="body" idx="1"/>
          </p:nvPr>
        </p:nvSpPr>
        <p:spPr>
          <a:xfrm>
            <a:off x="457200" y="2133600"/>
            <a:ext cx="8229600" cy="4525963"/>
          </a:xfrm>
        </p:spPr>
        <p:txBody>
          <a:bodyPr/>
          <a:lstStyle/>
          <a:p>
            <a:pPr marL="514350" indent="-514350" eaLnBrk="1" hangingPunct="1">
              <a:spcBef>
                <a:spcPts val="0"/>
              </a:spcBef>
              <a:spcAft>
                <a:spcPts val="1200"/>
              </a:spcAft>
              <a:buFont typeface="+mj-lt"/>
              <a:buAutoNum type="arabicPeriod"/>
            </a:pPr>
            <a:r>
              <a:rPr lang="en-US" dirty="0"/>
              <a:t>Read these sections in the </a:t>
            </a:r>
            <a:r>
              <a:rPr lang="en-US" dirty="0" err="1"/>
              <a:t>STeLLA</a:t>
            </a:r>
            <a:r>
              <a:rPr lang="en-US" dirty="0"/>
              <a:t> strategies booklet: (1) </a:t>
            </a:r>
            <a:r>
              <a:rPr lang="en-US" dirty="0" err="1"/>
              <a:t>STeLLA</a:t>
            </a:r>
            <a:r>
              <a:rPr lang="en-US" dirty="0"/>
              <a:t> Strategy A: Identify One Main Learning Goal, and (2) Student Ideas and Science Ideas Defined. </a:t>
            </a:r>
          </a:p>
          <a:p>
            <a:pPr marL="514350" indent="-514350" eaLnBrk="1" hangingPunct="1">
              <a:spcBef>
                <a:spcPts val="0"/>
              </a:spcBef>
              <a:spcAft>
                <a:spcPts val="1200"/>
              </a:spcAft>
              <a:buFont typeface="+mj-lt"/>
              <a:buAutoNum type="arabicPeriod"/>
            </a:pPr>
            <a:r>
              <a:rPr lang="en-US" dirty="0"/>
              <a:t>Based on these readings, what are the differences between a main learning goal </a:t>
            </a:r>
            <a:br>
              <a:rPr lang="en-US" dirty="0"/>
            </a:br>
            <a:r>
              <a:rPr lang="en-US" dirty="0"/>
              <a:t>and a science idea?</a:t>
            </a:r>
          </a:p>
          <a:p>
            <a:pPr eaLnBrk="1" hangingPunct="1"/>
            <a:endParaRPr lang="en-US" dirty="0"/>
          </a:p>
          <a:p>
            <a:pPr eaLnBrk="1" hangingPunct="1">
              <a:spcBef>
                <a:spcPct val="50000"/>
              </a:spcBef>
            </a:pPr>
            <a:endParaRPr lang="en-US" dirty="0"/>
          </a:p>
        </p:txBody>
      </p:sp>
    </p:spTree>
    <p:extLst>
      <p:ext uri="{BB962C8B-B14F-4D97-AF65-F5344CB8AC3E}">
        <p14:creationId xmlns:p14="http://schemas.microsoft.com/office/powerpoint/2010/main" val="316538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90600"/>
          </a:xfrm>
        </p:spPr>
        <p:txBody>
          <a:bodyPr/>
          <a:lstStyle/>
          <a:p>
            <a:r>
              <a:rPr lang="en-US" dirty="0"/>
              <a:t>Agenda for Day 5	</a:t>
            </a:r>
          </a:p>
        </p:txBody>
      </p:sp>
      <p:sp>
        <p:nvSpPr>
          <p:cNvPr id="3" name="Content Placeholder 2"/>
          <p:cNvSpPr>
            <a:spLocks noGrp="1"/>
          </p:cNvSpPr>
          <p:nvPr>
            <p:ph idx="1"/>
          </p:nvPr>
        </p:nvSpPr>
        <p:spPr>
          <a:xfrm>
            <a:off x="457200" y="1371600"/>
            <a:ext cx="8229600" cy="5029200"/>
          </a:xfrm>
        </p:spPr>
        <p:txBody>
          <a:bodyPr/>
          <a:lstStyle/>
          <a:p>
            <a:pPr marL="365760" indent="-365760">
              <a:spcBef>
                <a:spcPts val="300"/>
              </a:spcBef>
            </a:pPr>
            <a:r>
              <a:rPr lang="en-US" dirty="0"/>
              <a:t>Day-4 reflections</a:t>
            </a:r>
          </a:p>
          <a:p>
            <a:pPr marL="365760" indent="-365760">
              <a:spcBef>
                <a:spcPts val="300"/>
              </a:spcBef>
            </a:pPr>
            <a:r>
              <a:rPr lang="en-US" dirty="0"/>
              <a:t>Focus questions</a:t>
            </a:r>
          </a:p>
          <a:p>
            <a:pPr marL="365760" indent="-365760">
              <a:spcBef>
                <a:spcPts val="300"/>
              </a:spcBef>
            </a:pPr>
            <a:r>
              <a:rPr lang="en-US" dirty="0"/>
              <a:t>Review strategy 6: use and apply</a:t>
            </a:r>
          </a:p>
          <a:p>
            <a:pPr marL="365760" indent="-365760">
              <a:spcBef>
                <a:spcPts val="300"/>
              </a:spcBef>
            </a:pPr>
            <a:r>
              <a:rPr lang="en-US" dirty="0"/>
              <a:t>What Is the Science Content Storyline Lens?</a:t>
            </a:r>
          </a:p>
          <a:p>
            <a:pPr marL="365760" indent="-365760">
              <a:spcBef>
                <a:spcPts val="300"/>
              </a:spcBef>
            </a:pPr>
            <a:r>
              <a:rPr lang="en-US" dirty="0"/>
              <a:t>Introducing SCSL strategy A</a:t>
            </a:r>
          </a:p>
          <a:p>
            <a:pPr marL="365760" indent="-365760">
              <a:spcBef>
                <a:spcPts val="300"/>
              </a:spcBef>
            </a:pPr>
            <a:r>
              <a:rPr lang="en-US" dirty="0"/>
              <a:t>Lesson analysis: SCSL strategy A</a:t>
            </a:r>
          </a:p>
          <a:p>
            <a:pPr marL="365760" indent="-365760">
              <a:spcBef>
                <a:spcPts val="300"/>
              </a:spcBef>
              <a:buFont typeface="Arial" pitchFamily="34" charset="0"/>
              <a:buChar char="•"/>
            </a:pPr>
            <a:r>
              <a:rPr lang="en-US" dirty="0"/>
              <a:t>Lunch</a:t>
            </a:r>
          </a:p>
          <a:p>
            <a:pPr marL="365760" indent="-365760">
              <a:spcBef>
                <a:spcPts val="300"/>
              </a:spcBef>
            </a:pPr>
            <a:r>
              <a:rPr lang="en-US" dirty="0"/>
              <a:t>Content deepening: forces</a:t>
            </a:r>
          </a:p>
          <a:p>
            <a:pPr marL="365760" indent="-365760">
              <a:spcBef>
                <a:spcPts val="300"/>
              </a:spcBef>
            </a:pPr>
            <a:r>
              <a:rPr lang="en-US" dirty="0"/>
              <a:t>Summary, homework, and reflections</a:t>
            </a:r>
            <a:r>
              <a:rPr lang="en-US" sz="3000" dirty="0"/>
              <a:t>	</a:t>
            </a:r>
            <a:r>
              <a:rPr lang="en-US" dirty="0"/>
              <a:t>	</a:t>
            </a:r>
          </a:p>
          <a:p>
            <a:pPr marL="182563" lvl="1" indent="-11113"/>
            <a:endParaRPr lang="en-US" dirty="0"/>
          </a:p>
          <a:p>
            <a:endParaRPr lang="en-US" dirty="0"/>
          </a:p>
        </p:txBody>
      </p:sp>
    </p:spTree>
    <p:extLst>
      <p:ext uri="{BB962C8B-B14F-4D97-AF65-F5344CB8AC3E}">
        <p14:creationId xmlns:p14="http://schemas.microsoft.com/office/powerpoint/2010/main" val="1182580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58200" cy="990600"/>
          </a:xfrm>
        </p:spPr>
        <p:txBody>
          <a:bodyPr>
            <a:noAutofit/>
          </a:bodyPr>
          <a:lstStyle/>
          <a:p>
            <a:r>
              <a:rPr lang="en-US" dirty="0"/>
              <a:t>Practice Identifying Student Ideas and </a:t>
            </a:r>
            <a:br>
              <a:rPr lang="en-US" dirty="0"/>
            </a:br>
            <a:r>
              <a:rPr lang="en-US" dirty="0"/>
              <a:t>Science Ideas</a:t>
            </a:r>
          </a:p>
        </p:txBody>
      </p:sp>
      <p:sp>
        <p:nvSpPr>
          <p:cNvPr id="3" name="Content Placeholder 2"/>
          <p:cNvSpPr>
            <a:spLocks noGrp="1"/>
          </p:cNvSpPr>
          <p:nvPr>
            <p:ph idx="1"/>
          </p:nvPr>
        </p:nvSpPr>
        <p:spPr>
          <a:xfrm>
            <a:off x="457200" y="1676400"/>
            <a:ext cx="8458200" cy="4953000"/>
          </a:xfrm>
        </p:spPr>
        <p:txBody>
          <a:bodyPr/>
          <a:lstStyle/>
          <a:p>
            <a:pPr marL="0" indent="0">
              <a:buNone/>
            </a:pPr>
            <a:r>
              <a:rPr lang="en-US" sz="2750" dirty="0"/>
              <a:t>Identify any student ideas and science ideas in this list:</a:t>
            </a:r>
          </a:p>
          <a:p>
            <a:pPr marL="731520" indent="-365760">
              <a:spcBef>
                <a:spcPts val="400"/>
              </a:spcBef>
              <a:spcAft>
                <a:spcPts val="400"/>
              </a:spcAft>
              <a:buClr>
                <a:schemeClr val="bg1">
                  <a:lumMod val="50000"/>
                </a:schemeClr>
              </a:buClr>
              <a:buFont typeface="+mj-lt"/>
              <a:buAutoNum type="arabicPeriod"/>
            </a:pPr>
            <a:r>
              <a:rPr lang="en-US" sz="2500" dirty="0"/>
              <a:t>Objects in motion slow down when they run out of force.</a:t>
            </a:r>
          </a:p>
          <a:p>
            <a:pPr marL="731520" indent="-365760">
              <a:spcBef>
                <a:spcPts val="300"/>
              </a:spcBef>
              <a:spcAft>
                <a:spcPts val="0"/>
              </a:spcAft>
              <a:buClr>
                <a:schemeClr val="bg1">
                  <a:lumMod val="50000"/>
                </a:schemeClr>
              </a:buClr>
              <a:buFont typeface="+mj-lt"/>
              <a:buAutoNum type="arabicPeriod"/>
            </a:pPr>
            <a:r>
              <a:rPr lang="en-US" sz="2500" i="1" dirty="0"/>
              <a:t>Gravity</a:t>
            </a:r>
            <a:r>
              <a:rPr lang="en-US" sz="2500" dirty="0"/>
              <a:t> is a force that attracts or pulls objects toward Earth.</a:t>
            </a:r>
          </a:p>
          <a:p>
            <a:pPr marL="731520" indent="-365760">
              <a:spcBef>
                <a:spcPts val="300"/>
              </a:spcBef>
              <a:spcAft>
                <a:spcPts val="0"/>
              </a:spcAft>
              <a:buClr>
                <a:schemeClr val="bg1">
                  <a:lumMod val="50000"/>
                </a:schemeClr>
              </a:buClr>
              <a:buFont typeface="+mj-lt"/>
              <a:buAutoNum type="arabicPeriod"/>
            </a:pPr>
            <a:r>
              <a:rPr lang="en-US" sz="2500" dirty="0"/>
              <a:t>Friction</a:t>
            </a:r>
          </a:p>
          <a:p>
            <a:pPr marL="731520" indent="-365760">
              <a:spcBef>
                <a:spcPts val="300"/>
              </a:spcBef>
              <a:spcAft>
                <a:spcPts val="0"/>
              </a:spcAft>
              <a:buClr>
                <a:schemeClr val="bg1">
                  <a:lumMod val="50000"/>
                </a:schemeClr>
              </a:buClr>
              <a:buFont typeface="+mj-lt"/>
              <a:buAutoNum type="arabicPeriod"/>
            </a:pPr>
            <a:r>
              <a:rPr lang="en-US" sz="2500" dirty="0"/>
              <a:t>If an object isn’t moving, there are no forces acting on it.</a:t>
            </a:r>
          </a:p>
          <a:p>
            <a:pPr marL="731520" indent="-365760">
              <a:spcBef>
                <a:spcPts val="300"/>
              </a:spcBef>
              <a:spcAft>
                <a:spcPts val="0"/>
              </a:spcAft>
              <a:buClr>
                <a:schemeClr val="bg1">
                  <a:lumMod val="50000"/>
                </a:schemeClr>
              </a:buClr>
              <a:buFont typeface="+mj-lt"/>
              <a:buAutoNum type="arabicPeriod"/>
            </a:pPr>
            <a:r>
              <a:rPr lang="en-US" sz="2500" dirty="0"/>
              <a:t>If multiple forces act in the same direction, they can be added together. If multiple forces act in opposite directions, they can be subtracted. </a:t>
            </a:r>
          </a:p>
          <a:p>
            <a:pPr marL="731520" indent="-365760">
              <a:spcBef>
                <a:spcPts val="300"/>
              </a:spcBef>
              <a:spcAft>
                <a:spcPts val="0"/>
              </a:spcAft>
              <a:buClr>
                <a:schemeClr val="bg1">
                  <a:lumMod val="50000"/>
                </a:schemeClr>
              </a:buClr>
              <a:buFont typeface="+mj-lt"/>
              <a:buAutoNum type="arabicPeriod"/>
            </a:pPr>
            <a:r>
              <a:rPr lang="en-US" sz="2500" i="1" dirty="0"/>
              <a:t>Friction</a:t>
            </a:r>
            <a:r>
              <a:rPr lang="en-US" sz="2500" dirty="0"/>
              <a:t> is a force that pushes or pulls in the opposite direction of an object’s motion.</a:t>
            </a:r>
          </a:p>
          <a:p>
            <a:pPr marL="731520" indent="-365760">
              <a:spcBef>
                <a:spcPts val="300"/>
              </a:spcBef>
              <a:spcAft>
                <a:spcPts val="0"/>
              </a:spcAft>
              <a:buClr>
                <a:schemeClr val="bg1">
                  <a:lumMod val="50000"/>
                </a:schemeClr>
              </a:buClr>
              <a:buFont typeface="+mj-lt"/>
              <a:buAutoNum type="arabicPeriod"/>
            </a:pPr>
            <a:r>
              <a:rPr lang="en-US" sz="2500" dirty="0"/>
              <a:t>What causes a moving object to stop moving?</a:t>
            </a:r>
          </a:p>
          <a:p>
            <a:pPr lvl="1"/>
            <a:endParaRPr lang="en-US" dirty="0"/>
          </a:p>
          <a:p>
            <a:pPr lvl="1"/>
            <a:endParaRPr lang="en-US" dirty="0"/>
          </a:p>
        </p:txBody>
      </p:sp>
    </p:spTree>
    <p:extLst>
      <p:ext uri="{BB962C8B-B14F-4D97-AF65-F5344CB8AC3E}">
        <p14:creationId xmlns:p14="http://schemas.microsoft.com/office/powerpoint/2010/main" val="4172213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077200" cy="990600"/>
          </a:xfrm>
        </p:spPr>
        <p:txBody>
          <a:bodyPr>
            <a:noAutofit/>
          </a:bodyPr>
          <a:lstStyle/>
          <a:p>
            <a:r>
              <a:rPr lang="en-US" sz="3800" dirty="0"/>
              <a:t>Practice Identifying Student Ideas and Science Ideas in a Class Discussion</a:t>
            </a:r>
          </a:p>
        </p:txBody>
      </p:sp>
      <p:sp>
        <p:nvSpPr>
          <p:cNvPr id="3" name="Content Placeholder 2"/>
          <p:cNvSpPr>
            <a:spLocks noGrp="1"/>
          </p:cNvSpPr>
          <p:nvPr>
            <p:ph idx="1"/>
          </p:nvPr>
        </p:nvSpPr>
        <p:spPr>
          <a:xfrm>
            <a:off x="457200" y="1600200"/>
            <a:ext cx="8458200" cy="4953000"/>
          </a:xfrm>
        </p:spPr>
        <p:txBody>
          <a:bodyPr/>
          <a:lstStyle/>
          <a:p>
            <a:pPr marL="0" indent="0">
              <a:spcBef>
                <a:spcPts val="0"/>
              </a:spcBef>
              <a:spcAft>
                <a:spcPts val="300"/>
              </a:spcAft>
              <a:buNone/>
            </a:pPr>
            <a:r>
              <a:rPr lang="en-US" sz="2000" dirty="0"/>
              <a:t>Identify </a:t>
            </a:r>
            <a:r>
              <a:rPr lang="en-US" sz="2000" b="1" dirty="0"/>
              <a:t>one student idea </a:t>
            </a:r>
            <a:r>
              <a:rPr lang="en-US" sz="2000" dirty="0"/>
              <a:t>and </a:t>
            </a:r>
            <a:r>
              <a:rPr lang="en-US" sz="2000" b="1" dirty="0"/>
              <a:t>one science idea </a:t>
            </a:r>
            <a:r>
              <a:rPr lang="en-US" sz="2000" dirty="0"/>
              <a:t>in this class discussion:</a:t>
            </a:r>
          </a:p>
          <a:p>
            <a:pPr marL="0" indent="0" defTabSz="594360">
              <a:spcBef>
                <a:spcPts val="0"/>
              </a:spcBef>
              <a:buNone/>
            </a:pPr>
            <a:r>
              <a:rPr lang="en-US" sz="2000" dirty="0"/>
              <a:t>T:	What are the forces acting on you when you jump?</a:t>
            </a:r>
          </a:p>
          <a:p>
            <a:pPr marL="0" indent="0" defTabSz="594360">
              <a:spcBef>
                <a:spcPts val="0"/>
              </a:spcBef>
              <a:buNone/>
            </a:pPr>
            <a:r>
              <a:rPr lang="en-US" sz="2000" dirty="0"/>
              <a:t>S:	Gravity.</a:t>
            </a:r>
          </a:p>
          <a:p>
            <a:pPr marL="0" indent="0" defTabSz="594360">
              <a:spcBef>
                <a:spcPts val="0"/>
              </a:spcBef>
              <a:buNone/>
            </a:pPr>
            <a:r>
              <a:rPr lang="en-US" sz="2000" dirty="0"/>
              <a:t>T:	Can you say more? What does gravity do?</a:t>
            </a:r>
          </a:p>
          <a:p>
            <a:pPr marL="0" indent="0" defTabSz="594360">
              <a:spcBef>
                <a:spcPts val="0"/>
              </a:spcBef>
              <a:buNone/>
            </a:pPr>
            <a:r>
              <a:rPr lang="en-US" sz="2000" dirty="0"/>
              <a:t>S:	It makes you move when you jump. </a:t>
            </a:r>
          </a:p>
          <a:p>
            <a:pPr marL="0" indent="0" defTabSz="594360">
              <a:spcBef>
                <a:spcPts val="0"/>
              </a:spcBef>
              <a:buNone/>
            </a:pPr>
            <a:r>
              <a:rPr lang="en-US" sz="2000" dirty="0"/>
              <a:t>T:	Gravity causes you to move up? </a:t>
            </a:r>
          </a:p>
          <a:p>
            <a:pPr marL="0" indent="0" defTabSz="594360">
              <a:spcBef>
                <a:spcPts val="0"/>
              </a:spcBef>
              <a:buNone/>
            </a:pPr>
            <a:r>
              <a:rPr lang="en-US" sz="2000" dirty="0"/>
              <a:t>S:	Uh,  I think so.</a:t>
            </a:r>
          </a:p>
          <a:p>
            <a:pPr marL="0" indent="-137160" defTabSz="594360">
              <a:spcBef>
                <a:spcPts val="0"/>
              </a:spcBef>
              <a:buNone/>
            </a:pPr>
            <a:r>
              <a:rPr lang="en-US" sz="2000" dirty="0"/>
              <a:t>SN:	No. Your feet push on the floor, and that force makes you go up.</a:t>
            </a:r>
          </a:p>
          <a:p>
            <a:pPr marL="594360" indent="0" defTabSz="594360">
              <a:spcBef>
                <a:spcPts val="0"/>
              </a:spcBef>
              <a:buNone/>
            </a:pPr>
            <a:r>
              <a:rPr lang="en-US" sz="2000" dirty="0"/>
              <a:t>Gravity pulls you back down. </a:t>
            </a:r>
          </a:p>
          <a:p>
            <a:pPr marL="0" indent="-457200" defTabSz="594360">
              <a:spcBef>
                <a:spcPts val="0"/>
              </a:spcBef>
              <a:buNone/>
            </a:pPr>
            <a:r>
              <a:rPr lang="en-US" sz="2000" dirty="0"/>
              <a:t>SN:	Yeah! Your pushing on the floor has to be greater than the pull of 	gravity, or you won’t go up. Think about the arrows and how big they 	are. If gravity is greater, you won’t move. If your push is greater you’ll	move.  </a:t>
            </a:r>
          </a:p>
          <a:p>
            <a:pPr marL="0" indent="-457200" defTabSz="594360">
              <a:spcBef>
                <a:spcPts val="0"/>
              </a:spcBef>
              <a:buNone/>
            </a:pPr>
            <a:r>
              <a:rPr lang="en-US" sz="2000" dirty="0"/>
              <a:t>T:	Why do you come back down?</a:t>
            </a:r>
          </a:p>
          <a:p>
            <a:pPr marL="0" indent="-457200" defTabSz="594360">
              <a:spcBef>
                <a:spcPts val="0"/>
              </a:spcBef>
              <a:buNone/>
            </a:pPr>
            <a:r>
              <a:rPr lang="en-US" sz="2000" dirty="0"/>
              <a:t>SN:	Because you ran out of the up force, and gravity took over and pulled you 	back down.  </a:t>
            </a:r>
          </a:p>
        </p:txBody>
      </p:sp>
    </p:spTree>
    <p:extLst>
      <p:ext uri="{BB962C8B-B14F-4D97-AF65-F5344CB8AC3E}">
        <p14:creationId xmlns:p14="http://schemas.microsoft.com/office/powerpoint/2010/main" val="95034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305800" cy="990600"/>
          </a:xfrm>
        </p:spPr>
        <p:txBody>
          <a:bodyPr>
            <a:noAutofit/>
          </a:bodyPr>
          <a:lstStyle/>
          <a:p>
            <a:r>
              <a:rPr lang="en-US" sz="3800" dirty="0"/>
              <a:t>Science Ideas That Support the Main </a:t>
            </a:r>
            <a:br>
              <a:rPr lang="en-US" sz="3800" dirty="0"/>
            </a:br>
            <a:r>
              <a:rPr lang="en-US" sz="3800" dirty="0"/>
              <a:t>Learning Goal</a:t>
            </a:r>
          </a:p>
        </p:txBody>
      </p:sp>
      <p:sp>
        <p:nvSpPr>
          <p:cNvPr id="3" name="Content Placeholder 2"/>
          <p:cNvSpPr>
            <a:spLocks noGrp="1"/>
          </p:cNvSpPr>
          <p:nvPr>
            <p:ph idx="1"/>
          </p:nvPr>
        </p:nvSpPr>
        <p:spPr>
          <a:xfrm>
            <a:off x="533400" y="1524000"/>
            <a:ext cx="8382000" cy="5029200"/>
          </a:xfrm>
        </p:spPr>
        <p:txBody>
          <a:bodyPr/>
          <a:lstStyle/>
          <a:p>
            <a:pPr marL="0" indent="0">
              <a:spcBef>
                <a:spcPts val="0"/>
              </a:spcBef>
              <a:buNone/>
            </a:pPr>
            <a:r>
              <a:rPr lang="en-US" sz="2100" b="1" dirty="0"/>
              <a:t>Main learning goal: </a:t>
            </a:r>
            <a:r>
              <a:rPr lang="en-US" sz="2100" dirty="0"/>
              <a:t>When bumps on the surfaces of two objects touch, they push against each other, creating a force called </a:t>
            </a:r>
            <a:r>
              <a:rPr lang="en-US" sz="2100" b="1" dirty="0"/>
              <a:t>friction</a:t>
            </a:r>
            <a:r>
              <a:rPr lang="en-US" sz="2100" dirty="0"/>
              <a:t>. Friction is the reason moving objects on Earth eventually slow down and stop.</a:t>
            </a:r>
          </a:p>
          <a:p>
            <a:pPr marL="0" indent="0">
              <a:spcBef>
                <a:spcPts val="1200"/>
              </a:spcBef>
              <a:buNone/>
            </a:pPr>
            <a:r>
              <a:rPr lang="en-US" sz="2100" b="1" dirty="0"/>
              <a:t>Supporting ideas: </a:t>
            </a:r>
          </a:p>
          <a:p>
            <a:pPr marL="274320" lvl="1" indent="-274320">
              <a:spcBef>
                <a:spcPts val="600"/>
              </a:spcBef>
              <a:spcAft>
                <a:spcPts val="0"/>
              </a:spcAft>
              <a:buFont typeface="Arial" pitchFamily="34" charset="0"/>
              <a:buChar char="•"/>
            </a:pPr>
            <a:r>
              <a:rPr lang="en-US" sz="2100" dirty="0"/>
              <a:t>Most surfaces are uneven or have bumps, even surfaces that seem very smooth.  </a:t>
            </a:r>
          </a:p>
          <a:p>
            <a:pPr marL="274320" lvl="1" indent="-274320">
              <a:spcBef>
                <a:spcPts val="600"/>
              </a:spcBef>
              <a:spcAft>
                <a:spcPts val="0"/>
              </a:spcAft>
              <a:buFont typeface="Arial" pitchFamily="34" charset="0"/>
              <a:buChar char="•"/>
            </a:pPr>
            <a:r>
              <a:rPr lang="en-US" sz="2100" dirty="0"/>
              <a:t>Two surfaces interact when an object is in motion (e.g., a tire and the road, a shoe and the floor, a soccer ball and the grass). Surfaces also interact in fluids like water and air.</a:t>
            </a:r>
          </a:p>
          <a:p>
            <a:pPr marL="274320" lvl="1" indent="-274320">
              <a:spcBef>
                <a:spcPts val="600"/>
              </a:spcBef>
              <a:spcAft>
                <a:spcPts val="0"/>
              </a:spcAft>
              <a:buFont typeface="Arial" pitchFamily="34" charset="0"/>
              <a:buChar char="•"/>
            </a:pPr>
            <a:r>
              <a:rPr lang="en-US" sz="2100" b="1" dirty="0"/>
              <a:t>Friction</a:t>
            </a:r>
            <a:r>
              <a:rPr lang="en-US" sz="2100" dirty="0"/>
              <a:t> is a force that pushes in the opposite direction of an object’s motion. </a:t>
            </a:r>
          </a:p>
          <a:p>
            <a:pPr marL="274320" lvl="1" indent="-274320">
              <a:spcBef>
                <a:spcPts val="600"/>
              </a:spcBef>
              <a:spcAft>
                <a:spcPts val="0"/>
              </a:spcAft>
              <a:buFont typeface="Arial" pitchFamily="34" charset="0"/>
              <a:buChar char="•"/>
            </a:pPr>
            <a:r>
              <a:rPr lang="en-US" sz="2100" dirty="0"/>
              <a:t>The surface an object moves over determines how long it will take for the object to stop. </a:t>
            </a:r>
            <a:endParaRPr lang="en-US" sz="2100" dirty="0">
              <a:solidFill>
                <a:srgbClr val="0070C0"/>
              </a:solidFill>
            </a:endParaRPr>
          </a:p>
          <a:p>
            <a:pPr marL="274320" lvl="1" indent="-274320">
              <a:spcBef>
                <a:spcPts val="600"/>
              </a:spcBef>
              <a:spcAft>
                <a:spcPts val="0"/>
              </a:spcAft>
              <a:buFont typeface="Arial" pitchFamily="34" charset="0"/>
              <a:buChar char="•"/>
            </a:pPr>
            <a:r>
              <a:rPr lang="en-US" sz="2100" dirty="0"/>
              <a:t>In a world without friction, objects in motion would keep moving forever. </a:t>
            </a:r>
          </a:p>
        </p:txBody>
      </p:sp>
    </p:spTree>
    <p:extLst>
      <p:ext uri="{BB962C8B-B14F-4D97-AF65-F5344CB8AC3E}">
        <p14:creationId xmlns:p14="http://schemas.microsoft.com/office/powerpoint/2010/main" val="3617799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09600" y="228600"/>
            <a:ext cx="8229600" cy="1143000"/>
          </a:xfrm>
        </p:spPr>
        <p:txBody>
          <a:bodyPr>
            <a:noAutofit/>
          </a:bodyPr>
          <a:lstStyle/>
          <a:p>
            <a:pPr eaLnBrk="1" hangingPunct="1"/>
            <a:r>
              <a:rPr lang="en-US" dirty="0"/>
              <a:t>Practice Identifying Main Learning Goals</a:t>
            </a:r>
          </a:p>
        </p:txBody>
      </p:sp>
      <p:sp>
        <p:nvSpPr>
          <p:cNvPr id="21507" name="Rectangle 3"/>
          <p:cNvSpPr>
            <a:spLocks noGrp="1" noChangeArrowheads="1"/>
          </p:cNvSpPr>
          <p:nvPr>
            <p:ph type="body" idx="1"/>
          </p:nvPr>
        </p:nvSpPr>
        <p:spPr>
          <a:xfrm>
            <a:off x="609600" y="1219200"/>
            <a:ext cx="8077200" cy="5181600"/>
          </a:xfrm>
        </p:spPr>
        <p:txBody>
          <a:bodyPr/>
          <a:lstStyle/>
          <a:p>
            <a:pPr marL="548640" indent="-548640">
              <a:spcBef>
                <a:spcPts val="0"/>
              </a:spcBef>
              <a:spcAft>
                <a:spcPts val="800"/>
              </a:spcAft>
              <a:buClr>
                <a:schemeClr val="bg1">
                  <a:lumMod val="65000"/>
                </a:schemeClr>
              </a:buClr>
              <a:buFont typeface="+mj-lt"/>
              <a:buAutoNum type="arabicPeriod"/>
            </a:pPr>
            <a:r>
              <a:rPr lang="en-US" sz="3000" b="1" dirty="0"/>
              <a:t>Small groups or pairs: </a:t>
            </a:r>
            <a:r>
              <a:rPr lang="en-US" sz="3000" dirty="0"/>
              <a:t>Use the criteria in Analysis Guide A (handout 5.1 in binder) to analyze a list of candidate main learning goals related to forces (handout 5.2: Practice Identifying One Main Learning Goal).</a:t>
            </a:r>
          </a:p>
          <a:p>
            <a:pPr marL="548640" indent="-548640">
              <a:spcBef>
                <a:spcPts val="0"/>
              </a:spcBef>
              <a:spcAft>
                <a:spcPts val="800"/>
              </a:spcAft>
              <a:buFont typeface="+mj-lt"/>
              <a:buAutoNum type="arabicPeriod"/>
            </a:pPr>
            <a:r>
              <a:rPr lang="en-US" sz="3000" dirty="0"/>
              <a:t>Select candidates from the list that you think are good main learning goals for the focus of the lesson and record the reasons for your choices on handout 5.2.</a:t>
            </a:r>
          </a:p>
          <a:p>
            <a:pPr marL="548640" indent="-548640">
              <a:spcBef>
                <a:spcPts val="0"/>
              </a:spcBef>
              <a:spcAft>
                <a:spcPts val="800"/>
              </a:spcAft>
              <a:buFont typeface="+mj-lt"/>
              <a:buAutoNum type="arabicPeriod"/>
            </a:pPr>
            <a:r>
              <a:rPr lang="en-US" sz="3000" b="1" dirty="0"/>
              <a:t>Whole group: </a:t>
            </a:r>
            <a:r>
              <a:rPr lang="en-US" sz="3000" dirty="0"/>
              <a:t>Discuss and justify your selections.</a:t>
            </a:r>
          </a:p>
          <a:p>
            <a:pPr marL="0" indent="0" eaLnBrk="1" hangingPunct="1">
              <a:buNone/>
            </a:pPr>
            <a:endParaRPr lang="en-US" sz="2800" dirty="0"/>
          </a:p>
        </p:txBody>
      </p:sp>
    </p:spTree>
    <p:extLst>
      <p:ext uri="{BB962C8B-B14F-4D97-AF65-F5344CB8AC3E}">
        <p14:creationId xmlns:p14="http://schemas.microsoft.com/office/powerpoint/2010/main" val="395449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990600"/>
          </a:xfrm>
        </p:spPr>
        <p:txBody>
          <a:bodyPr>
            <a:noAutofit/>
          </a:bodyPr>
          <a:lstStyle/>
          <a:p>
            <a:r>
              <a:rPr lang="en-US" dirty="0"/>
              <a:t>Lesson Analysis: Strategy A</a:t>
            </a:r>
          </a:p>
        </p:txBody>
      </p:sp>
      <p:sp>
        <p:nvSpPr>
          <p:cNvPr id="3" name="Content Placeholder 2"/>
          <p:cNvSpPr>
            <a:spLocks noGrp="1"/>
          </p:cNvSpPr>
          <p:nvPr>
            <p:ph idx="1"/>
          </p:nvPr>
        </p:nvSpPr>
        <p:spPr>
          <a:xfrm>
            <a:off x="609600" y="1295400"/>
            <a:ext cx="8229600" cy="5257800"/>
          </a:xfrm>
        </p:spPr>
        <p:txBody>
          <a:bodyPr/>
          <a:lstStyle/>
          <a:p>
            <a:pPr marL="0" indent="0">
              <a:spcBef>
                <a:spcPts val="1200"/>
              </a:spcBef>
              <a:spcAft>
                <a:spcPts val="1200"/>
              </a:spcAft>
              <a:buNone/>
            </a:pPr>
            <a:r>
              <a:rPr lang="en-US" dirty="0"/>
              <a:t>Next, we’ll watch a sequence of three video clips from the same lesson on forces.</a:t>
            </a:r>
          </a:p>
          <a:p>
            <a:pPr marL="0" indent="0">
              <a:spcBef>
                <a:spcPts val="1200"/>
              </a:spcBef>
              <a:spcAft>
                <a:spcPts val="1200"/>
              </a:spcAft>
              <a:buNone/>
            </a:pPr>
            <a:r>
              <a:rPr lang="en-US" b="1" dirty="0"/>
              <a:t>Analysis question for all three clips: </a:t>
            </a:r>
            <a:r>
              <a:rPr lang="en-US" dirty="0"/>
              <a:t>Does this lesson have one main learning goal?</a:t>
            </a:r>
          </a:p>
          <a:p>
            <a:pPr marL="0" lvl="1" indent="0">
              <a:spcBef>
                <a:spcPts val="1200"/>
              </a:spcBef>
              <a:buNone/>
            </a:pPr>
            <a:r>
              <a:rPr lang="en-US" sz="3200" b="1" dirty="0"/>
              <a:t>Follow-up questions: </a:t>
            </a:r>
          </a:p>
          <a:p>
            <a:pPr lvl="1" indent="-274320">
              <a:spcBef>
                <a:spcPts val="300"/>
              </a:spcBef>
              <a:buFont typeface="Arial" pitchFamily="34" charset="0"/>
              <a:buChar char="•"/>
            </a:pPr>
            <a:r>
              <a:rPr lang="en-US" sz="3200" dirty="0"/>
              <a:t>If yes, what is it?</a:t>
            </a:r>
          </a:p>
          <a:p>
            <a:pPr lvl="1" indent="-274320">
              <a:spcBef>
                <a:spcPts val="300"/>
              </a:spcBef>
              <a:buFont typeface="Arial" pitchFamily="34" charset="0"/>
              <a:buChar char="•"/>
            </a:pPr>
            <a:r>
              <a:rPr lang="en-US" sz="3200" dirty="0"/>
              <a:t>If no, what do you think is happening in the lesson?  </a:t>
            </a:r>
          </a:p>
        </p:txBody>
      </p:sp>
    </p:spTree>
    <p:extLst>
      <p:ext uri="{BB962C8B-B14F-4D97-AF65-F5344CB8AC3E}">
        <p14:creationId xmlns:p14="http://schemas.microsoft.com/office/powerpoint/2010/main" val="23916009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533400" y="609600"/>
            <a:ext cx="8183422" cy="990600"/>
          </a:xfrm>
        </p:spPr>
        <p:txBody>
          <a:bodyPr>
            <a:noAutofit/>
          </a:bodyPr>
          <a:lstStyle/>
          <a:p>
            <a:pPr eaLnBrk="1" hangingPunct="1"/>
            <a:r>
              <a:rPr lang="en-US" dirty="0"/>
              <a:t>Lesson Analysis: </a:t>
            </a:r>
            <a:r>
              <a:rPr lang="en-US" b="1" dirty="0"/>
              <a:t>Review</a:t>
            </a:r>
            <a:r>
              <a:rPr lang="en-US" dirty="0"/>
              <a:t> Lesson Context, Video Clip 1</a:t>
            </a:r>
          </a:p>
        </p:txBody>
      </p:sp>
      <p:sp>
        <p:nvSpPr>
          <p:cNvPr id="22531" name="Rectangle 3"/>
          <p:cNvSpPr>
            <a:spLocks noGrp="1" noChangeArrowheads="1"/>
          </p:cNvSpPr>
          <p:nvPr>
            <p:ph type="body" idx="1"/>
          </p:nvPr>
        </p:nvSpPr>
        <p:spPr>
          <a:xfrm>
            <a:off x="609600" y="1752600"/>
            <a:ext cx="8077200" cy="4863584"/>
          </a:xfrm>
        </p:spPr>
        <p:txBody>
          <a:bodyPr/>
          <a:lstStyle/>
          <a:p>
            <a:pPr marL="365760" lvl="0" indent="-365760">
              <a:spcBef>
                <a:spcPts val="0"/>
              </a:spcBef>
              <a:spcAft>
                <a:spcPts val="1200"/>
              </a:spcAft>
              <a:buClr>
                <a:srgbClr val="93A299"/>
              </a:buClr>
              <a:buFont typeface="+mj-lt"/>
              <a:buAutoNum type="arabicPeriod"/>
            </a:pPr>
            <a:r>
              <a:rPr lang="en-US" sz="3000" dirty="0">
                <a:solidFill>
                  <a:srgbClr val="292934"/>
                </a:solidFill>
              </a:rPr>
              <a:t>Read the lesson context on the video transcript (handout 5.3 in PD program binder).  </a:t>
            </a:r>
          </a:p>
          <a:p>
            <a:pPr marL="365760" indent="-365760">
              <a:spcBef>
                <a:spcPts val="0"/>
              </a:spcBef>
              <a:spcAft>
                <a:spcPts val="800"/>
              </a:spcAft>
              <a:buClr>
                <a:srgbClr val="93A299"/>
              </a:buClr>
              <a:buAutoNum type="arabicPeriod" startAt="2"/>
            </a:pPr>
            <a:r>
              <a:rPr lang="en-US" sz="3000" dirty="0">
                <a:solidFill>
                  <a:srgbClr val="292934"/>
                </a:solidFill>
              </a:rPr>
              <a:t>As you watch the clip, keep the analysis question in mind: </a:t>
            </a:r>
            <a:r>
              <a:rPr lang="en-US" sz="3000" b="1" dirty="0">
                <a:solidFill>
                  <a:srgbClr val="292934"/>
                </a:solidFill>
              </a:rPr>
              <a:t>Does this lesson have one main learning goal?</a:t>
            </a:r>
          </a:p>
          <a:p>
            <a:pPr marL="548640" indent="-274320">
              <a:spcBef>
                <a:spcPts val="0"/>
              </a:spcBef>
              <a:spcAft>
                <a:spcPts val="0"/>
              </a:spcAft>
              <a:buClr>
                <a:srgbClr val="93A299"/>
              </a:buClr>
            </a:pPr>
            <a:r>
              <a:rPr lang="en-US" sz="3000" dirty="0">
                <a:solidFill>
                  <a:srgbClr val="292934"/>
                </a:solidFill>
              </a:rPr>
              <a:t>If yes, what is it? </a:t>
            </a:r>
          </a:p>
          <a:p>
            <a:pPr marL="548640" indent="-274320">
              <a:spcBef>
                <a:spcPts val="0"/>
              </a:spcBef>
              <a:spcAft>
                <a:spcPts val="0"/>
              </a:spcAft>
              <a:buClr>
                <a:srgbClr val="93A299"/>
              </a:buClr>
            </a:pPr>
            <a:r>
              <a:rPr lang="en-US" sz="3000" dirty="0">
                <a:solidFill>
                  <a:srgbClr val="292934"/>
                </a:solidFill>
              </a:rPr>
              <a:t>If no, what do you think is happening in the lesson?</a:t>
            </a:r>
          </a:p>
          <a:p>
            <a:pPr marL="514350" lvl="0" indent="-514350">
              <a:spcAft>
                <a:spcPts val="1200"/>
              </a:spcAft>
              <a:buClr>
                <a:srgbClr val="93A299"/>
              </a:buClr>
              <a:buFont typeface="Arial" charset="0"/>
              <a:buAutoNum type="arabicPeriod" startAt="2"/>
            </a:pPr>
            <a:endParaRPr lang="en-US" dirty="0">
              <a:solidFill>
                <a:srgbClr val="292934"/>
              </a:solidFill>
            </a:endParaRPr>
          </a:p>
          <a:p>
            <a:pPr marL="274637" lvl="1" indent="0" eaLnBrk="1" hangingPunct="1">
              <a:buNone/>
            </a:pPr>
            <a:endParaRPr lang="en-US" sz="1600" dirty="0">
              <a:hlinkClick r:id="rId3" action="ppaction://hlinkfile"/>
            </a:endParaRPr>
          </a:p>
        </p:txBody>
      </p:sp>
      <p:sp>
        <p:nvSpPr>
          <p:cNvPr id="2" name="TextBox 1">
            <a:hlinkClick r:id="rId4" action="ppaction://hlinkfile"/>
          </p:cNvPr>
          <p:cNvSpPr txBox="1"/>
          <p:nvPr/>
        </p:nvSpPr>
        <p:spPr>
          <a:xfrm>
            <a:off x="2438400" y="5943600"/>
            <a:ext cx="6324600" cy="400110"/>
          </a:xfrm>
          <a:prstGeom prst="rect">
            <a:avLst/>
          </a:prstGeom>
          <a:noFill/>
        </p:spPr>
        <p:txBody>
          <a:bodyPr wrap="square" rtlCol="0">
            <a:spAutoFit/>
          </a:bodyPr>
          <a:lstStyle/>
          <a:p>
            <a:r>
              <a:rPr lang="en-US" sz="2000" dirty="0">
                <a:solidFill>
                  <a:srgbClr val="0070C0"/>
                </a:solidFill>
                <a:latin typeface="Calibri" pitchFamily="34" charset="0"/>
              </a:rPr>
              <a:t>Link to video clip 1: </a:t>
            </a:r>
            <a:r>
              <a:rPr lang="en-US" sz="2000" dirty="0">
                <a:solidFill>
                  <a:srgbClr val="0070C0"/>
                </a:solidFill>
                <a:latin typeface="Calibri" pitchFamily="34" charset="0"/>
                <a:hlinkClick r:id="rId5"/>
              </a:rPr>
              <a:t>5.1_mspcp_gr.3.forces_torres_L2_c1-2</a:t>
            </a:r>
            <a:endParaRPr lang="en-US" sz="2000" dirty="0">
              <a:solidFill>
                <a:srgbClr val="0070C0"/>
              </a:solidFill>
              <a:latin typeface="Calibri" pitchFamily="34" charset="0"/>
            </a:endParaRPr>
          </a:p>
        </p:txBody>
      </p:sp>
    </p:spTree>
    <p:extLst>
      <p:ext uri="{BB962C8B-B14F-4D97-AF65-F5344CB8AC3E}">
        <p14:creationId xmlns:p14="http://schemas.microsoft.com/office/powerpoint/2010/main" val="28492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5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8048624" cy="1066800"/>
          </a:xfrm>
        </p:spPr>
        <p:txBody>
          <a:bodyPr>
            <a:noAutofit/>
          </a:bodyPr>
          <a:lstStyle/>
          <a:p>
            <a:r>
              <a:rPr lang="en-US" dirty="0"/>
              <a:t>Lesson Analysis: </a:t>
            </a:r>
            <a:r>
              <a:rPr lang="en-US" b="1" dirty="0"/>
              <a:t>Analyze</a:t>
            </a:r>
            <a:r>
              <a:rPr lang="en-US" dirty="0"/>
              <a:t> the Video, </a:t>
            </a:r>
            <a:br>
              <a:rPr lang="en-US" dirty="0"/>
            </a:br>
            <a:r>
              <a:rPr lang="en-US" dirty="0"/>
              <a:t>Video Clip 1</a:t>
            </a:r>
          </a:p>
        </p:txBody>
      </p:sp>
      <p:sp>
        <p:nvSpPr>
          <p:cNvPr id="3" name="Content Placeholder 2"/>
          <p:cNvSpPr>
            <a:spLocks noGrp="1"/>
          </p:cNvSpPr>
          <p:nvPr>
            <p:ph idx="1"/>
          </p:nvPr>
        </p:nvSpPr>
        <p:spPr>
          <a:xfrm>
            <a:off x="609600" y="1676400"/>
            <a:ext cx="8353425" cy="4876800"/>
          </a:xfrm>
        </p:spPr>
        <p:txBody>
          <a:bodyPr/>
          <a:lstStyle/>
          <a:p>
            <a:pPr marL="365760" indent="-365760">
              <a:spcBef>
                <a:spcPts val="0"/>
              </a:spcBef>
              <a:spcAft>
                <a:spcPts val="0"/>
              </a:spcAft>
              <a:buClr>
                <a:srgbClr val="93A299"/>
              </a:buClr>
              <a:buFont typeface="+mj-lt"/>
              <a:buAutoNum type="arabicPeriod"/>
            </a:pPr>
            <a:r>
              <a:rPr lang="en-US" sz="2800" dirty="0">
                <a:solidFill>
                  <a:srgbClr val="292934"/>
                </a:solidFill>
              </a:rPr>
              <a:t>Study the video transcript and write down any </a:t>
            </a:r>
            <a:r>
              <a:rPr lang="en-US" sz="2800" b="1" dirty="0">
                <a:solidFill>
                  <a:srgbClr val="292934"/>
                </a:solidFill>
              </a:rPr>
              <a:t>science ideas </a:t>
            </a:r>
            <a:r>
              <a:rPr lang="en-US" sz="2800" dirty="0">
                <a:solidFill>
                  <a:srgbClr val="292934"/>
                </a:solidFill>
              </a:rPr>
              <a:t>the students and/or the teacher put on the table.</a:t>
            </a:r>
          </a:p>
          <a:p>
            <a:pPr marL="365760" indent="-365760">
              <a:spcBef>
                <a:spcPts val="600"/>
              </a:spcBef>
              <a:spcAft>
                <a:spcPts val="0"/>
              </a:spcAft>
              <a:buClr>
                <a:srgbClr val="93A299"/>
              </a:buClr>
              <a:buFont typeface="+mj-lt"/>
              <a:buAutoNum type="arabicPeriod"/>
            </a:pPr>
            <a:r>
              <a:rPr lang="en-US" sz="2800" dirty="0">
                <a:solidFill>
                  <a:srgbClr val="292934"/>
                </a:solidFill>
              </a:rPr>
              <a:t>Pair up and compare the science ideas you identified. Then discuss the analysis question: </a:t>
            </a:r>
            <a:r>
              <a:rPr lang="en-US" sz="2800" b="1" dirty="0">
                <a:solidFill>
                  <a:srgbClr val="292934"/>
                </a:solidFill>
              </a:rPr>
              <a:t>Does this lesson have one main learning goal?</a:t>
            </a:r>
          </a:p>
          <a:p>
            <a:pPr marL="685800" indent="-274320">
              <a:spcBef>
                <a:spcPts val="0"/>
              </a:spcBef>
              <a:spcAft>
                <a:spcPts val="0"/>
              </a:spcAft>
              <a:buClr>
                <a:srgbClr val="93A299"/>
              </a:buClr>
            </a:pPr>
            <a:r>
              <a:rPr lang="en-US" sz="2800" dirty="0">
                <a:solidFill>
                  <a:srgbClr val="292934"/>
                </a:solidFill>
              </a:rPr>
              <a:t>If yes, what is it? </a:t>
            </a:r>
          </a:p>
          <a:p>
            <a:pPr marL="685800" indent="-274320">
              <a:spcBef>
                <a:spcPts val="0"/>
              </a:spcBef>
              <a:spcAft>
                <a:spcPts val="0"/>
              </a:spcAft>
              <a:buClr>
                <a:srgbClr val="93A299"/>
              </a:buClr>
            </a:pPr>
            <a:r>
              <a:rPr lang="en-US" sz="2800" dirty="0">
                <a:solidFill>
                  <a:srgbClr val="292934"/>
                </a:solidFill>
              </a:rPr>
              <a:t>If no, what do you think is happening in the lesson?</a:t>
            </a:r>
          </a:p>
          <a:p>
            <a:pPr marL="365760" indent="-365760">
              <a:spcBef>
                <a:spcPts val="600"/>
              </a:spcBef>
              <a:spcAft>
                <a:spcPts val="0"/>
              </a:spcAft>
              <a:buClr>
                <a:srgbClr val="93A299"/>
              </a:buClr>
              <a:buFont typeface="+mj-lt"/>
              <a:buAutoNum type="arabicPeriod" startAt="3"/>
            </a:pPr>
            <a:r>
              <a:rPr lang="en-US" sz="2800" dirty="0">
                <a:solidFill>
                  <a:srgbClr val="292934"/>
                </a:solidFill>
              </a:rPr>
              <a:t>As a group, discuss what the main learning goal might be. Support your answers using your analysis of the science ideas you identified.</a:t>
            </a:r>
          </a:p>
          <a:p>
            <a:endParaRPr lang="en-US" dirty="0"/>
          </a:p>
        </p:txBody>
      </p:sp>
    </p:spTree>
    <p:extLst>
      <p:ext uri="{BB962C8B-B14F-4D97-AF65-F5344CB8AC3E}">
        <p14:creationId xmlns:p14="http://schemas.microsoft.com/office/powerpoint/2010/main" val="48584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685800" y="1828800"/>
            <a:ext cx="80010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65760" marR="0" lvl="0" indent="-365760" algn="l" defTabSz="914400" rtl="0" eaLnBrk="0" fontAlgn="base" latinLnBrk="0" hangingPunct="0">
              <a:lnSpc>
                <a:spcPct val="100000"/>
              </a:lnSpc>
              <a:spcBef>
                <a:spcPts val="0"/>
              </a:spcBef>
              <a:spcAft>
                <a:spcPts val="1200"/>
              </a:spcAft>
              <a:buClr>
                <a:srgbClr val="93A299"/>
              </a:buClr>
              <a:buSzPct val="85000"/>
              <a:buFont typeface="+mj-lt"/>
              <a:buAutoNum type="arabicPeriod"/>
              <a:tabLst/>
              <a:defRPr/>
            </a:pPr>
            <a:r>
              <a:rPr kumimoji="0" lang="en-US" sz="3200" b="0" i="0" u="none" strike="noStrike" kern="1200" cap="none" spc="0" normalizeH="0" baseline="0" noProof="0" dirty="0">
                <a:ln>
                  <a:noFill/>
                </a:ln>
                <a:solidFill>
                  <a:srgbClr val="292934"/>
                </a:solidFill>
                <a:effectLst/>
                <a:uLnTx/>
                <a:uFillTx/>
                <a:latin typeface="Calibri" panose="020F0502020204030204" pitchFamily="34" charset="0"/>
                <a:ea typeface="+mn-ea"/>
                <a:cs typeface="+mn-cs"/>
              </a:rPr>
              <a:t>Read the lesson context on the video transcript (handout 5.4 in PD binder).  </a:t>
            </a:r>
          </a:p>
          <a:p>
            <a:pPr marL="365760" marR="0" lvl="0" indent="-365760" algn="l" defTabSz="914400" rtl="0" eaLnBrk="0" fontAlgn="base" latinLnBrk="0" hangingPunct="0">
              <a:lnSpc>
                <a:spcPct val="100000"/>
              </a:lnSpc>
              <a:spcBef>
                <a:spcPts val="0"/>
              </a:spcBef>
              <a:spcAft>
                <a:spcPts val="800"/>
              </a:spcAft>
              <a:buClr>
                <a:srgbClr val="93A299"/>
              </a:buClr>
              <a:buSzPct val="85000"/>
              <a:buFont typeface="Arial" charset="0"/>
              <a:buAutoNum type="arabicPeriod" startAt="2"/>
              <a:tabLst/>
              <a:defRPr/>
            </a:pPr>
            <a:r>
              <a:rPr kumimoji="0" lang="en-US" sz="3200" b="0" i="0" u="none" strike="noStrike" kern="1200" cap="none" spc="0" normalizeH="0" baseline="0" noProof="0" dirty="0">
                <a:ln>
                  <a:noFill/>
                </a:ln>
                <a:solidFill>
                  <a:srgbClr val="292934"/>
                </a:solidFill>
                <a:effectLst/>
                <a:uLnTx/>
                <a:uFillTx/>
                <a:latin typeface="Calibri" panose="020F0502020204030204" pitchFamily="34" charset="0"/>
                <a:ea typeface="+mn-ea"/>
                <a:cs typeface="+mn-cs"/>
              </a:rPr>
              <a:t>As you watch the clip, keep the analysis question in mind: </a:t>
            </a:r>
            <a:r>
              <a:rPr kumimoji="0" lang="en-US" sz="3200" b="1" i="0" u="none" strike="noStrike" kern="1200" cap="none" spc="0" normalizeH="0" baseline="0" noProof="0" dirty="0">
                <a:ln>
                  <a:noFill/>
                </a:ln>
                <a:solidFill>
                  <a:srgbClr val="292934"/>
                </a:solidFill>
                <a:effectLst/>
                <a:uLnTx/>
                <a:uFillTx/>
                <a:latin typeface="Calibri" panose="020F0502020204030204" pitchFamily="34" charset="0"/>
                <a:ea typeface="+mn-ea"/>
                <a:cs typeface="+mn-cs"/>
              </a:rPr>
              <a:t>Does this lesson have one main learning goal?</a:t>
            </a:r>
          </a:p>
          <a:p>
            <a:pPr marL="548640" marR="0" lvl="0" indent="-274320" algn="l" defTabSz="914400" rtl="0" eaLnBrk="0" fontAlgn="base" latinLnBrk="0" hangingPunct="0">
              <a:lnSpc>
                <a:spcPct val="100000"/>
              </a:lnSpc>
              <a:spcBef>
                <a:spcPts val="0"/>
              </a:spcBef>
              <a:spcAft>
                <a:spcPts val="0"/>
              </a:spcAft>
              <a:buClr>
                <a:srgbClr val="93A299"/>
              </a:buClr>
              <a:buSzPct val="85000"/>
              <a:buFont typeface="Arial" charset="0"/>
              <a:buChar char="•"/>
              <a:tabLst/>
              <a:defRPr/>
            </a:pPr>
            <a:r>
              <a:rPr kumimoji="0" lang="en-US" sz="3200" b="0" i="0" u="none" strike="noStrike" kern="1200" cap="none" spc="0" normalizeH="0" baseline="0" noProof="0" dirty="0">
                <a:ln>
                  <a:noFill/>
                </a:ln>
                <a:solidFill>
                  <a:srgbClr val="292934"/>
                </a:solidFill>
                <a:effectLst/>
                <a:uLnTx/>
                <a:uFillTx/>
                <a:latin typeface="Calibri" panose="020F0502020204030204" pitchFamily="34" charset="0"/>
                <a:ea typeface="+mn-ea"/>
                <a:cs typeface="+mn-cs"/>
              </a:rPr>
              <a:t>If yes, what is it? </a:t>
            </a:r>
          </a:p>
          <a:p>
            <a:pPr marL="548640" marR="0" lvl="0" indent="-274320" algn="l" defTabSz="914400" rtl="0" eaLnBrk="0" fontAlgn="base" latinLnBrk="0" hangingPunct="0">
              <a:lnSpc>
                <a:spcPct val="100000"/>
              </a:lnSpc>
              <a:spcBef>
                <a:spcPts val="0"/>
              </a:spcBef>
              <a:spcAft>
                <a:spcPts val="0"/>
              </a:spcAft>
              <a:buClr>
                <a:srgbClr val="93A299"/>
              </a:buClr>
              <a:buSzPct val="85000"/>
              <a:buFont typeface="Arial" charset="0"/>
              <a:buChar char="•"/>
              <a:tabLst/>
              <a:defRPr/>
            </a:pPr>
            <a:r>
              <a:rPr kumimoji="0" lang="en-US" sz="3200" b="0" i="0" u="none" strike="noStrike" kern="1200" cap="none" spc="0" normalizeH="0" baseline="0" noProof="0" dirty="0">
                <a:ln>
                  <a:noFill/>
                </a:ln>
                <a:solidFill>
                  <a:srgbClr val="292934"/>
                </a:solidFill>
                <a:effectLst/>
                <a:uLnTx/>
                <a:uFillTx/>
                <a:latin typeface="Calibri" panose="020F0502020204030204" pitchFamily="34" charset="0"/>
                <a:ea typeface="+mn-ea"/>
                <a:cs typeface="+mn-cs"/>
              </a:rPr>
              <a:t>If no, what do you think is happening in the lesson?</a:t>
            </a:r>
          </a:p>
          <a:p>
            <a:pPr marL="514350" marR="0" lvl="0" indent="-514350" algn="l" defTabSz="914400" rtl="0" eaLnBrk="0" fontAlgn="base" latinLnBrk="0" hangingPunct="0">
              <a:lnSpc>
                <a:spcPct val="100000"/>
              </a:lnSpc>
              <a:spcBef>
                <a:spcPct val="20000"/>
              </a:spcBef>
              <a:spcAft>
                <a:spcPts val="1200"/>
              </a:spcAft>
              <a:buClr>
                <a:srgbClr val="93A299"/>
              </a:buClr>
              <a:buSzPct val="85000"/>
              <a:buFont typeface="Arial" charset="0"/>
              <a:buAutoNum type="arabicPeriod" startAt="2"/>
              <a:tabLst/>
              <a:defRPr/>
            </a:pPr>
            <a:endParaRPr kumimoji="0" lang="en-US" sz="3200" b="0" i="0" u="none" strike="noStrike" kern="1200" cap="none" spc="0" normalizeH="0" baseline="0" noProof="0" dirty="0">
              <a:ln>
                <a:noFill/>
              </a:ln>
              <a:solidFill>
                <a:srgbClr val="292934"/>
              </a:solidFill>
              <a:effectLst/>
              <a:uLnTx/>
              <a:uFillTx/>
              <a:latin typeface="Calibri" panose="020F0502020204030204" pitchFamily="34" charset="0"/>
              <a:ea typeface="+mn-ea"/>
              <a:cs typeface="+mn-cs"/>
            </a:endParaRPr>
          </a:p>
          <a:p>
            <a:pPr marL="274637" marR="0" lvl="1" indent="0" algn="l" defTabSz="914400" rtl="0" eaLnBrk="1" fontAlgn="base" latinLnBrk="0" hangingPunct="1">
              <a:lnSpc>
                <a:spcPct val="100000"/>
              </a:lnSpc>
              <a:spcBef>
                <a:spcPct val="20000"/>
              </a:spcBef>
              <a:spcAft>
                <a:spcPct val="0"/>
              </a:spcAft>
              <a:buClr>
                <a:schemeClr val="accent1"/>
              </a:buClr>
              <a:buSzPct val="100000"/>
              <a:buFont typeface="Calibri" panose="020F0502020204030204" pitchFamily="34" charset="0"/>
              <a:buNone/>
              <a:tabLst/>
              <a:defRPr/>
            </a:pPr>
            <a:endPar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hlinkClick r:id="rId3" action="ppaction://hlinkfile"/>
            </a:endParaRPr>
          </a:p>
        </p:txBody>
      </p:sp>
      <p:sp>
        <p:nvSpPr>
          <p:cNvPr id="38914" name="Rectangle 2"/>
          <p:cNvSpPr>
            <a:spLocks noGrp="1" noChangeArrowheads="1"/>
          </p:cNvSpPr>
          <p:nvPr>
            <p:ph type="title"/>
          </p:nvPr>
        </p:nvSpPr>
        <p:spPr>
          <a:xfrm>
            <a:off x="609600" y="685800"/>
            <a:ext cx="8107222" cy="990600"/>
          </a:xfrm>
        </p:spPr>
        <p:txBody>
          <a:bodyPr>
            <a:noAutofit/>
          </a:bodyPr>
          <a:lstStyle/>
          <a:p>
            <a:pPr eaLnBrk="1" hangingPunct="1"/>
            <a:r>
              <a:rPr lang="en-US" dirty="0"/>
              <a:t>Lesson Analysis: </a:t>
            </a:r>
            <a:r>
              <a:rPr lang="en-US" b="1" dirty="0"/>
              <a:t>Review</a:t>
            </a:r>
            <a:r>
              <a:rPr lang="en-US" dirty="0"/>
              <a:t> Lesson Context, Video Clip 2</a:t>
            </a:r>
          </a:p>
        </p:txBody>
      </p:sp>
      <p:sp>
        <p:nvSpPr>
          <p:cNvPr id="2" name="TextBox 1">
            <a:hlinkClick r:id="rId4" action="ppaction://hlinkfile"/>
          </p:cNvPr>
          <p:cNvSpPr txBox="1"/>
          <p:nvPr/>
        </p:nvSpPr>
        <p:spPr>
          <a:xfrm>
            <a:off x="2667000" y="6172200"/>
            <a:ext cx="6059347" cy="400110"/>
          </a:xfrm>
          <a:prstGeom prst="rect">
            <a:avLst/>
          </a:prstGeom>
          <a:noFill/>
        </p:spPr>
        <p:txBody>
          <a:bodyPr wrap="square" rtlCol="0">
            <a:spAutoFit/>
          </a:bodyPr>
          <a:lstStyle/>
          <a:p>
            <a:r>
              <a:rPr lang="en-US" sz="2000" dirty="0">
                <a:solidFill>
                  <a:srgbClr val="0070C0"/>
                </a:solidFill>
                <a:latin typeface="Calibri" pitchFamily="34" charset="0"/>
              </a:rPr>
              <a:t>Link to video clip 2: </a:t>
            </a:r>
            <a:r>
              <a:rPr lang="en-US" sz="2000" dirty="0">
                <a:solidFill>
                  <a:srgbClr val="0070C0"/>
                </a:solidFill>
                <a:latin typeface="Calibri" pitchFamily="34" charset="0"/>
                <a:hlinkClick r:id="rId5"/>
              </a:rPr>
              <a:t>5.2_mspcp_gr.3.forces_torres_L2_c3</a:t>
            </a:r>
            <a:endParaRPr lang="en-US" sz="2000" dirty="0">
              <a:solidFill>
                <a:srgbClr val="0070C0"/>
              </a:solidFill>
              <a:latin typeface="Calibri" pitchFamily="34" charset="0"/>
            </a:endParaRPr>
          </a:p>
        </p:txBody>
      </p:sp>
    </p:spTree>
    <p:extLst>
      <p:ext uri="{BB962C8B-B14F-4D97-AF65-F5344CB8AC3E}">
        <p14:creationId xmlns:p14="http://schemas.microsoft.com/office/powerpoint/2010/main" val="55638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8229600" cy="990600"/>
          </a:xfrm>
        </p:spPr>
        <p:txBody>
          <a:bodyPr>
            <a:noAutofit/>
          </a:bodyPr>
          <a:lstStyle/>
          <a:p>
            <a:r>
              <a:rPr lang="en-US" dirty="0"/>
              <a:t>Lesson Analysis: </a:t>
            </a:r>
            <a:r>
              <a:rPr lang="en-US" b="1" dirty="0"/>
              <a:t>Analyze</a:t>
            </a:r>
            <a:r>
              <a:rPr lang="en-US" dirty="0"/>
              <a:t> the Video, </a:t>
            </a:r>
            <a:br>
              <a:rPr lang="en-US" dirty="0"/>
            </a:br>
            <a:r>
              <a:rPr lang="en-US" dirty="0"/>
              <a:t>Video Clip 2 </a:t>
            </a:r>
          </a:p>
        </p:txBody>
      </p:sp>
      <p:sp>
        <p:nvSpPr>
          <p:cNvPr id="3" name="Content Placeholder 2"/>
          <p:cNvSpPr>
            <a:spLocks noGrp="1"/>
          </p:cNvSpPr>
          <p:nvPr>
            <p:ph idx="1"/>
          </p:nvPr>
        </p:nvSpPr>
        <p:spPr>
          <a:xfrm>
            <a:off x="533400" y="1828800"/>
            <a:ext cx="8382000" cy="4876800"/>
          </a:xfrm>
        </p:spPr>
        <p:txBody>
          <a:bodyPr/>
          <a:lstStyle/>
          <a:p>
            <a:pPr marL="365760" indent="-365760">
              <a:spcBef>
                <a:spcPts val="600"/>
              </a:spcBef>
              <a:spcAft>
                <a:spcPts val="0"/>
              </a:spcAft>
              <a:buFont typeface="+mj-lt"/>
              <a:buAutoNum type="arabicPeriod"/>
            </a:pPr>
            <a:r>
              <a:rPr lang="en-US" sz="2850" dirty="0"/>
              <a:t>Study the video transcript and write down any </a:t>
            </a:r>
            <a:r>
              <a:rPr lang="en-US" sz="2850" b="1" dirty="0"/>
              <a:t>student ideas </a:t>
            </a:r>
            <a:r>
              <a:rPr lang="en-US" sz="2850" dirty="0"/>
              <a:t>and </a:t>
            </a:r>
            <a:r>
              <a:rPr lang="en-US" sz="2850" b="1" dirty="0"/>
              <a:t>science ideas </a:t>
            </a:r>
            <a:r>
              <a:rPr lang="en-US" sz="2850" dirty="0"/>
              <a:t>you identify.</a:t>
            </a:r>
          </a:p>
          <a:p>
            <a:pPr marL="365760" indent="-365760">
              <a:spcBef>
                <a:spcPts val="800"/>
              </a:spcBef>
              <a:spcAft>
                <a:spcPts val="0"/>
              </a:spcAft>
              <a:buFont typeface="+mj-lt"/>
              <a:buAutoNum type="arabicPeriod"/>
            </a:pPr>
            <a:r>
              <a:rPr lang="en-US" sz="2850" dirty="0"/>
              <a:t>Pair up and compare the student ideas and science ideas you identified. Then discuss this question: </a:t>
            </a:r>
            <a:r>
              <a:rPr lang="en-US" sz="2850" b="1" dirty="0"/>
              <a:t>Are these ideas consistent with the possible main learning goal you identified for video clip 1?</a:t>
            </a:r>
          </a:p>
          <a:p>
            <a:pPr marL="365760" indent="-365760">
              <a:spcBef>
                <a:spcPts val="800"/>
              </a:spcBef>
              <a:spcAft>
                <a:spcPts val="0"/>
              </a:spcAft>
              <a:buFont typeface="+mj-lt"/>
              <a:buAutoNum type="arabicPeriod"/>
            </a:pPr>
            <a:r>
              <a:rPr lang="en-US" sz="2850" dirty="0"/>
              <a:t>As a group, discuss the possible main learning goal for this lesson. Make sure to support your answers using your analysis of the science ideas you identified.</a:t>
            </a:r>
          </a:p>
          <a:p>
            <a:pPr>
              <a:spcAft>
                <a:spcPts val="1200"/>
              </a:spcAft>
            </a:pPr>
            <a:endParaRPr lang="en-US" dirty="0"/>
          </a:p>
        </p:txBody>
      </p:sp>
    </p:spTree>
    <p:extLst>
      <p:ext uri="{BB962C8B-B14F-4D97-AF65-F5344CB8AC3E}">
        <p14:creationId xmlns:p14="http://schemas.microsoft.com/office/powerpoint/2010/main" val="2400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685800" y="1828800"/>
            <a:ext cx="8001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65760" marR="0" lvl="0" indent="-365760" algn="l" defTabSz="914400" rtl="0" eaLnBrk="0" fontAlgn="base" latinLnBrk="0" hangingPunct="0">
              <a:lnSpc>
                <a:spcPct val="100000"/>
              </a:lnSpc>
              <a:spcBef>
                <a:spcPts val="0"/>
              </a:spcBef>
              <a:spcAft>
                <a:spcPts val="1200"/>
              </a:spcAft>
              <a:buClr>
                <a:srgbClr val="93A299"/>
              </a:buClr>
              <a:buSzPct val="85000"/>
              <a:buFont typeface="+mj-lt"/>
              <a:buAutoNum type="arabicPeriod"/>
              <a:tabLst/>
              <a:defRPr/>
            </a:pPr>
            <a:r>
              <a:rPr kumimoji="0" lang="en-US" sz="3200" b="0" i="0" u="none" strike="noStrike" kern="1200" cap="none" spc="0" normalizeH="0" baseline="0" noProof="0" dirty="0">
                <a:ln>
                  <a:noFill/>
                </a:ln>
                <a:solidFill>
                  <a:srgbClr val="292934"/>
                </a:solidFill>
                <a:effectLst/>
                <a:uLnTx/>
                <a:uFillTx/>
                <a:latin typeface="Calibri" panose="020F0502020204030204" pitchFamily="34" charset="0"/>
                <a:ea typeface="+mn-ea"/>
                <a:cs typeface="+mn-cs"/>
              </a:rPr>
              <a:t>Read the lesson context on the video transcript (handout 5.5 in PD binder).  </a:t>
            </a:r>
          </a:p>
          <a:p>
            <a:pPr marL="365760" marR="0" lvl="0" indent="-365760" algn="l" defTabSz="914400" rtl="0" eaLnBrk="0" fontAlgn="base" latinLnBrk="0" hangingPunct="0">
              <a:lnSpc>
                <a:spcPct val="100000"/>
              </a:lnSpc>
              <a:spcBef>
                <a:spcPts val="0"/>
              </a:spcBef>
              <a:spcAft>
                <a:spcPts val="800"/>
              </a:spcAft>
              <a:buClr>
                <a:srgbClr val="93A299"/>
              </a:buClr>
              <a:buSzPct val="85000"/>
              <a:buFont typeface="Arial" charset="0"/>
              <a:buAutoNum type="arabicPeriod" startAt="2"/>
              <a:tabLst/>
              <a:defRPr/>
            </a:pPr>
            <a:r>
              <a:rPr kumimoji="0" lang="en-US" sz="3200" b="0" i="0" u="none" strike="noStrike" kern="1200" cap="none" spc="0" normalizeH="0" baseline="0" noProof="0" dirty="0">
                <a:ln>
                  <a:noFill/>
                </a:ln>
                <a:solidFill>
                  <a:srgbClr val="292934"/>
                </a:solidFill>
                <a:effectLst/>
                <a:uLnTx/>
                <a:uFillTx/>
                <a:latin typeface="Calibri" panose="020F0502020204030204" pitchFamily="34" charset="0"/>
                <a:ea typeface="+mn-ea"/>
                <a:cs typeface="+mn-cs"/>
              </a:rPr>
              <a:t>As you watch the clip, keep the analysis question in mind: </a:t>
            </a:r>
            <a:r>
              <a:rPr kumimoji="0" lang="en-US" sz="3200" b="1" i="0" u="none" strike="noStrike" kern="1200" cap="none" spc="0" normalizeH="0" baseline="0" noProof="0" dirty="0">
                <a:ln>
                  <a:noFill/>
                </a:ln>
                <a:solidFill>
                  <a:srgbClr val="292934"/>
                </a:solidFill>
                <a:effectLst/>
                <a:uLnTx/>
                <a:uFillTx/>
                <a:latin typeface="Calibri" panose="020F0502020204030204" pitchFamily="34" charset="0"/>
                <a:ea typeface="+mn-ea"/>
                <a:cs typeface="+mn-cs"/>
              </a:rPr>
              <a:t>Does this lesson have one main learning goal?</a:t>
            </a:r>
          </a:p>
          <a:p>
            <a:pPr marL="548640" marR="0" lvl="0" indent="-274320" algn="l" defTabSz="914400" rtl="0" eaLnBrk="0" fontAlgn="base" latinLnBrk="0" hangingPunct="0">
              <a:lnSpc>
                <a:spcPct val="100000"/>
              </a:lnSpc>
              <a:spcBef>
                <a:spcPts val="0"/>
              </a:spcBef>
              <a:spcAft>
                <a:spcPts val="0"/>
              </a:spcAft>
              <a:buClr>
                <a:srgbClr val="93A299"/>
              </a:buClr>
              <a:buSzPct val="85000"/>
              <a:buFont typeface="Arial" charset="0"/>
              <a:buChar char="•"/>
              <a:tabLst/>
              <a:defRPr/>
            </a:pPr>
            <a:r>
              <a:rPr kumimoji="0" lang="en-US" sz="3200" b="0" i="0" u="none" strike="noStrike" kern="1200" cap="none" spc="0" normalizeH="0" baseline="0" noProof="0" dirty="0">
                <a:ln>
                  <a:noFill/>
                </a:ln>
                <a:solidFill>
                  <a:srgbClr val="292934"/>
                </a:solidFill>
                <a:effectLst/>
                <a:uLnTx/>
                <a:uFillTx/>
                <a:latin typeface="Calibri" panose="020F0502020204030204" pitchFamily="34" charset="0"/>
                <a:ea typeface="+mn-ea"/>
                <a:cs typeface="+mn-cs"/>
              </a:rPr>
              <a:t>If yes, what is it? </a:t>
            </a:r>
          </a:p>
          <a:p>
            <a:pPr marL="548640" marR="0" lvl="0" indent="-274320" algn="l" defTabSz="914400" rtl="0" eaLnBrk="0" fontAlgn="base" latinLnBrk="0" hangingPunct="0">
              <a:lnSpc>
                <a:spcPct val="100000"/>
              </a:lnSpc>
              <a:spcBef>
                <a:spcPts val="0"/>
              </a:spcBef>
              <a:spcAft>
                <a:spcPts val="0"/>
              </a:spcAft>
              <a:buClr>
                <a:srgbClr val="93A299"/>
              </a:buClr>
              <a:buSzPct val="85000"/>
              <a:buFont typeface="Arial" charset="0"/>
              <a:buChar char="•"/>
              <a:tabLst/>
              <a:defRPr/>
            </a:pPr>
            <a:r>
              <a:rPr kumimoji="0" lang="en-US" sz="3200" b="0" i="0" u="none" strike="noStrike" kern="1200" cap="none" spc="0" normalizeH="0" baseline="0" noProof="0" dirty="0">
                <a:ln>
                  <a:noFill/>
                </a:ln>
                <a:solidFill>
                  <a:srgbClr val="292934"/>
                </a:solidFill>
                <a:effectLst/>
                <a:uLnTx/>
                <a:uFillTx/>
                <a:latin typeface="Calibri" panose="020F0502020204030204" pitchFamily="34" charset="0"/>
                <a:ea typeface="+mn-ea"/>
                <a:cs typeface="+mn-cs"/>
              </a:rPr>
              <a:t>If no, what do you think is happening in the lesson?</a:t>
            </a:r>
          </a:p>
          <a:p>
            <a:pPr marL="514350" marR="0" lvl="0" indent="-514350" algn="l" defTabSz="914400" rtl="0" eaLnBrk="0" fontAlgn="base" latinLnBrk="0" hangingPunct="0">
              <a:lnSpc>
                <a:spcPct val="100000"/>
              </a:lnSpc>
              <a:spcBef>
                <a:spcPct val="20000"/>
              </a:spcBef>
              <a:spcAft>
                <a:spcPts val="1200"/>
              </a:spcAft>
              <a:buClr>
                <a:srgbClr val="93A299"/>
              </a:buClr>
              <a:buSzPct val="85000"/>
              <a:buFont typeface="Arial" charset="0"/>
              <a:buAutoNum type="arabicPeriod" startAt="2"/>
              <a:tabLst/>
              <a:defRPr/>
            </a:pPr>
            <a:endParaRPr kumimoji="0" lang="en-US" sz="3200" b="0" i="0" u="none" strike="noStrike" kern="1200" cap="none" spc="0" normalizeH="0" baseline="0" noProof="0" dirty="0">
              <a:ln>
                <a:noFill/>
              </a:ln>
              <a:solidFill>
                <a:srgbClr val="292934"/>
              </a:solidFill>
              <a:effectLst/>
              <a:uLnTx/>
              <a:uFillTx/>
              <a:latin typeface="Calibri" panose="020F0502020204030204" pitchFamily="34" charset="0"/>
              <a:ea typeface="+mn-ea"/>
              <a:cs typeface="+mn-cs"/>
            </a:endParaRPr>
          </a:p>
          <a:p>
            <a:pPr marL="274637" marR="0" lvl="1" indent="0" algn="l" defTabSz="914400" rtl="0" eaLnBrk="1" fontAlgn="base" latinLnBrk="0" hangingPunct="1">
              <a:lnSpc>
                <a:spcPct val="100000"/>
              </a:lnSpc>
              <a:spcBef>
                <a:spcPct val="20000"/>
              </a:spcBef>
              <a:spcAft>
                <a:spcPct val="0"/>
              </a:spcAft>
              <a:buClr>
                <a:schemeClr val="accent1"/>
              </a:buClr>
              <a:buSzPct val="100000"/>
              <a:buFont typeface="Calibri" panose="020F0502020204030204" pitchFamily="34" charset="0"/>
              <a:buNone/>
              <a:tabLst/>
              <a:defRPr/>
            </a:pPr>
            <a:endPar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hlinkClick r:id="rId3" action="ppaction://hlinkfile"/>
            </a:endParaRPr>
          </a:p>
        </p:txBody>
      </p:sp>
      <p:sp>
        <p:nvSpPr>
          <p:cNvPr id="2" name="Title 1"/>
          <p:cNvSpPr>
            <a:spLocks noGrp="1"/>
          </p:cNvSpPr>
          <p:nvPr>
            <p:ph type="title"/>
          </p:nvPr>
        </p:nvSpPr>
        <p:spPr>
          <a:xfrm>
            <a:off x="685800" y="685800"/>
            <a:ext cx="8001000" cy="990600"/>
          </a:xfrm>
        </p:spPr>
        <p:txBody>
          <a:bodyPr>
            <a:noAutofit/>
          </a:bodyPr>
          <a:lstStyle/>
          <a:p>
            <a:r>
              <a:rPr lang="en-US" dirty="0"/>
              <a:t>Lesson Analysis: </a:t>
            </a:r>
            <a:r>
              <a:rPr lang="en-US" b="1" dirty="0"/>
              <a:t>Review</a:t>
            </a:r>
            <a:r>
              <a:rPr lang="en-US" dirty="0"/>
              <a:t> Lesson Context, Video Clip 3</a:t>
            </a:r>
          </a:p>
        </p:txBody>
      </p:sp>
      <p:sp>
        <p:nvSpPr>
          <p:cNvPr id="4" name="TextBox 3">
            <a:hlinkClick r:id="rId4" action="ppaction://hlinkfile"/>
          </p:cNvPr>
          <p:cNvSpPr txBox="1"/>
          <p:nvPr/>
        </p:nvSpPr>
        <p:spPr>
          <a:xfrm>
            <a:off x="2743200" y="6107668"/>
            <a:ext cx="6172201" cy="400110"/>
          </a:xfrm>
          <a:prstGeom prst="rect">
            <a:avLst/>
          </a:prstGeom>
          <a:noFill/>
        </p:spPr>
        <p:txBody>
          <a:bodyPr wrap="square" rtlCol="0">
            <a:spAutoFit/>
          </a:bodyPr>
          <a:lstStyle/>
          <a:p>
            <a:r>
              <a:rPr lang="en-US" sz="2000" dirty="0">
                <a:solidFill>
                  <a:srgbClr val="0070C0"/>
                </a:solidFill>
                <a:latin typeface="Calibri" pitchFamily="34" charset="0"/>
              </a:rPr>
              <a:t>Link to video clip 3: </a:t>
            </a:r>
            <a:r>
              <a:rPr lang="en-US" sz="2000" dirty="0">
                <a:solidFill>
                  <a:srgbClr val="0070C0"/>
                </a:solidFill>
                <a:latin typeface="Calibri" pitchFamily="34" charset="0"/>
                <a:hlinkClick r:id="rId5"/>
              </a:rPr>
              <a:t>5.3_mspcp_gr.3.forces_torres_L2_c4</a:t>
            </a:r>
            <a:endParaRPr lang="en-US" sz="2000" dirty="0">
              <a:solidFill>
                <a:srgbClr val="0070C0"/>
              </a:solidFill>
              <a:latin typeface="Calibri" pitchFamily="34" charset="0"/>
            </a:endParaRPr>
          </a:p>
        </p:txBody>
      </p:sp>
    </p:spTree>
    <p:extLst>
      <p:ext uri="{BB962C8B-B14F-4D97-AF65-F5344CB8AC3E}">
        <p14:creationId xmlns:p14="http://schemas.microsoft.com/office/powerpoint/2010/main" val="128752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r>
              <a:rPr lang="en-US" dirty="0"/>
              <a:t>Trends in Reflections</a:t>
            </a:r>
          </a:p>
        </p:txBody>
      </p:sp>
      <p:graphicFrame>
        <p:nvGraphicFramePr>
          <p:cNvPr id="7" name="Content Placeholder 4"/>
          <p:cNvGraphicFramePr>
            <a:graphicFrameLocks/>
          </p:cNvGraphicFramePr>
          <p:nvPr>
            <p:extLst/>
          </p:nvPr>
        </p:nvGraphicFramePr>
        <p:xfrm>
          <a:off x="533400" y="1295400"/>
          <a:ext cx="8077200" cy="5122823"/>
        </p:xfrm>
        <a:graphic>
          <a:graphicData uri="http://schemas.openxmlformats.org/drawingml/2006/table">
            <a:tbl>
              <a:tblPr firstRow="1" bandRow="1">
                <a:tableStyleId>{5C22544A-7EE6-4342-B048-85BDC9FD1C3A}</a:tableStyleId>
              </a:tblPr>
              <a:tblGrid>
                <a:gridCol w="4218552">
                  <a:extLst>
                    <a:ext uri="{9D8B030D-6E8A-4147-A177-3AD203B41FA5}">
                      <a16:colId xmlns:a16="http://schemas.microsoft.com/office/drawing/2014/main" val="20000"/>
                    </a:ext>
                  </a:extLst>
                </a:gridCol>
                <a:gridCol w="3858648">
                  <a:extLst>
                    <a:ext uri="{9D8B030D-6E8A-4147-A177-3AD203B41FA5}">
                      <a16:colId xmlns:a16="http://schemas.microsoft.com/office/drawing/2014/main" val="20001"/>
                    </a:ext>
                  </a:extLst>
                </a:gridCol>
              </a:tblGrid>
              <a:tr h="378815">
                <a:tc>
                  <a:txBody>
                    <a:bodyPr/>
                    <a:lstStyle/>
                    <a:p>
                      <a:pPr algn="ctr"/>
                      <a:r>
                        <a:rPr lang="en-US" sz="2000" dirty="0">
                          <a:solidFill>
                            <a:schemeClr val="bg1"/>
                          </a:solidFill>
                        </a:rPr>
                        <a:t>Lesson Analysis</a:t>
                      </a:r>
                    </a:p>
                  </a:txBody>
                  <a:tcPr marL="88969" marR="88969"/>
                </a:tc>
                <a:tc>
                  <a:txBody>
                    <a:bodyPr/>
                    <a:lstStyle/>
                    <a:p>
                      <a:pPr algn="ctr"/>
                      <a:r>
                        <a:rPr lang="en-US" sz="2000" dirty="0">
                          <a:solidFill>
                            <a:schemeClr val="bg1"/>
                          </a:solidFill>
                        </a:rPr>
                        <a:t>Science Content Learning</a:t>
                      </a:r>
                    </a:p>
                  </a:txBody>
                  <a:tcPr marL="88969" marR="88969"/>
                </a:tc>
                <a:extLst>
                  <a:ext uri="{0D108BD9-81ED-4DB2-BD59-A6C34878D82A}">
                    <a16:rowId xmlns:a16="http://schemas.microsoft.com/office/drawing/2014/main" val="10000"/>
                  </a:ext>
                </a:extLst>
              </a:tr>
              <a:tr h="846028">
                <a:tc>
                  <a:txBody>
                    <a:bodyPr/>
                    <a:lstStyle/>
                    <a:p>
                      <a:pPr>
                        <a:spcAft>
                          <a:spcPts val="600"/>
                        </a:spcAft>
                      </a:pPr>
                      <a:endParaRPr lang="en-US" sz="1600" dirty="0"/>
                    </a:p>
                  </a:txBody>
                  <a:tcPr marL="88969" marR="88969"/>
                </a:tc>
                <a:tc>
                  <a:txBody>
                    <a:bodyPr/>
                    <a:lstStyle/>
                    <a:p>
                      <a:endParaRPr lang="en-US" sz="1600" dirty="0"/>
                    </a:p>
                  </a:txBody>
                  <a:tcPr marL="88969" marR="88969"/>
                </a:tc>
                <a:extLst>
                  <a:ext uri="{0D108BD9-81ED-4DB2-BD59-A6C34878D82A}">
                    <a16:rowId xmlns:a16="http://schemas.microsoft.com/office/drawing/2014/main" val="10001"/>
                  </a:ext>
                </a:extLst>
              </a:tr>
              <a:tr h="980486">
                <a:tc>
                  <a:txBody>
                    <a:bodyPr/>
                    <a:lstStyle/>
                    <a:p>
                      <a:pPr marL="0" indent="0">
                        <a:spcAft>
                          <a:spcPts val="600"/>
                        </a:spcAft>
                        <a:buFont typeface="Arial" pitchFamily="34" charset="0"/>
                        <a:buNone/>
                      </a:pPr>
                      <a:endParaRPr lang="en-US" sz="1600" dirty="0"/>
                    </a:p>
                  </a:txBody>
                  <a:tcPr marL="88969" marR="8896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marL="88969" marR="88969"/>
                </a:tc>
                <a:extLst>
                  <a:ext uri="{0D108BD9-81ED-4DB2-BD59-A6C34878D82A}">
                    <a16:rowId xmlns:a16="http://schemas.microsoft.com/office/drawing/2014/main" val="10002"/>
                  </a:ext>
                </a:extLst>
              </a:tr>
              <a:tr h="532264">
                <a:tc>
                  <a:txBody>
                    <a:bodyPr/>
                    <a:lstStyle/>
                    <a:p>
                      <a:pPr marL="0" indent="0">
                        <a:spcAft>
                          <a:spcPts val="600"/>
                        </a:spcAft>
                        <a:buFont typeface="Arial" pitchFamily="34" charset="0"/>
                        <a:buNone/>
                      </a:pPr>
                      <a:endParaRPr lang="en-US" sz="1600" dirty="0"/>
                    </a:p>
                  </a:txBody>
                  <a:tcPr marL="88969" marR="88969"/>
                </a:tc>
                <a:tc>
                  <a:txBody>
                    <a:bodyPr/>
                    <a:lstStyle/>
                    <a:p>
                      <a:endParaRPr lang="en-US" sz="1600" dirty="0"/>
                    </a:p>
                  </a:txBody>
                  <a:tcPr marL="88969" marR="88969"/>
                </a:tc>
                <a:extLst>
                  <a:ext uri="{0D108BD9-81ED-4DB2-BD59-A6C34878D82A}">
                    <a16:rowId xmlns:a16="http://schemas.microsoft.com/office/drawing/2014/main" val="10003"/>
                  </a:ext>
                </a:extLst>
              </a:tr>
              <a:tr h="756375">
                <a:tc>
                  <a:txBody>
                    <a:bodyPr/>
                    <a:lstStyle/>
                    <a:p>
                      <a:pPr marL="0" indent="0">
                        <a:spcAft>
                          <a:spcPts val="600"/>
                        </a:spcAft>
                        <a:buFont typeface="Arial" pitchFamily="34" charset="0"/>
                        <a:buNone/>
                      </a:pPr>
                      <a:endParaRPr lang="en-US" sz="1600" baseline="0" dirty="0"/>
                    </a:p>
                  </a:txBody>
                  <a:tcPr marL="88969" marR="88969"/>
                </a:tc>
                <a:tc>
                  <a:txBody>
                    <a:bodyPr/>
                    <a:lstStyle/>
                    <a:p>
                      <a:endParaRPr lang="en-US" sz="1600" dirty="0"/>
                    </a:p>
                  </a:txBody>
                  <a:tcPr marL="88969" marR="88969"/>
                </a:tc>
                <a:extLst>
                  <a:ext uri="{0D108BD9-81ED-4DB2-BD59-A6C34878D82A}">
                    <a16:rowId xmlns:a16="http://schemas.microsoft.com/office/drawing/2014/main" val="10004"/>
                  </a:ext>
                </a:extLst>
              </a:tr>
              <a:tr h="980486">
                <a:tc>
                  <a:txBody>
                    <a:bodyPr/>
                    <a:lstStyle/>
                    <a:p>
                      <a:pPr marL="0" indent="0">
                        <a:spcAft>
                          <a:spcPts val="600"/>
                        </a:spcAft>
                        <a:buFont typeface="Arial" pitchFamily="34" charset="0"/>
                        <a:buNone/>
                      </a:pPr>
                      <a:endParaRPr lang="en-US" sz="1600" baseline="0" dirty="0"/>
                    </a:p>
                  </a:txBody>
                  <a:tcPr marL="88969" marR="88969"/>
                </a:tc>
                <a:tc>
                  <a:txBody>
                    <a:bodyPr/>
                    <a:lstStyle/>
                    <a:p>
                      <a:endParaRPr lang="en-US" sz="1600" dirty="0"/>
                    </a:p>
                  </a:txBody>
                  <a:tcPr marL="88969" marR="88969"/>
                </a:tc>
                <a:extLst>
                  <a:ext uri="{0D108BD9-81ED-4DB2-BD59-A6C34878D82A}">
                    <a16:rowId xmlns:a16="http://schemas.microsoft.com/office/drawing/2014/main" val="10005"/>
                  </a:ext>
                </a:extLst>
              </a:tr>
              <a:tr h="630944">
                <a:tc>
                  <a:txBody>
                    <a:bodyPr/>
                    <a:lstStyle/>
                    <a:p>
                      <a:pPr marL="0" indent="0">
                        <a:spcAft>
                          <a:spcPts val="600"/>
                        </a:spcAft>
                        <a:buFont typeface="Arial" pitchFamily="34" charset="0"/>
                        <a:buNone/>
                      </a:pPr>
                      <a:endParaRPr lang="en-US" sz="1600" baseline="0" dirty="0"/>
                    </a:p>
                  </a:txBody>
                  <a:tcPr marL="88969" marR="88969"/>
                </a:tc>
                <a:tc>
                  <a:txBody>
                    <a:bodyPr/>
                    <a:lstStyle/>
                    <a:p>
                      <a:endParaRPr lang="en-US" sz="1600" dirty="0"/>
                    </a:p>
                  </a:txBody>
                  <a:tcPr marL="88969" marR="88969"/>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0588112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8077200" cy="990600"/>
          </a:xfrm>
        </p:spPr>
        <p:txBody>
          <a:bodyPr>
            <a:noAutofit/>
          </a:bodyPr>
          <a:lstStyle/>
          <a:p>
            <a:r>
              <a:rPr lang="en-US" dirty="0">
                <a:solidFill>
                  <a:srgbClr val="D2533C"/>
                </a:solidFill>
              </a:rPr>
              <a:t>Lesson Analysis: </a:t>
            </a:r>
            <a:r>
              <a:rPr lang="en-US" b="1" dirty="0">
                <a:solidFill>
                  <a:srgbClr val="D2533C"/>
                </a:solidFill>
              </a:rPr>
              <a:t>Analyze</a:t>
            </a:r>
            <a:r>
              <a:rPr lang="en-US" dirty="0">
                <a:solidFill>
                  <a:srgbClr val="D2533C"/>
                </a:solidFill>
              </a:rPr>
              <a:t> the Video, </a:t>
            </a:r>
            <a:br>
              <a:rPr lang="en-US" dirty="0">
                <a:solidFill>
                  <a:srgbClr val="D2533C"/>
                </a:solidFill>
              </a:rPr>
            </a:br>
            <a:r>
              <a:rPr lang="en-US" dirty="0">
                <a:solidFill>
                  <a:srgbClr val="D2533C"/>
                </a:solidFill>
              </a:rPr>
              <a:t>Video Clip 3</a:t>
            </a:r>
            <a:endParaRPr lang="en-US" dirty="0"/>
          </a:p>
        </p:txBody>
      </p:sp>
      <p:sp>
        <p:nvSpPr>
          <p:cNvPr id="3" name="Content Placeholder 2"/>
          <p:cNvSpPr>
            <a:spLocks noGrp="1"/>
          </p:cNvSpPr>
          <p:nvPr>
            <p:ph idx="1"/>
          </p:nvPr>
        </p:nvSpPr>
        <p:spPr>
          <a:xfrm>
            <a:off x="609600" y="1676400"/>
            <a:ext cx="8382000" cy="4876800"/>
          </a:xfrm>
        </p:spPr>
        <p:txBody>
          <a:bodyPr/>
          <a:lstStyle/>
          <a:p>
            <a:pPr marL="365760" indent="-365760">
              <a:spcBef>
                <a:spcPts val="0"/>
              </a:spcBef>
              <a:spcAft>
                <a:spcPts val="800"/>
              </a:spcAft>
              <a:buFont typeface="+mj-lt"/>
              <a:buAutoNum type="arabicPeriod"/>
            </a:pPr>
            <a:r>
              <a:rPr lang="en-US" sz="2850" dirty="0"/>
              <a:t>Study the video transcript and write down any </a:t>
            </a:r>
            <a:r>
              <a:rPr lang="en-US" sz="2850" b="1" dirty="0"/>
              <a:t>student ideas </a:t>
            </a:r>
            <a:r>
              <a:rPr lang="en-US" sz="2850" dirty="0"/>
              <a:t>and </a:t>
            </a:r>
            <a:r>
              <a:rPr lang="en-US" sz="2850" b="1" dirty="0"/>
              <a:t>science ideas </a:t>
            </a:r>
            <a:r>
              <a:rPr lang="en-US" sz="2850" dirty="0"/>
              <a:t>you identify.</a:t>
            </a:r>
          </a:p>
          <a:p>
            <a:pPr marL="365760" indent="-365760">
              <a:spcBef>
                <a:spcPts val="800"/>
              </a:spcBef>
              <a:spcAft>
                <a:spcPts val="0"/>
              </a:spcAft>
              <a:buFont typeface="+mj-lt"/>
              <a:buAutoNum type="arabicPeriod"/>
            </a:pPr>
            <a:r>
              <a:rPr lang="en-US" sz="2850" dirty="0"/>
              <a:t>Pair up and compare the student ideas and science ideas you identified. Then discuss this question: </a:t>
            </a:r>
            <a:r>
              <a:rPr lang="en-US" sz="2850" b="1" dirty="0"/>
              <a:t>Are these ideas consistent with the possible main learning goal you identified for clips 1 and 2?</a:t>
            </a:r>
          </a:p>
          <a:p>
            <a:pPr marL="365760" indent="-365760">
              <a:spcBef>
                <a:spcPts val="800"/>
              </a:spcBef>
              <a:spcAft>
                <a:spcPts val="0"/>
              </a:spcAft>
              <a:buFont typeface="+mj-lt"/>
              <a:buAutoNum type="arabicPeriod"/>
            </a:pPr>
            <a:r>
              <a:rPr lang="en-US" sz="2850" dirty="0"/>
              <a:t>As a group, discuss the possible main learning goal for this lesson. Make sure to support your answers using your analysis of the science ideas you identified.</a:t>
            </a:r>
            <a:endParaRPr lang="en-US" sz="2850" dirty="0">
              <a:solidFill>
                <a:srgbClr val="292934"/>
              </a:solidFill>
            </a:endParaRPr>
          </a:p>
          <a:p>
            <a:endParaRPr lang="en-US" dirty="0"/>
          </a:p>
        </p:txBody>
      </p:sp>
    </p:spTree>
    <p:extLst>
      <p:ext uri="{BB962C8B-B14F-4D97-AF65-F5344CB8AC3E}">
        <p14:creationId xmlns:p14="http://schemas.microsoft.com/office/powerpoint/2010/main" val="1981127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One Main Learning Goal?</a:t>
            </a:r>
          </a:p>
        </p:txBody>
      </p:sp>
      <p:sp>
        <p:nvSpPr>
          <p:cNvPr id="3" name="Content Placeholder 2"/>
          <p:cNvSpPr>
            <a:spLocks noGrp="1"/>
          </p:cNvSpPr>
          <p:nvPr>
            <p:ph idx="1"/>
          </p:nvPr>
        </p:nvSpPr>
        <p:spPr>
          <a:xfrm>
            <a:off x="457200" y="1600200"/>
            <a:ext cx="8229600" cy="4876800"/>
          </a:xfrm>
        </p:spPr>
        <p:txBody>
          <a:bodyPr/>
          <a:lstStyle/>
          <a:p>
            <a:pPr marL="365760" indent="-365760">
              <a:spcBef>
                <a:spcPts val="0"/>
              </a:spcBef>
              <a:spcAft>
                <a:spcPts val="600"/>
              </a:spcAft>
              <a:buFont typeface="+mj-lt"/>
              <a:buAutoNum type="arabicPeriod"/>
            </a:pPr>
            <a:r>
              <a:rPr lang="en-US" dirty="0"/>
              <a:t>Based on your analysis of these three video clips, does this lesson have one main learning goal? What do you think it is?  </a:t>
            </a:r>
          </a:p>
          <a:p>
            <a:pPr marL="365760" indent="-365760">
              <a:spcBef>
                <a:spcPts val="600"/>
              </a:spcBef>
              <a:spcAft>
                <a:spcPts val="600"/>
              </a:spcAft>
              <a:buFont typeface="+mj-lt"/>
              <a:buAutoNum type="arabicPeriod"/>
            </a:pPr>
            <a:r>
              <a:rPr lang="en-US" dirty="0"/>
              <a:t>Use the criteria questions in Analysis Guide A to analyze the main learning goal identified in these clips. </a:t>
            </a:r>
          </a:p>
          <a:p>
            <a:pPr marL="365760" indent="-365760">
              <a:spcBef>
                <a:spcPts val="600"/>
              </a:spcBef>
              <a:spcAft>
                <a:spcPts val="600"/>
              </a:spcAft>
              <a:buFont typeface="+mj-lt"/>
              <a:buAutoNum type="arabicPeriod"/>
            </a:pPr>
            <a:r>
              <a:rPr lang="en-US" dirty="0"/>
              <a:t>Are there any supporting science ideas that don’t closely match the main learning goal? </a:t>
            </a:r>
          </a:p>
          <a:p>
            <a:endParaRPr lang="en-US" dirty="0"/>
          </a:p>
        </p:txBody>
      </p:sp>
    </p:spTree>
    <p:extLst>
      <p:ext uri="{BB962C8B-B14F-4D97-AF65-F5344CB8AC3E}">
        <p14:creationId xmlns:p14="http://schemas.microsoft.com/office/powerpoint/2010/main" val="336877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lstStyle/>
          <a:p>
            <a:r>
              <a:rPr lang="en-US" dirty="0"/>
              <a:t>Examine Forces: Lesson 1a</a:t>
            </a:r>
          </a:p>
        </p:txBody>
      </p:sp>
      <p:sp>
        <p:nvSpPr>
          <p:cNvPr id="3" name="Content Placeholder 2"/>
          <p:cNvSpPr>
            <a:spLocks noGrp="1"/>
          </p:cNvSpPr>
          <p:nvPr>
            <p:ph idx="1"/>
          </p:nvPr>
        </p:nvSpPr>
        <p:spPr>
          <a:xfrm>
            <a:off x="457200" y="1371600"/>
            <a:ext cx="8229600" cy="5105400"/>
          </a:xfrm>
        </p:spPr>
        <p:txBody>
          <a:bodyPr/>
          <a:lstStyle/>
          <a:p>
            <a:pPr marL="365760" indent="-365760">
              <a:spcBef>
                <a:spcPts val="0"/>
              </a:spcBef>
              <a:spcAft>
                <a:spcPts val="800"/>
              </a:spcAft>
              <a:buFont typeface="+mj-lt"/>
              <a:buAutoNum type="arabicPeriod"/>
            </a:pPr>
            <a:r>
              <a:rPr lang="en-US" sz="3000" dirty="0"/>
              <a:t>Review the main learning goal for lesson 1a.</a:t>
            </a:r>
          </a:p>
          <a:p>
            <a:pPr marL="365760" indent="-365760">
              <a:spcBef>
                <a:spcPts val="0"/>
              </a:spcBef>
              <a:spcAft>
                <a:spcPts val="800"/>
              </a:spcAft>
              <a:buFont typeface="+mj-lt"/>
              <a:buAutoNum type="arabicPeriod"/>
            </a:pPr>
            <a:r>
              <a:rPr lang="en-US" sz="3000" dirty="0"/>
              <a:t>Read the main science ideas that support the main learning goal. (See column 3 in the lesson outline or column 2 in the detailed lesson plan.)</a:t>
            </a:r>
          </a:p>
          <a:p>
            <a:pPr marL="365760" indent="-365760">
              <a:spcBef>
                <a:spcPts val="0"/>
              </a:spcBef>
              <a:spcAft>
                <a:spcPts val="800"/>
              </a:spcAft>
              <a:buFont typeface="+mj-lt"/>
              <a:buAutoNum type="arabicPeriod"/>
            </a:pPr>
            <a:r>
              <a:rPr lang="en-US" sz="3000" dirty="0"/>
              <a:t>Why do you think these ideas are included in the lesson storyline?</a:t>
            </a:r>
          </a:p>
          <a:p>
            <a:pPr marL="365760" indent="-365760">
              <a:spcBef>
                <a:spcPts val="0"/>
              </a:spcBef>
              <a:spcAft>
                <a:spcPts val="800"/>
              </a:spcAft>
              <a:buFont typeface="+mj-lt"/>
              <a:buAutoNum type="arabicPeriod"/>
            </a:pPr>
            <a:r>
              <a:rPr lang="en-US" sz="3000" dirty="0"/>
              <a:t>What story should students understand from this sequence of ideas?</a:t>
            </a:r>
          </a:p>
          <a:p>
            <a:pPr marL="365760" indent="-365760">
              <a:spcBef>
                <a:spcPts val="0"/>
              </a:spcBef>
              <a:spcAft>
                <a:spcPts val="800"/>
              </a:spcAft>
              <a:buFont typeface="+mj-lt"/>
              <a:buAutoNum type="arabicPeriod"/>
            </a:pPr>
            <a:r>
              <a:rPr lang="en-US" sz="3000" dirty="0"/>
              <a:t>Do any of the ideas not closely match the main learning goal?</a:t>
            </a:r>
            <a:endParaRPr lang="en-US" dirty="0"/>
          </a:p>
          <a:p>
            <a:endParaRPr lang="en-US" dirty="0"/>
          </a:p>
        </p:txBody>
      </p:sp>
    </p:spTree>
    <p:extLst>
      <p:ext uri="{BB962C8B-B14F-4D97-AF65-F5344CB8AC3E}">
        <p14:creationId xmlns:p14="http://schemas.microsoft.com/office/powerpoint/2010/main" val="213966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1371600"/>
            <a:ext cx="8001000" cy="1981200"/>
          </a:xfrm>
        </p:spPr>
        <p:txBody>
          <a:bodyPr/>
          <a:lstStyle/>
          <a:p>
            <a:pPr fontAlgn="auto">
              <a:spcAft>
                <a:spcPts val="0"/>
              </a:spcAft>
              <a:defRPr/>
            </a:pPr>
            <a:br>
              <a:rPr lang="en-US" dirty="0"/>
            </a:br>
            <a:r>
              <a:rPr lang="en-US" dirty="0"/>
              <a:t>Forces</a:t>
            </a:r>
            <a:endParaRPr lang="en-US" altLang="en-US" dirty="0"/>
          </a:p>
        </p:txBody>
      </p:sp>
      <p:sp>
        <p:nvSpPr>
          <p:cNvPr id="8195" name="Rectangle 3"/>
          <p:cNvSpPr>
            <a:spLocks noGrp="1" noChangeArrowheads="1"/>
          </p:cNvSpPr>
          <p:nvPr>
            <p:ph type="subTitle" idx="1"/>
          </p:nvPr>
        </p:nvSpPr>
        <p:spPr>
          <a:xfrm>
            <a:off x="838200" y="3657600"/>
            <a:ext cx="7391400" cy="1828800"/>
          </a:xfrm>
        </p:spPr>
        <p:txBody>
          <a:bodyPr rtlCol="0">
            <a:normAutofit/>
          </a:bodyPr>
          <a:lstStyle/>
          <a:p>
            <a:pPr eaLnBrk="1" fontAlgn="auto" hangingPunct="1">
              <a:lnSpc>
                <a:spcPct val="80000"/>
              </a:lnSpc>
              <a:spcAft>
                <a:spcPts val="0"/>
              </a:spcAft>
              <a:buFont typeface="Arial" pitchFamily="34" charset="0"/>
              <a:buNone/>
              <a:defRPr/>
            </a:pPr>
            <a:endParaRPr lang="en-US" altLang="en-US" dirty="0"/>
          </a:p>
          <a:p>
            <a:pPr eaLnBrk="1" fontAlgn="auto" hangingPunct="1">
              <a:lnSpc>
                <a:spcPct val="80000"/>
              </a:lnSpc>
              <a:spcAft>
                <a:spcPts val="0"/>
              </a:spcAft>
              <a:buFont typeface="Arial" pitchFamily="34" charset="0"/>
              <a:buNone/>
              <a:defRPr/>
            </a:pPr>
            <a:endParaRPr lang="en-US" altLang="en-US" dirty="0"/>
          </a:p>
        </p:txBody>
      </p:sp>
      <p:sp>
        <p:nvSpPr>
          <p:cNvPr id="22532" name="Rectangle 1"/>
          <p:cNvSpPr>
            <a:spLocks noChangeArrowheads="1"/>
          </p:cNvSpPr>
          <p:nvPr/>
        </p:nvSpPr>
        <p:spPr bwMode="auto">
          <a:xfrm>
            <a:off x="685800" y="3696110"/>
            <a:ext cx="78486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defTabSz="1474788" eaLnBrk="1" fontAlgn="base" hangingPunct="1">
              <a:lnSpc>
                <a:spcPct val="80000"/>
              </a:lnSpc>
              <a:spcBef>
                <a:spcPts val="400"/>
              </a:spcBef>
              <a:spcAft>
                <a:spcPct val="0"/>
              </a:spcAft>
              <a:buClr>
                <a:srgbClr val="4F81BD"/>
              </a:buClr>
              <a:buSzPct val="68000"/>
              <a:buFontTx/>
              <a:buNone/>
            </a:pPr>
            <a:r>
              <a:rPr lang="en-US" sz="2000" dirty="0">
                <a:solidFill>
                  <a:srgbClr val="292934"/>
                </a:solidFill>
              </a:rPr>
              <a:t>SCIENCE CONTENT DEEPENING  	       	Grade 3</a:t>
            </a:r>
            <a:br>
              <a:rPr lang="en-US" sz="2000" dirty="0">
                <a:solidFill>
                  <a:srgbClr val="292934"/>
                </a:solidFill>
              </a:rPr>
            </a:br>
            <a:endParaRPr lang="en-US" altLang="en-US" sz="2000" dirty="0">
              <a:solidFill>
                <a:srgbClr val="1F497D"/>
              </a:solidFill>
              <a:latin typeface="Lucida Sans Unicode" pitchFamily="34" charset="0"/>
            </a:endParaRPr>
          </a:p>
        </p:txBody>
      </p:sp>
      <p:pic>
        <p:nvPicPr>
          <p:cNvPr id="5" name="Picture 4" descr="Noyce Logo copy.png"/>
          <p:cNvPicPr/>
          <p:nvPr/>
        </p:nvPicPr>
        <p:blipFill>
          <a:blip r:embed="rId3" cstate="print"/>
          <a:stretch>
            <a:fillRect/>
          </a:stretch>
        </p:blipFill>
        <p:spPr>
          <a:xfrm>
            <a:off x="1219200" y="4800600"/>
            <a:ext cx="787400" cy="787400"/>
          </a:xfrm>
          <a:prstGeom prst="rect">
            <a:avLst/>
          </a:prstGeom>
        </p:spPr>
      </p:pic>
      <p:pic>
        <p:nvPicPr>
          <p:cNvPr id="6" name="Picture 5" descr="Macintosh HD1:Users:nicolewickler:Desktop:Screen Shot 2013-10-14 at 11.04.49 AM.png"/>
          <p:cNvPicPr/>
          <p:nvPr/>
        </p:nvPicPr>
        <p:blipFill rotWithShape="1">
          <a:blip r:embed="rId4" cstate="print">
            <a:extLst>
              <a:ext uri="{28A0092B-C50C-407E-A947-70E740481C1C}">
                <a14:useLocalDpi xmlns:a14="http://schemas.microsoft.com/office/drawing/2010/main" val="0"/>
              </a:ext>
            </a:extLst>
          </a:blip>
          <a:srcRect l="13526" t="10564" r="3623" b="5182"/>
          <a:stretch/>
        </p:blipFill>
        <p:spPr bwMode="auto">
          <a:xfrm>
            <a:off x="3282950" y="4927600"/>
            <a:ext cx="679450" cy="622300"/>
          </a:xfrm>
          <a:prstGeom prst="ellipse">
            <a:avLst/>
          </a:prstGeom>
          <a:noFill/>
          <a:ln>
            <a:noFill/>
          </a:ln>
          <a:extLst>
            <a:ext uri="{53640926-AAD7-44d8-BBD7-CCE9431645EC}">
              <a14:shadowObscured xmlns:a14="http://schemas.microsoft.com/office/drawing/2010/main" xmlns=""/>
            </a:ext>
          </a:extLst>
        </p:spPr>
      </p:pic>
      <p:pic>
        <p:nvPicPr>
          <p:cNvPr id="7" name="Picture 6" descr="Macintosh HD:Users:ceemast:Desktop:CPP_logogreen1.g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7000" y="4876800"/>
            <a:ext cx="736600" cy="711200"/>
          </a:xfrm>
          <a:prstGeom prst="rect">
            <a:avLst/>
          </a:prstGeom>
          <a:noFill/>
          <a:ln>
            <a:noFill/>
          </a:ln>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5600" y="4900979"/>
            <a:ext cx="1428750" cy="585788"/>
          </a:xfrm>
          <a:prstGeom prst="rect">
            <a:avLst/>
          </a:prstGeom>
        </p:spPr>
      </p:pic>
    </p:spTree>
    <p:extLst>
      <p:ext uri="{BB962C8B-B14F-4D97-AF65-F5344CB8AC3E}">
        <p14:creationId xmlns:p14="http://schemas.microsoft.com/office/powerpoint/2010/main" val="7335726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8001000" cy="990600"/>
          </a:xfrm>
        </p:spPr>
        <p:txBody>
          <a:bodyPr>
            <a:noAutofit/>
          </a:bodyPr>
          <a:lstStyle/>
          <a:p>
            <a:pPr lvl="0"/>
            <a:br>
              <a:rPr lang="en-US" sz="3600" dirty="0"/>
            </a:br>
            <a:r>
              <a:rPr lang="en-US" dirty="0"/>
              <a:t>Unit Central Questions</a:t>
            </a:r>
            <a:br>
              <a:rPr lang="en-US" sz="3600" dirty="0"/>
            </a:br>
            <a:endParaRPr lang="en-US" sz="3600" dirty="0"/>
          </a:p>
        </p:txBody>
      </p:sp>
      <p:sp>
        <p:nvSpPr>
          <p:cNvPr id="5" name="Content Placeholder 2"/>
          <p:cNvSpPr>
            <a:spLocks noGrp="1"/>
          </p:cNvSpPr>
          <p:nvPr>
            <p:ph idx="1"/>
          </p:nvPr>
        </p:nvSpPr>
        <p:spPr>
          <a:xfrm>
            <a:off x="762000" y="1600200"/>
            <a:ext cx="8001000" cy="4495800"/>
          </a:xfrm>
        </p:spPr>
        <p:txBody>
          <a:bodyPr/>
          <a:lstStyle/>
          <a:p>
            <a:pPr marL="0" indent="0">
              <a:buNone/>
            </a:pPr>
            <a:r>
              <a:rPr lang="en-US" sz="3200" dirty="0"/>
              <a:t>What makes something start to move? What makes something stop moving or change direction? </a:t>
            </a:r>
            <a:r>
              <a:rPr lang="en-US" sz="1800" dirty="0"/>
              <a:t> </a:t>
            </a:r>
            <a:r>
              <a:rPr lang="en-US" dirty="0"/>
              <a:t> </a:t>
            </a:r>
          </a:p>
        </p:txBody>
      </p:sp>
    </p:spTree>
    <p:extLst>
      <p:ext uri="{BB962C8B-B14F-4D97-AF65-F5344CB8AC3E}">
        <p14:creationId xmlns:p14="http://schemas.microsoft.com/office/powerpoint/2010/main" val="486739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828800"/>
            <a:ext cx="8153400" cy="2773363"/>
          </a:xfrm>
        </p:spPr>
        <p:txBody>
          <a:bodyPr/>
          <a:lstStyle/>
          <a:p>
            <a:pPr marL="0" indent="0">
              <a:buNone/>
            </a:pPr>
            <a:r>
              <a:rPr lang="en-US" sz="3200" dirty="0"/>
              <a:t>What makes something start to move?</a:t>
            </a:r>
          </a:p>
        </p:txBody>
      </p:sp>
      <p:sp>
        <p:nvSpPr>
          <p:cNvPr id="4" name="Rectangle 2"/>
          <p:cNvSpPr txBox="1">
            <a:spLocks noChangeArrowheads="1"/>
          </p:cNvSpPr>
          <p:nvPr/>
        </p:nvSpPr>
        <p:spPr>
          <a:xfrm>
            <a:off x="533400" y="609600"/>
            <a:ext cx="8305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pPr algn="l"/>
            <a:r>
              <a:rPr lang="en-US" sz="4000" dirty="0">
                <a:solidFill>
                  <a:srgbClr val="D2533C"/>
                </a:solidFill>
                <a:latin typeface="Calibri" pitchFamily="34" charset="0"/>
              </a:rPr>
              <a:t>Content Deepening: Focus Question 1</a:t>
            </a:r>
          </a:p>
        </p:txBody>
      </p:sp>
    </p:spTree>
    <p:extLst>
      <p:ext uri="{BB962C8B-B14F-4D97-AF65-F5344CB8AC3E}">
        <p14:creationId xmlns:p14="http://schemas.microsoft.com/office/powerpoint/2010/main" val="3672720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382000" cy="990600"/>
          </a:xfrm>
        </p:spPr>
        <p:txBody>
          <a:bodyPr>
            <a:noAutofit/>
          </a:bodyPr>
          <a:lstStyle/>
          <a:p>
            <a:r>
              <a:rPr lang="en-US" sz="3800" dirty="0"/>
              <a:t>Investigation 1: What Makes Objects Move?</a:t>
            </a:r>
          </a:p>
        </p:txBody>
      </p:sp>
      <p:sp>
        <p:nvSpPr>
          <p:cNvPr id="3" name="Content Placeholder 2"/>
          <p:cNvSpPr>
            <a:spLocks noGrp="1"/>
          </p:cNvSpPr>
          <p:nvPr>
            <p:ph idx="1"/>
          </p:nvPr>
        </p:nvSpPr>
        <p:spPr>
          <a:xfrm>
            <a:off x="533400" y="1828800"/>
            <a:ext cx="4953000" cy="4648200"/>
          </a:xfrm>
        </p:spPr>
        <p:txBody>
          <a:bodyPr/>
          <a:lstStyle/>
          <a:p>
            <a:pPr marL="0" indent="0">
              <a:buNone/>
            </a:pPr>
            <a:r>
              <a:rPr lang="en-US" sz="3200" dirty="0"/>
              <a:t>What do you think can make this cart start moving?</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964904" y="2807494"/>
            <a:ext cx="4419601" cy="2614613"/>
          </a:xfrm>
          <a:prstGeom prst="rect">
            <a:avLst/>
          </a:prstGeom>
        </p:spPr>
      </p:pic>
      <p:sp>
        <p:nvSpPr>
          <p:cNvPr id="4" name="TextBox 3"/>
          <p:cNvSpPr txBox="1"/>
          <p:nvPr/>
        </p:nvSpPr>
        <p:spPr>
          <a:xfrm>
            <a:off x="6477000" y="6324600"/>
            <a:ext cx="2057400" cy="246221"/>
          </a:xfrm>
          <a:prstGeom prst="rect">
            <a:avLst/>
          </a:prstGeom>
          <a:noFill/>
        </p:spPr>
        <p:txBody>
          <a:bodyPr wrap="square" rtlCol="0">
            <a:spAutoFit/>
          </a:bodyPr>
          <a:lstStyle/>
          <a:p>
            <a:r>
              <a:rPr lang="en-US" sz="1000" dirty="0">
                <a:latin typeface="Calibri" panose="020F0502020204030204" pitchFamily="34" charset="0"/>
              </a:rPr>
              <a:t>Photo courtesy of Cal Poly Pomona</a:t>
            </a:r>
          </a:p>
        </p:txBody>
      </p:sp>
    </p:spTree>
    <p:extLst>
      <p:ext uri="{BB962C8B-B14F-4D97-AF65-F5344CB8AC3E}">
        <p14:creationId xmlns:p14="http://schemas.microsoft.com/office/powerpoint/2010/main" val="19091893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382000" cy="990600"/>
          </a:xfrm>
        </p:spPr>
        <p:txBody>
          <a:bodyPr>
            <a:noAutofit/>
          </a:bodyPr>
          <a:lstStyle/>
          <a:p>
            <a:r>
              <a:rPr lang="en-US" sz="3800" dirty="0">
                <a:solidFill>
                  <a:srgbClr val="D2533C"/>
                </a:solidFill>
                <a:latin typeface="Calibri" charset="0"/>
              </a:rPr>
              <a:t>Investigation 1: What Makes Objects Move?</a:t>
            </a:r>
            <a:endParaRPr lang="en-US" sz="3800" dirty="0">
              <a:solidFill>
                <a:srgbClr val="000000"/>
              </a:solidFill>
              <a:latin typeface="Calibri" charset="0"/>
            </a:endParaRPr>
          </a:p>
        </p:txBody>
      </p:sp>
      <p:sp>
        <p:nvSpPr>
          <p:cNvPr id="3" name="Content Placeholder 2"/>
          <p:cNvSpPr>
            <a:spLocks noGrp="1"/>
          </p:cNvSpPr>
          <p:nvPr>
            <p:ph idx="1"/>
          </p:nvPr>
        </p:nvSpPr>
        <p:spPr>
          <a:xfrm>
            <a:off x="457200" y="1371600"/>
            <a:ext cx="8382000" cy="5029200"/>
          </a:xfrm>
        </p:spPr>
        <p:txBody>
          <a:bodyPr/>
          <a:lstStyle/>
          <a:p>
            <a:pPr>
              <a:buNone/>
            </a:pPr>
            <a:r>
              <a:rPr lang="en-US" sz="3000" b="1" dirty="0"/>
              <a:t>Directions for each group member:</a:t>
            </a:r>
          </a:p>
          <a:p>
            <a:pPr marL="365760" indent="-365760">
              <a:spcBef>
                <a:spcPts val="600"/>
              </a:spcBef>
              <a:buFont typeface="+mj-lt"/>
              <a:buAutoNum type="arabicPeriod"/>
            </a:pPr>
            <a:r>
              <a:rPr lang="en-US" sz="3000" dirty="0"/>
              <a:t>Choose an object on the tray to investigate.</a:t>
            </a:r>
          </a:p>
          <a:p>
            <a:pPr marL="365760" indent="-365760">
              <a:spcBef>
                <a:spcPts val="600"/>
              </a:spcBef>
              <a:buFont typeface="+mj-lt"/>
              <a:buAutoNum type="arabicPeriod"/>
            </a:pPr>
            <a:r>
              <a:rPr lang="en-US" sz="3000" dirty="0"/>
              <a:t>Explore different ways to make the object move.</a:t>
            </a:r>
          </a:p>
          <a:p>
            <a:pPr marL="365760" indent="-365760">
              <a:spcBef>
                <a:spcPts val="600"/>
              </a:spcBef>
              <a:buFont typeface="+mj-lt"/>
              <a:buAutoNum type="arabicPeriod"/>
            </a:pPr>
            <a:r>
              <a:rPr lang="en-US" sz="3000" dirty="0"/>
              <a:t>On the tree map, circle the name of the object you’re investigating. Then answer these questions using action words like </a:t>
            </a:r>
            <a:r>
              <a:rPr lang="en-US" sz="3000" b="1" dirty="0"/>
              <a:t>push</a:t>
            </a:r>
            <a:r>
              <a:rPr lang="en-US" sz="3000" dirty="0"/>
              <a:t> and </a:t>
            </a:r>
            <a:r>
              <a:rPr lang="en-US" sz="3000" b="1" dirty="0"/>
              <a:t>pull</a:t>
            </a:r>
            <a:r>
              <a:rPr lang="en-US" sz="3000" dirty="0"/>
              <a:t>: </a:t>
            </a:r>
          </a:p>
          <a:p>
            <a:pPr marL="731520" lvl="1" indent="-365760">
              <a:spcBef>
                <a:spcPts val="600"/>
              </a:spcBef>
            </a:pPr>
            <a:r>
              <a:rPr lang="en-US" sz="3000" dirty="0"/>
              <a:t>What </a:t>
            </a:r>
            <a:r>
              <a:rPr lang="en-US" sz="3000" b="1" dirty="0"/>
              <a:t>other object </a:t>
            </a:r>
            <a:r>
              <a:rPr lang="en-US" sz="3000" dirty="0"/>
              <a:t>caused the object to move?</a:t>
            </a:r>
          </a:p>
          <a:p>
            <a:pPr marL="731520" lvl="1" indent="-365760">
              <a:spcBef>
                <a:spcPts val="600"/>
              </a:spcBef>
            </a:pPr>
            <a:r>
              <a:rPr lang="en-US" sz="3000" dirty="0"/>
              <a:t>What </a:t>
            </a:r>
            <a:r>
              <a:rPr lang="en-US" sz="3000" b="1" dirty="0"/>
              <a:t>action</a:t>
            </a:r>
            <a:r>
              <a:rPr lang="en-US" sz="3000" dirty="0"/>
              <a:t> caused the motion?</a:t>
            </a:r>
          </a:p>
          <a:p>
            <a:pPr marL="731520" lvl="1" indent="-365760">
              <a:spcBef>
                <a:spcPts val="600"/>
              </a:spcBef>
            </a:pPr>
            <a:r>
              <a:rPr lang="en-US" sz="3000" dirty="0"/>
              <a:t>What </a:t>
            </a:r>
            <a:r>
              <a:rPr lang="en-US" sz="3000" b="1" dirty="0"/>
              <a:t>action</a:t>
            </a:r>
            <a:r>
              <a:rPr lang="en-US" sz="3000" dirty="0"/>
              <a:t> caused the object to speed up, slow down, change direction, or stop?</a:t>
            </a:r>
          </a:p>
        </p:txBody>
      </p:sp>
    </p:spTree>
    <p:extLst>
      <p:ext uri="{BB962C8B-B14F-4D97-AF65-F5344CB8AC3E}">
        <p14:creationId xmlns:p14="http://schemas.microsoft.com/office/powerpoint/2010/main" val="1582696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763000" cy="990600"/>
          </a:xfrm>
        </p:spPr>
        <p:txBody>
          <a:bodyPr>
            <a:noAutofit/>
          </a:bodyPr>
          <a:lstStyle/>
          <a:p>
            <a:r>
              <a:rPr lang="en-US" sz="3800" dirty="0">
                <a:solidFill>
                  <a:srgbClr val="D2533C"/>
                </a:solidFill>
                <a:latin typeface="Calibri" charset="0"/>
              </a:rPr>
              <a:t>Investigation 1: What Makes Objects Move?</a:t>
            </a:r>
            <a:endParaRPr lang="en-US" sz="3800" dirty="0">
              <a:solidFill>
                <a:srgbClr val="000000"/>
              </a:solidFill>
              <a:latin typeface="Calibri" charset="0"/>
            </a:endParaRPr>
          </a:p>
        </p:txBody>
      </p:sp>
      <p:sp>
        <p:nvSpPr>
          <p:cNvPr id="3" name="Content Placeholder 2"/>
          <p:cNvSpPr>
            <a:spLocks noGrp="1"/>
          </p:cNvSpPr>
          <p:nvPr>
            <p:ph idx="1"/>
          </p:nvPr>
        </p:nvSpPr>
        <p:spPr>
          <a:xfrm>
            <a:off x="381000" y="1447800"/>
            <a:ext cx="8458200" cy="5105400"/>
          </a:xfrm>
        </p:spPr>
        <p:txBody>
          <a:bodyPr/>
          <a:lstStyle/>
          <a:p>
            <a:pPr marL="365760" indent="-365760">
              <a:spcBef>
                <a:spcPts val="600"/>
              </a:spcBef>
            </a:pPr>
            <a:r>
              <a:rPr lang="en-US" sz="2900" b="1" dirty="0"/>
              <a:t>Be specific </a:t>
            </a:r>
            <a:r>
              <a:rPr lang="en-US" sz="2900" dirty="0"/>
              <a:t>when you answer the handout questions.</a:t>
            </a:r>
          </a:p>
          <a:p>
            <a:pPr marL="365760" indent="-365760">
              <a:spcBef>
                <a:spcPts val="600"/>
              </a:spcBef>
            </a:pPr>
            <a:r>
              <a:rPr lang="en-US" sz="2900" dirty="0"/>
              <a:t>Use words like </a:t>
            </a:r>
            <a:r>
              <a:rPr lang="en-US" sz="2900" b="1" dirty="0"/>
              <a:t>push</a:t>
            </a:r>
            <a:r>
              <a:rPr lang="en-US" sz="2900" dirty="0"/>
              <a:t> and </a:t>
            </a:r>
            <a:r>
              <a:rPr lang="en-US" sz="2900" b="1" dirty="0"/>
              <a:t>pull</a:t>
            </a:r>
            <a:r>
              <a:rPr lang="en-US" sz="2900" dirty="0"/>
              <a:t> to describe actions.</a:t>
            </a:r>
          </a:p>
          <a:p>
            <a:pPr marL="365760" indent="-365760">
              <a:spcBef>
                <a:spcPts val="600"/>
              </a:spcBef>
            </a:pPr>
            <a:r>
              <a:rPr lang="en-US" sz="2900" b="1" dirty="0"/>
              <a:t>Ask questions </a:t>
            </a:r>
            <a:r>
              <a:rPr lang="en-US" sz="2900" dirty="0"/>
              <a:t>like these as you examine the object:</a:t>
            </a:r>
          </a:p>
          <a:p>
            <a:pPr marL="731520" indent="-365760">
              <a:spcBef>
                <a:spcPts val="600"/>
              </a:spcBef>
              <a:buFont typeface="+mj-lt"/>
              <a:buAutoNum type="arabicPeriod"/>
            </a:pPr>
            <a:r>
              <a:rPr lang="en-US" sz="2900" dirty="0"/>
              <a:t>What’s moving?</a:t>
            </a:r>
          </a:p>
          <a:p>
            <a:pPr marL="731520" indent="-365760">
              <a:spcBef>
                <a:spcPts val="600"/>
              </a:spcBef>
              <a:buFont typeface="+mj-lt"/>
              <a:buAutoNum type="arabicPeriod"/>
            </a:pPr>
            <a:r>
              <a:rPr lang="en-US" sz="2900" dirty="0"/>
              <a:t>What other object is touching (pushing or pulling) this object and causing it to move?</a:t>
            </a:r>
          </a:p>
          <a:p>
            <a:pPr marL="731520" indent="-365760">
              <a:spcBef>
                <a:spcPts val="600"/>
              </a:spcBef>
              <a:buFont typeface="+mj-lt"/>
              <a:buAutoNum type="arabicPeriod"/>
            </a:pPr>
            <a:r>
              <a:rPr lang="en-US" sz="2900" dirty="0"/>
              <a:t>What action is causing a change in the object’s motion or making it stop?</a:t>
            </a:r>
          </a:p>
          <a:p>
            <a:pPr marL="731520" indent="-365760">
              <a:spcBef>
                <a:spcPts val="600"/>
              </a:spcBef>
              <a:buFont typeface="+mj-lt"/>
              <a:buAutoNum type="arabicPeriod"/>
            </a:pPr>
            <a:r>
              <a:rPr lang="en-US" sz="2900" dirty="0"/>
              <a:t>Does the object ever move without anything else touching it? </a:t>
            </a:r>
          </a:p>
        </p:txBody>
      </p:sp>
    </p:spTree>
    <p:extLst>
      <p:ext uri="{BB962C8B-B14F-4D97-AF65-F5344CB8AC3E}">
        <p14:creationId xmlns:p14="http://schemas.microsoft.com/office/powerpoint/2010/main" val="15826962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305800" cy="990600"/>
          </a:xfrm>
        </p:spPr>
        <p:txBody>
          <a:bodyPr>
            <a:normAutofit/>
          </a:bodyPr>
          <a:lstStyle/>
          <a:p>
            <a:r>
              <a:rPr lang="en-US" sz="3800" dirty="0">
                <a:solidFill>
                  <a:srgbClr val="D2533C"/>
                </a:solidFill>
                <a:latin typeface="Calibri" charset="0"/>
              </a:rPr>
              <a:t>Investigation 1: What Makes Objects Move?</a:t>
            </a:r>
            <a:endParaRPr lang="en-US" sz="3800" dirty="0"/>
          </a:p>
        </p:txBody>
      </p:sp>
      <p:sp>
        <p:nvSpPr>
          <p:cNvPr id="3" name="Content Placeholder 2"/>
          <p:cNvSpPr>
            <a:spLocks noGrp="1"/>
          </p:cNvSpPr>
          <p:nvPr>
            <p:ph idx="1"/>
          </p:nvPr>
        </p:nvSpPr>
        <p:spPr>
          <a:xfrm>
            <a:off x="609600" y="1371600"/>
            <a:ext cx="8077200" cy="4953000"/>
          </a:xfrm>
        </p:spPr>
        <p:txBody>
          <a:bodyPr/>
          <a:lstStyle/>
          <a:p>
            <a:pPr marL="365760" indent="-365760">
              <a:spcBef>
                <a:spcPts val="600"/>
              </a:spcBef>
            </a:pPr>
            <a:r>
              <a:rPr lang="en-US" sz="3200" b="1" dirty="0"/>
              <a:t>Volunteers: </a:t>
            </a:r>
            <a:r>
              <a:rPr lang="en-US" sz="3200" dirty="0"/>
              <a:t>Select a </a:t>
            </a:r>
            <a:r>
              <a:rPr lang="en-US" sz="3200" b="1" dirty="0"/>
              <a:t>different</a:t>
            </a:r>
            <a:r>
              <a:rPr lang="en-US" sz="3200" dirty="0"/>
              <a:t> </a:t>
            </a:r>
            <a:r>
              <a:rPr lang="en-US" sz="3200" b="1" dirty="0"/>
              <a:t>object</a:t>
            </a:r>
            <a:r>
              <a:rPr lang="en-US" sz="3200" dirty="0"/>
              <a:t> to share with the group.</a:t>
            </a:r>
          </a:p>
          <a:p>
            <a:pPr marL="365760" indent="-365760">
              <a:spcBef>
                <a:spcPts val="600"/>
              </a:spcBef>
            </a:pPr>
            <a:r>
              <a:rPr lang="en-US" sz="3200" dirty="0"/>
              <a:t>State the name of your object and then share your descriptions from the tree map:</a:t>
            </a:r>
          </a:p>
          <a:p>
            <a:pPr marL="731520" indent="-365760">
              <a:spcBef>
                <a:spcPts val="600"/>
              </a:spcBef>
              <a:buFont typeface="+mj-lt"/>
              <a:buAutoNum type="arabicPeriod"/>
            </a:pPr>
            <a:r>
              <a:rPr lang="en-US" sz="3200" dirty="0"/>
              <a:t>What </a:t>
            </a:r>
            <a:r>
              <a:rPr lang="en-US" sz="3200" b="1" dirty="0"/>
              <a:t>other object </a:t>
            </a:r>
            <a:r>
              <a:rPr lang="en-US" sz="3200" dirty="0"/>
              <a:t>caused the object to move? (What pushed or pulled it?)</a:t>
            </a:r>
          </a:p>
          <a:p>
            <a:pPr marL="731520" indent="-365760">
              <a:spcBef>
                <a:spcPts val="600"/>
              </a:spcBef>
              <a:buFont typeface="+mj-lt"/>
              <a:buAutoNum type="arabicPeriod"/>
            </a:pPr>
            <a:r>
              <a:rPr lang="en-US" sz="3200" dirty="0"/>
              <a:t>What </a:t>
            </a:r>
            <a:r>
              <a:rPr lang="en-US" sz="3200" b="1" dirty="0"/>
              <a:t>action</a:t>
            </a:r>
            <a:r>
              <a:rPr lang="en-US" sz="3200" dirty="0"/>
              <a:t> caused the motion?</a:t>
            </a:r>
          </a:p>
          <a:p>
            <a:pPr marL="731520" indent="-365760">
              <a:spcBef>
                <a:spcPts val="600"/>
              </a:spcBef>
              <a:buFont typeface="+mj-lt"/>
              <a:buAutoNum type="arabicPeriod"/>
            </a:pPr>
            <a:r>
              <a:rPr lang="en-US" sz="3200" dirty="0"/>
              <a:t>What </a:t>
            </a:r>
            <a:r>
              <a:rPr lang="en-US" sz="3200" b="1" dirty="0"/>
              <a:t>action</a:t>
            </a:r>
            <a:r>
              <a:rPr lang="en-US" sz="3200" dirty="0"/>
              <a:t> caused the object to speed up, slow down, change, direction, or stop? </a:t>
            </a:r>
          </a:p>
        </p:txBody>
      </p:sp>
    </p:spTree>
    <p:extLst>
      <p:ext uri="{BB962C8B-B14F-4D97-AF65-F5344CB8AC3E}">
        <p14:creationId xmlns:p14="http://schemas.microsoft.com/office/powerpoint/2010/main" val="860031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457200" y="381000"/>
            <a:ext cx="8229600" cy="990600"/>
          </a:xfrm>
        </p:spPr>
        <p:txBody>
          <a:bodyPr>
            <a:normAutofit fontScale="90000"/>
          </a:bodyPr>
          <a:lstStyle/>
          <a:p>
            <a:pPr eaLnBrk="1" fontAlgn="auto" hangingPunct="1">
              <a:spcAft>
                <a:spcPts val="0"/>
              </a:spcAft>
              <a:defRPr/>
            </a:pPr>
            <a:br>
              <a:rPr lang="en-US" dirty="0"/>
            </a:br>
            <a:r>
              <a:rPr lang="en-US" sz="4400" dirty="0"/>
              <a:t>Norms for Working Together: The Basics</a:t>
            </a:r>
            <a:br>
              <a:rPr lang="en-US" sz="4400" dirty="0"/>
            </a:br>
            <a:endParaRPr lang="en-US" sz="4400" dirty="0"/>
          </a:p>
        </p:txBody>
      </p:sp>
      <p:sp>
        <p:nvSpPr>
          <p:cNvPr id="115715" name="Rectangle 3"/>
          <p:cNvSpPr>
            <a:spLocks noGrp="1" noChangeArrowheads="1"/>
          </p:cNvSpPr>
          <p:nvPr>
            <p:ph idx="1"/>
          </p:nvPr>
        </p:nvSpPr>
        <p:spPr>
          <a:xfrm>
            <a:off x="533400" y="2323073"/>
            <a:ext cx="8229600" cy="4306327"/>
          </a:xfrm>
        </p:spPr>
        <p:txBody>
          <a:bodyPr rtlCol="0">
            <a:normAutofit lnSpcReduction="10000"/>
          </a:bodyPr>
          <a:lstStyle/>
          <a:p>
            <a:pPr marL="0" indent="0" eaLnBrk="1" fontAlgn="auto" hangingPunct="1">
              <a:spcAft>
                <a:spcPts val="0"/>
              </a:spcAft>
              <a:buFont typeface="Arial" pitchFamily="34" charset="0"/>
              <a:buNone/>
              <a:defRPr/>
            </a:pPr>
            <a:r>
              <a:rPr lang="en-US" sz="2800" b="1" dirty="0"/>
              <a:t>The Basics</a:t>
            </a:r>
          </a:p>
          <a:p>
            <a:pPr marL="342900" marR="0" lvl="0" indent="-342900">
              <a:spcBef>
                <a:spcPts val="600"/>
              </a:spcBef>
              <a:spcAft>
                <a:spcPts val="0"/>
              </a:spcAft>
              <a:buFont typeface="Symbol"/>
              <a:buChar char=""/>
            </a:pPr>
            <a:r>
              <a:rPr lang="en-US" sz="2800" dirty="0">
                <a:solidFill>
                  <a:srgbClr val="292934"/>
                </a:solidFill>
              </a:rPr>
              <a:t>Arrive prepared and on time; stay for the duration; return from breaks on time.</a:t>
            </a:r>
            <a:endParaRPr lang="en-US" sz="2800" dirty="0"/>
          </a:p>
          <a:p>
            <a:pPr marL="342900" marR="0" lvl="0" indent="-342900">
              <a:spcBef>
                <a:spcPts val="600"/>
              </a:spcBef>
              <a:spcAft>
                <a:spcPts val="0"/>
              </a:spcAft>
              <a:buFont typeface="Symbol"/>
              <a:buChar char=""/>
            </a:pPr>
            <a:r>
              <a:rPr lang="en-US" sz="2800" dirty="0">
                <a:solidFill>
                  <a:srgbClr val="292934"/>
                </a:solidFill>
              </a:rPr>
              <a:t>Remain attentive, thoughtful, and respectful; engage and be present.</a:t>
            </a:r>
            <a:endParaRPr lang="en-US" sz="2800" dirty="0"/>
          </a:p>
          <a:p>
            <a:pPr marL="342900" marR="0" lvl="0" indent="-342900">
              <a:spcBef>
                <a:spcPts val="600"/>
              </a:spcBef>
              <a:spcAft>
                <a:spcPts val="0"/>
              </a:spcAft>
              <a:buFont typeface="Symbol"/>
              <a:buChar char=""/>
            </a:pPr>
            <a:r>
              <a:rPr lang="en-US" sz="2800" dirty="0">
                <a:solidFill>
                  <a:srgbClr val="292934"/>
                </a:solidFill>
              </a:rPr>
              <a:t>Eliminate interruptions (turn off cell phones, email, and other electronic devices; avoid sidebar conversations).</a:t>
            </a:r>
            <a:endParaRPr lang="en-US" sz="2800" dirty="0"/>
          </a:p>
          <a:p>
            <a:pPr marL="342900" marR="0" lvl="0" indent="-342900">
              <a:spcBef>
                <a:spcPts val="600"/>
              </a:spcBef>
              <a:spcAft>
                <a:spcPts val="0"/>
              </a:spcAft>
              <a:buFont typeface="Symbol"/>
              <a:buChar char=""/>
            </a:pPr>
            <a:r>
              <a:rPr lang="en-US" sz="2800" dirty="0">
                <a:solidFill>
                  <a:srgbClr val="292934"/>
                </a:solidFill>
              </a:rPr>
              <a:t>Make room for everyone to participate (monitor your floor time).</a:t>
            </a:r>
            <a:endParaRPr lang="en-US" sz="2800" dirty="0"/>
          </a:p>
          <a:p>
            <a:pPr marL="182880" indent="-182880" eaLnBrk="1" fontAlgn="auto" hangingPunct="1">
              <a:spcAft>
                <a:spcPts val="0"/>
              </a:spcAft>
              <a:buFont typeface="Arial" pitchFamily="34" charset="0"/>
              <a:buChar char="•"/>
              <a:defRPr/>
            </a:pPr>
            <a:endParaRPr lang="en-US" dirty="0"/>
          </a:p>
        </p:txBody>
      </p:sp>
      <p:sp>
        <p:nvSpPr>
          <p:cNvPr id="48133" name="TextBox 1"/>
          <p:cNvSpPr txBox="1">
            <a:spLocks noChangeArrowheads="1"/>
          </p:cNvSpPr>
          <p:nvPr/>
        </p:nvSpPr>
        <p:spPr bwMode="auto">
          <a:xfrm>
            <a:off x="533400" y="1295399"/>
            <a:ext cx="82296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800" b="1" dirty="0">
                <a:solidFill>
                  <a:srgbClr val="000000"/>
                </a:solidFill>
                <a:latin typeface="Calibri" panose="020F0502020204030204" pitchFamily="34" charset="0"/>
              </a:rPr>
              <a:t>Purpose: </a:t>
            </a:r>
            <a:r>
              <a:rPr lang="en-US" altLang="en-US" sz="2800" dirty="0">
                <a:solidFill>
                  <a:srgbClr val="000000"/>
                </a:solidFill>
                <a:latin typeface="Calibri" panose="020F0502020204030204" pitchFamily="34" charset="0"/>
              </a:rPr>
              <a:t>Build trust and develop a productive study group for all participants.</a:t>
            </a:r>
          </a:p>
        </p:txBody>
      </p:sp>
    </p:spTree>
    <p:extLst>
      <p:ext uri="{BB962C8B-B14F-4D97-AF65-F5344CB8AC3E}">
        <p14:creationId xmlns:p14="http://schemas.microsoft.com/office/powerpoint/2010/main" val="27864139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8077200" cy="990600"/>
          </a:xfrm>
        </p:spPr>
        <p:txBody>
          <a:bodyPr/>
          <a:lstStyle/>
          <a:p>
            <a:pPr marL="777240"/>
            <a:r>
              <a:rPr lang="en-US" dirty="0"/>
              <a:t>Key Science Ideas</a:t>
            </a:r>
          </a:p>
        </p:txBody>
      </p:sp>
      <p:sp>
        <p:nvSpPr>
          <p:cNvPr id="3" name="Content Placeholder 2"/>
          <p:cNvSpPr>
            <a:spLocks noGrp="1"/>
          </p:cNvSpPr>
          <p:nvPr>
            <p:ph idx="1"/>
          </p:nvPr>
        </p:nvSpPr>
        <p:spPr>
          <a:xfrm>
            <a:off x="609600" y="1600200"/>
            <a:ext cx="8077200" cy="4876800"/>
          </a:xfrm>
        </p:spPr>
        <p:txBody>
          <a:bodyPr/>
          <a:lstStyle/>
          <a:p>
            <a:pPr marL="365760" indent="-365760">
              <a:spcBef>
                <a:spcPts val="1200"/>
              </a:spcBef>
            </a:pPr>
            <a:r>
              <a:rPr lang="en-US" sz="3200" dirty="0">
                <a:solidFill>
                  <a:srgbClr val="000000"/>
                </a:solidFill>
                <a:latin typeface="Calibri" charset="0"/>
              </a:rPr>
              <a:t>Something starts to move when </a:t>
            </a:r>
            <a:r>
              <a:rPr lang="en-US" sz="3200" i="1" dirty="0">
                <a:solidFill>
                  <a:srgbClr val="000000"/>
                </a:solidFill>
                <a:latin typeface="Calibri" charset="0"/>
              </a:rPr>
              <a:t>something else</a:t>
            </a:r>
            <a:r>
              <a:rPr lang="en-US" sz="3200" dirty="0">
                <a:solidFill>
                  <a:srgbClr val="000000"/>
                </a:solidFill>
                <a:latin typeface="Calibri" charset="0"/>
              </a:rPr>
              <a:t> pushes or pulls it.</a:t>
            </a:r>
          </a:p>
          <a:p>
            <a:pPr marL="365760" indent="-365760">
              <a:spcBef>
                <a:spcPts val="1200"/>
              </a:spcBef>
            </a:pPr>
            <a:r>
              <a:rPr lang="en-US" sz="3200" dirty="0">
                <a:solidFill>
                  <a:srgbClr val="000000"/>
                </a:solidFill>
                <a:latin typeface="Calibri" charset="0"/>
              </a:rPr>
              <a:t>An </a:t>
            </a:r>
            <a:r>
              <a:rPr lang="en-US" sz="3200" i="1" dirty="0">
                <a:solidFill>
                  <a:srgbClr val="000000"/>
                </a:solidFill>
                <a:latin typeface="Calibri" charset="0"/>
              </a:rPr>
              <a:t>interaction</a:t>
            </a:r>
            <a:r>
              <a:rPr lang="en-US" sz="3200" dirty="0">
                <a:solidFill>
                  <a:srgbClr val="000000"/>
                </a:solidFill>
                <a:latin typeface="Calibri" charset="0"/>
              </a:rPr>
              <a:t> between two objects makes something start to move.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685800"/>
            <a:ext cx="685800" cy="685800"/>
          </a:xfrm>
          <a:prstGeom prst="rect">
            <a:avLst/>
          </a:prstGeom>
        </p:spPr>
      </p:pic>
    </p:spTree>
    <p:extLst>
      <p:ext uri="{BB962C8B-B14F-4D97-AF65-F5344CB8AC3E}">
        <p14:creationId xmlns:p14="http://schemas.microsoft.com/office/powerpoint/2010/main" val="303748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153400" cy="990600"/>
          </a:xfrm>
        </p:spPr>
        <p:txBody>
          <a:bodyPr/>
          <a:lstStyle/>
          <a:p>
            <a:r>
              <a:rPr lang="en-US" dirty="0"/>
              <a:t>Investigation 2: What Is a Force?</a:t>
            </a:r>
          </a:p>
        </p:txBody>
      </p:sp>
      <p:sp>
        <p:nvSpPr>
          <p:cNvPr id="3" name="Content Placeholder 2"/>
          <p:cNvSpPr>
            <a:spLocks noGrp="1"/>
          </p:cNvSpPr>
          <p:nvPr>
            <p:ph idx="1"/>
          </p:nvPr>
        </p:nvSpPr>
        <p:spPr>
          <a:xfrm>
            <a:off x="533400" y="1600200"/>
            <a:ext cx="8153400" cy="4876800"/>
          </a:xfrm>
        </p:spPr>
        <p:txBody>
          <a:bodyPr/>
          <a:lstStyle/>
          <a:p>
            <a:pPr marL="0" indent="0">
              <a:buNone/>
            </a:pPr>
            <a:r>
              <a:rPr lang="en-US" sz="3200" dirty="0">
                <a:solidFill>
                  <a:srgbClr val="000000"/>
                </a:solidFill>
                <a:latin typeface="Calibri" charset="0"/>
              </a:rPr>
              <a:t>Scientists use an important word to describe what makes something start moving, change direction, or stop moving.</a:t>
            </a:r>
          </a:p>
          <a:p>
            <a:pPr algn="ctr">
              <a:spcBef>
                <a:spcPts val="2400"/>
              </a:spcBef>
              <a:buNone/>
            </a:pPr>
            <a:r>
              <a:rPr lang="en-US" sz="3200" dirty="0">
                <a:solidFill>
                  <a:srgbClr val="000000"/>
                </a:solidFill>
                <a:latin typeface="Calibri" charset="0"/>
              </a:rPr>
              <a:t>That word is </a:t>
            </a:r>
            <a:r>
              <a:rPr lang="en-US" sz="3200" dirty="0"/>
              <a:t>…</a:t>
            </a:r>
            <a:r>
              <a:rPr lang="en-US" sz="3200" dirty="0">
                <a:solidFill>
                  <a:srgbClr val="000000"/>
                </a:solidFill>
                <a:latin typeface="Calibri" charset="0"/>
              </a:rPr>
              <a:t> </a:t>
            </a:r>
          </a:p>
          <a:p>
            <a:pPr algn="ctr">
              <a:spcBef>
                <a:spcPts val="1200"/>
              </a:spcBef>
              <a:buNone/>
            </a:pPr>
            <a:r>
              <a:rPr lang="en-US" sz="3200" b="1" i="1" dirty="0">
                <a:solidFill>
                  <a:srgbClr val="FF0000"/>
                </a:solidFill>
                <a:latin typeface="Calibri" charset="0"/>
              </a:rPr>
              <a:t>FORCE!</a:t>
            </a:r>
            <a:endParaRPr lang="en-US" sz="3200" i="1" dirty="0">
              <a:solidFill>
                <a:srgbClr val="FF0000"/>
              </a:solidFill>
              <a:latin typeface="Calibri" charset="0"/>
            </a:endParaRPr>
          </a:p>
        </p:txBody>
      </p:sp>
    </p:spTree>
    <p:extLst>
      <p:ext uri="{BB962C8B-B14F-4D97-AF65-F5344CB8AC3E}">
        <p14:creationId xmlns:p14="http://schemas.microsoft.com/office/powerpoint/2010/main" val="35786253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8077200" cy="990600"/>
          </a:xfrm>
        </p:spPr>
        <p:txBody>
          <a:bodyPr/>
          <a:lstStyle/>
          <a:p>
            <a:r>
              <a:rPr lang="en-US" dirty="0"/>
              <a:t>Investigation 2: What Is a Force?</a:t>
            </a:r>
          </a:p>
        </p:txBody>
      </p:sp>
      <p:sp>
        <p:nvSpPr>
          <p:cNvPr id="3" name="Content Placeholder 2"/>
          <p:cNvSpPr>
            <a:spLocks noGrp="1"/>
          </p:cNvSpPr>
          <p:nvPr>
            <p:ph idx="1"/>
          </p:nvPr>
        </p:nvSpPr>
        <p:spPr>
          <a:xfrm>
            <a:off x="609600" y="1524000"/>
            <a:ext cx="8229600" cy="3733800"/>
          </a:xfrm>
        </p:spPr>
        <p:txBody>
          <a:bodyPr/>
          <a:lstStyle/>
          <a:p>
            <a:pPr marL="0" indent="0">
              <a:buNone/>
            </a:pPr>
            <a:r>
              <a:rPr lang="en-US" sz="3200" dirty="0"/>
              <a:t>Read the handout again and answer these questions in your science notebook:</a:t>
            </a:r>
          </a:p>
          <a:p>
            <a:pPr marL="731520" indent="-365760">
              <a:spcBef>
                <a:spcPts val="1200"/>
              </a:spcBef>
            </a:pPr>
            <a:r>
              <a:rPr lang="en-US" sz="3200" dirty="0"/>
              <a:t>What is a force?  </a:t>
            </a:r>
          </a:p>
          <a:p>
            <a:pPr marL="731520" indent="-365760">
              <a:spcBef>
                <a:spcPts val="1200"/>
              </a:spcBef>
              <a:spcAft>
                <a:spcPts val="0"/>
              </a:spcAft>
            </a:pPr>
            <a:r>
              <a:rPr lang="en-US" sz="3200" dirty="0"/>
              <a:t>What is gravity?  </a:t>
            </a:r>
          </a:p>
          <a:p>
            <a:pPr marL="0" indent="0">
              <a:spcBef>
                <a:spcPts val="1800"/>
              </a:spcBef>
              <a:spcAft>
                <a:spcPts val="0"/>
              </a:spcAft>
              <a:buNone/>
            </a:pPr>
            <a:r>
              <a:rPr lang="en-US" sz="3200" dirty="0"/>
              <a:t>Be prepared to share examples of forces and gravity from the reading. </a:t>
            </a:r>
          </a:p>
        </p:txBody>
      </p:sp>
    </p:spTree>
    <p:extLst>
      <p:ext uri="{BB962C8B-B14F-4D97-AF65-F5344CB8AC3E}">
        <p14:creationId xmlns:p14="http://schemas.microsoft.com/office/powerpoint/2010/main" val="145718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077200" cy="990600"/>
          </a:xfrm>
        </p:spPr>
        <p:txBody>
          <a:bodyPr>
            <a:normAutofit/>
          </a:bodyPr>
          <a:lstStyle/>
          <a:p>
            <a:r>
              <a:rPr lang="en-US" dirty="0"/>
              <a:t>Investigation 2: What Is a Force?</a:t>
            </a:r>
          </a:p>
        </p:txBody>
      </p:sp>
      <p:sp>
        <p:nvSpPr>
          <p:cNvPr id="3" name="Content Placeholder 2"/>
          <p:cNvSpPr>
            <a:spLocks noGrp="1"/>
          </p:cNvSpPr>
          <p:nvPr>
            <p:ph idx="1"/>
          </p:nvPr>
        </p:nvSpPr>
        <p:spPr>
          <a:xfrm>
            <a:off x="685800" y="1371600"/>
            <a:ext cx="8001000" cy="5181600"/>
          </a:xfrm>
        </p:spPr>
        <p:txBody>
          <a:bodyPr/>
          <a:lstStyle/>
          <a:p>
            <a:pPr marL="365760" indent="-365760"/>
            <a:r>
              <a:rPr lang="en-US" sz="2900" dirty="0"/>
              <a:t>Think of an example from your own life of a force acting on an object.</a:t>
            </a:r>
            <a:endParaRPr lang="en-US" sz="2900" dirty="0">
              <a:solidFill>
                <a:srgbClr val="292934"/>
              </a:solidFill>
              <a:latin typeface="Calibri" charset="0"/>
            </a:endParaRPr>
          </a:p>
          <a:p>
            <a:pPr marL="365760" indent="-365760">
              <a:spcBef>
                <a:spcPts val="1200"/>
              </a:spcBef>
            </a:pPr>
            <a:r>
              <a:rPr lang="en-US" sz="2900" dirty="0">
                <a:solidFill>
                  <a:srgbClr val="000000"/>
                </a:solidFill>
                <a:latin typeface="Calibri" charset="0"/>
              </a:rPr>
              <a:t>Describe how two objects interact (touch) to make something start to move.</a:t>
            </a:r>
          </a:p>
          <a:p>
            <a:pPr marL="365760" indent="-365760">
              <a:spcBef>
                <a:spcPts val="1200"/>
              </a:spcBef>
            </a:pPr>
            <a:r>
              <a:rPr lang="en-US" sz="2900" dirty="0">
                <a:solidFill>
                  <a:srgbClr val="000000"/>
                </a:solidFill>
                <a:latin typeface="Calibri" charset="0"/>
              </a:rPr>
              <a:t>Use science words like these in your descriptions:</a:t>
            </a:r>
          </a:p>
          <a:p>
            <a:pPr lvl="2" indent="-365760">
              <a:spcBef>
                <a:spcPts val="600"/>
              </a:spcBef>
            </a:pPr>
            <a:r>
              <a:rPr lang="en-US" sz="2900" dirty="0">
                <a:solidFill>
                  <a:srgbClr val="000000"/>
                </a:solidFill>
                <a:latin typeface="Calibri" charset="0"/>
              </a:rPr>
              <a:t>Force</a:t>
            </a:r>
          </a:p>
          <a:p>
            <a:pPr lvl="2" indent="-365760">
              <a:spcBef>
                <a:spcPts val="0"/>
              </a:spcBef>
            </a:pPr>
            <a:r>
              <a:rPr lang="en-US" sz="2900" dirty="0">
                <a:solidFill>
                  <a:srgbClr val="000000"/>
                </a:solidFill>
                <a:latin typeface="Calibri" charset="0"/>
              </a:rPr>
              <a:t>Gravity</a:t>
            </a:r>
          </a:p>
          <a:p>
            <a:pPr lvl="2" indent="-365760">
              <a:spcBef>
                <a:spcPts val="0"/>
              </a:spcBef>
            </a:pPr>
            <a:r>
              <a:rPr lang="en-US" sz="2900" dirty="0">
                <a:solidFill>
                  <a:srgbClr val="000000"/>
                </a:solidFill>
                <a:latin typeface="Calibri" charset="0"/>
              </a:rPr>
              <a:t>Push</a:t>
            </a:r>
          </a:p>
          <a:p>
            <a:pPr lvl="2" indent="-365760">
              <a:spcBef>
                <a:spcPts val="0"/>
              </a:spcBef>
            </a:pPr>
            <a:r>
              <a:rPr lang="en-US" sz="2900" dirty="0">
                <a:solidFill>
                  <a:srgbClr val="000000"/>
                </a:solidFill>
                <a:latin typeface="Calibri" charset="0"/>
              </a:rPr>
              <a:t>Pull</a:t>
            </a:r>
          </a:p>
          <a:p>
            <a:pPr lvl="2" indent="-365760">
              <a:spcBef>
                <a:spcPts val="0"/>
              </a:spcBef>
            </a:pPr>
            <a:r>
              <a:rPr lang="en-US" sz="2900" dirty="0">
                <a:solidFill>
                  <a:srgbClr val="000000"/>
                </a:solidFill>
                <a:latin typeface="Calibri" charset="0"/>
              </a:rPr>
              <a:t>Twist</a:t>
            </a:r>
          </a:p>
        </p:txBody>
      </p:sp>
    </p:spTree>
    <p:extLst>
      <p:ext uri="{BB962C8B-B14F-4D97-AF65-F5344CB8AC3E}">
        <p14:creationId xmlns:p14="http://schemas.microsoft.com/office/powerpoint/2010/main" val="29669652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8077200" cy="990600"/>
          </a:xfrm>
        </p:spPr>
        <p:txBody>
          <a:bodyPr/>
          <a:lstStyle/>
          <a:p>
            <a:r>
              <a:rPr lang="en-US" dirty="0"/>
              <a:t>Investigation 2: What Is a Force?</a:t>
            </a:r>
          </a:p>
        </p:txBody>
      </p:sp>
      <p:sp>
        <p:nvSpPr>
          <p:cNvPr id="3" name="Content Placeholder 2"/>
          <p:cNvSpPr>
            <a:spLocks noGrp="1"/>
          </p:cNvSpPr>
          <p:nvPr>
            <p:ph idx="1"/>
          </p:nvPr>
        </p:nvSpPr>
        <p:spPr>
          <a:xfrm>
            <a:off x="609600" y="1371600"/>
            <a:ext cx="8077200" cy="5105400"/>
          </a:xfrm>
        </p:spPr>
        <p:txBody>
          <a:bodyPr/>
          <a:lstStyle/>
          <a:p>
            <a:pPr marL="365760" indent="-365760">
              <a:spcBef>
                <a:spcPts val="1200"/>
              </a:spcBef>
            </a:pPr>
            <a:r>
              <a:rPr lang="en-US" sz="3000" dirty="0"/>
              <a:t>Draw a picture showing what makes something start to  move, change speed or direction, or stop moving. </a:t>
            </a:r>
            <a:endParaRPr lang="en-US" sz="3000" dirty="0">
              <a:solidFill>
                <a:srgbClr val="000000"/>
              </a:solidFill>
              <a:latin typeface="Calibri" charset="0"/>
            </a:endParaRPr>
          </a:p>
          <a:p>
            <a:pPr marL="365760" indent="-365760">
              <a:spcBef>
                <a:spcPts val="1200"/>
              </a:spcBef>
            </a:pPr>
            <a:r>
              <a:rPr lang="en-US" sz="3000" dirty="0">
                <a:solidFill>
                  <a:srgbClr val="000000"/>
                </a:solidFill>
                <a:latin typeface="Calibri" charset="0"/>
              </a:rPr>
              <a:t>Use action words (push, pull, twist, fall, drop) to label the force or forces acting on an object. </a:t>
            </a:r>
          </a:p>
          <a:p>
            <a:pPr marL="365760" indent="-365760">
              <a:spcBef>
                <a:spcPts val="1200"/>
              </a:spcBef>
            </a:pPr>
            <a:r>
              <a:rPr lang="en-US" sz="3000" dirty="0">
                <a:solidFill>
                  <a:srgbClr val="000000"/>
                </a:solidFill>
                <a:latin typeface="Calibri" charset="0"/>
              </a:rPr>
              <a:t>As you work on your drawing, keep this question in mind: </a:t>
            </a:r>
          </a:p>
          <a:p>
            <a:pPr marL="731520" indent="0">
              <a:spcBef>
                <a:spcPts val="1200"/>
              </a:spcBef>
              <a:buNone/>
            </a:pPr>
            <a:r>
              <a:rPr lang="en-US" sz="3000" i="1" dirty="0">
                <a:solidFill>
                  <a:srgbClr val="000000"/>
                </a:solidFill>
                <a:latin typeface="Calibri" charset="0"/>
              </a:rPr>
              <a:t>Where is the force that makes something start to move, change speed or direction, or stop moving? </a:t>
            </a:r>
          </a:p>
        </p:txBody>
      </p:sp>
    </p:spTree>
    <p:extLst>
      <p:ext uri="{BB962C8B-B14F-4D97-AF65-F5344CB8AC3E}">
        <p14:creationId xmlns:p14="http://schemas.microsoft.com/office/powerpoint/2010/main" val="24712868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534400" cy="990600"/>
          </a:xfrm>
        </p:spPr>
        <p:txBody>
          <a:bodyPr>
            <a:noAutofit/>
          </a:bodyPr>
          <a:lstStyle/>
          <a:p>
            <a:r>
              <a:rPr lang="en-US" sz="3800" dirty="0"/>
              <a:t>Reflect: Content Deepening Focus Question 1</a:t>
            </a:r>
          </a:p>
        </p:txBody>
      </p:sp>
      <p:sp>
        <p:nvSpPr>
          <p:cNvPr id="3" name="Content Placeholder 2"/>
          <p:cNvSpPr>
            <a:spLocks noGrp="1"/>
          </p:cNvSpPr>
          <p:nvPr>
            <p:ph idx="1"/>
          </p:nvPr>
        </p:nvSpPr>
        <p:spPr>
          <a:xfrm>
            <a:off x="381000" y="1524000"/>
            <a:ext cx="8382000" cy="4953000"/>
          </a:xfrm>
        </p:spPr>
        <p:txBody>
          <a:bodyPr/>
          <a:lstStyle/>
          <a:p>
            <a:pPr marL="0" indent="0">
              <a:spcBef>
                <a:spcPts val="0"/>
              </a:spcBef>
              <a:buNone/>
            </a:pPr>
            <a:r>
              <a:rPr lang="en-US" sz="3200" dirty="0"/>
              <a:t>What makes something start to move?</a:t>
            </a:r>
          </a:p>
        </p:txBody>
      </p:sp>
    </p:spTree>
    <p:extLst>
      <p:ext uri="{BB962C8B-B14F-4D97-AF65-F5344CB8AC3E}">
        <p14:creationId xmlns:p14="http://schemas.microsoft.com/office/powerpoint/2010/main" val="25438859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153400" cy="990600"/>
          </a:xfrm>
        </p:spPr>
        <p:txBody>
          <a:bodyPr>
            <a:normAutofit/>
          </a:bodyPr>
          <a:lstStyle/>
          <a:p>
            <a:pPr marL="777240"/>
            <a:r>
              <a:rPr lang="en-US" dirty="0"/>
              <a:t>Key Science Ideas</a:t>
            </a:r>
          </a:p>
        </p:txBody>
      </p:sp>
      <p:sp>
        <p:nvSpPr>
          <p:cNvPr id="3" name="Content Placeholder 2"/>
          <p:cNvSpPr>
            <a:spLocks noGrp="1"/>
          </p:cNvSpPr>
          <p:nvPr>
            <p:ph idx="1"/>
          </p:nvPr>
        </p:nvSpPr>
        <p:spPr>
          <a:xfrm>
            <a:off x="609600" y="1600200"/>
            <a:ext cx="8077200" cy="4876800"/>
          </a:xfrm>
        </p:spPr>
        <p:txBody>
          <a:bodyPr/>
          <a:lstStyle/>
          <a:p>
            <a:pPr marL="365760" indent="-365760">
              <a:spcBef>
                <a:spcPts val="1200"/>
              </a:spcBef>
            </a:pPr>
            <a:r>
              <a:rPr lang="en-US" sz="3200" b="1" dirty="0">
                <a:solidFill>
                  <a:srgbClr val="000000"/>
                </a:solidFill>
                <a:latin typeface="Calibri" charset="0"/>
              </a:rPr>
              <a:t>Forces</a:t>
            </a:r>
            <a:r>
              <a:rPr lang="en-US" sz="3200" dirty="0">
                <a:solidFill>
                  <a:srgbClr val="000000"/>
                </a:solidFill>
                <a:latin typeface="Calibri" charset="0"/>
              </a:rPr>
              <a:t> are pushes or pulls (interactions) between two objects that make an object start moving, change speed or direction, or stop moving.</a:t>
            </a:r>
          </a:p>
          <a:p>
            <a:pPr marL="365760" indent="-365760">
              <a:spcBef>
                <a:spcPts val="1200"/>
              </a:spcBef>
            </a:pPr>
            <a:r>
              <a:rPr lang="en-US" sz="3200" dirty="0">
                <a:solidFill>
                  <a:srgbClr val="000000"/>
                </a:solidFill>
                <a:latin typeface="Calibri" charset="0"/>
              </a:rPr>
              <a:t>In most cases, two objects must touch to exert a force.</a:t>
            </a:r>
          </a:p>
          <a:p>
            <a:pPr marL="365760" indent="-365760">
              <a:spcBef>
                <a:spcPts val="1200"/>
              </a:spcBef>
            </a:pPr>
            <a:r>
              <a:rPr lang="en-US" sz="3200" b="1" dirty="0">
                <a:solidFill>
                  <a:srgbClr val="000000"/>
                </a:solidFill>
                <a:latin typeface="Calibri" charset="0"/>
              </a:rPr>
              <a:t>Gravity</a:t>
            </a:r>
            <a:r>
              <a:rPr lang="en-US" sz="3200" dirty="0">
                <a:solidFill>
                  <a:srgbClr val="000000"/>
                </a:solidFill>
                <a:latin typeface="Calibri" charset="0"/>
              </a:rPr>
              <a:t> is a special kind of force that pulls an object toward Earth without requiring it to touch the ground.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685800"/>
            <a:ext cx="685800" cy="685800"/>
          </a:xfrm>
          <a:prstGeom prst="rect">
            <a:avLst/>
          </a:prstGeom>
        </p:spPr>
      </p:pic>
    </p:spTree>
    <p:extLst>
      <p:ext uri="{BB962C8B-B14F-4D97-AF65-F5344CB8AC3E}">
        <p14:creationId xmlns:p14="http://schemas.microsoft.com/office/powerpoint/2010/main" val="392813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828800"/>
            <a:ext cx="8153400" cy="2773363"/>
          </a:xfrm>
        </p:spPr>
        <p:txBody>
          <a:bodyPr/>
          <a:lstStyle/>
          <a:p>
            <a:pPr marL="0" indent="0">
              <a:buNone/>
            </a:pPr>
            <a:r>
              <a:rPr lang="en-US" sz="3200" dirty="0"/>
              <a:t>How can we draw the forces pushing or pulling an object when we can’t see them?</a:t>
            </a:r>
          </a:p>
        </p:txBody>
      </p:sp>
      <p:sp>
        <p:nvSpPr>
          <p:cNvPr id="4" name="Rectangle 2"/>
          <p:cNvSpPr txBox="1">
            <a:spLocks noChangeArrowheads="1"/>
          </p:cNvSpPr>
          <p:nvPr/>
        </p:nvSpPr>
        <p:spPr>
          <a:xfrm>
            <a:off x="533400" y="609600"/>
            <a:ext cx="8305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pPr algn="l"/>
            <a:r>
              <a:rPr lang="en-US" sz="4000" dirty="0">
                <a:solidFill>
                  <a:srgbClr val="D2533C"/>
                </a:solidFill>
                <a:latin typeface="Calibri" pitchFamily="34" charset="0"/>
              </a:rPr>
              <a:t>Content Deepening: Focus Question 2</a:t>
            </a:r>
          </a:p>
        </p:txBody>
      </p:sp>
    </p:spTree>
    <p:extLst>
      <p:ext uri="{BB962C8B-B14F-4D97-AF65-F5344CB8AC3E}">
        <p14:creationId xmlns:p14="http://schemas.microsoft.com/office/powerpoint/2010/main" val="36727200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077200" cy="990600"/>
          </a:xfrm>
        </p:spPr>
        <p:txBody>
          <a:bodyPr>
            <a:normAutofit/>
          </a:bodyPr>
          <a:lstStyle/>
          <a:p>
            <a:r>
              <a:rPr lang="en-US" dirty="0"/>
              <a:t>Analyze Your Drawings</a:t>
            </a:r>
          </a:p>
        </p:txBody>
      </p:sp>
      <p:sp>
        <p:nvSpPr>
          <p:cNvPr id="3" name="Content Placeholder 2"/>
          <p:cNvSpPr>
            <a:spLocks noGrp="1"/>
          </p:cNvSpPr>
          <p:nvPr>
            <p:ph idx="1"/>
          </p:nvPr>
        </p:nvSpPr>
        <p:spPr>
          <a:xfrm>
            <a:off x="685800" y="1219200"/>
            <a:ext cx="8153400" cy="5257800"/>
          </a:xfrm>
        </p:spPr>
        <p:txBody>
          <a:bodyPr/>
          <a:lstStyle/>
          <a:p>
            <a:pPr marL="0" indent="0">
              <a:spcBef>
                <a:spcPts val="600"/>
              </a:spcBef>
              <a:spcAft>
                <a:spcPts val="0"/>
              </a:spcAft>
              <a:buNone/>
            </a:pPr>
            <a:r>
              <a:rPr lang="en-US" sz="2900" dirty="0"/>
              <a:t>Discuss these questions </a:t>
            </a:r>
            <a:r>
              <a:rPr lang="en-US" sz="2900" b="1" dirty="0"/>
              <a:t>for each drawing </a:t>
            </a:r>
            <a:r>
              <a:rPr lang="en-US" sz="2900" dirty="0"/>
              <a:t>with a partner:</a:t>
            </a:r>
          </a:p>
          <a:p>
            <a:pPr marL="731520" indent="-365760">
              <a:spcBef>
                <a:spcPts val="1200"/>
              </a:spcBef>
              <a:spcAft>
                <a:spcPts val="0"/>
              </a:spcAft>
              <a:buFont typeface="+mj-lt"/>
              <a:buAutoNum type="arabicPeriod"/>
            </a:pPr>
            <a:r>
              <a:rPr lang="en-US" sz="2900" dirty="0"/>
              <a:t>Can you see a force in the drawing?  </a:t>
            </a:r>
          </a:p>
          <a:p>
            <a:pPr marL="731520" indent="-365760">
              <a:spcBef>
                <a:spcPts val="1200"/>
              </a:spcBef>
              <a:spcAft>
                <a:spcPts val="0"/>
              </a:spcAft>
              <a:buFont typeface="+mj-lt"/>
              <a:buAutoNum type="arabicPeriod"/>
            </a:pPr>
            <a:r>
              <a:rPr lang="en-US" sz="2900" dirty="0"/>
              <a:t>What part of the drawing lets you know that something has started to move?</a:t>
            </a:r>
          </a:p>
          <a:p>
            <a:pPr marL="731520" indent="-365760">
              <a:spcBef>
                <a:spcPts val="1200"/>
              </a:spcBef>
              <a:spcAft>
                <a:spcPts val="0"/>
              </a:spcAft>
              <a:buFont typeface="+mj-lt"/>
              <a:buAutoNum type="arabicPeriod"/>
            </a:pPr>
            <a:r>
              <a:rPr lang="en-US" sz="2900" dirty="0"/>
              <a:t>How did you represent a force in your drawing?  </a:t>
            </a:r>
          </a:p>
          <a:p>
            <a:pPr marL="731520" indent="-365760">
              <a:spcBef>
                <a:spcPts val="1200"/>
              </a:spcBef>
              <a:spcAft>
                <a:spcPts val="0"/>
              </a:spcAft>
              <a:buFont typeface="+mj-lt"/>
              <a:buAutoNum type="arabicPeriod"/>
            </a:pPr>
            <a:r>
              <a:rPr lang="en-US" sz="2900" dirty="0"/>
              <a:t>Can you tell if a push, a pull, or gravity caused something to move in the drawing?  </a:t>
            </a:r>
          </a:p>
          <a:p>
            <a:pPr marL="731520" indent="-365760">
              <a:spcBef>
                <a:spcPts val="1200"/>
              </a:spcBef>
              <a:spcAft>
                <a:spcPts val="0"/>
              </a:spcAft>
              <a:buFont typeface="+mj-lt"/>
              <a:buAutoNum type="arabicPeriod"/>
            </a:pPr>
            <a:r>
              <a:rPr lang="en-US" sz="2900" dirty="0"/>
              <a:t>Can you tell how strong the force is that caused something to move?</a:t>
            </a:r>
          </a:p>
        </p:txBody>
      </p:sp>
    </p:spTree>
    <p:extLst>
      <p:ext uri="{BB962C8B-B14F-4D97-AF65-F5344CB8AC3E}">
        <p14:creationId xmlns:p14="http://schemas.microsoft.com/office/powerpoint/2010/main" val="303414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8077200" cy="990600"/>
          </a:xfrm>
        </p:spPr>
        <p:txBody>
          <a:bodyPr>
            <a:noAutofit/>
          </a:bodyPr>
          <a:lstStyle/>
          <a:p>
            <a:r>
              <a:rPr lang="en-US" dirty="0">
                <a:solidFill>
                  <a:srgbClr val="D2533C"/>
                </a:solidFill>
                <a:latin typeface="Calibri" charset="0"/>
              </a:rPr>
              <a:t>Investigation 3: Representing a Force</a:t>
            </a:r>
            <a:endParaRPr lang="en-US" dirty="0">
              <a:solidFill>
                <a:srgbClr val="000000"/>
              </a:solidFill>
              <a:latin typeface="Calibri" charset="0"/>
            </a:endParaRPr>
          </a:p>
        </p:txBody>
      </p:sp>
      <p:sp>
        <p:nvSpPr>
          <p:cNvPr id="3" name="Content Placeholder 2"/>
          <p:cNvSpPr>
            <a:spLocks noGrp="1"/>
          </p:cNvSpPr>
          <p:nvPr>
            <p:ph idx="1"/>
          </p:nvPr>
        </p:nvSpPr>
        <p:spPr>
          <a:xfrm>
            <a:off x="609600" y="1447800"/>
            <a:ext cx="8229600" cy="4800600"/>
          </a:xfrm>
        </p:spPr>
        <p:txBody>
          <a:bodyPr/>
          <a:lstStyle/>
          <a:p>
            <a:pPr marL="365760" indent="-365760"/>
            <a:r>
              <a:rPr lang="en-US" sz="3200" dirty="0"/>
              <a:t>When a pushing force was exerted on the cart, in what direction did it move?</a:t>
            </a:r>
          </a:p>
          <a:p>
            <a:pPr marL="365760" indent="-365760">
              <a:spcBef>
                <a:spcPts val="1200"/>
              </a:spcBef>
            </a:pPr>
            <a:r>
              <a:rPr lang="en-US" sz="3200" dirty="0"/>
              <a:t>How could we show in a diagram the direction of the force (the push) on the cart?</a:t>
            </a:r>
          </a:p>
          <a:p>
            <a:pPr marL="365760" indent="-365760">
              <a:spcBef>
                <a:spcPts val="1200"/>
              </a:spcBef>
            </a:pPr>
            <a:r>
              <a:rPr lang="en-US" sz="3200" dirty="0"/>
              <a:t>How could we show in a diagram how strong the force was (a small, weak push or a big, strong push)?</a:t>
            </a:r>
          </a:p>
        </p:txBody>
      </p:sp>
    </p:spTree>
    <p:extLst>
      <p:ext uri="{BB962C8B-B14F-4D97-AF65-F5344CB8AC3E}">
        <p14:creationId xmlns:p14="http://schemas.microsoft.com/office/powerpoint/2010/main" val="2440095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533400" y="304800"/>
            <a:ext cx="8210551" cy="990600"/>
          </a:xfrm>
        </p:spPr>
        <p:txBody>
          <a:bodyPr>
            <a:normAutofit fontScale="90000"/>
          </a:bodyPr>
          <a:lstStyle/>
          <a:p>
            <a:pPr eaLnBrk="1" fontAlgn="auto" hangingPunct="1">
              <a:spcAft>
                <a:spcPts val="0"/>
              </a:spcAft>
              <a:defRPr/>
            </a:pPr>
            <a:br>
              <a:rPr lang="en-US" dirty="0"/>
            </a:br>
            <a:r>
              <a:rPr lang="en-US" sz="4400" dirty="0"/>
              <a:t>Norms for Working Together: The Heart </a:t>
            </a:r>
            <a:br>
              <a:rPr lang="en-US" sz="4400" dirty="0"/>
            </a:br>
            <a:endParaRPr lang="en-US" sz="4400" dirty="0"/>
          </a:p>
        </p:txBody>
      </p:sp>
      <p:sp>
        <p:nvSpPr>
          <p:cNvPr id="115715" name="Rectangle 3"/>
          <p:cNvSpPr>
            <a:spLocks noGrp="1" noChangeArrowheads="1"/>
          </p:cNvSpPr>
          <p:nvPr>
            <p:ph idx="1"/>
          </p:nvPr>
        </p:nvSpPr>
        <p:spPr>
          <a:xfrm>
            <a:off x="533400" y="2332038"/>
            <a:ext cx="8229600" cy="4297362"/>
          </a:xfrm>
        </p:spPr>
        <p:txBody>
          <a:bodyPr rtlCol="0">
            <a:normAutofit fontScale="92500" lnSpcReduction="20000"/>
          </a:bodyPr>
          <a:lstStyle/>
          <a:p>
            <a:pPr marL="0" indent="0" eaLnBrk="1" fontAlgn="auto" hangingPunct="1">
              <a:spcAft>
                <a:spcPts val="0"/>
              </a:spcAft>
              <a:buFont typeface="Arial" pitchFamily="34" charset="0"/>
              <a:buNone/>
              <a:defRPr/>
            </a:pPr>
            <a:r>
              <a:rPr lang="en-US" sz="2800" b="1" dirty="0"/>
              <a:t>The Heart of </a:t>
            </a:r>
            <a:r>
              <a:rPr lang="en-US" sz="2800" b="1" dirty="0" err="1"/>
              <a:t>RESPeCT</a:t>
            </a:r>
            <a:r>
              <a:rPr lang="en-US" sz="2800" b="1" dirty="0"/>
              <a:t> Lesson Analysis and Content </a:t>
            </a:r>
            <a:br>
              <a:rPr lang="en-US" sz="2800" b="1" dirty="0"/>
            </a:br>
            <a:r>
              <a:rPr lang="en-US" sz="2800" b="1" dirty="0"/>
              <a:t>Deepening</a:t>
            </a:r>
          </a:p>
          <a:p>
            <a:pPr marL="342900" marR="0" lvl="0" indent="-342900">
              <a:lnSpc>
                <a:spcPct val="110000"/>
              </a:lnSpc>
              <a:spcBef>
                <a:spcPts val="600"/>
              </a:spcBef>
              <a:spcAft>
                <a:spcPts val="0"/>
              </a:spcAft>
              <a:buFont typeface="Symbol"/>
              <a:buChar char=""/>
            </a:pPr>
            <a:r>
              <a:rPr lang="en-US" sz="2800" dirty="0">
                <a:solidFill>
                  <a:srgbClr val="292934"/>
                </a:solidFill>
              </a:rPr>
              <a:t>Keep the goal in mind: analysis of teaching to improve student learning.  </a:t>
            </a:r>
            <a:endParaRPr lang="en-US" sz="2800" dirty="0"/>
          </a:p>
          <a:p>
            <a:pPr marL="342900" marR="0" lvl="0" indent="-342900">
              <a:lnSpc>
                <a:spcPct val="110000"/>
              </a:lnSpc>
              <a:spcBef>
                <a:spcPts val="600"/>
              </a:spcBef>
              <a:spcAft>
                <a:spcPts val="0"/>
              </a:spcAft>
              <a:buFont typeface="Symbol"/>
              <a:buChar char=""/>
            </a:pPr>
            <a:r>
              <a:rPr lang="en-US" sz="2800" dirty="0">
                <a:solidFill>
                  <a:srgbClr val="292934"/>
                </a:solidFill>
              </a:rPr>
              <a:t>Share your ideas, uncertainties, confusion, disagreements, questions, and good humor. All points of view are welcome.</a:t>
            </a:r>
            <a:endParaRPr lang="en-US" sz="2800" dirty="0"/>
          </a:p>
          <a:p>
            <a:pPr marL="342900" marR="0" lvl="0" indent="-342900">
              <a:lnSpc>
                <a:spcPct val="110000"/>
              </a:lnSpc>
              <a:spcBef>
                <a:spcPts val="600"/>
              </a:spcBef>
              <a:spcAft>
                <a:spcPts val="0"/>
              </a:spcAft>
              <a:buFont typeface="Symbol"/>
              <a:buChar char=""/>
            </a:pPr>
            <a:r>
              <a:rPr lang="en-US" sz="2800" dirty="0">
                <a:solidFill>
                  <a:srgbClr val="292934"/>
                </a:solidFill>
              </a:rPr>
              <a:t>Expect and ask questions to deepen everyone’s learning; be constructively challenging.</a:t>
            </a:r>
            <a:endParaRPr lang="en-US" sz="2800" dirty="0"/>
          </a:p>
          <a:p>
            <a:pPr marL="342900" marR="0" lvl="0" indent="-342900">
              <a:lnSpc>
                <a:spcPct val="110000"/>
              </a:lnSpc>
              <a:spcBef>
                <a:spcPts val="600"/>
              </a:spcBef>
              <a:spcAft>
                <a:spcPts val="0"/>
              </a:spcAft>
              <a:buFont typeface="Symbol"/>
              <a:buChar char=""/>
            </a:pPr>
            <a:r>
              <a:rPr lang="en-US" sz="2800" dirty="0">
                <a:solidFill>
                  <a:srgbClr val="292934"/>
                </a:solidFill>
              </a:rPr>
              <a:t>Listen carefully; seek to understand other participants’ points of view.</a:t>
            </a:r>
            <a:endParaRPr lang="en-US" sz="2800" dirty="0"/>
          </a:p>
          <a:p>
            <a:pPr marL="182880" indent="-182880" eaLnBrk="1" fontAlgn="auto" hangingPunct="1">
              <a:spcAft>
                <a:spcPts val="0"/>
              </a:spcAft>
              <a:buFont typeface="Arial" pitchFamily="34" charset="0"/>
              <a:buChar char="•"/>
              <a:defRPr/>
            </a:pPr>
            <a:endParaRPr lang="en-US" dirty="0"/>
          </a:p>
        </p:txBody>
      </p:sp>
      <p:sp>
        <p:nvSpPr>
          <p:cNvPr id="48133" name="TextBox 1"/>
          <p:cNvSpPr txBox="1">
            <a:spLocks noChangeArrowheads="1"/>
          </p:cNvSpPr>
          <p:nvPr/>
        </p:nvSpPr>
        <p:spPr bwMode="auto">
          <a:xfrm>
            <a:off x="600635" y="1219200"/>
            <a:ext cx="8543365"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800" b="1" dirty="0">
                <a:solidFill>
                  <a:srgbClr val="000000"/>
                </a:solidFill>
                <a:latin typeface="Calibri" panose="020F0502020204030204" pitchFamily="34" charset="0"/>
              </a:rPr>
              <a:t>Purpose: </a:t>
            </a:r>
            <a:r>
              <a:rPr lang="en-US" altLang="en-US" sz="2800" dirty="0">
                <a:solidFill>
                  <a:srgbClr val="000000"/>
                </a:solidFill>
                <a:latin typeface="Calibri" panose="020F0502020204030204" pitchFamily="34" charset="0"/>
              </a:rPr>
              <a:t>Build trust and develop a productive study group for all participants.</a:t>
            </a:r>
          </a:p>
        </p:txBody>
      </p:sp>
    </p:spTree>
    <p:extLst>
      <p:ext uri="{BB962C8B-B14F-4D97-AF65-F5344CB8AC3E}">
        <p14:creationId xmlns:p14="http://schemas.microsoft.com/office/powerpoint/2010/main" val="8343039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382000" cy="990600"/>
          </a:xfrm>
        </p:spPr>
        <p:txBody>
          <a:bodyPr>
            <a:noAutofit/>
          </a:bodyPr>
          <a:lstStyle/>
          <a:p>
            <a:r>
              <a:rPr lang="en-US" sz="3800" dirty="0"/>
              <a:t>Investigation 3: Representing a Force</a:t>
            </a:r>
          </a:p>
        </p:txBody>
      </p:sp>
      <p:sp>
        <p:nvSpPr>
          <p:cNvPr id="3" name="Content Placeholder 2"/>
          <p:cNvSpPr>
            <a:spLocks noGrp="1"/>
          </p:cNvSpPr>
          <p:nvPr>
            <p:ph idx="1"/>
          </p:nvPr>
        </p:nvSpPr>
        <p:spPr>
          <a:xfrm>
            <a:off x="533400" y="1600200"/>
            <a:ext cx="4953000" cy="4648200"/>
          </a:xfrm>
        </p:spPr>
        <p:txBody>
          <a:bodyPr/>
          <a:lstStyle/>
          <a:p>
            <a:pPr marL="0" indent="0">
              <a:buNone/>
            </a:pPr>
            <a:r>
              <a:rPr lang="en-US" sz="3200" b="1" dirty="0"/>
              <a:t>Volunteer 1: </a:t>
            </a:r>
            <a:r>
              <a:rPr lang="en-US" sz="3200" dirty="0"/>
              <a:t>Exert a pushing or pulling force on the cart.</a:t>
            </a:r>
          </a:p>
          <a:p>
            <a:pPr marL="0" indent="0">
              <a:spcBef>
                <a:spcPts val="1200"/>
              </a:spcBef>
              <a:buNone/>
            </a:pPr>
            <a:r>
              <a:rPr lang="en-US" sz="3200" b="1" dirty="0"/>
              <a:t>Volunteer 2: </a:t>
            </a:r>
            <a:r>
              <a:rPr lang="en-US" sz="3200" dirty="0"/>
              <a:t>Select a foam arrow to represent both the </a:t>
            </a:r>
            <a:r>
              <a:rPr lang="en-US" sz="3200" b="1" dirty="0"/>
              <a:t>strength</a:t>
            </a:r>
            <a:r>
              <a:rPr lang="en-US" sz="3200" dirty="0"/>
              <a:t> and </a:t>
            </a:r>
            <a:r>
              <a:rPr lang="en-US" sz="3200" b="1" dirty="0"/>
              <a:t>direction</a:t>
            </a:r>
            <a:r>
              <a:rPr lang="en-US" sz="3200" dirty="0"/>
              <a:t> of the force acting on the cart.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964906" y="2655094"/>
            <a:ext cx="4419601" cy="2614613"/>
          </a:xfrm>
          <a:prstGeom prst="rect">
            <a:avLst/>
          </a:prstGeom>
        </p:spPr>
      </p:pic>
      <p:sp>
        <p:nvSpPr>
          <p:cNvPr id="4" name="TextBox 3"/>
          <p:cNvSpPr txBox="1"/>
          <p:nvPr/>
        </p:nvSpPr>
        <p:spPr>
          <a:xfrm>
            <a:off x="6477000" y="6324600"/>
            <a:ext cx="2057400" cy="246221"/>
          </a:xfrm>
          <a:prstGeom prst="rect">
            <a:avLst/>
          </a:prstGeom>
          <a:noFill/>
        </p:spPr>
        <p:txBody>
          <a:bodyPr wrap="square" rtlCol="0">
            <a:spAutoFit/>
          </a:bodyPr>
          <a:lstStyle/>
          <a:p>
            <a:r>
              <a:rPr lang="en-US" sz="1000" dirty="0">
                <a:latin typeface="Calibri" panose="020F0502020204030204" pitchFamily="34" charset="0"/>
              </a:rPr>
              <a:t>Photo courtesy of Cal Poly Pomona</a:t>
            </a:r>
          </a:p>
        </p:txBody>
      </p:sp>
    </p:spTree>
    <p:extLst>
      <p:ext uri="{BB962C8B-B14F-4D97-AF65-F5344CB8AC3E}">
        <p14:creationId xmlns:p14="http://schemas.microsoft.com/office/powerpoint/2010/main" val="19091893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153400" cy="990600"/>
          </a:xfrm>
        </p:spPr>
        <p:txBody>
          <a:bodyPr/>
          <a:lstStyle/>
          <a:p>
            <a:r>
              <a:rPr lang="en-US" dirty="0"/>
              <a:t>Investigation 3: Representing a Force</a:t>
            </a:r>
          </a:p>
        </p:txBody>
      </p:sp>
      <p:sp>
        <p:nvSpPr>
          <p:cNvPr id="3" name="Content Placeholder 2"/>
          <p:cNvSpPr>
            <a:spLocks noGrp="1"/>
          </p:cNvSpPr>
          <p:nvPr>
            <p:ph idx="1"/>
          </p:nvPr>
        </p:nvSpPr>
        <p:spPr>
          <a:xfrm>
            <a:off x="533400" y="1371600"/>
            <a:ext cx="8153400" cy="5029200"/>
          </a:xfrm>
        </p:spPr>
        <p:txBody>
          <a:bodyPr/>
          <a:lstStyle/>
          <a:p>
            <a:pPr marL="0" indent="0">
              <a:buNone/>
            </a:pPr>
            <a:r>
              <a:rPr lang="en-US" sz="3200" dirty="0"/>
              <a:t>What are the strength and direction of the force acting on the cart in this diagram?</a:t>
            </a: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algn="ct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523104" y="3268096"/>
            <a:ext cx="3810000" cy="2455408"/>
          </a:xfrm>
          <a:prstGeom prst="rect">
            <a:avLst/>
          </a:prstGeom>
        </p:spPr>
      </p:pic>
      <p:sp>
        <p:nvSpPr>
          <p:cNvPr id="8" name="Right Arrow 7"/>
          <p:cNvSpPr/>
          <p:nvPr/>
        </p:nvSpPr>
        <p:spPr>
          <a:xfrm>
            <a:off x="1371600" y="2438400"/>
            <a:ext cx="2438400" cy="685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971800" y="6400800"/>
            <a:ext cx="2690813" cy="215444"/>
          </a:xfrm>
          <a:prstGeom prst="rect">
            <a:avLst/>
          </a:prstGeom>
          <a:noFill/>
        </p:spPr>
        <p:txBody>
          <a:bodyPr wrap="square" rtlCol="0">
            <a:spAutoFit/>
          </a:bodyPr>
          <a:lstStyle/>
          <a:p>
            <a:pPr algn="r"/>
            <a:r>
              <a:rPr lang="en-US" sz="800" dirty="0">
                <a:latin typeface="Calibri" panose="020F0502020204030204" pitchFamily="34" charset="0"/>
                <a:cs typeface="Calibri" panose="020F0502020204030204" pitchFamily="34" charset="0"/>
              </a:rPr>
              <a:t>Photo courtesy of Cal Poly Pomona</a:t>
            </a:r>
          </a:p>
        </p:txBody>
      </p:sp>
    </p:spTree>
    <p:extLst>
      <p:ext uri="{BB962C8B-B14F-4D97-AF65-F5344CB8AC3E}">
        <p14:creationId xmlns:p14="http://schemas.microsoft.com/office/powerpoint/2010/main" val="1712192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686800" cy="990600"/>
          </a:xfrm>
        </p:spPr>
        <p:txBody>
          <a:bodyPr>
            <a:noAutofit/>
          </a:bodyPr>
          <a:lstStyle/>
          <a:p>
            <a:r>
              <a:rPr lang="en-US" sz="3800" dirty="0"/>
              <a:t>Investigation 4: Representing Multiple Forces</a:t>
            </a:r>
          </a:p>
        </p:txBody>
      </p:sp>
      <p:sp>
        <p:nvSpPr>
          <p:cNvPr id="3" name="Content Placeholder 2"/>
          <p:cNvSpPr>
            <a:spLocks noGrp="1"/>
          </p:cNvSpPr>
          <p:nvPr>
            <p:ph idx="1"/>
          </p:nvPr>
        </p:nvSpPr>
        <p:spPr>
          <a:xfrm>
            <a:off x="533400" y="1371600"/>
            <a:ext cx="5181600" cy="4876800"/>
          </a:xfrm>
        </p:spPr>
        <p:txBody>
          <a:bodyPr/>
          <a:lstStyle/>
          <a:p>
            <a:pPr marL="365760" indent="-365760">
              <a:spcBef>
                <a:spcPts val="1200"/>
              </a:spcBef>
            </a:pPr>
            <a:r>
              <a:rPr lang="en-US" sz="3000" dirty="0"/>
              <a:t>What do you think will happen if more than one force acts on the cart </a:t>
            </a:r>
            <a:r>
              <a:rPr lang="en-US" sz="3000" b="1" dirty="0"/>
              <a:t>at the same time in opposite directions</a:t>
            </a:r>
            <a:r>
              <a:rPr lang="en-US" sz="3000" dirty="0"/>
              <a:t>?</a:t>
            </a:r>
          </a:p>
          <a:p>
            <a:pPr marL="365760" indent="-365760">
              <a:spcBef>
                <a:spcPts val="1200"/>
              </a:spcBef>
            </a:pPr>
            <a:r>
              <a:rPr lang="en-US" sz="3000" dirty="0"/>
              <a:t>What will happen if the forces are the same strength?</a:t>
            </a:r>
          </a:p>
          <a:p>
            <a:pPr marL="365760" indent="-365760">
              <a:spcBef>
                <a:spcPts val="1200"/>
              </a:spcBef>
            </a:pPr>
            <a:r>
              <a:rPr lang="en-US" sz="3000" dirty="0"/>
              <a:t>What will happen if one force is stronger than the other force?</a:t>
            </a:r>
          </a:p>
          <a:p>
            <a:pPr marL="0" indent="0">
              <a:buNone/>
            </a:pPr>
            <a:endParaRPr lang="en-US" sz="32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926806" y="2693194"/>
            <a:ext cx="4648200" cy="2462213"/>
          </a:xfrm>
          <a:prstGeom prst="rect">
            <a:avLst/>
          </a:prstGeom>
        </p:spPr>
      </p:pic>
      <p:sp>
        <p:nvSpPr>
          <p:cNvPr id="4" name="TextBox 3"/>
          <p:cNvSpPr txBox="1"/>
          <p:nvPr/>
        </p:nvSpPr>
        <p:spPr>
          <a:xfrm>
            <a:off x="6477000" y="6248400"/>
            <a:ext cx="2057400" cy="246221"/>
          </a:xfrm>
          <a:prstGeom prst="rect">
            <a:avLst/>
          </a:prstGeom>
          <a:noFill/>
        </p:spPr>
        <p:txBody>
          <a:bodyPr wrap="square" rtlCol="0">
            <a:spAutoFit/>
          </a:bodyPr>
          <a:lstStyle/>
          <a:p>
            <a:r>
              <a:rPr lang="en-US" sz="1000" dirty="0">
                <a:latin typeface="Calibri" panose="020F0502020204030204" pitchFamily="34" charset="0"/>
              </a:rPr>
              <a:t>Photo courtesy of Cal Poly Pomona</a:t>
            </a:r>
          </a:p>
        </p:txBody>
      </p:sp>
    </p:spTree>
    <p:extLst>
      <p:ext uri="{BB962C8B-B14F-4D97-AF65-F5344CB8AC3E}">
        <p14:creationId xmlns:p14="http://schemas.microsoft.com/office/powerpoint/2010/main" val="19091893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19400" y="1371600"/>
            <a:ext cx="3048000" cy="1295400"/>
          </a:xfrm>
          <a:prstGeom prst="rect">
            <a:avLst/>
          </a:prstGeom>
        </p:spPr>
      </p:pic>
      <p:sp>
        <p:nvSpPr>
          <p:cNvPr id="6" name="Title 1"/>
          <p:cNvSpPr txBox="1">
            <a:spLocks/>
          </p:cNvSpPr>
          <p:nvPr/>
        </p:nvSpPr>
        <p:spPr>
          <a:xfrm>
            <a:off x="457200" y="381000"/>
            <a:ext cx="8686800" cy="990600"/>
          </a:xfrm>
          <a:prstGeom prst="rect">
            <a:avLst/>
          </a:prstGeom>
        </p:spPr>
        <p:txBody>
          <a:bodyPr vert="horz" lIns="91440" tIns="45720" rIns="91440" bIns="45720"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800" b="0" i="0" u="none" strike="noStrike" kern="1200" cap="none" spc="-100" normalizeH="0" baseline="0" noProof="0" dirty="0">
                <a:ln>
                  <a:noFill/>
                </a:ln>
                <a:solidFill>
                  <a:schemeClr val="tx2"/>
                </a:solidFill>
                <a:effectLst/>
                <a:uLnTx/>
                <a:uFillTx/>
                <a:latin typeface="Calibri" panose="020F0502020204030204" pitchFamily="34" charset="0"/>
                <a:ea typeface="+mj-ea"/>
                <a:cs typeface="+mj-cs"/>
              </a:rPr>
              <a:t>Investigation 4: Representing Multiple Forces</a:t>
            </a:r>
          </a:p>
        </p:txBody>
      </p:sp>
      <p:sp>
        <p:nvSpPr>
          <p:cNvPr id="7" name="TextBox 6"/>
          <p:cNvSpPr txBox="1"/>
          <p:nvPr/>
        </p:nvSpPr>
        <p:spPr>
          <a:xfrm>
            <a:off x="533400" y="2819400"/>
            <a:ext cx="8153400" cy="3770263"/>
          </a:xfrm>
          <a:prstGeom prst="rect">
            <a:avLst/>
          </a:prstGeom>
          <a:noFill/>
        </p:spPr>
        <p:txBody>
          <a:bodyPr wrap="square" rtlCol="0">
            <a:spAutoFit/>
          </a:bodyPr>
          <a:lstStyle/>
          <a:p>
            <a:pPr marL="365760" indent="-365760">
              <a:spcBef>
                <a:spcPts val="600"/>
              </a:spcBef>
              <a:buClr>
                <a:schemeClr val="bg1">
                  <a:lumMod val="65000"/>
                </a:schemeClr>
              </a:buClr>
              <a:buFont typeface="+mj-lt"/>
              <a:buAutoNum type="arabicPeriod"/>
            </a:pPr>
            <a:r>
              <a:rPr lang="en-US" sz="2800" dirty="0">
                <a:latin typeface="Calibri" pitchFamily="34" charset="0"/>
              </a:rPr>
              <a:t>What happens when you and your partner exert the </a:t>
            </a:r>
            <a:r>
              <a:rPr lang="en-US" sz="2800" b="1" dirty="0">
                <a:latin typeface="Calibri" pitchFamily="34" charset="0"/>
              </a:rPr>
              <a:t>same (equal) forces </a:t>
            </a:r>
            <a:r>
              <a:rPr lang="en-US" sz="2800" dirty="0">
                <a:latin typeface="Calibri" pitchFamily="34" charset="0"/>
              </a:rPr>
              <a:t>on a toy car?</a:t>
            </a:r>
          </a:p>
          <a:p>
            <a:pPr marL="731520" indent="-365760">
              <a:spcBef>
                <a:spcPts val="600"/>
              </a:spcBef>
              <a:buClr>
                <a:schemeClr val="bg1">
                  <a:lumMod val="65000"/>
                </a:schemeClr>
              </a:buClr>
              <a:buFont typeface="Arial" pitchFamily="34" charset="0"/>
              <a:buChar char="•"/>
            </a:pPr>
            <a:r>
              <a:rPr lang="en-US" sz="2800" dirty="0">
                <a:latin typeface="Calibri" pitchFamily="34" charset="0"/>
              </a:rPr>
              <a:t>How would you show the direction and strength of each force with paper arrows?</a:t>
            </a:r>
          </a:p>
          <a:p>
            <a:pPr marL="365760" indent="-365760">
              <a:spcBef>
                <a:spcPts val="600"/>
              </a:spcBef>
              <a:buClr>
                <a:schemeClr val="bg1">
                  <a:lumMod val="65000"/>
                </a:schemeClr>
              </a:buClr>
              <a:buFont typeface="+mj-lt"/>
              <a:buAutoNum type="arabicPeriod" startAt="2"/>
            </a:pPr>
            <a:r>
              <a:rPr lang="en-US" sz="2800" dirty="0">
                <a:latin typeface="Calibri" pitchFamily="34" charset="0"/>
              </a:rPr>
              <a:t>What happens when you and your partner exert </a:t>
            </a:r>
            <a:r>
              <a:rPr lang="en-US" sz="2800" b="1" dirty="0">
                <a:latin typeface="Calibri" pitchFamily="34" charset="0"/>
              </a:rPr>
              <a:t>different (unequal) forces </a:t>
            </a:r>
            <a:r>
              <a:rPr lang="en-US" sz="2800" dirty="0">
                <a:latin typeface="Calibri" pitchFamily="34" charset="0"/>
              </a:rPr>
              <a:t>on the car?</a:t>
            </a:r>
          </a:p>
          <a:p>
            <a:pPr marL="731520" indent="-365760">
              <a:spcBef>
                <a:spcPts val="600"/>
              </a:spcBef>
              <a:buClr>
                <a:schemeClr val="bg1">
                  <a:lumMod val="65000"/>
                </a:schemeClr>
              </a:buClr>
              <a:buFont typeface="Arial" pitchFamily="34" charset="0"/>
              <a:buChar char="•"/>
            </a:pPr>
            <a:r>
              <a:rPr lang="en-US" sz="2800" dirty="0">
                <a:latin typeface="Calibri" pitchFamily="34" charset="0"/>
              </a:rPr>
              <a:t>How would you show the direction and strength of each force with paper arrows?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153400" cy="990600"/>
          </a:xfrm>
        </p:spPr>
        <p:txBody>
          <a:bodyPr/>
          <a:lstStyle/>
          <a:p>
            <a:r>
              <a:rPr lang="en-US" dirty="0"/>
              <a:t>Show What You Know</a:t>
            </a:r>
          </a:p>
        </p:txBody>
      </p:sp>
      <p:sp>
        <p:nvSpPr>
          <p:cNvPr id="3" name="Content Placeholder 2"/>
          <p:cNvSpPr>
            <a:spLocks noGrp="1"/>
          </p:cNvSpPr>
          <p:nvPr>
            <p:ph idx="1"/>
          </p:nvPr>
        </p:nvSpPr>
        <p:spPr/>
        <p:txBody>
          <a:bodyPr/>
          <a:lstStyle/>
          <a:p>
            <a:pPr marL="0" indent="0">
              <a:buNone/>
            </a:pPr>
            <a:r>
              <a:rPr lang="en-US" sz="3200" dirty="0"/>
              <a:t>Complete handout 5.7 (What Are the Forces?) using everything you’ve learned so far about equal and unequal forces.</a:t>
            </a:r>
          </a:p>
        </p:txBody>
      </p:sp>
    </p:spTree>
    <p:extLst>
      <p:ext uri="{BB962C8B-B14F-4D97-AF65-F5344CB8AC3E}">
        <p14:creationId xmlns:p14="http://schemas.microsoft.com/office/powerpoint/2010/main" val="22747219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828800"/>
            <a:ext cx="8153400" cy="2773363"/>
          </a:xfrm>
        </p:spPr>
        <p:txBody>
          <a:bodyPr/>
          <a:lstStyle/>
          <a:p>
            <a:pPr marL="0" indent="0">
              <a:buNone/>
            </a:pPr>
            <a:r>
              <a:rPr lang="en-US" sz="3200" dirty="0"/>
              <a:t>How can we draw the forces pushing or pulling an object when we can’t see them?</a:t>
            </a:r>
          </a:p>
        </p:txBody>
      </p:sp>
      <p:sp>
        <p:nvSpPr>
          <p:cNvPr id="4" name="Rectangle 2"/>
          <p:cNvSpPr txBox="1">
            <a:spLocks noChangeArrowheads="1"/>
          </p:cNvSpPr>
          <p:nvPr/>
        </p:nvSpPr>
        <p:spPr>
          <a:xfrm>
            <a:off x="533400" y="609600"/>
            <a:ext cx="8305800" cy="1143000"/>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pPr algn="l"/>
            <a:r>
              <a:rPr lang="en-US" sz="4000" dirty="0">
                <a:solidFill>
                  <a:srgbClr val="D2533C"/>
                </a:solidFill>
                <a:latin typeface="Calibri" pitchFamily="34" charset="0"/>
              </a:rPr>
              <a:t>Reflect: Content Deepening Focus Question 2</a:t>
            </a:r>
          </a:p>
        </p:txBody>
      </p:sp>
    </p:spTree>
    <p:extLst>
      <p:ext uri="{BB962C8B-B14F-4D97-AF65-F5344CB8AC3E}">
        <p14:creationId xmlns:p14="http://schemas.microsoft.com/office/powerpoint/2010/main" val="36727200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lstStyle/>
          <a:p>
            <a:pPr marL="777240"/>
            <a:r>
              <a:rPr lang="en-US" dirty="0"/>
              <a:t>Key Science Ideas</a:t>
            </a:r>
          </a:p>
        </p:txBody>
      </p:sp>
      <p:sp>
        <p:nvSpPr>
          <p:cNvPr id="3" name="Content Placeholder 2"/>
          <p:cNvSpPr>
            <a:spLocks noGrp="1"/>
          </p:cNvSpPr>
          <p:nvPr>
            <p:ph idx="1"/>
          </p:nvPr>
        </p:nvSpPr>
        <p:spPr>
          <a:xfrm>
            <a:off x="457200" y="1295400"/>
            <a:ext cx="8305800" cy="5181600"/>
          </a:xfrm>
        </p:spPr>
        <p:txBody>
          <a:bodyPr/>
          <a:lstStyle/>
          <a:p>
            <a:pPr marL="365760" indent="-365760">
              <a:spcBef>
                <a:spcPts val="600"/>
              </a:spcBef>
            </a:pPr>
            <a:r>
              <a:rPr lang="en-US" sz="3000" dirty="0">
                <a:solidFill>
                  <a:srgbClr val="000000"/>
                </a:solidFill>
                <a:latin typeface="Calibri" charset="0"/>
              </a:rPr>
              <a:t>Forces are invisible pushes or pulls (interactions) between two objects that change an object’s motion.</a:t>
            </a:r>
          </a:p>
          <a:p>
            <a:pPr marL="365760" indent="-365760">
              <a:spcBef>
                <a:spcPts val="600"/>
              </a:spcBef>
            </a:pPr>
            <a:r>
              <a:rPr lang="en-US" sz="3000" dirty="0">
                <a:solidFill>
                  <a:srgbClr val="000000"/>
                </a:solidFill>
                <a:latin typeface="Calibri" charset="0"/>
              </a:rPr>
              <a:t>Scientists use arrows to represent the </a:t>
            </a:r>
            <a:r>
              <a:rPr lang="en-US" sz="3000" b="1" dirty="0">
                <a:solidFill>
                  <a:srgbClr val="000000"/>
                </a:solidFill>
                <a:latin typeface="Calibri" charset="0"/>
              </a:rPr>
              <a:t>strength</a:t>
            </a:r>
            <a:r>
              <a:rPr lang="en-US" sz="3000" dirty="0">
                <a:solidFill>
                  <a:srgbClr val="000000"/>
                </a:solidFill>
                <a:latin typeface="Calibri" charset="0"/>
              </a:rPr>
              <a:t> and </a:t>
            </a:r>
            <a:r>
              <a:rPr lang="en-US" sz="3000" b="1" dirty="0">
                <a:solidFill>
                  <a:srgbClr val="000000"/>
                </a:solidFill>
                <a:latin typeface="Calibri" charset="0"/>
              </a:rPr>
              <a:t>direction</a:t>
            </a:r>
            <a:r>
              <a:rPr lang="en-US" sz="3000" dirty="0">
                <a:solidFill>
                  <a:srgbClr val="000000"/>
                </a:solidFill>
                <a:latin typeface="Calibri" charset="0"/>
              </a:rPr>
              <a:t> of the forces acting on an object.</a:t>
            </a:r>
          </a:p>
          <a:p>
            <a:pPr marL="365760" indent="-365760">
              <a:spcBef>
                <a:spcPts val="600"/>
              </a:spcBef>
            </a:pPr>
            <a:r>
              <a:rPr lang="en-US" sz="3000" dirty="0">
                <a:solidFill>
                  <a:srgbClr val="000000"/>
                </a:solidFill>
                <a:latin typeface="Calibri" charset="0"/>
              </a:rPr>
              <a:t>The </a:t>
            </a:r>
            <a:r>
              <a:rPr lang="en-US" sz="3000" b="1" dirty="0">
                <a:solidFill>
                  <a:srgbClr val="000000"/>
                </a:solidFill>
                <a:latin typeface="Calibri" charset="0"/>
              </a:rPr>
              <a:t>direction</a:t>
            </a:r>
            <a:r>
              <a:rPr lang="en-US" sz="3000" dirty="0">
                <a:solidFill>
                  <a:srgbClr val="000000"/>
                </a:solidFill>
                <a:latin typeface="Calibri" charset="0"/>
              </a:rPr>
              <a:t> of the arrow shows the direction of the force, and the </a:t>
            </a:r>
            <a:r>
              <a:rPr lang="en-US" sz="3000" b="1" dirty="0">
                <a:solidFill>
                  <a:srgbClr val="000000"/>
                </a:solidFill>
                <a:latin typeface="Calibri" charset="0"/>
              </a:rPr>
              <a:t>length</a:t>
            </a:r>
            <a:r>
              <a:rPr lang="en-US" sz="3000" dirty="0">
                <a:solidFill>
                  <a:srgbClr val="000000"/>
                </a:solidFill>
                <a:latin typeface="Calibri" charset="0"/>
              </a:rPr>
              <a:t> of the arrow shows the strength of the force.</a:t>
            </a:r>
          </a:p>
          <a:p>
            <a:pPr marL="365760" indent="-365760">
              <a:spcBef>
                <a:spcPts val="600"/>
              </a:spcBef>
            </a:pPr>
            <a:r>
              <a:rPr lang="en-US" sz="3000" dirty="0">
                <a:solidFill>
                  <a:srgbClr val="000000"/>
                </a:solidFill>
                <a:latin typeface="Calibri" charset="0"/>
              </a:rPr>
              <a:t>Longer arrows represent bigger, or stronger, forces, and shorter arrows represent smaller, or weaker, forces.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533400"/>
            <a:ext cx="685800" cy="685800"/>
          </a:xfrm>
          <a:prstGeom prst="rect">
            <a:avLst/>
          </a:prstGeom>
        </p:spPr>
      </p:pic>
    </p:spTree>
    <p:extLst>
      <p:ext uri="{BB962C8B-B14F-4D97-AF65-F5344CB8AC3E}">
        <p14:creationId xmlns:p14="http://schemas.microsoft.com/office/powerpoint/2010/main" val="217860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8077200" cy="990600"/>
          </a:xfrm>
        </p:spPr>
        <p:txBody>
          <a:bodyPr/>
          <a:lstStyle/>
          <a:p>
            <a:r>
              <a:rPr lang="en-US" dirty="0"/>
              <a:t>Questions to Think About</a:t>
            </a:r>
          </a:p>
        </p:txBody>
      </p:sp>
      <p:sp>
        <p:nvSpPr>
          <p:cNvPr id="3" name="Content Placeholder 2"/>
          <p:cNvSpPr>
            <a:spLocks noGrp="1"/>
          </p:cNvSpPr>
          <p:nvPr>
            <p:ph idx="1"/>
          </p:nvPr>
        </p:nvSpPr>
        <p:spPr>
          <a:xfrm>
            <a:off x="609600" y="1600200"/>
            <a:ext cx="8077200" cy="4876800"/>
          </a:xfrm>
        </p:spPr>
        <p:txBody>
          <a:bodyPr/>
          <a:lstStyle/>
          <a:p>
            <a:pPr marL="365760" indent="-365760">
              <a:spcBef>
                <a:spcPts val="1200"/>
              </a:spcBef>
            </a:pPr>
            <a:r>
              <a:rPr lang="en-US" sz="3200" dirty="0">
                <a:solidFill>
                  <a:srgbClr val="000000"/>
                </a:solidFill>
              </a:rPr>
              <a:t>What causes an object’s motion to change?</a:t>
            </a:r>
          </a:p>
          <a:p>
            <a:pPr marL="365760" indent="-365760">
              <a:spcBef>
                <a:spcPts val="1200"/>
              </a:spcBef>
            </a:pPr>
            <a:r>
              <a:rPr lang="en-US" sz="3200" dirty="0">
                <a:solidFill>
                  <a:srgbClr val="000000"/>
                </a:solidFill>
              </a:rPr>
              <a:t>What is the direction of an object’s weight?</a:t>
            </a:r>
          </a:p>
          <a:p>
            <a:pPr marL="365760" indent="-365760">
              <a:spcBef>
                <a:spcPts val="1200"/>
              </a:spcBef>
            </a:pPr>
            <a:r>
              <a:rPr lang="en-US" sz="3200" dirty="0">
                <a:solidFill>
                  <a:srgbClr val="000000"/>
                </a:solidFill>
              </a:rPr>
              <a:t>What happens to the weight of an object when it rests on top of another object?</a:t>
            </a:r>
          </a:p>
        </p:txBody>
      </p:sp>
    </p:spTree>
    <p:extLst>
      <p:ext uri="{BB962C8B-B14F-4D97-AF65-F5344CB8AC3E}">
        <p14:creationId xmlns:p14="http://schemas.microsoft.com/office/powerpoint/2010/main" val="10923886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077200" cy="990600"/>
          </a:xfrm>
        </p:spPr>
        <p:txBody>
          <a:bodyPr>
            <a:noAutofit/>
          </a:bodyPr>
          <a:lstStyle/>
          <a:p>
            <a:r>
              <a:rPr lang="en-US" dirty="0"/>
              <a:t>Contact and Noncontact Forces </a:t>
            </a:r>
          </a:p>
        </p:txBody>
      </p:sp>
      <p:sp>
        <p:nvSpPr>
          <p:cNvPr id="3" name="Content Placeholder 2"/>
          <p:cNvSpPr>
            <a:spLocks noGrp="1"/>
          </p:cNvSpPr>
          <p:nvPr>
            <p:ph idx="1"/>
          </p:nvPr>
        </p:nvSpPr>
        <p:spPr>
          <a:xfrm>
            <a:off x="609600" y="1524000"/>
            <a:ext cx="3048000" cy="4876800"/>
          </a:xfrm>
        </p:spPr>
        <p:txBody>
          <a:bodyPr/>
          <a:lstStyle/>
          <a:p>
            <a:pPr marL="365760" indent="-365760">
              <a:spcBef>
                <a:spcPts val="1200"/>
              </a:spcBef>
            </a:pPr>
            <a:r>
              <a:rPr lang="en-US" sz="3000" dirty="0"/>
              <a:t>Which objects require </a:t>
            </a:r>
            <a:r>
              <a:rPr lang="en-US" sz="3000" b="1" dirty="0"/>
              <a:t>physical contact </a:t>
            </a:r>
            <a:r>
              <a:rPr lang="en-US" sz="3000" dirty="0"/>
              <a:t>with a force to move?</a:t>
            </a:r>
          </a:p>
          <a:p>
            <a:pPr marL="365760" indent="-365760">
              <a:spcBef>
                <a:spcPts val="1200"/>
              </a:spcBef>
            </a:pPr>
            <a:r>
              <a:rPr lang="en-US" sz="3000" dirty="0"/>
              <a:t>Which objects can move </a:t>
            </a:r>
            <a:r>
              <a:rPr lang="en-US" sz="3000" b="1" dirty="0"/>
              <a:t>without physical contact </a:t>
            </a:r>
            <a:r>
              <a:rPr lang="en-US" sz="3000" dirty="0"/>
              <a:t>with </a:t>
            </a:r>
            <a:br>
              <a:rPr lang="en-US" sz="3000" dirty="0"/>
            </a:br>
            <a:r>
              <a:rPr lang="en-US" sz="3000" dirty="0"/>
              <a:t>a force? </a:t>
            </a:r>
          </a:p>
          <a:p>
            <a:endParaRPr lang="en-US" sz="1800" dirty="0"/>
          </a:p>
        </p:txBody>
      </p:sp>
      <p:pic>
        <p:nvPicPr>
          <p:cNvPr id="5" name="Picture 4"/>
          <p:cNvPicPr>
            <a:picLocks noChangeAspect="1"/>
          </p:cNvPicPr>
          <p:nvPr/>
        </p:nvPicPr>
        <p:blipFill>
          <a:blip r:embed="rId3" cstate="print"/>
          <a:stretch>
            <a:fillRect/>
          </a:stretch>
        </p:blipFill>
        <p:spPr>
          <a:xfrm>
            <a:off x="3733800" y="1447800"/>
            <a:ext cx="4876800" cy="4953000"/>
          </a:xfrm>
          <a:prstGeom prst="rect">
            <a:avLst/>
          </a:prstGeom>
        </p:spPr>
      </p:pic>
      <p:sp>
        <p:nvSpPr>
          <p:cNvPr id="4" name="TextBox 3"/>
          <p:cNvSpPr txBox="1"/>
          <p:nvPr/>
        </p:nvSpPr>
        <p:spPr>
          <a:xfrm>
            <a:off x="7010400" y="6324600"/>
            <a:ext cx="2133600" cy="246221"/>
          </a:xfrm>
          <a:prstGeom prst="rect">
            <a:avLst/>
          </a:prstGeom>
          <a:noFill/>
        </p:spPr>
        <p:txBody>
          <a:bodyPr wrap="square" rtlCol="0">
            <a:spAutoFit/>
          </a:bodyPr>
          <a:lstStyle/>
          <a:p>
            <a:r>
              <a:rPr lang="en-US" sz="1000" dirty="0">
                <a:latin typeface="Calibri" panose="020F0502020204030204" pitchFamily="34" charset="0"/>
                <a:cs typeface="Calibri" panose="020F0502020204030204" pitchFamily="34" charset="0"/>
              </a:rPr>
              <a:t>Courtesy of Hector Mireles</a:t>
            </a:r>
          </a:p>
        </p:txBody>
      </p:sp>
    </p:spTree>
    <p:extLst>
      <p:ext uri="{BB962C8B-B14F-4D97-AF65-F5344CB8AC3E}">
        <p14:creationId xmlns:p14="http://schemas.microsoft.com/office/powerpoint/2010/main" val="20736879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8001000" cy="990600"/>
          </a:xfrm>
        </p:spPr>
        <p:txBody>
          <a:bodyPr/>
          <a:lstStyle/>
          <a:p>
            <a:r>
              <a:rPr lang="en-US" dirty="0"/>
              <a:t>Describe the Forces  </a:t>
            </a:r>
          </a:p>
        </p:txBody>
      </p:sp>
      <p:pic>
        <p:nvPicPr>
          <p:cNvPr id="4" name="Content Placeholder 3"/>
          <p:cNvPicPr>
            <a:picLocks noGrp="1" noChangeAspect="1"/>
          </p:cNvPicPr>
          <p:nvPr>
            <p:ph idx="1"/>
          </p:nvPr>
        </p:nvPicPr>
        <p:blipFill>
          <a:blip r:embed="rId3" cstate="print"/>
          <a:stretch>
            <a:fillRect/>
          </a:stretch>
        </p:blipFill>
        <p:spPr>
          <a:xfrm>
            <a:off x="1523999" y="1524000"/>
            <a:ext cx="6993465" cy="4800600"/>
          </a:xfrm>
          <a:prstGeom prst="rect">
            <a:avLst/>
          </a:prstGeom>
        </p:spPr>
      </p:pic>
      <p:sp>
        <p:nvSpPr>
          <p:cNvPr id="5" name="TextBox 4"/>
          <p:cNvSpPr txBox="1"/>
          <p:nvPr/>
        </p:nvSpPr>
        <p:spPr>
          <a:xfrm>
            <a:off x="5020732" y="6324600"/>
            <a:ext cx="2133600" cy="246221"/>
          </a:xfrm>
          <a:prstGeom prst="rect">
            <a:avLst/>
          </a:prstGeom>
          <a:noFill/>
        </p:spPr>
        <p:txBody>
          <a:bodyPr wrap="square" rtlCol="0">
            <a:spAutoFit/>
          </a:bodyPr>
          <a:lstStyle/>
          <a:p>
            <a:pPr algn="r"/>
            <a:r>
              <a:rPr lang="en-US" sz="1000" dirty="0">
                <a:latin typeface="Calibri" panose="020F0502020204030204" pitchFamily="34" charset="0"/>
                <a:cs typeface="Calibri" panose="020F0502020204030204" pitchFamily="34" charset="0"/>
              </a:rPr>
              <a:t>Courtesy of Hector Mireles</a:t>
            </a:r>
          </a:p>
        </p:txBody>
      </p:sp>
    </p:spTree>
    <p:extLst>
      <p:ext uri="{BB962C8B-B14F-4D97-AF65-F5344CB8AC3E}">
        <p14:creationId xmlns:p14="http://schemas.microsoft.com/office/powerpoint/2010/main" val="1902258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1899" y="437254"/>
            <a:ext cx="5868219" cy="6420746"/>
          </a:xfrm>
          <a:prstGeom prst="rect">
            <a:avLst/>
          </a:prstGeom>
        </p:spPr>
      </p:pic>
      <p:sp>
        <p:nvSpPr>
          <p:cNvPr id="4" name="Rectangle 6">
            <a:extLst>
              <a:ext uri="{FF2B5EF4-FFF2-40B4-BE49-F238E27FC236}">
                <a16:creationId xmlns:a16="http://schemas.microsoft.com/office/drawing/2014/main" id="{A0785A93-FE83-4EE4-ACE1-068D5735456D}"/>
              </a:ext>
            </a:extLst>
          </p:cNvPr>
          <p:cNvSpPr>
            <a:spLocks noChangeArrowheads="1"/>
          </p:cNvSpPr>
          <p:nvPr/>
        </p:nvSpPr>
        <p:spPr bwMode="auto">
          <a:xfrm>
            <a:off x="4572000" y="2743200"/>
            <a:ext cx="2743200" cy="3733800"/>
          </a:xfrm>
          <a:prstGeom prst="rect">
            <a:avLst/>
          </a:prstGeom>
          <a:solidFill>
            <a:srgbClr val="FFFF00">
              <a:alpha val="9019"/>
            </a:srgbClr>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70809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001000" cy="990600"/>
          </a:xfrm>
        </p:spPr>
        <p:txBody>
          <a:bodyPr/>
          <a:lstStyle/>
          <a:p>
            <a:r>
              <a:rPr lang="en-US" dirty="0"/>
              <a:t>Describe the Forces</a:t>
            </a:r>
          </a:p>
        </p:txBody>
      </p:sp>
      <p:sp>
        <p:nvSpPr>
          <p:cNvPr id="3" name="Content Placeholder 2"/>
          <p:cNvSpPr>
            <a:spLocks noGrp="1"/>
          </p:cNvSpPr>
          <p:nvPr>
            <p:ph idx="1"/>
          </p:nvPr>
        </p:nvSpPr>
        <p:spPr>
          <a:xfrm>
            <a:off x="685800" y="1447800"/>
            <a:ext cx="8001000" cy="4953000"/>
          </a:xfrm>
        </p:spPr>
        <p:txBody>
          <a:bodyPr/>
          <a:lstStyle/>
          <a:p>
            <a:pPr marL="365760" indent="-365760">
              <a:spcBef>
                <a:spcPts val="600"/>
              </a:spcBef>
            </a:pPr>
            <a:r>
              <a:rPr lang="en-US" sz="2800" dirty="0"/>
              <a:t>In what direction is the boy’s </a:t>
            </a:r>
            <a:br>
              <a:rPr lang="en-US" sz="2800" dirty="0"/>
            </a:br>
            <a:r>
              <a:rPr lang="en-US" sz="2800" dirty="0"/>
              <a:t>force pushing/pulling on </a:t>
            </a:r>
            <a:br>
              <a:rPr lang="en-US" sz="2800" dirty="0"/>
            </a:br>
            <a:r>
              <a:rPr lang="en-US" sz="2800" dirty="0"/>
              <a:t>the cart?</a:t>
            </a:r>
          </a:p>
          <a:p>
            <a:pPr marL="365760" indent="-365760">
              <a:spcBef>
                <a:spcPts val="600"/>
              </a:spcBef>
            </a:pPr>
            <a:r>
              <a:rPr lang="en-US" sz="2800" dirty="0"/>
              <a:t>In what direction is the force </a:t>
            </a:r>
            <a:br>
              <a:rPr lang="en-US" sz="2800" dirty="0"/>
            </a:br>
            <a:r>
              <a:rPr lang="en-US" sz="2800" dirty="0"/>
              <a:t>of gravity pushing/pulling on </a:t>
            </a:r>
            <a:br>
              <a:rPr lang="en-US" sz="2800" dirty="0"/>
            </a:br>
            <a:r>
              <a:rPr lang="en-US" sz="2800" dirty="0"/>
              <a:t>the cart?</a:t>
            </a:r>
          </a:p>
          <a:p>
            <a:pPr marL="365760" indent="-365760">
              <a:spcBef>
                <a:spcPts val="600"/>
              </a:spcBef>
            </a:pPr>
            <a:r>
              <a:rPr lang="en-US" sz="2800" dirty="0"/>
              <a:t>In what direction is force of </a:t>
            </a:r>
            <a:br>
              <a:rPr lang="en-US" sz="2800" dirty="0"/>
            </a:br>
            <a:r>
              <a:rPr lang="en-US" sz="2800" dirty="0"/>
              <a:t>the ground pushing/pulling on the cart?</a:t>
            </a:r>
          </a:p>
          <a:p>
            <a:pPr marL="365760" indent="-365760">
              <a:spcBef>
                <a:spcPts val="600"/>
              </a:spcBef>
            </a:pPr>
            <a:r>
              <a:rPr lang="en-US" sz="2800" dirty="0"/>
              <a:t>Does each of these “force possessors” (the boy, gravity, the ground) have to touch the cart to push or pull it?</a:t>
            </a:r>
            <a:endParaRPr lang="en-US" sz="2400" dirty="0"/>
          </a:p>
        </p:txBody>
      </p:sp>
      <p:pic>
        <p:nvPicPr>
          <p:cNvPr id="4" name="Content Placeholder 3"/>
          <p:cNvPicPr>
            <a:picLocks noChangeAspect="1"/>
          </p:cNvPicPr>
          <p:nvPr/>
        </p:nvPicPr>
        <p:blipFill>
          <a:blip r:embed="rId3" cstate="print"/>
          <a:stretch>
            <a:fillRect/>
          </a:stretch>
        </p:blipFill>
        <p:spPr bwMode="auto">
          <a:xfrm>
            <a:off x="5715000" y="1752600"/>
            <a:ext cx="32385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6400800" y="4038600"/>
            <a:ext cx="2133600" cy="246221"/>
          </a:xfrm>
          <a:prstGeom prst="rect">
            <a:avLst/>
          </a:prstGeom>
          <a:noFill/>
        </p:spPr>
        <p:txBody>
          <a:bodyPr wrap="square" rtlCol="0">
            <a:spAutoFit/>
          </a:bodyPr>
          <a:lstStyle/>
          <a:p>
            <a:pPr algn="r"/>
            <a:r>
              <a:rPr lang="en-US" sz="1000" dirty="0">
                <a:latin typeface="Calibri" panose="020F0502020204030204" pitchFamily="34" charset="0"/>
                <a:cs typeface="Calibri" panose="020F0502020204030204" pitchFamily="34" charset="0"/>
              </a:rPr>
              <a:t>Courtesy of Hector Mireles</a:t>
            </a:r>
          </a:p>
        </p:txBody>
      </p:sp>
    </p:spTree>
    <p:extLst>
      <p:ext uri="{BB962C8B-B14F-4D97-AF65-F5344CB8AC3E}">
        <p14:creationId xmlns:p14="http://schemas.microsoft.com/office/powerpoint/2010/main" val="30347342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001000" cy="990600"/>
          </a:xfrm>
        </p:spPr>
        <p:txBody>
          <a:bodyPr>
            <a:normAutofit/>
          </a:bodyPr>
          <a:lstStyle/>
          <a:p>
            <a:r>
              <a:rPr lang="en-US" dirty="0"/>
              <a:t>Weight (The Force of Gravity)</a:t>
            </a:r>
          </a:p>
        </p:txBody>
      </p:sp>
      <p:pic>
        <p:nvPicPr>
          <p:cNvPr id="7" name="Content Placeholder 6" descr="Objects-Gravity.jpg"/>
          <p:cNvPicPr>
            <a:picLocks noGrp="1" noChangeAspect="1"/>
          </p:cNvPicPr>
          <p:nvPr>
            <p:ph idx="1"/>
          </p:nvPr>
        </p:nvPicPr>
        <p:blipFill>
          <a:blip r:embed="rId3" cstate="print">
            <a:extLst>
              <a:ext uri="{28A0092B-C50C-407E-A947-70E740481C1C}">
                <a14:useLocalDpi xmlns:a14="http://schemas.microsoft.com/office/drawing/2010/main" val="0"/>
              </a:ext>
            </a:extLst>
          </a:blip>
          <a:srcRect t="11656" b="11656"/>
          <a:stretch>
            <a:fillRect/>
          </a:stretch>
        </p:blipFill>
        <p:spPr>
          <a:xfrm>
            <a:off x="1447800" y="3124200"/>
            <a:ext cx="6629400" cy="3048000"/>
          </a:xfrm>
        </p:spPr>
      </p:pic>
      <p:sp>
        <p:nvSpPr>
          <p:cNvPr id="3" name="TextBox 2"/>
          <p:cNvSpPr txBox="1"/>
          <p:nvPr/>
        </p:nvSpPr>
        <p:spPr>
          <a:xfrm>
            <a:off x="762000" y="1447800"/>
            <a:ext cx="7924800" cy="1461939"/>
          </a:xfrm>
          <a:prstGeom prst="rect">
            <a:avLst/>
          </a:prstGeom>
          <a:noFill/>
        </p:spPr>
        <p:txBody>
          <a:bodyPr wrap="square" rtlCol="0">
            <a:spAutoFit/>
          </a:bodyPr>
          <a:lstStyle/>
          <a:p>
            <a:pPr marL="365760" indent="-365760">
              <a:spcBef>
                <a:spcPts val="600"/>
              </a:spcBef>
              <a:buClr>
                <a:schemeClr val="bg1">
                  <a:lumMod val="65000"/>
                </a:schemeClr>
              </a:buClr>
              <a:buFont typeface="Arial" pitchFamily="34" charset="0"/>
              <a:buChar char="•"/>
            </a:pPr>
            <a:r>
              <a:rPr lang="en-US" sz="2800" dirty="0">
                <a:latin typeface="Calibri" pitchFamily="34" charset="0"/>
              </a:rPr>
              <a:t>In what direction is weight (gravity) acting on each of these objects?</a:t>
            </a:r>
          </a:p>
          <a:p>
            <a:pPr marL="365760" indent="-365760">
              <a:spcBef>
                <a:spcPts val="600"/>
              </a:spcBef>
              <a:buClr>
                <a:schemeClr val="bg1">
                  <a:lumMod val="65000"/>
                </a:schemeClr>
              </a:buClr>
              <a:buFont typeface="Arial" pitchFamily="34" charset="0"/>
              <a:buChar char="•"/>
            </a:pPr>
            <a:r>
              <a:rPr lang="en-US" sz="2800" dirty="0">
                <a:latin typeface="Calibri" pitchFamily="34" charset="0"/>
              </a:rPr>
              <a:t>Are any other forces acting on each object?</a:t>
            </a:r>
          </a:p>
        </p:txBody>
      </p:sp>
      <p:sp>
        <p:nvSpPr>
          <p:cNvPr id="5" name="TextBox 4"/>
          <p:cNvSpPr txBox="1"/>
          <p:nvPr/>
        </p:nvSpPr>
        <p:spPr>
          <a:xfrm>
            <a:off x="5943600" y="6172200"/>
            <a:ext cx="2133600" cy="246221"/>
          </a:xfrm>
          <a:prstGeom prst="rect">
            <a:avLst/>
          </a:prstGeom>
          <a:noFill/>
        </p:spPr>
        <p:txBody>
          <a:bodyPr wrap="square" rtlCol="0">
            <a:spAutoFit/>
          </a:bodyPr>
          <a:lstStyle/>
          <a:p>
            <a:pPr algn="r"/>
            <a:r>
              <a:rPr lang="en-US" sz="1000" dirty="0">
                <a:latin typeface="Calibri" panose="020F0502020204030204" pitchFamily="34" charset="0"/>
                <a:cs typeface="Calibri" panose="020F0502020204030204" pitchFamily="34" charset="0"/>
              </a:rPr>
              <a:t>Courtesy of Hector Mireles</a:t>
            </a:r>
          </a:p>
        </p:txBody>
      </p:sp>
    </p:spTree>
    <p:extLst>
      <p:ext uri="{BB962C8B-B14F-4D97-AF65-F5344CB8AC3E}">
        <p14:creationId xmlns:p14="http://schemas.microsoft.com/office/powerpoint/2010/main" val="50669132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ormal Force.tif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371600"/>
            <a:ext cx="8001000" cy="4963719"/>
          </a:xfrm>
          <a:prstGeom prst="rect">
            <a:avLst/>
          </a:prstGeom>
        </p:spPr>
      </p:pic>
      <p:sp>
        <p:nvSpPr>
          <p:cNvPr id="2" name="Title 1"/>
          <p:cNvSpPr>
            <a:spLocks noGrp="1"/>
          </p:cNvSpPr>
          <p:nvPr>
            <p:ph type="title"/>
          </p:nvPr>
        </p:nvSpPr>
        <p:spPr>
          <a:xfrm>
            <a:off x="685800" y="533400"/>
            <a:ext cx="8001000" cy="990600"/>
          </a:xfrm>
        </p:spPr>
        <p:txBody>
          <a:bodyPr>
            <a:normAutofit/>
          </a:bodyPr>
          <a:lstStyle/>
          <a:p>
            <a:r>
              <a:rPr lang="en-US" dirty="0"/>
              <a:t>Identify the Key Science Ideas </a:t>
            </a:r>
          </a:p>
        </p:txBody>
      </p:sp>
      <p:sp>
        <p:nvSpPr>
          <p:cNvPr id="5" name="TextBox 4"/>
          <p:cNvSpPr txBox="1"/>
          <p:nvPr/>
        </p:nvSpPr>
        <p:spPr>
          <a:xfrm>
            <a:off x="6019800" y="6335319"/>
            <a:ext cx="2133600" cy="246221"/>
          </a:xfrm>
          <a:prstGeom prst="rect">
            <a:avLst/>
          </a:prstGeom>
          <a:noFill/>
        </p:spPr>
        <p:txBody>
          <a:bodyPr wrap="square" rtlCol="0">
            <a:spAutoFit/>
          </a:bodyPr>
          <a:lstStyle/>
          <a:p>
            <a:pPr algn="r"/>
            <a:r>
              <a:rPr lang="en-US" sz="1000" dirty="0">
                <a:latin typeface="Calibri" panose="020F0502020204030204" pitchFamily="34" charset="0"/>
                <a:cs typeface="Calibri" panose="020F0502020204030204" pitchFamily="34" charset="0"/>
              </a:rPr>
              <a:t>Courtesy of Hector Mireles</a:t>
            </a:r>
          </a:p>
        </p:txBody>
      </p:sp>
    </p:spTree>
    <p:extLst>
      <p:ext uri="{BB962C8B-B14F-4D97-AF65-F5344CB8AC3E}">
        <p14:creationId xmlns:p14="http://schemas.microsoft.com/office/powerpoint/2010/main" val="19710541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077200" cy="990600"/>
          </a:xfrm>
        </p:spPr>
        <p:txBody>
          <a:bodyPr>
            <a:normAutofit/>
          </a:bodyPr>
          <a:lstStyle/>
          <a:p>
            <a:r>
              <a:rPr lang="en-US" dirty="0"/>
              <a:t>Normal Force: Force from a Surface</a:t>
            </a:r>
          </a:p>
        </p:txBody>
      </p:sp>
      <p:sp>
        <p:nvSpPr>
          <p:cNvPr id="3" name="Content Placeholder 2"/>
          <p:cNvSpPr>
            <a:spLocks noGrp="1"/>
          </p:cNvSpPr>
          <p:nvPr>
            <p:ph idx="1"/>
          </p:nvPr>
        </p:nvSpPr>
        <p:spPr>
          <a:xfrm>
            <a:off x="685800" y="1295400"/>
            <a:ext cx="8077200" cy="5105400"/>
          </a:xfrm>
        </p:spPr>
        <p:txBody>
          <a:bodyPr/>
          <a:lstStyle/>
          <a:p>
            <a:pPr marL="365760" indent="-365760">
              <a:spcBef>
                <a:spcPts val="600"/>
              </a:spcBef>
            </a:pPr>
            <a:r>
              <a:rPr lang="en-US" sz="2800" dirty="0"/>
              <a:t>An object resting on another object can’t penetrate that object, so it can’t accelerate. </a:t>
            </a:r>
          </a:p>
          <a:p>
            <a:pPr marL="365760" indent="-365760">
              <a:spcBef>
                <a:spcPts val="600"/>
              </a:spcBef>
            </a:pPr>
            <a:r>
              <a:rPr lang="en-US" sz="2800" dirty="0"/>
              <a:t>If </a:t>
            </a:r>
            <a:r>
              <a:rPr lang="en-US" sz="2800" b="1" dirty="0"/>
              <a:t>acceleration</a:t>
            </a:r>
            <a:r>
              <a:rPr lang="en-US" sz="2800" dirty="0"/>
              <a:t> = 0; then </a:t>
            </a:r>
            <a:r>
              <a:rPr lang="en-US" sz="2800" b="1" dirty="0"/>
              <a:t>net force </a:t>
            </a:r>
            <a:r>
              <a:rPr lang="en-US" sz="2800" dirty="0"/>
              <a:t>= 0. So all of the forces acting on the object add up to zero.</a:t>
            </a:r>
          </a:p>
          <a:p>
            <a:pPr marL="365760" indent="-365760">
              <a:spcBef>
                <a:spcPts val="600"/>
              </a:spcBef>
            </a:pPr>
            <a:r>
              <a:rPr lang="en-US" sz="2800" dirty="0"/>
              <a:t>If an object is resting on a surface,  the </a:t>
            </a:r>
            <a:r>
              <a:rPr lang="en-US" sz="2800" b="1" dirty="0"/>
              <a:t>normal force </a:t>
            </a:r>
            <a:r>
              <a:rPr lang="en-US" sz="2800" dirty="0"/>
              <a:t>is the opposite of </a:t>
            </a:r>
            <a:r>
              <a:rPr lang="en-US" sz="2800" b="1" dirty="0"/>
              <a:t>weight</a:t>
            </a:r>
            <a:r>
              <a:rPr lang="en-US" sz="2800" dirty="0"/>
              <a:t>.</a:t>
            </a:r>
          </a:p>
          <a:p>
            <a:pPr marL="365760" indent="-365760">
              <a:spcBef>
                <a:spcPts val="600"/>
              </a:spcBef>
            </a:pPr>
            <a:r>
              <a:rPr lang="en-US" sz="2800" dirty="0"/>
              <a:t>The normal force is as strong as it has to be to keep an object from falling through the surface.</a:t>
            </a:r>
          </a:p>
          <a:p>
            <a:pPr marL="365760" indent="-365760">
              <a:spcBef>
                <a:spcPts val="600"/>
              </a:spcBef>
            </a:pPr>
            <a:r>
              <a:rPr lang="en-US" sz="2800" dirty="0"/>
              <a:t>If the normal force is greater than the weight, the net force exerts an upward force on an object (e.g., a paddleball).</a:t>
            </a:r>
          </a:p>
          <a:p>
            <a:endParaRPr lang="en-US" sz="1800" dirty="0"/>
          </a:p>
          <a:p>
            <a:endParaRPr lang="en-US" dirty="0"/>
          </a:p>
        </p:txBody>
      </p:sp>
    </p:spTree>
    <p:extLst>
      <p:ext uri="{BB962C8B-B14F-4D97-AF65-F5344CB8AC3E}">
        <p14:creationId xmlns:p14="http://schemas.microsoft.com/office/powerpoint/2010/main" val="12822958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normAutofit/>
          </a:bodyPr>
          <a:lstStyle/>
          <a:p>
            <a:r>
              <a:rPr lang="en-US" dirty="0"/>
              <a:t>Feel the Normal Force</a:t>
            </a:r>
          </a:p>
        </p:txBody>
      </p:sp>
      <p:pic>
        <p:nvPicPr>
          <p:cNvPr id="4" name="Content Placeholder 3" descr="IMAG0581.jpg"/>
          <p:cNvPicPr>
            <a:picLocks noGrp="1" noChangeAspect="1"/>
          </p:cNvPicPr>
          <p:nvPr>
            <p:ph idx="1"/>
          </p:nvPr>
        </p:nvPicPr>
        <p:blipFill>
          <a:blip r:embed="rId3" cstate="print">
            <a:extLst>
              <a:ext uri="{28A0092B-C50C-407E-A947-70E740481C1C}">
                <a14:useLocalDpi xmlns:a14="http://schemas.microsoft.com/office/drawing/2010/main" val="0"/>
              </a:ext>
            </a:extLst>
          </a:blip>
          <a:srcRect l="2539" r="2539"/>
          <a:stretch>
            <a:fillRect/>
          </a:stretch>
        </p:blipFill>
        <p:spPr>
          <a:xfrm>
            <a:off x="1600200" y="3276600"/>
            <a:ext cx="5943600" cy="2980267"/>
          </a:xfrm>
        </p:spPr>
      </p:pic>
      <p:sp>
        <p:nvSpPr>
          <p:cNvPr id="6" name="TextBox 5"/>
          <p:cNvSpPr txBox="1"/>
          <p:nvPr/>
        </p:nvSpPr>
        <p:spPr>
          <a:xfrm>
            <a:off x="533400" y="1295400"/>
            <a:ext cx="8077200" cy="1815882"/>
          </a:xfrm>
          <a:prstGeom prst="rect">
            <a:avLst/>
          </a:prstGeom>
          <a:noFill/>
        </p:spPr>
        <p:txBody>
          <a:bodyPr wrap="square" rtlCol="0">
            <a:spAutoFit/>
          </a:bodyPr>
          <a:lstStyle/>
          <a:p>
            <a:r>
              <a:rPr lang="en-US" sz="2800" dirty="0">
                <a:latin typeface="Calibri" pitchFamily="34" charset="0"/>
              </a:rPr>
              <a:t>Let your fist fall onto the surface of your desk. Pay close attention to what happens at the point of contact (when your knuckles hit the surface of the desk).</a:t>
            </a:r>
          </a:p>
        </p:txBody>
      </p:sp>
      <p:sp>
        <p:nvSpPr>
          <p:cNvPr id="7" name="TextBox 6"/>
          <p:cNvSpPr txBox="1"/>
          <p:nvPr/>
        </p:nvSpPr>
        <p:spPr>
          <a:xfrm>
            <a:off x="5638800" y="6248400"/>
            <a:ext cx="2209800" cy="246221"/>
          </a:xfrm>
          <a:prstGeom prst="rect">
            <a:avLst/>
          </a:prstGeom>
          <a:noFill/>
        </p:spPr>
        <p:txBody>
          <a:bodyPr wrap="square" rtlCol="0">
            <a:spAutoFit/>
          </a:bodyPr>
          <a:lstStyle/>
          <a:p>
            <a:r>
              <a:rPr lang="en-US" sz="1000" dirty="0">
                <a:latin typeface="Calibri" panose="020F0502020204030204" pitchFamily="34" charset="0"/>
                <a:cs typeface="Calibri" panose="020F0502020204030204" pitchFamily="34" charset="0"/>
              </a:rPr>
              <a:t>Photo courtesy of Hector Mireles</a:t>
            </a:r>
          </a:p>
        </p:txBody>
      </p:sp>
    </p:spTree>
    <p:extLst>
      <p:ext uri="{BB962C8B-B14F-4D97-AF65-F5344CB8AC3E}">
        <p14:creationId xmlns:p14="http://schemas.microsoft.com/office/powerpoint/2010/main" val="4994724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990600"/>
          </a:xfrm>
        </p:spPr>
        <p:txBody>
          <a:bodyPr>
            <a:normAutofit/>
          </a:bodyPr>
          <a:lstStyle/>
          <a:p>
            <a:r>
              <a:rPr lang="en-US" dirty="0"/>
              <a:t>Feel the Normal Force</a:t>
            </a:r>
          </a:p>
        </p:txBody>
      </p:sp>
      <p:pic>
        <p:nvPicPr>
          <p:cNvPr id="4" name="Content Placeholder 3" descr="IMAG0581.jpg"/>
          <p:cNvPicPr>
            <a:picLocks noGrp="1" noChangeAspect="1"/>
          </p:cNvPicPr>
          <p:nvPr>
            <p:ph idx="1"/>
          </p:nvPr>
        </p:nvPicPr>
        <p:blipFill>
          <a:blip r:embed="rId3" cstate="print">
            <a:extLst>
              <a:ext uri="{28A0092B-C50C-407E-A947-70E740481C1C}">
                <a14:useLocalDpi xmlns:a14="http://schemas.microsoft.com/office/drawing/2010/main" val="0"/>
              </a:ext>
            </a:extLst>
          </a:blip>
          <a:srcRect l="2539" r="2539"/>
          <a:stretch>
            <a:fillRect/>
          </a:stretch>
        </p:blipFill>
        <p:spPr>
          <a:xfrm>
            <a:off x="4495800" y="3886200"/>
            <a:ext cx="4129088" cy="2446867"/>
          </a:xfrm>
        </p:spPr>
      </p:pic>
      <p:sp>
        <p:nvSpPr>
          <p:cNvPr id="5" name="TextBox 4"/>
          <p:cNvSpPr txBox="1"/>
          <p:nvPr/>
        </p:nvSpPr>
        <p:spPr>
          <a:xfrm>
            <a:off x="533400" y="1287244"/>
            <a:ext cx="8229600" cy="5386090"/>
          </a:xfrm>
          <a:prstGeom prst="rect">
            <a:avLst/>
          </a:prstGeom>
          <a:noFill/>
        </p:spPr>
        <p:txBody>
          <a:bodyPr wrap="square" rtlCol="0">
            <a:spAutoFit/>
          </a:bodyPr>
          <a:lstStyle/>
          <a:p>
            <a:pPr marL="365760" indent="-365760">
              <a:spcBef>
                <a:spcPts val="600"/>
              </a:spcBef>
              <a:buFont typeface="+mj-lt"/>
              <a:buAutoNum type="arabicPeriod"/>
            </a:pPr>
            <a:r>
              <a:rPr lang="en-US" sz="2700" dirty="0">
                <a:latin typeface="Calibri" pitchFamily="34" charset="0"/>
              </a:rPr>
              <a:t>Is the weight of your fist enough for your hand to crash through the surface of the desk?</a:t>
            </a:r>
          </a:p>
          <a:p>
            <a:pPr marL="365760" indent="-365760">
              <a:spcBef>
                <a:spcPts val="600"/>
              </a:spcBef>
              <a:buFont typeface="+mj-lt"/>
              <a:buAutoNum type="arabicPeriod"/>
            </a:pPr>
            <a:r>
              <a:rPr lang="en-US" sz="2700" dirty="0">
                <a:latin typeface="Calibri" pitchFamily="34" charset="0"/>
              </a:rPr>
              <a:t>What is the direction of the force </a:t>
            </a:r>
            <a:r>
              <a:rPr lang="en-US" sz="2700" b="1" dirty="0">
                <a:latin typeface="Calibri" pitchFamily="34" charset="0"/>
              </a:rPr>
              <a:t>that you can feel </a:t>
            </a:r>
            <a:r>
              <a:rPr lang="en-US" sz="2700" dirty="0">
                <a:latin typeface="Calibri" pitchFamily="34" charset="0"/>
              </a:rPr>
              <a:t>from the desk surface against your hand?</a:t>
            </a:r>
          </a:p>
          <a:p>
            <a:pPr marL="365760" indent="-365760">
              <a:spcBef>
                <a:spcPts val="600"/>
              </a:spcBef>
              <a:buFont typeface="+mj-lt"/>
              <a:buAutoNum type="arabicPeriod"/>
            </a:pPr>
            <a:r>
              <a:rPr lang="en-US" sz="2700" dirty="0">
                <a:latin typeface="Calibri" pitchFamily="34" charset="0"/>
              </a:rPr>
              <a:t>What is the name for the force the desk is exerting on your hand?</a:t>
            </a:r>
          </a:p>
          <a:p>
            <a:pPr marL="365760" indent="-365760">
              <a:spcBef>
                <a:spcPts val="600"/>
              </a:spcBef>
              <a:buFont typeface="+mj-lt"/>
              <a:buAutoNum type="arabicPeriod"/>
            </a:pPr>
            <a:r>
              <a:rPr lang="en-US" sz="2700" dirty="0">
                <a:latin typeface="Calibri" pitchFamily="34" charset="0"/>
              </a:rPr>
              <a:t> What’s the direction </a:t>
            </a:r>
            <a:br>
              <a:rPr lang="en-US" sz="2700" dirty="0">
                <a:latin typeface="Calibri" pitchFamily="34" charset="0"/>
              </a:rPr>
            </a:br>
            <a:r>
              <a:rPr lang="en-US" sz="2700" dirty="0">
                <a:latin typeface="Calibri" pitchFamily="34" charset="0"/>
              </a:rPr>
              <a:t>of the force your </a:t>
            </a:r>
            <a:br>
              <a:rPr lang="en-US" sz="2700" dirty="0">
                <a:latin typeface="Calibri" pitchFamily="34" charset="0"/>
              </a:rPr>
            </a:br>
            <a:r>
              <a:rPr lang="en-US" sz="2700" dirty="0">
                <a:latin typeface="Calibri" pitchFamily="34" charset="0"/>
              </a:rPr>
              <a:t>muscles exert on your </a:t>
            </a:r>
            <a:br>
              <a:rPr lang="en-US" sz="2700" dirty="0">
                <a:latin typeface="Calibri" pitchFamily="34" charset="0"/>
              </a:rPr>
            </a:br>
            <a:r>
              <a:rPr lang="en-US" sz="2700" dirty="0">
                <a:latin typeface="Calibri" pitchFamily="34" charset="0"/>
              </a:rPr>
              <a:t>fist?</a:t>
            </a:r>
          </a:p>
          <a:p>
            <a:pPr marL="365760" indent="-365760">
              <a:spcBef>
                <a:spcPts val="600"/>
              </a:spcBef>
              <a:buFont typeface="+mj-lt"/>
              <a:buAutoNum type="arabicPeriod"/>
            </a:pPr>
            <a:r>
              <a:rPr lang="en-US" sz="2700" dirty="0">
                <a:latin typeface="Calibri" pitchFamily="34" charset="0"/>
              </a:rPr>
              <a:t>Do these forces add up </a:t>
            </a:r>
            <a:br>
              <a:rPr lang="en-US" sz="2700" dirty="0">
                <a:latin typeface="Calibri" pitchFamily="34" charset="0"/>
              </a:rPr>
            </a:br>
            <a:r>
              <a:rPr lang="en-US" sz="2700" dirty="0">
                <a:latin typeface="Calibri" pitchFamily="34" charset="0"/>
              </a:rPr>
              <a:t>to zero (net force = 0)?</a:t>
            </a:r>
          </a:p>
        </p:txBody>
      </p:sp>
      <p:sp>
        <p:nvSpPr>
          <p:cNvPr id="7" name="TextBox 6"/>
          <p:cNvSpPr txBox="1"/>
          <p:nvPr/>
        </p:nvSpPr>
        <p:spPr>
          <a:xfrm>
            <a:off x="6629400" y="6324600"/>
            <a:ext cx="2209800" cy="246221"/>
          </a:xfrm>
          <a:prstGeom prst="rect">
            <a:avLst/>
          </a:prstGeom>
          <a:noFill/>
        </p:spPr>
        <p:txBody>
          <a:bodyPr wrap="square" rtlCol="0">
            <a:spAutoFit/>
          </a:bodyPr>
          <a:lstStyle/>
          <a:p>
            <a:r>
              <a:rPr lang="en-US" sz="1000" dirty="0">
                <a:latin typeface="Calibri" panose="020F0502020204030204" pitchFamily="34" charset="0"/>
                <a:cs typeface="Calibri" panose="020F0502020204030204" pitchFamily="34" charset="0"/>
              </a:rPr>
              <a:t>Photo courtesy of Hector Mireles</a:t>
            </a:r>
          </a:p>
        </p:txBody>
      </p:sp>
    </p:spTree>
    <p:extLst>
      <p:ext uri="{BB962C8B-B14F-4D97-AF65-F5344CB8AC3E}">
        <p14:creationId xmlns:p14="http://schemas.microsoft.com/office/powerpoint/2010/main" val="4994724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990600"/>
          </a:xfrm>
        </p:spPr>
        <p:txBody>
          <a:bodyPr>
            <a:normAutofit/>
          </a:bodyPr>
          <a:lstStyle/>
          <a:p>
            <a:r>
              <a:rPr lang="en-US" dirty="0"/>
              <a:t>Feel the Normal Force</a:t>
            </a:r>
          </a:p>
        </p:txBody>
      </p:sp>
      <p:sp>
        <p:nvSpPr>
          <p:cNvPr id="5" name="TextBox 4"/>
          <p:cNvSpPr txBox="1"/>
          <p:nvPr/>
        </p:nvSpPr>
        <p:spPr>
          <a:xfrm>
            <a:off x="533400" y="1287244"/>
            <a:ext cx="8229600" cy="5201424"/>
          </a:xfrm>
          <a:prstGeom prst="rect">
            <a:avLst/>
          </a:prstGeom>
          <a:noFill/>
        </p:spPr>
        <p:txBody>
          <a:bodyPr wrap="square" rtlCol="0">
            <a:spAutoFit/>
          </a:bodyPr>
          <a:lstStyle/>
          <a:p>
            <a:pPr marL="365760" indent="-365760">
              <a:spcBef>
                <a:spcPts val="600"/>
              </a:spcBef>
              <a:buFont typeface="+mj-lt"/>
              <a:buAutoNum type="arabicPeriod"/>
            </a:pPr>
            <a:r>
              <a:rPr lang="en-US" sz="2700" dirty="0">
                <a:latin typeface="Calibri" pitchFamily="34" charset="0"/>
              </a:rPr>
              <a:t>In what direction did your fist accelerate the moment it makes contact with the desk surface?</a:t>
            </a:r>
          </a:p>
          <a:p>
            <a:pPr marL="731520" indent="-365760">
              <a:spcBef>
                <a:spcPts val="600"/>
              </a:spcBef>
              <a:buFont typeface="+mj-lt"/>
              <a:buAutoNum type="alphaLcPeriod"/>
            </a:pPr>
            <a:r>
              <a:rPr lang="en-US" sz="2700" dirty="0">
                <a:latin typeface="Calibri" pitchFamily="34" charset="0"/>
              </a:rPr>
              <a:t>My fist didn’t accelerate.</a:t>
            </a:r>
          </a:p>
          <a:p>
            <a:pPr marL="731520" indent="-365760">
              <a:spcBef>
                <a:spcPts val="600"/>
              </a:spcBef>
              <a:buFont typeface="+mj-lt"/>
              <a:buAutoNum type="alphaLcPeriod"/>
            </a:pPr>
            <a:r>
              <a:rPr lang="en-US" sz="2700" dirty="0">
                <a:latin typeface="Calibri" pitchFamily="34" charset="0"/>
              </a:rPr>
              <a:t>My fist accelerated downward in the direction it was moving before it hit the surface of the desk.</a:t>
            </a:r>
          </a:p>
          <a:p>
            <a:pPr marL="731520" indent="-365760">
              <a:spcBef>
                <a:spcPts val="600"/>
              </a:spcBef>
              <a:buFont typeface="+mj-lt"/>
              <a:buAutoNum type="alphaLcPeriod"/>
            </a:pPr>
            <a:r>
              <a:rPr lang="en-US" sz="2700" dirty="0">
                <a:latin typeface="Calibri" pitchFamily="34" charset="0"/>
              </a:rPr>
              <a:t>My fist accelerated upward (negative acceleration). The speed it had before striking the surface would suddenly drop to zero the moment it makes contact with the desk.</a:t>
            </a:r>
          </a:p>
          <a:p>
            <a:pPr marL="365760" indent="-365760">
              <a:spcBef>
                <a:spcPts val="1200"/>
              </a:spcBef>
              <a:buFont typeface="+mj-lt"/>
              <a:buAutoNum type="arabicPeriod" startAt="2"/>
            </a:pPr>
            <a:r>
              <a:rPr lang="en-US" sz="2700" dirty="0">
                <a:latin typeface="Calibri" pitchFamily="34" charset="0"/>
              </a:rPr>
              <a:t>Do the forces acting on your fist add up to zero?</a:t>
            </a:r>
          </a:p>
          <a:p>
            <a:pPr marL="365760" indent="-365760">
              <a:spcBef>
                <a:spcPts val="1200"/>
              </a:spcBef>
              <a:buFont typeface="+mj-lt"/>
              <a:buAutoNum type="arabicPeriod" startAt="2"/>
            </a:pPr>
            <a:r>
              <a:rPr lang="en-US" sz="2700" dirty="0">
                <a:latin typeface="Calibri" pitchFamily="34" charset="0"/>
              </a:rPr>
              <a:t>What would happen if the desk were made of paper?</a:t>
            </a:r>
          </a:p>
        </p:txBody>
      </p:sp>
    </p:spTree>
    <p:extLst>
      <p:ext uri="{BB962C8B-B14F-4D97-AF65-F5344CB8AC3E}">
        <p14:creationId xmlns:p14="http://schemas.microsoft.com/office/powerpoint/2010/main" val="4994724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8077200" cy="990600"/>
          </a:xfrm>
        </p:spPr>
        <p:txBody>
          <a:bodyPr/>
          <a:lstStyle/>
          <a:p>
            <a:r>
              <a:rPr lang="en-US" dirty="0"/>
              <a:t>Let’s Summarize!</a:t>
            </a:r>
          </a:p>
        </p:txBody>
      </p:sp>
      <p:sp>
        <p:nvSpPr>
          <p:cNvPr id="3" name="Content Placeholder 2"/>
          <p:cNvSpPr>
            <a:spLocks noGrp="1"/>
          </p:cNvSpPr>
          <p:nvPr>
            <p:ph idx="1"/>
          </p:nvPr>
        </p:nvSpPr>
        <p:spPr>
          <a:xfrm>
            <a:off x="609600" y="1600200"/>
            <a:ext cx="8077200" cy="4876800"/>
          </a:xfrm>
        </p:spPr>
        <p:txBody>
          <a:bodyPr/>
          <a:lstStyle/>
          <a:p>
            <a:pPr marL="365760" indent="-365760">
              <a:spcBef>
                <a:spcPts val="1200"/>
              </a:spcBef>
            </a:pPr>
            <a:r>
              <a:rPr lang="en-US" sz="3200" dirty="0"/>
              <a:t>What is a force?</a:t>
            </a:r>
          </a:p>
          <a:p>
            <a:pPr marL="365760" indent="-365760">
              <a:spcBef>
                <a:spcPts val="1200"/>
              </a:spcBef>
            </a:pPr>
            <a:r>
              <a:rPr lang="en-US" sz="3200" dirty="0"/>
              <a:t>Does an object have to touch another object to exert a force? What is one example?</a:t>
            </a:r>
          </a:p>
          <a:p>
            <a:pPr marL="365760" indent="-365760">
              <a:spcBef>
                <a:spcPts val="1200"/>
              </a:spcBef>
            </a:pPr>
            <a:r>
              <a:rPr lang="en-US" sz="3200" dirty="0"/>
              <a:t>What’s the difference between a force and motion?</a:t>
            </a:r>
          </a:p>
          <a:p>
            <a:pPr marL="365760" indent="-365760">
              <a:spcBef>
                <a:spcPts val="1200"/>
              </a:spcBef>
            </a:pPr>
            <a:r>
              <a:rPr lang="en-US" sz="3200" dirty="0"/>
              <a:t>If a force acts on an object in a specific direction, will the object move in the direction the force is pushing or pulling it?</a:t>
            </a:r>
          </a:p>
          <a:p>
            <a:endParaRPr lang="en-US" dirty="0"/>
          </a:p>
          <a:p>
            <a:endParaRPr lang="en-US" dirty="0"/>
          </a:p>
        </p:txBody>
      </p:sp>
    </p:spTree>
    <p:extLst>
      <p:ext uri="{BB962C8B-B14F-4D97-AF65-F5344CB8AC3E}">
        <p14:creationId xmlns:p14="http://schemas.microsoft.com/office/powerpoint/2010/main" val="12181215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153400" cy="990600"/>
          </a:xfrm>
        </p:spPr>
        <p:txBody>
          <a:bodyPr>
            <a:normAutofit/>
          </a:bodyPr>
          <a:lstStyle/>
          <a:p>
            <a:r>
              <a:rPr lang="en-US" dirty="0"/>
              <a:t>Representing Forces: Examples</a:t>
            </a:r>
          </a:p>
        </p:txBody>
      </p:sp>
      <p:sp>
        <p:nvSpPr>
          <p:cNvPr id="13" name="TextBox 12"/>
          <p:cNvSpPr txBox="1"/>
          <p:nvPr/>
        </p:nvSpPr>
        <p:spPr>
          <a:xfrm>
            <a:off x="533400" y="1524000"/>
            <a:ext cx="1447800" cy="523220"/>
          </a:xfrm>
          <a:prstGeom prst="rect">
            <a:avLst/>
          </a:prstGeom>
          <a:noFill/>
        </p:spPr>
        <p:txBody>
          <a:bodyPr wrap="square" rtlCol="0">
            <a:spAutoFit/>
          </a:bodyPr>
          <a:lstStyle/>
          <a:p>
            <a:r>
              <a:rPr lang="en-US" sz="2800" dirty="0">
                <a:latin typeface="Calibri" pitchFamily="34" charset="0"/>
              </a:rPr>
              <a:t>Object</a:t>
            </a:r>
          </a:p>
        </p:txBody>
      </p:sp>
      <p:cxnSp>
        <p:nvCxnSpPr>
          <p:cNvPr id="11" name="Straight Arrow Connector 10"/>
          <p:cNvCxnSpPr/>
          <p:nvPr/>
        </p:nvCxnSpPr>
        <p:spPr>
          <a:xfrm>
            <a:off x="1219200" y="2286000"/>
            <a:ext cx="21336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2" name="Oval 11"/>
          <p:cNvSpPr/>
          <p:nvPr/>
        </p:nvSpPr>
        <p:spPr>
          <a:xfrm>
            <a:off x="914400" y="21336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267200" y="1981200"/>
            <a:ext cx="4648200" cy="523220"/>
          </a:xfrm>
          <a:prstGeom prst="rect">
            <a:avLst/>
          </a:prstGeom>
          <a:noFill/>
        </p:spPr>
        <p:txBody>
          <a:bodyPr wrap="square" rtlCol="0">
            <a:spAutoFit/>
          </a:bodyPr>
          <a:lstStyle/>
          <a:p>
            <a:r>
              <a:rPr lang="en-US" sz="2800" dirty="0">
                <a:latin typeface="Calibri" pitchFamily="34" charset="0"/>
              </a:rPr>
              <a:t>A large force toward the right</a:t>
            </a:r>
          </a:p>
        </p:txBody>
      </p:sp>
      <p:cxnSp>
        <p:nvCxnSpPr>
          <p:cNvPr id="19" name="Straight Arrow Connector 18"/>
          <p:cNvCxnSpPr/>
          <p:nvPr/>
        </p:nvCxnSpPr>
        <p:spPr>
          <a:xfrm>
            <a:off x="1219200" y="3124200"/>
            <a:ext cx="33528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0" name="Oval 19"/>
          <p:cNvSpPr/>
          <p:nvPr/>
        </p:nvSpPr>
        <p:spPr>
          <a:xfrm>
            <a:off x="914400" y="29718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4876800" y="2819400"/>
            <a:ext cx="3858429" cy="523220"/>
          </a:xfrm>
          <a:prstGeom prst="rect">
            <a:avLst/>
          </a:prstGeom>
          <a:noFill/>
        </p:spPr>
        <p:txBody>
          <a:bodyPr wrap="none" rtlCol="0">
            <a:spAutoFit/>
          </a:bodyPr>
          <a:lstStyle/>
          <a:p>
            <a:r>
              <a:rPr lang="en-US" sz="2800" dirty="0">
                <a:latin typeface="Calibri" pitchFamily="34" charset="0"/>
              </a:rPr>
              <a:t>A larger force to the right</a:t>
            </a:r>
          </a:p>
        </p:txBody>
      </p:sp>
      <p:cxnSp>
        <p:nvCxnSpPr>
          <p:cNvPr id="24" name="Straight Arrow Connector 23"/>
          <p:cNvCxnSpPr/>
          <p:nvPr/>
        </p:nvCxnSpPr>
        <p:spPr>
          <a:xfrm flipH="1">
            <a:off x="2438400" y="4495800"/>
            <a:ext cx="18288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5" name="Oval 24"/>
          <p:cNvSpPr/>
          <p:nvPr/>
        </p:nvSpPr>
        <p:spPr>
          <a:xfrm>
            <a:off x="4267200" y="43434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5181600" y="4267200"/>
            <a:ext cx="3538020" cy="523220"/>
          </a:xfrm>
          <a:prstGeom prst="rect">
            <a:avLst/>
          </a:prstGeom>
          <a:noFill/>
        </p:spPr>
        <p:txBody>
          <a:bodyPr wrap="none" rtlCol="0">
            <a:spAutoFit/>
          </a:bodyPr>
          <a:lstStyle/>
          <a:p>
            <a:r>
              <a:rPr lang="en-US" sz="2800" dirty="0">
                <a:latin typeface="Calibri" pitchFamily="34" charset="0"/>
              </a:rPr>
              <a:t>A large force to the left</a:t>
            </a:r>
          </a:p>
        </p:txBody>
      </p:sp>
      <p:cxnSp>
        <p:nvCxnSpPr>
          <p:cNvPr id="29" name="Straight Arrow Connector 28"/>
          <p:cNvCxnSpPr/>
          <p:nvPr/>
        </p:nvCxnSpPr>
        <p:spPr>
          <a:xfrm flipH="1">
            <a:off x="3581400" y="5334000"/>
            <a:ext cx="6858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0" name="Oval 29"/>
          <p:cNvSpPr/>
          <p:nvPr/>
        </p:nvSpPr>
        <p:spPr>
          <a:xfrm>
            <a:off x="4267200" y="51816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5181600" y="5105400"/>
            <a:ext cx="3584379" cy="523220"/>
          </a:xfrm>
          <a:prstGeom prst="rect">
            <a:avLst/>
          </a:prstGeom>
          <a:noFill/>
        </p:spPr>
        <p:txBody>
          <a:bodyPr wrap="none" rtlCol="0">
            <a:spAutoFit/>
          </a:bodyPr>
          <a:lstStyle/>
          <a:p>
            <a:r>
              <a:rPr lang="en-US" sz="2800" dirty="0">
                <a:latin typeface="Calibri" pitchFamily="34" charset="0"/>
              </a:rPr>
              <a:t>A small force to the left</a:t>
            </a:r>
          </a:p>
        </p:txBody>
      </p:sp>
      <p:sp>
        <p:nvSpPr>
          <p:cNvPr id="17" name="TextBox 16"/>
          <p:cNvSpPr txBox="1"/>
          <p:nvPr/>
        </p:nvSpPr>
        <p:spPr>
          <a:xfrm>
            <a:off x="3810000" y="3733800"/>
            <a:ext cx="1447800" cy="523220"/>
          </a:xfrm>
          <a:prstGeom prst="rect">
            <a:avLst/>
          </a:prstGeom>
          <a:noFill/>
        </p:spPr>
        <p:txBody>
          <a:bodyPr wrap="square" rtlCol="0">
            <a:spAutoFit/>
          </a:bodyPr>
          <a:lstStyle/>
          <a:p>
            <a:r>
              <a:rPr lang="en-US" sz="2800" dirty="0">
                <a:latin typeface="Calibri" pitchFamily="34" charset="0"/>
              </a:rPr>
              <a:t>Object</a:t>
            </a:r>
          </a:p>
        </p:txBody>
      </p:sp>
      <p:sp>
        <p:nvSpPr>
          <p:cNvPr id="18" name="Oval 17"/>
          <p:cNvSpPr/>
          <p:nvPr/>
        </p:nvSpPr>
        <p:spPr>
          <a:xfrm>
            <a:off x="4267200" y="59436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5486400" y="5791200"/>
            <a:ext cx="3224216" cy="523220"/>
          </a:xfrm>
          <a:prstGeom prst="rect">
            <a:avLst/>
          </a:prstGeom>
          <a:noFill/>
        </p:spPr>
        <p:txBody>
          <a:bodyPr wrap="square" rtlCol="0">
            <a:spAutoFit/>
          </a:bodyPr>
          <a:lstStyle/>
          <a:p>
            <a:r>
              <a:rPr lang="en-US" sz="2800" dirty="0">
                <a:latin typeface="Calibri" pitchFamily="34" charset="0"/>
              </a:rPr>
              <a:t>No change in motion</a:t>
            </a:r>
          </a:p>
        </p:txBody>
      </p:sp>
    </p:spTree>
    <p:extLst>
      <p:ext uri="{BB962C8B-B14F-4D97-AF65-F5344CB8AC3E}">
        <p14:creationId xmlns:p14="http://schemas.microsoft.com/office/powerpoint/2010/main" val="428227113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153400" cy="990600"/>
          </a:xfrm>
        </p:spPr>
        <p:txBody>
          <a:bodyPr>
            <a:normAutofit/>
          </a:bodyPr>
          <a:lstStyle/>
          <a:p>
            <a:r>
              <a:rPr lang="en-US" dirty="0"/>
              <a:t>Representing Forces</a:t>
            </a:r>
          </a:p>
        </p:txBody>
      </p:sp>
      <p:sp>
        <p:nvSpPr>
          <p:cNvPr id="21" name="TextBox 20"/>
          <p:cNvSpPr txBox="1"/>
          <p:nvPr/>
        </p:nvSpPr>
        <p:spPr>
          <a:xfrm>
            <a:off x="609600" y="1295400"/>
            <a:ext cx="8153400" cy="5324535"/>
          </a:xfrm>
          <a:prstGeom prst="rect">
            <a:avLst/>
          </a:prstGeom>
          <a:noFill/>
        </p:spPr>
        <p:txBody>
          <a:bodyPr wrap="square" rtlCol="0">
            <a:spAutoFit/>
          </a:bodyPr>
          <a:lstStyle/>
          <a:p>
            <a:pPr marL="365760" indent="-365760">
              <a:buClr>
                <a:schemeClr val="bg1">
                  <a:lumMod val="65000"/>
                </a:schemeClr>
              </a:buClr>
              <a:buFont typeface="+mj-lt"/>
              <a:buAutoNum type="arabicPeriod"/>
            </a:pPr>
            <a:r>
              <a:rPr lang="en-US" sz="2200" dirty="0">
                <a:latin typeface="Calibri" pitchFamily="34" charset="0"/>
              </a:rPr>
              <a:t>Use a</a:t>
            </a:r>
            <a:r>
              <a:rPr lang="en-US" sz="2200" b="1" dirty="0">
                <a:latin typeface="Calibri" pitchFamily="34" charset="0"/>
              </a:rPr>
              <a:t> black arrow </a:t>
            </a:r>
            <a:r>
              <a:rPr lang="en-US" sz="2200" dirty="0">
                <a:latin typeface="Calibri" pitchFamily="34" charset="0"/>
              </a:rPr>
              <a:t>to represent a </a:t>
            </a:r>
            <a:r>
              <a:rPr lang="en-US" sz="2200" b="1" dirty="0">
                <a:latin typeface="Calibri" pitchFamily="34" charset="0"/>
              </a:rPr>
              <a:t>force acting on each object </a:t>
            </a:r>
            <a:r>
              <a:rPr lang="en-US" sz="2200" dirty="0">
                <a:latin typeface="Calibri" pitchFamily="34" charset="0"/>
              </a:rPr>
              <a:t>in your Weight handout. </a:t>
            </a:r>
          </a:p>
          <a:p>
            <a:pPr marL="731520" indent="-365760">
              <a:buClr>
                <a:schemeClr val="bg1">
                  <a:lumMod val="65000"/>
                </a:schemeClr>
              </a:buClr>
              <a:buFont typeface="Arial" pitchFamily="34" charset="0"/>
              <a:buChar char="•"/>
            </a:pPr>
            <a:r>
              <a:rPr lang="en-US" sz="2200" dirty="0">
                <a:latin typeface="Calibri" pitchFamily="34" charset="0"/>
              </a:rPr>
              <a:t>Draw a dot exactly in the center of the object and start your arrow there.</a:t>
            </a:r>
          </a:p>
          <a:p>
            <a:pPr marL="731520" indent="-365760">
              <a:buClr>
                <a:schemeClr val="bg1">
                  <a:lumMod val="65000"/>
                </a:schemeClr>
              </a:buClr>
              <a:buFont typeface="Arial" pitchFamily="34" charset="0"/>
              <a:buChar char="•"/>
            </a:pPr>
            <a:r>
              <a:rPr lang="en-US" sz="2200" dirty="0">
                <a:latin typeface="Calibri" pitchFamily="34" charset="0"/>
              </a:rPr>
              <a:t>The arrow should point in the direction the force is pushing or pulling the object. </a:t>
            </a:r>
          </a:p>
          <a:p>
            <a:pPr marL="731520" indent="-365760">
              <a:buClr>
                <a:schemeClr val="bg1">
                  <a:lumMod val="65000"/>
                </a:schemeClr>
              </a:buClr>
              <a:buFont typeface="Arial" pitchFamily="34" charset="0"/>
              <a:buChar char="•"/>
            </a:pPr>
            <a:r>
              <a:rPr lang="en-US" sz="2200" dirty="0">
                <a:latin typeface="Calibri" pitchFamily="34" charset="0"/>
              </a:rPr>
              <a:t>The length of the arrow should indicate the strength of the force. The longer the arrow, the greater the force.</a:t>
            </a:r>
          </a:p>
          <a:p>
            <a:pPr marL="365760" indent="-365760">
              <a:spcBef>
                <a:spcPts val="1200"/>
              </a:spcBef>
              <a:buClr>
                <a:schemeClr val="bg1">
                  <a:lumMod val="65000"/>
                </a:schemeClr>
              </a:buClr>
              <a:buFont typeface="+mj-lt"/>
              <a:buAutoNum type="arabicPeriod" startAt="2"/>
            </a:pPr>
            <a:r>
              <a:rPr lang="en-US" sz="2200" dirty="0">
                <a:latin typeface="Calibri" pitchFamily="34" charset="0"/>
              </a:rPr>
              <a:t>Use a </a:t>
            </a:r>
            <a:r>
              <a:rPr lang="en-US" sz="2200" b="1" dirty="0">
                <a:solidFill>
                  <a:srgbClr val="FF0000"/>
                </a:solidFill>
                <a:latin typeface="Calibri" pitchFamily="34" charset="0"/>
              </a:rPr>
              <a:t>red arrow </a:t>
            </a:r>
            <a:r>
              <a:rPr lang="en-US" sz="2200" dirty="0">
                <a:latin typeface="Calibri" pitchFamily="34" charset="0"/>
              </a:rPr>
              <a:t>to represent the direction of the </a:t>
            </a:r>
            <a:r>
              <a:rPr lang="en-US" sz="2200" b="1" dirty="0">
                <a:latin typeface="Calibri" pitchFamily="34" charset="0"/>
              </a:rPr>
              <a:t>change in motion </a:t>
            </a:r>
            <a:r>
              <a:rPr lang="en-US" sz="2200" dirty="0">
                <a:latin typeface="Calibri" pitchFamily="34" charset="0"/>
              </a:rPr>
              <a:t>of each object.</a:t>
            </a:r>
          </a:p>
          <a:p>
            <a:pPr marL="731520" indent="-365760">
              <a:buClr>
                <a:schemeClr val="bg1">
                  <a:lumMod val="65000"/>
                </a:schemeClr>
              </a:buClr>
              <a:buFont typeface="Arial" pitchFamily="34" charset="0"/>
              <a:buChar char="•"/>
            </a:pPr>
            <a:r>
              <a:rPr lang="en-US" sz="2200" dirty="0">
                <a:latin typeface="Calibri" pitchFamily="34" charset="0"/>
              </a:rPr>
              <a:t>For an increase in speed, point the arrow in the direction of the object’s motion.</a:t>
            </a:r>
          </a:p>
          <a:p>
            <a:pPr marL="731520" indent="-365760">
              <a:buClr>
                <a:schemeClr val="bg1">
                  <a:lumMod val="65000"/>
                </a:schemeClr>
              </a:buClr>
              <a:buFont typeface="Arial" pitchFamily="34" charset="0"/>
              <a:buChar char="•"/>
            </a:pPr>
            <a:r>
              <a:rPr lang="en-US" sz="2200" dirty="0">
                <a:latin typeface="Calibri" pitchFamily="34" charset="0"/>
              </a:rPr>
              <a:t>For a decrease in speed, point the arrow in the opposite direction of the object’s motion.</a:t>
            </a:r>
          </a:p>
          <a:p>
            <a:pPr marL="731520" indent="-365760">
              <a:buClr>
                <a:schemeClr val="bg1">
                  <a:lumMod val="65000"/>
                </a:schemeClr>
              </a:buClr>
              <a:buFont typeface="Arial" pitchFamily="34" charset="0"/>
              <a:buChar char="•"/>
            </a:pPr>
            <a:r>
              <a:rPr lang="en-US" sz="2200" dirty="0">
                <a:latin typeface="Calibri" pitchFamily="34" charset="0"/>
              </a:rPr>
              <a:t>A dot with no arrow represents no change in motion.</a:t>
            </a:r>
            <a:endParaRPr lang="en-US" sz="2800" dirty="0">
              <a:latin typeface="Calibri" pitchFamily="34" charset="0"/>
            </a:endParaRPr>
          </a:p>
        </p:txBody>
      </p:sp>
    </p:spTree>
    <p:extLst>
      <p:ext uri="{BB962C8B-B14F-4D97-AF65-F5344CB8AC3E}">
        <p14:creationId xmlns:p14="http://schemas.microsoft.com/office/powerpoint/2010/main" val="428227113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533400" y="457200"/>
            <a:ext cx="8153400" cy="990600"/>
          </a:xfrm>
        </p:spPr>
        <p:txBody>
          <a:bodyPr/>
          <a:lstStyle/>
          <a:p>
            <a:r>
              <a:rPr lang="en-US" dirty="0"/>
              <a:t>Focus for the Week</a:t>
            </a:r>
          </a:p>
        </p:txBody>
      </p:sp>
      <p:sp>
        <p:nvSpPr>
          <p:cNvPr id="8195" name="Content Placeholder 2"/>
          <p:cNvSpPr>
            <a:spLocks noGrp="1"/>
          </p:cNvSpPr>
          <p:nvPr>
            <p:ph idx="1"/>
          </p:nvPr>
        </p:nvSpPr>
        <p:spPr>
          <a:xfrm>
            <a:off x="533400" y="1447800"/>
            <a:ext cx="8153400" cy="4876800"/>
          </a:xfrm>
        </p:spPr>
        <p:txBody>
          <a:bodyPr/>
          <a:lstStyle/>
          <a:p>
            <a:pPr marL="365760" indent="-365760">
              <a:spcBef>
                <a:spcPts val="800"/>
              </a:spcBef>
              <a:buClr>
                <a:schemeClr val="bg1">
                  <a:lumMod val="65000"/>
                </a:schemeClr>
              </a:buClr>
            </a:pPr>
            <a:r>
              <a:rPr lang="en-US" sz="3000" dirty="0"/>
              <a:t>Content area 2: forces</a:t>
            </a:r>
          </a:p>
          <a:p>
            <a:pPr marL="365760" indent="-365760">
              <a:spcBef>
                <a:spcPts val="800"/>
              </a:spcBef>
              <a:buClr>
                <a:schemeClr val="bg1">
                  <a:lumMod val="65000"/>
                </a:schemeClr>
              </a:buClr>
            </a:pPr>
            <a:r>
              <a:rPr lang="en-US" sz="3000" dirty="0"/>
              <a:t>Science Content Storyline Lens</a:t>
            </a:r>
          </a:p>
          <a:p>
            <a:pPr marL="731520" lvl="1" indent="-365760">
              <a:spcBef>
                <a:spcPts val="800"/>
              </a:spcBef>
              <a:buClr>
                <a:schemeClr val="bg1">
                  <a:lumMod val="65000"/>
                </a:schemeClr>
              </a:buClr>
              <a:buSzPct val="100000"/>
              <a:buFont typeface="Arial" pitchFamily="34" charset="0"/>
              <a:buChar char="•"/>
            </a:pPr>
            <a:r>
              <a:rPr lang="en-US" sz="3000" dirty="0"/>
              <a:t>Strategies A, B, C, D, F, G, H, and I</a:t>
            </a:r>
          </a:p>
          <a:p>
            <a:pPr marL="731520" lvl="1" indent="-365760">
              <a:spcBef>
                <a:spcPts val="800"/>
              </a:spcBef>
              <a:buClr>
                <a:schemeClr val="bg1">
                  <a:lumMod val="65000"/>
                </a:schemeClr>
              </a:buClr>
              <a:buSzPct val="100000"/>
              <a:buFont typeface="Arial" pitchFamily="34" charset="0"/>
              <a:buChar char="•"/>
            </a:pPr>
            <a:r>
              <a:rPr lang="en-US" sz="3000" dirty="0"/>
              <a:t>Video-based lesson analysis (Forces lessons)</a:t>
            </a:r>
          </a:p>
          <a:p>
            <a:pPr marL="365760" lvl="1" indent="-365760">
              <a:spcBef>
                <a:spcPts val="800"/>
              </a:spcBef>
              <a:buClr>
                <a:schemeClr val="bg1">
                  <a:lumMod val="65000"/>
                </a:schemeClr>
              </a:buClr>
              <a:buFont typeface="Arial" pitchFamily="34" charset="0"/>
              <a:buChar char="•"/>
            </a:pPr>
            <a:r>
              <a:rPr lang="en-US" sz="3000" dirty="0"/>
              <a:t>Forces lesson plans review (last day)</a:t>
            </a:r>
          </a:p>
          <a:p>
            <a:pPr marL="365760" lvl="1" indent="-365760">
              <a:spcBef>
                <a:spcPts val="800"/>
              </a:spcBef>
              <a:buClr>
                <a:schemeClr val="bg1">
                  <a:lumMod val="65000"/>
                </a:schemeClr>
              </a:buClr>
              <a:buFont typeface="Arial" pitchFamily="34" charset="0"/>
              <a:buChar char="•"/>
            </a:pPr>
            <a:r>
              <a:rPr lang="en-US" sz="3000" dirty="0"/>
              <a:t>Academic-year schedule (last day)</a:t>
            </a:r>
          </a:p>
          <a:p>
            <a:pPr marL="731520" lvl="2" indent="-365760">
              <a:spcBef>
                <a:spcPts val="800"/>
              </a:spcBef>
              <a:buClr>
                <a:schemeClr val="bg1">
                  <a:lumMod val="65000"/>
                </a:schemeClr>
              </a:buClr>
            </a:pPr>
            <a:r>
              <a:rPr lang="en-US" sz="3000" dirty="0"/>
              <a:t>Video recording</a:t>
            </a:r>
          </a:p>
          <a:p>
            <a:pPr marL="731520" lvl="2" indent="-365760">
              <a:spcBef>
                <a:spcPts val="800"/>
              </a:spcBef>
              <a:buClr>
                <a:schemeClr val="bg1">
                  <a:lumMod val="65000"/>
                </a:schemeClr>
              </a:buClr>
            </a:pPr>
            <a:r>
              <a:rPr lang="en-US" sz="3000" dirty="0"/>
              <a:t>Study-group sessions</a:t>
            </a:r>
          </a:p>
        </p:txBody>
      </p:sp>
    </p:spTree>
    <p:extLst>
      <p:ext uri="{BB962C8B-B14F-4D97-AF65-F5344CB8AC3E}">
        <p14:creationId xmlns:p14="http://schemas.microsoft.com/office/powerpoint/2010/main" val="187598384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9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95">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195">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19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lstStyle/>
          <a:p>
            <a:r>
              <a:rPr lang="en-US" dirty="0"/>
              <a:t>Representing Forces with Vectors </a:t>
            </a:r>
          </a:p>
        </p:txBody>
      </p:sp>
      <p:sp>
        <p:nvSpPr>
          <p:cNvPr id="3" name="Content Placeholder 2"/>
          <p:cNvSpPr>
            <a:spLocks noGrp="1"/>
          </p:cNvSpPr>
          <p:nvPr>
            <p:ph idx="1"/>
          </p:nvPr>
        </p:nvSpPr>
        <p:spPr>
          <a:xfrm>
            <a:off x="533400" y="1295400"/>
            <a:ext cx="8382000" cy="5181600"/>
          </a:xfrm>
        </p:spPr>
        <p:txBody>
          <a:bodyPr/>
          <a:lstStyle/>
          <a:p>
            <a:pPr marL="0" indent="0">
              <a:buNone/>
            </a:pPr>
            <a:r>
              <a:rPr lang="en-US" sz="2500" dirty="0"/>
              <a:t>A </a:t>
            </a:r>
            <a:r>
              <a:rPr lang="en-US" sz="2500" b="1" dirty="0"/>
              <a:t>vector</a:t>
            </a:r>
            <a:r>
              <a:rPr lang="en-US" sz="2500" dirty="0"/>
              <a:t> is the scientific name for using a dot and arrow to represent a force. Here’s an example:</a:t>
            </a:r>
          </a:p>
          <a:p>
            <a:pPr>
              <a:buNone/>
            </a:pPr>
            <a:endParaRPr lang="en-US" dirty="0"/>
          </a:p>
          <a:p>
            <a:endParaRPr lang="en-US" dirty="0"/>
          </a:p>
        </p:txBody>
      </p:sp>
      <p:sp>
        <p:nvSpPr>
          <p:cNvPr id="5" name="TextBox 4"/>
          <p:cNvSpPr txBox="1"/>
          <p:nvPr/>
        </p:nvSpPr>
        <p:spPr>
          <a:xfrm>
            <a:off x="685800" y="3962400"/>
            <a:ext cx="8001000" cy="2400657"/>
          </a:xfrm>
          <a:prstGeom prst="rect">
            <a:avLst/>
          </a:prstGeom>
          <a:noFill/>
        </p:spPr>
        <p:txBody>
          <a:bodyPr wrap="square" rtlCol="0">
            <a:spAutoFit/>
          </a:bodyPr>
          <a:lstStyle/>
          <a:p>
            <a:r>
              <a:rPr lang="en-US" sz="2500" b="1" dirty="0">
                <a:latin typeface="Calibri" pitchFamily="34" charset="0"/>
              </a:rPr>
              <a:t>Rules:</a:t>
            </a:r>
          </a:p>
          <a:p>
            <a:pPr marL="285750" indent="-285750">
              <a:buClr>
                <a:schemeClr val="bg1">
                  <a:lumMod val="65000"/>
                </a:schemeClr>
              </a:buClr>
              <a:buFont typeface="Arial" pitchFamily="34" charset="0"/>
              <a:buChar char="•"/>
            </a:pPr>
            <a:r>
              <a:rPr lang="en-US" sz="2500" dirty="0">
                <a:latin typeface="Calibri" pitchFamily="34" charset="0"/>
              </a:rPr>
              <a:t>Select </a:t>
            </a:r>
            <a:r>
              <a:rPr lang="en-US" sz="2500" b="1" dirty="0">
                <a:latin typeface="Calibri" pitchFamily="34" charset="0"/>
              </a:rPr>
              <a:t>one</a:t>
            </a:r>
            <a:r>
              <a:rPr lang="en-US" sz="2500" dirty="0">
                <a:latin typeface="Calibri" pitchFamily="34" charset="0"/>
              </a:rPr>
              <a:t> object that’s being pushed or pulled.</a:t>
            </a:r>
          </a:p>
          <a:p>
            <a:pPr marL="285750" indent="-285750">
              <a:buClr>
                <a:schemeClr val="bg1">
                  <a:lumMod val="65000"/>
                </a:schemeClr>
              </a:buClr>
              <a:buFont typeface="Arial" pitchFamily="34" charset="0"/>
              <a:buChar char="•"/>
            </a:pPr>
            <a:r>
              <a:rPr lang="en-US" sz="2500" dirty="0">
                <a:latin typeface="Calibri" pitchFamily="34" charset="0"/>
              </a:rPr>
              <a:t>The vector begins at the center of the object and points in the direction the force is pushing or pulling the object. </a:t>
            </a:r>
          </a:p>
          <a:p>
            <a:pPr marL="285750" indent="-285750">
              <a:buClr>
                <a:schemeClr val="bg1">
                  <a:lumMod val="65000"/>
                </a:schemeClr>
              </a:buClr>
              <a:buFont typeface="Arial" pitchFamily="34" charset="0"/>
              <a:buChar char="•"/>
            </a:pPr>
            <a:r>
              <a:rPr lang="en-US" sz="2500" dirty="0">
                <a:latin typeface="Calibri" pitchFamily="34" charset="0"/>
              </a:rPr>
              <a:t>The longer the vector, the greater the force.</a:t>
            </a:r>
          </a:p>
          <a:p>
            <a:pPr marL="285750" indent="-285750">
              <a:buClr>
                <a:schemeClr val="bg1">
                  <a:lumMod val="65000"/>
                </a:schemeClr>
              </a:buClr>
              <a:buFont typeface="Arial" pitchFamily="34" charset="0"/>
              <a:buChar char="•"/>
            </a:pPr>
            <a:r>
              <a:rPr lang="en-US" sz="2500" dirty="0">
                <a:latin typeface="Calibri" pitchFamily="34" charset="0"/>
              </a:rPr>
              <a:t>Label each vector with a name or symbol.    </a:t>
            </a:r>
          </a:p>
        </p:txBody>
      </p:sp>
      <p:pic>
        <p:nvPicPr>
          <p:cNvPr id="6" name="Content Placeholder 3"/>
          <p:cNvPicPr>
            <a:picLocks noChangeAspect="1"/>
          </p:cNvPicPr>
          <p:nvPr/>
        </p:nvPicPr>
        <p:blipFill>
          <a:blip r:embed="rId3" cstate="print"/>
          <a:stretch>
            <a:fillRect/>
          </a:stretch>
        </p:blipFill>
        <p:spPr bwMode="auto">
          <a:xfrm>
            <a:off x="2819400" y="2209800"/>
            <a:ext cx="2220148"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Straight Arrow Connector 7"/>
          <p:cNvCxnSpPr/>
          <p:nvPr/>
        </p:nvCxnSpPr>
        <p:spPr>
          <a:xfrm>
            <a:off x="4267200" y="3048000"/>
            <a:ext cx="1600200"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1" name="TextBox 10"/>
          <p:cNvSpPr txBox="1"/>
          <p:nvPr/>
        </p:nvSpPr>
        <p:spPr>
          <a:xfrm>
            <a:off x="4953000" y="2362200"/>
            <a:ext cx="1066800" cy="430887"/>
          </a:xfrm>
          <a:prstGeom prst="rect">
            <a:avLst/>
          </a:prstGeom>
          <a:noFill/>
        </p:spPr>
        <p:txBody>
          <a:bodyPr wrap="square" rtlCol="0">
            <a:spAutoFit/>
          </a:bodyPr>
          <a:lstStyle/>
          <a:p>
            <a:r>
              <a:rPr lang="en-US" sz="2200" dirty="0" err="1">
                <a:latin typeface="Calibri" pitchFamily="34" charset="0"/>
              </a:rPr>
              <a:t>F_boy</a:t>
            </a:r>
            <a:endParaRPr lang="en-US" sz="2200" dirty="0">
              <a:latin typeface="Calibri" pitchFamily="34" charset="0"/>
            </a:endParaRPr>
          </a:p>
        </p:txBody>
      </p:sp>
      <p:sp>
        <p:nvSpPr>
          <p:cNvPr id="9" name="TextBox 8"/>
          <p:cNvSpPr txBox="1"/>
          <p:nvPr/>
        </p:nvSpPr>
        <p:spPr>
          <a:xfrm>
            <a:off x="3048000" y="3657600"/>
            <a:ext cx="2133600" cy="246221"/>
          </a:xfrm>
          <a:prstGeom prst="rect">
            <a:avLst/>
          </a:prstGeom>
          <a:noFill/>
        </p:spPr>
        <p:txBody>
          <a:bodyPr wrap="square" rtlCol="0">
            <a:spAutoFit/>
          </a:bodyPr>
          <a:lstStyle/>
          <a:p>
            <a:pPr algn="r"/>
            <a:r>
              <a:rPr lang="en-US" sz="1000" dirty="0">
                <a:latin typeface="Calibri" panose="020F0502020204030204" pitchFamily="34" charset="0"/>
                <a:cs typeface="Calibri" panose="020F0502020204030204" pitchFamily="34" charset="0"/>
              </a:rPr>
              <a:t>Courtesy of Hector Mireles</a:t>
            </a:r>
          </a:p>
        </p:txBody>
      </p:sp>
    </p:spTree>
    <p:extLst>
      <p:ext uri="{BB962C8B-B14F-4D97-AF65-F5344CB8AC3E}">
        <p14:creationId xmlns:p14="http://schemas.microsoft.com/office/powerpoint/2010/main" val="10671063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153400" cy="990600"/>
          </a:xfrm>
        </p:spPr>
        <p:txBody>
          <a:bodyPr>
            <a:normAutofit/>
          </a:bodyPr>
          <a:lstStyle/>
          <a:p>
            <a:r>
              <a:rPr lang="en-US" dirty="0"/>
              <a:t>Estimating Net Force</a:t>
            </a:r>
          </a:p>
        </p:txBody>
      </p:sp>
      <p:pic>
        <p:nvPicPr>
          <p:cNvPr id="5" name="Picture 4"/>
          <p:cNvPicPr>
            <a:picLocks noChangeAspect="1"/>
          </p:cNvPicPr>
          <p:nvPr/>
        </p:nvPicPr>
        <p:blipFill>
          <a:blip r:embed="rId3" cstate="print"/>
          <a:stretch>
            <a:fillRect/>
          </a:stretch>
        </p:blipFill>
        <p:spPr>
          <a:xfrm>
            <a:off x="4953000" y="1905000"/>
            <a:ext cx="3743704" cy="1612900"/>
          </a:xfrm>
          <a:prstGeom prst="rect">
            <a:avLst/>
          </a:prstGeom>
        </p:spPr>
      </p:pic>
      <p:pic>
        <p:nvPicPr>
          <p:cNvPr id="6" name="Picture 5"/>
          <p:cNvPicPr>
            <a:picLocks noChangeAspect="1"/>
          </p:cNvPicPr>
          <p:nvPr/>
        </p:nvPicPr>
        <p:blipFill>
          <a:blip r:embed="rId4" cstate="print"/>
          <a:stretch>
            <a:fillRect/>
          </a:stretch>
        </p:blipFill>
        <p:spPr>
          <a:xfrm>
            <a:off x="5638800" y="4191000"/>
            <a:ext cx="2559050" cy="2064688"/>
          </a:xfrm>
          <a:prstGeom prst="rect">
            <a:avLst/>
          </a:prstGeom>
        </p:spPr>
      </p:pic>
      <p:pic>
        <p:nvPicPr>
          <p:cNvPr id="7" name="Picture 6"/>
          <p:cNvPicPr>
            <a:picLocks noChangeAspect="1"/>
          </p:cNvPicPr>
          <p:nvPr/>
        </p:nvPicPr>
        <p:blipFill>
          <a:blip r:embed="rId5" cstate="print"/>
          <a:stretch>
            <a:fillRect/>
          </a:stretch>
        </p:blipFill>
        <p:spPr>
          <a:xfrm>
            <a:off x="381000" y="1981200"/>
            <a:ext cx="4495800" cy="1854200"/>
          </a:xfrm>
          <a:prstGeom prst="rect">
            <a:avLst/>
          </a:prstGeom>
        </p:spPr>
      </p:pic>
      <p:pic>
        <p:nvPicPr>
          <p:cNvPr id="8" name="Picture 7"/>
          <p:cNvPicPr>
            <a:picLocks noChangeAspect="1"/>
          </p:cNvPicPr>
          <p:nvPr/>
        </p:nvPicPr>
        <p:blipFill>
          <a:blip r:embed="rId6" cstate="print"/>
          <a:stretch>
            <a:fillRect/>
          </a:stretch>
        </p:blipFill>
        <p:spPr>
          <a:xfrm>
            <a:off x="1600200" y="3886200"/>
            <a:ext cx="2286000" cy="1143000"/>
          </a:xfrm>
          <a:prstGeom prst="rect">
            <a:avLst/>
          </a:prstGeom>
        </p:spPr>
      </p:pic>
      <p:sp>
        <p:nvSpPr>
          <p:cNvPr id="9" name="TextBox 8"/>
          <p:cNvSpPr txBox="1"/>
          <p:nvPr/>
        </p:nvSpPr>
        <p:spPr>
          <a:xfrm>
            <a:off x="6477000" y="6172200"/>
            <a:ext cx="2133600" cy="246221"/>
          </a:xfrm>
          <a:prstGeom prst="rect">
            <a:avLst/>
          </a:prstGeom>
          <a:noFill/>
        </p:spPr>
        <p:txBody>
          <a:bodyPr wrap="square" rtlCol="0">
            <a:spAutoFit/>
          </a:bodyPr>
          <a:lstStyle/>
          <a:p>
            <a:r>
              <a:rPr lang="en-US" sz="1000" dirty="0">
                <a:latin typeface="Calibri" panose="020F0502020204030204" pitchFamily="34" charset="0"/>
                <a:cs typeface="Calibri" panose="020F0502020204030204" pitchFamily="34" charset="0"/>
              </a:rPr>
              <a:t>Courtesy of Hector Mireles</a:t>
            </a:r>
          </a:p>
        </p:txBody>
      </p:sp>
      <p:sp>
        <p:nvSpPr>
          <p:cNvPr id="10" name="TextBox 9"/>
          <p:cNvSpPr txBox="1"/>
          <p:nvPr/>
        </p:nvSpPr>
        <p:spPr>
          <a:xfrm>
            <a:off x="1905000" y="1600200"/>
            <a:ext cx="990600" cy="523220"/>
          </a:xfrm>
          <a:prstGeom prst="rect">
            <a:avLst/>
          </a:prstGeom>
          <a:noFill/>
        </p:spPr>
        <p:txBody>
          <a:bodyPr wrap="square" rtlCol="0">
            <a:spAutoFit/>
          </a:bodyPr>
          <a:lstStyle/>
          <a:p>
            <a:r>
              <a:rPr lang="en-US" sz="2800" dirty="0">
                <a:latin typeface="Calibri" pitchFamily="34" charset="0"/>
              </a:rPr>
              <a:t>Train</a:t>
            </a:r>
          </a:p>
        </p:txBody>
      </p:sp>
      <p:sp>
        <p:nvSpPr>
          <p:cNvPr id="11" name="TextBox 10"/>
          <p:cNvSpPr txBox="1"/>
          <p:nvPr/>
        </p:nvSpPr>
        <p:spPr>
          <a:xfrm>
            <a:off x="6096000" y="1371600"/>
            <a:ext cx="1905000" cy="523220"/>
          </a:xfrm>
          <a:prstGeom prst="rect">
            <a:avLst/>
          </a:prstGeom>
          <a:noFill/>
        </p:spPr>
        <p:txBody>
          <a:bodyPr wrap="square" rtlCol="0">
            <a:spAutoFit/>
          </a:bodyPr>
          <a:lstStyle/>
          <a:p>
            <a:r>
              <a:rPr lang="en-US" sz="2800" dirty="0">
                <a:latin typeface="Calibri" pitchFamily="34" charset="0"/>
              </a:rPr>
              <a:t>Dandelion</a:t>
            </a:r>
          </a:p>
        </p:txBody>
      </p:sp>
      <p:sp>
        <p:nvSpPr>
          <p:cNvPr id="12" name="TextBox 11"/>
          <p:cNvSpPr txBox="1"/>
          <p:nvPr/>
        </p:nvSpPr>
        <p:spPr>
          <a:xfrm>
            <a:off x="6248400" y="3733800"/>
            <a:ext cx="1905000" cy="523220"/>
          </a:xfrm>
          <a:prstGeom prst="rect">
            <a:avLst/>
          </a:prstGeom>
          <a:noFill/>
        </p:spPr>
        <p:txBody>
          <a:bodyPr wrap="square" rtlCol="0">
            <a:spAutoFit/>
          </a:bodyPr>
          <a:lstStyle/>
          <a:p>
            <a:r>
              <a:rPr lang="en-US" sz="2800" dirty="0">
                <a:latin typeface="Calibri" pitchFamily="34" charset="0"/>
              </a:rPr>
              <a:t>Airplane</a:t>
            </a:r>
          </a:p>
        </p:txBody>
      </p:sp>
      <p:sp>
        <p:nvSpPr>
          <p:cNvPr id="15" name="TextBox 14"/>
          <p:cNvSpPr txBox="1"/>
          <p:nvPr/>
        </p:nvSpPr>
        <p:spPr>
          <a:xfrm>
            <a:off x="685800" y="5257800"/>
            <a:ext cx="4953000" cy="954107"/>
          </a:xfrm>
          <a:prstGeom prst="rect">
            <a:avLst/>
          </a:prstGeom>
          <a:noFill/>
        </p:spPr>
        <p:txBody>
          <a:bodyPr wrap="square" rtlCol="0">
            <a:spAutoFit/>
          </a:bodyPr>
          <a:lstStyle/>
          <a:p>
            <a:r>
              <a:rPr lang="en-US" sz="2800" dirty="0">
                <a:latin typeface="Calibri" pitchFamily="34" charset="0"/>
              </a:rPr>
              <a:t>Net force = the sum of all of the forces acting on an object</a:t>
            </a:r>
          </a:p>
        </p:txBody>
      </p:sp>
    </p:spTree>
    <p:extLst>
      <p:ext uri="{BB962C8B-B14F-4D97-AF65-F5344CB8AC3E}">
        <p14:creationId xmlns:p14="http://schemas.microsoft.com/office/powerpoint/2010/main" val="19440481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990600"/>
          </a:xfrm>
        </p:spPr>
        <p:txBody>
          <a:bodyPr>
            <a:normAutofit/>
          </a:bodyPr>
          <a:lstStyle/>
          <a:p>
            <a:r>
              <a:rPr lang="en-US" dirty="0"/>
              <a:t>Representing a Change in Motion</a:t>
            </a:r>
          </a:p>
        </p:txBody>
      </p:sp>
      <p:sp>
        <p:nvSpPr>
          <p:cNvPr id="3" name="Content Placeholder 2"/>
          <p:cNvSpPr>
            <a:spLocks noGrp="1"/>
          </p:cNvSpPr>
          <p:nvPr>
            <p:ph idx="1"/>
          </p:nvPr>
        </p:nvSpPr>
        <p:spPr>
          <a:xfrm>
            <a:off x="533400" y="1371600"/>
            <a:ext cx="8229600" cy="4876800"/>
          </a:xfrm>
        </p:spPr>
        <p:txBody>
          <a:bodyPr/>
          <a:lstStyle/>
          <a:p>
            <a:pPr marL="365760" indent="-365760">
              <a:spcBef>
                <a:spcPts val="1200"/>
              </a:spcBef>
            </a:pPr>
            <a:r>
              <a:rPr lang="en-US" sz="3200" dirty="0"/>
              <a:t>A change in an object’s motion = acceleration (represented by the symbol </a:t>
            </a:r>
            <a:r>
              <a:rPr lang="en-US" sz="3200" b="1" dirty="0"/>
              <a:t>a</a:t>
            </a:r>
            <a:r>
              <a:rPr lang="en-US" sz="3200" dirty="0"/>
              <a:t>).</a:t>
            </a:r>
          </a:p>
          <a:p>
            <a:pPr marL="365760" indent="-365760">
              <a:spcBef>
                <a:spcPts val="1200"/>
              </a:spcBef>
            </a:pPr>
            <a:r>
              <a:rPr lang="en-US" sz="3200" dirty="0"/>
              <a:t>Newton’s laws: </a:t>
            </a:r>
            <a:r>
              <a:rPr lang="en-US" sz="3200" i="1" dirty="0"/>
              <a:t>Acceleration occurs in the same direction as the net force.</a:t>
            </a:r>
          </a:p>
          <a:p>
            <a:pPr marL="731520" lvl="1" indent="-365760">
              <a:spcBef>
                <a:spcPts val="1200"/>
              </a:spcBef>
            </a:pPr>
            <a:r>
              <a:rPr lang="en-US" sz="3200" dirty="0"/>
              <a:t>If the net force is zero, there is no change in motion.</a:t>
            </a:r>
          </a:p>
          <a:p>
            <a:pPr marL="731520" lvl="1" indent="-365760">
              <a:spcBef>
                <a:spcPts val="1200"/>
              </a:spcBef>
            </a:pPr>
            <a:r>
              <a:rPr lang="en-US" sz="3200" dirty="0"/>
              <a:t>A large net force yields a large acceleration.</a:t>
            </a:r>
          </a:p>
        </p:txBody>
      </p:sp>
    </p:spTree>
    <p:extLst>
      <p:ext uri="{BB962C8B-B14F-4D97-AF65-F5344CB8AC3E}">
        <p14:creationId xmlns:p14="http://schemas.microsoft.com/office/powerpoint/2010/main" val="257564606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Apple-and-Car Scenario</a:t>
            </a:r>
          </a:p>
        </p:txBody>
      </p:sp>
      <p:sp>
        <p:nvSpPr>
          <p:cNvPr id="3" name="Content Placeholder 2"/>
          <p:cNvSpPr>
            <a:spLocks noGrp="1"/>
          </p:cNvSpPr>
          <p:nvPr>
            <p:ph idx="1"/>
          </p:nvPr>
        </p:nvSpPr>
        <p:spPr>
          <a:xfrm>
            <a:off x="457200" y="1600200"/>
            <a:ext cx="3733800" cy="4876800"/>
          </a:xfrm>
        </p:spPr>
        <p:txBody>
          <a:bodyPr/>
          <a:lstStyle/>
          <a:p>
            <a:pPr marL="365760" indent="-365760">
              <a:spcBef>
                <a:spcPts val="600"/>
              </a:spcBef>
            </a:pPr>
            <a:r>
              <a:rPr lang="en-US" sz="2800" dirty="0"/>
              <a:t>A change in motion = acceleration (</a:t>
            </a:r>
            <a:r>
              <a:rPr lang="en-US" sz="2800" b="1" dirty="0"/>
              <a:t>a</a:t>
            </a:r>
            <a:r>
              <a:rPr lang="en-US" sz="2800" dirty="0"/>
              <a:t>)</a:t>
            </a:r>
          </a:p>
          <a:p>
            <a:pPr marL="365760" indent="-365760">
              <a:spcBef>
                <a:spcPts val="600"/>
              </a:spcBef>
            </a:pPr>
            <a:r>
              <a:rPr lang="en-US" sz="2800" dirty="0"/>
              <a:t>Acceleration occurs in the same direction as the net force.</a:t>
            </a:r>
          </a:p>
          <a:p>
            <a:pPr marL="365760" lvl="1" indent="-365760">
              <a:spcBef>
                <a:spcPts val="600"/>
              </a:spcBef>
            </a:pPr>
            <a:r>
              <a:rPr lang="en-US" sz="2800" dirty="0"/>
              <a:t>If the net force is zero, there is no change in motion.</a:t>
            </a:r>
          </a:p>
          <a:p>
            <a:pPr marL="365760" lvl="1" indent="-365760">
              <a:spcBef>
                <a:spcPts val="600"/>
              </a:spcBef>
            </a:pPr>
            <a:r>
              <a:rPr lang="en-US" sz="2800" dirty="0"/>
              <a:t>A large net force yields a large acceleration.</a:t>
            </a:r>
          </a:p>
        </p:txBody>
      </p:sp>
      <p:pic>
        <p:nvPicPr>
          <p:cNvPr id="5" name="Picture 4"/>
          <p:cNvPicPr>
            <a:picLocks noChangeAspect="1"/>
          </p:cNvPicPr>
          <p:nvPr/>
        </p:nvPicPr>
        <p:blipFill>
          <a:blip r:embed="rId3" cstate="print"/>
          <a:stretch>
            <a:fillRect/>
          </a:stretch>
        </p:blipFill>
        <p:spPr>
          <a:xfrm>
            <a:off x="4495800" y="1510990"/>
            <a:ext cx="4472968" cy="4508810"/>
          </a:xfrm>
          <a:prstGeom prst="rect">
            <a:avLst/>
          </a:prstGeom>
        </p:spPr>
      </p:pic>
      <p:sp>
        <p:nvSpPr>
          <p:cNvPr id="7" name="TextBox 6"/>
          <p:cNvSpPr txBox="1"/>
          <p:nvPr/>
        </p:nvSpPr>
        <p:spPr>
          <a:xfrm>
            <a:off x="6705600" y="6019800"/>
            <a:ext cx="2133600" cy="246221"/>
          </a:xfrm>
          <a:prstGeom prst="rect">
            <a:avLst/>
          </a:prstGeom>
          <a:noFill/>
        </p:spPr>
        <p:txBody>
          <a:bodyPr wrap="square" rtlCol="0">
            <a:spAutoFit/>
          </a:bodyPr>
          <a:lstStyle/>
          <a:p>
            <a:pPr algn="r"/>
            <a:r>
              <a:rPr lang="en-US" sz="1000" dirty="0">
                <a:latin typeface="Calibri" panose="020F0502020204030204" pitchFamily="34" charset="0"/>
                <a:cs typeface="Calibri" panose="020F0502020204030204" pitchFamily="34" charset="0"/>
              </a:rPr>
              <a:t>Courtesy of Hector Mireles</a:t>
            </a:r>
          </a:p>
        </p:txBody>
      </p:sp>
    </p:spTree>
    <p:extLst>
      <p:ext uri="{BB962C8B-B14F-4D97-AF65-F5344CB8AC3E}">
        <p14:creationId xmlns:p14="http://schemas.microsoft.com/office/powerpoint/2010/main" val="108738432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8001000" cy="990600"/>
          </a:xfrm>
        </p:spPr>
        <p:txBody>
          <a:bodyPr/>
          <a:lstStyle/>
          <a:p>
            <a:r>
              <a:rPr lang="en-US" dirty="0"/>
              <a:t>Falling-Car Challenge  </a:t>
            </a:r>
          </a:p>
        </p:txBody>
      </p:sp>
      <p:pic>
        <p:nvPicPr>
          <p:cNvPr id="6" name="Content Placeholder 5"/>
          <p:cNvPicPr>
            <a:picLocks noGrp="1" noChangeAspect="1"/>
          </p:cNvPicPr>
          <p:nvPr>
            <p:ph idx="1"/>
          </p:nvPr>
        </p:nvPicPr>
        <p:blipFill rotWithShape="1">
          <a:blip r:embed="rId3" cstate="print"/>
          <a:srcRect l="-14939" t="1562" r="45679" b="1564"/>
          <a:stretch/>
        </p:blipFill>
        <p:spPr>
          <a:xfrm>
            <a:off x="2362200" y="1752600"/>
            <a:ext cx="3886200" cy="4724400"/>
          </a:xfrm>
        </p:spPr>
      </p:pic>
      <p:sp>
        <p:nvSpPr>
          <p:cNvPr id="4" name="TextBox 3"/>
          <p:cNvSpPr txBox="1"/>
          <p:nvPr/>
        </p:nvSpPr>
        <p:spPr>
          <a:xfrm>
            <a:off x="4038600" y="6324600"/>
            <a:ext cx="2133600" cy="246221"/>
          </a:xfrm>
          <a:prstGeom prst="rect">
            <a:avLst/>
          </a:prstGeom>
          <a:noFill/>
        </p:spPr>
        <p:txBody>
          <a:bodyPr wrap="square" rtlCol="0">
            <a:spAutoFit/>
          </a:bodyPr>
          <a:lstStyle/>
          <a:p>
            <a:pPr algn="r"/>
            <a:r>
              <a:rPr lang="en-US" sz="1000" dirty="0">
                <a:latin typeface="Calibri" panose="020F0502020204030204" pitchFamily="34" charset="0"/>
                <a:cs typeface="Calibri" panose="020F0502020204030204" pitchFamily="34" charset="0"/>
              </a:rPr>
              <a:t>Courtesy of Hector Mireles</a:t>
            </a:r>
          </a:p>
        </p:txBody>
      </p:sp>
    </p:spTree>
    <p:extLst>
      <p:ext uri="{BB962C8B-B14F-4D97-AF65-F5344CB8AC3E}">
        <p14:creationId xmlns:p14="http://schemas.microsoft.com/office/powerpoint/2010/main" val="36517699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8001000" cy="990600"/>
          </a:xfrm>
        </p:spPr>
        <p:txBody>
          <a:bodyPr>
            <a:normAutofit/>
          </a:bodyPr>
          <a:lstStyle/>
          <a:p>
            <a:r>
              <a:rPr lang="en-US" dirty="0"/>
              <a:t>Shopping-Cart Challenge</a:t>
            </a:r>
          </a:p>
        </p:txBody>
      </p:sp>
      <p:sp>
        <p:nvSpPr>
          <p:cNvPr id="5" name="TextBox 4"/>
          <p:cNvSpPr txBox="1"/>
          <p:nvPr/>
        </p:nvSpPr>
        <p:spPr>
          <a:xfrm>
            <a:off x="685800" y="1600200"/>
            <a:ext cx="7924800" cy="1384995"/>
          </a:xfrm>
          <a:prstGeom prst="rect">
            <a:avLst/>
          </a:prstGeom>
          <a:noFill/>
        </p:spPr>
        <p:txBody>
          <a:bodyPr wrap="square" rtlCol="0">
            <a:spAutoFit/>
          </a:bodyPr>
          <a:lstStyle/>
          <a:p>
            <a:r>
              <a:rPr lang="en-US" sz="2800" b="1" dirty="0">
                <a:latin typeface="Calibri" pitchFamily="34" charset="0"/>
              </a:rPr>
              <a:t>Scenario: </a:t>
            </a:r>
            <a:r>
              <a:rPr lang="en-US" sz="2800" dirty="0">
                <a:latin typeface="Calibri" pitchFamily="34" charset="0"/>
              </a:rPr>
              <a:t>A son pulls on a shopping cart by dragging his feet. But his father pulls much harder, and the cart moves to the left.</a:t>
            </a:r>
          </a:p>
        </p:txBody>
      </p:sp>
      <p:pic>
        <p:nvPicPr>
          <p:cNvPr id="9" name="Content Placeholder 5"/>
          <p:cNvPicPr/>
          <p:nvPr/>
        </p:nvPicPr>
        <p:blipFill rotWithShape="1">
          <a:blip r:embed="rId3" cstate="print"/>
          <a:srcRect l="-18059" r="-13912" b="36207"/>
          <a:stretch/>
        </p:blipFill>
        <p:spPr bwMode="auto">
          <a:xfrm>
            <a:off x="1219200" y="3276600"/>
            <a:ext cx="6553200" cy="2667000"/>
          </a:xfrm>
          <a:prstGeom prst="rect">
            <a:avLst/>
          </a:prstGeom>
          <a:noFill/>
          <a:ln>
            <a:noFill/>
          </a:ln>
          <a:extLst>
            <a:ext uri="{53640926-AAD7-44D8-BBD7-CCE9431645EC}">
              <a14:shadowObscured xmlns:a14="http://schemas.microsoft.com/office/drawing/2010/main"/>
            </a:ext>
            <a:ext uri="{909E8E84-426E-40dd-AFC4-6F175D3DCCD1}">
              <a14:hiddenFill xmlns:lc="http://schemas.openxmlformats.org/drawingml/2006/lockedCanvas" xmlns:pic="http://schemas.openxmlformats.org/drawingml/2006/picture" xmlns:wpc="http://schemas.microsoft.com/office/word/2010/wordprocessingCanvas" xmlns:mc="http://schemas.openxmlformats.org/markup-compatibility/2006" xmlns:wp14="http://schemas.microsoft.com/office/word/2010/wordprocessingDrawing" xmlns:w14="http://schemas.microsoft.com/office/word/2010/wordml" xmlns:w15="http://schemas.microsoft.com/office/word/2012/wordml" xmlns:wpg="http://schemas.microsoft.com/office/word/2010/wordprocessingGroup" xmlns:wpi="http://schemas.microsoft.com/office/word/2010/wordprocessingInk" xmlns:wps="http://schemas.microsoft.com/office/word/2010/wordprocessingShape" xmlns:a14="http://schemas.microsoft.com/office/drawing/2010/main" xmlns="" xmlns:w="http://schemas.openxmlformats.org/wordprocessingml/2006/main" xmlns:w10="urn:schemas-microsoft-com:office:word" xmlns:v="urn:schemas-microsoft-com:vml" xmlns:o="urn:schemas-microsoft-com:office:office" xmlns:mv="urn:schemas-microsoft-com:mac:vml" xmlns:mo="http://schemas.microsoft.com/office/mac/office/2008/main" xmlns:wne="http://schemas.microsoft.com/office/word/2006/wordml" xmlns:wp="http://schemas.openxmlformats.org/drawingml/2006/wordprocessingDrawing" xmlns:m="http://schemas.openxmlformats.org/officeDocument/2006/math" xmlns:ve="http://schemas.openxmlformats.org/markup-compatibility/2006">
                <a:solidFill>
                  <a:srgbClr val="FFFFFF"/>
                </a:solidFill>
              </a14:hiddenFill>
            </a:ext>
            <a:ext uri="{91240B29-F687-4f45-9708-019B960494DF}">
              <a14:hiddenLine xmlns:lc="http://schemas.openxmlformats.org/drawingml/2006/lockedCanvas" xmlns:pic="http://schemas.openxmlformats.org/drawingml/2006/picture" xmlns:wpc="http://schemas.microsoft.com/office/word/2010/wordprocessingCanvas" xmlns:mc="http://schemas.openxmlformats.org/markup-compatibility/2006" xmlns:wp14="http://schemas.microsoft.com/office/word/2010/wordprocessingDrawing" xmlns:w14="http://schemas.microsoft.com/office/word/2010/wordml" xmlns:w15="http://schemas.microsoft.com/office/word/2012/wordml" xmlns:wpg="http://schemas.microsoft.com/office/word/2010/wordprocessingGroup" xmlns:wpi="http://schemas.microsoft.com/office/word/2010/wordprocessingInk" xmlns:wps="http://schemas.microsoft.com/office/word/2010/wordprocessingShape" xmlns:a14="http://schemas.microsoft.com/office/drawing/2010/main" xmlns="" xmlns:w="http://schemas.openxmlformats.org/wordprocessingml/2006/main" xmlns:w10="urn:schemas-microsoft-com:office:word" xmlns:v="urn:schemas-microsoft-com:vml" xmlns:o="urn:schemas-microsoft-com:office:office" xmlns:mv="urn:schemas-microsoft-com:mac:vml" xmlns:mo="http://schemas.microsoft.com/office/mac/office/2008/main" xmlns:wne="http://schemas.microsoft.com/office/word/2006/wordml" xmlns:wp="http://schemas.openxmlformats.org/drawingml/2006/wordprocessingDrawing" xmlns:m="http://schemas.openxmlformats.org/officeDocument/2006/math" xmlns:ve="http://schemas.openxmlformats.org/markup-compatibility/2006" w="9525">
                <a:solidFill>
                  <a:srgbClr val="000000"/>
                </a:solidFill>
                <a:miter lim="800000"/>
                <a:headEnd/>
                <a:tailEnd/>
              </a14:hiddenLine>
            </a:ext>
          </a:extLst>
        </p:spPr>
      </p:pic>
      <p:sp>
        <p:nvSpPr>
          <p:cNvPr id="1026" name="Text Box 2"/>
          <p:cNvSpPr txBox="1">
            <a:spLocks noChangeArrowheads="1"/>
          </p:cNvSpPr>
          <p:nvPr/>
        </p:nvSpPr>
        <p:spPr bwMode="auto">
          <a:xfrm>
            <a:off x="5638800" y="5562600"/>
            <a:ext cx="1352550" cy="24765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800" b="0" i="0" u="none" strike="noStrike" cap="none" normalizeH="0" baseline="0">
                <a:ln>
                  <a:noFill/>
                </a:ln>
                <a:solidFill>
                  <a:schemeClr val="tx1"/>
                </a:solidFill>
                <a:effectLst/>
                <a:latin typeface="Calibri" pitchFamily="34" charset="0"/>
                <a:cs typeface="Arial" pitchFamily="34" charset="0"/>
              </a:rPr>
              <a:t>Courtesy of Hector Mireles</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7674334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001000" cy="990600"/>
          </a:xfrm>
        </p:spPr>
        <p:txBody>
          <a:bodyPr>
            <a:normAutofit/>
          </a:bodyPr>
          <a:lstStyle/>
          <a:p>
            <a:r>
              <a:rPr lang="en-US" dirty="0"/>
              <a:t>Forces and Acceleration</a:t>
            </a:r>
          </a:p>
        </p:txBody>
      </p:sp>
      <p:sp>
        <p:nvSpPr>
          <p:cNvPr id="3" name="Content Placeholder 2"/>
          <p:cNvSpPr>
            <a:spLocks noGrp="1"/>
          </p:cNvSpPr>
          <p:nvPr>
            <p:ph idx="1"/>
          </p:nvPr>
        </p:nvSpPr>
        <p:spPr>
          <a:xfrm>
            <a:off x="685800" y="1524000"/>
            <a:ext cx="4038600" cy="4953000"/>
          </a:xfrm>
        </p:spPr>
        <p:txBody>
          <a:bodyPr/>
          <a:lstStyle/>
          <a:p>
            <a:pPr marL="365760" indent="-365760"/>
            <a:r>
              <a:rPr lang="en-US" sz="3200" dirty="0"/>
              <a:t>Ball</a:t>
            </a:r>
          </a:p>
          <a:p>
            <a:pPr marL="365760" indent="-365760">
              <a:spcBef>
                <a:spcPts val="1200"/>
              </a:spcBef>
            </a:pPr>
            <a:r>
              <a:rPr lang="en-US" sz="3200" dirty="0"/>
              <a:t>Paddle Ball (Stretched)</a:t>
            </a:r>
          </a:p>
          <a:p>
            <a:pPr marL="365760" indent="-365760">
              <a:spcBef>
                <a:spcPts val="1200"/>
              </a:spcBef>
            </a:pPr>
            <a:r>
              <a:rPr lang="en-US" sz="3200" dirty="0"/>
              <a:t>Paddle Ball (Impacting Paddle)</a:t>
            </a:r>
          </a:p>
          <a:p>
            <a:pPr marL="365760" indent="-365760">
              <a:spcBef>
                <a:spcPts val="1200"/>
              </a:spcBef>
            </a:pPr>
            <a:r>
              <a:rPr lang="en-US" sz="3200" dirty="0"/>
              <a:t>Rolling Toy Car</a:t>
            </a:r>
          </a:p>
        </p:txBody>
      </p:sp>
      <p:sp>
        <p:nvSpPr>
          <p:cNvPr id="6" name="Rectangle 5"/>
          <p:cNvSpPr/>
          <p:nvPr/>
        </p:nvSpPr>
        <p:spPr>
          <a:xfrm>
            <a:off x="2286000" y="2551837"/>
            <a:ext cx="4572000" cy="1754326"/>
          </a:xfrm>
          <a:prstGeom prst="rect">
            <a:avLst/>
          </a:prstGeom>
        </p:spPr>
        <p:txBody>
          <a:bodyPr>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latin typeface="Times New Roman" charset="0"/>
            </a:endParaRPr>
          </a:p>
          <a:p>
            <a:br>
              <a:rPr lang="en-US" dirty="0">
                <a:latin typeface="Times New Roman" charset="0"/>
              </a:rPr>
            </a:br>
            <a:endParaRPr lang="en-US" dirty="0">
              <a:effectLst/>
              <a:latin typeface="Times New Roman" charset="0"/>
            </a:endParaRPr>
          </a:p>
        </p:txBody>
      </p:sp>
      <p:pic>
        <p:nvPicPr>
          <p:cNvPr id="8" name="Picture 7"/>
          <p:cNvPicPr>
            <a:picLocks noChangeAspect="1"/>
          </p:cNvPicPr>
          <p:nvPr/>
        </p:nvPicPr>
        <p:blipFill>
          <a:blip r:embed="rId3" cstate="print"/>
          <a:stretch>
            <a:fillRect/>
          </a:stretch>
        </p:blipFill>
        <p:spPr>
          <a:xfrm>
            <a:off x="4343400" y="4953000"/>
            <a:ext cx="4114800" cy="1346200"/>
          </a:xfrm>
          <a:prstGeom prst="rect">
            <a:avLst/>
          </a:prstGeom>
        </p:spPr>
      </p:pic>
      <p:pic>
        <p:nvPicPr>
          <p:cNvPr id="9" name="Picture 8"/>
          <p:cNvPicPr>
            <a:picLocks noChangeAspect="1"/>
          </p:cNvPicPr>
          <p:nvPr/>
        </p:nvPicPr>
        <p:blipFill>
          <a:blip r:embed="rId4" cstate="print"/>
          <a:stretch>
            <a:fillRect/>
          </a:stretch>
        </p:blipFill>
        <p:spPr>
          <a:xfrm>
            <a:off x="4953000" y="2971800"/>
            <a:ext cx="1651000" cy="1920374"/>
          </a:xfrm>
          <a:prstGeom prst="rect">
            <a:avLst/>
          </a:prstGeom>
        </p:spPr>
      </p:pic>
      <p:pic>
        <p:nvPicPr>
          <p:cNvPr id="10" name="Picture 9"/>
          <p:cNvPicPr>
            <a:picLocks noChangeAspect="1"/>
          </p:cNvPicPr>
          <p:nvPr/>
        </p:nvPicPr>
        <p:blipFill>
          <a:blip r:embed="rId5" cstate="print"/>
          <a:stretch>
            <a:fillRect/>
          </a:stretch>
        </p:blipFill>
        <p:spPr>
          <a:xfrm>
            <a:off x="6781800" y="3048000"/>
            <a:ext cx="1835150" cy="1539736"/>
          </a:xfrm>
          <a:prstGeom prst="rect">
            <a:avLst/>
          </a:prstGeom>
        </p:spPr>
      </p:pic>
      <p:pic>
        <p:nvPicPr>
          <p:cNvPr id="11" name="Picture 10"/>
          <p:cNvPicPr>
            <a:picLocks noChangeAspect="1"/>
          </p:cNvPicPr>
          <p:nvPr/>
        </p:nvPicPr>
        <p:blipFill>
          <a:blip r:embed="rId6" cstate="print"/>
          <a:stretch>
            <a:fillRect/>
          </a:stretch>
        </p:blipFill>
        <p:spPr>
          <a:xfrm>
            <a:off x="4343400" y="1447800"/>
            <a:ext cx="3328138" cy="1351736"/>
          </a:xfrm>
          <a:prstGeom prst="rect">
            <a:avLst/>
          </a:prstGeom>
        </p:spPr>
      </p:pic>
      <p:sp>
        <p:nvSpPr>
          <p:cNvPr id="12" name="TextBox 11"/>
          <p:cNvSpPr txBox="1"/>
          <p:nvPr/>
        </p:nvSpPr>
        <p:spPr>
          <a:xfrm>
            <a:off x="6477000" y="6096000"/>
            <a:ext cx="2133600" cy="246221"/>
          </a:xfrm>
          <a:prstGeom prst="rect">
            <a:avLst/>
          </a:prstGeom>
          <a:noFill/>
        </p:spPr>
        <p:txBody>
          <a:bodyPr wrap="square" rtlCol="0">
            <a:spAutoFit/>
          </a:bodyPr>
          <a:lstStyle/>
          <a:p>
            <a:pPr algn="r"/>
            <a:r>
              <a:rPr lang="en-US" sz="1000" dirty="0">
                <a:latin typeface="Calibri" panose="020F0502020204030204" pitchFamily="34" charset="0"/>
                <a:cs typeface="Calibri" panose="020F0502020204030204" pitchFamily="34" charset="0"/>
              </a:rPr>
              <a:t>Courtesy of Hector Mireles</a:t>
            </a:r>
          </a:p>
        </p:txBody>
      </p:sp>
    </p:spTree>
    <p:extLst>
      <p:ext uri="{BB962C8B-B14F-4D97-AF65-F5344CB8AC3E}">
        <p14:creationId xmlns:p14="http://schemas.microsoft.com/office/powerpoint/2010/main" val="40274328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8001000" cy="990600"/>
          </a:xfrm>
        </p:spPr>
        <p:txBody>
          <a:bodyPr>
            <a:normAutofit/>
          </a:bodyPr>
          <a:lstStyle/>
          <a:p>
            <a:r>
              <a:rPr lang="en-US" dirty="0"/>
              <a:t>Ball on an Incline </a:t>
            </a:r>
          </a:p>
        </p:txBody>
      </p:sp>
      <p:sp>
        <p:nvSpPr>
          <p:cNvPr id="3" name="Content Placeholder 2"/>
          <p:cNvSpPr>
            <a:spLocks noGrp="1"/>
          </p:cNvSpPr>
          <p:nvPr>
            <p:ph idx="1"/>
          </p:nvPr>
        </p:nvSpPr>
        <p:spPr>
          <a:xfrm>
            <a:off x="685800" y="1371600"/>
            <a:ext cx="8001000" cy="4876800"/>
          </a:xfrm>
        </p:spPr>
        <p:txBody>
          <a:bodyPr/>
          <a:lstStyle/>
          <a:p>
            <a:pPr marL="0" indent="0">
              <a:buNone/>
            </a:pPr>
            <a:r>
              <a:rPr lang="en-US" sz="2800" dirty="0"/>
              <a:t>Predict the acceleration of the ball and justify your answer by adding together the forces acting on the ball (net force).</a:t>
            </a:r>
            <a:endParaRPr lang="en-US" sz="2000" dirty="0"/>
          </a:p>
        </p:txBody>
      </p:sp>
      <p:pic>
        <p:nvPicPr>
          <p:cNvPr id="5" name="Picture 4"/>
          <p:cNvPicPr>
            <a:picLocks noChangeAspect="1"/>
          </p:cNvPicPr>
          <p:nvPr/>
        </p:nvPicPr>
        <p:blipFill>
          <a:blip r:embed="rId3" cstate="print"/>
          <a:stretch>
            <a:fillRect/>
          </a:stretch>
        </p:blipFill>
        <p:spPr>
          <a:xfrm>
            <a:off x="1600200" y="2667000"/>
            <a:ext cx="5535645" cy="3019424"/>
          </a:xfrm>
          <a:prstGeom prst="rect">
            <a:avLst/>
          </a:prstGeom>
        </p:spPr>
      </p:pic>
      <p:sp>
        <p:nvSpPr>
          <p:cNvPr id="6" name="TextBox 5"/>
          <p:cNvSpPr txBox="1"/>
          <p:nvPr/>
        </p:nvSpPr>
        <p:spPr>
          <a:xfrm>
            <a:off x="5410200" y="5181600"/>
            <a:ext cx="1676400" cy="246221"/>
          </a:xfrm>
          <a:prstGeom prst="rect">
            <a:avLst/>
          </a:prstGeom>
          <a:noFill/>
        </p:spPr>
        <p:txBody>
          <a:bodyPr wrap="square" rtlCol="0">
            <a:spAutoFit/>
          </a:bodyPr>
          <a:lstStyle/>
          <a:p>
            <a:pPr algn="r"/>
            <a:r>
              <a:rPr lang="en-US" sz="1000" dirty="0">
                <a:latin typeface="Calibri" panose="020F0502020204030204" pitchFamily="34" charset="0"/>
                <a:cs typeface="Calibri" panose="020F0502020204030204" pitchFamily="34" charset="0"/>
              </a:rPr>
              <a:t>Courtesy of Hector Mireles</a:t>
            </a:r>
          </a:p>
        </p:txBody>
      </p:sp>
    </p:spTree>
    <p:extLst>
      <p:ext uri="{BB962C8B-B14F-4D97-AF65-F5344CB8AC3E}">
        <p14:creationId xmlns:p14="http://schemas.microsoft.com/office/powerpoint/2010/main" val="513281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153400" cy="990600"/>
          </a:xfrm>
        </p:spPr>
        <p:txBody>
          <a:bodyPr>
            <a:normAutofit/>
          </a:bodyPr>
          <a:lstStyle/>
          <a:p>
            <a:r>
              <a:rPr lang="en-US" dirty="0"/>
              <a:t>Paddleball </a:t>
            </a:r>
          </a:p>
        </p:txBody>
      </p:sp>
      <p:sp>
        <p:nvSpPr>
          <p:cNvPr id="3" name="Content Placeholder 2"/>
          <p:cNvSpPr>
            <a:spLocks noGrp="1"/>
          </p:cNvSpPr>
          <p:nvPr>
            <p:ph idx="1"/>
          </p:nvPr>
        </p:nvSpPr>
        <p:spPr>
          <a:xfrm>
            <a:off x="533400" y="1295400"/>
            <a:ext cx="8229600" cy="4876800"/>
          </a:xfrm>
        </p:spPr>
        <p:txBody>
          <a:bodyPr/>
          <a:lstStyle/>
          <a:p>
            <a:pPr marL="365760" indent="-365760" fontAlgn="auto">
              <a:spcBef>
                <a:spcPts val="0"/>
              </a:spcBef>
              <a:spcAft>
                <a:spcPts val="0"/>
              </a:spcAft>
              <a:buClr>
                <a:schemeClr val="bg1">
                  <a:lumMod val="65000"/>
                </a:schemeClr>
              </a:buClr>
              <a:buSzTx/>
              <a:defRPr/>
            </a:pPr>
            <a:r>
              <a:rPr lang="en-US" sz="2800" dirty="0"/>
              <a:t>What’s the net force acting on the ball when the string is fully stretched (left) and when it makes contact with the paddle (right)?</a:t>
            </a:r>
          </a:p>
          <a:p>
            <a:pPr marL="365760" indent="-365760" fontAlgn="auto">
              <a:spcBef>
                <a:spcPts val="1200"/>
              </a:spcBef>
              <a:spcAft>
                <a:spcPts val="0"/>
              </a:spcAft>
              <a:buClr>
                <a:schemeClr val="bg1">
                  <a:lumMod val="65000"/>
                </a:schemeClr>
              </a:buClr>
              <a:buSzTx/>
              <a:defRPr/>
            </a:pPr>
            <a:r>
              <a:rPr lang="en-US" sz="2800" dirty="0"/>
              <a:t>What’s the direction of the net force? What’s the direction of acceleration?</a:t>
            </a:r>
          </a:p>
        </p:txBody>
      </p:sp>
      <p:pic>
        <p:nvPicPr>
          <p:cNvPr id="4" name="Picture 3"/>
          <p:cNvPicPr>
            <a:picLocks noChangeAspect="1"/>
          </p:cNvPicPr>
          <p:nvPr/>
        </p:nvPicPr>
        <p:blipFill>
          <a:blip r:embed="rId3" cstate="print"/>
          <a:stretch>
            <a:fillRect/>
          </a:stretch>
        </p:blipFill>
        <p:spPr>
          <a:xfrm>
            <a:off x="1371600" y="3810000"/>
            <a:ext cx="2546350" cy="2546350"/>
          </a:xfrm>
          <a:prstGeom prst="rect">
            <a:avLst/>
          </a:prstGeom>
        </p:spPr>
      </p:pic>
      <p:pic>
        <p:nvPicPr>
          <p:cNvPr id="6" name="Picture 5"/>
          <p:cNvPicPr>
            <a:picLocks noChangeAspect="1"/>
          </p:cNvPicPr>
          <p:nvPr/>
        </p:nvPicPr>
        <p:blipFill>
          <a:blip r:embed="rId4" cstate="print"/>
          <a:stretch>
            <a:fillRect/>
          </a:stretch>
        </p:blipFill>
        <p:spPr>
          <a:xfrm>
            <a:off x="5029200" y="3886200"/>
            <a:ext cx="2286000" cy="2266790"/>
          </a:xfrm>
          <a:prstGeom prst="rect">
            <a:avLst/>
          </a:prstGeom>
        </p:spPr>
      </p:pic>
      <p:sp>
        <p:nvSpPr>
          <p:cNvPr id="7" name="TextBox 6"/>
          <p:cNvSpPr txBox="1"/>
          <p:nvPr/>
        </p:nvSpPr>
        <p:spPr>
          <a:xfrm>
            <a:off x="6019800" y="6248400"/>
            <a:ext cx="1752600" cy="246221"/>
          </a:xfrm>
          <a:prstGeom prst="rect">
            <a:avLst/>
          </a:prstGeom>
          <a:noFill/>
        </p:spPr>
        <p:txBody>
          <a:bodyPr wrap="square" rtlCol="0">
            <a:spAutoFit/>
          </a:bodyPr>
          <a:lstStyle/>
          <a:p>
            <a:pPr algn="r"/>
            <a:r>
              <a:rPr lang="en-US" sz="1000" dirty="0">
                <a:latin typeface="Calibri" panose="020F0502020204030204" pitchFamily="34" charset="0"/>
                <a:cs typeface="Calibri" panose="020F0502020204030204" pitchFamily="34" charset="0"/>
              </a:rPr>
              <a:t>Courtesy of Hector Mireles</a:t>
            </a:r>
          </a:p>
        </p:txBody>
      </p:sp>
    </p:spTree>
    <p:extLst>
      <p:ext uri="{BB962C8B-B14F-4D97-AF65-F5344CB8AC3E}">
        <p14:creationId xmlns:p14="http://schemas.microsoft.com/office/powerpoint/2010/main" val="11406563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8001000" cy="990600"/>
          </a:xfrm>
        </p:spPr>
        <p:txBody>
          <a:bodyPr>
            <a:normAutofit/>
          </a:bodyPr>
          <a:lstStyle/>
          <a:p>
            <a:r>
              <a:rPr lang="en-US" dirty="0"/>
              <a:t>Toy Car </a:t>
            </a:r>
          </a:p>
        </p:txBody>
      </p:sp>
      <p:pic>
        <p:nvPicPr>
          <p:cNvPr id="4" name="Content Placeholder 3"/>
          <p:cNvPicPr>
            <a:picLocks noGrp="1" noChangeAspect="1"/>
          </p:cNvPicPr>
          <p:nvPr>
            <p:ph idx="1"/>
          </p:nvPr>
        </p:nvPicPr>
        <p:blipFill>
          <a:blip r:embed="rId3" cstate="print"/>
          <a:stretch>
            <a:fillRect/>
          </a:stretch>
        </p:blipFill>
        <p:spPr>
          <a:xfrm>
            <a:off x="1676400" y="2590800"/>
            <a:ext cx="6452973" cy="3581400"/>
          </a:xfrm>
          <a:prstGeom prst="rect">
            <a:avLst/>
          </a:prstGeom>
        </p:spPr>
      </p:pic>
      <p:sp>
        <p:nvSpPr>
          <p:cNvPr id="5" name="TextBox 4"/>
          <p:cNvSpPr txBox="1"/>
          <p:nvPr/>
        </p:nvSpPr>
        <p:spPr>
          <a:xfrm>
            <a:off x="5867400" y="6172200"/>
            <a:ext cx="2133600" cy="246221"/>
          </a:xfrm>
          <a:prstGeom prst="rect">
            <a:avLst/>
          </a:prstGeom>
          <a:noFill/>
        </p:spPr>
        <p:txBody>
          <a:bodyPr wrap="square" rtlCol="0">
            <a:spAutoFit/>
          </a:bodyPr>
          <a:lstStyle/>
          <a:p>
            <a:pPr algn="r"/>
            <a:r>
              <a:rPr lang="en-US" sz="1000" dirty="0">
                <a:latin typeface="Calibri" panose="020F0502020204030204" pitchFamily="34" charset="0"/>
                <a:cs typeface="Calibri" panose="020F0502020204030204" pitchFamily="34" charset="0"/>
              </a:rPr>
              <a:t>Courtesy of Hector Mireles</a:t>
            </a:r>
          </a:p>
        </p:txBody>
      </p:sp>
      <p:sp>
        <p:nvSpPr>
          <p:cNvPr id="6" name="TextBox 5"/>
          <p:cNvSpPr txBox="1"/>
          <p:nvPr/>
        </p:nvSpPr>
        <p:spPr>
          <a:xfrm>
            <a:off x="685800" y="1371600"/>
            <a:ext cx="7848600" cy="1384995"/>
          </a:xfrm>
          <a:prstGeom prst="rect">
            <a:avLst/>
          </a:prstGeom>
          <a:noFill/>
        </p:spPr>
        <p:txBody>
          <a:bodyPr wrap="square" rtlCol="0">
            <a:spAutoFit/>
          </a:bodyPr>
          <a:lstStyle/>
          <a:p>
            <a:r>
              <a:rPr lang="en-US" sz="2800" dirty="0">
                <a:latin typeface="Calibri" pitchFamily="34" charset="0"/>
              </a:rPr>
              <a:t>A rolling toy car always seems to slow down. Think about the forces acting on the car and predict the direction of acceleration.</a:t>
            </a:r>
          </a:p>
        </p:txBody>
      </p:sp>
    </p:spTree>
    <p:extLst>
      <p:ext uri="{BB962C8B-B14F-4D97-AF65-F5344CB8AC3E}">
        <p14:creationId xmlns:p14="http://schemas.microsoft.com/office/powerpoint/2010/main" val="17571092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a:t>Today’s Focus Questions</a:t>
            </a:r>
          </a:p>
        </p:txBody>
      </p:sp>
      <p:sp>
        <p:nvSpPr>
          <p:cNvPr id="3" name="Content Placeholder 2"/>
          <p:cNvSpPr>
            <a:spLocks noGrp="1"/>
          </p:cNvSpPr>
          <p:nvPr>
            <p:ph idx="1"/>
          </p:nvPr>
        </p:nvSpPr>
        <p:spPr>
          <a:xfrm>
            <a:off x="457200" y="1600200"/>
            <a:ext cx="8229600" cy="5257800"/>
          </a:xfrm>
        </p:spPr>
        <p:txBody>
          <a:bodyPr/>
          <a:lstStyle/>
          <a:p>
            <a:pPr marL="457200" indent="-457200">
              <a:spcBef>
                <a:spcPts val="1200"/>
              </a:spcBef>
              <a:spcAft>
                <a:spcPts val="0"/>
              </a:spcAft>
              <a:buFont typeface="+mj-lt"/>
              <a:buAutoNum type="arabicPeriod"/>
            </a:pPr>
            <a:r>
              <a:rPr lang="en-US" dirty="0"/>
              <a:t>What is the Science Content Storyline Lens (SCSL)?</a:t>
            </a:r>
          </a:p>
          <a:p>
            <a:pPr marL="457200" indent="-457200">
              <a:spcBef>
                <a:spcPts val="1200"/>
              </a:spcBef>
              <a:spcAft>
                <a:spcPts val="0"/>
              </a:spcAft>
              <a:buFont typeface="+mj-lt"/>
              <a:buAutoNum type="arabicPeriod"/>
            </a:pPr>
            <a:r>
              <a:rPr lang="en-US" dirty="0"/>
              <a:t>Why is one main learning goal essential for science content storyline coherence? </a:t>
            </a:r>
          </a:p>
          <a:p>
            <a:pPr marL="514350" indent="-514350">
              <a:spcBef>
                <a:spcPts val="1200"/>
              </a:spcBef>
              <a:buFont typeface="+mj-lt"/>
              <a:buAutoNum type="arabicPeriod"/>
            </a:pPr>
            <a:r>
              <a:rPr lang="en-US" dirty="0"/>
              <a:t>What makes something start to move?</a:t>
            </a:r>
          </a:p>
          <a:p>
            <a:pPr marL="514350" indent="-514350">
              <a:spcBef>
                <a:spcPts val="1200"/>
              </a:spcBef>
              <a:buFont typeface="+mj-lt"/>
              <a:buAutoNum type="arabicPeriod"/>
            </a:pPr>
            <a:r>
              <a:rPr lang="en-US" dirty="0"/>
              <a:t>How can we draw the forces pushing or pulling an object when we can’t see them? </a:t>
            </a:r>
          </a:p>
        </p:txBody>
      </p:sp>
    </p:spTree>
    <p:extLst>
      <p:ext uri="{BB962C8B-B14F-4D97-AF65-F5344CB8AC3E}">
        <p14:creationId xmlns:p14="http://schemas.microsoft.com/office/powerpoint/2010/main" val="542230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458200" cy="990600"/>
          </a:xfrm>
        </p:spPr>
        <p:txBody>
          <a:bodyPr>
            <a:noAutofit/>
          </a:bodyPr>
          <a:lstStyle/>
          <a:p>
            <a:r>
              <a:rPr lang="en-US" sz="3800" dirty="0"/>
              <a:t>Reflect: Content Deepening Focus Questions</a:t>
            </a:r>
          </a:p>
        </p:txBody>
      </p:sp>
      <p:sp>
        <p:nvSpPr>
          <p:cNvPr id="3" name="Content Placeholder 2"/>
          <p:cNvSpPr>
            <a:spLocks noGrp="1"/>
          </p:cNvSpPr>
          <p:nvPr>
            <p:ph idx="1"/>
          </p:nvPr>
        </p:nvSpPr>
        <p:spPr>
          <a:xfrm>
            <a:off x="457200" y="1295400"/>
            <a:ext cx="8305800" cy="5257800"/>
          </a:xfrm>
        </p:spPr>
        <p:txBody>
          <a:bodyPr/>
          <a:lstStyle/>
          <a:p>
            <a:pPr marL="365760" indent="-365760">
              <a:spcBef>
                <a:spcPts val="600"/>
              </a:spcBef>
              <a:buFont typeface="+mj-lt"/>
              <a:buAutoNum type="arabicPeriod"/>
            </a:pPr>
            <a:r>
              <a:rPr lang="en-US" sz="3200" dirty="0"/>
              <a:t>What makes something start to move?</a:t>
            </a:r>
          </a:p>
          <a:p>
            <a:pPr marL="731520" indent="-365760">
              <a:spcBef>
                <a:spcPts val="1200"/>
              </a:spcBef>
            </a:pPr>
            <a:r>
              <a:rPr lang="en-US" sz="3200" dirty="0"/>
              <a:t>Revise your answer to this question based on today’s content deepening work.</a:t>
            </a:r>
          </a:p>
          <a:p>
            <a:pPr marL="365760" indent="-365760">
              <a:spcBef>
                <a:spcPts val="1200"/>
              </a:spcBef>
              <a:buFont typeface="+mj-lt"/>
              <a:buAutoNum type="arabicPeriod" startAt="2"/>
            </a:pPr>
            <a:r>
              <a:rPr lang="en-US" sz="3200" b="1" dirty="0"/>
              <a:t>Group discussion: </a:t>
            </a:r>
            <a:r>
              <a:rPr lang="en-US" sz="3200" dirty="0"/>
              <a:t>How can we draw the forces pushing or pulling an object when we can’t see them?</a:t>
            </a:r>
            <a:r>
              <a:rPr lang="en-US" dirty="0"/>
              <a:t> </a:t>
            </a:r>
          </a:p>
          <a:p>
            <a:pPr marL="731520" lvl="1" indent="-365760">
              <a:spcBef>
                <a:spcPts val="600"/>
              </a:spcBef>
            </a:pPr>
            <a:r>
              <a:rPr lang="en-US" sz="3200" dirty="0"/>
              <a:t>Why was it easier for us to draw the forces, rather than just talk about them.</a:t>
            </a:r>
          </a:p>
          <a:p>
            <a:pPr marL="731520" lvl="1" indent="-365760">
              <a:spcBef>
                <a:spcPts val="600"/>
              </a:spcBef>
            </a:pPr>
            <a:r>
              <a:rPr lang="en-US" sz="3200" dirty="0"/>
              <a:t>How does the net force predict acceleration?</a:t>
            </a:r>
          </a:p>
        </p:txBody>
      </p:sp>
    </p:spTree>
    <p:extLst>
      <p:ext uri="{BB962C8B-B14F-4D97-AF65-F5344CB8AC3E}">
        <p14:creationId xmlns:p14="http://schemas.microsoft.com/office/powerpoint/2010/main" val="29949568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8001000" cy="990600"/>
          </a:xfrm>
        </p:spPr>
        <p:txBody>
          <a:bodyPr/>
          <a:lstStyle/>
          <a:p>
            <a:pPr marL="777240"/>
            <a:r>
              <a:rPr lang="en-US" dirty="0"/>
              <a:t>Key Science Ideas</a:t>
            </a:r>
          </a:p>
        </p:txBody>
      </p:sp>
      <p:sp>
        <p:nvSpPr>
          <p:cNvPr id="3" name="Content Placeholder 2"/>
          <p:cNvSpPr>
            <a:spLocks noGrp="1"/>
          </p:cNvSpPr>
          <p:nvPr>
            <p:ph idx="1"/>
          </p:nvPr>
        </p:nvSpPr>
        <p:spPr>
          <a:xfrm>
            <a:off x="685800" y="1295400"/>
            <a:ext cx="8077200" cy="5334000"/>
          </a:xfrm>
        </p:spPr>
        <p:txBody>
          <a:bodyPr/>
          <a:lstStyle/>
          <a:p>
            <a:pPr marL="365760" indent="-365760">
              <a:spcBef>
                <a:spcPts val="800"/>
              </a:spcBef>
            </a:pPr>
            <a:r>
              <a:rPr lang="en-US" sz="2500" dirty="0">
                <a:solidFill>
                  <a:srgbClr val="000000"/>
                </a:solidFill>
              </a:rPr>
              <a:t>A </a:t>
            </a:r>
            <a:r>
              <a:rPr lang="en-US" sz="2500" b="1" dirty="0"/>
              <a:t>force</a:t>
            </a:r>
            <a:r>
              <a:rPr lang="en-US" sz="2500" dirty="0">
                <a:solidFill>
                  <a:srgbClr val="000000"/>
                </a:solidFill>
              </a:rPr>
              <a:t> is a push or pull (interaction) between objects that causes a change in an object’s motion. </a:t>
            </a:r>
          </a:p>
          <a:p>
            <a:pPr marL="365760" indent="-365760">
              <a:spcBef>
                <a:spcPts val="600"/>
              </a:spcBef>
            </a:pPr>
            <a:r>
              <a:rPr lang="en-US" sz="2500" dirty="0"/>
              <a:t>The forces acting on an object are represented with arrows that begin at the center of the object and point in the direction of the respective forces.</a:t>
            </a:r>
          </a:p>
          <a:p>
            <a:pPr marL="365760" indent="-365760">
              <a:spcBef>
                <a:spcPts val="600"/>
              </a:spcBef>
            </a:pPr>
            <a:r>
              <a:rPr lang="en-US" sz="2500" b="1" dirty="0"/>
              <a:t>Acceleration</a:t>
            </a:r>
            <a:r>
              <a:rPr lang="en-US" sz="2500" dirty="0">
                <a:solidFill>
                  <a:srgbClr val="FF0000"/>
                </a:solidFill>
              </a:rPr>
              <a:t> </a:t>
            </a:r>
            <a:r>
              <a:rPr lang="en-US" sz="2500" dirty="0">
                <a:solidFill>
                  <a:srgbClr val="000000"/>
                </a:solidFill>
              </a:rPr>
              <a:t>is a change in an object’s motion in the same direction as the </a:t>
            </a:r>
            <a:r>
              <a:rPr lang="en-US" sz="2500" dirty="0"/>
              <a:t>net force.</a:t>
            </a:r>
          </a:p>
          <a:p>
            <a:pPr marL="365760" indent="-365760">
              <a:spcBef>
                <a:spcPts val="600"/>
              </a:spcBef>
            </a:pPr>
            <a:r>
              <a:rPr lang="en-US" sz="2500" dirty="0">
                <a:solidFill>
                  <a:srgbClr val="000000"/>
                </a:solidFill>
              </a:rPr>
              <a:t>The weight of an object is the force of </a:t>
            </a:r>
            <a:r>
              <a:rPr lang="en-US" sz="2500" dirty="0"/>
              <a:t>gravity</a:t>
            </a:r>
            <a:r>
              <a:rPr lang="en-US" sz="2500" dirty="0">
                <a:solidFill>
                  <a:srgbClr val="000000"/>
                </a:solidFill>
              </a:rPr>
              <a:t> pulling it toward the center of Earth.  </a:t>
            </a:r>
          </a:p>
          <a:p>
            <a:pPr marL="365760" indent="-365760">
              <a:spcBef>
                <a:spcPts val="600"/>
              </a:spcBef>
            </a:pPr>
            <a:r>
              <a:rPr lang="en-US" sz="2500" dirty="0">
                <a:solidFill>
                  <a:srgbClr val="000000"/>
                </a:solidFill>
              </a:rPr>
              <a:t>When one object rests on another object, the object underneath exerts an upward force called the </a:t>
            </a:r>
            <a:r>
              <a:rPr lang="en-US" sz="2500" b="1" dirty="0"/>
              <a:t>normal force</a:t>
            </a:r>
            <a:r>
              <a:rPr lang="en-US" sz="2500" dirty="0">
                <a:solidFill>
                  <a:srgbClr val="FF0000"/>
                </a:solidFill>
              </a:rPr>
              <a:t> </a:t>
            </a:r>
            <a:r>
              <a:rPr lang="en-US" sz="2500" dirty="0"/>
              <a:t>that</a:t>
            </a:r>
            <a:r>
              <a:rPr lang="en-US" sz="2500" dirty="0">
                <a:solidFill>
                  <a:srgbClr val="FF0000"/>
                </a:solidFill>
              </a:rPr>
              <a:t> </a:t>
            </a:r>
            <a:r>
              <a:rPr lang="en-US" sz="2500" dirty="0">
                <a:solidFill>
                  <a:srgbClr val="000000"/>
                </a:solidFill>
              </a:rPr>
              <a:t>keeps the two touching objects separated from each other.</a:t>
            </a:r>
          </a:p>
          <a:p>
            <a:endParaRPr lang="en-US" sz="2000" dirty="0">
              <a:solidFill>
                <a:srgbClr val="000000"/>
              </a:solidFill>
            </a:endParaRPr>
          </a:p>
          <a:p>
            <a:endParaRPr lang="en-US" dirty="0">
              <a:solidFill>
                <a:srgbClr val="000000"/>
              </a:solidFill>
            </a:endParaRPr>
          </a:p>
          <a:p>
            <a:pPr marL="0" indent="0">
              <a:buNone/>
            </a:pPr>
            <a:endParaRPr lang="en-US" dirty="0">
              <a:solidFill>
                <a:srgbClr val="000000"/>
              </a:solidFill>
            </a:endParaRPr>
          </a:p>
          <a:p>
            <a:pPr marL="0" indent="0">
              <a:buNone/>
            </a:pPr>
            <a:endParaRPr lang="en-US" dirty="0">
              <a:solidFill>
                <a:srgbClr val="000000"/>
              </a:solidFill>
            </a:endParaRPr>
          </a:p>
          <a:p>
            <a:pPr marL="0" indent="0">
              <a:buNone/>
            </a:pPr>
            <a:endParaRPr lang="en-US" dirty="0">
              <a:solidFill>
                <a:srgbClr val="00000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533400"/>
            <a:ext cx="685800" cy="685800"/>
          </a:xfrm>
          <a:prstGeom prst="rect">
            <a:avLst/>
          </a:prstGeom>
        </p:spPr>
      </p:pic>
    </p:spTree>
    <p:extLst>
      <p:ext uri="{BB962C8B-B14F-4D97-AF65-F5344CB8AC3E}">
        <p14:creationId xmlns:p14="http://schemas.microsoft.com/office/powerpoint/2010/main" val="286328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a:t>Today’s Focus Questions</a:t>
            </a:r>
          </a:p>
        </p:txBody>
      </p:sp>
      <p:sp>
        <p:nvSpPr>
          <p:cNvPr id="3" name="Content Placeholder 2"/>
          <p:cNvSpPr>
            <a:spLocks noGrp="1"/>
          </p:cNvSpPr>
          <p:nvPr>
            <p:ph idx="1"/>
          </p:nvPr>
        </p:nvSpPr>
        <p:spPr>
          <a:xfrm>
            <a:off x="457200" y="1600200"/>
            <a:ext cx="8229600" cy="5257800"/>
          </a:xfrm>
        </p:spPr>
        <p:txBody>
          <a:bodyPr/>
          <a:lstStyle/>
          <a:p>
            <a:pPr marL="457200" indent="-457200">
              <a:spcBef>
                <a:spcPts val="1200"/>
              </a:spcBef>
              <a:spcAft>
                <a:spcPts val="0"/>
              </a:spcAft>
              <a:buFont typeface="+mj-lt"/>
              <a:buAutoNum type="arabicPeriod"/>
            </a:pPr>
            <a:r>
              <a:rPr lang="en-US" dirty="0"/>
              <a:t>What is the Science Content Storyline Lens (SCSL)?</a:t>
            </a:r>
          </a:p>
          <a:p>
            <a:pPr marL="457200" indent="-457200">
              <a:spcBef>
                <a:spcPts val="1200"/>
              </a:spcBef>
              <a:spcAft>
                <a:spcPts val="0"/>
              </a:spcAft>
              <a:buFont typeface="+mj-lt"/>
              <a:buAutoNum type="arabicPeriod"/>
            </a:pPr>
            <a:r>
              <a:rPr lang="en-US" dirty="0"/>
              <a:t>Why is one main learning goal essential for science content storyline coherence? </a:t>
            </a:r>
          </a:p>
          <a:p>
            <a:pPr marL="514350" indent="-514350">
              <a:spcBef>
                <a:spcPts val="1200"/>
              </a:spcBef>
              <a:buFont typeface="+mj-lt"/>
              <a:buAutoNum type="arabicPeriod"/>
            </a:pPr>
            <a:r>
              <a:rPr lang="en-US" dirty="0"/>
              <a:t>What makes something start to move?</a:t>
            </a:r>
          </a:p>
          <a:p>
            <a:pPr marL="514350" indent="-514350">
              <a:spcBef>
                <a:spcPts val="1200"/>
              </a:spcBef>
              <a:buFont typeface="+mj-lt"/>
              <a:buAutoNum type="arabicPeriod"/>
            </a:pPr>
            <a:r>
              <a:rPr lang="en-US" dirty="0"/>
              <a:t>How can we draw the forces pushing or pulling an object when we can’t see them? </a:t>
            </a:r>
          </a:p>
        </p:txBody>
      </p:sp>
    </p:spTree>
    <p:extLst>
      <p:ext uri="{BB962C8B-B14F-4D97-AF65-F5344CB8AC3E}">
        <p14:creationId xmlns:p14="http://schemas.microsoft.com/office/powerpoint/2010/main" val="542230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Today’s Lesson Analysis Work</a:t>
            </a:r>
          </a:p>
        </p:txBody>
      </p:sp>
      <p:sp>
        <p:nvSpPr>
          <p:cNvPr id="3" name="Content Placeholder 2"/>
          <p:cNvSpPr>
            <a:spLocks noGrp="1"/>
          </p:cNvSpPr>
          <p:nvPr>
            <p:ph idx="1"/>
          </p:nvPr>
        </p:nvSpPr>
        <p:spPr>
          <a:xfrm>
            <a:off x="533400" y="1447800"/>
            <a:ext cx="8229600" cy="5029200"/>
          </a:xfrm>
        </p:spPr>
        <p:txBody>
          <a:bodyPr/>
          <a:lstStyle/>
          <a:p>
            <a:pPr marL="0" indent="0">
              <a:buNone/>
            </a:pPr>
            <a:r>
              <a:rPr lang="en-US" dirty="0"/>
              <a:t>Reflect on today’s session:</a:t>
            </a:r>
          </a:p>
          <a:p>
            <a:pPr marL="731520" indent="-365760">
              <a:spcBef>
                <a:spcPts val="600"/>
              </a:spcBef>
              <a:buFont typeface="Arial" pitchFamily="34" charset="0"/>
              <a:buChar char="•"/>
            </a:pPr>
            <a:r>
              <a:rPr lang="en-US" dirty="0"/>
              <a:t>STL strategy 6: use and apply</a:t>
            </a:r>
          </a:p>
          <a:p>
            <a:pPr marL="731520" lvl="1" indent="-365760">
              <a:spcBef>
                <a:spcPts val="600"/>
              </a:spcBef>
              <a:buFont typeface="Arial" pitchFamily="34" charset="0"/>
              <a:buChar char="•"/>
            </a:pPr>
            <a:r>
              <a:rPr lang="en-US" sz="3200" dirty="0"/>
              <a:t>The Science Content Storyline Lens (SCSL)</a:t>
            </a:r>
          </a:p>
          <a:p>
            <a:pPr marL="731520" lvl="1" indent="-365760">
              <a:spcBef>
                <a:spcPts val="600"/>
              </a:spcBef>
              <a:buFont typeface="Arial" pitchFamily="34" charset="0"/>
              <a:buChar char="•"/>
            </a:pPr>
            <a:r>
              <a:rPr lang="en-US" sz="3200" dirty="0"/>
              <a:t>Science ideas and student ideas</a:t>
            </a:r>
          </a:p>
          <a:p>
            <a:pPr marL="731520" lvl="1" indent="-365760">
              <a:spcBef>
                <a:spcPts val="600"/>
              </a:spcBef>
              <a:buFont typeface="Arial" pitchFamily="34" charset="0"/>
              <a:buChar char="•"/>
            </a:pPr>
            <a:r>
              <a:rPr lang="en-US" sz="3200" dirty="0"/>
              <a:t>SCSL strategy A: identify one main learning goal</a:t>
            </a:r>
          </a:p>
          <a:p>
            <a:pPr marL="0" indent="0">
              <a:spcBef>
                <a:spcPts val="1800"/>
              </a:spcBef>
              <a:buNone/>
            </a:pPr>
            <a:r>
              <a:rPr lang="en-US" dirty="0"/>
              <a:t>Based on our work today, do you have any suggestions for modifying our image of effective science teaching? </a:t>
            </a:r>
          </a:p>
        </p:txBody>
      </p:sp>
    </p:spTree>
    <p:extLst>
      <p:ext uri="{BB962C8B-B14F-4D97-AF65-F5344CB8AC3E}">
        <p14:creationId xmlns:p14="http://schemas.microsoft.com/office/powerpoint/2010/main" val="264221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458200" cy="990600"/>
          </a:xfrm>
        </p:spPr>
        <p:txBody>
          <a:bodyPr>
            <a:normAutofit/>
          </a:bodyPr>
          <a:lstStyle/>
          <a:p>
            <a:r>
              <a:rPr lang="en-US" sz="3800" dirty="0"/>
              <a:t>Summary: Today’s Content Deepening Work</a:t>
            </a:r>
          </a:p>
        </p:txBody>
      </p:sp>
      <p:sp>
        <p:nvSpPr>
          <p:cNvPr id="3" name="Content Placeholder 2"/>
          <p:cNvSpPr>
            <a:spLocks noGrp="1"/>
          </p:cNvSpPr>
          <p:nvPr>
            <p:ph idx="1"/>
          </p:nvPr>
        </p:nvSpPr>
        <p:spPr>
          <a:xfrm>
            <a:off x="457200" y="1676400"/>
            <a:ext cx="8458200" cy="4876800"/>
          </a:xfrm>
        </p:spPr>
        <p:txBody>
          <a:bodyPr/>
          <a:lstStyle/>
          <a:p>
            <a:pPr marL="0" indent="0">
              <a:buNone/>
            </a:pPr>
            <a:r>
              <a:rPr lang="en-US" dirty="0"/>
              <a:t>Name one main learning goal for today’s content deepening work.</a:t>
            </a:r>
          </a:p>
          <a:p>
            <a:pPr marL="0" indent="0" algn="ctr">
              <a:buNone/>
            </a:pPr>
            <a:r>
              <a:rPr lang="en-US" dirty="0"/>
              <a:t>OR</a:t>
            </a:r>
          </a:p>
          <a:p>
            <a:pPr marL="0" indent="0">
              <a:buNone/>
            </a:pPr>
            <a:r>
              <a:rPr lang="en-US" dirty="0"/>
              <a:t>Name one supporting science idea you learned about forces today.</a:t>
            </a:r>
          </a:p>
          <a:p>
            <a:pPr marL="0" indent="0" algn="ctr">
              <a:buNone/>
            </a:pPr>
            <a:r>
              <a:rPr lang="en-US" dirty="0"/>
              <a:t>OR</a:t>
            </a:r>
          </a:p>
          <a:p>
            <a:pPr marL="0" indent="0">
              <a:buNone/>
            </a:pPr>
            <a:r>
              <a:rPr lang="en-US" dirty="0"/>
              <a:t>Name one common student idea (misconception) about forces. </a:t>
            </a:r>
          </a:p>
        </p:txBody>
      </p:sp>
    </p:spTree>
    <p:extLst>
      <p:ext uri="{BB962C8B-B14F-4D97-AF65-F5344CB8AC3E}">
        <p14:creationId xmlns:p14="http://schemas.microsoft.com/office/powerpoint/2010/main" val="31742235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533400" y="304800"/>
            <a:ext cx="8229600" cy="1020763"/>
          </a:xfrm>
        </p:spPr>
        <p:txBody>
          <a:bodyPr>
            <a:normAutofit/>
          </a:bodyPr>
          <a:lstStyle/>
          <a:p>
            <a:r>
              <a:rPr lang="en-US" dirty="0"/>
              <a:t>Lesson Analysis Homework</a:t>
            </a:r>
          </a:p>
        </p:txBody>
      </p:sp>
      <p:sp>
        <p:nvSpPr>
          <p:cNvPr id="3" name="Content Placeholder 2"/>
          <p:cNvSpPr>
            <a:spLocks noGrp="1"/>
          </p:cNvSpPr>
          <p:nvPr>
            <p:ph idx="1"/>
          </p:nvPr>
        </p:nvSpPr>
        <p:spPr>
          <a:xfrm>
            <a:off x="609600" y="1143000"/>
            <a:ext cx="8229600" cy="5334000"/>
          </a:xfrm>
        </p:spPr>
        <p:txBody>
          <a:bodyPr/>
          <a:lstStyle/>
          <a:p>
            <a:pPr marL="548640" indent="-548640">
              <a:spcBef>
                <a:spcPts val="0"/>
              </a:spcBef>
              <a:spcAft>
                <a:spcPts val="300"/>
              </a:spcAft>
              <a:buFont typeface="+mj-lt"/>
              <a:buAutoNum type="arabicPeriod"/>
              <a:defRPr/>
            </a:pPr>
            <a:r>
              <a:rPr lang="en-US" sz="3000" dirty="0"/>
              <a:t>Read in the </a:t>
            </a:r>
            <a:r>
              <a:rPr lang="en-US" sz="3000" dirty="0" err="1"/>
              <a:t>STeLLA</a:t>
            </a:r>
            <a:r>
              <a:rPr lang="en-US" sz="3000" dirty="0"/>
              <a:t> strategies booklet:</a:t>
            </a:r>
          </a:p>
          <a:p>
            <a:pPr marL="731520" lvl="1" indent="-365760">
              <a:spcBef>
                <a:spcPts val="0"/>
              </a:spcBef>
              <a:spcAft>
                <a:spcPts val="300"/>
              </a:spcAft>
              <a:buFont typeface="Arial" pitchFamily="34" charset="0"/>
              <a:buChar char="•"/>
              <a:defRPr/>
            </a:pPr>
            <a:r>
              <a:rPr lang="en-US" sz="3000" dirty="0"/>
              <a:t>SCSL strategy B: Set the purpose with a focus question or goal statement</a:t>
            </a:r>
          </a:p>
          <a:p>
            <a:pPr marL="731520" lvl="1" indent="-365760">
              <a:spcBef>
                <a:spcPts val="0"/>
              </a:spcBef>
              <a:spcAft>
                <a:spcPts val="300"/>
              </a:spcAft>
              <a:buFont typeface="Arial" pitchFamily="34" charset="0"/>
              <a:buChar char="•"/>
              <a:defRPr/>
            </a:pPr>
            <a:r>
              <a:rPr lang="en-US" sz="3000" dirty="0"/>
              <a:t>SCSL strategy C: Select activities that are matched to the learning goal</a:t>
            </a:r>
          </a:p>
          <a:p>
            <a:pPr marL="731520" lvl="1" indent="-365760">
              <a:spcBef>
                <a:spcPts val="0"/>
              </a:spcBef>
              <a:spcAft>
                <a:spcPts val="300"/>
              </a:spcAft>
              <a:buFont typeface="Arial" pitchFamily="34" charset="0"/>
              <a:buChar char="•"/>
              <a:defRPr/>
            </a:pPr>
            <a:r>
              <a:rPr lang="en-US" sz="3000" dirty="0"/>
              <a:t>SCSL strategy I: Summarize key science ideas </a:t>
            </a:r>
          </a:p>
          <a:p>
            <a:pPr marL="731520" lvl="1" indent="-365760">
              <a:spcBef>
                <a:spcPts val="0"/>
              </a:spcBef>
              <a:spcAft>
                <a:spcPts val="300"/>
              </a:spcAft>
              <a:buFont typeface="Arial" pitchFamily="34" charset="0"/>
              <a:buChar char="•"/>
              <a:defRPr/>
            </a:pPr>
            <a:r>
              <a:rPr lang="en-US" sz="3000" dirty="0"/>
              <a:t>STL strategy 7: Engage students in making connections by synthesizing and summarizing key science ideas</a:t>
            </a:r>
            <a:r>
              <a:rPr lang="en-US" sz="3000" dirty="0">
                <a:solidFill>
                  <a:srgbClr val="FF0000"/>
                </a:solidFill>
              </a:rPr>
              <a:t> </a:t>
            </a:r>
            <a:endParaRPr lang="en-US" sz="3000" dirty="0"/>
          </a:p>
          <a:p>
            <a:pPr marL="548640" indent="-548640">
              <a:spcBef>
                <a:spcPts val="600"/>
              </a:spcBef>
              <a:buFont typeface="+mj-lt"/>
              <a:buAutoNum type="arabicPeriod"/>
              <a:defRPr/>
            </a:pPr>
            <a:r>
              <a:rPr lang="en-US" sz="3000" dirty="0"/>
              <a:t>Fill in the appropriate columns on your SCSL </a:t>
            </a:r>
            <a:br>
              <a:rPr lang="en-US" sz="3000" dirty="0"/>
            </a:br>
            <a:r>
              <a:rPr lang="en-US" sz="3000" dirty="0"/>
              <a:t>Z-fold summary charts.</a:t>
            </a:r>
          </a:p>
        </p:txBody>
      </p:sp>
    </p:spTree>
    <p:extLst>
      <p:ext uri="{BB962C8B-B14F-4D97-AF65-F5344CB8AC3E}">
        <p14:creationId xmlns:p14="http://schemas.microsoft.com/office/powerpoint/2010/main" val="209014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85800" y="457200"/>
            <a:ext cx="8077200" cy="1020763"/>
          </a:xfrm>
        </p:spPr>
        <p:txBody>
          <a:bodyPr>
            <a:normAutofit/>
          </a:bodyPr>
          <a:lstStyle/>
          <a:p>
            <a:r>
              <a:rPr lang="en-US" dirty="0"/>
              <a:t>Content Deepening Homework</a:t>
            </a:r>
          </a:p>
        </p:txBody>
      </p:sp>
      <p:sp>
        <p:nvSpPr>
          <p:cNvPr id="3" name="Content Placeholder 2"/>
          <p:cNvSpPr>
            <a:spLocks noGrp="1"/>
          </p:cNvSpPr>
          <p:nvPr>
            <p:ph idx="1"/>
          </p:nvPr>
        </p:nvSpPr>
        <p:spPr>
          <a:xfrm>
            <a:off x="685800" y="1447800"/>
            <a:ext cx="8001000" cy="4800600"/>
          </a:xfrm>
        </p:spPr>
        <p:txBody>
          <a:bodyPr/>
          <a:lstStyle/>
          <a:p>
            <a:pPr marL="0" indent="0">
              <a:spcBef>
                <a:spcPts val="0"/>
              </a:spcBef>
              <a:buNone/>
              <a:defRPr/>
            </a:pPr>
            <a:r>
              <a:rPr lang="en-US" sz="3200" dirty="0"/>
              <a:t>Read sections 4</a:t>
            </a:r>
            <a:r>
              <a:rPr lang="en-US" dirty="0"/>
              <a:t>–7</a:t>
            </a:r>
            <a:r>
              <a:rPr lang="en-US" sz="3200" dirty="0"/>
              <a:t> and section 9 in the content background document. Be prepared to discuss these questions next time: </a:t>
            </a:r>
            <a:endParaRPr lang="en-US" sz="3200" i="1" dirty="0">
              <a:solidFill>
                <a:srgbClr val="FF0000"/>
              </a:solidFill>
            </a:endParaRPr>
          </a:p>
          <a:p>
            <a:pPr marL="731520" indent="-365760">
              <a:spcBef>
                <a:spcPts val="1200"/>
              </a:spcBef>
              <a:defRPr/>
            </a:pPr>
            <a:r>
              <a:rPr lang="en-US" sz="3200" dirty="0"/>
              <a:t>Does the reading clarify the ideas about </a:t>
            </a:r>
            <a:br>
              <a:rPr lang="en-US" sz="3200" dirty="0"/>
            </a:br>
            <a:r>
              <a:rPr lang="en-US" sz="3200" dirty="0"/>
              <a:t>forces that were discussed today? </a:t>
            </a:r>
          </a:p>
          <a:p>
            <a:pPr marL="731520" indent="-365760">
              <a:spcBef>
                <a:spcPts val="1200"/>
              </a:spcBef>
              <a:defRPr/>
            </a:pPr>
            <a:r>
              <a:rPr lang="en-US" sz="3200" dirty="0"/>
              <a:t>What new questions do you have?</a:t>
            </a:r>
          </a:p>
        </p:txBody>
      </p:sp>
    </p:spTree>
    <p:extLst>
      <p:ext uri="{BB962C8B-B14F-4D97-AF65-F5344CB8AC3E}">
        <p14:creationId xmlns:p14="http://schemas.microsoft.com/office/powerpoint/2010/main" val="20239010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dirty="0"/>
              <a:t> Extended Homework</a:t>
            </a:r>
          </a:p>
        </p:txBody>
      </p:sp>
      <p:sp>
        <p:nvSpPr>
          <p:cNvPr id="32771" name="Content Placeholder 2"/>
          <p:cNvSpPr>
            <a:spLocks noGrp="1"/>
          </p:cNvSpPr>
          <p:nvPr>
            <p:ph idx="1"/>
          </p:nvPr>
        </p:nvSpPr>
        <p:spPr>
          <a:xfrm>
            <a:off x="457200" y="1600200"/>
            <a:ext cx="8382000" cy="4876800"/>
          </a:xfrm>
        </p:spPr>
        <p:txBody>
          <a:bodyPr>
            <a:normAutofit/>
          </a:bodyPr>
          <a:lstStyle/>
          <a:p>
            <a:pPr marL="365760" indent="-365760">
              <a:spcBef>
                <a:spcPts val="0"/>
              </a:spcBef>
              <a:spcAft>
                <a:spcPts val="1200"/>
              </a:spcAft>
            </a:pPr>
            <a:r>
              <a:rPr lang="en-US" dirty="0"/>
              <a:t>Locate handout 5.13 (Extended Homework) in your PD program binder.   </a:t>
            </a:r>
            <a:endParaRPr lang="en-US" dirty="0">
              <a:solidFill>
                <a:srgbClr val="FF0000"/>
              </a:solidFill>
            </a:endParaRPr>
          </a:p>
          <a:p>
            <a:pPr marL="365760" indent="-365760">
              <a:spcBef>
                <a:spcPts val="0"/>
              </a:spcBef>
              <a:spcAft>
                <a:spcPts val="1200"/>
              </a:spcAft>
            </a:pPr>
            <a:r>
              <a:rPr lang="en-US" dirty="0"/>
              <a:t>Between now and Friday, read your assigned two-part lesson plan (parts A and B). </a:t>
            </a:r>
          </a:p>
          <a:p>
            <a:pPr marL="365760" indent="-365760">
              <a:spcBef>
                <a:spcPts val="0"/>
              </a:spcBef>
              <a:spcAft>
                <a:spcPts val="1200"/>
              </a:spcAft>
            </a:pPr>
            <a:r>
              <a:rPr lang="en-US" dirty="0"/>
              <a:t>Be prepared to share your findings in a study-group conversation on our last day. </a:t>
            </a:r>
          </a:p>
        </p:txBody>
      </p:sp>
    </p:spTree>
    <p:extLst>
      <p:ext uri="{BB962C8B-B14F-4D97-AF65-F5344CB8AC3E}">
        <p14:creationId xmlns:p14="http://schemas.microsoft.com/office/powerpoint/2010/main" val="15736822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533400"/>
            <a:ext cx="8382000" cy="990600"/>
          </a:xfrm>
        </p:spPr>
        <p:txBody>
          <a:bodyPr>
            <a:normAutofit/>
          </a:bodyPr>
          <a:lstStyle/>
          <a:p>
            <a:pPr eaLnBrk="1" hangingPunct="1"/>
            <a:r>
              <a:rPr lang="en-US" dirty="0"/>
              <a:t>Reflections on Today’s Session</a:t>
            </a:r>
          </a:p>
        </p:txBody>
      </p:sp>
      <p:sp>
        <p:nvSpPr>
          <p:cNvPr id="40963" name="Rectangle 3"/>
          <p:cNvSpPr>
            <a:spLocks noGrp="1" noChangeArrowheads="1"/>
          </p:cNvSpPr>
          <p:nvPr>
            <p:ph type="body" idx="1"/>
          </p:nvPr>
        </p:nvSpPr>
        <p:spPr>
          <a:xfrm>
            <a:off x="457200" y="1524000"/>
            <a:ext cx="8458200" cy="5105400"/>
          </a:xfrm>
        </p:spPr>
        <p:txBody>
          <a:bodyPr/>
          <a:lstStyle/>
          <a:p>
            <a:pPr marL="0" indent="0" eaLnBrk="1" hangingPunct="1">
              <a:spcBef>
                <a:spcPts val="0"/>
              </a:spcBef>
              <a:spcAft>
                <a:spcPts val="1200"/>
              </a:spcAft>
              <a:buNone/>
            </a:pPr>
            <a:r>
              <a:rPr lang="en-US" sz="3000" b="1" dirty="0"/>
              <a:t>Reflect on lesson analysis: </a:t>
            </a:r>
            <a:r>
              <a:rPr lang="en-US" sz="3000" dirty="0"/>
              <a:t>In what way(s) did our lesson analysis work and/or our study of SCSL strategy A (one main learning goal) stretch your thinking? Give an example to support your response.</a:t>
            </a:r>
            <a:endParaRPr lang="en-US" sz="3000" b="1" dirty="0"/>
          </a:p>
          <a:p>
            <a:pPr marL="0" indent="0" eaLnBrk="1" hangingPunct="1">
              <a:spcBef>
                <a:spcPts val="0"/>
              </a:spcBef>
              <a:spcAft>
                <a:spcPts val="1200"/>
              </a:spcAft>
              <a:buNone/>
            </a:pPr>
            <a:r>
              <a:rPr lang="en-US" sz="3000" b="1" dirty="0"/>
              <a:t>Reflect on content deepening: </a:t>
            </a:r>
            <a:r>
              <a:rPr lang="en-US" sz="3000" dirty="0"/>
              <a:t>Describe how our content deepening work today helped you clarify a science-content idea.</a:t>
            </a:r>
            <a:endParaRPr lang="en-US" sz="3000" b="1" dirty="0"/>
          </a:p>
          <a:p>
            <a:pPr marL="0" indent="0" eaLnBrk="1" hangingPunct="1">
              <a:spcBef>
                <a:spcPts val="0"/>
              </a:spcBef>
              <a:spcAft>
                <a:spcPts val="0"/>
              </a:spcAft>
              <a:buNone/>
            </a:pPr>
            <a:r>
              <a:rPr lang="en-US" sz="3000" b="1" dirty="0"/>
              <a:t>Feedback: </a:t>
            </a:r>
            <a:r>
              <a:rPr lang="en-US" sz="3000" dirty="0"/>
              <a:t>Provide feedback about today’s session and the program so far (likes, dislikes, questions, concerns, suggestions).</a:t>
            </a:r>
          </a:p>
        </p:txBody>
      </p:sp>
    </p:spTree>
    <p:extLst>
      <p:ext uri="{BB962C8B-B14F-4D97-AF65-F5344CB8AC3E}">
        <p14:creationId xmlns:p14="http://schemas.microsoft.com/office/powerpoint/2010/main" val="1317743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457200"/>
            <a:ext cx="8229600" cy="990600"/>
          </a:xfrm>
        </p:spPr>
        <p:txBody>
          <a:bodyPr>
            <a:normAutofit/>
          </a:bodyPr>
          <a:lstStyle/>
          <a:p>
            <a:r>
              <a:rPr lang="en-US" dirty="0"/>
              <a:t>Check Your Understanding of Strategy 6</a:t>
            </a:r>
          </a:p>
        </p:txBody>
      </p:sp>
      <p:sp>
        <p:nvSpPr>
          <p:cNvPr id="4" name="Content Placeholder 5"/>
          <p:cNvSpPr txBox="1">
            <a:spLocks/>
          </p:cNvSpPr>
          <p:nvPr/>
        </p:nvSpPr>
        <p:spPr bwMode="auto">
          <a:xfrm>
            <a:off x="381000" y="1371600"/>
            <a:ext cx="83820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1" indent="0" algn="l" defTabSz="914400" rtl="0" eaLnBrk="0" fontAlgn="base" latinLnBrk="0" hangingPunct="0">
              <a:lnSpc>
                <a:spcPct val="100000"/>
              </a:lnSpc>
              <a:spcBef>
                <a:spcPts val="600"/>
              </a:spcBef>
              <a:spcAft>
                <a:spcPct val="0"/>
              </a:spcAft>
              <a:buClr>
                <a:schemeClr val="accent1"/>
              </a:buClr>
              <a:buSzPct val="85000"/>
              <a:buFont typeface="Calibri" panose="020F0502020204030204" pitchFamily="34" charset="0"/>
              <a:buNone/>
              <a:tabLst/>
              <a:defRPr/>
            </a:pPr>
            <a:r>
              <a:rPr kumimoji="0" lang="en-US" sz="26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Jot down your responses to this multiple-choice quiz:</a:t>
            </a:r>
          </a:p>
          <a:p>
            <a:pPr marL="320040" marR="0" lvl="1" indent="-320040" algn="l" defTabSz="914400" rtl="0" eaLnBrk="0" fontAlgn="base" latinLnBrk="0" hangingPunct="0">
              <a:lnSpc>
                <a:spcPct val="100000"/>
              </a:lnSpc>
              <a:spcBef>
                <a:spcPts val="600"/>
              </a:spcBef>
              <a:spcAft>
                <a:spcPct val="0"/>
              </a:spcAft>
              <a:buClr>
                <a:schemeClr val="accent1"/>
              </a:buClr>
              <a:buSzPct val="85000"/>
              <a:buFont typeface="Calibri" panose="020F0502020204030204" pitchFamily="34" charset="0"/>
              <a:buAutoNum type="arabicPeriod"/>
              <a:tabLst/>
              <a:defRPr/>
            </a:pPr>
            <a:r>
              <a:rPr kumimoji="0" lang="en-US" sz="26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Use-and-apply tasks are used </a:t>
            </a:r>
            <a:r>
              <a:rPr kumimoji="0" lang="en-US" sz="2600" b="0"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[before/during/after] </a:t>
            </a:r>
            <a:r>
              <a:rPr kumimoji="0" lang="en-US" sz="26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new science ideas are introduced.</a:t>
            </a:r>
          </a:p>
          <a:p>
            <a:pPr marL="320040" marR="0" lvl="1" indent="-320040" algn="l" defTabSz="914400" rtl="0" eaLnBrk="0" fontAlgn="base" latinLnBrk="0" hangingPunct="0">
              <a:lnSpc>
                <a:spcPct val="100000"/>
              </a:lnSpc>
              <a:spcBef>
                <a:spcPts val="600"/>
              </a:spcBef>
              <a:spcAft>
                <a:spcPct val="0"/>
              </a:spcAft>
              <a:buClr>
                <a:schemeClr val="accent1"/>
              </a:buClr>
              <a:buSzPct val="85000"/>
              <a:buFont typeface="Calibri" panose="020F0502020204030204" pitchFamily="34" charset="0"/>
              <a:buAutoNum type="arabicPeriod"/>
              <a:tabLst/>
              <a:defRPr/>
            </a:pPr>
            <a:r>
              <a:rPr kumimoji="0" lang="en-US" sz="26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For difficult content ideas, students might need to practice applying new ideas in </a:t>
            </a:r>
            <a:r>
              <a:rPr kumimoji="0" lang="en-US" sz="2600" b="0"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[one/two/many] </a:t>
            </a:r>
            <a:r>
              <a:rPr kumimoji="0" lang="en-US" sz="26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different contexts.</a:t>
            </a:r>
          </a:p>
          <a:p>
            <a:pPr marL="320040" marR="0" lvl="1" indent="-320040" algn="l" defTabSz="914400" rtl="0" eaLnBrk="0" fontAlgn="base" latinLnBrk="0" hangingPunct="0">
              <a:lnSpc>
                <a:spcPct val="100000"/>
              </a:lnSpc>
              <a:spcBef>
                <a:spcPts val="600"/>
              </a:spcBef>
              <a:spcAft>
                <a:spcPct val="0"/>
              </a:spcAft>
              <a:buClr>
                <a:schemeClr val="accent1"/>
              </a:buClr>
              <a:buSzPct val="85000"/>
              <a:buFont typeface="Calibri" panose="020F0502020204030204" pitchFamily="34" charset="0"/>
              <a:buAutoNum type="arabicPeriod"/>
              <a:tabLst/>
              <a:defRPr/>
            </a:pPr>
            <a:r>
              <a:rPr kumimoji="0" lang="en-US" sz="2600" b="0"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[True/false]: </a:t>
            </a:r>
            <a:r>
              <a:rPr kumimoji="0" lang="en-US" sz="26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Use-and-apply questions or activities are used primarily for student assessment at the end of a unit.</a:t>
            </a:r>
          </a:p>
          <a:p>
            <a:pPr marL="320040" marR="0" lvl="1" indent="-320040" algn="l" defTabSz="914400" rtl="0" eaLnBrk="0" fontAlgn="base" latinLnBrk="0" hangingPunct="0">
              <a:lnSpc>
                <a:spcPct val="100000"/>
              </a:lnSpc>
              <a:spcBef>
                <a:spcPts val="600"/>
              </a:spcBef>
              <a:spcAft>
                <a:spcPct val="0"/>
              </a:spcAft>
              <a:buClr>
                <a:schemeClr val="accent1"/>
              </a:buClr>
              <a:buSzPct val="85000"/>
              <a:buFont typeface="Calibri" panose="020F0502020204030204" pitchFamily="34" charset="0"/>
              <a:buAutoNum type="arabicPeriod"/>
              <a:tabLst/>
              <a:defRPr/>
            </a:pPr>
            <a:r>
              <a:rPr kumimoji="0" lang="en-US" sz="26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It’s appropriate for teachers to ask </a:t>
            </a:r>
            <a:r>
              <a:rPr kumimoji="0" lang="en-US" sz="2600" b="0"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[elicit/probe/challenge] </a:t>
            </a:r>
            <a:r>
              <a:rPr kumimoji="0" lang="en-US" sz="26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questions during a use-and-apply activity.</a:t>
            </a:r>
          </a:p>
          <a:p>
            <a:pPr marL="320040" marR="0" lvl="1" indent="-320040" algn="l" defTabSz="914400" rtl="0" eaLnBrk="0" fontAlgn="base" latinLnBrk="0" hangingPunct="0">
              <a:lnSpc>
                <a:spcPct val="100000"/>
              </a:lnSpc>
              <a:spcBef>
                <a:spcPts val="600"/>
              </a:spcBef>
              <a:spcAft>
                <a:spcPct val="0"/>
              </a:spcAft>
              <a:buClr>
                <a:schemeClr val="accent1"/>
              </a:buClr>
              <a:buSzPct val="85000"/>
              <a:buFont typeface="Calibri" panose="020F0502020204030204" pitchFamily="34" charset="0"/>
              <a:buAutoNum type="arabicPeriod"/>
              <a:tabLst/>
              <a:defRPr/>
            </a:pPr>
            <a:r>
              <a:rPr kumimoji="0" lang="en-US" sz="26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Teachers should </a:t>
            </a:r>
            <a:r>
              <a:rPr kumimoji="0" lang="en-US" sz="2600" b="0"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[never/judiciously/always] </a:t>
            </a:r>
            <a:r>
              <a:rPr kumimoji="0" lang="en-US" sz="26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tell students about science ideas they are missing or stating inaccurately.  </a:t>
            </a:r>
          </a:p>
          <a:p>
            <a:pPr marL="0" marR="0" lvl="1" indent="0" algn="l" defTabSz="914400" rtl="0" eaLnBrk="0" fontAlgn="base" latinLnBrk="0" hangingPunct="0">
              <a:lnSpc>
                <a:spcPct val="100000"/>
              </a:lnSpc>
              <a:spcBef>
                <a:spcPct val="20000"/>
              </a:spcBef>
              <a:spcAft>
                <a:spcPct val="0"/>
              </a:spcAft>
              <a:buClr>
                <a:schemeClr val="accent1"/>
              </a:buClr>
              <a:buSzPct val="85000"/>
              <a:buFont typeface="Calibri" panose="020F0502020204030204" pitchFamily="34" charset="0"/>
              <a:buNone/>
              <a:tabLst/>
              <a:defRPr/>
            </a:pPr>
            <a:r>
              <a:rPr kumimoji="0" lang="en-US" sz="32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 </a:t>
            </a:r>
          </a:p>
          <a:p>
            <a:pPr marL="182563" marR="0" lvl="1" indent="-182563" algn="l" defTabSz="914400" rtl="0" eaLnBrk="0" fontAlgn="base" latinLnBrk="0" hangingPunct="0">
              <a:lnSpc>
                <a:spcPct val="100000"/>
              </a:lnSpc>
              <a:spcBef>
                <a:spcPct val="20000"/>
              </a:spcBef>
              <a:spcAft>
                <a:spcPct val="0"/>
              </a:spcAft>
              <a:buClr>
                <a:schemeClr val="accent1"/>
              </a:buClr>
              <a:buSzPct val="85000"/>
              <a:buFont typeface="Arial" charset="0"/>
              <a:buChar char="•"/>
              <a:tabLst/>
              <a:defRPr/>
            </a:pPr>
            <a:endParaRPr kumimoji="0" lang="en-US" sz="32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endParaRPr>
          </a:p>
          <a:p>
            <a:pPr marL="182563" marR="0" lvl="1" indent="-182563" algn="l" defTabSz="914400" rtl="0" eaLnBrk="0" fontAlgn="base" latinLnBrk="0" hangingPunct="0">
              <a:lnSpc>
                <a:spcPct val="100000"/>
              </a:lnSpc>
              <a:spcBef>
                <a:spcPct val="20000"/>
              </a:spcBef>
              <a:spcAft>
                <a:spcPct val="0"/>
              </a:spcAft>
              <a:buClr>
                <a:schemeClr val="accent1"/>
              </a:buClr>
              <a:buSzPct val="85000"/>
              <a:buFont typeface="Arial" charset="0"/>
              <a:buChar char="•"/>
              <a:tabLst/>
              <a:defRPr/>
            </a:pPr>
            <a:endPar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endParaRPr>
          </a:p>
          <a:p>
            <a:pPr marL="182563" marR="0" lvl="1" indent="-182563" algn="l" defTabSz="914400" rtl="0" eaLnBrk="0" fontAlgn="base" latinLnBrk="0" hangingPunct="0">
              <a:lnSpc>
                <a:spcPct val="100000"/>
              </a:lnSpc>
              <a:spcBef>
                <a:spcPct val="20000"/>
              </a:spcBef>
              <a:spcAft>
                <a:spcPct val="0"/>
              </a:spcAft>
              <a:buClr>
                <a:schemeClr val="accent1"/>
              </a:buClr>
              <a:buSzPct val="85000"/>
              <a:buFont typeface="Arial" charset="0"/>
              <a:buChar char="•"/>
              <a:tabLst/>
              <a:defRPr/>
            </a:pPr>
            <a:endParaRPr kumimoji="0" lang="en-US" sz="24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68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eme1">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ppt/theme/themeOverride2.xml><?xml version="1.0" encoding="utf-8"?>
<a:themeOverride xmlns:a="http://schemas.openxmlformats.org/drawingml/2006/main">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24145</TotalTime>
  <Words>11160</Words>
  <Application>Microsoft Office PowerPoint</Application>
  <PresentationFormat>On-screen Show (4:3)</PresentationFormat>
  <Paragraphs>1327</Paragraphs>
  <Slides>88</Slides>
  <Notes>88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88</vt:i4>
      </vt:variant>
    </vt:vector>
  </HeadingPairs>
  <TitlesOfParts>
    <vt:vector size="96" baseType="lpstr">
      <vt:lpstr>Arial</vt:lpstr>
      <vt:lpstr>Calibri</vt:lpstr>
      <vt:lpstr>Lucida Sans Unicode</vt:lpstr>
      <vt:lpstr>Symbol</vt:lpstr>
      <vt:lpstr>Times New Roman</vt:lpstr>
      <vt:lpstr>Clarity</vt:lpstr>
      <vt:lpstr>Custom Design</vt:lpstr>
      <vt:lpstr>Theme1</vt:lpstr>
      <vt:lpstr>RESPeCT PD pROGRAM</vt:lpstr>
      <vt:lpstr>Agenda for Day 5 </vt:lpstr>
      <vt:lpstr>Trends in Reflections</vt:lpstr>
      <vt:lpstr> Norms for Working Together: The Basics </vt:lpstr>
      <vt:lpstr> Norms for Working Together: The Heart  </vt:lpstr>
      <vt:lpstr>PowerPoint Presentation</vt:lpstr>
      <vt:lpstr>Focus for the Week</vt:lpstr>
      <vt:lpstr>Today’s Focus Questions</vt:lpstr>
      <vt:lpstr>Check Your Understanding of Strategy 6</vt:lpstr>
      <vt:lpstr>Use and Apply Your Content Deepening Knowledge</vt:lpstr>
      <vt:lpstr>Planning Science Lessons: Quick Write</vt:lpstr>
      <vt:lpstr>Lesson Analysis: Focus Question 1</vt:lpstr>
      <vt:lpstr>PowerPoint Presentation</vt:lpstr>
      <vt:lpstr>Lesson Analysis: Focus Question 2</vt:lpstr>
      <vt:lpstr>PowerPoint Presentation</vt:lpstr>
      <vt:lpstr>Purpose and Key Features of Strategy A</vt:lpstr>
      <vt:lpstr>A Main Learning Goal Is …</vt:lpstr>
      <vt:lpstr>A Main Learning Goal Is NOT …</vt:lpstr>
      <vt:lpstr>Definitions: One Main Learning Goal and Science Ideas </vt:lpstr>
      <vt:lpstr>Practice Identifying Student Ideas and  Science Ideas</vt:lpstr>
      <vt:lpstr>Practice Identifying Student Ideas and Science Ideas in a Class Discussion</vt:lpstr>
      <vt:lpstr>Science Ideas That Support the Main  Learning Goal</vt:lpstr>
      <vt:lpstr>Practice Identifying Main Learning Goals</vt:lpstr>
      <vt:lpstr>Lesson Analysis: Strategy A</vt:lpstr>
      <vt:lpstr>Lesson Analysis: Review Lesson Context, Video Clip 1</vt:lpstr>
      <vt:lpstr>Lesson Analysis: Analyze the Video,  Video Clip 1</vt:lpstr>
      <vt:lpstr>Lesson Analysis: Review Lesson Context, Video Clip 2</vt:lpstr>
      <vt:lpstr>Lesson Analysis: Analyze the Video,  Video Clip 2 </vt:lpstr>
      <vt:lpstr>Lesson Analysis: Review Lesson Context, Video Clip 3</vt:lpstr>
      <vt:lpstr>Lesson Analysis: Analyze the Video,  Video Clip 3</vt:lpstr>
      <vt:lpstr>One Main Learning Goal?</vt:lpstr>
      <vt:lpstr>Examine Forces: Lesson 1a</vt:lpstr>
      <vt:lpstr> Forces</vt:lpstr>
      <vt:lpstr> Unit Central Questions </vt:lpstr>
      <vt:lpstr>PowerPoint Presentation</vt:lpstr>
      <vt:lpstr>Investigation 1: What Makes Objects Move?</vt:lpstr>
      <vt:lpstr>Investigation 1: What Makes Objects Move?</vt:lpstr>
      <vt:lpstr>Investigation 1: What Makes Objects Move?</vt:lpstr>
      <vt:lpstr>Investigation 1: What Makes Objects Move?</vt:lpstr>
      <vt:lpstr>Key Science Ideas</vt:lpstr>
      <vt:lpstr>Investigation 2: What Is a Force?</vt:lpstr>
      <vt:lpstr>Investigation 2: What Is a Force?</vt:lpstr>
      <vt:lpstr>Investigation 2: What Is a Force?</vt:lpstr>
      <vt:lpstr>Investigation 2: What Is a Force?</vt:lpstr>
      <vt:lpstr>Reflect: Content Deepening Focus Question 1</vt:lpstr>
      <vt:lpstr>Key Science Ideas</vt:lpstr>
      <vt:lpstr>PowerPoint Presentation</vt:lpstr>
      <vt:lpstr>Analyze Your Drawings</vt:lpstr>
      <vt:lpstr>Investigation 3: Representing a Force</vt:lpstr>
      <vt:lpstr>Investigation 3: Representing a Force</vt:lpstr>
      <vt:lpstr>Investigation 3: Representing a Force</vt:lpstr>
      <vt:lpstr>Investigation 4: Representing Multiple Forces</vt:lpstr>
      <vt:lpstr>PowerPoint Presentation</vt:lpstr>
      <vt:lpstr>Show What You Know</vt:lpstr>
      <vt:lpstr>PowerPoint Presentation</vt:lpstr>
      <vt:lpstr>Key Science Ideas</vt:lpstr>
      <vt:lpstr>Questions to Think About</vt:lpstr>
      <vt:lpstr>Contact and Noncontact Forces </vt:lpstr>
      <vt:lpstr>Describe the Forces  </vt:lpstr>
      <vt:lpstr>Describe the Forces</vt:lpstr>
      <vt:lpstr>Weight (The Force of Gravity)</vt:lpstr>
      <vt:lpstr>Identify the Key Science Ideas </vt:lpstr>
      <vt:lpstr>Normal Force: Force from a Surface</vt:lpstr>
      <vt:lpstr>Feel the Normal Force</vt:lpstr>
      <vt:lpstr>Feel the Normal Force</vt:lpstr>
      <vt:lpstr>Feel the Normal Force</vt:lpstr>
      <vt:lpstr>Let’s Summarize!</vt:lpstr>
      <vt:lpstr>Representing Forces: Examples</vt:lpstr>
      <vt:lpstr>Representing Forces</vt:lpstr>
      <vt:lpstr>Representing Forces with Vectors </vt:lpstr>
      <vt:lpstr>Estimating Net Force</vt:lpstr>
      <vt:lpstr>Representing a Change in Motion</vt:lpstr>
      <vt:lpstr>Apple-and-Car Scenario</vt:lpstr>
      <vt:lpstr>Falling-Car Challenge  </vt:lpstr>
      <vt:lpstr>Shopping-Cart Challenge</vt:lpstr>
      <vt:lpstr>Forces and Acceleration</vt:lpstr>
      <vt:lpstr>Ball on an Incline </vt:lpstr>
      <vt:lpstr>Paddleball </vt:lpstr>
      <vt:lpstr>Toy Car </vt:lpstr>
      <vt:lpstr>Reflect: Content Deepening Focus Questions</vt:lpstr>
      <vt:lpstr>Key Science Ideas</vt:lpstr>
      <vt:lpstr>Today’s Focus Questions</vt:lpstr>
      <vt:lpstr>Summary: Today’s Lesson Analysis Work</vt:lpstr>
      <vt:lpstr>Summary: Today’s Content Deepening Work</vt:lpstr>
      <vt:lpstr>Lesson Analysis Homework</vt:lpstr>
      <vt:lpstr>Content Deepening Homework</vt:lpstr>
      <vt:lpstr> Extended Homework</vt:lpstr>
      <vt:lpstr>Reflections on Today’s Session</vt:lpstr>
    </vt:vector>
  </TitlesOfParts>
  <Company>BSCS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Numedahl</dc:creator>
  <cp:lastModifiedBy>Mai Ngoc Tran</cp:lastModifiedBy>
  <cp:revision>1488</cp:revision>
  <cp:lastPrinted>2016-03-15T16:03:22Z</cp:lastPrinted>
  <dcterms:created xsi:type="dcterms:W3CDTF">2014-06-10T18:20:14Z</dcterms:created>
  <dcterms:modified xsi:type="dcterms:W3CDTF">2020-01-07T21:46:25Z</dcterms:modified>
</cp:coreProperties>
</file>