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3"/>
  </p:notesMasterIdLst>
  <p:handoutMasterIdLst>
    <p:handoutMasterId r:id="rId74"/>
  </p:handoutMasterIdLst>
  <p:sldIdLst>
    <p:sldId id="299" r:id="rId3"/>
    <p:sldId id="410" r:id="rId4"/>
    <p:sldId id="411" r:id="rId5"/>
    <p:sldId id="412" r:id="rId6"/>
    <p:sldId id="413" r:id="rId7"/>
    <p:sldId id="303" r:id="rId8"/>
    <p:sldId id="414" r:id="rId9"/>
    <p:sldId id="415" r:id="rId10"/>
    <p:sldId id="416" r:id="rId11"/>
    <p:sldId id="417" r:id="rId12"/>
    <p:sldId id="418" r:id="rId13"/>
    <p:sldId id="419" r:id="rId14"/>
    <p:sldId id="420" r:id="rId15"/>
    <p:sldId id="421" r:id="rId16"/>
    <p:sldId id="368" r:id="rId17"/>
    <p:sldId id="495" r:id="rId18"/>
    <p:sldId id="370" r:id="rId19"/>
    <p:sldId id="372" r:id="rId20"/>
    <p:sldId id="452" r:id="rId21"/>
    <p:sldId id="453" r:id="rId22"/>
    <p:sldId id="454" r:id="rId23"/>
    <p:sldId id="455" r:id="rId24"/>
    <p:sldId id="457" r:id="rId25"/>
    <p:sldId id="458" r:id="rId26"/>
    <p:sldId id="459" r:id="rId27"/>
    <p:sldId id="460" r:id="rId28"/>
    <p:sldId id="461" r:id="rId29"/>
    <p:sldId id="435"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7" r:id="rId43"/>
    <p:sldId id="474" r:id="rId44"/>
    <p:sldId id="475" r:id="rId45"/>
    <p:sldId id="478" r:id="rId46"/>
    <p:sldId id="479" r:id="rId47"/>
    <p:sldId id="480" r:id="rId48"/>
    <p:sldId id="476" r:id="rId49"/>
    <p:sldId id="481" r:id="rId50"/>
    <p:sldId id="490" r:id="rId51"/>
    <p:sldId id="482" r:id="rId52"/>
    <p:sldId id="485" r:id="rId53"/>
    <p:sldId id="486" r:id="rId54"/>
    <p:sldId id="487" r:id="rId55"/>
    <p:sldId id="491" r:id="rId56"/>
    <p:sldId id="492" r:id="rId57"/>
    <p:sldId id="494" r:id="rId58"/>
    <p:sldId id="422" r:id="rId59"/>
    <p:sldId id="423" r:id="rId60"/>
    <p:sldId id="424" r:id="rId61"/>
    <p:sldId id="425" r:id="rId62"/>
    <p:sldId id="426" r:id="rId63"/>
    <p:sldId id="427" r:id="rId64"/>
    <p:sldId id="442" r:id="rId65"/>
    <p:sldId id="445" r:id="rId66"/>
    <p:sldId id="430" r:id="rId67"/>
    <p:sldId id="431" r:id="rId68"/>
    <p:sldId id="446" r:id="rId69"/>
    <p:sldId id="432" r:id="rId70"/>
    <p:sldId id="443" r:id="rId71"/>
    <p:sldId id="444" r:id="rId7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21"/>
    <a:srgbClr val="000000"/>
    <a:srgbClr val="F6F434"/>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autoAdjust="0"/>
    <p:restoredTop sz="75627" autoAdjust="0"/>
  </p:normalViewPr>
  <p:slideViewPr>
    <p:cSldViewPr>
      <p:cViewPr varScale="1">
        <p:scale>
          <a:sx n="85" d="100"/>
          <a:sy n="85" d="100"/>
        </p:scale>
        <p:origin x="9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390" cy="366010"/>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5437637" y="0"/>
            <a:ext cx="4161390" cy="366010"/>
          </a:xfrm>
          <a:prstGeom prst="rect">
            <a:avLst/>
          </a:prstGeom>
        </p:spPr>
        <p:txBody>
          <a:bodyPr vert="horz" lIns="94851" tIns="47425" rIns="94851" bIns="47425" rtlCol="0"/>
          <a:lstStyle>
            <a:lvl1pPr algn="r">
              <a:defRPr sz="1200"/>
            </a:lvl1pPr>
          </a:lstStyle>
          <a:p>
            <a:fld id="{0433BA63-D8A0-4426-BBA7-3C8F193DFC35}" type="datetimeFigureOut">
              <a:rPr lang="en-US" smtClean="0"/>
              <a:pPr/>
              <a:t>1/7/2020</a:t>
            </a:fld>
            <a:endParaRPr lang="en-US"/>
          </a:p>
        </p:txBody>
      </p:sp>
      <p:sp>
        <p:nvSpPr>
          <p:cNvPr id="4" name="Footer Placeholder 3"/>
          <p:cNvSpPr>
            <a:spLocks noGrp="1"/>
          </p:cNvSpPr>
          <p:nvPr>
            <p:ph type="ftr" sz="quarter" idx="2"/>
          </p:nvPr>
        </p:nvSpPr>
        <p:spPr>
          <a:xfrm>
            <a:off x="1" y="6947941"/>
            <a:ext cx="4161390" cy="366010"/>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5437637" y="6947941"/>
            <a:ext cx="4161390" cy="366010"/>
          </a:xfrm>
          <a:prstGeom prst="rect">
            <a:avLst/>
          </a:prstGeom>
        </p:spPr>
        <p:txBody>
          <a:bodyPr vert="horz" lIns="94851" tIns="47425" rIns="94851" bIns="47425" rtlCol="0" anchor="b"/>
          <a:lstStyle>
            <a:lvl1pPr algn="r">
              <a:defRPr sz="1200"/>
            </a:lvl1pPr>
          </a:lstStyle>
          <a:p>
            <a:fld id="{1EAF1224-71D9-4D57-9228-63E84795514A}" type="slidenum">
              <a:rPr lang="en-US" smtClean="0"/>
              <a:pPr/>
              <a:t>‹#›</a:t>
            </a:fld>
            <a:endParaRPr lang="en-US"/>
          </a:p>
        </p:txBody>
      </p:sp>
    </p:spTree>
    <p:extLst>
      <p:ext uri="{BB962C8B-B14F-4D97-AF65-F5344CB8AC3E}">
        <p14:creationId xmlns:p14="http://schemas.microsoft.com/office/powerpoint/2010/main" val="357549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85305" indent="-302040" eaLnBrk="0" hangingPunct="0">
              <a:spcBef>
                <a:spcPct val="30000"/>
              </a:spcBef>
              <a:defRPr sz="1200">
                <a:solidFill>
                  <a:schemeClr val="tx1"/>
                </a:solidFill>
                <a:latin typeface="Arial" charset="0"/>
              </a:defRPr>
            </a:lvl2pPr>
            <a:lvl3pPr marL="1208161" indent="-241632" eaLnBrk="0" hangingPunct="0">
              <a:spcBef>
                <a:spcPct val="30000"/>
              </a:spcBef>
              <a:defRPr sz="1200">
                <a:solidFill>
                  <a:schemeClr val="tx1"/>
                </a:solidFill>
                <a:latin typeface="Arial" charset="0"/>
              </a:defRPr>
            </a:lvl3pPr>
            <a:lvl4pPr marL="1691426" indent="-241632" eaLnBrk="0" hangingPunct="0">
              <a:spcBef>
                <a:spcPct val="30000"/>
              </a:spcBef>
              <a:defRPr sz="1200">
                <a:solidFill>
                  <a:schemeClr val="tx1"/>
                </a:solidFill>
                <a:latin typeface="Arial" charset="0"/>
              </a:defRPr>
            </a:lvl4pPr>
            <a:lvl5pPr marL="2174690" indent="-241632" eaLnBrk="0" hangingPunct="0">
              <a:spcBef>
                <a:spcPct val="30000"/>
              </a:spcBef>
              <a:defRPr sz="1200">
                <a:solidFill>
                  <a:schemeClr val="tx1"/>
                </a:solidFill>
                <a:latin typeface="Arial" charset="0"/>
              </a:defRPr>
            </a:lvl5pPr>
            <a:lvl6pPr marL="2657954" indent="-241632" eaLnBrk="0" fontAlgn="base" hangingPunct="0">
              <a:spcBef>
                <a:spcPct val="30000"/>
              </a:spcBef>
              <a:spcAft>
                <a:spcPct val="0"/>
              </a:spcAft>
              <a:defRPr sz="1200">
                <a:solidFill>
                  <a:schemeClr val="tx1"/>
                </a:solidFill>
                <a:latin typeface="Arial" charset="0"/>
              </a:defRPr>
            </a:lvl6pPr>
            <a:lvl7pPr marL="3141218" indent="-241632" eaLnBrk="0" fontAlgn="base" hangingPunct="0">
              <a:spcBef>
                <a:spcPct val="30000"/>
              </a:spcBef>
              <a:spcAft>
                <a:spcPct val="0"/>
              </a:spcAft>
              <a:defRPr sz="1200">
                <a:solidFill>
                  <a:schemeClr val="tx1"/>
                </a:solidFill>
                <a:latin typeface="Arial" charset="0"/>
              </a:defRPr>
            </a:lvl7pPr>
            <a:lvl8pPr marL="3624483" indent="-241632" eaLnBrk="0" fontAlgn="base" hangingPunct="0">
              <a:spcBef>
                <a:spcPct val="30000"/>
              </a:spcBef>
              <a:spcAft>
                <a:spcPct val="0"/>
              </a:spcAft>
              <a:defRPr sz="1200">
                <a:solidFill>
                  <a:schemeClr val="tx1"/>
                </a:solidFill>
                <a:latin typeface="Arial" charset="0"/>
              </a:defRPr>
            </a:lvl8pPr>
            <a:lvl9pPr marL="4107747" indent="-24163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5 min</a:t>
            </a:r>
          </a:p>
          <a:p>
            <a:pPr eaLnBrk="1" hangingPunct="1"/>
            <a:endParaRPr lang="en-US" altLang="en-US" dirty="0"/>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818618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Arial" charset="0"/>
              </a:rPr>
              <a:t>7 min</a:t>
            </a:r>
          </a:p>
          <a:p>
            <a:pPr lvl="0"/>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first question on the slide. Participants can refer to the information on strategy 7</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in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booklet to identify a variety of ways in which key science ideas in a lesson</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can be </a:t>
            </a:r>
            <a:r>
              <a:rPr lang="en-US" sz="1200" kern="1200" dirty="0">
                <a:solidFill>
                  <a:schemeClr val="tx1"/>
                </a:solidFill>
                <a:effectLst/>
                <a:latin typeface="+mn-lt"/>
                <a:ea typeface="+mn-ea"/>
                <a:cs typeface="+mn-cs"/>
              </a:rPr>
              <a:t>synthesized</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“Toward the end of a unit, an entire lesson may be devoted to strategy 7, which engages students in synthesizing and summarizing science ideas across several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the second question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strategy I, the </a:t>
            </a:r>
            <a:r>
              <a:rPr lang="en-US" sz="1200" i="1" u="none" kern="1200" dirty="0">
                <a:solidFill>
                  <a:schemeClr val="tx1"/>
                </a:solidFill>
                <a:latin typeface="+mn-lt"/>
                <a:ea typeface="+mn-ea"/>
                <a:cs typeface="+mn-cs"/>
              </a:rPr>
              <a:t>teacher</a:t>
            </a:r>
            <a:r>
              <a:rPr lang="en-US" sz="1200" kern="1200" dirty="0">
                <a:solidFill>
                  <a:schemeClr val="tx1"/>
                </a:solidFill>
                <a:latin typeface="+mn-lt"/>
                <a:ea typeface="+mn-ea"/>
                <a:cs typeface="+mn-cs"/>
              </a:rPr>
              <a:t> creates a summary of key science ideas in the lesson. Strategy 7, however, engages </a:t>
            </a:r>
            <a:r>
              <a:rPr lang="en-US" sz="1200" i="1" u="none" kern="1200" dirty="0">
                <a:solidFill>
                  <a:schemeClr val="tx1"/>
                </a:solidFill>
                <a:latin typeface="+mn-lt"/>
                <a:ea typeface="+mn-ea"/>
                <a:cs typeface="+mn-cs"/>
              </a:rPr>
              <a:t>students</a:t>
            </a:r>
            <a:r>
              <a:rPr lang="en-US" sz="1200" kern="1200" dirty="0">
                <a:solidFill>
                  <a:schemeClr val="tx1"/>
                </a:solidFill>
                <a:latin typeface="+mn-lt"/>
                <a:ea typeface="+mn-ea"/>
                <a:cs typeface="+mn-cs"/>
              </a:rPr>
              <a:t> in synthesizing and summarizing key science ideas in the lesson. When </a:t>
            </a:r>
            <a:r>
              <a:rPr lang="en-US" sz="1200" i="1" u="none" kern="1200" dirty="0">
                <a:solidFill>
                  <a:schemeClr val="tx1"/>
                </a:solidFill>
                <a:latin typeface="+mn-lt"/>
                <a:ea typeface="+mn-ea"/>
                <a:cs typeface="+mn-cs"/>
              </a:rPr>
              <a:t>students themselves </a:t>
            </a:r>
            <a:r>
              <a:rPr lang="en-US" sz="1200" kern="1200" dirty="0">
                <a:solidFill>
                  <a:schemeClr val="tx1"/>
                </a:solidFill>
                <a:latin typeface="+mn-lt"/>
                <a:ea typeface="+mn-ea"/>
                <a:cs typeface="+mn-cs"/>
              </a:rPr>
              <a:t>perform this work, it makes their thinking visible, engages them in active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and reveals to the teacher any misunderstandings or gaps in knowledge. Using both strategies brings coherence to a science lesson and is a powerful way to end it.</a:t>
            </a:r>
          </a:p>
          <a:p>
            <a:pPr marL="137160" indent="-137160">
              <a:buFont typeface="Arial"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strategy 7, summarizing involves making connections between key science ideas, which helps students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synthesize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main learning goal or big idea in a lesson.</a:t>
            </a:r>
          </a:p>
          <a:p>
            <a:pPr marL="137160" indent="-137160">
              <a:buFont typeface="Arial" pitchFamily="34" charset="0"/>
              <a:buChar char="•"/>
            </a:pPr>
            <a:r>
              <a:rPr lang="en-US" sz="1200" kern="1200" dirty="0">
                <a:solidFill>
                  <a:schemeClr val="tx1"/>
                </a:solidFill>
                <a:latin typeface="+mn-lt"/>
                <a:ea typeface="+mn-ea"/>
                <a:cs typeface="+mn-cs"/>
              </a:rPr>
              <a:t>Summaries should focus on key science ideas, not activities; that is, focusing on “what we </a:t>
            </a:r>
            <a:r>
              <a:rPr lang="en-US" sz="1200" i="1" kern="1200" dirty="0">
                <a:solidFill>
                  <a:schemeClr val="tx1"/>
                </a:solidFill>
                <a:latin typeface="+mn-lt"/>
                <a:ea typeface="+mn-ea"/>
                <a:cs typeface="+mn-cs"/>
              </a:rPr>
              <a:t>learned</a:t>
            </a:r>
            <a:r>
              <a:rPr lang="en-US" sz="1200" kern="1200" dirty="0">
                <a:solidFill>
                  <a:schemeClr val="tx1"/>
                </a:solidFill>
                <a:latin typeface="+mn-lt"/>
                <a:ea typeface="+mn-ea"/>
                <a:cs typeface="+mn-cs"/>
              </a:rPr>
              <a:t>” versus “what we </a:t>
            </a:r>
            <a:r>
              <a:rPr lang="en-US" sz="1200" i="1" kern="1200" dirty="0">
                <a:solidFill>
                  <a:schemeClr val="tx1"/>
                </a:solidFill>
                <a:latin typeface="+mn-lt"/>
                <a:ea typeface="+mn-ea"/>
                <a:cs typeface="+mn-cs"/>
              </a:rPr>
              <a:t>did</a:t>
            </a:r>
            <a:r>
              <a:rPr lang="en-US" sz="1200" kern="1200" dirty="0">
                <a:solidFill>
                  <a:schemeClr val="tx1"/>
                </a:solidFill>
                <a:latin typeface="+mn-lt"/>
                <a:ea typeface="+mn-ea"/>
                <a:cs typeface="+mn-cs"/>
              </a:rPr>
              <a:t>.”</a:t>
            </a:r>
          </a:p>
          <a:p>
            <a:pPr marL="137160" indent="-137160">
              <a:buFont typeface="Arial" pitchFamily="34" charset="0"/>
              <a:buChar char="•"/>
            </a:pPr>
            <a:r>
              <a:rPr lang="en-US" sz="1200" kern="1200" dirty="0">
                <a:solidFill>
                  <a:schemeClr val="tx1"/>
                </a:solidFill>
                <a:latin typeface="+mn-lt"/>
                <a:ea typeface="+mn-ea"/>
                <a:cs typeface="+mn-cs"/>
              </a:rPr>
              <a:t>For a variety of reasons, a lesson sometimes ends before the main learning goal has been fully developed. However, summarizing work should still take place. For example, the teacher might say, “Our focus question today was </a:t>
            </a:r>
            <a:r>
              <a:rPr lang="en-US" sz="1200" i="1" kern="1200" dirty="0">
                <a:solidFill>
                  <a:schemeClr val="tx1"/>
                </a:solidFill>
                <a:latin typeface="+mn-lt"/>
                <a:ea typeface="+mn-ea"/>
                <a:cs typeface="+mn-cs"/>
              </a:rPr>
              <a:t>How do plants get their food? </a:t>
            </a:r>
            <a:r>
              <a:rPr lang="en-US" sz="1200" kern="1200" dirty="0">
                <a:solidFill>
                  <a:schemeClr val="tx1"/>
                </a:solidFill>
                <a:latin typeface="+mn-lt"/>
                <a:ea typeface="+mn-ea"/>
                <a:cs typeface="+mn-cs"/>
              </a:rPr>
              <a:t>What have we found out so far?” After students respond, the teacher could reply, “Yes, so far we’ve</a:t>
            </a:r>
            <a:r>
              <a:rPr lang="en-US" sz="1200" kern="1200" baseline="0" dirty="0">
                <a:solidFill>
                  <a:schemeClr val="tx1"/>
                </a:solidFill>
                <a:latin typeface="+mn-lt"/>
                <a:ea typeface="+mn-ea"/>
                <a:cs typeface="+mn-cs"/>
              </a:rPr>
              <a:t> discovered </a:t>
            </a:r>
            <a:r>
              <a:rPr lang="en-US" sz="1200" kern="1200" dirty="0">
                <a:solidFill>
                  <a:schemeClr val="tx1"/>
                </a:solidFill>
                <a:latin typeface="+mn-lt"/>
                <a:ea typeface="+mn-ea"/>
                <a:cs typeface="+mn-cs"/>
              </a:rPr>
              <a:t>that water and soil aren’t food for plants. But we still haven’t figured out what </a:t>
            </a:r>
            <a:r>
              <a:rPr lang="en-US" sz="1200" i="1" kern="1200" dirty="0">
                <a:solidFill>
                  <a:schemeClr val="tx1"/>
                </a:solidFill>
                <a:latin typeface="+mn-lt"/>
                <a:ea typeface="+mn-ea"/>
                <a:cs typeface="+mn-cs"/>
              </a:rPr>
              <a:t>is </a:t>
            </a:r>
            <a:r>
              <a:rPr lang="en-US" sz="1200" kern="1200" dirty="0">
                <a:solidFill>
                  <a:schemeClr val="tx1"/>
                </a:solidFill>
                <a:latin typeface="+mn-lt"/>
                <a:ea typeface="+mn-ea"/>
                <a:cs typeface="+mn-cs"/>
              </a:rPr>
              <a:t>food for plants. We’ll continue working on this question next time.”</a:t>
            </a:r>
            <a:r>
              <a:rPr lang="en-US" dirty="0"/>
              <a:t> </a:t>
            </a:r>
            <a:endParaRPr lang="en-US" sz="1200" kern="1200" dirty="0">
              <a:solidFill>
                <a:schemeClr val="tx1"/>
              </a:solidFill>
              <a:latin typeface="+mn-lt"/>
              <a:ea typeface="+mn-ea"/>
              <a:cs typeface="+mn-cs"/>
            </a:endParaRPr>
          </a:p>
          <a:p>
            <a:pPr lvl="0"/>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93803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a:t>
            </a:r>
            <a:r>
              <a:rPr lang="en-US" dirty="0"/>
              <a:t>1 min</a:t>
            </a:r>
          </a:p>
          <a:p>
            <a:endParaRPr lang="en-US" dirty="0"/>
          </a:p>
          <a:p>
            <a:r>
              <a:rPr lang="en-US" dirty="0"/>
              <a:t>a.</a:t>
            </a:r>
            <a:r>
              <a:rPr lang="en-US" baseline="0" dirty="0"/>
              <a:t> </a:t>
            </a:r>
            <a:r>
              <a:rPr lang="en-US" b="1" baseline="0" dirty="0"/>
              <a:t>Transition:</a:t>
            </a:r>
            <a:r>
              <a:rPr lang="en-US" baseline="0" dirty="0"/>
              <a:t> </a:t>
            </a:r>
            <a:r>
              <a:rPr lang="en-US" dirty="0"/>
              <a:t>This</a:t>
            </a:r>
            <a:r>
              <a:rPr lang="en-US" baseline="0" dirty="0"/>
              <a:t> slide marks the transition to video-based lesson analysis.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581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Have participants locate Analysis Guides B and I (handout 6.1 in PD program binder) and spend 1 or 2 minutes reading the criteria for strategy B: Setting the purpose</a:t>
            </a:r>
            <a:r>
              <a:rPr lang="en-US" sz="1200" u="none" strike="noStrike" kern="1200" baseline="0" dirty="0">
                <a:solidFill>
                  <a:schemeClr val="tx1"/>
                </a:solidFill>
                <a:effectLst/>
                <a:latin typeface="+mn-lt"/>
                <a:ea typeface="+mn-ea"/>
                <a:cs typeface="+mn-cs"/>
              </a:rPr>
              <a:t>.</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“Keep the criteria for strategy B in mind as you watch the first video clip from the beginning of 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lesson </a:t>
            </a:r>
            <a:r>
              <a:rPr lang="en-US" sz="1200" kern="1200" baseline="0" dirty="0">
                <a:solidFill>
                  <a:schemeClr val="tx1"/>
                </a:solidFill>
                <a:latin typeface="+mn-lt"/>
                <a:ea typeface="+mn-ea"/>
                <a:cs typeface="+mn-cs"/>
              </a:rPr>
              <a:t>on forces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a couple of minutes to read and think about the lesson context at the top of the video transcript (handout 6.2).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0" kern="1200" baseline="0" dirty="0">
                <a:solidFill>
                  <a:schemeClr val="tx1"/>
                </a:solidFill>
                <a:latin typeface="+mn-lt"/>
                <a:ea typeface="+mn-ea"/>
                <a:cs typeface="+mn-cs"/>
              </a:rPr>
              <a:t>Show the video clip.</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beginning of this lesson match the criteria for strategy B?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questions from Analysis Guide B: </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Implied main learning goal: </a:t>
            </a:r>
            <a:r>
              <a:rPr lang="en-US" sz="1200" kern="1200" dirty="0">
                <a:solidFill>
                  <a:schemeClr val="tx1"/>
                </a:solidFill>
                <a:latin typeface="+mn-lt"/>
                <a:ea typeface="+mn-ea"/>
                <a:cs typeface="+mn-cs"/>
              </a:rPr>
              <a:t>Forces (pushes, pulls) cause things to move. </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Uses everyday language: </a:t>
            </a:r>
            <a:r>
              <a:rPr lang="en-US" sz="1200" kern="1200" dirty="0">
                <a:solidFill>
                  <a:schemeClr val="tx1"/>
                </a:solidFill>
                <a:latin typeface="+mn-lt"/>
                <a:ea typeface="+mn-ea"/>
                <a:cs typeface="+mn-cs"/>
              </a:rPr>
              <a:t>Yes, the focus question uses everyday language (“What might cause something to move?”). </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The focus question is presented in a scientifically accurate way.</a:t>
            </a:r>
            <a:endParaRPr lang="en-US" sz="1600" kern="1200" dirty="0">
              <a:solidFill>
                <a:schemeClr val="tx1"/>
              </a:solidFill>
              <a:latin typeface="+mn-lt"/>
              <a:ea typeface="+mn-ea"/>
              <a:cs typeface="+mn-cs"/>
            </a:endParaRPr>
          </a:p>
          <a:p>
            <a:pPr marL="228600" lvl="6" indent="-228600">
              <a:buFont typeface="+mj-lt"/>
              <a:buAutoNum type="arabicPeriod"/>
            </a:pPr>
            <a:r>
              <a:rPr lang="en-US" sz="1600" b="1" i="0" kern="1200" dirty="0">
                <a:solidFill>
                  <a:schemeClr val="tx1"/>
                </a:solidFill>
                <a:latin typeface="+mn-lt"/>
                <a:ea typeface="+mn-ea"/>
                <a:cs typeface="+mn-cs"/>
              </a:rPr>
              <a:t>G</a:t>
            </a:r>
            <a:r>
              <a:rPr lang="en-US" sz="1200" b="1" i="0" kern="1200" dirty="0">
                <a:solidFill>
                  <a:schemeClr val="tx1"/>
                </a:solidFill>
                <a:latin typeface="+mn-lt"/>
                <a:ea typeface="+mn-ea"/>
                <a:cs typeface="+mn-cs"/>
              </a:rPr>
              <a:t>oal statement: </a:t>
            </a:r>
            <a:r>
              <a:rPr lang="en-US" sz="1200" kern="1200" dirty="0">
                <a:solidFill>
                  <a:schemeClr val="tx1"/>
                </a:solidFill>
                <a:latin typeface="+mn-lt"/>
                <a:ea typeface="+mn-ea"/>
                <a:cs typeface="+mn-cs"/>
              </a:rPr>
              <a:t>Not applicable.</a:t>
            </a:r>
            <a:r>
              <a:rPr lang="en-US" baseline="0"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56588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lvl="0" fontAlgn="base"/>
            <a:r>
              <a:rPr lang="en-US" sz="1200" u="none" strike="noStrike" kern="1200" dirty="0">
                <a:solidFill>
                  <a:schemeClr val="tx1"/>
                </a:solidFill>
                <a:effectLst/>
                <a:latin typeface="+mn-lt"/>
                <a:ea typeface="+mn-ea"/>
                <a:cs typeface="+mn-cs"/>
              </a:rPr>
              <a:t>a. Allow participants 1 or 2 minutes to read the six criteria in the analysis guide for strategy I: Summarizing key science ideas.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“Do you have any questions about these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“Keep the criteria for strategy I in mind as you watch the next clip from the end of the same Forces lesson.”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couple of minutes to review the lesson context at the top of the video transcript (handout 6.3).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Show the second video clip.</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“How well does the end of this lesson match the criteria for strategy I? How well does the summary statement match the beginning of the lesson?” </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During the discussion, be on the lookout for opportunities to clarify science-content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questions from Analysis Guide I:  </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Summary statement/activity: </a:t>
            </a:r>
            <a:r>
              <a:rPr lang="en-US" sz="1200" kern="1200" dirty="0">
                <a:solidFill>
                  <a:schemeClr val="tx1"/>
                </a:solidFill>
                <a:latin typeface="+mn-lt"/>
                <a:ea typeface="+mn-ea"/>
                <a:cs typeface="+mn-cs"/>
              </a:rPr>
              <a:t>Yes, the teacher engages students in summarizing key ideas from the activity (video segment 00:03–02:18). Then students write what they learned about the focus question, which is another summarizing activity. </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Conceptual understanding: </a:t>
            </a:r>
            <a:r>
              <a:rPr lang="en-US" sz="1200" kern="1200" dirty="0">
                <a:solidFill>
                  <a:schemeClr val="tx1"/>
                </a:solidFill>
                <a:latin typeface="+mn-lt"/>
                <a:ea typeface="+mn-ea"/>
                <a:cs typeface="+mn-cs"/>
              </a:rPr>
              <a:t>Yes, the summary discussion focuses on using the conceptual idea of forces to explain how things move.</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Matched to the MLG and FQ: </a:t>
            </a:r>
            <a:r>
              <a:rPr lang="en-US" sz="1200" kern="1200" dirty="0">
                <a:solidFill>
                  <a:schemeClr val="tx1"/>
                </a:solidFill>
                <a:latin typeface="+mn-lt"/>
                <a:ea typeface="+mn-ea"/>
                <a:cs typeface="+mn-cs"/>
              </a:rPr>
              <a:t>Yes, the summary is matched to the focus question. In fact, in the final summary activity, students write an answer to the focus question.</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The summary discussion is scientifically accurate; however, from segments 00:35–00:37, the teacher pushed (or led) the student to be more accurate by saying that a pushing force, not a hand, caused the block to move.</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err="1">
                <a:solidFill>
                  <a:schemeClr val="tx1"/>
                </a:solidFill>
                <a:latin typeface="+mn-lt"/>
                <a:ea typeface="+mn-ea"/>
                <a:cs typeface="+mn-cs"/>
              </a:rPr>
              <a:t>Sensemaking</a:t>
            </a:r>
            <a:r>
              <a:rPr lang="en-US" sz="1200" b="1" i="0" kern="1200" dirty="0">
                <a:solidFill>
                  <a:schemeClr val="tx1"/>
                </a:solidFill>
                <a:latin typeface="+mn-lt"/>
                <a:ea typeface="+mn-ea"/>
                <a:cs typeface="+mn-cs"/>
              </a:rPr>
              <a:t>: </a:t>
            </a:r>
            <a:r>
              <a:rPr lang="en-US" sz="1200" kern="1200" dirty="0">
                <a:solidFill>
                  <a:schemeClr val="tx1"/>
                </a:solidFill>
                <a:latin typeface="+mn-lt"/>
                <a:ea typeface="+mn-ea"/>
                <a:cs typeface="+mn-cs"/>
              </a:rPr>
              <a:t>Yes, students are engaged in making sense of the summary both during the discussion and in the writing/drawing task.</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Improvements: </a:t>
            </a:r>
            <a:r>
              <a:rPr lang="en-US" sz="1200" kern="1200" dirty="0">
                <a:solidFill>
                  <a:schemeClr val="tx1"/>
                </a:solidFill>
                <a:latin typeface="+mn-lt"/>
                <a:ea typeface="+mn-ea"/>
                <a:cs typeface="+mn-cs"/>
              </a:rPr>
              <a:t>After affirming students’ use of the words </a:t>
            </a:r>
            <a:r>
              <a:rPr lang="en-US" sz="1200" i="1" kern="1200" dirty="0">
                <a:solidFill>
                  <a:schemeClr val="tx1"/>
                </a:solidFill>
                <a:latin typeface="+mn-lt"/>
                <a:ea typeface="+mn-ea"/>
                <a:cs typeface="+mn-cs"/>
              </a:rPr>
              <a:t>push</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force</a:t>
            </a:r>
            <a:r>
              <a:rPr lang="en-US" sz="1200" kern="1200" dirty="0">
                <a:solidFill>
                  <a:schemeClr val="tx1"/>
                </a:solidFill>
                <a:latin typeface="+mn-lt"/>
                <a:ea typeface="+mn-ea"/>
                <a:cs typeface="+mn-cs"/>
              </a:rPr>
              <a:t> (segments 00:37–01:13), the teacher could have included examples of pulling forces. </a:t>
            </a:r>
            <a:endParaRPr lang="en-US" sz="1600" kern="1200" dirty="0">
              <a:solidFill>
                <a:schemeClr val="tx1"/>
              </a:solidFill>
              <a:latin typeface="+mn-lt"/>
              <a:ea typeface="+mn-ea"/>
              <a:cs typeface="+mn-cs"/>
            </a:endParaRPr>
          </a:p>
          <a:p>
            <a:pPr marL="228600" lvl="6" indent="-228600">
              <a:buFont typeface="+mj-lt"/>
              <a:buAutoNum type="arabicPeriod"/>
            </a:pPr>
            <a:r>
              <a:rPr lang="en-US" sz="1200" b="1" i="0" kern="1200" dirty="0">
                <a:solidFill>
                  <a:schemeClr val="tx1"/>
                </a:solidFill>
                <a:latin typeface="+mn-lt"/>
                <a:ea typeface="+mn-ea"/>
                <a:cs typeface="+mn-cs"/>
              </a:rPr>
              <a:t>A missed opportunity: </a:t>
            </a:r>
            <a:r>
              <a:rPr lang="en-US" sz="1200" kern="1200" dirty="0">
                <a:solidFill>
                  <a:schemeClr val="tx1"/>
                </a:solidFill>
                <a:latin typeface="+mn-lt"/>
                <a:ea typeface="+mn-ea"/>
                <a:cs typeface="+mn-cs"/>
              </a:rPr>
              <a:t>When a student refers to gravity (segment 02:09), the teacher could have asked students whether gravity is a push or a pull. That would link this unexpected response to the day’s learning goal, since gravity isn’t a focus in this lesson.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89857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pPr lvl="0" fontAlgn="base"/>
            <a:r>
              <a:rPr lang="en-US" sz="1200" b="1" u="none" strike="noStrike" kern="1200" dirty="0">
                <a:solidFill>
                  <a:schemeClr val="tx1"/>
                </a:solidFill>
                <a:effectLst/>
                <a:latin typeface="+mn-lt"/>
                <a:ea typeface="+mn-ea"/>
                <a:cs typeface="+mn-cs"/>
              </a:rPr>
              <a:t>Note: </a:t>
            </a:r>
            <a:r>
              <a:rPr lang="en-US" sz="1200" u="none" strike="noStrike" kern="1200" dirty="0">
                <a:solidFill>
                  <a:schemeClr val="tx1"/>
                </a:solidFill>
                <a:effectLst/>
                <a:latin typeface="+mn-lt"/>
                <a:ea typeface="+mn-ea"/>
                <a:cs typeface="+mn-cs"/>
              </a:rPr>
              <a:t>This slide can be abridged</a:t>
            </a:r>
            <a:r>
              <a:rPr lang="en-US" sz="1200" u="none" strike="noStrike" kern="1200" baseline="0" dirty="0">
                <a:solidFill>
                  <a:schemeClr val="tx1"/>
                </a:solidFill>
                <a:effectLst/>
                <a:latin typeface="+mn-lt"/>
                <a:ea typeface="+mn-ea"/>
                <a:cs typeface="+mn-cs"/>
              </a:rPr>
              <a:t> or skipped if time is running short.</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Read the instructions on the slide and assign a two-part</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lesson plan (parts A and B) to each participant.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Ask participants if they have any questions about the assignment.</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Individual reading-and-analysis time (5 min): </a:t>
            </a:r>
            <a:r>
              <a:rPr lang="en-US" sz="1200" u="none" strike="noStrike" kern="1200" dirty="0">
                <a:solidFill>
                  <a:schemeClr val="tx1"/>
                </a:solidFill>
                <a:effectLst/>
                <a:latin typeface="+mn-lt"/>
                <a:ea typeface="+mn-ea"/>
                <a:cs typeface="+mn-cs"/>
              </a:rPr>
              <a:t>“Answer the slide questions in your notebooks, keeping in mind the analysis-guide criteria.”</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Whole-group discussion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(5 min): </a:t>
            </a:r>
            <a:r>
              <a:rPr lang="en-US" sz="1200" kern="1200" dirty="0">
                <a:solidFill>
                  <a:schemeClr val="tx1"/>
                </a:solidFill>
                <a:latin typeface="+mn-lt"/>
                <a:ea typeface="+mn-ea"/>
                <a:cs typeface="+mn-cs"/>
              </a:rPr>
              <a:t>Briefly discuss participants’ observations and questions for their assigned lesson plans.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should see a close match between the main learning goal, the lesson focus question, and the summary. However, also welcome critiques and suggestions for improvement. Just make sure critiques are based on good understandings of the strategies involved.</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132611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lvl="0" indent="-228600">
              <a:buFont typeface="+mj-lt"/>
              <a:buAutoNum type="alphaLcPeriod"/>
            </a:pP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work.</a:t>
            </a:r>
          </a:p>
          <a:p>
            <a:pPr marL="228600" lvl="0" indent="-228600">
              <a:buFont typeface="+mj-lt"/>
              <a:buAutoNum type="alphaLcPeriod"/>
            </a:pPr>
            <a:endParaRPr lang="en-US" altLang="en-US" sz="1200" kern="1200" dirty="0">
              <a:solidFill>
                <a:schemeClr val="tx1"/>
              </a:solidFill>
              <a:latin typeface="+mn-lt"/>
              <a:ea typeface="+mn-ea"/>
              <a:cs typeface="+mn-cs"/>
            </a:endParaRPr>
          </a:p>
          <a:p>
            <a:pPr marL="0" lvl="0" indent="0">
              <a:buFont typeface="+mj-lt"/>
              <a:buNone/>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Forces and Motion.</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Invite participants to briefly share a new idea or question related to the content deepening homework from the previous session.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Quickly address any misunderstandings or confusion, but don’t spend time discussing ideas that will be presented during today’s session (e.g., forces in outer space).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AutoNum type="alphaLcPeriod"/>
            </a:pPr>
            <a:r>
              <a:rPr lang="en-US" sz="1200" kern="1200" dirty="0">
                <a:solidFill>
                  <a:schemeClr val="tx1"/>
                </a:solidFill>
                <a:latin typeface="+mn-lt"/>
                <a:ea typeface="+mn-ea"/>
                <a:cs typeface="+mn-cs"/>
              </a:rPr>
              <a:t>Review the unit central questions on the slide.</a:t>
            </a:r>
          </a:p>
          <a:p>
            <a:pPr marL="228600" indent="-228600">
              <a:buNone/>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a:t>
            </a:r>
            <a:r>
              <a:rPr lang="en-US" sz="1200" b="0" kern="1200" dirty="0">
                <a:solidFill>
                  <a:schemeClr val="tx1"/>
                </a:solidFill>
                <a:latin typeface="+mn-lt"/>
                <a:ea typeface="+mn-ea"/>
                <a:cs typeface="+mn-cs"/>
              </a:rPr>
              <a:t>Remind participants that these </a:t>
            </a:r>
            <a:r>
              <a:rPr lang="en-US" sz="1200" kern="1200" baseline="0" dirty="0">
                <a:solidFill>
                  <a:schemeClr val="tx1"/>
                </a:solidFill>
                <a:latin typeface="+mn-lt"/>
                <a:ea typeface="+mn-ea"/>
                <a:cs typeface="+mn-cs"/>
              </a:rPr>
              <a:t>questions will guide student thinking throughout the Forces unit.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Read the focus question on the slide. </a:t>
            </a:r>
          </a:p>
          <a:p>
            <a:pPr marL="228600" indent="-228600">
              <a:buNone/>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“To help us answer this question, we’ll explore science ideas from Forces lessons 3a and 3b.”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 in their science notebooks and draw a box around it. Make sure they leave space below the question to write a</a:t>
            </a:r>
            <a:r>
              <a:rPr lang="en-US" sz="1200" kern="1200" baseline="0" dirty="0">
                <a:solidFill>
                  <a:schemeClr val="tx1"/>
                </a:solidFill>
                <a:latin typeface="+mn-lt"/>
                <a:ea typeface="+mn-ea"/>
                <a:cs typeface="+mn-cs"/>
              </a:rPr>
              <a:t> response later.</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lvl="1" indent="-228600" fontAlgn="base">
              <a:buNone/>
            </a:pPr>
            <a:r>
              <a:rPr lang="en-US" sz="1200" b="0" u="none" strike="noStrike" kern="1200" baseline="0" dirty="0">
                <a:solidFill>
                  <a:schemeClr val="tx1"/>
                </a:solidFill>
                <a:effectLst/>
                <a:latin typeface="+mn-lt"/>
                <a:ea typeface="+mn-ea"/>
                <a:cs typeface="+mn-cs"/>
              </a:rPr>
              <a:t>a. Introduce the scenario on the slide; then ask, “Do you think the ball traveled the same distance on all three surfaces? Why or why not?”</a:t>
            </a:r>
            <a:endParaRPr lang="en-US" sz="1200" b="1" u="none" strike="noStrike" kern="1200" dirty="0">
              <a:solidFill>
                <a:schemeClr val="tx1"/>
              </a:solidFill>
              <a:effectLst/>
              <a:latin typeface="+mn-lt"/>
              <a:ea typeface="+mn-ea"/>
              <a:cs typeface="+mn-cs"/>
            </a:endParaRP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kern="1200" dirty="0">
                <a:solidFill>
                  <a:schemeClr val="tx1"/>
                </a:solidFill>
                <a:latin typeface="+mn-lt"/>
                <a:ea typeface="+mn-ea"/>
                <a:cs typeface="+mn-cs"/>
              </a:rPr>
              <a:t>Invite participants to share their ideas and reasoning.</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332095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dirty="0"/>
              <a:t>a. Go over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824409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fontAlgn="base"/>
            <a:r>
              <a:rPr lang="en-US" sz="1200" u="none" strike="noStrike" kern="1200" dirty="0">
                <a:solidFill>
                  <a:schemeClr val="tx1"/>
                </a:solidFill>
                <a:effectLst/>
                <a:latin typeface="+mn-lt"/>
                <a:ea typeface="+mn-ea"/>
                <a:cs typeface="+mn-cs"/>
              </a:rPr>
              <a:t>a. In this investigation, we’ll explore whether the surface a toy car rolls over has anything to do with making it slow down and eventually stop. We’ll also consider whether differences in surface textures affect the distance the car travels before it stops.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“Before we break up into teams to conduct the investigation, I’d like you to predict what you think will happen.”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Distribute handout 6.8 (Does the Surface Matter?) and read the overview aloud.</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answer the questions on page 1 of the handout.</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a few participants to share their predictions and reasoning with the group. Record predictions on chart paper.   </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20</a:t>
            </a:fld>
            <a:endParaRPr lang="en-US"/>
          </a:p>
        </p:txBody>
      </p:sp>
    </p:spTree>
    <p:extLst>
      <p:ext uri="{BB962C8B-B14F-4D97-AF65-F5344CB8AC3E}">
        <p14:creationId xmlns:p14="http://schemas.microsoft.com/office/powerpoint/2010/main" val="2893376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Divide participants into teams and distribute the supplies for the ramp setup.</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Walk participants through the instructions on page 2 of handout 6.8 (Does the Surface Matter?). Encourage them to ask clarification questions as needed.</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Go over the data table on the handout (and slide). Make sure participants understand how to record their measurements for each trial and compute the middle distance. Note that following the activity, each team will add data from their tables to the “class”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data table.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Remind participants not to exert any force on the car at the top of the ramp. They should place it gently on the ramp, let it go, and allow gravity to take over. Also emphasize that they should leave the meter stick in place during the investigation and not pick it up to take measurements.</a:t>
            </a: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e. Have teams begin the investigation. Circulate among the teams as they work and be available to answer questions or provide support.</a:t>
            </a:r>
            <a:r>
              <a:rPr lang="en-US" sz="105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409554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After teams have finished recording their trial measurements on the handout and computing the middle distances, have them complete step 3 on the handout and add their team’s data to the class data table (step 4).</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 Briefly discuss the questions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3014512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Read the first handout question and the tasks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Ask participants to write their explanations on the handout, making sure to include evidence from the data table and investigation.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explanations and evidence with the group.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1518540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fontAlgn="base"/>
            <a:r>
              <a:rPr lang="en-US" sz="1200" u="none" strike="noStrike" kern="1200" dirty="0">
                <a:solidFill>
                  <a:schemeClr val="tx1"/>
                </a:solidFill>
                <a:effectLst/>
                <a:latin typeface="+mn-lt"/>
                <a:ea typeface="+mn-ea"/>
                <a:cs typeface="+mn-cs"/>
              </a:rPr>
              <a:t>a. Review the second handout question and the tasks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Ask participants to complete the sentence on the handout, using evidence from the data table and investigation to support their explanations.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explanations and evidence with the group.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1483364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Revisit the first content deepening focus question.</a:t>
            </a:r>
          </a:p>
          <a:p>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write a concise answer in their science notebooks using evidence from the ramp investigation.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“Do you have any new ideas for answering</a:t>
            </a:r>
            <a:r>
              <a:rPr lang="en-US" sz="1200" kern="1200" baseline="0" dirty="0">
                <a:solidFill>
                  <a:schemeClr val="tx1"/>
                </a:solidFill>
                <a:latin typeface="+mn-lt"/>
                <a:ea typeface="+mn-ea"/>
                <a:cs typeface="+mn-cs"/>
              </a:rPr>
              <a:t> this question based on our investigation?”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participants share, record key ideas on chart paper. </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Highlight the key science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on the slide. </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a:t>
            </a:r>
            <a:r>
              <a:rPr lang="en-US" sz="1200" u="none" strike="noStrike" kern="1200" dirty="0">
                <a:solidFill>
                  <a:schemeClr val="tx1"/>
                </a:solidFill>
                <a:effectLst/>
                <a:latin typeface="+mn-lt"/>
                <a:ea typeface="+mn-ea"/>
                <a:cs typeface="+mn-cs"/>
              </a:rPr>
              <a:t> “Does everyone agree with these ideas? Would you like to add or revise</a:t>
            </a:r>
            <a:r>
              <a:rPr lang="en-US" sz="1200" u="none" strike="noStrike" kern="1200" baseline="0" dirty="0">
                <a:solidFill>
                  <a:schemeClr val="tx1"/>
                </a:solidFill>
                <a:effectLst/>
                <a:latin typeface="+mn-lt"/>
                <a:ea typeface="+mn-ea"/>
                <a:cs typeface="+mn-cs"/>
              </a:rPr>
              <a:t> anything?</a:t>
            </a:r>
            <a:r>
              <a:rPr lang="en-US" sz="120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fontAlgn="base">
              <a:buNone/>
            </a:pPr>
            <a:r>
              <a:rPr lang="en-US" sz="1200" u="none" strike="noStrike" kern="1200" dirty="0">
                <a:solidFill>
                  <a:schemeClr val="tx1"/>
                </a:solidFill>
                <a:effectLst/>
                <a:latin typeface="+mn-lt"/>
                <a:ea typeface="+mn-ea"/>
                <a:cs typeface="+mn-cs"/>
              </a:rPr>
              <a:t>a. Read the focus question on the slide. </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b. Have participants write the question in their science notebooks and draw a box around it. Make sure they leave space below the question to write a response later.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this focus question will guide student learning throughout Forces lessons 4a and 4b.</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the “class” data chart is displayed where everyone can see it.</a:t>
            </a:r>
            <a:endParaRPr lang="en-US" sz="1600" kern="1200" dirty="0">
              <a:solidFill>
                <a:schemeClr val="tx1"/>
              </a:solidFill>
              <a:latin typeface="+mn-lt"/>
              <a:ea typeface="+mn-ea"/>
              <a:cs typeface="+mn-cs"/>
            </a:endParaRP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Briefly review the results</a:t>
            </a:r>
            <a:r>
              <a:rPr lang="en-US" sz="1200" u="none" strike="noStrike" kern="1200" baseline="0" dirty="0">
                <a:solidFill>
                  <a:schemeClr val="tx1"/>
                </a:solidFill>
                <a:effectLst/>
                <a:latin typeface="+mn-lt"/>
                <a:ea typeface="+mn-ea"/>
                <a:cs typeface="+mn-cs"/>
              </a:rPr>
              <a:t> on the </a:t>
            </a:r>
            <a:r>
              <a:rPr lang="en-US" sz="1200" u="none" strike="noStrike" kern="1200" dirty="0">
                <a:solidFill>
                  <a:schemeClr val="tx1"/>
                </a:solidFill>
                <a:effectLst/>
                <a:latin typeface="+mn-lt"/>
                <a:ea typeface="+mn-ea"/>
                <a:cs typeface="+mn-cs"/>
              </a:rPr>
              <a:t>data chart.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Ask participants, “What pattern did we identify in the data from our ramp investigation?”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Answer:</a:t>
            </a:r>
            <a:r>
              <a:rPr lang="en-US" sz="1200" kern="1200" dirty="0">
                <a:solidFill>
                  <a:schemeClr val="tx1"/>
                </a:solidFill>
                <a:latin typeface="+mn-lt"/>
                <a:ea typeface="+mn-ea"/>
                <a:cs typeface="+mn-cs"/>
              </a:rPr>
              <a:t> The car traveled a greater distance over a smooth surface and a shorter distance over a rough surface.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c. Discuss the questions on the slide.</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46263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7 min</a:t>
            </a:r>
          </a:p>
          <a:p>
            <a:pPr eaLnBrk="1" hangingPunct="1"/>
            <a:endParaRPr lang="en-US" dirty="0">
              <a:latin typeface="Arial" charset="0"/>
            </a:endParaRPr>
          </a:p>
          <a:p>
            <a:pPr defTabSz="881390">
              <a:defRPr/>
            </a:pPr>
            <a:r>
              <a:rPr lang="en-US" dirty="0"/>
              <a:t>a. Give participants time</a:t>
            </a:r>
            <a:r>
              <a:rPr lang="en-US" baseline="0" dirty="0"/>
              <a:t> </a:t>
            </a:r>
            <a:r>
              <a:rPr lang="en-US" dirty="0"/>
              <a:t>to review your feedback on their reflections from day 5 and offer reactions, comments, or follow-up questions. </a:t>
            </a:r>
          </a:p>
          <a:p>
            <a:pPr eaLnBrk="1" hangingPunct="1"/>
            <a:endParaRPr lang="en-US" dirty="0">
              <a:latin typeface="Arial" charset="0"/>
            </a:endParaRPr>
          </a:p>
          <a:p>
            <a:pPr eaLnBrk="1" hangingPunct="1"/>
            <a:endParaRPr lang="en-US" dirty="0">
              <a:latin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fontAlgn="base"/>
            <a:r>
              <a:rPr lang="en-US" sz="1200" u="none" strike="noStrike" kern="1200" dirty="0">
                <a:solidFill>
                  <a:schemeClr val="tx1"/>
                </a:solidFill>
                <a:effectLst/>
                <a:latin typeface="+mn-lt"/>
                <a:ea typeface="+mn-ea"/>
                <a:cs typeface="+mn-cs"/>
              </a:rPr>
              <a:t>a. “Next, we’ll investigate a different kind of surface and see what happens when the toy car rolls over it.”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Introduce the hand-strip model you assembled from handout 6.9 (Hand Strip).</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Ask participants to describe the surface of the hand strip and compare it with the carpet, tile, and sandpaper, noting similarities and differences.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Ask, “What do you predict will happen when the toy car rolls over this hand strip?”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Elicit a variety of predictions and record them on chart paper.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extLst>
      <p:ext uri="{BB962C8B-B14F-4D97-AF65-F5344CB8AC3E}">
        <p14:creationId xmlns:p14="http://schemas.microsoft.com/office/powerpoint/2010/main" val="462634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fontAlgn="base"/>
            <a:r>
              <a:rPr lang="en-US" sz="1200" u="none" strike="noStrike" kern="1200" dirty="0">
                <a:solidFill>
                  <a:schemeClr val="tx1"/>
                </a:solidFill>
                <a:effectLst/>
                <a:latin typeface="+mn-lt"/>
                <a:ea typeface="+mn-ea"/>
                <a:cs typeface="+mn-cs"/>
              </a:rPr>
              <a:t>a. Have participants gather around the ramp setup. Make sure the hand strip and meter stick are correctly positioned at the bottom of the ramp.</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Let the toy car run down the ramp and over the hand strip at least two times so participants can see that it travels about the same distance each time before stopping.</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Ask, “Why do you think the car stopped?”</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As participants share their ideas, record them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462634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fontAlgn="base"/>
            <a:r>
              <a:rPr lang="en-US" sz="1200" u="none" strike="noStrike" kern="1200" dirty="0">
                <a:solidFill>
                  <a:schemeClr val="tx1"/>
                </a:solidFill>
                <a:effectLst/>
                <a:latin typeface="+mn-lt"/>
                <a:ea typeface="+mn-ea"/>
                <a:cs typeface="+mn-cs"/>
              </a:rPr>
              <a:t>a. “Let’s revisit our ideas about the similarities and differences between the hand strip and the carpet, tile, and sandpaper.”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pair up with an elbow partner; then give each pair a hand lens (magnifying glass).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“Take turns examining the three surfaces with the magnifying glass and think about how each surface is like or not like the hand-strip model. Then discuss the questions on the slide with your partner.”</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“Now I’d like you to create a data table in your science notebooks like the one on this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“Think about the surfaces you examined with a magnifying glass and record how each surface is like or not like the hand-strip model.”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extLst>
      <p:ext uri="{BB962C8B-B14F-4D97-AF65-F5344CB8AC3E}">
        <p14:creationId xmlns:p14="http://schemas.microsoft.com/office/powerpoint/2010/main" val="791819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Invite participants to share the observations they recorded on their data tables.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Record key similarities and differences on chart paper as participants share their observations.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4122848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Discuss the questions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4122848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Introduce the key science idea on the slide and ask participants to copy it into their science notebooks.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Have participants locate Forces handout 4.2 (Friction) in their lesson plans binders.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a:t>
            </a:r>
            <a:r>
              <a:rPr lang="en-US" sz="1200" kern="1200" dirty="0">
                <a:solidFill>
                  <a:schemeClr val="tx1"/>
                </a:solidFill>
                <a:latin typeface="+mn-lt"/>
                <a:ea typeface="+mn-ea"/>
                <a:cs typeface="+mn-cs"/>
              </a:rPr>
              <a:t>s you read this essay about friction from Forces lesson 4b, think about the questions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Reread the fourth and fifth paragraphs of the essay as a group (starting with “When you let go of the toy car” and ending with “That pushing force is the friction that makes a moving object slow down and eventually stop”).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questions on the slide.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151688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write their best answer to the question in their notebooks, describing friction in their own words using the key science ideas and terms they’ve learned about so far.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4CBD8A22-17BE-48DC-9408-6BFC81FB80E2}" type="slidenum">
              <a:rPr lang="en-US" smtClean="0"/>
              <a:pPr eaLnBrk="1" hangingPunct="1"/>
              <a:t>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a:t>10 min</a:t>
            </a:r>
          </a:p>
          <a:p>
            <a:pPr eaLnBrk="1" hangingPunct="1"/>
            <a:endParaRPr lang="en-US" dirty="0"/>
          </a:p>
          <a:p>
            <a:pPr lvl="0" fontAlgn="base"/>
            <a:r>
              <a:rPr lang="en-US" sz="1200" u="none" strike="noStrike" kern="1200" dirty="0">
                <a:solidFill>
                  <a:schemeClr val="tx1"/>
                </a:solidFill>
                <a:effectLst/>
                <a:latin typeface="+mn-lt"/>
                <a:ea typeface="+mn-ea"/>
                <a:cs typeface="+mn-cs"/>
              </a:rPr>
              <a:t>a. Point out the three tasks on the slide. Allow 4–5 minutes for participants to write their responses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each participant share one idea about the science content storyline that she</a:t>
            </a:r>
            <a:r>
              <a:rPr lang="en-US" sz="1200" kern="1200" baseline="0" dirty="0">
                <a:solidFill>
                  <a:schemeClr val="tx1"/>
                </a:solidFill>
                <a:latin typeface="+mn-lt"/>
                <a:ea typeface="+mn-ea"/>
                <a:cs typeface="+mn-cs"/>
              </a:rPr>
              <a:t> or he </a:t>
            </a:r>
            <a:r>
              <a:rPr lang="en-US" sz="1200" kern="1200" dirty="0">
                <a:solidFill>
                  <a:schemeClr val="tx1"/>
                </a:solidFill>
                <a:latin typeface="+mn-lt"/>
                <a:ea typeface="+mn-ea"/>
                <a:cs typeface="+mn-cs"/>
              </a:rPr>
              <a:t>thinks is really important.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ask participants to share their questions. If you can answer them quickly, go ahead and do so. If a question needs a more detailed response, write it down and schedule a time to address it.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529755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Less than 1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Highlight the key science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Ask:</a:t>
            </a:r>
            <a:r>
              <a:rPr lang="en-US" sz="1200" u="none" strike="noStrike" kern="1200" dirty="0">
                <a:solidFill>
                  <a:schemeClr val="tx1"/>
                </a:solidFill>
                <a:effectLst/>
                <a:latin typeface="+mn-lt"/>
                <a:ea typeface="+mn-ea"/>
                <a:cs typeface="+mn-cs"/>
              </a:rPr>
              <a:t> “Does everyone agree with these ideas? Would you like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3 min</a:t>
            </a:r>
          </a:p>
          <a:p>
            <a:endParaRPr lang="en-US" dirty="0"/>
          </a:p>
          <a:p>
            <a:pPr marL="0" lvl="1" indent="0" fontAlgn="base">
              <a:buAutoNum type="alphaLcPeriod"/>
            </a:pPr>
            <a:r>
              <a:rPr lang="en-US" sz="1200" u="none" strike="noStrike" kern="1200" dirty="0">
                <a:solidFill>
                  <a:schemeClr val="tx1"/>
                </a:solidFill>
                <a:effectLst/>
                <a:latin typeface="+mn-lt"/>
                <a:ea typeface="+mn-ea"/>
                <a:cs typeface="+mn-cs"/>
              </a:rPr>
              <a:t> “Before we explore friction in more detail, let’s review some key science ideas from our previous content deepening session.”</a:t>
            </a:r>
          </a:p>
          <a:p>
            <a:pPr marL="0" lvl="1" indent="0" fontAlgn="base">
              <a:buAutoNum type="alphaLcPeriod"/>
            </a:pPr>
            <a:endParaRPr lang="en-US" sz="1200" u="none" strike="noStrike" kern="1200" dirty="0">
              <a:solidFill>
                <a:schemeClr val="tx1"/>
              </a:solidFill>
              <a:effectLst/>
              <a:latin typeface="+mn-lt"/>
              <a:ea typeface="+mn-ea"/>
              <a:cs typeface="+mn-cs"/>
            </a:endParaRPr>
          </a:p>
          <a:p>
            <a:pPr marL="0" lvl="1" indent="0" fontAlgn="base">
              <a:buAutoNum type="alphaLcPeriod"/>
            </a:pPr>
            <a:r>
              <a:rPr lang="en-US" sz="1200" u="none" strike="noStrike" kern="1200" dirty="0">
                <a:solidFill>
                  <a:schemeClr val="tx1"/>
                </a:solidFill>
                <a:effectLst/>
                <a:latin typeface="+mn-lt"/>
                <a:ea typeface="+mn-ea"/>
                <a:cs typeface="+mn-cs"/>
              </a:rPr>
              <a:t> Briefly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pPr marL="0" lvl="1" indent="0" fontAlgn="base">
              <a:buNone/>
            </a:pPr>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Answers:</a:t>
            </a:r>
            <a:r>
              <a:rPr lang="en-US" sz="105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An object’s motion changes when a force is exerted on the object. </a:t>
            </a:r>
            <a:r>
              <a:rPr lang="en-US" sz="1200" i="1" kern="1200" dirty="0">
                <a:solidFill>
                  <a:schemeClr val="tx1"/>
                </a:solidFill>
                <a:latin typeface="+mn-lt"/>
                <a:ea typeface="+mn-ea"/>
                <a:cs typeface="+mn-cs"/>
              </a:rPr>
              <a:t>Forces</a:t>
            </a:r>
            <a:r>
              <a:rPr lang="en-US" sz="1200" kern="1200" dirty="0">
                <a:solidFill>
                  <a:schemeClr val="tx1"/>
                </a:solidFill>
                <a:latin typeface="+mn-lt"/>
                <a:ea typeface="+mn-ea"/>
                <a:cs typeface="+mn-cs"/>
              </a:rPr>
              <a:t> are pushes or pulls that occur in an interaction between two objects. These pushes or pulls make an object start moving, change speed or direction, or stop moving. In most cases, physical contact is required between two objects for a force to be exerted. </a:t>
            </a:r>
            <a:r>
              <a:rPr lang="en-US" sz="1200" i="1" kern="1200" dirty="0">
                <a:solidFill>
                  <a:schemeClr val="tx1"/>
                </a:solidFill>
                <a:latin typeface="+mn-lt"/>
                <a:ea typeface="+mn-ea"/>
                <a:cs typeface="+mn-cs"/>
              </a:rPr>
              <a:t>Gravity</a:t>
            </a:r>
            <a:r>
              <a:rPr lang="en-US" sz="1200" kern="1200" dirty="0">
                <a:solidFill>
                  <a:schemeClr val="tx1"/>
                </a:solidFill>
                <a:latin typeface="+mn-lt"/>
                <a:ea typeface="+mn-ea"/>
                <a:cs typeface="+mn-cs"/>
              </a:rPr>
              <a:t> is one kind of force that can be exerted without physical contact between two objects.</a:t>
            </a:r>
          </a:p>
          <a:p>
            <a:pPr marL="137160" indent="-137160">
              <a:buFont typeface="Arial" pitchFamily="34" charset="0"/>
              <a:buChar char="•"/>
            </a:pPr>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Net force </a:t>
            </a:r>
            <a:r>
              <a:rPr lang="en-US" sz="1200" kern="1200" dirty="0">
                <a:solidFill>
                  <a:schemeClr val="tx1"/>
                </a:solidFill>
                <a:latin typeface="+mn-lt"/>
                <a:ea typeface="+mn-ea"/>
                <a:cs typeface="+mn-cs"/>
              </a:rPr>
              <a:t>is the sum of all the forces acting on an object. If the net force is zero, there is no change in motion.</a:t>
            </a:r>
          </a:p>
          <a:p>
            <a:pPr marL="137160" indent="-137160">
              <a:buFont typeface="Arial" pitchFamily="34" charset="0"/>
              <a:buChar char="•"/>
            </a:pPr>
            <a:r>
              <a:rPr lang="en-US" sz="1600" b="1" kern="1200" dirty="0">
                <a:solidFill>
                  <a:schemeClr val="tx1"/>
                </a:solidFill>
                <a:latin typeface="+mn-lt"/>
                <a:ea typeface="+mn-ea"/>
                <a:cs typeface="+mn-cs"/>
              </a:rPr>
              <a:t>Question 3:</a:t>
            </a:r>
            <a:r>
              <a:rPr lang="en-US" sz="1600" kern="1200" dirty="0">
                <a:solidFill>
                  <a:schemeClr val="tx1"/>
                </a:solidFill>
                <a:latin typeface="+mn-lt"/>
                <a:ea typeface="+mn-ea"/>
                <a:cs typeface="+mn-cs"/>
              </a:rPr>
              <a:t> Scientists use arrows or vectors to represent the forces acting on an object. The direction of an arrow indicates the direction of the force, and the length of the arrow represents the strength of the force. The longer the arrow, the stronger the force exerted on an object.</a:t>
            </a:r>
            <a:endParaRPr lang="en-US" sz="1200" kern="1200" dirty="0">
              <a:solidFill>
                <a:schemeClr val="tx1"/>
              </a:solidFill>
              <a:latin typeface="+mn-lt"/>
              <a:ea typeface="+mn-ea"/>
              <a:cs typeface="+mn-cs"/>
            </a:endParaRPr>
          </a:p>
          <a:p>
            <a:pPr marL="0" lvl="1" indent="0" fontAlgn="base">
              <a:buNone/>
            </a:pPr>
            <a:endParaRPr lang="en-US" sz="1200" u="none" strike="noStrike"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fontAlgn="base"/>
            <a:r>
              <a:rPr lang="en-US" sz="1200" u="none" strike="noStrike" kern="1200" dirty="0">
                <a:solidFill>
                  <a:schemeClr val="tx1"/>
                </a:solidFill>
                <a:effectLst/>
                <a:latin typeface="+mn-lt"/>
                <a:ea typeface="+mn-ea"/>
                <a:cs typeface="+mn-cs"/>
              </a:rPr>
              <a:t>a. Read the questions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“These questions will guide our content deepening work for the rest of the session.”</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0" dirty="0"/>
              <a:t>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scenario is similar to the soccer-ball scenario in Forces lesson 3a.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Describe the scenario on the slide. Emphasize that both cars are initially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coasting at the same speed.</a:t>
            </a:r>
            <a:r>
              <a:rPr lang="en-US" sz="1200" kern="1200" baseline="0" dirty="0">
                <a:solidFill>
                  <a:schemeClr val="tx1"/>
                </a:solidFill>
                <a:latin typeface="+mn-lt"/>
                <a:ea typeface="+mn-ea"/>
                <a:cs typeface="+mn-cs"/>
              </a:rPr>
              <a:t> When they encounter </a:t>
            </a:r>
            <a:r>
              <a:rPr lang="en-US" sz="1200" kern="1200" dirty="0">
                <a:solidFill>
                  <a:schemeClr val="tx1"/>
                </a:solidFill>
                <a:latin typeface="+mn-lt"/>
                <a:ea typeface="+mn-ea"/>
                <a:cs typeface="+mn-cs"/>
              </a:rPr>
              <a:t>different surfaces, they</a:t>
            </a:r>
            <a:r>
              <a:rPr lang="en-US" sz="1200" kern="1200" baseline="0" dirty="0">
                <a:solidFill>
                  <a:schemeClr val="tx1"/>
                </a:solidFill>
                <a:latin typeface="+mn-lt"/>
                <a:ea typeface="+mn-ea"/>
                <a:cs typeface="+mn-cs"/>
              </a:rPr>
              <a:t> begin slowing at different rates.</a:t>
            </a:r>
            <a:r>
              <a:rPr lang="en-US" sz="1200" kern="1200" dirty="0">
                <a:solidFill>
                  <a:schemeClr val="tx1"/>
                </a:solidFill>
                <a:latin typeface="+mn-lt"/>
                <a:ea typeface="+mn-ea"/>
                <a:cs typeface="+mn-cs"/>
              </a:rPr>
              <a:t> The car driving on the asphalt travels farther before stopping than the car driving through tall grass.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“Why does the car driving through tall grass slow down faster than the car traveling over asphalt?”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kern="1200" dirty="0">
                <a:solidFill>
                  <a:schemeClr val="tx1"/>
                </a:solidFill>
                <a:latin typeface="+mn-lt"/>
                <a:ea typeface="+mn-ea"/>
                <a:cs typeface="+mn-cs"/>
              </a:rPr>
              <a:t>Invite participants to share their explanations and reasoning.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Friction opposes the motion of one object rolling or sliding over another object. The</a:t>
            </a:r>
            <a:r>
              <a:rPr lang="en-US" sz="1200" kern="1200" baseline="0" dirty="0">
                <a:solidFill>
                  <a:schemeClr val="tx1"/>
                </a:solidFill>
                <a:latin typeface="+mn-lt"/>
                <a:ea typeface="+mn-ea"/>
                <a:cs typeface="+mn-cs"/>
              </a:rPr>
              <a:t> car driving through the tall grass slows down more quickly than the car traveling over asphalt because the grass surface is rougher than the asphalt and creates greater friction</a:t>
            </a:r>
            <a:r>
              <a:rPr lang="en-US" sz="1200" kern="1200" dirty="0">
                <a:solidFill>
                  <a:schemeClr val="tx1"/>
                </a:solidFill>
                <a:latin typeface="+mn-lt"/>
                <a:ea typeface="+mn-ea"/>
                <a:cs typeface="+mn-cs"/>
              </a:rPr>
              <a:t> against the car tires.</a:t>
            </a:r>
            <a:endParaRPr lang="en-US"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43</a:t>
            </a:fld>
            <a:endParaRPr lang="en-US" dirty="0"/>
          </a:p>
        </p:txBody>
      </p:sp>
    </p:spTree>
    <p:extLst>
      <p:ext uri="{BB962C8B-B14F-4D97-AF65-F5344CB8AC3E}">
        <p14:creationId xmlns:p14="http://schemas.microsoft.com/office/powerpoint/2010/main" val="943262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3 min</a:t>
            </a:r>
          </a:p>
          <a:p>
            <a:pPr marL="0" indent="0">
              <a:buFont typeface="Arial"/>
              <a:buNone/>
            </a:pPr>
            <a:endParaRPr lang="en-US" dirty="0"/>
          </a:p>
          <a:p>
            <a:pPr marL="0" lvl="1" fontAlgn="base"/>
            <a:r>
              <a:rPr lang="en-US" sz="1200" u="none" strike="noStrike" kern="1200" dirty="0">
                <a:solidFill>
                  <a:schemeClr val="tx1"/>
                </a:solidFill>
                <a:effectLst/>
                <a:latin typeface="+mn-lt"/>
                <a:ea typeface="+mn-ea"/>
                <a:cs typeface="+mn-cs"/>
              </a:rPr>
              <a:t>a. “So from the essay we read earlier, we know that friction causes all moving objects on Earth to slow down and eventually stop. But are all frictional forces the same?”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“The content background document mentions four key types of friction: rolling friction, sliding friction, static friction, and fluid friction.</a:t>
            </a:r>
            <a:r>
              <a:rPr lang="en-US" sz="1200" u="none" strike="noStrike" kern="1200" baseline="0" dirty="0">
                <a:solidFill>
                  <a:schemeClr val="tx1"/>
                </a:solidFill>
                <a:effectLst/>
                <a:latin typeface="+mn-lt"/>
                <a:ea typeface="+mn-ea"/>
                <a:cs typeface="+mn-cs"/>
              </a:rPr>
              <a:t> We’ll focus on the first three.</a:t>
            </a:r>
            <a:endParaRPr lang="en-US" sz="1200" u="none" strike="noStrike" kern="1200" dirty="0">
              <a:solidFill>
                <a:schemeClr val="tx1"/>
              </a:solidFill>
              <a:effectLst/>
              <a:latin typeface="+mn-lt"/>
              <a:ea typeface="+mn-ea"/>
              <a:cs typeface="+mn-cs"/>
            </a:endParaRP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Walk participants through the definitions of each type of friction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Emphasize:</a:t>
            </a:r>
            <a:r>
              <a:rPr lang="en-US" sz="1200" u="none" strike="noStrike" kern="1200" dirty="0">
                <a:solidFill>
                  <a:schemeClr val="tx1"/>
                </a:solidFill>
                <a:effectLst/>
                <a:latin typeface="+mn-lt"/>
                <a:ea typeface="+mn-ea"/>
                <a:cs typeface="+mn-cs"/>
              </a:rPr>
              <a:t> “Static friction acts in the opposite direction of the </a:t>
            </a:r>
            <a:r>
              <a:rPr lang="en-US" sz="1200" i="1" u="none" strike="noStrike" kern="1200" dirty="0">
                <a:solidFill>
                  <a:schemeClr val="tx1"/>
                </a:solidFill>
                <a:effectLst/>
                <a:latin typeface="+mn-lt"/>
                <a:ea typeface="+mn-ea"/>
                <a:cs typeface="+mn-cs"/>
              </a:rPr>
              <a:t>intended</a:t>
            </a:r>
            <a:r>
              <a:rPr lang="en-US" sz="1200" u="none" strike="noStrike" kern="1200" dirty="0">
                <a:solidFill>
                  <a:schemeClr val="tx1"/>
                </a:solidFill>
                <a:effectLst/>
                <a:latin typeface="+mn-lt"/>
                <a:ea typeface="+mn-ea"/>
                <a:cs typeface="+mn-cs"/>
              </a:rPr>
              <a:t> motion of an object. Since the force of friction equals the force of the push, the object doesn’t move. All other types of friction act in the opposite direction of the motion of an already-moving object.” </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endParaRPr lang="en-US" sz="1600" kern="1200" dirty="0">
              <a:solidFill>
                <a:schemeClr val="tx1"/>
              </a:solidFill>
              <a:latin typeface="+mn-lt"/>
              <a:ea typeface="+mn-ea"/>
              <a:cs typeface="+mn-cs"/>
            </a:endParaRPr>
          </a:p>
          <a:p>
            <a:r>
              <a:rPr lang="en-US" sz="1600" kern="1200" dirty="0">
                <a:solidFill>
                  <a:schemeClr val="tx1"/>
                </a:solidFill>
                <a:latin typeface="+mn-lt"/>
                <a:ea typeface="+mn-ea"/>
                <a:cs typeface="+mn-cs"/>
              </a:rPr>
              <a:t>e. “First, we’ll investigate rolling friction.”</a:t>
            </a:r>
            <a:r>
              <a:rPr lang="en-US" dirty="0"/>
              <a:t> </a:t>
            </a:r>
          </a:p>
        </p:txBody>
      </p:sp>
      <p:sp>
        <p:nvSpPr>
          <p:cNvPr id="4" name="Slide Number Placeholder 3"/>
          <p:cNvSpPr>
            <a:spLocks noGrp="1"/>
          </p:cNvSpPr>
          <p:nvPr>
            <p:ph type="sldNum" sz="quarter" idx="10"/>
          </p:nvPr>
        </p:nvSpPr>
        <p:spPr/>
        <p:txBody>
          <a:bodyPr/>
          <a:lstStyle/>
          <a:p>
            <a:fld id="{58CC9574-A819-4FE4-99A7-1E27AD09ADC2}" type="slidenum">
              <a:rPr lang="en-US" smtClean="0"/>
              <a:pPr/>
              <a:t>44</a:t>
            </a:fld>
            <a:endParaRPr lang="en-US" dirty="0"/>
          </a:p>
        </p:txBody>
      </p:sp>
    </p:spTree>
    <p:extLst>
      <p:ext uri="{BB962C8B-B14F-4D97-AF65-F5344CB8AC3E}">
        <p14:creationId xmlns:p14="http://schemas.microsoft.com/office/powerpoint/2010/main" val="735835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Distribute handout 6.10 (Friction and Rolling Soccer Balls) and introduce the scenario.</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Ask participants to draw the forces acting on each of the soccer balls and answer the questions on the handout.</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diagrams and responses to the handout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Participants should draw a downward-pointing arrow representing weight (the downward pull of gravity)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an upward-pointing arrow representing normal force. Other arrows should represent the direction the balls are rolling across each surface, as well as the opposing force of friction.</a:t>
            </a:r>
            <a:r>
              <a:rPr lang="en-US" sz="900" kern="1200" dirty="0">
                <a:solidFill>
                  <a:schemeClr val="tx1"/>
                </a:solidFill>
                <a:latin typeface="+mn-lt"/>
                <a:ea typeface="+mn-ea"/>
                <a:cs typeface="+mn-cs"/>
              </a:rPr>
              <a:t> </a:t>
            </a:r>
            <a:r>
              <a:rPr lang="en-US" dirty="0"/>
              <a:t> </a:t>
            </a:r>
            <a:r>
              <a:rPr lang="en-US" sz="900" kern="1200" dirty="0">
                <a:solidFill>
                  <a:schemeClr val="tx1"/>
                </a:solidFill>
                <a:latin typeface="+mn-lt"/>
                <a:ea typeface="+mn-ea"/>
                <a:cs typeface="+mn-cs"/>
              </a:rPr>
              <a:t> </a:t>
            </a:r>
            <a:endParaRPr lang="en-US" sz="160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45</a:t>
            </a:fld>
            <a:endParaRPr lang="en-US" dirty="0"/>
          </a:p>
        </p:txBody>
      </p:sp>
    </p:spTree>
    <p:extLst>
      <p:ext uri="{BB962C8B-B14F-4D97-AF65-F5344CB8AC3E}">
        <p14:creationId xmlns:p14="http://schemas.microsoft.com/office/powerpoint/2010/main" val="94716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Review the definition of rolling friction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to share examples of rolling friction in their everyday lives. Record their ideas on chart paper.</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46</a:t>
            </a:fld>
            <a:endParaRPr lang="en-US" dirty="0"/>
          </a:p>
        </p:txBody>
      </p:sp>
    </p:spTree>
    <p:extLst>
      <p:ext uri="{BB962C8B-B14F-4D97-AF65-F5344CB8AC3E}">
        <p14:creationId xmlns:p14="http://schemas.microsoft.com/office/powerpoint/2010/main" val="802698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Review the definition of sliding friction on the slide and discuss the key points about the strength of a frictional force.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Present the alternatives on the slide and elicit participants’ ideas and reasoning.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liquid on wet pavement reduces friction between the tires and the ground, so tires skidding on dry pavement create a greater frictional force.</a:t>
            </a:r>
          </a:p>
          <a:p>
            <a:pPr marL="137160" indent="-137160">
              <a:buFont typeface="Arial" pitchFamily="34" charset="0"/>
              <a:buChar char="•"/>
            </a:pPr>
            <a:r>
              <a:rPr lang="en-US" sz="1200" kern="1200" dirty="0">
                <a:solidFill>
                  <a:schemeClr val="tx1"/>
                </a:solidFill>
                <a:latin typeface="+mn-lt"/>
                <a:ea typeface="+mn-ea"/>
                <a:cs typeface="+mn-cs"/>
              </a:rPr>
              <a:t>A box full of books generates a greater frictional force because the weight of the box causes the surface bumps on the box and the floor to push together more closely. </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47</a:t>
            </a:fld>
            <a:endParaRPr lang="en-US" dirty="0"/>
          </a:p>
        </p:txBody>
      </p:sp>
    </p:spTree>
    <p:extLst>
      <p:ext uri="{BB962C8B-B14F-4D97-AF65-F5344CB8AC3E}">
        <p14:creationId xmlns:p14="http://schemas.microsoft.com/office/powerpoint/2010/main" val="2981996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baseline="0" dirty="0"/>
          </a:p>
          <a:p>
            <a:pPr marL="0" lvl="1" fontAlgn="base"/>
            <a:r>
              <a:rPr lang="en-US" sz="1200" u="none" strike="noStrike" kern="1200" dirty="0">
                <a:solidFill>
                  <a:schemeClr val="tx1"/>
                </a:solidFill>
                <a:effectLst/>
                <a:latin typeface="+mn-lt"/>
                <a:ea typeface="+mn-ea"/>
                <a:cs typeface="+mn-cs"/>
              </a:rPr>
              <a:t>a. Distribute handout 6.11 (Friction and Sliding Hockey Pucks) and introduce the scenario.</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Ask participants to draw the forces acting on each of the hockey pucks and answer the questions on the handout.</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diagrams and responses to the handout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Participants should draw a downward-pointing arrow representing weight/gravity and an upward-pointing arrow representing normal force. Other arrows should represent the direction the pucks are gliding across each surface, as well as the opposing force of friction.</a:t>
            </a:r>
            <a:r>
              <a:rPr lang="en-US" sz="900" kern="1200" dirty="0">
                <a:solidFill>
                  <a:schemeClr val="tx1"/>
                </a:solidFill>
                <a:latin typeface="+mn-lt"/>
                <a:ea typeface="+mn-ea"/>
                <a:cs typeface="+mn-cs"/>
              </a:rPr>
              <a:t> </a:t>
            </a:r>
            <a:r>
              <a:rPr lang="en-US" dirty="0"/>
              <a:t> </a:t>
            </a:r>
            <a:r>
              <a:rPr lang="en-US" sz="900" kern="1200" dirty="0">
                <a:solidFill>
                  <a:schemeClr val="tx1"/>
                </a:solidFill>
                <a:latin typeface="+mn-lt"/>
                <a:ea typeface="+mn-ea"/>
                <a:cs typeface="+mn-cs"/>
              </a:rPr>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42104838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a:t>
            </a:r>
          </a:p>
          <a:p>
            <a:endParaRPr lang="en-US" baseline="0" dirty="0"/>
          </a:p>
          <a:p>
            <a:pPr marL="0" lvl="1" fontAlgn="base"/>
            <a:r>
              <a:rPr lang="en-US" sz="1200" u="none" strike="noStrike" kern="1200" dirty="0">
                <a:solidFill>
                  <a:schemeClr val="tx1"/>
                </a:solidFill>
                <a:effectLst/>
                <a:latin typeface="+mn-lt"/>
                <a:ea typeface="+mn-ea"/>
                <a:cs typeface="+mn-cs"/>
              </a:rPr>
              <a:t>a. Review the definition of static friction on the slide and highlight the key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Encourage participants to ask questions and offer observations. Make sure they understand that static friction acts on an object that isn’t moving yet.</a:t>
            </a:r>
            <a:r>
              <a:rPr lang="en-US" sz="900" kern="1200" dirty="0">
                <a:solidFill>
                  <a:schemeClr val="tx1"/>
                </a:solidFill>
                <a:latin typeface="+mn-lt"/>
                <a:ea typeface="+mn-ea"/>
                <a:cs typeface="+mn-cs"/>
              </a:rPr>
              <a:t> </a:t>
            </a:r>
            <a:endParaRPr lang="en-US" sz="1050" kern="1200" dirty="0">
              <a:solidFill>
                <a:schemeClr val="tx1"/>
              </a:solidFill>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49</a:t>
            </a:fld>
            <a:endParaRPr lang="en-US" dirty="0"/>
          </a:p>
        </p:txBody>
      </p:sp>
    </p:spTree>
    <p:extLst>
      <p:ext uri="{BB962C8B-B14F-4D97-AF65-F5344CB8AC3E}">
        <p14:creationId xmlns:p14="http://schemas.microsoft.com/office/powerpoint/2010/main" val="214862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2</a:t>
            </a:r>
            <a:r>
              <a:rPr lang="en-US" baseline="0" dirty="0"/>
              <a:t> m</a:t>
            </a:r>
            <a:r>
              <a:rPr lang="en-US" dirty="0"/>
              <a:t>in</a:t>
            </a:r>
          </a:p>
          <a:p>
            <a:pPr marL="220348" indent="-220348">
              <a:buAutoNum type="arabicPlain"/>
            </a:pPr>
            <a:endParaRPr lang="en-US" dirty="0"/>
          </a:p>
          <a:p>
            <a:pPr defTabSz="881390">
              <a:defRPr/>
            </a:pPr>
            <a:r>
              <a:rPr lang="en-US" dirty="0"/>
              <a:t>a. Introduce today’s focus questions.</a:t>
            </a:r>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baseline="0" dirty="0">
                <a:solidFill>
                  <a:schemeClr val="tx1"/>
                </a:solidFill>
                <a:effectLst/>
                <a:latin typeface="+mn-lt"/>
                <a:ea typeface="+mn-ea"/>
                <a:cs typeface="+mn-cs"/>
              </a:rPr>
              <a:t>8 min</a:t>
            </a:r>
          </a:p>
          <a:p>
            <a:pPr marL="0" lvl="0" indent="0">
              <a:buFont typeface="+mj-lt"/>
              <a:buNone/>
            </a:pPr>
            <a:endParaRPr lang="en-US" sz="1200" kern="1200" baseline="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Distribute handout 6.12 (Pushing a Box against Static Friction) and introduce the scenario.</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Ask participants to draw the forces and change in motion in each instance and then answer the questions on the handout.</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diagrams and responses to the handout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When the child tries to push the box in either direction, it doesn’t budge, so the opposing frictional force is equal to the force the child exerts on it.</a:t>
            </a:r>
          </a:p>
          <a:p>
            <a:pPr marL="137160" indent="-137160">
              <a:buFont typeface="Arial" pitchFamily="34" charset="0"/>
              <a:buChar char="•"/>
            </a:pPr>
            <a:r>
              <a:rPr lang="en-US" sz="1200" kern="1200" dirty="0">
                <a:solidFill>
                  <a:schemeClr val="tx1"/>
                </a:solidFill>
                <a:latin typeface="+mn-lt"/>
                <a:ea typeface="+mn-ea"/>
                <a:cs typeface="+mn-cs"/>
              </a:rPr>
              <a:t>For box to move, a larger force is necessary than the child is able to exert. The force the father exerts when he shoves the box with his boot is greater than the static friction, and the box begins to move.    </a:t>
            </a:r>
          </a:p>
          <a:p>
            <a:pPr marL="137160" indent="-137160">
              <a:buFont typeface="Arial" pitchFamily="34" charset="0"/>
              <a:buChar char="•"/>
            </a:pPr>
            <a:r>
              <a:rPr lang="en-US" sz="1600" kern="1200" dirty="0">
                <a:solidFill>
                  <a:schemeClr val="tx1"/>
                </a:solidFill>
                <a:latin typeface="+mn-lt"/>
                <a:ea typeface="+mn-ea"/>
                <a:cs typeface="+mn-cs"/>
              </a:rPr>
              <a:t>Static</a:t>
            </a:r>
            <a:r>
              <a:rPr lang="en-US" sz="1200" kern="1200" dirty="0">
                <a:solidFill>
                  <a:schemeClr val="tx1"/>
                </a:solidFill>
                <a:latin typeface="+mn-lt"/>
                <a:ea typeface="+mn-ea"/>
                <a:cs typeface="+mn-cs"/>
              </a:rPr>
              <a:t> friction grows to match the force</a:t>
            </a:r>
            <a:r>
              <a:rPr lang="en-US" sz="1600" kern="1200" dirty="0">
                <a:solidFill>
                  <a:schemeClr val="tx1"/>
                </a:solidFill>
                <a:latin typeface="+mn-lt"/>
                <a:ea typeface="+mn-ea"/>
                <a:cs typeface="+mn-cs"/>
              </a:rPr>
              <a:t> the child</a:t>
            </a:r>
            <a:r>
              <a:rPr lang="en-US" sz="1200" kern="1200" dirty="0">
                <a:solidFill>
                  <a:schemeClr val="tx1"/>
                </a:solidFill>
                <a:latin typeface="+mn-lt"/>
                <a:ea typeface="+mn-ea"/>
                <a:cs typeface="+mn-cs"/>
              </a:rPr>
              <a:t> </a:t>
            </a:r>
            <a:r>
              <a:rPr lang="en-US" sz="1600" kern="1200" dirty="0">
                <a:solidFill>
                  <a:schemeClr val="tx1"/>
                </a:solidFill>
                <a:latin typeface="+mn-lt"/>
                <a:ea typeface="+mn-ea"/>
                <a:cs typeface="+mn-cs"/>
              </a:rPr>
              <a:t>exerts</a:t>
            </a:r>
            <a:r>
              <a:rPr lang="en-US" sz="1200" kern="1200" dirty="0">
                <a:solidFill>
                  <a:schemeClr val="tx1"/>
                </a:solidFill>
                <a:latin typeface="+mn-lt"/>
                <a:ea typeface="+mn-ea"/>
                <a:cs typeface="+mn-cs"/>
              </a:rPr>
              <a:t> on </a:t>
            </a:r>
            <a:r>
              <a:rPr lang="en-US" sz="1600" kern="1200" dirty="0">
                <a:solidFill>
                  <a:schemeClr val="tx1"/>
                </a:solidFill>
                <a:latin typeface="+mn-lt"/>
                <a:ea typeface="+mn-ea"/>
                <a:cs typeface="+mn-cs"/>
              </a:rPr>
              <a:t>the box</a:t>
            </a:r>
            <a:r>
              <a:rPr lang="en-US" sz="1200" kern="1200" dirty="0">
                <a:solidFill>
                  <a:schemeClr val="tx1"/>
                </a:solidFill>
                <a:latin typeface="+mn-lt"/>
                <a:ea typeface="+mn-ea"/>
                <a:cs typeface="+mn-cs"/>
              </a:rPr>
              <a:t>. As long as </a:t>
            </a:r>
            <a:r>
              <a:rPr lang="en-US" sz="1600" kern="1200" dirty="0">
                <a:solidFill>
                  <a:schemeClr val="tx1"/>
                </a:solidFill>
                <a:latin typeface="+mn-lt"/>
                <a:ea typeface="+mn-ea"/>
                <a:cs typeface="+mn-cs"/>
              </a:rPr>
              <a:t>the box isn’t moving</a:t>
            </a:r>
            <a:r>
              <a:rPr lang="en-US" sz="1200" kern="1200" dirty="0">
                <a:solidFill>
                  <a:schemeClr val="tx1"/>
                </a:solidFill>
                <a:latin typeface="+mn-lt"/>
                <a:ea typeface="+mn-ea"/>
                <a:cs typeface="+mn-cs"/>
              </a:rPr>
              <a:t>, the net force is </a:t>
            </a:r>
            <a:r>
              <a:rPr lang="en-US" sz="1600" kern="1200" dirty="0">
                <a:solidFill>
                  <a:schemeClr val="tx1"/>
                </a:solidFill>
                <a:latin typeface="+mn-lt"/>
                <a:ea typeface="+mn-ea"/>
                <a:cs typeface="+mn-cs"/>
              </a:rPr>
              <a:t>zero</a:t>
            </a:r>
            <a:r>
              <a:rPr lang="en-US" sz="1200" kern="1200" dirty="0">
                <a:solidFill>
                  <a:schemeClr val="tx1"/>
                </a:solidFill>
                <a:latin typeface="+mn-lt"/>
                <a:ea typeface="+mn-ea"/>
                <a:cs typeface="+mn-cs"/>
              </a:rPr>
              <a:t>, and so is the acceleration.</a:t>
            </a:r>
            <a:endParaRPr lang="en-US" sz="18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50</a:t>
            </a:fld>
            <a:endParaRPr lang="en-US" dirty="0"/>
          </a:p>
        </p:txBody>
      </p:sp>
    </p:spTree>
    <p:extLst>
      <p:ext uri="{BB962C8B-B14F-4D97-AF65-F5344CB8AC3E}">
        <p14:creationId xmlns:p14="http://schemas.microsoft.com/office/powerpoint/2010/main" val="1768630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baseline="0" dirty="0"/>
          </a:p>
          <a:p>
            <a:pPr marL="0" lvl="1" fontAlgn="base"/>
            <a:r>
              <a:rPr lang="en-US" sz="1200" u="none" strike="noStrike" kern="1200" dirty="0">
                <a:solidFill>
                  <a:schemeClr val="tx1"/>
                </a:solidFill>
                <a:effectLst/>
                <a:latin typeface="+mn-lt"/>
                <a:ea typeface="+mn-ea"/>
                <a:cs typeface="+mn-cs"/>
              </a:rPr>
              <a:t>a. “Are you ready to show what you know about friction? Our next challenge involves moving a refrigerator.”</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Distribute handout 6.13 (Moving a Refrigerator) and introduce the scenario. Then read through the instructions on the handout.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Have participants complete the first page of the handout, using black ink to show the forces acting on the fridge and red ink to show the change in motion. Then have them</a:t>
            </a:r>
            <a:r>
              <a:rPr lang="en-US" sz="1200" kern="1200" baseline="0" dirty="0">
                <a:solidFill>
                  <a:schemeClr val="tx1"/>
                </a:solidFill>
                <a:latin typeface="+mn-lt"/>
                <a:ea typeface="+mn-ea"/>
                <a:cs typeface="+mn-cs"/>
              </a:rPr>
              <a:t> answer the challenge questions on page 2.</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51</a:t>
            </a:fld>
            <a:endParaRPr lang="en-US" dirty="0"/>
          </a:p>
        </p:txBody>
      </p:sp>
    </p:spTree>
    <p:extLst>
      <p:ext uri="{BB962C8B-B14F-4D97-AF65-F5344CB8AC3E}">
        <p14:creationId xmlns:p14="http://schemas.microsoft.com/office/powerpoint/2010/main" val="1501064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 min</a:t>
            </a:r>
          </a:p>
          <a:p>
            <a:endParaRPr lang="en-US" sz="1200"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page 1 of the handout on a document reader or overhead projector to mark up during this discussion.</a:t>
            </a:r>
            <a:r>
              <a:rPr lang="en-US" sz="105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pPr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Invite participants to share their diagrams from the handout. As participants share their ideas, mark up a copy of the diagram showing the forces acting on the fridge, the net force, and the change in motion/acceleration.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Alternatively, you could display a participant’s completed diagram or have participants copy their diagrams onto chart paper or a Smart Board.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challenge questions on page 2 of the handout. During this discussion, encourage participants to agree or disagree with the ideas others share, add other ideas, and ask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600"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1:</a:t>
            </a:r>
            <a:r>
              <a:rPr lang="en-US" sz="1200" kern="1200" dirty="0">
                <a:solidFill>
                  <a:schemeClr val="tx1"/>
                </a:solidFill>
                <a:latin typeface="+mn-lt"/>
                <a:ea typeface="+mn-ea"/>
                <a:cs typeface="+mn-cs"/>
              </a:rPr>
              <a:t> Static friction and sliding friction are acting on the fridge.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Question 2: </a:t>
            </a:r>
            <a:r>
              <a:rPr lang="en-US" sz="1200" kern="1200" dirty="0">
                <a:solidFill>
                  <a:schemeClr val="tx1"/>
                </a:solidFill>
                <a:latin typeface="+mn-lt"/>
                <a:ea typeface="+mn-ea"/>
                <a:cs typeface="+mn-cs"/>
              </a:rPr>
              <a:t>To increase the friction, we could increase the weight of the fridge. More weight will cause the bumps on the surfaces of the fridge and the floor to press together more closely, which will generate greater friction.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600" b="1" kern="1200" dirty="0">
                <a:solidFill>
                  <a:schemeClr val="tx1"/>
                </a:solidFill>
                <a:latin typeface="+mn-lt"/>
                <a:ea typeface="+mn-ea"/>
                <a:cs typeface="+mn-cs"/>
              </a:rPr>
              <a:t>Question 3: </a:t>
            </a:r>
            <a:r>
              <a:rPr lang="en-US" sz="1600" kern="1200" dirty="0">
                <a:solidFill>
                  <a:schemeClr val="tx1"/>
                </a:solidFill>
                <a:latin typeface="+mn-lt"/>
                <a:ea typeface="+mn-ea"/>
                <a:cs typeface="+mn-cs"/>
              </a:rPr>
              <a:t>To decrease the friction, we could put some oil on the ground. The layer of oil will separate the surfaces so they aren’t pressing together as closely, which will reduce friction between the fridge and the floor. </a:t>
            </a:r>
            <a:endParaRPr lang="en-US" sz="1200" dirty="0"/>
          </a:p>
          <a:p>
            <a:pPr marL="0" indent="0">
              <a:buFont typeface="+mj-lt"/>
              <a:buNone/>
            </a:pPr>
            <a:endParaRPr lang="en-US" baseline="0" dirty="0"/>
          </a:p>
          <a:p>
            <a:pPr marL="228600" indent="-228600">
              <a:buFont typeface="+mj-lt"/>
              <a:buAutoNum type="alphaLcParen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52</a:t>
            </a:fld>
            <a:endParaRPr lang="en-US" dirty="0"/>
          </a:p>
        </p:txBody>
      </p:sp>
    </p:spTree>
    <p:extLst>
      <p:ext uri="{BB962C8B-B14F-4D97-AF65-F5344CB8AC3E}">
        <p14:creationId xmlns:p14="http://schemas.microsoft.com/office/powerpoint/2010/main" val="11844849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fontAlgn="base"/>
            <a:r>
              <a:rPr lang="en-US" sz="1200" u="none" strike="noStrike" kern="1200" dirty="0">
                <a:solidFill>
                  <a:schemeClr val="tx1"/>
                </a:solidFill>
                <a:effectLst/>
                <a:latin typeface="+mn-lt"/>
                <a:ea typeface="+mn-ea"/>
                <a:cs typeface="+mn-cs"/>
              </a:rPr>
              <a:t>a. Read the questions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“Based on everything you’ve learned about friction so far, how would you answer these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encourage participants to agree or disagree with others’ ideas, add on, and ask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Revisit the content deepening focus question on the slide.</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“How would you revise your answers to this focus question based on our content deepening work today? Do you have any new ideas to add or other changes you’d like to make?” </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spend a few minutes reviewing and revising the answers they wrote in their notebooks earlier. Remind them to include evidence from today’s investigations.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revised answers with the group, using science ideas about friction and evidence from the content deepening investigations.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As participants share their responses, record key ideas on chart paper. During this share-out, encourage participants to agree or disagree, add on, or ask questions.</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2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Review the key science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kern="1200" dirty="0">
                <a:solidFill>
                  <a:schemeClr val="tx1"/>
                </a:solidFill>
                <a:latin typeface="+mn-lt"/>
                <a:ea typeface="+mn-ea"/>
                <a:cs typeface="+mn-cs"/>
              </a:rPr>
              <a:t>Ask participants, “Do you agree with these key ideas? Would you like to revise anything?”</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2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Review the key science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ideas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kern="1200" dirty="0">
                <a:solidFill>
                  <a:schemeClr val="tx1"/>
                </a:solidFill>
                <a:latin typeface="+mn-lt"/>
                <a:ea typeface="+mn-ea"/>
                <a:cs typeface="+mn-cs"/>
              </a:rPr>
              <a:t>Ask participants, “Do you agree with these key ideas? Would you like to revise anything?”</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1 min</a:t>
            </a:r>
          </a:p>
          <a:p>
            <a:pPr eaLnBrk="1" hangingPunct="1"/>
            <a:endParaRPr lang="en-US" dirty="0"/>
          </a:p>
          <a:p>
            <a:pPr eaLnBrk="1" hangingPunct="1"/>
            <a:r>
              <a:rPr lang="en-US" sz="1200" kern="1200" dirty="0">
                <a:solidFill>
                  <a:schemeClr val="tx1"/>
                </a:solidFill>
                <a:latin typeface="+mn-lt"/>
                <a:ea typeface="+mn-ea"/>
                <a:cs typeface="+mn-cs"/>
              </a:rPr>
              <a:t>a. Read the focus question on the slide.</a:t>
            </a:r>
          </a:p>
          <a:p>
            <a:pPr eaLnBrk="1" hangingPunct="1"/>
            <a:endParaRPr lang="en-US" sz="1200" kern="1200" dirty="0">
              <a:solidFill>
                <a:schemeClr val="tx1"/>
              </a:solidFill>
              <a:latin typeface="+mn-lt"/>
              <a:ea typeface="+mn-ea"/>
              <a:cs typeface="+mn-cs"/>
            </a:endParaRPr>
          </a:p>
          <a:p>
            <a:pPr eaLnBrk="1" hangingPunct="1"/>
            <a:r>
              <a:rPr lang="en-US" sz="1200" kern="1200" dirty="0">
                <a:solidFill>
                  <a:schemeClr val="tx1"/>
                </a:solidFill>
                <a:latin typeface="+mn-lt"/>
                <a:ea typeface="+mn-ea"/>
                <a:cs typeface="+mn-cs"/>
              </a:rPr>
              <a:t>b. “To help us answer this focus question, we’re going to explore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C: Select activities that are matched to the learning goal.”</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35244516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pPr defTabSz="931637" eaLnBrk="0" fontAlgn="base" hangingPunct="0">
              <a:spcBef>
                <a:spcPct val="30000"/>
              </a:spcBef>
              <a:spcAft>
                <a:spcPct val="0"/>
              </a:spcAft>
              <a:defRPr/>
            </a:pPr>
            <a:r>
              <a:rPr lang="en-US" dirty="0"/>
              <a:t>25 min</a:t>
            </a:r>
          </a:p>
          <a:p>
            <a:pPr defTabSz="931637" eaLnBrk="0" fontAlgn="base" hangingPunct="0">
              <a:spcBef>
                <a:spcPct val="30000"/>
              </a:spcBef>
              <a:spcAft>
                <a:spcPct val="0"/>
              </a:spcAf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Ask participants to locate the section on strategy C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r>
            <a:endParaRPr lang="en-US" sz="1200" u="none" strike="noStrike" kern="1200" dirty="0">
              <a:solidFill>
                <a:schemeClr val="tx1"/>
              </a:solidFill>
              <a:effectLst/>
              <a:latin typeface="+mn-lt"/>
              <a:ea typeface="+mn-ea"/>
              <a:cs typeface="+mn-cs"/>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Have one participant lead the group in creating a chart that summarizes the purpose and key features of strategy C: Select activities that are matched to the learning goal.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does the strategies booklet say about science activities that are fun and engaging for students? </a:t>
            </a:r>
          </a:p>
          <a:p>
            <a:endParaRPr lang="en-US" sz="1200" b="1" kern="1200" dirty="0">
              <a:solidFill>
                <a:schemeClr val="tx1"/>
              </a:solidFill>
              <a:latin typeface="+mn-lt"/>
              <a:ea typeface="+mn-ea"/>
              <a:cs typeface="+mn-cs"/>
            </a:endParaRPr>
          </a:p>
          <a:p>
            <a:pPr marL="365760" indent="-182880"/>
            <a:r>
              <a:rPr lang="en-US" sz="1200" b="1" kern="1200" dirty="0">
                <a:solidFill>
                  <a:schemeClr val="tx1"/>
                </a:solidFill>
                <a:latin typeface="+mn-lt"/>
                <a:ea typeface="+mn-ea"/>
                <a:cs typeface="+mn-cs"/>
              </a:rPr>
              <a:t>Ideal responses: </a:t>
            </a:r>
            <a:endParaRPr lang="en-US" sz="1200" kern="1200" dirty="0">
              <a:solidFill>
                <a:schemeClr val="tx1"/>
              </a:solidFill>
              <a:latin typeface="+mn-lt"/>
              <a:ea typeface="+mn-ea"/>
              <a:cs typeface="+mn-cs"/>
            </a:endParaRPr>
          </a:p>
          <a:p>
            <a:pPr marL="365760" indent="-182880">
              <a:buFont typeface="Arial" pitchFamily="34" charset="0"/>
              <a:buChar char="•"/>
            </a:pPr>
            <a:r>
              <a:rPr lang="en-US" sz="1200" kern="1200" dirty="0">
                <a:solidFill>
                  <a:schemeClr val="tx1"/>
                </a:solidFill>
                <a:latin typeface="+mn-lt"/>
                <a:ea typeface="+mn-ea"/>
                <a:cs typeface="+mn-cs"/>
              </a:rPr>
              <a:t>Activities should be selected because they can support students in understanding the main learning goal,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because they’re fun or easy to do. </a:t>
            </a:r>
          </a:p>
          <a:p>
            <a:pPr marL="365760" indent="-182880">
              <a:buFont typeface="Arial" pitchFamily="34" charset="0"/>
              <a:buChar char="•"/>
            </a:pPr>
            <a:r>
              <a:rPr lang="en-US" sz="1200" kern="1200" dirty="0">
                <a:solidFill>
                  <a:schemeClr val="tx1"/>
                </a:solidFill>
                <a:latin typeface="+mn-lt"/>
                <a:ea typeface="+mn-ea"/>
                <a:cs typeface="+mn-cs"/>
              </a:rPr>
              <a:t>Avoid activities that are only topically related (e.g., something about forces); instead, activities should focus on a specific science idea that is closely linked to the main learning goal (e.g., Arrows can be used to represent the strength and direction of a force).</a:t>
            </a:r>
          </a:p>
          <a:p>
            <a:pPr marL="365760" indent="-182880">
              <a:buFont typeface="Arial" pitchFamily="34" charset="0"/>
              <a:buChar char="•"/>
            </a:pPr>
            <a:r>
              <a:rPr lang="en-US" sz="1200" kern="1200" dirty="0">
                <a:solidFill>
                  <a:schemeClr val="tx1"/>
                </a:solidFill>
                <a:latin typeface="+mn-lt"/>
                <a:ea typeface="+mn-ea"/>
                <a:cs typeface="+mn-cs"/>
              </a:rPr>
              <a:t>Activities should not just be interesting supplements to the science content storyline; they should help develop it.  </a:t>
            </a:r>
          </a:p>
          <a:p>
            <a:pPr marL="365760" indent="-182880">
              <a:buFont typeface="Arial" pitchFamily="34" charset="0"/>
              <a:buNone/>
            </a:pPr>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Follow-up:</a:t>
            </a:r>
            <a:r>
              <a:rPr lang="en-US" sz="1200" kern="1200" dirty="0">
                <a:solidFill>
                  <a:schemeClr val="tx1"/>
                </a:solidFill>
                <a:latin typeface="+mn-lt"/>
                <a:ea typeface="+mn-ea"/>
                <a:cs typeface="+mn-cs"/>
              </a:rPr>
              <a:t> “Think back on science-lab activities in high school or college. Did these activities play a key role in helping you better understand the science concepts presented in textbooks or lectures? Or were they more like add-on activities that were only loosely related to the science concepts being taught?” </a:t>
            </a:r>
          </a:p>
          <a:p>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710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D441DCA0-2B53-4198-A98B-EC830D3D25E2}" type="slidenum">
              <a:rPr lang="en-US" smtClean="0"/>
              <a:pPr eaLnBrk="1" hangingPunct="1"/>
              <a:t>58</a:t>
            </a:fld>
            <a:endParaRPr lang="en-US"/>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769764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20" indent="-291161" eaLnBrk="0" hangingPunct="0">
              <a:defRPr>
                <a:solidFill>
                  <a:schemeClr val="tx1"/>
                </a:solidFill>
                <a:latin typeface="Arial" charset="0"/>
              </a:defRPr>
            </a:lvl2pPr>
            <a:lvl3pPr marL="1164647" indent="-232929" eaLnBrk="0" hangingPunct="0">
              <a:defRPr>
                <a:solidFill>
                  <a:schemeClr val="tx1"/>
                </a:solidFill>
                <a:latin typeface="Arial" charset="0"/>
              </a:defRPr>
            </a:lvl3pPr>
            <a:lvl4pPr marL="1630505" indent="-232929" eaLnBrk="0" hangingPunct="0">
              <a:defRPr>
                <a:solidFill>
                  <a:schemeClr val="tx1"/>
                </a:solidFill>
                <a:latin typeface="Arial" charset="0"/>
              </a:defRPr>
            </a:lvl4pPr>
            <a:lvl5pPr marL="2096365" indent="-232929" eaLnBrk="0" hangingPunct="0">
              <a:defRPr>
                <a:solidFill>
                  <a:schemeClr val="tx1"/>
                </a:solidFill>
                <a:latin typeface="Arial" charset="0"/>
              </a:defRPr>
            </a:lvl5pPr>
            <a:lvl6pPr marL="2562224" indent="-232929" eaLnBrk="0" fontAlgn="base" hangingPunct="0">
              <a:spcBef>
                <a:spcPct val="0"/>
              </a:spcBef>
              <a:spcAft>
                <a:spcPct val="0"/>
              </a:spcAft>
              <a:defRPr>
                <a:solidFill>
                  <a:schemeClr val="tx1"/>
                </a:solidFill>
                <a:latin typeface="Arial" charset="0"/>
              </a:defRPr>
            </a:lvl6pPr>
            <a:lvl7pPr marL="3028082" indent="-232929" eaLnBrk="0" fontAlgn="base" hangingPunct="0">
              <a:spcBef>
                <a:spcPct val="0"/>
              </a:spcBef>
              <a:spcAft>
                <a:spcPct val="0"/>
              </a:spcAft>
              <a:defRPr>
                <a:solidFill>
                  <a:schemeClr val="tx1"/>
                </a:solidFill>
                <a:latin typeface="Arial" charset="0"/>
              </a:defRPr>
            </a:lvl7pPr>
            <a:lvl8pPr marL="3493941" indent="-232929" eaLnBrk="0" fontAlgn="base" hangingPunct="0">
              <a:spcBef>
                <a:spcPct val="0"/>
              </a:spcBef>
              <a:spcAft>
                <a:spcPct val="0"/>
              </a:spcAft>
              <a:defRPr>
                <a:solidFill>
                  <a:schemeClr val="tx1"/>
                </a:solidFill>
                <a:latin typeface="Arial" charset="0"/>
              </a:defRPr>
            </a:lvl8pPr>
            <a:lvl9pPr marL="3959800" indent="-232929" eaLnBrk="0" fontAlgn="base" hangingPunct="0">
              <a:spcBef>
                <a:spcPct val="0"/>
              </a:spcBef>
              <a:spcAft>
                <a:spcPct val="0"/>
              </a:spcAft>
              <a:defRPr>
                <a:solidFill>
                  <a:schemeClr val="tx1"/>
                </a:solidFill>
                <a:latin typeface="Arial" charset="0"/>
              </a:defRPr>
            </a:lvl9pPr>
          </a:lstStyle>
          <a:p>
            <a:pPr eaLnBrk="1" hangingPunct="1"/>
            <a:fld id="{DE33E7E1-7144-4912-A4BE-73B7210918CA}" type="slidenum">
              <a:rPr lang="en-US" smtClean="0"/>
              <a:pPr eaLnBrk="1" hangingPunct="1"/>
              <a:t>59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2 min</a:t>
            </a:r>
          </a:p>
          <a:p>
            <a:pPr defTabSz="881390">
              <a:defRPr/>
            </a:pPr>
            <a:endParaRPr lang="en-US" dirty="0"/>
          </a:p>
          <a:p>
            <a:pPr lvl="0" fontAlgn="base"/>
            <a:r>
              <a:rPr lang="en-US" sz="1200" u="none" strike="noStrike" kern="1200" dirty="0">
                <a:solidFill>
                  <a:schemeClr val="tx1"/>
                </a:solidFill>
                <a:effectLst/>
                <a:latin typeface="+mn-lt"/>
                <a:ea typeface="+mn-ea"/>
                <a:cs typeface="+mn-cs"/>
              </a:rPr>
              <a:t>a. For this lesson analysis, participants will view a set of three video clips from one Forces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main</a:t>
            </a:r>
            <a:r>
              <a:rPr lang="en-US" sz="1200" kern="1200" baseline="0" dirty="0">
                <a:solidFill>
                  <a:schemeClr val="tx1"/>
                </a:solidFill>
                <a:latin typeface="+mn-lt"/>
                <a:ea typeface="+mn-ea"/>
                <a:cs typeface="+mn-cs"/>
              </a:rPr>
              <a:t> learning goal, focus question, and activity on the slide. Then i</a:t>
            </a:r>
            <a:r>
              <a:rPr lang="en-US" sz="1200" kern="1200" dirty="0">
                <a:solidFill>
                  <a:schemeClr val="tx1"/>
                </a:solidFill>
                <a:latin typeface="+mn-lt"/>
                <a:ea typeface="+mn-ea"/>
                <a:cs typeface="+mn-cs"/>
              </a:rPr>
              <a:t>ntroduce the analysis question: </a:t>
            </a:r>
            <a:r>
              <a:rPr lang="en-US" sz="1200" i="1" kern="1200" dirty="0">
                <a:solidFill>
                  <a:schemeClr val="tx1"/>
                </a:solidFill>
                <a:latin typeface="+mn-lt"/>
                <a:ea typeface="+mn-ea"/>
                <a:cs typeface="+mn-cs"/>
              </a:rPr>
              <a:t>Is the activity well matched to the main learning goal?</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1045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be looking at four new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Three of them are Science Content Storyline Lens strategies, and one is a Student Thinking Lens strategy. Throughout the session, think about how these strategies are different from one another and how they are closely linked to each other.”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369999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dirty="0"/>
              <a:t>60 min</a:t>
            </a:r>
          </a:p>
          <a:p>
            <a:endParaRPr lang="en-US" b="1" baseline="0"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Refer to the content background document as needed throughout this lesson analysis.</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Have participants locate Analysis Guide C (handout 6.4) in their PD binders </a:t>
            </a:r>
            <a:r>
              <a:rPr lang="en-US" sz="1200" kern="1200" dirty="0">
                <a:solidFill>
                  <a:schemeClr val="tx1"/>
                </a:solidFill>
                <a:latin typeface="+mn-lt"/>
                <a:ea typeface="+mn-ea"/>
                <a:cs typeface="+mn-cs"/>
              </a:rPr>
              <a:t>and</a:t>
            </a:r>
            <a:r>
              <a:rPr lang="en-US" sz="1200" kern="1200" baseline="0" dirty="0">
                <a:solidFill>
                  <a:schemeClr val="tx1"/>
                </a:solidFill>
                <a:latin typeface="+mn-lt"/>
                <a:ea typeface="+mn-ea"/>
                <a:cs typeface="+mn-cs"/>
              </a:rPr>
              <a:t> write </a:t>
            </a:r>
            <a:r>
              <a:rPr lang="en-US" sz="1200" kern="1200" dirty="0">
                <a:solidFill>
                  <a:schemeClr val="tx1"/>
                </a:solidFill>
                <a:latin typeface="+mn-lt"/>
                <a:ea typeface="+mn-ea"/>
                <a:cs typeface="+mn-cs"/>
              </a:rPr>
              <a:t>the main learning goal for the selected Forces lesson at the top</a:t>
            </a:r>
            <a:r>
              <a:rPr lang="en-US" sz="1200" u="none" strike="noStrike" kern="1200" dirty="0">
                <a:solidFill>
                  <a:schemeClr val="tx1"/>
                </a:solidFill>
                <a:effectLst/>
                <a:latin typeface="+mn-lt"/>
                <a:ea typeface="+mn-ea"/>
                <a:cs typeface="+mn-cs"/>
              </a:rPr>
              <a:t>.</a:t>
            </a:r>
            <a:r>
              <a:rPr lang="en-US" sz="1200" u="none" strike="noStrike" kern="1200" baseline="0" dirty="0">
                <a:solidFill>
                  <a:schemeClr val="tx1"/>
                </a:solidFill>
                <a:effectLst/>
                <a:latin typeface="+mn-lt"/>
                <a:ea typeface="+mn-ea"/>
                <a:cs typeface="+mn-cs"/>
              </a:rPr>
              <a:t> Then orient them to part 1 of the analysis guide.</a:t>
            </a:r>
            <a:endParaRPr lang="en-US" sz="1200" u="none" strike="noStrike"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Before each video clip:</a:t>
            </a:r>
            <a:r>
              <a:rPr lang="en-US" sz="1200" kern="1200" dirty="0">
                <a:solidFill>
                  <a:schemeClr val="tx1"/>
                </a:solidFill>
                <a:latin typeface="+mn-lt"/>
                <a:ea typeface="+mn-ea"/>
                <a:cs typeface="+mn-cs"/>
              </a:rPr>
              <a:t> Have participants read the lesson context at the top of the corresponding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video transcript (handout 6.5 for clip 3, handout 6.6 for clip 4, and handout 6.7 for clip 5).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Show each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After each clip (individuals</a:t>
            </a:r>
            <a:r>
              <a:rPr lang="en-US" sz="1200" b="1" kern="1200" baseline="0" dirty="0">
                <a:solidFill>
                  <a:schemeClr val="tx1"/>
                </a:solidFill>
                <a:latin typeface="+mn-lt"/>
                <a:ea typeface="+mn-ea"/>
                <a:cs typeface="+mn-cs"/>
              </a:rPr>
              <a:t> or pairs)</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Allow time for participants to review the analysis guide, write down science ideas revealed in the activity, and assess how well matched these ideas are to the main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sample responses for the analysis-guide tasks,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Analysis Guide C: Selecting Activities Matched to the Learning Goal (Answer Key).</a:t>
            </a:r>
            <a:endParaRPr lang="en-US" sz="1200" b="1" kern="1200" dirty="0">
              <a:solidFill>
                <a:schemeClr val="tx1"/>
              </a:solidFill>
              <a:latin typeface="+mn-lt"/>
              <a:ea typeface="+mn-ea"/>
              <a:cs typeface="+mn-cs"/>
            </a:endParaRPr>
          </a:p>
        </p:txBody>
      </p:sp>
      <p:sp>
        <p:nvSpPr>
          <p:cNvPr id="7168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16130" indent="-275434" eaLnBrk="0" hangingPunct="0">
              <a:defRPr>
                <a:solidFill>
                  <a:schemeClr val="tx1"/>
                </a:solidFill>
                <a:latin typeface="Arial" charset="0"/>
              </a:defRPr>
            </a:lvl2pPr>
            <a:lvl3pPr marL="1101738" indent="-220348" eaLnBrk="0" hangingPunct="0">
              <a:defRPr>
                <a:solidFill>
                  <a:schemeClr val="tx1"/>
                </a:solidFill>
                <a:latin typeface="Arial" charset="0"/>
              </a:defRPr>
            </a:lvl3pPr>
            <a:lvl4pPr marL="1542433" indent="-220348" eaLnBrk="0" hangingPunct="0">
              <a:defRPr>
                <a:solidFill>
                  <a:schemeClr val="tx1"/>
                </a:solidFill>
                <a:latin typeface="Arial" charset="0"/>
              </a:defRPr>
            </a:lvl4pPr>
            <a:lvl5pPr marL="1983128" indent="-220348" eaLnBrk="0" hangingPunct="0">
              <a:defRPr>
                <a:solidFill>
                  <a:schemeClr val="tx1"/>
                </a:solidFill>
                <a:latin typeface="Arial" charset="0"/>
              </a:defRPr>
            </a:lvl5pPr>
            <a:lvl6pPr marL="2423823" indent="-220348" eaLnBrk="0" fontAlgn="base" hangingPunct="0">
              <a:spcBef>
                <a:spcPct val="0"/>
              </a:spcBef>
              <a:spcAft>
                <a:spcPct val="0"/>
              </a:spcAft>
              <a:defRPr>
                <a:solidFill>
                  <a:schemeClr val="tx1"/>
                </a:solidFill>
                <a:latin typeface="Arial" charset="0"/>
              </a:defRPr>
            </a:lvl6pPr>
            <a:lvl7pPr marL="2864518" indent="-220348" eaLnBrk="0" fontAlgn="base" hangingPunct="0">
              <a:spcBef>
                <a:spcPct val="0"/>
              </a:spcBef>
              <a:spcAft>
                <a:spcPct val="0"/>
              </a:spcAft>
              <a:defRPr>
                <a:solidFill>
                  <a:schemeClr val="tx1"/>
                </a:solidFill>
                <a:latin typeface="Arial" charset="0"/>
              </a:defRPr>
            </a:lvl7pPr>
            <a:lvl8pPr marL="3305213" indent="-220348" eaLnBrk="0" fontAlgn="base" hangingPunct="0">
              <a:spcBef>
                <a:spcPct val="0"/>
              </a:spcBef>
              <a:spcAft>
                <a:spcPct val="0"/>
              </a:spcAft>
              <a:defRPr>
                <a:solidFill>
                  <a:schemeClr val="tx1"/>
                </a:solidFill>
                <a:latin typeface="Arial" charset="0"/>
              </a:defRPr>
            </a:lvl8pPr>
            <a:lvl9pPr marL="3745908" indent="-220348" eaLnBrk="0" fontAlgn="base" hangingPunct="0">
              <a:spcBef>
                <a:spcPct val="0"/>
              </a:spcBef>
              <a:spcAft>
                <a:spcPct val="0"/>
              </a:spcAft>
              <a:defRPr>
                <a:solidFill>
                  <a:schemeClr val="tx1"/>
                </a:solidFill>
                <a:latin typeface="Arial" charset="0"/>
              </a:defRPr>
            </a:lvl9pPr>
          </a:lstStyle>
          <a:p>
            <a:pPr eaLnBrk="1" hangingPunct="1"/>
            <a:fld id="{DAB56088-0ABA-4738-B8BA-2D6F121AD02C}" type="slidenum">
              <a:rPr lang="en-US" smtClean="0"/>
              <a:pPr eaLnBrk="1" hangingPunct="1"/>
              <a:t>60</a:t>
            </a:fld>
            <a:endParaRPr lang="en-US"/>
          </a:p>
        </p:txBody>
      </p:sp>
    </p:spTree>
    <p:extLst>
      <p:ext uri="{BB962C8B-B14F-4D97-AF65-F5344CB8AC3E}">
        <p14:creationId xmlns:p14="http://schemas.microsoft.com/office/powerpoint/2010/main" val="2444682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“Discuss the questions on the slide and be ready to share your ideas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how well the activities in the video clips matched the main learning goal, and ask participants to offer suggestions for improving the match. </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16968874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Read the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Direct participants to look for evidence in the video transcripts that will help them answer these questions.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a:t>
            </a:r>
            <a:r>
              <a:rPr lang="en-US" sz="1200" kern="1200" dirty="0">
                <a:solidFill>
                  <a:schemeClr val="tx1"/>
                </a:solidFill>
                <a:latin typeface="+mn-lt"/>
                <a:ea typeface="+mn-ea"/>
                <a:cs typeface="+mn-cs"/>
              </a:rPr>
              <a:t>sk one or two participants to share their ideas and evidence in response to the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62</a:t>
            </a:fld>
            <a:endParaRPr lang="en-US"/>
          </a:p>
        </p:txBody>
      </p:sp>
    </p:spTree>
    <p:extLst>
      <p:ext uri="{BB962C8B-B14F-4D97-AF65-F5344CB8AC3E}">
        <p14:creationId xmlns:p14="http://schemas.microsoft.com/office/powerpoint/2010/main" val="2879980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activity may be skipped if time is running short.</a:t>
            </a:r>
            <a:endParaRPr lang="en-US" sz="1600" kern="1200" dirty="0">
              <a:solidFill>
                <a:schemeClr val="tx1"/>
              </a:solidFill>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0" marR="0" lvl="1" indent="0" algn="l" defTabSz="914400" rtl="0" eaLnBrk="1" fontAlgn="base" latinLnBrk="0" hangingPunct="1">
              <a:lnSpc>
                <a:spcPct val="100000"/>
              </a:lnSpc>
              <a:spcBef>
                <a:spcPts val="0"/>
              </a:spcBef>
              <a:spcAft>
                <a:spcPts val="0"/>
              </a:spcAft>
              <a:buClrTx/>
              <a:buSzTx/>
              <a:buFontTx/>
              <a:buAutoNum type="alphaLcPeriod"/>
              <a:tabLst/>
              <a:defRPr/>
            </a:pPr>
            <a:r>
              <a:rPr lang="en-US" sz="1200" kern="1200" dirty="0">
                <a:solidFill>
                  <a:schemeClr val="tx1"/>
                </a:solidFill>
                <a:latin typeface="+mn-lt"/>
                <a:ea typeface="+mn-ea"/>
                <a:cs typeface="+mn-cs"/>
              </a:rPr>
              <a:t> Assign each participant one of the Forces lessons. Direct participants to quickly examine the main learning goal, focus question, lesson summary, and activity phase for their assigned lessons.</a:t>
            </a:r>
          </a:p>
          <a:p>
            <a:pPr marL="228600" lvl="1" indent="-228600" fontAlgn="base">
              <a:buNone/>
            </a:pPr>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 (2–3 min):</a:t>
            </a:r>
            <a:r>
              <a:rPr lang="en-US" sz="1200" u="none" strike="noStrike" kern="1200" dirty="0">
                <a:solidFill>
                  <a:schemeClr val="tx1"/>
                </a:solidFill>
                <a:effectLst/>
                <a:latin typeface="+mn-lt"/>
                <a:ea typeface="+mn-ea"/>
                <a:cs typeface="+mn-cs"/>
              </a:rPr>
              <a:t> “Think about how well the activities in your assigned lesson are matched to the main learning goal. Be prepared to give a rationale for your choices.”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a:t>
            </a:r>
            <a:r>
              <a:rPr lang="en-US" sz="1200" kern="1200">
                <a:solidFill>
                  <a:schemeClr val="tx1"/>
                </a:solidFill>
                <a:latin typeface="+mn-lt"/>
                <a:ea typeface="+mn-ea"/>
                <a:cs typeface="+mn-cs"/>
              </a:rPr>
              <a:t>share their ideas </a:t>
            </a:r>
            <a:r>
              <a:rPr lang="en-US" sz="1200" kern="1200" dirty="0">
                <a:solidFill>
                  <a:schemeClr val="tx1"/>
                </a:solidFill>
                <a:latin typeface="+mn-lt"/>
                <a:ea typeface="+mn-ea"/>
                <a:cs typeface="+mn-cs"/>
              </a:rPr>
              <a:t>and reasoning with the group.</a:t>
            </a:r>
            <a:r>
              <a:rPr lang="en-US" sz="1200" b="1" kern="1200" dirty="0">
                <a:solidFill>
                  <a:schemeClr val="tx1"/>
                </a:solidFill>
                <a:latin typeface="+mn-lt"/>
                <a:ea typeface="+mn-ea"/>
                <a:cs typeface="+mn-cs"/>
              </a:rPr>
              <a:t> </a:t>
            </a:r>
            <a:endParaRPr lang="en-US" dirty="0"/>
          </a:p>
          <a:p>
            <a:endParaRPr lang="en-US" sz="1600" kern="1200" dirty="0">
              <a:solidFill>
                <a:schemeClr val="tx1"/>
              </a:solidFill>
              <a:effectLst/>
              <a:latin typeface="+mn-lt"/>
              <a:ea typeface="+mn-ea"/>
              <a:cs typeface="+mn-cs"/>
            </a:endParaRPr>
          </a:p>
          <a:p>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63</a:t>
            </a:fld>
            <a:endParaRPr lang="en-US"/>
          </a:p>
        </p:txBody>
      </p:sp>
    </p:spTree>
    <p:extLst>
      <p:ext uri="{BB962C8B-B14F-4D97-AF65-F5344CB8AC3E}">
        <p14:creationId xmlns:p14="http://schemas.microsoft.com/office/powerpoint/2010/main" val="14696811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64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r>
              <a:rPr lang="en-US" dirty="0"/>
              <a:t>Less than 1</a:t>
            </a:r>
            <a:r>
              <a:rPr lang="en-US" baseline="0" dirty="0"/>
              <a:t> m</a:t>
            </a:r>
            <a:r>
              <a:rPr lang="en-US" dirty="0"/>
              <a:t>in</a:t>
            </a:r>
          </a:p>
          <a:p>
            <a:pPr marL="220348" indent="-220348">
              <a:buAutoNum type="arabicPlain"/>
            </a:pPr>
            <a:endParaRPr lang="en-US" dirty="0"/>
          </a:p>
          <a:p>
            <a:pPr marL="0" marR="0" lvl="1" indent="0" algn="l" defTabSz="881390" rtl="0" eaLnBrk="1" fontAlgn="auto" latinLnBrk="0" hangingPunct="1">
              <a:lnSpc>
                <a:spcPct val="100000"/>
              </a:lnSpc>
              <a:spcBef>
                <a:spcPts val="0"/>
              </a:spcBef>
              <a:spcAft>
                <a:spcPts val="0"/>
              </a:spcAft>
              <a:buClrTx/>
              <a:buSzTx/>
              <a:buFontTx/>
              <a:buNone/>
              <a:tabLst/>
              <a:defRPr/>
            </a:pPr>
            <a:r>
              <a:rPr lang="en-US" dirty="0"/>
              <a:t>a. </a:t>
            </a:r>
            <a:r>
              <a:rPr lang="en-US" sz="1200" u="none" strike="noStrike" kern="1200" dirty="0">
                <a:solidFill>
                  <a:schemeClr val="tx1"/>
                </a:solidFill>
                <a:effectLst/>
                <a:latin typeface="+mn-lt"/>
                <a:ea typeface="+mn-ea"/>
                <a:cs typeface="+mn-cs"/>
              </a:rPr>
              <a:t>Remind participants of today’s focus questions.</a:t>
            </a:r>
            <a:endParaRPr lang="en-US" dirty="0"/>
          </a:p>
          <a:p>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839153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a:t>
            </a:r>
            <a:r>
              <a:rPr lang="en-US" sz="1200" b="0" u="none" strike="noStrike" kern="1200" dirty="0">
                <a:solidFill>
                  <a:schemeClr val="tx1"/>
                </a:solidFill>
                <a:effectLst/>
                <a:latin typeface="+mn-lt"/>
                <a:ea typeface="+mn-ea"/>
                <a:cs typeface="+mn-cs"/>
              </a:rPr>
              <a:t>Read</a:t>
            </a:r>
            <a:r>
              <a:rPr lang="en-US" sz="1200" b="0" u="none" strike="noStrike" kern="1200" baseline="0" dirty="0">
                <a:solidFill>
                  <a:schemeClr val="tx1"/>
                </a:solidFill>
                <a:effectLst/>
                <a:latin typeface="+mn-lt"/>
                <a:ea typeface="+mn-ea"/>
                <a:cs typeface="+mn-cs"/>
              </a:rPr>
              <a:t> the instructions on the slide and g</a:t>
            </a:r>
            <a:r>
              <a:rPr lang="en-US" sz="1200" u="none" strike="noStrike" kern="1200" dirty="0">
                <a:solidFill>
                  <a:schemeClr val="tx1"/>
                </a:solidFill>
                <a:effectLst/>
                <a:latin typeface="+mn-lt"/>
                <a:ea typeface="+mn-ea"/>
                <a:cs typeface="+mn-cs"/>
              </a:rPr>
              <a:t>ive participants enough time to come up with three ideas to summarize today’s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 a round-robin, invite participants to share a key idea for each category on the slide. (Allow participants to pass if they wish.)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extLst>
      <p:ext uri="{BB962C8B-B14F-4D97-AF65-F5344CB8AC3E}">
        <p14:creationId xmlns:p14="http://schemas.microsoft.com/office/powerpoint/2010/main" val="18456175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a:t>
            </a:r>
            <a:r>
              <a:rPr lang="en-US" sz="1200" u="none" strike="noStrike" kern="1200" baseline="0" dirty="0">
                <a:solidFill>
                  <a:schemeClr val="tx1"/>
                </a:solidFill>
                <a:effectLst/>
                <a:latin typeface="+mn-lt"/>
                <a:ea typeface="+mn-ea"/>
                <a:cs typeface="+mn-cs"/>
              </a:rPr>
              <a:t> lesson analysis</a:t>
            </a:r>
            <a:r>
              <a:rPr lang="en-US" sz="1200" u="none" strike="noStrike" kern="1200" dirty="0">
                <a:solidFill>
                  <a:schemeClr val="tx1"/>
                </a:solidFill>
                <a:effectLst/>
                <a:latin typeface="+mn-lt"/>
                <a:ea typeface="+mn-ea"/>
                <a:cs typeface="+mn-cs"/>
              </a:rPr>
              <a:t>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each part of the 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66</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sz="1200" u="none" strike="noStrike" kern="1200" dirty="0">
                <a:solidFill>
                  <a:schemeClr val="tx1"/>
                </a:solidFill>
                <a:effectLst/>
                <a:latin typeface="+mn-lt"/>
                <a:ea typeface="+mn-ea"/>
                <a:cs typeface="+mn-cs"/>
              </a:rPr>
              <a:t>a. Go over the</a:t>
            </a:r>
            <a:r>
              <a:rPr lang="en-US" sz="1200" u="none" strike="noStrike" kern="1200" baseline="0" dirty="0">
                <a:solidFill>
                  <a:schemeClr val="tx1"/>
                </a:solidFill>
                <a:effectLst/>
                <a:latin typeface="+mn-lt"/>
                <a:ea typeface="+mn-ea"/>
                <a:cs typeface="+mn-cs"/>
              </a:rPr>
              <a:t> content deepening </a:t>
            </a:r>
            <a:r>
              <a:rPr lang="en-US" sz="1200" u="none" strike="noStrike" kern="1200" dirty="0">
                <a:solidFill>
                  <a:schemeClr val="tx1"/>
                </a:solidFill>
                <a:effectLst/>
                <a:latin typeface="+mn-lt"/>
                <a:ea typeface="+mn-ea"/>
                <a:cs typeface="+mn-cs"/>
              </a:rPr>
              <a:t>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are clear about</a:t>
            </a:r>
            <a:r>
              <a:rPr lang="en-US" sz="1200" kern="1200" baseline="0" dirty="0">
                <a:solidFill>
                  <a:schemeClr val="tx1"/>
                </a:solidFill>
                <a:latin typeface="+mn-lt"/>
                <a:ea typeface="+mn-ea"/>
                <a:cs typeface="+mn-cs"/>
              </a:rPr>
              <a:t> this reading </a:t>
            </a:r>
            <a:r>
              <a:rPr lang="en-US" sz="1200" kern="1200" dirty="0">
                <a:solidFill>
                  <a:schemeClr val="tx1"/>
                </a:solidFill>
                <a:latin typeface="+mn-lt"/>
                <a:ea typeface="+mn-ea"/>
                <a:cs typeface="+mn-cs"/>
              </a:rPr>
              <a:t>assignment.</a:t>
            </a:r>
            <a:r>
              <a:rPr lang="en-US" dirty="0"/>
              <a:t> </a:t>
            </a:r>
            <a:endParaRPr lang="en-US" sz="1200" kern="1200" dirty="0">
              <a:solidFill>
                <a:schemeClr val="tx1"/>
              </a:solidFill>
              <a:latin typeface="+mn-lt"/>
              <a:ea typeface="+mn-ea"/>
              <a:cs typeface="+mn-cs"/>
            </a:endParaRP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67</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0B4530A1-D67C-4A6B-952E-CFC27DD25194}" type="slidenum">
              <a:rPr lang="en-US" smtClean="0"/>
              <a:pPr eaLnBrk="1" hangingPunct="1"/>
              <a:t>68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a:t>7 min</a:t>
            </a:r>
          </a:p>
          <a:p>
            <a:pPr eaLnBrk="1" hangingPunct="1"/>
            <a:endParaRPr lang="en-US" dirty="0"/>
          </a:p>
          <a:p>
            <a:pPr lvl="0" fontAlgn="base"/>
            <a:r>
              <a:rPr lang="en-US" sz="1200" u="none" strike="noStrike" kern="1200" dirty="0">
                <a:solidFill>
                  <a:schemeClr val="tx1"/>
                </a:solidFill>
                <a:effectLst/>
                <a:latin typeface="+mn-lt"/>
                <a:ea typeface="+mn-ea"/>
                <a:cs typeface="+mn-cs"/>
              </a:rPr>
              <a:t>a. Allow participants </a:t>
            </a:r>
            <a:r>
              <a:rPr lang="en-US" sz="1200" b="1" u="none" strike="noStrike" kern="1200" dirty="0">
                <a:solidFill>
                  <a:schemeClr val="tx1"/>
                </a:solidFill>
                <a:effectLst/>
                <a:latin typeface="+mn-lt"/>
                <a:ea typeface="+mn-ea"/>
                <a:cs typeface="+mn-cs"/>
              </a:rPr>
              <a:t>at least 5 minutes </a:t>
            </a:r>
            <a:r>
              <a:rPr lang="en-US" sz="1200" u="none" strike="noStrike" kern="1200" dirty="0">
                <a:solidFill>
                  <a:schemeClr val="tx1"/>
                </a:solidFill>
                <a:effectLst/>
                <a:latin typeface="+mn-lt"/>
                <a:ea typeface="+mn-ea"/>
                <a:cs typeface="+mn-cs"/>
              </a:rPr>
              <a:t>to think about today’s session and write their reflections and feedback on the Daily Reflections sheet (handout 6.14 in PD program binder). </a:t>
            </a:r>
          </a:p>
        </p:txBody>
      </p:sp>
      <p:sp>
        <p:nvSpPr>
          <p:cNvPr id="2" name="Footer Placeholder 1"/>
          <p:cNvSpPr>
            <a:spLocks noGrp="1"/>
          </p:cNvSpPr>
          <p:nvPr>
            <p:ph type="ftr" sz="quarter" idx="10"/>
          </p:nvPr>
        </p:nvSpPr>
        <p:spPr/>
        <p:txBody>
          <a:bodyPr/>
          <a:lstStyle/>
          <a:p>
            <a:pPr>
              <a:defRPr/>
            </a:pPr>
            <a:r>
              <a:rPr lang="en-US"/>
              <a:t>STeLLA Summer Institute I</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9947012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69</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077" eaLnBrk="0" hangingPunct="0">
              <a:defRPr>
                <a:solidFill>
                  <a:schemeClr val="tx1"/>
                </a:solidFill>
                <a:latin typeface="Arial" charset="0"/>
              </a:defRPr>
            </a:lvl1pPr>
            <a:lvl2pPr marL="830024" indent="-319239" defTabSz="1041077" eaLnBrk="0" hangingPunct="0">
              <a:defRPr>
                <a:solidFill>
                  <a:schemeClr val="tx1"/>
                </a:solidFill>
                <a:latin typeface="Arial" charset="0"/>
              </a:defRPr>
            </a:lvl2pPr>
            <a:lvl3pPr marL="1276960" indent="-255393" defTabSz="1041077" eaLnBrk="0" hangingPunct="0">
              <a:defRPr>
                <a:solidFill>
                  <a:schemeClr val="tx1"/>
                </a:solidFill>
                <a:latin typeface="Arial" charset="0"/>
              </a:defRPr>
            </a:lvl3pPr>
            <a:lvl4pPr marL="1787744" indent="-255393" defTabSz="1041077" eaLnBrk="0" hangingPunct="0">
              <a:defRPr>
                <a:solidFill>
                  <a:schemeClr val="tx1"/>
                </a:solidFill>
                <a:latin typeface="Arial" charset="0"/>
              </a:defRPr>
            </a:lvl4pPr>
            <a:lvl5pPr marL="2298528" indent="-255393" defTabSz="1041077" eaLnBrk="0" hangingPunct="0">
              <a:defRPr>
                <a:solidFill>
                  <a:schemeClr val="tx1"/>
                </a:solidFill>
                <a:latin typeface="Arial" charset="0"/>
              </a:defRPr>
            </a:lvl5pPr>
            <a:lvl6pPr marL="2809312" indent="-255393" defTabSz="1041077" eaLnBrk="0" fontAlgn="base" hangingPunct="0">
              <a:spcBef>
                <a:spcPct val="0"/>
              </a:spcBef>
              <a:spcAft>
                <a:spcPct val="0"/>
              </a:spcAft>
              <a:defRPr>
                <a:solidFill>
                  <a:schemeClr val="tx1"/>
                </a:solidFill>
                <a:latin typeface="Arial" charset="0"/>
              </a:defRPr>
            </a:lvl6pPr>
            <a:lvl7pPr marL="3320096" indent="-255393" defTabSz="1041077" eaLnBrk="0" fontAlgn="base" hangingPunct="0">
              <a:spcBef>
                <a:spcPct val="0"/>
              </a:spcBef>
              <a:spcAft>
                <a:spcPct val="0"/>
              </a:spcAft>
              <a:defRPr>
                <a:solidFill>
                  <a:schemeClr val="tx1"/>
                </a:solidFill>
                <a:latin typeface="Arial" charset="0"/>
              </a:defRPr>
            </a:lvl7pPr>
            <a:lvl8pPr marL="3830880" indent="-255393" defTabSz="1041077" eaLnBrk="0" fontAlgn="base" hangingPunct="0">
              <a:spcBef>
                <a:spcPct val="0"/>
              </a:spcBef>
              <a:spcAft>
                <a:spcPct val="0"/>
              </a:spcAft>
              <a:defRPr>
                <a:solidFill>
                  <a:schemeClr val="tx1"/>
                </a:solidFill>
                <a:latin typeface="Arial" charset="0"/>
              </a:defRPr>
            </a:lvl8pPr>
            <a:lvl9pPr marL="4341663" indent="-255393" defTabSz="1041077"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Less than 1 min</a:t>
            </a:r>
          </a:p>
          <a:p>
            <a:pPr eaLnBrk="1" hangingPunct="1"/>
            <a:endParaRPr lang="en-US" dirty="0"/>
          </a:p>
          <a:p>
            <a:pPr eaLnBrk="1" hangingPunct="1"/>
            <a:r>
              <a:rPr lang="en-US" dirty="0"/>
              <a:t>a. “Now</a:t>
            </a:r>
            <a:r>
              <a:rPr lang="en-US" baseline="0" dirty="0"/>
              <a:t> let’s dig into our first focus question.”</a:t>
            </a:r>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8743912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70</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dirty="0">
                <a:latin typeface="Arial" charset="0"/>
              </a:rPr>
              <a:t>25 min</a:t>
            </a:r>
          </a:p>
          <a:p>
            <a:endParaRPr lang="en-US"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 (3 min):</a:t>
            </a:r>
            <a:r>
              <a:rPr lang="en-US" sz="1200" u="none" strike="noStrike" kern="1200" dirty="0">
                <a:solidFill>
                  <a:schemeClr val="tx1"/>
                </a:solidFill>
                <a:effectLst/>
                <a:latin typeface="+mn-lt"/>
                <a:ea typeface="+mn-ea"/>
                <a:cs typeface="+mn-cs"/>
              </a:rPr>
              <a:t> Direct participants to retrieve their Z-fold summary charts and share with a partner what they learned from their homework assignment about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strategies B, I, and 7.</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Small groups (12 min):</a:t>
            </a:r>
            <a:r>
              <a:rPr lang="en-US" sz="1200" kern="1200" dirty="0">
                <a:solidFill>
                  <a:schemeClr val="tx1"/>
                </a:solidFill>
                <a:latin typeface="+mn-lt"/>
                <a:ea typeface="+mn-ea"/>
                <a:cs typeface="+mn-cs"/>
              </a:rPr>
              <a:t> Divide participants into three small groups and have them make charts that capture the purposes and key features of the three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Challenge participants to imagine themselves in a Teacher Leader role. Ask them, “How would you explain these strategies to the teachers you’re leading?”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small groups share their charts in a whole-group share-out.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Make sure participants understand that a focus question is designed to do more than just get students interested in the lesson. It gets them thinking about a phenomenon or something else they’ve never thought about before. It also reveals important things about the knowledge and experiences they’re bringing to the lesson, it conceptually situates the learning, and it’s referred to throughout the lesson.  </a:t>
            </a:r>
          </a:p>
          <a:p>
            <a:pPr marL="137160" indent="-137160">
              <a:buFont typeface="Arial" pitchFamily="34" charset="0"/>
              <a:buChar char="•"/>
            </a:pP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 I, and 7 are like bookends that mark the beginning and end of a lesson. The science ideas used in the summary should match the focus question from the beginning of the lesson, and both the focus question and the summary should match the lesson’s main learning goal.</a:t>
            </a:r>
            <a:r>
              <a:rPr lang="en-US" dirty="0"/>
              <a:t> </a:t>
            </a:r>
          </a:p>
        </p:txBody>
      </p:sp>
      <p:sp>
        <p:nvSpPr>
          <p:cNvPr id="68612" name="Slide Number Placeholder 3"/>
          <p:cNvSpPr>
            <a:spLocks noGrp="1"/>
          </p:cNvSpPr>
          <p:nvPr>
            <p:ph type="sldNum" sz="quarter" idx="5"/>
          </p:nvPr>
        </p:nvSpPr>
        <p:spPr>
          <a:noFill/>
        </p:spPr>
        <p:txBody>
          <a:bodyPr/>
          <a:lstStyle>
            <a:lvl1pPr defTabSz="984843" eaLnBrk="0" hangingPunct="0">
              <a:defRPr>
                <a:solidFill>
                  <a:schemeClr val="tx1"/>
                </a:solidFill>
                <a:latin typeface="Arial" charset="0"/>
              </a:defRPr>
            </a:lvl1pPr>
            <a:lvl2pPr marL="785190" indent="-301996" defTabSz="984843" eaLnBrk="0" hangingPunct="0">
              <a:defRPr>
                <a:solidFill>
                  <a:schemeClr val="tx1"/>
                </a:solidFill>
                <a:latin typeface="Arial" charset="0"/>
              </a:defRPr>
            </a:lvl2pPr>
            <a:lvl3pPr marL="1207984" indent="-241597" defTabSz="984843" eaLnBrk="0" hangingPunct="0">
              <a:defRPr>
                <a:solidFill>
                  <a:schemeClr val="tx1"/>
                </a:solidFill>
                <a:latin typeface="Arial" charset="0"/>
              </a:defRPr>
            </a:lvl3pPr>
            <a:lvl4pPr marL="1691177" indent="-241597" defTabSz="984843" eaLnBrk="0" hangingPunct="0">
              <a:defRPr>
                <a:solidFill>
                  <a:schemeClr val="tx1"/>
                </a:solidFill>
                <a:latin typeface="Arial" charset="0"/>
              </a:defRPr>
            </a:lvl4pPr>
            <a:lvl5pPr marL="2174371" indent="-241597" defTabSz="984843" eaLnBrk="0" hangingPunct="0">
              <a:defRPr>
                <a:solidFill>
                  <a:schemeClr val="tx1"/>
                </a:solidFill>
                <a:latin typeface="Arial" charset="0"/>
              </a:defRPr>
            </a:lvl5pPr>
            <a:lvl6pPr marL="2657566" indent="-241597" defTabSz="984843" eaLnBrk="0" fontAlgn="base" hangingPunct="0">
              <a:spcBef>
                <a:spcPct val="0"/>
              </a:spcBef>
              <a:spcAft>
                <a:spcPct val="0"/>
              </a:spcAft>
              <a:defRPr>
                <a:solidFill>
                  <a:schemeClr val="tx1"/>
                </a:solidFill>
                <a:latin typeface="Arial" charset="0"/>
              </a:defRPr>
            </a:lvl6pPr>
            <a:lvl7pPr marL="3140757" indent="-241597" defTabSz="984843" eaLnBrk="0" fontAlgn="base" hangingPunct="0">
              <a:spcBef>
                <a:spcPct val="0"/>
              </a:spcBef>
              <a:spcAft>
                <a:spcPct val="0"/>
              </a:spcAft>
              <a:defRPr>
                <a:solidFill>
                  <a:schemeClr val="tx1"/>
                </a:solidFill>
                <a:latin typeface="Arial" charset="0"/>
              </a:defRPr>
            </a:lvl7pPr>
            <a:lvl8pPr marL="3623952" indent="-241597" defTabSz="984843" eaLnBrk="0" fontAlgn="base" hangingPunct="0">
              <a:spcBef>
                <a:spcPct val="0"/>
              </a:spcBef>
              <a:spcAft>
                <a:spcPct val="0"/>
              </a:spcAft>
              <a:defRPr>
                <a:solidFill>
                  <a:schemeClr val="tx1"/>
                </a:solidFill>
                <a:latin typeface="Arial" charset="0"/>
              </a:defRPr>
            </a:lvl8pPr>
            <a:lvl9pPr marL="4107145" indent="-241597" defTabSz="984843"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pPr eaLnBrk="1" hangingPunct="1"/>
              <a:t>8</a:t>
            </a:fld>
            <a:endParaRPr lang="en-US" dirty="0"/>
          </a:p>
        </p:txBody>
      </p:sp>
      <p:sp>
        <p:nvSpPr>
          <p:cNvPr id="2" name="Date Placeholder 1"/>
          <p:cNvSpPr>
            <a:spLocks noGrp="1"/>
          </p:cNvSpPr>
          <p:nvPr>
            <p:ph type="dt" idx="10"/>
          </p:nvPr>
        </p:nvSpPr>
        <p:spPr/>
        <p:txBody>
          <a:bodyPr/>
          <a:lstStyle/>
          <a:p>
            <a:pPr>
              <a:defRPr/>
            </a:pPr>
            <a:fld id="{793A580C-52CB-43C5-BF1F-B4A655877C36}"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313023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lvl="0"/>
            <a:r>
              <a:rPr lang="en-US" sz="1300" dirty="0">
                <a:latin typeface="Arial" charset="0"/>
              </a:rPr>
              <a:t>7 min</a:t>
            </a:r>
          </a:p>
          <a:p>
            <a:pPr lvl="0"/>
            <a:endParaRPr lang="en-US" sz="1300" dirty="0">
              <a:latin typeface="Arial" charset="0"/>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questions on the slide as a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 focus question is designed to be answered using the lesson’s main learning goal and supporting science ideas. A goal statement describes the main science idea to be learned.</a:t>
            </a:r>
          </a:p>
          <a:p>
            <a:pPr marL="137160" indent="-137160">
              <a:buFont typeface="Arial" pitchFamily="34" charset="0"/>
              <a:buChar char="•"/>
            </a:pPr>
            <a:r>
              <a:rPr lang="en-US" sz="1200" kern="1200" dirty="0">
                <a:solidFill>
                  <a:schemeClr val="tx1"/>
                </a:solidFill>
                <a:latin typeface="+mn-lt"/>
                <a:ea typeface="+mn-ea"/>
                <a:cs typeface="+mn-cs"/>
              </a:rPr>
              <a:t>Focus questions are always used in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because they are useful in engaging student interest, making their thinking visible, and eliciting initial ideas at the beginning of a lesson. When posed at the end of a lesson, focus questions challenge students to use new ideas developed during the lesson. </a:t>
            </a:r>
          </a:p>
          <a:p>
            <a:r>
              <a:rPr lang="en-US" sz="1300" dirty="0">
                <a:latin typeface="Arial" charset="0"/>
              </a:rPr>
              <a:t> </a:t>
            </a:r>
          </a:p>
          <a:p>
            <a:endParaRPr lang="en-US" dirty="0"/>
          </a:p>
        </p:txBody>
      </p:sp>
      <p:sp>
        <p:nvSpPr>
          <p:cNvPr id="68612" name="Slide Number Placeholder 3"/>
          <p:cNvSpPr>
            <a:spLocks noGrp="1"/>
          </p:cNvSpPr>
          <p:nvPr>
            <p:ph type="sldNum" sz="quarter" idx="5"/>
          </p:nvPr>
        </p:nvSpPr>
        <p:spPr>
          <a:noFill/>
        </p:spPr>
        <p:txBody>
          <a:bodyPr/>
          <a:lstStyle>
            <a:lvl1pPr defTabSz="984927" eaLnBrk="0" hangingPunct="0">
              <a:defRPr>
                <a:solidFill>
                  <a:schemeClr val="tx1"/>
                </a:solidFill>
                <a:latin typeface="Arial" charset="0"/>
              </a:defRPr>
            </a:lvl1pPr>
            <a:lvl2pPr marL="785258" indent="-302022" defTabSz="984927" eaLnBrk="0" hangingPunct="0">
              <a:defRPr>
                <a:solidFill>
                  <a:schemeClr val="tx1"/>
                </a:solidFill>
                <a:latin typeface="Arial" charset="0"/>
              </a:defRPr>
            </a:lvl2pPr>
            <a:lvl3pPr marL="1208089" indent="-241618" defTabSz="984927" eaLnBrk="0" hangingPunct="0">
              <a:defRPr>
                <a:solidFill>
                  <a:schemeClr val="tx1"/>
                </a:solidFill>
                <a:latin typeface="Arial" charset="0"/>
              </a:defRPr>
            </a:lvl3pPr>
            <a:lvl4pPr marL="1691324" indent="-241618" defTabSz="984927" eaLnBrk="0" hangingPunct="0">
              <a:defRPr>
                <a:solidFill>
                  <a:schemeClr val="tx1"/>
                </a:solidFill>
                <a:latin typeface="Arial" charset="0"/>
              </a:defRPr>
            </a:lvl4pPr>
            <a:lvl5pPr marL="2174558" indent="-241618" defTabSz="984927" eaLnBrk="0" hangingPunct="0">
              <a:defRPr>
                <a:solidFill>
                  <a:schemeClr val="tx1"/>
                </a:solidFill>
                <a:latin typeface="Arial" charset="0"/>
              </a:defRPr>
            </a:lvl5pPr>
            <a:lvl6pPr marL="2657794" indent="-241618" defTabSz="984927" eaLnBrk="0" fontAlgn="base" hangingPunct="0">
              <a:spcBef>
                <a:spcPct val="0"/>
              </a:spcBef>
              <a:spcAft>
                <a:spcPct val="0"/>
              </a:spcAft>
              <a:defRPr>
                <a:solidFill>
                  <a:schemeClr val="tx1"/>
                </a:solidFill>
                <a:latin typeface="Arial" charset="0"/>
              </a:defRPr>
            </a:lvl6pPr>
            <a:lvl7pPr marL="3141029" indent="-241618" defTabSz="984927" eaLnBrk="0" fontAlgn="base" hangingPunct="0">
              <a:spcBef>
                <a:spcPct val="0"/>
              </a:spcBef>
              <a:spcAft>
                <a:spcPct val="0"/>
              </a:spcAft>
              <a:defRPr>
                <a:solidFill>
                  <a:schemeClr val="tx1"/>
                </a:solidFill>
                <a:latin typeface="Arial" charset="0"/>
              </a:defRPr>
            </a:lvl7pPr>
            <a:lvl8pPr marL="3624265" indent="-241618" defTabSz="984927" eaLnBrk="0" fontAlgn="base" hangingPunct="0">
              <a:spcBef>
                <a:spcPct val="0"/>
              </a:spcBef>
              <a:spcAft>
                <a:spcPct val="0"/>
              </a:spcAft>
              <a:defRPr>
                <a:solidFill>
                  <a:schemeClr val="tx1"/>
                </a:solidFill>
                <a:latin typeface="Arial" charset="0"/>
              </a:defRPr>
            </a:lvl8pPr>
            <a:lvl9pPr marL="4107500" indent="-241618" defTabSz="984927" eaLnBrk="0" fontAlgn="base" hangingPunct="0">
              <a:spcBef>
                <a:spcPct val="0"/>
              </a:spcBef>
              <a:spcAft>
                <a:spcPct val="0"/>
              </a:spcAft>
              <a:defRPr>
                <a:solidFill>
                  <a:schemeClr val="tx1"/>
                </a:solidFill>
                <a:latin typeface="Arial" charset="0"/>
              </a:defRPr>
            </a:lvl9pPr>
          </a:lstStyle>
          <a:p>
            <a:pPr eaLnBrk="1" hangingPunct="1"/>
            <a:fld id="{60B414E8-FCFE-46D8-BA08-574C71DA1196}" type="slidenum">
              <a:rPr lang="en-US" smtClean="0">
                <a:solidFill>
                  <a:prstClr val="black"/>
                </a:solidFill>
              </a:rPr>
              <a:pPr eaLnBrk="1" hangingPunct="1"/>
              <a:t>9</a:t>
            </a:fld>
            <a:endParaRPr lang="en-US" dirty="0">
              <a:solidFill>
                <a:prstClr val="black"/>
              </a:solidFill>
            </a:endParaRPr>
          </a:p>
        </p:txBody>
      </p:sp>
      <p:sp>
        <p:nvSpPr>
          <p:cNvPr id="2" name="Date Placeholder 1"/>
          <p:cNvSpPr>
            <a:spLocks noGrp="1"/>
          </p:cNvSpPr>
          <p:nvPr>
            <p:ph type="dt" idx="10"/>
          </p:nvPr>
        </p:nvSpPr>
        <p:spPr/>
        <p:txBody>
          <a:bodyPr/>
          <a:lstStyle/>
          <a:p>
            <a:pPr>
              <a:defRPr/>
            </a:pPr>
            <a:fld id="{793A580C-52CB-43C5-BF1F-B4A655877C36}" type="datetime1">
              <a:rPr lang="en-US" smtClean="0">
                <a:solidFill>
                  <a:prstClr val="black"/>
                </a:solidFill>
              </a:rPr>
              <a:pPr>
                <a:defRPr/>
              </a:pPr>
              <a:t>1/7/2020</a:t>
            </a:fld>
            <a:endParaRPr lang="en-US" dirty="0">
              <a:solidFill>
                <a:prstClr val="black"/>
              </a:solidFill>
            </a:endParaRPr>
          </a:p>
        </p:txBody>
      </p:sp>
      <p:sp>
        <p:nvSpPr>
          <p:cNvPr id="3" name="Footer Placeholder 2"/>
          <p:cNvSpPr>
            <a:spLocks noGrp="1"/>
          </p:cNvSpPr>
          <p:nvPr>
            <p:ph type="ftr" sz="quarter" idx="11"/>
          </p:nvPr>
        </p:nvSpPr>
        <p:spPr/>
        <p:txBody>
          <a:bodyPr/>
          <a:lstStyle/>
          <a:p>
            <a:pPr>
              <a:defRPr/>
            </a:pPr>
            <a:r>
              <a:rPr lang="en-US" dirty="0">
                <a:solidFill>
                  <a:prstClr val="black"/>
                </a:solidFill>
              </a:rPr>
              <a:t>STeLLA Summer Institute I</a:t>
            </a:r>
          </a:p>
        </p:txBody>
      </p:sp>
      <p:sp>
        <p:nvSpPr>
          <p:cNvPr id="4" name="Header Placeholder 3"/>
          <p:cNvSpPr>
            <a:spLocks noGrp="1"/>
          </p:cNvSpPr>
          <p:nvPr>
            <p:ph type="hdr" sz="quarter" idx="12"/>
          </p:nvPr>
        </p:nvSpPr>
        <p:spPr/>
        <p:txBody>
          <a:bodyPr/>
          <a:lstStyle/>
          <a:p>
            <a:pPr>
              <a:defRPr/>
            </a:pPr>
            <a:r>
              <a:rPr lang="en-US" dirty="0">
                <a:solidFill>
                  <a:prstClr val="black"/>
                </a:solidFill>
              </a:rPr>
              <a:t>BSCS</a:t>
            </a:r>
          </a:p>
        </p:txBody>
      </p:sp>
    </p:spTree>
    <p:extLst>
      <p:ext uri="{BB962C8B-B14F-4D97-AF65-F5344CB8AC3E}">
        <p14:creationId xmlns:p14="http://schemas.microsoft.com/office/powerpoint/2010/main" val="96161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46280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338333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763825307"/>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embed/6GXt-AUIZD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embed/zGUreyvM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embed/KIV3GnHx2n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youtube.com/embed/RoF7B3tqQEI" TargetMode="External"/><Relationship Id="rId4" Type="http://schemas.openxmlformats.org/officeDocument/2006/relationships/hyperlink" Target="https://www.youtube.com/embed/X7qzq4alvaY"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622675" y="2514600"/>
            <a:ext cx="1787525" cy="646331"/>
          </a:xfrm>
          <a:prstGeom prst="rect">
            <a:avLst/>
          </a:prstGeom>
          <a:noFill/>
        </p:spPr>
        <p:txBody>
          <a:bodyPr wrap="square" rtlCol="0">
            <a:spAutoFit/>
          </a:bodyPr>
          <a:lstStyle/>
          <a:p>
            <a:r>
              <a:rPr lang="en-US" sz="3600" dirty="0">
                <a:solidFill>
                  <a:srgbClr val="1F497D"/>
                </a:solidFill>
                <a:latin typeface="Calibri" pitchFamily="34" charset="0"/>
                <a:cs typeface="Arial" pitchFamily="34" charset="0"/>
              </a:rPr>
              <a:t>Day 6</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Questions: Strategies I and 7</a:t>
            </a:r>
          </a:p>
        </p:txBody>
      </p:sp>
      <p:sp>
        <p:nvSpPr>
          <p:cNvPr id="3" name="Content Placeholder 2"/>
          <p:cNvSpPr>
            <a:spLocks noGrp="1"/>
          </p:cNvSpPr>
          <p:nvPr>
            <p:ph idx="1"/>
          </p:nvPr>
        </p:nvSpPr>
        <p:spPr/>
        <p:txBody>
          <a:bodyPr/>
          <a:lstStyle/>
          <a:p>
            <a:pPr marL="365760" indent="-365760">
              <a:buFont typeface="+mj-lt"/>
              <a:buAutoNum type="arabicPeriod"/>
            </a:pPr>
            <a:r>
              <a:rPr lang="en-US" sz="3200" dirty="0"/>
              <a:t>What are various ways a lesson or unit can be synthesized and/or summarized?</a:t>
            </a:r>
          </a:p>
          <a:p>
            <a:pPr marL="365760" indent="-365760">
              <a:spcBef>
                <a:spcPts val="1200"/>
              </a:spcBef>
              <a:buFont typeface="+mj-lt"/>
              <a:buAutoNum type="arabicPeriod"/>
            </a:pPr>
            <a:r>
              <a:rPr lang="en-US" sz="3200" dirty="0"/>
              <a:t>How are strategies I and 7 similar and different?</a:t>
            </a:r>
          </a:p>
          <a:p>
            <a:pPr marL="731520" indent="-365760">
              <a:buClr>
                <a:schemeClr val="bg1">
                  <a:lumMod val="75000"/>
                </a:schemeClr>
              </a:buClr>
              <a:buAutoNum type="alphaLcPeriod"/>
            </a:pPr>
            <a:r>
              <a:rPr lang="en-US" sz="3200" b="1" dirty="0"/>
              <a:t>SCSL strategy I</a:t>
            </a:r>
            <a:r>
              <a:rPr lang="en-US" sz="3200" dirty="0"/>
              <a:t>: Summarize key science ideas.</a:t>
            </a:r>
          </a:p>
          <a:p>
            <a:pPr marL="731520" indent="-365760">
              <a:buClr>
                <a:schemeClr val="bg1">
                  <a:lumMod val="75000"/>
                </a:schemeClr>
              </a:buClr>
              <a:buFont typeface="Arial" charset="0"/>
              <a:buAutoNum type="alphaLcPeriod"/>
            </a:pPr>
            <a:r>
              <a:rPr lang="en-US" sz="3200" b="1" dirty="0"/>
              <a:t>STL strategy 7</a:t>
            </a:r>
            <a:r>
              <a:rPr lang="en-US" sz="3200" dirty="0"/>
              <a:t>: Engage students in making connections by synthesizing and summarizing key science ideas.</a:t>
            </a:r>
          </a:p>
          <a:p>
            <a:pPr marL="457200" indent="-457200">
              <a:buAutoNum type="alphaLcPeriod"/>
            </a:pPr>
            <a:endParaRPr lang="en-US" dirty="0"/>
          </a:p>
          <a:p>
            <a:endParaRPr lang="en-US" dirty="0"/>
          </a:p>
        </p:txBody>
      </p:sp>
    </p:spTree>
    <p:extLst>
      <p:ext uri="{BB962C8B-B14F-4D97-AF65-F5344CB8AC3E}">
        <p14:creationId xmlns:p14="http://schemas.microsoft.com/office/powerpoint/2010/main" val="1852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a:bodyPr>
          <a:lstStyle/>
          <a:p>
            <a:r>
              <a:rPr lang="en-US" dirty="0"/>
              <a:t>Video-based Lesson Analysis</a:t>
            </a:r>
          </a:p>
        </p:txBody>
      </p:sp>
      <p:sp>
        <p:nvSpPr>
          <p:cNvPr id="4" name="Content Placeholder 3"/>
          <p:cNvSpPr>
            <a:spLocks noGrp="1"/>
          </p:cNvSpPr>
          <p:nvPr>
            <p:ph idx="1"/>
          </p:nvPr>
        </p:nvSpPr>
        <p:spPr>
          <a:xfrm>
            <a:off x="609600" y="1600200"/>
            <a:ext cx="8077200" cy="4876800"/>
          </a:xfrm>
        </p:spPr>
        <p:txBody>
          <a:bodyPr/>
          <a:lstStyle/>
          <a:p>
            <a:pPr marL="0" indent="0">
              <a:buNone/>
            </a:pPr>
            <a:r>
              <a:rPr lang="en-US" sz="3200" dirty="0"/>
              <a:t>Next we’ll analyze two video clips from the beginning and end of a lesson on forces.</a:t>
            </a:r>
          </a:p>
        </p:txBody>
      </p:sp>
    </p:spTree>
    <p:extLst>
      <p:ext uri="{BB962C8B-B14F-4D97-AF65-F5344CB8AC3E}">
        <p14:creationId xmlns:p14="http://schemas.microsoft.com/office/powerpoint/2010/main" val="223890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B</a:t>
            </a:r>
          </a:p>
        </p:txBody>
      </p:sp>
      <p:sp>
        <p:nvSpPr>
          <p:cNvPr id="3" name="Content Placeholder 2"/>
          <p:cNvSpPr>
            <a:spLocks noGrp="1"/>
          </p:cNvSpPr>
          <p:nvPr>
            <p:ph idx="1"/>
          </p:nvPr>
        </p:nvSpPr>
        <p:spPr>
          <a:xfrm>
            <a:off x="457200" y="1295400"/>
            <a:ext cx="8001000" cy="5257800"/>
          </a:xfrm>
        </p:spPr>
        <p:txBody>
          <a:bodyPr/>
          <a:lstStyle/>
          <a:p>
            <a:pPr marL="365760" indent="-365760" eaLnBrk="1" hangingPunct="1">
              <a:spcBef>
                <a:spcPts val="600"/>
              </a:spcBef>
              <a:buAutoNum type="arabicPeriod"/>
            </a:pPr>
            <a:r>
              <a:rPr lang="en-US" sz="2800" dirty="0"/>
              <a:t>In Analysis Guides B and I (handout 6.1), review the four criteria for strategy B: Setting the purpose.</a:t>
            </a:r>
          </a:p>
          <a:p>
            <a:pPr marL="365760" indent="-365760" eaLnBrk="1" hangingPunct="1">
              <a:spcBef>
                <a:spcPts val="800"/>
              </a:spcBef>
              <a:buAutoNum type="arabicPeriod" startAt="2"/>
            </a:pPr>
            <a:r>
              <a:rPr lang="en-US" sz="2800" dirty="0"/>
              <a:t>Read the lesson context at the top of the video transcript (handout 6.2).</a:t>
            </a:r>
          </a:p>
          <a:p>
            <a:pPr marL="365760" indent="-365760" eaLnBrk="1" hangingPunct="1">
              <a:spcBef>
                <a:spcPts val="800"/>
              </a:spcBef>
              <a:buAutoNum type="arabicPeriod" startAt="2"/>
            </a:pPr>
            <a:r>
              <a:rPr lang="en-US" sz="2800" dirty="0"/>
              <a:t>Watch the first video clip, keeping in mind the criteria for strategy B.</a:t>
            </a:r>
          </a:p>
          <a:p>
            <a:pPr marL="365760" indent="-365760" eaLnBrk="1" hangingPunct="1">
              <a:spcBef>
                <a:spcPts val="800"/>
              </a:spcBef>
              <a:buAutoNum type="arabicPeriod" startAt="2"/>
            </a:pPr>
            <a:r>
              <a:rPr lang="en-US" sz="2800" dirty="0"/>
              <a:t>Analyze the transcript using the analysis guide. </a:t>
            </a:r>
          </a:p>
          <a:p>
            <a:pPr marL="731520" indent="-274320" eaLnBrk="1" hangingPunct="1">
              <a:spcBef>
                <a:spcPts val="600"/>
              </a:spcBef>
            </a:pPr>
            <a:r>
              <a:rPr lang="en-US" sz="2800" i="1" dirty="0"/>
              <a:t>How well does the beginning of this lesson match the criteria for strategy B?</a:t>
            </a:r>
          </a:p>
          <a:p>
            <a:pPr marL="365760" indent="-365760" eaLnBrk="1" hangingPunct="1">
              <a:spcBef>
                <a:spcPts val="800"/>
              </a:spcBef>
              <a:buFont typeface="+mj-lt"/>
              <a:buAutoNum type="arabicPeriod" startAt="5"/>
            </a:pPr>
            <a:r>
              <a:rPr lang="en-US" sz="2800" dirty="0"/>
              <a:t>Share and compare your analyses. </a:t>
            </a:r>
          </a:p>
        </p:txBody>
      </p:sp>
      <p:sp>
        <p:nvSpPr>
          <p:cNvPr id="4" name="TextBox 3"/>
          <p:cNvSpPr txBox="1"/>
          <p:nvPr/>
        </p:nvSpPr>
        <p:spPr>
          <a:xfrm>
            <a:off x="2362200" y="6248400"/>
            <a:ext cx="6781800" cy="400110"/>
          </a:xfrm>
          <a:prstGeom prst="rect">
            <a:avLst/>
          </a:prstGeom>
          <a:noFill/>
        </p:spPr>
        <p:txBody>
          <a:bodyPr wrap="square" rtlCol="0">
            <a:spAutoFit/>
          </a:bodyPr>
          <a:lstStyle/>
          <a:p>
            <a:r>
              <a:rPr lang="en-US" sz="2000" dirty="0">
                <a:solidFill>
                  <a:srgbClr val="0070C0"/>
                </a:solidFill>
                <a:latin typeface="Calibri" pitchFamily="34" charset="0"/>
              </a:rPr>
              <a:t>Link to video clip 1: </a:t>
            </a:r>
            <a:r>
              <a:rPr lang="en-US" sz="2000" dirty="0">
                <a:solidFill>
                  <a:srgbClr val="0070C0"/>
                </a:solidFill>
                <a:latin typeface="Calibri" pitchFamily="34" charset="0"/>
                <a:hlinkClick r:id="rId3"/>
              </a:rPr>
              <a:t>6.1_mspcp_gr.3.forces_torres_L1_c1-2</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3650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Lesson Analysis: Strategy I</a:t>
            </a:r>
          </a:p>
        </p:txBody>
      </p:sp>
      <p:sp>
        <p:nvSpPr>
          <p:cNvPr id="3" name="Content Placeholder 2"/>
          <p:cNvSpPr>
            <a:spLocks noGrp="1"/>
          </p:cNvSpPr>
          <p:nvPr>
            <p:ph idx="1"/>
          </p:nvPr>
        </p:nvSpPr>
        <p:spPr>
          <a:xfrm>
            <a:off x="457200" y="1295400"/>
            <a:ext cx="8534400" cy="5181600"/>
          </a:xfrm>
        </p:spPr>
        <p:txBody>
          <a:bodyPr/>
          <a:lstStyle/>
          <a:p>
            <a:pPr marL="365760" indent="-365760" eaLnBrk="1" hangingPunct="1">
              <a:spcBef>
                <a:spcPts val="600"/>
              </a:spcBef>
              <a:buAutoNum type="arabicPeriod"/>
            </a:pPr>
            <a:r>
              <a:rPr lang="en-US" sz="2800" dirty="0"/>
              <a:t>In Analysis Guides B and I (handout 6.1), review the six criteria for strategy I: Summarizing key science ideas. </a:t>
            </a:r>
          </a:p>
          <a:p>
            <a:pPr marL="365760" indent="-365760" eaLnBrk="1" hangingPunct="1">
              <a:spcBef>
                <a:spcPts val="600"/>
              </a:spcBef>
              <a:buAutoNum type="arabicPeriod"/>
            </a:pPr>
            <a:r>
              <a:rPr lang="en-US" sz="2800" dirty="0"/>
              <a:t>Review the lesson context at the top of the video transcript (handout 6.3). </a:t>
            </a:r>
          </a:p>
          <a:p>
            <a:pPr marL="365760" indent="-365760" eaLnBrk="1" hangingPunct="1">
              <a:spcBef>
                <a:spcPts val="600"/>
              </a:spcBef>
              <a:buAutoNum type="arabicPeriod"/>
            </a:pPr>
            <a:r>
              <a:rPr lang="en-US" sz="2800" dirty="0"/>
              <a:t>Watch the second video clip, keeping in mind the criteria for strategy I.</a:t>
            </a:r>
          </a:p>
          <a:p>
            <a:pPr marL="365760" indent="-365760" eaLnBrk="1" hangingPunct="1">
              <a:spcBef>
                <a:spcPts val="600"/>
              </a:spcBef>
              <a:buAutoNum type="arabicPeriod"/>
            </a:pPr>
            <a:r>
              <a:rPr lang="en-US" sz="2800" dirty="0"/>
              <a:t>Analyze the transcript using the analysis guide.</a:t>
            </a:r>
          </a:p>
          <a:p>
            <a:pPr marL="731520" indent="-274320" eaLnBrk="1" hangingPunct="1">
              <a:spcBef>
                <a:spcPts val="600"/>
              </a:spcBef>
            </a:pPr>
            <a:r>
              <a:rPr lang="en-US" sz="2800" i="1" dirty="0"/>
              <a:t>How well does the end of this lesson match the criteria for strategy I?</a:t>
            </a:r>
          </a:p>
          <a:p>
            <a:pPr marL="365760" indent="-365760" eaLnBrk="1" hangingPunct="1">
              <a:spcBef>
                <a:spcPts val="600"/>
              </a:spcBef>
              <a:buFont typeface="+mj-lt"/>
              <a:buAutoNum type="arabicPeriod" startAt="5"/>
            </a:pPr>
            <a:r>
              <a:rPr lang="en-US" sz="2800" dirty="0"/>
              <a:t>Share and compare your analyses. </a:t>
            </a:r>
          </a:p>
          <a:p>
            <a:endParaRPr lang="en-US" dirty="0"/>
          </a:p>
        </p:txBody>
      </p:sp>
      <p:sp>
        <p:nvSpPr>
          <p:cNvPr id="4" name="TextBox 3"/>
          <p:cNvSpPr txBox="1"/>
          <p:nvPr/>
        </p:nvSpPr>
        <p:spPr>
          <a:xfrm>
            <a:off x="2667000" y="6096000"/>
            <a:ext cx="6324600" cy="400110"/>
          </a:xfrm>
          <a:prstGeom prst="rect">
            <a:avLst/>
          </a:prstGeom>
          <a:noFill/>
        </p:spPr>
        <p:txBody>
          <a:bodyPr wrap="square" rtlCol="0">
            <a:spAutoFit/>
          </a:bodyPr>
          <a:lstStyle/>
          <a:p>
            <a:r>
              <a:rPr lang="en-US" sz="2000" dirty="0">
                <a:solidFill>
                  <a:srgbClr val="0070C0"/>
                </a:solidFill>
                <a:latin typeface="Calibri" pitchFamily="34" charset="0"/>
              </a:rPr>
              <a:t>Link to video clip 2: </a:t>
            </a:r>
            <a:r>
              <a:rPr lang="en-US" sz="2000" dirty="0">
                <a:solidFill>
                  <a:srgbClr val="0070C0"/>
                </a:solidFill>
                <a:latin typeface="Calibri" pitchFamily="34" charset="0"/>
                <a:hlinkClick r:id="rId3"/>
              </a:rPr>
              <a:t>6.2_mspcp_gr.3.forces_torres_L1_c5</a:t>
            </a:r>
            <a:endParaRPr lang="en-US" sz="2000" dirty="0">
              <a:solidFill>
                <a:srgbClr val="0070C0"/>
              </a:solidFill>
              <a:latin typeface="Calibri" pitchFamily="34" charset="0"/>
            </a:endParaRPr>
          </a:p>
        </p:txBody>
      </p:sp>
    </p:spTree>
    <p:extLst>
      <p:ext uri="{BB962C8B-B14F-4D97-AF65-F5344CB8AC3E}">
        <p14:creationId xmlns:p14="http://schemas.microsoft.com/office/powerpoint/2010/main" val="1898791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normAutofit lnSpcReduction="10000"/>
          </a:bodyPr>
          <a:lstStyle/>
          <a:p>
            <a:pPr marL="365760" indent="-365760">
              <a:buFont typeface="+mj-lt"/>
              <a:buAutoNum type="arabicPeriod"/>
            </a:pPr>
            <a:r>
              <a:rPr lang="en-US" sz="3200" dirty="0"/>
              <a:t>Examine the main learning goal, the lesson focus question, and the lesson summary for your assigned Forces lesson plan (parts A </a:t>
            </a:r>
            <a:br>
              <a:rPr lang="en-US" sz="3200" dirty="0"/>
            </a:br>
            <a:r>
              <a:rPr lang="en-US" sz="3200" dirty="0"/>
              <a:t>and B).</a:t>
            </a:r>
          </a:p>
          <a:p>
            <a:pPr marL="365760" indent="-365760">
              <a:spcBef>
                <a:spcPts val="1200"/>
              </a:spcBef>
              <a:buFont typeface="+mj-lt"/>
              <a:buAutoNum type="arabicPeriod"/>
            </a:pPr>
            <a:r>
              <a:rPr lang="en-US" sz="3200" dirty="0"/>
              <a:t>Answer these questions in your notebooks, keeping in mind the analysis-guide criteria for strategies B and I: </a:t>
            </a:r>
          </a:p>
          <a:p>
            <a:pPr marL="731520" lvl="1" indent="-274320">
              <a:spcBef>
                <a:spcPts val="1200"/>
              </a:spcBef>
              <a:spcAft>
                <a:spcPts val="600"/>
              </a:spcAft>
              <a:buFont typeface="Arial" pitchFamily="34" charset="0"/>
              <a:buChar char="•"/>
            </a:pPr>
            <a:r>
              <a:rPr lang="en-US" sz="3200" dirty="0"/>
              <a:t>What do you notice?</a:t>
            </a:r>
          </a:p>
          <a:p>
            <a:pPr marL="731520" lvl="1" indent="-274320">
              <a:spcBef>
                <a:spcPts val="300"/>
              </a:spcBef>
              <a:buFont typeface="Arial" pitchFamily="34" charset="0"/>
              <a:buChar char="•"/>
            </a:pPr>
            <a:r>
              <a:rPr lang="en-US" sz="3200" dirty="0"/>
              <a:t>What do you wonder about?</a:t>
            </a:r>
          </a:p>
        </p:txBody>
      </p:sp>
      <p:sp>
        <p:nvSpPr>
          <p:cNvPr id="4" name="Title 1"/>
          <p:cNvSpPr txBox="1">
            <a:spLocks/>
          </p:cNvSpPr>
          <p:nvPr/>
        </p:nvSpPr>
        <p:spPr>
          <a:xfrm>
            <a:off x="457200" y="457200"/>
            <a:ext cx="8382000" cy="990600"/>
          </a:xfrm>
          <a:prstGeom prst="rect">
            <a:avLst/>
          </a:prstGeom>
        </p:spPr>
        <p:txBody>
          <a:bodyPr vert="horz" lIns="91440" tIns="45720" rIns="91440" bIns="45720" rtlCol="0" anchor="ct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The Forces</a:t>
            </a:r>
            <a:r>
              <a:rPr kumimoji="0" lang="en-US" sz="3600" b="0" i="0" u="none" strike="noStrike" kern="1200" cap="none" spc="-100" normalizeH="0" noProof="0" dirty="0">
                <a:ln>
                  <a:noFill/>
                </a:ln>
                <a:solidFill>
                  <a:schemeClr val="tx2"/>
                </a:solidFill>
                <a:effectLst/>
                <a:uLnTx/>
                <a:uFillTx/>
                <a:latin typeface="Calibri" panose="020F0502020204030204" pitchFamily="34" charset="0"/>
                <a:ea typeface="+mj-ea"/>
                <a:cs typeface="+mj-cs"/>
              </a:rPr>
              <a:t> </a:t>
            </a:r>
            <a:r>
              <a:rPr kumimoji="0" lang="en-US" sz="36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Lesson Plans: Reading and Analysis</a:t>
            </a:r>
          </a:p>
        </p:txBody>
      </p:sp>
    </p:spTree>
    <p:extLst>
      <p:ext uri="{BB962C8B-B14F-4D97-AF65-F5344CB8AC3E}">
        <p14:creationId xmlns:p14="http://schemas.microsoft.com/office/powerpoint/2010/main" val="1277484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05000"/>
          </a:xfrm>
        </p:spPr>
        <p:txBody>
          <a:bodyPr/>
          <a:lstStyle/>
          <a:p>
            <a:pPr fontAlgn="auto">
              <a:spcAft>
                <a:spcPts val="0"/>
              </a:spcAft>
              <a:defRPr/>
            </a:pPr>
            <a:r>
              <a:rPr lang="en-US" dirty="0"/>
              <a:t>forces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3723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3</a:t>
            </a:r>
            <a:br>
              <a:rPr lang="en-US" sz="2000" dirty="0">
                <a:solidFill>
                  <a:srgbClr val="000000"/>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Homework</a:t>
            </a:r>
          </a:p>
        </p:txBody>
      </p:sp>
      <p:sp>
        <p:nvSpPr>
          <p:cNvPr id="3" name="Content Placeholder 2"/>
          <p:cNvSpPr>
            <a:spLocks noGrp="1"/>
          </p:cNvSpPr>
          <p:nvPr>
            <p:ph idx="1"/>
          </p:nvPr>
        </p:nvSpPr>
        <p:spPr>
          <a:xfrm>
            <a:off x="685800" y="1524000"/>
            <a:ext cx="8001000" cy="4876800"/>
          </a:xfrm>
        </p:spPr>
        <p:txBody>
          <a:bodyPr/>
          <a:lstStyle/>
          <a:p>
            <a:pPr marL="0" indent="0">
              <a:spcBef>
                <a:spcPts val="1200"/>
              </a:spcBef>
              <a:buNone/>
            </a:pPr>
            <a:r>
              <a:rPr lang="en-US" sz="3200" dirty="0"/>
              <a:t>Share a new idea or question from the content deepening homework.</a:t>
            </a:r>
          </a:p>
          <a:p>
            <a:pPr lvl="1"/>
            <a:r>
              <a:rPr lang="en-US" sz="3200" dirty="0"/>
              <a:t>What helped clarify your understandings of the science content?</a:t>
            </a:r>
          </a:p>
          <a:p>
            <a:pPr lvl="1"/>
            <a:r>
              <a:rPr lang="en-US" sz="3200" dirty="0"/>
              <a:t>What idea was new to you?</a:t>
            </a:r>
          </a:p>
          <a:p>
            <a:pPr lvl="1"/>
            <a:r>
              <a:rPr lang="en-US" sz="3200" dirty="0"/>
              <a:t>What idea were you confused about?</a:t>
            </a:r>
          </a:p>
          <a:p>
            <a:pPr lvl="1"/>
            <a:r>
              <a:rPr lang="en-US" sz="3200" dirty="0"/>
              <a:t>What big idea do you think is important to highlight for students? </a:t>
            </a:r>
          </a:p>
          <a:p>
            <a:pPr lvl="1"/>
            <a:r>
              <a:rPr lang="en-US" sz="3200" dirty="0"/>
              <a:t>What burning question do you have?</a:t>
            </a:r>
          </a:p>
          <a:p>
            <a:pPr marL="0" indent="0">
              <a:spcBef>
                <a:spcPts val="1200"/>
              </a:spcBef>
              <a:buNone/>
            </a:pPr>
            <a:endParaRPr lang="en-US" dirty="0"/>
          </a:p>
        </p:txBody>
      </p:sp>
    </p:spTree>
    <p:extLst>
      <p:ext uri="{BB962C8B-B14F-4D97-AF65-F5344CB8AC3E}">
        <p14:creationId xmlns:p14="http://schemas.microsoft.com/office/powerpoint/2010/main" val="266921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pPr lvl="0"/>
            <a:br>
              <a:rPr lang="en-US" sz="3600" dirty="0"/>
            </a:br>
            <a:r>
              <a:rPr lang="en-US" dirty="0"/>
              <a:t>Unit Central Questions</a:t>
            </a:r>
            <a:br>
              <a:rPr lang="en-US" sz="3600" dirty="0"/>
            </a:br>
            <a:endParaRPr lang="en-US" sz="3600" dirty="0"/>
          </a:p>
        </p:txBody>
      </p:sp>
      <p:sp>
        <p:nvSpPr>
          <p:cNvPr id="5" name="Content Placeholder 2"/>
          <p:cNvSpPr>
            <a:spLocks noGrp="1"/>
          </p:cNvSpPr>
          <p:nvPr>
            <p:ph idx="1"/>
          </p:nvPr>
        </p:nvSpPr>
        <p:spPr>
          <a:xfrm>
            <a:off x="762000" y="1600200"/>
            <a:ext cx="8001000" cy="4495800"/>
          </a:xfrm>
        </p:spPr>
        <p:txBody>
          <a:bodyPr/>
          <a:lstStyle/>
          <a:p>
            <a:pPr marL="0" indent="0">
              <a:buNone/>
            </a:pPr>
            <a:r>
              <a:rPr lang="en-US" sz="3200" dirty="0"/>
              <a:t>What makes something start to move? What makes something stop moving or change direction? </a:t>
            </a:r>
            <a:r>
              <a:rPr lang="en-US" sz="1800" dirty="0"/>
              <a:t> </a:t>
            </a:r>
            <a:r>
              <a:rPr lang="en-US" dirty="0"/>
              <a:t> </a:t>
            </a:r>
          </a:p>
        </p:txBody>
      </p:sp>
    </p:spTree>
    <p:extLst>
      <p:ext uri="{BB962C8B-B14F-4D97-AF65-F5344CB8AC3E}">
        <p14:creationId xmlns:p14="http://schemas.microsoft.com/office/powerpoint/2010/main" val="486739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2400"/>
              </a:spcAft>
              <a:buClrTx/>
              <a:buNone/>
            </a:pPr>
            <a:r>
              <a:rPr lang="en-US" sz="3200" dirty="0"/>
              <a:t>Why do moving objects slow down and eventually stop?</a:t>
            </a:r>
          </a:p>
        </p:txBody>
      </p:sp>
    </p:spTree>
    <p:extLst>
      <p:ext uri="{BB962C8B-B14F-4D97-AF65-F5344CB8AC3E}">
        <p14:creationId xmlns:p14="http://schemas.microsoft.com/office/powerpoint/2010/main" val="360162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90600"/>
          </a:xfrm>
        </p:spPr>
        <p:txBody>
          <a:bodyPr>
            <a:normAutofit/>
          </a:bodyPr>
          <a:lstStyle/>
          <a:p>
            <a:r>
              <a:rPr lang="en-US" dirty="0"/>
              <a:t>Investigation 1: Does the Surface Matter?</a:t>
            </a:r>
          </a:p>
        </p:txBody>
      </p:sp>
      <p:sp>
        <p:nvSpPr>
          <p:cNvPr id="3" name="Content Placeholder 2"/>
          <p:cNvSpPr>
            <a:spLocks noGrp="1"/>
          </p:cNvSpPr>
          <p:nvPr>
            <p:ph idx="1"/>
          </p:nvPr>
        </p:nvSpPr>
        <p:spPr>
          <a:xfrm>
            <a:off x="533400" y="1371600"/>
            <a:ext cx="8382000" cy="5105400"/>
          </a:xfrm>
        </p:spPr>
        <p:txBody>
          <a:bodyPr/>
          <a:lstStyle/>
          <a:p>
            <a:pPr marL="0" indent="0">
              <a:buNone/>
            </a:pPr>
            <a:r>
              <a:rPr lang="en-US" sz="3000" b="1" dirty="0"/>
              <a:t>Think about this scenario: </a:t>
            </a:r>
            <a:r>
              <a:rPr lang="en-US" sz="3000" dirty="0"/>
              <a:t>Students rolled a soccer ball over three different surfaces:</a:t>
            </a:r>
          </a:p>
          <a:p>
            <a:pPr marL="731520" lvl="1" indent="-365760">
              <a:spcBef>
                <a:spcPts val="600"/>
              </a:spcBef>
            </a:pPr>
            <a:r>
              <a:rPr lang="en-US" sz="3000" dirty="0"/>
              <a:t>Grass</a:t>
            </a:r>
          </a:p>
          <a:p>
            <a:pPr marL="731520" lvl="1" indent="-365760">
              <a:spcBef>
                <a:spcPts val="600"/>
              </a:spcBef>
            </a:pPr>
            <a:r>
              <a:rPr lang="en-US" sz="3000" dirty="0"/>
              <a:t>Blacktop on the playground</a:t>
            </a:r>
          </a:p>
          <a:p>
            <a:pPr marL="731520" lvl="1" indent="-365760">
              <a:spcBef>
                <a:spcPts val="600"/>
              </a:spcBef>
            </a:pPr>
            <a:r>
              <a:rPr lang="en-US" sz="3000" dirty="0"/>
              <a:t>Tile flooring in the school hallway</a:t>
            </a:r>
          </a:p>
          <a:p>
            <a:pPr marL="0" indent="0">
              <a:spcBef>
                <a:spcPts val="1200"/>
              </a:spcBef>
              <a:buNone/>
            </a:pPr>
            <a:r>
              <a:rPr lang="en-US" sz="3000" dirty="0"/>
              <a:t>The students tried to use the same force each time. Then they measured how far the ball rolled.</a:t>
            </a:r>
          </a:p>
          <a:p>
            <a:pPr marL="0" indent="0">
              <a:spcBef>
                <a:spcPts val="1200"/>
              </a:spcBef>
              <a:buNone/>
            </a:pPr>
            <a:r>
              <a:rPr lang="en-US" sz="3000" b="1" dirty="0">
                <a:solidFill>
                  <a:srgbClr val="FF0000"/>
                </a:solidFill>
              </a:rPr>
              <a:t>Question: </a:t>
            </a:r>
            <a:r>
              <a:rPr lang="en-US" sz="3000" dirty="0"/>
              <a:t>Do you think the ball traveled the same distance on all three surfaces? Why or why not?</a:t>
            </a:r>
          </a:p>
        </p:txBody>
      </p:sp>
    </p:spTree>
    <p:extLst>
      <p:ext uri="{BB962C8B-B14F-4D97-AF65-F5344CB8AC3E}">
        <p14:creationId xmlns:p14="http://schemas.microsoft.com/office/powerpoint/2010/main" val="355143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Agenda for Day 6	</a:t>
            </a:r>
          </a:p>
        </p:txBody>
      </p:sp>
      <p:sp>
        <p:nvSpPr>
          <p:cNvPr id="3" name="Content Placeholder 2"/>
          <p:cNvSpPr>
            <a:spLocks noGrp="1"/>
          </p:cNvSpPr>
          <p:nvPr>
            <p:ph idx="1"/>
          </p:nvPr>
        </p:nvSpPr>
        <p:spPr>
          <a:xfrm>
            <a:off x="457200" y="1295400"/>
            <a:ext cx="8458200" cy="5257800"/>
          </a:xfrm>
        </p:spPr>
        <p:txBody>
          <a:bodyPr/>
          <a:lstStyle/>
          <a:p>
            <a:pPr marL="365760" indent="-365760">
              <a:spcBef>
                <a:spcPts val="300"/>
              </a:spcBef>
            </a:pPr>
            <a:r>
              <a:rPr lang="en-US" sz="3200" dirty="0"/>
              <a:t>Day-5 reflections</a:t>
            </a:r>
          </a:p>
          <a:p>
            <a:pPr marL="365760" indent="-365760">
              <a:spcBef>
                <a:spcPts val="300"/>
              </a:spcBef>
            </a:pPr>
            <a:r>
              <a:rPr lang="en-US" sz="3200" dirty="0"/>
              <a:t>Review: Science content storyline</a:t>
            </a:r>
          </a:p>
          <a:p>
            <a:pPr marL="365760" indent="-365760">
              <a:spcBef>
                <a:spcPts val="300"/>
              </a:spcBef>
            </a:pPr>
            <a:r>
              <a:rPr lang="en-US" sz="3200" dirty="0"/>
              <a:t>Today’s focus questions</a:t>
            </a:r>
          </a:p>
          <a:p>
            <a:pPr marL="365760" indent="-365760">
              <a:spcBef>
                <a:spcPts val="300"/>
              </a:spcBef>
            </a:pPr>
            <a:r>
              <a:rPr lang="en-US" sz="3200" dirty="0"/>
              <a:t>Lesson analysis: </a:t>
            </a:r>
            <a:r>
              <a:rPr lang="en-US" sz="3200" dirty="0" err="1"/>
              <a:t>STeLLA</a:t>
            </a:r>
            <a:r>
              <a:rPr lang="en-US" sz="3200" dirty="0"/>
              <a:t> strategies B, I, and 7</a:t>
            </a:r>
          </a:p>
          <a:p>
            <a:pPr marL="365760" indent="-365760">
              <a:spcBef>
                <a:spcPts val="300"/>
              </a:spcBef>
            </a:pPr>
            <a:r>
              <a:rPr lang="en-US" sz="3200" dirty="0"/>
              <a:t>Content deepening: forces</a:t>
            </a:r>
          </a:p>
          <a:p>
            <a:pPr marL="365760" indent="-365760">
              <a:spcBef>
                <a:spcPts val="300"/>
              </a:spcBef>
            </a:pPr>
            <a:r>
              <a:rPr lang="en-US" sz="3200" dirty="0"/>
              <a:t>Lunch</a:t>
            </a:r>
          </a:p>
          <a:p>
            <a:pPr marL="365760" indent="-365760">
              <a:spcBef>
                <a:spcPts val="300"/>
              </a:spcBef>
            </a:pPr>
            <a:r>
              <a:rPr lang="en-US" sz="3200" dirty="0"/>
              <a:t>Content deepening (continued)</a:t>
            </a:r>
          </a:p>
          <a:p>
            <a:pPr marL="365760" indent="-365760">
              <a:spcBef>
                <a:spcPts val="300"/>
              </a:spcBef>
            </a:pPr>
            <a:r>
              <a:rPr lang="en-US" sz="3200" dirty="0"/>
              <a:t>Lesson analysis: SCSL strategy C</a:t>
            </a:r>
          </a:p>
          <a:p>
            <a:pPr marL="365760" indent="-365760">
              <a:spcBef>
                <a:spcPts val="300"/>
              </a:spcBef>
            </a:pPr>
            <a:r>
              <a:rPr lang="en-US" sz="3200" dirty="0"/>
              <a:t>Summary, homework, and reflections	</a:t>
            </a:r>
            <a:endParaRPr lang="en-US" dirty="0"/>
          </a:p>
          <a:p>
            <a:endParaRPr lang="en-US" dirty="0"/>
          </a:p>
        </p:txBody>
      </p:sp>
    </p:spTree>
    <p:extLst>
      <p:ext uri="{BB962C8B-B14F-4D97-AF65-F5344CB8AC3E}">
        <p14:creationId xmlns:p14="http://schemas.microsoft.com/office/powerpoint/2010/main" val="10354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05800" cy="990600"/>
          </a:xfrm>
        </p:spPr>
        <p:txBody>
          <a:bodyPr/>
          <a:lstStyle/>
          <a:p>
            <a:r>
              <a:rPr lang="en-US" dirty="0"/>
              <a:t>Investigation 1: Does the Surface Matter?</a:t>
            </a:r>
          </a:p>
        </p:txBody>
      </p:sp>
      <p:pic>
        <p:nvPicPr>
          <p:cNvPr id="4" name="Picture 3" descr="C:\Users\chvidsten\AppData\Local\Microsoft\Windows\Temporary Internet Files\Content.Outlook\PW5C2PYH\RES C2 FOR L3PPT 004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905000"/>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2286000"/>
            <a:ext cx="1066800" cy="584775"/>
          </a:xfrm>
          <a:prstGeom prst="rect">
            <a:avLst/>
          </a:prstGeom>
          <a:noFill/>
        </p:spPr>
        <p:txBody>
          <a:bodyPr wrap="square" rtlCol="0">
            <a:spAutoFit/>
          </a:bodyPr>
          <a:lstStyle/>
          <a:p>
            <a:r>
              <a:rPr lang="en-US" sz="3200" dirty="0">
                <a:solidFill>
                  <a:schemeClr val="bg1"/>
                </a:solidFill>
              </a:rPr>
              <a:t>Car</a:t>
            </a:r>
          </a:p>
        </p:txBody>
      </p:sp>
      <p:sp>
        <p:nvSpPr>
          <p:cNvPr id="8" name="TextBox 7"/>
          <p:cNvSpPr txBox="1"/>
          <p:nvPr/>
        </p:nvSpPr>
        <p:spPr>
          <a:xfrm>
            <a:off x="1371600" y="4419600"/>
            <a:ext cx="1466850" cy="584775"/>
          </a:xfrm>
          <a:prstGeom prst="rect">
            <a:avLst/>
          </a:prstGeom>
          <a:noFill/>
        </p:spPr>
        <p:txBody>
          <a:bodyPr wrap="square" rtlCol="0">
            <a:spAutoFit/>
          </a:bodyPr>
          <a:lstStyle/>
          <a:p>
            <a:r>
              <a:rPr lang="en-US" sz="3200" dirty="0">
                <a:solidFill>
                  <a:schemeClr val="bg1"/>
                </a:solidFill>
              </a:rPr>
              <a:t>Ramp</a:t>
            </a:r>
          </a:p>
        </p:txBody>
      </p:sp>
      <p:sp>
        <p:nvSpPr>
          <p:cNvPr id="9" name="Down Arrow 8"/>
          <p:cNvSpPr/>
          <p:nvPr/>
        </p:nvSpPr>
        <p:spPr>
          <a:xfrm flipH="1">
            <a:off x="1371600" y="2819400"/>
            <a:ext cx="228599" cy="5334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flipH="1" flipV="1">
            <a:off x="1828800" y="3733800"/>
            <a:ext cx="228599" cy="53253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48200" y="4495800"/>
            <a:ext cx="2438400" cy="584775"/>
          </a:xfrm>
          <a:prstGeom prst="rect">
            <a:avLst/>
          </a:prstGeom>
          <a:noFill/>
        </p:spPr>
        <p:txBody>
          <a:bodyPr wrap="square" rtlCol="0">
            <a:spAutoFit/>
          </a:bodyPr>
          <a:lstStyle/>
          <a:p>
            <a:r>
              <a:rPr lang="en-US" sz="3200" dirty="0">
                <a:solidFill>
                  <a:schemeClr val="bg1"/>
                </a:solidFill>
              </a:rPr>
              <a:t>Meter Stick</a:t>
            </a:r>
          </a:p>
        </p:txBody>
      </p:sp>
      <p:sp>
        <p:nvSpPr>
          <p:cNvPr id="12" name="Down Arrow 11"/>
          <p:cNvSpPr/>
          <p:nvPr/>
        </p:nvSpPr>
        <p:spPr>
          <a:xfrm flipH="1" flipV="1">
            <a:off x="5257800" y="4038600"/>
            <a:ext cx="228599" cy="53253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733800"/>
            <a:ext cx="4953000" cy="2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B9BC7961-CE76-4342-8AB5-A1EE786CDE82}"/>
              </a:ext>
            </a:extLst>
          </p:cNvPr>
          <p:cNvSpPr txBox="1"/>
          <p:nvPr/>
        </p:nvSpPr>
        <p:spPr>
          <a:xfrm>
            <a:off x="6553200" y="5334000"/>
            <a:ext cx="1394934"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BSCS</a:t>
            </a:r>
          </a:p>
        </p:txBody>
      </p:sp>
      <p:sp>
        <p:nvSpPr>
          <p:cNvPr id="14" name="Down Arrow 13"/>
          <p:cNvSpPr/>
          <p:nvPr/>
        </p:nvSpPr>
        <p:spPr>
          <a:xfrm flipH="1">
            <a:off x="4191000" y="2514600"/>
            <a:ext cx="228599" cy="5334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33800" y="1905000"/>
            <a:ext cx="1600200" cy="584775"/>
          </a:xfrm>
          <a:prstGeom prst="rect">
            <a:avLst/>
          </a:prstGeom>
          <a:noFill/>
        </p:spPr>
        <p:txBody>
          <a:bodyPr wrap="square" rtlCol="0">
            <a:spAutoFit/>
          </a:bodyPr>
          <a:lstStyle/>
          <a:p>
            <a:r>
              <a:rPr lang="en-US" sz="3200" dirty="0">
                <a:solidFill>
                  <a:schemeClr val="bg1"/>
                </a:solidFill>
              </a:rPr>
              <a:t>Carpet</a:t>
            </a:r>
          </a:p>
        </p:txBody>
      </p:sp>
    </p:spTree>
    <p:extLst>
      <p:ext uri="{BB962C8B-B14F-4D97-AF65-F5344CB8AC3E}">
        <p14:creationId xmlns:p14="http://schemas.microsoft.com/office/powerpoint/2010/main" val="237166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90600"/>
          </a:xfrm>
        </p:spPr>
        <p:txBody>
          <a:bodyPr>
            <a:normAutofit/>
          </a:bodyPr>
          <a:lstStyle/>
          <a:p>
            <a:r>
              <a:rPr lang="en-US" dirty="0"/>
              <a:t>Investigation 1: Does the Surface Matter?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2507757"/>
              </p:ext>
            </p:extLst>
          </p:nvPr>
        </p:nvGraphicFramePr>
        <p:xfrm>
          <a:off x="609600" y="2590800"/>
          <a:ext cx="8153400" cy="3807375"/>
        </p:xfrm>
        <a:graphic>
          <a:graphicData uri="http://schemas.openxmlformats.org/drawingml/2006/table">
            <a:tbl>
              <a:tblPr firstRow="1" bandRow="1">
                <a:tableStyleId>{5C22544A-7EE6-4342-B048-85BDC9FD1C3A}</a:tableStyleId>
              </a:tblPr>
              <a:tblGrid>
                <a:gridCol w="1630680">
                  <a:extLst>
                    <a:ext uri="{9D8B030D-6E8A-4147-A177-3AD203B41FA5}">
                      <a16:colId xmlns:a16="http://schemas.microsoft.com/office/drawing/2014/main" val="2726253308"/>
                    </a:ext>
                  </a:extLst>
                </a:gridCol>
                <a:gridCol w="1417320">
                  <a:extLst>
                    <a:ext uri="{9D8B030D-6E8A-4147-A177-3AD203B41FA5}">
                      <a16:colId xmlns:a16="http://schemas.microsoft.com/office/drawing/2014/main" val="3897154242"/>
                    </a:ext>
                  </a:extLst>
                </a:gridCol>
                <a:gridCol w="1524000">
                  <a:extLst>
                    <a:ext uri="{9D8B030D-6E8A-4147-A177-3AD203B41FA5}">
                      <a16:colId xmlns:a16="http://schemas.microsoft.com/office/drawing/2014/main" val="2630796462"/>
                    </a:ext>
                  </a:extLst>
                </a:gridCol>
                <a:gridCol w="1447800">
                  <a:extLst>
                    <a:ext uri="{9D8B030D-6E8A-4147-A177-3AD203B41FA5}">
                      <a16:colId xmlns:a16="http://schemas.microsoft.com/office/drawing/2014/main" val="333697746"/>
                    </a:ext>
                  </a:extLst>
                </a:gridCol>
                <a:gridCol w="2133600">
                  <a:extLst>
                    <a:ext uri="{9D8B030D-6E8A-4147-A177-3AD203B41FA5}">
                      <a16:colId xmlns:a16="http://schemas.microsoft.com/office/drawing/2014/main" val="4018744567"/>
                    </a:ext>
                  </a:extLst>
                </a:gridCol>
              </a:tblGrid>
              <a:tr h="505544">
                <a:tc>
                  <a:txBody>
                    <a:bodyPr/>
                    <a:lstStyle/>
                    <a:p>
                      <a:pPr algn="ctr">
                        <a:spcBef>
                          <a:spcPts val="0"/>
                        </a:spcBef>
                        <a:spcAft>
                          <a:spcPts val="0"/>
                        </a:spcAft>
                      </a:pPr>
                      <a:endParaRPr lang="en-US" sz="600" dirty="0">
                        <a:solidFill>
                          <a:schemeClr val="tx1"/>
                        </a:solidFill>
                      </a:endParaRPr>
                    </a:p>
                    <a:p>
                      <a:pPr algn="ctr">
                        <a:spcBef>
                          <a:spcPts val="0"/>
                        </a:spcBef>
                        <a:spcAft>
                          <a:spcPts val="1200"/>
                        </a:spcAft>
                      </a:pPr>
                      <a:r>
                        <a:rPr lang="en-US" dirty="0">
                          <a:solidFill>
                            <a:schemeClr val="tx1"/>
                          </a:solidFill>
                        </a:rPr>
                        <a:t>Surface</a:t>
                      </a:r>
                    </a:p>
                  </a:txBody>
                  <a:tcPr/>
                </a:tc>
                <a:tc>
                  <a:txBody>
                    <a:bodyPr/>
                    <a:lstStyle/>
                    <a:p>
                      <a:pPr algn="ctr">
                        <a:spcBef>
                          <a:spcPts val="0"/>
                        </a:spcBef>
                        <a:spcAft>
                          <a:spcPts val="0"/>
                        </a:spcAft>
                      </a:pPr>
                      <a:endParaRPr lang="en-US" sz="600" dirty="0">
                        <a:solidFill>
                          <a:schemeClr val="tx1"/>
                        </a:solidFill>
                      </a:endParaRPr>
                    </a:p>
                    <a:p>
                      <a:pPr algn="ctr">
                        <a:spcBef>
                          <a:spcPts val="0"/>
                        </a:spcBef>
                        <a:spcAft>
                          <a:spcPts val="0"/>
                        </a:spcAft>
                      </a:pPr>
                      <a:r>
                        <a:rPr lang="en-US" dirty="0">
                          <a:solidFill>
                            <a:schemeClr val="tx1"/>
                          </a:solidFill>
                        </a:rPr>
                        <a:t>Distance</a:t>
                      </a:r>
                    </a:p>
                    <a:p>
                      <a:pPr algn="ctr">
                        <a:spcBef>
                          <a:spcPts val="0"/>
                        </a:spcBef>
                        <a:spcAft>
                          <a:spcPts val="0"/>
                        </a:spcAft>
                      </a:pPr>
                      <a:r>
                        <a:rPr lang="en-US" dirty="0">
                          <a:solidFill>
                            <a:schemeClr val="tx1"/>
                          </a:solidFill>
                        </a:rPr>
                        <a:t>Trial 1</a:t>
                      </a:r>
                    </a:p>
                  </a:txBody>
                  <a:tcPr/>
                </a:tc>
                <a:tc>
                  <a:txBody>
                    <a:bodyPr/>
                    <a:lstStyle/>
                    <a:p>
                      <a:pPr algn="ctr">
                        <a:spcBef>
                          <a:spcPts val="0"/>
                        </a:spcBef>
                        <a:spcAft>
                          <a:spcPts val="0"/>
                        </a:spcAft>
                      </a:pPr>
                      <a:endParaRPr lang="en-US" sz="600" dirty="0">
                        <a:solidFill>
                          <a:schemeClr val="tx1"/>
                        </a:solidFill>
                      </a:endParaRPr>
                    </a:p>
                    <a:p>
                      <a:pPr algn="ctr">
                        <a:spcBef>
                          <a:spcPts val="0"/>
                        </a:spcBef>
                        <a:spcAft>
                          <a:spcPts val="0"/>
                        </a:spcAft>
                      </a:pPr>
                      <a:r>
                        <a:rPr lang="en-US" dirty="0">
                          <a:solidFill>
                            <a:schemeClr val="tx1"/>
                          </a:solidFill>
                        </a:rPr>
                        <a:t>Distance</a:t>
                      </a:r>
                    </a:p>
                    <a:p>
                      <a:pPr algn="ctr">
                        <a:spcBef>
                          <a:spcPts val="0"/>
                        </a:spcBef>
                        <a:spcAft>
                          <a:spcPts val="0"/>
                        </a:spcAft>
                      </a:pPr>
                      <a:r>
                        <a:rPr lang="en-US" dirty="0">
                          <a:solidFill>
                            <a:schemeClr val="tx1"/>
                          </a:solidFill>
                        </a:rPr>
                        <a:t>Trial 2</a:t>
                      </a:r>
                    </a:p>
                  </a:txBody>
                  <a:tcPr/>
                </a:tc>
                <a:tc>
                  <a:txBody>
                    <a:bodyPr/>
                    <a:lstStyle/>
                    <a:p>
                      <a:pPr algn="ctr">
                        <a:spcBef>
                          <a:spcPts val="0"/>
                        </a:spcBef>
                        <a:spcAft>
                          <a:spcPts val="0"/>
                        </a:spcAft>
                      </a:pPr>
                      <a:endParaRPr lang="en-US" sz="600" dirty="0">
                        <a:solidFill>
                          <a:schemeClr val="tx1"/>
                        </a:solidFill>
                      </a:endParaRPr>
                    </a:p>
                    <a:p>
                      <a:pPr algn="ctr">
                        <a:spcBef>
                          <a:spcPts val="0"/>
                        </a:spcBef>
                        <a:spcAft>
                          <a:spcPts val="0"/>
                        </a:spcAft>
                      </a:pPr>
                      <a:r>
                        <a:rPr lang="en-US" dirty="0">
                          <a:solidFill>
                            <a:schemeClr val="tx1"/>
                          </a:solidFill>
                        </a:rPr>
                        <a:t>Distance</a:t>
                      </a:r>
                    </a:p>
                    <a:p>
                      <a:pPr algn="ctr">
                        <a:spcBef>
                          <a:spcPts val="0"/>
                        </a:spcBef>
                        <a:spcAft>
                          <a:spcPts val="0"/>
                        </a:spcAft>
                      </a:pPr>
                      <a:r>
                        <a:rPr lang="en-US" dirty="0">
                          <a:solidFill>
                            <a:schemeClr val="tx1"/>
                          </a:solidFill>
                        </a:rPr>
                        <a:t>Trial 3</a:t>
                      </a:r>
                    </a:p>
                  </a:txBody>
                  <a:tcPr/>
                </a:tc>
                <a:tc>
                  <a:txBody>
                    <a:bodyPr/>
                    <a:lstStyle/>
                    <a:p>
                      <a:pPr algn="ctr">
                        <a:spcBef>
                          <a:spcPts val="0"/>
                        </a:spcBef>
                        <a:spcAft>
                          <a:spcPts val="0"/>
                        </a:spcAft>
                      </a:pPr>
                      <a:endParaRPr lang="en-US" sz="600" dirty="0">
                        <a:solidFill>
                          <a:schemeClr val="tx1"/>
                        </a:solidFill>
                      </a:endParaRPr>
                    </a:p>
                    <a:p>
                      <a:pPr algn="ctr">
                        <a:spcBef>
                          <a:spcPts val="0"/>
                        </a:spcBef>
                        <a:spcAft>
                          <a:spcPts val="0"/>
                        </a:spcAft>
                      </a:pPr>
                      <a:r>
                        <a:rPr lang="en-US" dirty="0">
                          <a:solidFill>
                            <a:schemeClr val="tx1"/>
                          </a:solidFill>
                        </a:rPr>
                        <a:t>Middle Distance</a:t>
                      </a:r>
                    </a:p>
                  </a:txBody>
                  <a:tcPr/>
                </a:tc>
                <a:extLst>
                  <a:ext uri="{0D108BD9-81ED-4DB2-BD59-A6C34878D82A}">
                    <a16:rowId xmlns:a16="http://schemas.microsoft.com/office/drawing/2014/main" val="2528799443"/>
                  </a:ext>
                </a:extLst>
              </a:tr>
              <a:tr h="909518">
                <a:tc>
                  <a:txBody>
                    <a:bodyPr/>
                    <a:lstStyle/>
                    <a:p>
                      <a:pPr marL="45720" algn="l"/>
                      <a:endParaRPr lang="en-US" dirty="0"/>
                    </a:p>
                    <a:p>
                      <a:pPr marL="45720" algn="l"/>
                      <a:r>
                        <a:rPr lang="en-US" b="1" dirty="0"/>
                        <a:t>Carpet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5510254"/>
                  </a:ext>
                </a:extLst>
              </a:tr>
              <a:tr h="919790">
                <a:tc>
                  <a:txBody>
                    <a:bodyPr/>
                    <a:lstStyle/>
                    <a:p>
                      <a:pPr marL="45720" algn="l"/>
                      <a:endParaRPr lang="en-US" dirty="0"/>
                    </a:p>
                    <a:p>
                      <a:pPr marL="45720" algn="l"/>
                      <a:r>
                        <a:rPr lang="en-US" b="1" dirty="0"/>
                        <a:t>Tile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75931797"/>
                  </a:ext>
                </a:extLst>
              </a:tr>
              <a:tr h="1246547">
                <a:tc>
                  <a:txBody>
                    <a:bodyPr/>
                    <a:lstStyle/>
                    <a:p>
                      <a:pPr marL="45720" algn="l"/>
                      <a:endParaRPr lang="en-US" dirty="0"/>
                    </a:p>
                    <a:p>
                      <a:pPr marL="45720" algn="l"/>
                      <a:r>
                        <a:rPr lang="en-US" b="1" dirty="0"/>
                        <a:t>Sandpaper</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18393757"/>
                  </a:ext>
                </a:extLst>
              </a:tr>
            </a:tbl>
          </a:graphicData>
        </a:graphic>
      </p:graphicFrame>
      <p:sp>
        <p:nvSpPr>
          <p:cNvPr id="5" name="TextBox 4"/>
          <p:cNvSpPr txBox="1"/>
          <p:nvPr/>
        </p:nvSpPr>
        <p:spPr>
          <a:xfrm>
            <a:off x="533400" y="1371600"/>
            <a:ext cx="8077200" cy="1015663"/>
          </a:xfrm>
          <a:prstGeom prst="rect">
            <a:avLst/>
          </a:prstGeom>
          <a:noFill/>
        </p:spPr>
        <p:txBody>
          <a:bodyPr wrap="square" rtlCol="0">
            <a:spAutoFit/>
          </a:bodyPr>
          <a:lstStyle/>
          <a:p>
            <a:r>
              <a:rPr lang="en-US" sz="3000" dirty="0">
                <a:latin typeface="Calibri" pitchFamily="34" charset="0"/>
              </a:rPr>
              <a:t>Record your distance measurements on this data table in the handout.</a:t>
            </a:r>
          </a:p>
        </p:txBody>
      </p:sp>
    </p:spTree>
    <p:extLst>
      <p:ext uri="{BB962C8B-B14F-4D97-AF65-F5344CB8AC3E}">
        <p14:creationId xmlns:p14="http://schemas.microsoft.com/office/powerpoint/2010/main" val="327710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Investigation 1: Does the Surface Matter?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3737705"/>
              </p:ext>
            </p:extLst>
          </p:nvPr>
        </p:nvGraphicFramePr>
        <p:xfrm>
          <a:off x="609600" y="2514600"/>
          <a:ext cx="8077203" cy="3659755"/>
        </p:xfrm>
        <a:graphic>
          <a:graphicData uri="http://schemas.openxmlformats.org/drawingml/2006/table">
            <a:tbl>
              <a:tblPr firstRow="1" firstCol="1" bandRow="1"/>
              <a:tblGrid>
                <a:gridCol w="1219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61955">
                  <a:extLst>
                    <a:ext uri="{9D8B030D-6E8A-4147-A177-3AD203B41FA5}">
                      <a16:colId xmlns:a16="http://schemas.microsoft.com/office/drawing/2014/main" val="20003"/>
                    </a:ext>
                  </a:extLst>
                </a:gridCol>
                <a:gridCol w="997762">
                  <a:extLst>
                    <a:ext uri="{9D8B030D-6E8A-4147-A177-3AD203B41FA5}">
                      <a16:colId xmlns:a16="http://schemas.microsoft.com/office/drawing/2014/main" val="20004"/>
                    </a:ext>
                  </a:extLst>
                </a:gridCol>
                <a:gridCol w="997762">
                  <a:extLst>
                    <a:ext uri="{9D8B030D-6E8A-4147-A177-3AD203B41FA5}">
                      <a16:colId xmlns:a16="http://schemas.microsoft.com/office/drawing/2014/main" val="20005"/>
                    </a:ext>
                  </a:extLst>
                </a:gridCol>
                <a:gridCol w="997762">
                  <a:extLst>
                    <a:ext uri="{9D8B030D-6E8A-4147-A177-3AD203B41FA5}">
                      <a16:colId xmlns:a16="http://schemas.microsoft.com/office/drawing/2014/main" val="20006"/>
                    </a:ext>
                  </a:extLst>
                </a:gridCol>
                <a:gridCol w="997762">
                  <a:extLst>
                    <a:ext uri="{9D8B030D-6E8A-4147-A177-3AD203B41FA5}">
                      <a16:colId xmlns:a16="http://schemas.microsoft.com/office/drawing/2014/main" val="20007"/>
                    </a:ext>
                  </a:extLst>
                </a:gridCol>
              </a:tblGrid>
              <a:tr h="679330">
                <a:tc>
                  <a:txBody>
                    <a:bodyPr/>
                    <a:lstStyle/>
                    <a:p>
                      <a:pPr marL="0" marR="0" algn="ctr">
                        <a:lnSpc>
                          <a:spcPct val="115000"/>
                        </a:lnSpc>
                        <a:spcBef>
                          <a:spcPts val="0"/>
                        </a:spcBef>
                        <a:spcAft>
                          <a:spcPts val="0"/>
                        </a:spcAft>
                      </a:pPr>
                      <a:r>
                        <a:rPr lang="en-US" sz="1800" b="1" dirty="0">
                          <a:effectLst/>
                          <a:latin typeface="Calibri"/>
                          <a:ea typeface="Calibri"/>
                          <a:cs typeface="Times New Roman"/>
                        </a:rPr>
                        <a:t>Surface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a:ea typeface="Calibri"/>
                          <a:cs typeface="Times New Roman"/>
                        </a:rPr>
                        <a:t>Team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4999"/>
                        </a:lnSpc>
                        <a:spcBef>
                          <a:spcPts val="0"/>
                        </a:spcBef>
                        <a:spcAft>
                          <a:spcPts val="0"/>
                        </a:spcAft>
                      </a:pPr>
                      <a:r>
                        <a:rPr lang="en-US" sz="1800" b="1" kern="1200" dirty="0">
                          <a:solidFill>
                            <a:schemeClr val="tx1"/>
                          </a:solidFill>
                          <a:effectLst/>
                          <a:latin typeface="Calibri"/>
                          <a:ea typeface="Calibri"/>
                          <a:cs typeface="Times New Roman"/>
                        </a:rPr>
                        <a:t>Team</a:t>
                      </a:r>
                      <a:r>
                        <a:rPr lang="en-US" sz="1800" b="1" kern="1200" baseline="0" dirty="0">
                          <a:solidFill>
                            <a:schemeClr val="tx1"/>
                          </a:solidFill>
                          <a:effectLst/>
                          <a:latin typeface="Calibri"/>
                          <a:ea typeface="Calibri"/>
                          <a:cs typeface="Times New Roman"/>
                        </a:rPr>
                        <a:t> </a:t>
                      </a:r>
                      <a:r>
                        <a:rPr lang="en-US" sz="1800" b="1" kern="1200" dirty="0">
                          <a:solidFill>
                            <a:schemeClr val="tx1"/>
                          </a:solidFill>
                          <a:effectLst/>
                          <a:latin typeface="Calibri"/>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a:ea typeface="Calibri"/>
                          <a:cs typeface="Times New Roman"/>
                        </a:rPr>
                        <a:t>Team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a:ea typeface="Calibri"/>
                          <a:cs typeface="Times New Roman"/>
                        </a:rPr>
                        <a:t>Team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a:ea typeface="Calibri"/>
                          <a:cs typeface="Times New Roman"/>
                        </a:rPr>
                        <a:t>Team</a:t>
                      </a:r>
                      <a:r>
                        <a:rPr lang="en-US" sz="1800" b="1" kern="1200" baseline="0" dirty="0">
                          <a:solidFill>
                            <a:schemeClr val="tx1"/>
                          </a:solidFill>
                          <a:effectLst/>
                          <a:latin typeface="Calibri"/>
                          <a:ea typeface="Calibri"/>
                          <a:cs typeface="Times New Roman"/>
                        </a:rPr>
                        <a:t> 5</a:t>
                      </a:r>
                      <a:endParaRPr lang="en-US" sz="1800" b="1" kern="12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4999"/>
                        </a:lnSpc>
                        <a:spcBef>
                          <a:spcPts val="0"/>
                        </a:spcBef>
                        <a:spcAft>
                          <a:spcPts val="0"/>
                        </a:spcAft>
                      </a:pPr>
                      <a:r>
                        <a:rPr lang="en-US" sz="1800" b="1" kern="1200" dirty="0">
                          <a:effectLst/>
                          <a:latin typeface="Calibri"/>
                          <a:ea typeface="Calibri"/>
                          <a:cs typeface="Times New Roman"/>
                        </a:rPr>
                        <a:t>Team 6</a:t>
                      </a:r>
                      <a:endParaRPr lang="en-US" sz="1800" b="1" kern="12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Calibri"/>
                          <a:ea typeface="Calibri"/>
                          <a:cs typeface="Times New Roman"/>
                        </a:rPr>
                        <a:t>Team 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0869">
                <a:tc>
                  <a:txBody>
                    <a:bodyPr/>
                    <a:lstStyle/>
                    <a:p>
                      <a:pPr marL="45720" marR="0" algn="l">
                        <a:lnSpc>
                          <a:spcPct val="115000"/>
                        </a:lnSpc>
                        <a:spcBef>
                          <a:spcPts val="0"/>
                        </a:spcBef>
                        <a:spcAft>
                          <a:spcPts val="0"/>
                        </a:spcAft>
                      </a:pPr>
                      <a:endParaRPr lang="en-US" sz="1800" b="1" dirty="0">
                        <a:effectLst/>
                        <a:latin typeface="Calibri"/>
                        <a:ea typeface="Calibri"/>
                        <a:cs typeface="Times New Roman"/>
                      </a:endParaRPr>
                    </a:p>
                    <a:p>
                      <a:pPr marL="45720" marR="0" algn="l">
                        <a:lnSpc>
                          <a:spcPct val="115000"/>
                        </a:lnSpc>
                        <a:spcBef>
                          <a:spcPts val="0"/>
                        </a:spcBef>
                        <a:spcAft>
                          <a:spcPts val="0"/>
                        </a:spcAft>
                      </a:pPr>
                      <a:r>
                        <a:rPr lang="en-US" sz="1800" b="1" dirty="0">
                          <a:effectLst/>
                          <a:latin typeface="Calibri"/>
                          <a:ea typeface="Calibri"/>
                          <a:cs typeface="Times New Roman"/>
                        </a:rPr>
                        <a:t>Carpet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4400">
                <a:tc>
                  <a:txBody>
                    <a:bodyPr/>
                    <a:lstStyle/>
                    <a:p>
                      <a:pPr marL="45720" marR="0" algn="l">
                        <a:lnSpc>
                          <a:spcPct val="114999"/>
                        </a:lnSpc>
                        <a:spcBef>
                          <a:spcPts val="0"/>
                        </a:spcBef>
                        <a:spcAft>
                          <a:spcPts val="0"/>
                        </a:spcAft>
                      </a:pPr>
                      <a:endParaRPr lang="en-US" sz="1800" b="1" dirty="0">
                        <a:effectLst/>
                        <a:latin typeface="Calibri"/>
                        <a:ea typeface="Calibri"/>
                        <a:cs typeface="Times New Roman"/>
                      </a:endParaRPr>
                    </a:p>
                    <a:p>
                      <a:pPr marL="45720" marR="0" algn="l">
                        <a:lnSpc>
                          <a:spcPct val="114999"/>
                        </a:lnSpc>
                        <a:spcBef>
                          <a:spcPts val="0"/>
                        </a:spcBef>
                        <a:spcAft>
                          <a:spcPts val="0"/>
                        </a:spcAft>
                      </a:pPr>
                      <a:r>
                        <a:rPr lang="en-US" sz="1800" b="1" dirty="0">
                          <a:effectLst/>
                          <a:latin typeface="Calibri"/>
                          <a:ea typeface="Calibri"/>
                          <a:cs typeface="Times New Roman"/>
                        </a:rPr>
                        <a:t>Tile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5156">
                <a:tc>
                  <a:txBody>
                    <a:bodyPr/>
                    <a:lstStyle/>
                    <a:p>
                      <a:pPr marL="45720" marR="0" algn="l">
                        <a:lnSpc>
                          <a:spcPct val="114999"/>
                        </a:lnSpc>
                        <a:spcBef>
                          <a:spcPts val="0"/>
                        </a:spcBef>
                        <a:spcAft>
                          <a:spcPts val="0"/>
                        </a:spcAft>
                      </a:pPr>
                      <a:endParaRPr lang="en-US" sz="1800" b="1" dirty="0">
                        <a:effectLst/>
                        <a:latin typeface="Calibri" charset="0"/>
                        <a:ea typeface="Calibri"/>
                        <a:cs typeface="Times New Roman"/>
                      </a:endParaRPr>
                    </a:p>
                    <a:p>
                      <a:pPr marL="45720" marR="0" algn="l">
                        <a:lnSpc>
                          <a:spcPct val="114999"/>
                        </a:lnSpc>
                        <a:spcBef>
                          <a:spcPts val="0"/>
                        </a:spcBef>
                        <a:spcAft>
                          <a:spcPts val="0"/>
                        </a:spcAft>
                      </a:pPr>
                      <a:r>
                        <a:rPr lang="en-US" sz="1800" b="1" dirty="0">
                          <a:effectLst/>
                          <a:latin typeface="Calibri" charset="0"/>
                          <a:ea typeface="Calibri"/>
                          <a:cs typeface="Times New Roman"/>
                        </a:rPr>
                        <a:t>Sandpaper </a:t>
                      </a:r>
                      <a:endParaRPr lang="en-US" sz="1800" dirty="0">
                        <a:effectLst/>
                        <a:latin typeface="Calibri"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Box 3"/>
          <p:cNvSpPr txBox="1"/>
          <p:nvPr/>
        </p:nvSpPr>
        <p:spPr>
          <a:xfrm>
            <a:off x="533400" y="1295400"/>
            <a:ext cx="8077200" cy="1015663"/>
          </a:xfrm>
          <a:prstGeom prst="rect">
            <a:avLst/>
          </a:prstGeom>
          <a:noFill/>
        </p:spPr>
        <p:txBody>
          <a:bodyPr wrap="square" rtlCol="0">
            <a:spAutoFit/>
          </a:bodyPr>
          <a:lstStyle/>
          <a:p>
            <a:r>
              <a:rPr lang="en-US" sz="3000" dirty="0">
                <a:latin typeface="Calibri" pitchFamily="34" charset="0"/>
              </a:rPr>
              <a:t>Record your team’s </a:t>
            </a:r>
            <a:r>
              <a:rPr lang="en-US" sz="3000" b="1" dirty="0">
                <a:latin typeface="Calibri" pitchFamily="34" charset="0"/>
              </a:rPr>
              <a:t>Middle Distance</a:t>
            </a:r>
            <a:r>
              <a:rPr lang="en-US" sz="3000" dirty="0">
                <a:latin typeface="Calibri" pitchFamily="34" charset="0"/>
              </a:rPr>
              <a:t> measurement on the class data table.</a:t>
            </a:r>
          </a:p>
        </p:txBody>
      </p:sp>
    </p:spTree>
    <p:extLst>
      <p:ext uri="{BB962C8B-B14F-4D97-AF65-F5344CB8AC3E}">
        <p14:creationId xmlns:p14="http://schemas.microsoft.com/office/powerpoint/2010/main" val="26611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marL="365760" indent="-365760">
              <a:spcBef>
                <a:spcPts val="1200"/>
              </a:spcBef>
            </a:pPr>
            <a:r>
              <a:rPr lang="en-US" sz="3200" dirty="0"/>
              <a:t>What patterns do you see in the “class” data?</a:t>
            </a:r>
          </a:p>
          <a:p>
            <a:pPr marL="365760" indent="-365760">
              <a:spcBef>
                <a:spcPts val="1200"/>
              </a:spcBef>
            </a:pPr>
            <a:r>
              <a:rPr lang="en-US" sz="3200" dirty="0"/>
              <a:t>Do these results match your predictions?</a:t>
            </a:r>
          </a:p>
          <a:p>
            <a:endParaRPr lang="en-US" dirty="0"/>
          </a:p>
        </p:txBody>
      </p:sp>
      <p:sp>
        <p:nvSpPr>
          <p:cNvPr id="6" name="Title 1"/>
          <p:cNvSpPr txBox="1">
            <a:spLocks/>
          </p:cNvSpPr>
          <p:nvPr/>
        </p:nvSpPr>
        <p:spPr>
          <a:xfrm>
            <a:off x="457200" y="533400"/>
            <a:ext cx="8382000" cy="9906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1: Does the Surface Matter?</a:t>
            </a:r>
          </a:p>
        </p:txBody>
      </p:sp>
    </p:spTree>
    <p:extLst>
      <p:ext uri="{BB962C8B-B14F-4D97-AF65-F5344CB8AC3E}">
        <p14:creationId xmlns:p14="http://schemas.microsoft.com/office/powerpoint/2010/main" val="234377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153400" cy="4876800"/>
          </a:xfrm>
        </p:spPr>
        <p:txBody>
          <a:bodyPr/>
          <a:lstStyle/>
          <a:p>
            <a:pPr marL="0" indent="0">
              <a:spcBef>
                <a:spcPts val="600"/>
              </a:spcBef>
              <a:buNone/>
            </a:pPr>
            <a:r>
              <a:rPr lang="en-US" sz="3200" b="1" dirty="0"/>
              <a:t>Question 1: </a:t>
            </a:r>
            <a:r>
              <a:rPr lang="en-US" sz="3200" i="1" dirty="0"/>
              <a:t>Why do you think the car traveled different distances over the three surfaces? </a:t>
            </a:r>
          </a:p>
          <a:p>
            <a:pPr marL="731520" lvl="1" indent="-365760">
              <a:spcBef>
                <a:spcPts val="2400"/>
              </a:spcBef>
            </a:pPr>
            <a:r>
              <a:rPr lang="en-US" sz="3200" dirty="0"/>
              <a:t>Write your explanation on the handout. </a:t>
            </a:r>
          </a:p>
          <a:p>
            <a:pPr marL="731520" lvl="1" indent="-365760">
              <a:spcBef>
                <a:spcPts val="1200"/>
              </a:spcBef>
            </a:pPr>
            <a:r>
              <a:rPr lang="en-US" sz="3200" dirty="0"/>
              <a:t>Make sure to support your ideas with evidence from the data table and our investigation. </a:t>
            </a:r>
          </a:p>
          <a:p>
            <a:pPr>
              <a:buNone/>
            </a:pPr>
            <a:endParaRPr lang="en-US" dirty="0"/>
          </a:p>
        </p:txBody>
      </p:sp>
      <p:sp>
        <p:nvSpPr>
          <p:cNvPr id="5" name="Title 1"/>
          <p:cNvSpPr txBox="1">
            <a:spLocks/>
          </p:cNvSpPr>
          <p:nvPr/>
        </p:nvSpPr>
        <p:spPr>
          <a:xfrm>
            <a:off x="457200" y="381000"/>
            <a:ext cx="8382000" cy="9906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1: Does the Surface Matter?</a:t>
            </a:r>
          </a:p>
        </p:txBody>
      </p:sp>
    </p:spTree>
    <p:extLst>
      <p:ext uri="{BB962C8B-B14F-4D97-AF65-F5344CB8AC3E}">
        <p14:creationId xmlns:p14="http://schemas.microsoft.com/office/powerpoint/2010/main" val="2508166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5029200"/>
          </a:xfrm>
        </p:spPr>
        <p:txBody>
          <a:bodyPr/>
          <a:lstStyle/>
          <a:p>
            <a:pPr marL="0" indent="0">
              <a:buNone/>
            </a:pPr>
            <a:r>
              <a:rPr lang="en-US" sz="2800" b="1" dirty="0"/>
              <a:t>Question 2: </a:t>
            </a:r>
            <a:r>
              <a:rPr lang="en-US" sz="2800" i="1" dirty="0">
                <a:solidFill>
                  <a:srgbClr val="000000"/>
                </a:solidFill>
              </a:rPr>
              <a:t>If forces make an object start to move, do they also have something to do with making an object stop moving? </a:t>
            </a:r>
          </a:p>
          <a:p>
            <a:pPr marL="0" indent="0">
              <a:spcBef>
                <a:spcPts val="2400"/>
              </a:spcBef>
              <a:buNone/>
            </a:pPr>
            <a:r>
              <a:rPr lang="en-US" sz="2800" dirty="0">
                <a:solidFill>
                  <a:srgbClr val="000000"/>
                </a:solidFill>
              </a:rPr>
              <a:t>Think about this question. Then complete the sentence on the handout: </a:t>
            </a:r>
          </a:p>
          <a:p>
            <a:pPr marL="731520" indent="0">
              <a:spcBef>
                <a:spcPts val="1200"/>
              </a:spcBef>
              <a:buNone/>
            </a:pPr>
            <a:r>
              <a:rPr lang="en-US" sz="2800" i="1" dirty="0">
                <a:solidFill>
                  <a:srgbClr val="000000"/>
                </a:solidFill>
              </a:rPr>
              <a:t>I think forces [do/do not] have something </a:t>
            </a:r>
            <a:br>
              <a:rPr lang="en-US" sz="2800" i="1" dirty="0">
                <a:solidFill>
                  <a:srgbClr val="000000"/>
                </a:solidFill>
              </a:rPr>
            </a:br>
            <a:r>
              <a:rPr lang="en-US" sz="2800" i="1" dirty="0">
                <a:solidFill>
                  <a:srgbClr val="000000"/>
                </a:solidFill>
              </a:rPr>
              <a:t>to do with making an object stop moving </a:t>
            </a:r>
            <a:br>
              <a:rPr lang="en-US" sz="2800" i="1" dirty="0">
                <a:solidFill>
                  <a:srgbClr val="000000"/>
                </a:solidFill>
              </a:rPr>
            </a:br>
            <a:r>
              <a:rPr lang="en-US" sz="2800" i="1" dirty="0">
                <a:solidFill>
                  <a:srgbClr val="000000"/>
                </a:solidFill>
              </a:rPr>
              <a:t>because  __________________________. </a:t>
            </a:r>
          </a:p>
          <a:p>
            <a:pPr marL="0" indent="0">
              <a:spcBef>
                <a:spcPts val="1800"/>
              </a:spcBef>
              <a:buNone/>
            </a:pPr>
            <a:r>
              <a:rPr lang="en-US" sz="2800" dirty="0">
                <a:solidFill>
                  <a:srgbClr val="000000"/>
                </a:solidFill>
              </a:rPr>
              <a:t>Use evidence from your investigation to explain your answer. </a:t>
            </a:r>
          </a:p>
          <a:p>
            <a:pPr marL="0" indent="0">
              <a:buNone/>
            </a:pPr>
            <a:endParaRPr lang="en-US" dirty="0"/>
          </a:p>
        </p:txBody>
      </p:sp>
      <p:sp>
        <p:nvSpPr>
          <p:cNvPr id="5" name="Title 1"/>
          <p:cNvSpPr txBox="1">
            <a:spLocks/>
          </p:cNvSpPr>
          <p:nvPr/>
        </p:nvSpPr>
        <p:spPr>
          <a:xfrm>
            <a:off x="457200" y="533400"/>
            <a:ext cx="8382000" cy="9906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1: Does the Surface Matter?</a:t>
            </a:r>
          </a:p>
        </p:txBody>
      </p:sp>
    </p:spTree>
    <p:extLst>
      <p:ext uri="{BB962C8B-B14F-4D97-AF65-F5344CB8AC3E}">
        <p14:creationId xmlns:p14="http://schemas.microsoft.com/office/powerpoint/2010/main" val="142430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90600"/>
          </a:xfrm>
        </p:spPr>
        <p:txBody>
          <a:bodyPr>
            <a:noAutofit/>
          </a:bodyPr>
          <a:lstStyle/>
          <a:p>
            <a:pPr lvl="0"/>
            <a:br>
              <a:rPr lang="en-US" sz="3600" dirty="0"/>
            </a:br>
            <a:r>
              <a:rPr lang="en-US" dirty="0"/>
              <a:t>Reflect: Content Deepening Focus Question 1</a:t>
            </a:r>
            <a:br>
              <a:rPr lang="en-US" sz="3600" dirty="0"/>
            </a:br>
            <a:endParaRPr lang="en-US" sz="3600" dirty="0"/>
          </a:p>
        </p:txBody>
      </p:sp>
      <p:sp>
        <p:nvSpPr>
          <p:cNvPr id="3" name="Content Placeholder 2"/>
          <p:cNvSpPr>
            <a:spLocks noGrp="1"/>
          </p:cNvSpPr>
          <p:nvPr>
            <p:ph idx="1"/>
          </p:nvPr>
        </p:nvSpPr>
        <p:spPr>
          <a:xfrm>
            <a:off x="609600" y="1981200"/>
            <a:ext cx="8077200" cy="4038600"/>
          </a:xfrm>
        </p:spPr>
        <p:txBody>
          <a:bodyPr/>
          <a:lstStyle/>
          <a:p>
            <a:pPr marL="0" lvl="1" indent="0">
              <a:spcBef>
                <a:spcPts val="0"/>
              </a:spcBef>
              <a:spcAft>
                <a:spcPts val="2400"/>
              </a:spcAft>
              <a:buClrTx/>
              <a:buNone/>
            </a:pPr>
            <a:r>
              <a:rPr lang="en-US" sz="3200" dirty="0"/>
              <a:t>Why do moving objects slow down and eventually stop?</a:t>
            </a:r>
          </a:p>
        </p:txBody>
      </p:sp>
    </p:spTree>
    <p:extLst>
      <p:ext uri="{BB962C8B-B14F-4D97-AF65-F5344CB8AC3E}">
        <p14:creationId xmlns:p14="http://schemas.microsoft.com/office/powerpoint/2010/main" val="36016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457200" y="1447800"/>
            <a:ext cx="8458200" cy="5105400"/>
          </a:xfrm>
        </p:spPr>
        <p:txBody>
          <a:bodyPr/>
          <a:lstStyle/>
          <a:p>
            <a:pPr marL="365760" indent="-365760">
              <a:spcBef>
                <a:spcPts val="0"/>
              </a:spcBef>
              <a:spcAft>
                <a:spcPts val="600"/>
              </a:spcAft>
            </a:pPr>
            <a:r>
              <a:rPr lang="en-US" sz="2800" dirty="0"/>
              <a:t>The surface an object moves over or through has something to do with the object slowing down and stopping. </a:t>
            </a:r>
          </a:p>
          <a:p>
            <a:pPr marL="365760" indent="-365760">
              <a:spcBef>
                <a:spcPts val="0"/>
              </a:spcBef>
              <a:spcAft>
                <a:spcPts val="600"/>
              </a:spcAft>
            </a:pPr>
            <a:r>
              <a:rPr lang="en-US" sz="2800" dirty="0"/>
              <a:t>Moving objects slow down and stop at different distances on different surfaces. </a:t>
            </a:r>
          </a:p>
          <a:p>
            <a:pPr marL="365760" indent="-365760">
              <a:spcBef>
                <a:spcPts val="0"/>
              </a:spcBef>
              <a:spcAft>
                <a:spcPts val="600"/>
              </a:spcAft>
            </a:pPr>
            <a:r>
              <a:rPr lang="en-US" sz="2800" dirty="0"/>
              <a:t>Objects take longer to slow down and stop on smooth surfaces, but they slow down and stop more quickly on rough surfaces.</a:t>
            </a:r>
          </a:p>
          <a:p>
            <a:pPr marL="365760" indent="-365760">
              <a:spcBef>
                <a:spcPts val="0"/>
              </a:spcBef>
              <a:spcAft>
                <a:spcPts val="600"/>
              </a:spcAft>
            </a:pPr>
            <a:r>
              <a:rPr lang="en-US" sz="2800" dirty="0">
                <a:solidFill>
                  <a:srgbClr val="000000"/>
                </a:solidFill>
                <a:latin typeface="Calibri"/>
                <a:cs typeface="Calibri"/>
              </a:rPr>
              <a:t>So differences in surface texture must have something to do with variations in the distance an object travels when the same force is applied.</a:t>
            </a: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09600"/>
            <a:ext cx="685800" cy="685800"/>
          </a:xfrm>
          <a:prstGeom prst="rect">
            <a:avLst/>
          </a:prstGeom>
        </p:spPr>
      </p:pic>
    </p:spTree>
    <p:extLst>
      <p:ext uri="{BB962C8B-B14F-4D97-AF65-F5344CB8AC3E}">
        <p14:creationId xmlns:p14="http://schemas.microsoft.com/office/powerpoint/2010/main" val="20429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609600" y="1524000"/>
            <a:ext cx="8077200" cy="4495800"/>
          </a:xfrm>
        </p:spPr>
        <p:txBody>
          <a:bodyPr/>
          <a:lstStyle/>
          <a:p>
            <a:pPr marL="0" lvl="1" indent="0">
              <a:spcBef>
                <a:spcPts val="0"/>
              </a:spcBef>
              <a:spcAft>
                <a:spcPts val="0"/>
              </a:spcAft>
              <a:buClrTx/>
              <a:buNone/>
            </a:pPr>
            <a:r>
              <a:rPr lang="en-US" sz="3200" dirty="0"/>
              <a:t>What force makes a moving object slow down and eventually stop?</a:t>
            </a:r>
          </a:p>
        </p:txBody>
      </p:sp>
    </p:spTree>
    <p:extLst>
      <p:ext uri="{BB962C8B-B14F-4D97-AF65-F5344CB8AC3E}">
        <p14:creationId xmlns:p14="http://schemas.microsoft.com/office/powerpoint/2010/main" val="360162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Analyze Our Data!</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Why do you think the car traveled different distances over the three surfaces?</a:t>
            </a:r>
          </a:p>
          <a:p>
            <a:pPr marL="365760" indent="-365760">
              <a:spcBef>
                <a:spcPts val="1200"/>
              </a:spcBef>
            </a:pPr>
            <a:r>
              <a:rPr lang="en-US" sz="3200" dirty="0"/>
              <a:t>What do you think the bumpiness of the surface had to do with the distance the car rolled before it stopped? </a:t>
            </a:r>
          </a:p>
          <a:p>
            <a:pPr marL="365760" indent="-365760">
              <a:spcBef>
                <a:spcPts val="1200"/>
              </a:spcBef>
            </a:pPr>
            <a:r>
              <a:rPr lang="en-US" sz="3200" dirty="0"/>
              <a:t>Based on our data, do we all agree that an object will move farther on a smooth surface than it will on a rough surface?</a:t>
            </a:r>
          </a:p>
        </p:txBody>
      </p:sp>
    </p:spTree>
    <p:extLst>
      <p:ext uri="{BB962C8B-B14F-4D97-AF65-F5344CB8AC3E}">
        <p14:creationId xmlns:p14="http://schemas.microsoft.com/office/powerpoint/2010/main" val="20973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142999"/>
          <a:ext cx="8077200" cy="5275224"/>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08028">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1197">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09655">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8098">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78877">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0965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64971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2: The Hand-Strip Model</a:t>
            </a:r>
          </a:p>
        </p:txBody>
      </p:sp>
      <p:sp>
        <p:nvSpPr>
          <p:cNvPr id="3" name="Content Placeholder 2"/>
          <p:cNvSpPr>
            <a:spLocks noGrp="1"/>
          </p:cNvSpPr>
          <p:nvPr>
            <p:ph idx="1"/>
          </p:nvPr>
        </p:nvSpPr>
        <p:spPr/>
        <p:txBody>
          <a:bodyPr/>
          <a:lstStyle/>
          <a:p>
            <a:pPr marL="365760" indent="-365760">
              <a:spcBef>
                <a:spcPts val="1200"/>
              </a:spcBef>
            </a:pPr>
            <a:r>
              <a:rPr lang="en-US" sz="3200" dirty="0"/>
              <a:t>Describe the surface of the “hand strip.”</a:t>
            </a:r>
          </a:p>
          <a:p>
            <a:pPr marL="365760" indent="-365760">
              <a:spcBef>
                <a:spcPts val="1200"/>
              </a:spcBef>
            </a:pPr>
            <a:r>
              <a:rPr lang="en-US" sz="3200" dirty="0"/>
              <a:t>How is the hand strip </a:t>
            </a:r>
            <a:r>
              <a:rPr lang="en-US" sz="3200" b="1" dirty="0"/>
              <a:t>like</a:t>
            </a:r>
            <a:r>
              <a:rPr lang="en-US" sz="3200" dirty="0"/>
              <a:t> or </a:t>
            </a:r>
            <a:r>
              <a:rPr lang="en-US" sz="3200" b="1" dirty="0"/>
              <a:t>not like </a:t>
            </a:r>
            <a:r>
              <a:rPr lang="en-US" sz="3200" dirty="0"/>
              <a:t>the three surfaces (carpet, tile, and sandpaper)?</a:t>
            </a:r>
          </a:p>
          <a:p>
            <a:pPr marL="365760" indent="-365760">
              <a:spcBef>
                <a:spcPts val="1200"/>
              </a:spcBef>
            </a:pPr>
            <a:r>
              <a:rPr lang="en-US" sz="3200" dirty="0"/>
              <a:t>What do you think will happen when the toy car rolls over the hand strip?</a:t>
            </a:r>
          </a:p>
        </p:txBody>
      </p:sp>
    </p:spTree>
    <p:extLst>
      <p:ext uri="{BB962C8B-B14F-4D97-AF65-F5344CB8AC3E}">
        <p14:creationId xmlns:p14="http://schemas.microsoft.com/office/powerpoint/2010/main" val="20973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2: The Hand-Strip Model</a:t>
            </a:r>
          </a:p>
        </p:txBody>
      </p:sp>
      <p:sp>
        <p:nvSpPr>
          <p:cNvPr id="3" name="Content Placeholder 2"/>
          <p:cNvSpPr>
            <a:spLocks noGrp="1"/>
          </p:cNvSpPr>
          <p:nvPr>
            <p:ph idx="1"/>
          </p:nvPr>
        </p:nvSpPr>
        <p:spPr>
          <a:xfrm>
            <a:off x="609600" y="1600200"/>
            <a:ext cx="8077200" cy="4876800"/>
          </a:xfrm>
        </p:spPr>
        <p:txBody>
          <a:bodyPr/>
          <a:lstStyle/>
          <a:p>
            <a:pPr marL="0" indent="0">
              <a:spcBef>
                <a:spcPts val="1200"/>
              </a:spcBef>
              <a:buNone/>
            </a:pPr>
            <a:r>
              <a:rPr lang="en-US" sz="3200" dirty="0"/>
              <a:t>Why do you think the car stopped? (Use the words </a:t>
            </a:r>
            <a:r>
              <a:rPr lang="en-US" sz="3200" b="1" dirty="0"/>
              <a:t>force</a:t>
            </a:r>
            <a:r>
              <a:rPr lang="en-US" sz="3200" dirty="0"/>
              <a:t>, </a:t>
            </a:r>
            <a:r>
              <a:rPr lang="en-US" sz="3200" b="1" dirty="0"/>
              <a:t>push</a:t>
            </a:r>
            <a:r>
              <a:rPr lang="en-US" sz="3200" dirty="0"/>
              <a:t>, or </a:t>
            </a:r>
            <a:r>
              <a:rPr lang="en-US" sz="3200" b="1" dirty="0"/>
              <a:t>pull </a:t>
            </a:r>
            <a:r>
              <a:rPr lang="en-US" sz="3200" dirty="0"/>
              <a:t>in your explanation.)</a:t>
            </a:r>
          </a:p>
        </p:txBody>
      </p:sp>
    </p:spTree>
    <p:extLst>
      <p:ext uri="{BB962C8B-B14F-4D97-AF65-F5344CB8AC3E}">
        <p14:creationId xmlns:p14="http://schemas.microsoft.com/office/powerpoint/2010/main" val="20973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3800" dirty="0"/>
              <a:t>Investigation 2: The Hand-Strip Model</a:t>
            </a:r>
          </a:p>
        </p:txBody>
      </p:sp>
      <p:sp>
        <p:nvSpPr>
          <p:cNvPr id="3" name="Content Placeholder 2"/>
          <p:cNvSpPr>
            <a:spLocks noGrp="1"/>
          </p:cNvSpPr>
          <p:nvPr>
            <p:ph idx="1"/>
          </p:nvPr>
        </p:nvSpPr>
        <p:spPr>
          <a:xfrm>
            <a:off x="533400" y="1447800"/>
            <a:ext cx="8229600" cy="4953000"/>
          </a:xfrm>
        </p:spPr>
        <p:txBody>
          <a:bodyPr/>
          <a:lstStyle/>
          <a:p>
            <a:pPr marL="365760" indent="-365760">
              <a:spcBef>
                <a:spcPts val="600"/>
              </a:spcBef>
            </a:pPr>
            <a:r>
              <a:rPr lang="en-US" sz="2800" dirty="0"/>
              <a:t>Take turns using the hand lens (magnifying glass) to examine the three surfaces (carpet, tile, sandpaper). </a:t>
            </a:r>
          </a:p>
          <a:p>
            <a:pPr marL="365760" indent="-365760">
              <a:spcBef>
                <a:spcPts val="1200"/>
              </a:spcBef>
            </a:pPr>
            <a:r>
              <a:rPr lang="en-US" sz="2800" dirty="0"/>
              <a:t>Think about how each surface is </a:t>
            </a:r>
            <a:r>
              <a:rPr lang="en-US" sz="2800" b="1" dirty="0"/>
              <a:t>like</a:t>
            </a:r>
            <a:r>
              <a:rPr lang="en-US" sz="2800" dirty="0"/>
              <a:t> or </a:t>
            </a:r>
            <a:r>
              <a:rPr lang="en-US" sz="2800" b="1" dirty="0"/>
              <a:t>not like </a:t>
            </a:r>
            <a:r>
              <a:rPr lang="en-US" sz="2800" dirty="0"/>
              <a:t>the hand strip.  </a:t>
            </a:r>
          </a:p>
          <a:p>
            <a:pPr marL="365760" indent="-365760">
              <a:spcBef>
                <a:spcPts val="1200"/>
              </a:spcBef>
            </a:pPr>
            <a:r>
              <a:rPr lang="en-US" sz="2800" dirty="0"/>
              <a:t>Discuss these questions with your partner; then record your observations in your science notebook:</a:t>
            </a:r>
          </a:p>
          <a:p>
            <a:pPr marL="731520" lvl="1" indent="-365760">
              <a:spcBef>
                <a:spcPts val="600"/>
              </a:spcBef>
              <a:spcAft>
                <a:spcPts val="600"/>
              </a:spcAft>
              <a:buFont typeface="+mj-lt"/>
              <a:buAutoNum type="arabicPeriod"/>
            </a:pPr>
            <a:r>
              <a:rPr lang="en-US" sz="2800" dirty="0"/>
              <a:t>How is the </a:t>
            </a:r>
            <a:r>
              <a:rPr lang="en-US" sz="2800" b="1" dirty="0"/>
              <a:t>carpet</a:t>
            </a:r>
            <a:r>
              <a:rPr lang="en-US" sz="2800" dirty="0"/>
              <a:t> like or not like the </a:t>
            </a:r>
            <a:r>
              <a:rPr lang="en-US" sz="2800" dirty="0">
                <a:latin typeface="Calibri" charset="0"/>
              </a:rPr>
              <a:t>hand strip?  </a:t>
            </a:r>
            <a:endParaRPr lang="en-US" sz="2800" dirty="0"/>
          </a:p>
          <a:p>
            <a:pPr marL="731520" lvl="1" indent="-365760">
              <a:spcBef>
                <a:spcPts val="300"/>
              </a:spcBef>
              <a:spcAft>
                <a:spcPts val="0"/>
              </a:spcAft>
              <a:buFont typeface="+mj-lt"/>
              <a:buAutoNum type="arabicPeriod"/>
            </a:pPr>
            <a:r>
              <a:rPr lang="en-US" sz="2800" dirty="0"/>
              <a:t>How is the </a:t>
            </a:r>
            <a:r>
              <a:rPr lang="en-US" sz="2800" b="1" dirty="0"/>
              <a:t>sandpaper</a:t>
            </a:r>
            <a:r>
              <a:rPr lang="en-US" sz="2800" dirty="0"/>
              <a:t> like or not like the </a:t>
            </a:r>
            <a:r>
              <a:rPr lang="en-US" sz="2800" dirty="0">
                <a:latin typeface="Calibri" charset="0"/>
              </a:rPr>
              <a:t>hand strip? </a:t>
            </a:r>
            <a:endParaRPr lang="en-US" sz="2800" dirty="0"/>
          </a:p>
          <a:p>
            <a:pPr marL="731520" lvl="1" indent="-365760">
              <a:spcBef>
                <a:spcPts val="300"/>
              </a:spcBef>
              <a:spcAft>
                <a:spcPts val="0"/>
              </a:spcAft>
              <a:buFont typeface="+mj-lt"/>
              <a:buAutoNum type="arabicPeriod"/>
            </a:pPr>
            <a:r>
              <a:rPr lang="en-US" sz="2800" dirty="0"/>
              <a:t>How is the </a:t>
            </a:r>
            <a:r>
              <a:rPr lang="en-US" sz="2800" b="1" dirty="0"/>
              <a:t>tile</a:t>
            </a:r>
            <a:r>
              <a:rPr lang="en-US" sz="2800" dirty="0"/>
              <a:t> like or not like the </a:t>
            </a:r>
            <a:r>
              <a:rPr lang="en-US" sz="2800" dirty="0">
                <a:latin typeface="Calibri" charset="0"/>
              </a:rPr>
              <a:t>hand strip?  </a:t>
            </a:r>
            <a:endParaRPr lang="en-US" sz="2800" dirty="0"/>
          </a:p>
          <a:p>
            <a:pPr marL="274637" lvl="1" indent="0">
              <a:buNone/>
            </a:pPr>
            <a:endParaRPr lang="en-US" sz="3200" dirty="0"/>
          </a:p>
        </p:txBody>
      </p:sp>
    </p:spTree>
    <p:extLst>
      <p:ext uri="{BB962C8B-B14F-4D97-AF65-F5344CB8AC3E}">
        <p14:creationId xmlns:p14="http://schemas.microsoft.com/office/powerpoint/2010/main" val="317655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latin typeface="Calibri" charset="0"/>
              </a:rPr>
              <a:t>Investigation 2: The Hand-Strip Model</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graphicFrame>
        <p:nvGraphicFramePr>
          <p:cNvPr id="5" name="Table 4"/>
          <p:cNvGraphicFramePr/>
          <p:nvPr>
            <p:extLst>
              <p:ext uri="{D42A27DB-BD31-4B8C-83A1-F6EECF244321}">
                <p14:modId xmlns:p14="http://schemas.microsoft.com/office/powerpoint/2010/main" val="1747236076"/>
              </p:ext>
            </p:extLst>
          </p:nvPr>
        </p:nvGraphicFramePr>
        <p:xfrm>
          <a:off x="762000" y="2895600"/>
          <a:ext cx="7315200" cy="343009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3109874252"/>
                    </a:ext>
                  </a:extLst>
                </a:gridCol>
                <a:gridCol w="2514600">
                  <a:extLst>
                    <a:ext uri="{9D8B030D-6E8A-4147-A177-3AD203B41FA5}">
                      <a16:colId xmlns:a16="http://schemas.microsoft.com/office/drawing/2014/main" val="2215754967"/>
                    </a:ext>
                  </a:extLst>
                </a:gridCol>
                <a:gridCol w="2971800">
                  <a:extLst>
                    <a:ext uri="{9D8B030D-6E8A-4147-A177-3AD203B41FA5}">
                      <a16:colId xmlns:a16="http://schemas.microsoft.com/office/drawing/2014/main" val="2729705545"/>
                    </a:ext>
                  </a:extLst>
                </a:gridCol>
              </a:tblGrid>
              <a:tr h="503166">
                <a:tc>
                  <a:txBody>
                    <a:bodyPr/>
                    <a:lstStyle/>
                    <a:p>
                      <a:endParaRPr lang="en-US" dirty="0"/>
                    </a:p>
                  </a:txBody>
                  <a:tcPr/>
                </a:tc>
                <a:tc>
                  <a:txBody>
                    <a:bodyPr/>
                    <a:lstStyle/>
                    <a:p>
                      <a:pPr algn="ctr"/>
                      <a:endParaRPr lang="en-US" sz="600" dirty="0"/>
                    </a:p>
                    <a:p>
                      <a:pPr algn="ctr"/>
                      <a:r>
                        <a:rPr lang="en-US" dirty="0"/>
                        <a:t>Like the Hand Strip</a:t>
                      </a:r>
                    </a:p>
                  </a:txBody>
                  <a:tcPr/>
                </a:tc>
                <a:tc>
                  <a:txBody>
                    <a:bodyPr/>
                    <a:lstStyle/>
                    <a:p>
                      <a:pPr algn="ctr"/>
                      <a:endParaRPr lang="en-US" sz="600" dirty="0"/>
                    </a:p>
                    <a:p>
                      <a:pPr algn="ctr"/>
                      <a:r>
                        <a:rPr lang="en-US" dirty="0"/>
                        <a:t>Not Like the Hand Strip</a:t>
                      </a:r>
                    </a:p>
                  </a:txBody>
                  <a:tcPr/>
                </a:tc>
                <a:extLst>
                  <a:ext uri="{0D108BD9-81ED-4DB2-BD59-A6C34878D82A}">
                    <a16:rowId xmlns:a16="http://schemas.microsoft.com/office/drawing/2014/main" val="934840269"/>
                  </a:ext>
                </a:extLst>
              </a:tr>
              <a:tr h="1007538">
                <a:tc>
                  <a:txBody>
                    <a:bodyPr/>
                    <a:lstStyle/>
                    <a:p>
                      <a:pPr marL="137160" algn="l"/>
                      <a:endParaRPr lang="en-US" dirty="0"/>
                    </a:p>
                    <a:p>
                      <a:pPr marL="137160" algn="l"/>
                      <a:r>
                        <a:rPr lang="en-US" dirty="0"/>
                        <a:t>Carpet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4200765"/>
                  </a:ext>
                </a:extLst>
              </a:tr>
              <a:tr h="975643">
                <a:tc>
                  <a:txBody>
                    <a:bodyPr/>
                    <a:lstStyle/>
                    <a:p>
                      <a:pPr marL="137160" algn="l"/>
                      <a:endParaRPr lang="en-US" dirty="0"/>
                    </a:p>
                    <a:p>
                      <a:pPr marL="137160" algn="l"/>
                      <a:r>
                        <a:rPr lang="en-US" dirty="0"/>
                        <a:t>Sandpaper</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26600214"/>
                  </a:ext>
                </a:extLst>
              </a:tr>
              <a:tr h="943749">
                <a:tc>
                  <a:txBody>
                    <a:bodyPr/>
                    <a:lstStyle/>
                    <a:p>
                      <a:pPr marL="137160" algn="l"/>
                      <a:endParaRPr lang="en-US" dirty="0"/>
                    </a:p>
                    <a:p>
                      <a:pPr marL="137160" algn="l"/>
                      <a:r>
                        <a:rPr lang="en-US" dirty="0"/>
                        <a:t>Tile</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86488895"/>
                  </a:ext>
                </a:extLst>
              </a:tr>
            </a:tbl>
          </a:graphicData>
        </a:graphic>
      </p:graphicFrame>
      <p:sp>
        <p:nvSpPr>
          <p:cNvPr id="6" name="TextBox 5"/>
          <p:cNvSpPr txBox="1"/>
          <p:nvPr/>
        </p:nvSpPr>
        <p:spPr>
          <a:xfrm>
            <a:off x="685800" y="1295400"/>
            <a:ext cx="7924800" cy="1477328"/>
          </a:xfrm>
          <a:prstGeom prst="rect">
            <a:avLst/>
          </a:prstGeom>
          <a:noFill/>
        </p:spPr>
        <p:txBody>
          <a:bodyPr wrap="square" rtlCol="0">
            <a:spAutoFit/>
          </a:bodyPr>
          <a:lstStyle/>
          <a:p>
            <a:r>
              <a:rPr lang="en-US" sz="3000" dirty="0">
                <a:latin typeface="Calibri" pitchFamily="34" charset="0"/>
              </a:rPr>
              <a:t>Create a data table in your science notebook and describe how the three surfaces are </a:t>
            </a:r>
            <a:r>
              <a:rPr lang="en-US" sz="3000" b="1" dirty="0">
                <a:latin typeface="Calibri" pitchFamily="34" charset="0"/>
              </a:rPr>
              <a:t>like or not like</a:t>
            </a:r>
            <a:r>
              <a:rPr lang="en-US" sz="3000" dirty="0">
                <a:latin typeface="Calibri" pitchFamily="34" charset="0"/>
              </a:rPr>
              <a:t> the hand strip.</a:t>
            </a:r>
          </a:p>
        </p:txBody>
      </p:sp>
    </p:spTree>
    <p:extLst>
      <p:ext uri="{BB962C8B-B14F-4D97-AF65-F5344CB8AC3E}">
        <p14:creationId xmlns:p14="http://schemas.microsoft.com/office/powerpoint/2010/main" val="3497883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990600"/>
          </a:xfrm>
        </p:spPr>
        <p:txBody>
          <a:bodyPr/>
          <a:lstStyle/>
          <a:p>
            <a:r>
              <a:rPr lang="en-US" dirty="0"/>
              <a:t>Investigation 2: The Hand-Strip Model</a:t>
            </a:r>
          </a:p>
        </p:txBody>
      </p:sp>
      <p:sp>
        <p:nvSpPr>
          <p:cNvPr id="3" name="Content Placeholder 2"/>
          <p:cNvSpPr>
            <a:spLocks noGrp="1"/>
          </p:cNvSpPr>
          <p:nvPr>
            <p:ph idx="1"/>
          </p:nvPr>
        </p:nvSpPr>
        <p:spPr>
          <a:xfrm>
            <a:off x="609600" y="1524000"/>
            <a:ext cx="8077200" cy="4724400"/>
          </a:xfrm>
        </p:spPr>
        <p:txBody>
          <a:bodyPr/>
          <a:lstStyle/>
          <a:p>
            <a:pPr marL="0" indent="0">
              <a:buNone/>
            </a:pPr>
            <a:r>
              <a:rPr lang="en-US" sz="3200" dirty="0"/>
              <a:t>Share the observations you recorded on your data table.</a:t>
            </a:r>
          </a:p>
          <a:p>
            <a:pPr marL="731520" indent="-365760">
              <a:spcBef>
                <a:spcPts val="1200"/>
              </a:spcBef>
            </a:pPr>
            <a:r>
              <a:rPr lang="en-US" sz="3200" dirty="0"/>
              <a:t>How is the </a:t>
            </a:r>
            <a:r>
              <a:rPr lang="en-US" sz="3200" b="1" dirty="0"/>
              <a:t>carpet</a:t>
            </a:r>
            <a:r>
              <a:rPr lang="en-US" sz="3200" dirty="0"/>
              <a:t> like or not like the hand strip?</a:t>
            </a:r>
          </a:p>
          <a:p>
            <a:pPr marL="731520" indent="-365760">
              <a:spcBef>
                <a:spcPts val="600"/>
              </a:spcBef>
            </a:pPr>
            <a:r>
              <a:rPr lang="en-US" sz="3200" dirty="0"/>
              <a:t>How is the </a:t>
            </a:r>
            <a:r>
              <a:rPr lang="en-US" sz="3200" b="1" dirty="0"/>
              <a:t>sandpaper</a:t>
            </a:r>
            <a:r>
              <a:rPr lang="en-US" sz="3200" dirty="0"/>
              <a:t> like or not like the hand strip?</a:t>
            </a:r>
          </a:p>
          <a:p>
            <a:pPr marL="731520" indent="-365760">
              <a:spcBef>
                <a:spcPts val="600"/>
              </a:spcBef>
            </a:pPr>
            <a:r>
              <a:rPr lang="en-US" sz="3200" dirty="0"/>
              <a:t>How is the </a:t>
            </a:r>
            <a:r>
              <a:rPr lang="en-US" sz="3200" b="1" dirty="0"/>
              <a:t>tile</a:t>
            </a:r>
            <a:r>
              <a:rPr lang="en-US" sz="3200" dirty="0"/>
              <a:t> like or not like the hand strip?</a:t>
            </a:r>
          </a:p>
        </p:txBody>
      </p:sp>
    </p:spTree>
    <p:extLst>
      <p:ext uri="{BB962C8B-B14F-4D97-AF65-F5344CB8AC3E}">
        <p14:creationId xmlns:p14="http://schemas.microsoft.com/office/powerpoint/2010/main" val="2950951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lstStyle/>
          <a:p>
            <a:r>
              <a:rPr lang="en-US" dirty="0"/>
              <a:t>Investigation 2: The Hand-Strip Model</a:t>
            </a:r>
          </a:p>
        </p:txBody>
      </p:sp>
      <p:sp>
        <p:nvSpPr>
          <p:cNvPr id="3" name="Content Placeholder 2"/>
          <p:cNvSpPr>
            <a:spLocks noGrp="1"/>
          </p:cNvSpPr>
          <p:nvPr>
            <p:ph idx="1"/>
          </p:nvPr>
        </p:nvSpPr>
        <p:spPr>
          <a:xfrm>
            <a:off x="609600" y="1524000"/>
            <a:ext cx="8077200" cy="4724400"/>
          </a:xfrm>
        </p:spPr>
        <p:txBody>
          <a:bodyPr/>
          <a:lstStyle/>
          <a:p>
            <a:pPr marL="365760" indent="-365760">
              <a:spcBef>
                <a:spcPts val="1200"/>
              </a:spcBef>
            </a:pPr>
            <a:r>
              <a:rPr lang="en-US" sz="3200" dirty="0">
                <a:solidFill>
                  <a:srgbClr val="000000"/>
                </a:solidFill>
              </a:rPr>
              <a:t>Can we agree that the carpet is most like the hand strip?</a:t>
            </a:r>
          </a:p>
          <a:p>
            <a:pPr marL="365760" indent="-365760">
              <a:spcBef>
                <a:spcPts val="1200"/>
              </a:spcBef>
            </a:pPr>
            <a:r>
              <a:rPr lang="en-US" sz="3200" dirty="0"/>
              <a:t>What would you say is the main difference between the carpet and the tile when you compare it with the hand strip?</a:t>
            </a:r>
          </a:p>
          <a:p>
            <a:pPr marL="365760" indent="-365760">
              <a:spcBef>
                <a:spcPts val="1200"/>
              </a:spcBef>
            </a:pPr>
            <a:r>
              <a:rPr lang="en-US" sz="3200" dirty="0">
                <a:solidFill>
                  <a:srgbClr val="000000"/>
                </a:solidFill>
              </a:rPr>
              <a:t>Why do you think the car travels the shortest distance over both the carpet and the hand strip? What does this have to do with our science idea of force? </a:t>
            </a:r>
          </a:p>
        </p:txBody>
      </p:sp>
    </p:spTree>
    <p:extLst>
      <p:ext uri="{BB962C8B-B14F-4D97-AF65-F5344CB8AC3E}">
        <p14:creationId xmlns:p14="http://schemas.microsoft.com/office/powerpoint/2010/main" val="295095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990600"/>
          </a:xfrm>
        </p:spPr>
        <p:txBody>
          <a:bodyPr>
            <a:noAutofit/>
          </a:bodyPr>
          <a:lstStyle/>
          <a:p>
            <a:pPr marL="685800"/>
            <a:r>
              <a:rPr lang="en-US" dirty="0"/>
              <a:t>Key Science Idea</a:t>
            </a:r>
          </a:p>
        </p:txBody>
      </p:sp>
      <p:sp>
        <p:nvSpPr>
          <p:cNvPr id="3" name="Content Placeholder 2"/>
          <p:cNvSpPr>
            <a:spLocks noGrp="1"/>
          </p:cNvSpPr>
          <p:nvPr>
            <p:ph idx="1"/>
          </p:nvPr>
        </p:nvSpPr>
        <p:spPr>
          <a:xfrm>
            <a:off x="609600" y="1447800"/>
            <a:ext cx="8153400" cy="5105400"/>
          </a:xfrm>
        </p:spPr>
        <p:txBody>
          <a:bodyPr/>
          <a:lstStyle/>
          <a:p>
            <a:pPr marL="0" indent="0">
              <a:buNone/>
            </a:pPr>
            <a:r>
              <a:rPr lang="en-US" sz="3200" b="1" dirty="0"/>
              <a:t>Friction </a:t>
            </a:r>
            <a:r>
              <a:rPr lang="en-US" sz="3200" dirty="0"/>
              <a:t>is a force that’s created when bumps on the surfaces of two objects push against one another. Friction is what causes moving objects to slow down and eventually stop.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0429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Investigation 3: What Is Friction?</a:t>
            </a:r>
          </a:p>
        </p:txBody>
      </p:sp>
      <p:sp>
        <p:nvSpPr>
          <p:cNvPr id="3" name="Content Placeholder 2"/>
          <p:cNvSpPr>
            <a:spLocks noGrp="1"/>
          </p:cNvSpPr>
          <p:nvPr>
            <p:ph idx="1"/>
          </p:nvPr>
        </p:nvSpPr>
        <p:spPr>
          <a:xfrm>
            <a:off x="609600" y="1371600"/>
            <a:ext cx="8077200" cy="5181600"/>
          </a:xfrm>
        </p:spPr>
        <p:txBody>
          <a:bodyPr/>
          <a:lstStyle/>
          <a:p>
            <a:pPr marL="365760" indent="-365760">
              <a:spcBef>
                <a:spcPts val="600"/>
              </a:spcBef>
              <a:spcAft>
                <a:spcPts val="0"/>
              </a:spcAft>
            </a:pPr>
            <a:r>
              <a:rPr lang="en-US" sz="3200" dirty="0"/>
              <a:t>Locate Forces handout 4.2 (Friction) in your lesson plans binder.</a:t>
            </a:r>
          </a:p>
          <a:p>
            <a:pPr marL="365760" indent="-365760">
              <a:spcBef>
                <a:spcPts val="600"/>
              </a:spcBef>
              <a:spcAft>
                <a:spcPts val="0"/>
              </a:spcAft>
            </a:pPr>
            <a:r>
              <a:rPr lang="en-US" sz="3200" dirty="0"/>
              <a:t>Think about these questions as you read the essay:</a:t>
            </a:r>
          </a:p>
          <a:p>
            <a:pPr marL="731520" indent="-365760">
              <a:spcBef>
                <a:spcPts val="600"/>
              </a:spcBef>
              <a:spcAft>
                <a:spcPts val="0"/>
              </a:spcAft>
              <a:buFont typeface="+mj-lt"/>
              <a:buAutoNum type="arabicPeriod"/>
            </a:pPr>
            <a:r>
              <a:rPr lang="en-US" sz="3200" dirty="0"/>
              <a:t>What causes friction?  </a:t>
            </a:r>
          </a:p>
          <a:p>
            <a:pPr marL="731520" indent="-365760">
              <a:spcBef>
                <a:spcPts val="600"/>
              </a:spcBef>
              <a:spcAft>
                <a:spcPts val="0"/>
              </a:spcAft>
              <a:buFont typeface="+mj-lt"/>
              <a:buAutoNum type="arabicPeriod"/>
            </a:pPr>
            <a:r>
              <a:rPr lang="en-US" sz="3200" dirty="0"/>
              <a:t>Why does friction exert a different amount of force on different surfaces?  </a:t>
            </a:r>
          </a:p>
          <a:p>
            <a:pPr marL="731520" indent="-365760">
              <a:spcBef>
                <a:spcPts val="600"/>
              </a:spcBef>
              <a:spcAft>
                <a:spcPts val="0"/>
              </a:spcAft>
              <a:buFont typeface="+mj-lt"/>
              <a:buAutoNum type="arabicPeriod"/>
            </a:pPr>
            <a:r>
              <a:rPr lang="en-US" sz="3200" dirty="0"/>
              <a:t>What would happen if there were no friction acting on an object? (</a:t>
            </a:r>
            <a:r>
              <a:rPr lang="en-US" sz="3200" b="1" dirty="0"/>
              <a:t>Hint: </a:t>
            </a:r>
            <a:r>
              <a:rPr lang="en-US" sz="3200" dirty="0"/>
              <a:t>What would happen in outer space?)  </a:t>
            </a:r>
          </a:p>
        </p:txBody>
      </p:sp>
    </p:spTree>
    <p:extLst>
      <p:ext uri="{BB962C8B-B14F-4D97-AF65-F5344CB8AC3E}">
        <p14:creationId xmlns:p14="http://schemas.microsoft.com/office/powerpoint/2010/main" val="280320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Investigation 3: What Is Friction?</a:t>
            </a:r>
          </a:p>
        </p:txBody>
      </p:sp>
      <p:sp>
        <p:nvSpPr>
          <p:cNvPr id="3" name="Content Placeholder 2"/>
          <p:cNvSpPr>
            <a:spLocks noGrp="1"/>
          </p:cNvSpPr>
          <p:nvPr>
            <p:ph idx="1"/>
          </p:nvPr>
        </p:nvSpPr>
        <p:spPr>
          <a:xfrm>
            <a:off x="609600" y="1524000"/>
            <a:ext cx="8077200" cy="4876800"/>
          </a:xfrm>
        </p:spPr>
        <p:txBody>
          <a:bodyPr/>
          <a:lstStyle/>
          <a:p>
            <a:pPr marL="365760" indent="-365760"/>
            <a:r>
              <a:rPr lang="en-US" sz="3000" dirty="0">
                <a:solidFill>
                  <a:srgbClr val="000000"/>
                </a:solidFill>
                <a:latin typeface="Calibri" charset="0"/>
              </a:rPr>
              <a:t>Reread the fourth and fifth paragraphs of the essay.</a:t>
            </a:r>
          </a:p>
          <a:p>
            <a:pPr marL="365760" indent="-365760"/>
            <a:r>
              <a:rPr lang="en-US" sz="3000" dirty="0">
                <a:solidFill>
                  <a:srgbClr val="000000"/>
                </a:solidFill>
                <a:latin typeface="Calibri" charset="0"/>
              </a:rPr>
              <a:t>How do these paragraphs relate to what you observed when you used a hand lens to examine the wheels of the toy car and the three surfaces (carpet, tile, and sandpaper)?</a:t>
            </a:r>
          </a:p>
          <a:p>
            <a:pPr marL="365760" indent="-365760">
              <a:spcBef>
                <a:spcPts val="1800"/>
              </a:spcBef>
            </a:pPr>
            <a:r>
              <a:rPr lang="en-US" sz="3000" dirty="0">
                <a:solidFill>
                  <a:srgbClr val="000000"/>
                </a:solidFill>
                <a:latin typeface="Calibri" charset="0"/>
              </a:rPr>
              <a:t>What happens when tiny bumps on the surface of one object push against tiny bumps on the surface of another object? Why do the bumps matter?</a:t>
            </a:r>
          </a:p>
          <a:p>
            <a:endParaRPr lang="en-US" dirty="0">
              <a:solidFill>
                <a:srgbClr val="000000"/>
              </a:solidFill>
              <a:latin typeface="Calibri" charset="0"/>
            </a:endParaRPr>
          </a:p>
          <a:p>
            <a:pPr marL="0" indent="0">
              <a:buNone/>
            </a:pPr>
            <a:r>
              <a:rPr lang="en-US" dirty="0">
                <a:solidFill>
                  <a:srgbClr val="000000"/>
                </a:solidFill>
                <a:latin typeface="Calibri" charset="0"/>
              </a:rPr>
              <a:t> </a:t>
            </a:r>
          </a:p>
          <a:p>
            <a:endParaRPr lang="en-US" dirty="0">
              <a:solidFill>
                <a:srgbClr val="000000"/>
              </a:solidFill>
              <a:latin typeface="Calibri" charset="0"/>
            </a:endParaRPr>
          </a:p>
        </p:txBody>
      </p:sp>
    </p:spTree>
    <p:extLst>
      <p:ext uri="{BB962C8B-B14F-4D97-AF65-F5344CB8AC3E}">
        <p14:creationId xmlns:p14="http://schemas.microsoft.com/office/powerpoint/2010/main" val="234938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990600"/>
          </a:xfrm>
        </p:spPr>
        <p:txBody>
          <a:bodyPr>
            <a:noAutofit/>
          </a:bodyPr>
          <a:lstStyle/>
          <a:p>
            <a:r>
              <a:rPr lang="en-US" sz="3800" dirty="0"/>
              <a:t>Reflect: Content Deepening Focus Question 2</a:t>
            </a:r>
          </a:p>
        </p:txBody>
      </p:sp>
      <p:sp>
        <p:nvSpPr>
          <p:cNvPr id="3" name="Content Placeholder 2"/>
          <p:cNvSpPr>
            <a:spLocks noGrp="1"/>
          </p:cNvSpPr>
          <p:nvPr>
            <p:ph idx="1"/>
          </p:nvPr>
        </p:nvSpPr>
        <p:spPr>
          <a:xfrm>
            <a:off x="457200" y="1371600"/>
            <a:ext cx="8458200" cy="5029200"/>
          </a:xfrm>
        </p:spPr>
        <p:txBody>
          <a:bodyPr/>
          <a:lstStyle/>
          <a:p>
            <a:pPr marL="0" lvl="0" indent="0">
              <a:buClr>
                <a:srgbClr val="93A299"/>
              </a:buClr>
              <a:buNone/>
            </a:pPr>
            <a:r>
              <a:rPr lang="en-US" sz="3200" i="1" dirty="0">
                <a:solidFill>
                  <a:srgbClr val="292934"/>
                </a:solidFill>
              </a:rPr>
              <a:t>What force</a:t>
            </a:r>
            <a:r>
              <a:rPr lang="en-US" sz="3200" b="1" i="1" dirty="0">
                <a:solidFill>
                  <a:srgbClr val="292934"/>
                </a:solidFill>
              </a:rPr>
              <a:t> </a:t>
            </a:r>
            <a:r>
              <a:rPr lang="en-US" sz="3200" i="1" dirty="0">
                <a:solidFill>
                  <a:srgbClr val="292934"/>
                </a:solidFill>
              </a:rPr>
              <a:t>makes a moving object slow down and eventually stop? </a:t>
            </a:r>
            <a:r>
              <a:rPr lang="en-US" sz="3200" dirty="0">
                <a:solidFill>
                  <a:srgbClr val="292934"/>
                </a:solidFill>
              </a:rPr>
              <a:t> </a:t>
            </a:r>
          </a:p>
          <a:p>
            <a:pPr marL="0" indent="0">
              <a:spcBef>
                <a:spcPts val="2400"/>
              </a:spcBef>
              <a:buClr>
                <a:srgbClr val="93A299"/>
              </a:buClr>
              <a:buNone/>
            </a:pPr>
            <a:r>
              <a:rPr lang="en-US" sz="3200" dirty="0">
                <a:solidFill>
                  <a:srgbClr val="292934"/>
                </a:solidFill>
                <a:latin typeface="Calibri"/>
              </a:rPr>
              <a:t>Write your best answer to this question in your science notebook. Describe friction in your own words using the key science ideas and terms you’ve learned about so far.</a:t>
            </a:r>
          </a:p>
        </p:txBody>
      </p:sp>
    </p:spTree>
    <p:extLst>
      <p:ext uri="{BB962C8B-B14F-4D97-AF65-F5344CB8AC3E}">
        <p14:creationId xmlns:p14="http://schemas.microsoft.com/office/powerpoint/2010/main" val="422312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990600"/>
          </a:xfrm>
        </p:spPr>
        <p:txBody>
          <a:bodyPr>
            <a:noAutofit/>
          </a:bodyPr>
          <a:lstStyle/>
          <a:p>
            <a:pPr eaLnBrk="1" hangingPunct="1"/>
            <a:r>
              <a:rPr lang="en-US" dirty="0"/>
              <a:t>Review: Science Content Storyline</a:t>
            </a:r>
          </a:p>
        </p:txBody>
      </p:sp>
      <p:sp>
        <p:nvSpPr>
          <p:cNvPr id="9219" name="Rectangle 3"/>
          <p:cNvSpPr>
            <a:spLocks noGrp="1" noChangeArrowheads="1"/>
          </p:cNvSpPr>
          <p:nvPr>
            <p:ph type="body" idx="1"/>
          </p:nvPr>
        </p:nvSpPr>
        <p:spPr>
          <a:xfrm>
            <a:off x="457200" y="1371600"/>
            <a:ext cx="8229600" cy="4495800"/>
          </a:xfrm>
        </p:spPr>
        <p:txBody>
          <a:bodyPr/>
          <a:lstStyle/>
          <a:p>
            <a:pPr marL="0" indent="0" eaLnBrk="1" hangingPunct="1">
              <a:spcBef>
                <a:spcPct val="50000"/>
              </a:spcBef>
              <a:buNone/>
            </a:pPr>
            <a:r>
              <a:rPr lang="en-US" sz="3200" dirty="0"/>
              <a:t>In your notebooks, jot down … </a:t>
            </a:r>
          </a:p>
          <a:p>
            <a:pPr marL="1371600" indent="0" eaLnBrk="1" hangingPunct="1">
              <a:spcBef>
                <a:spcPct val="50000"/>
              </a:spcBef>
              <a:buNone/>
            </a:pPr>
            <a:r>
              <a:rPr lang="en-US" sz="3200" dirty="0"/>
              <a:t>things you remember from yesterday’s session,</a:t>
            </a:r>
          </a:p>
          <a:p>
            <a:pPr marL="1371600" indent="0" eaLnBrk="1" hangingPunct="1">
              <a:spcBef>
                <a:spcPct val="50000"/>
              </a:spcBef>
              <a:buNone/>
            </a:pPr>
            <a:r>
              <a:rPr lang="en-US" sz="3200" dirty="0"/>
              <a:t>ideas that seem important to you, and</a:t>
            </a:r>
          </a:p>
          <a:p>
            <a:pPr marL="1371600" indent="0" eaLnBrk="1" hangingPunct="1">
              <a:spcBef>
                <a:spcPct val="50000"/>
              </a:spcBef>
              <a:buNone/>
            </a:pPr>
            <a:r>
              <a:rPr lang="en-US" sz="3200" dirty="0"/>
              <a:t>question you have. </a:t>
            </a:r>
          </a:p>
          <a:p>
            <a:pPr marL="0" indent="0" eaLnBrk="1" hangingPunct="1">
              <a:spcBef>
                <a:spcPct val="50000"/>
              </a:spcBef>
              <a:buNone/>
            </a:pPr>
            <a:r>
              <a:rPr lang="en-US" sz="3200" dirty="0"/>
              <a:t>Be prepared to share one idea and question with the group.</a:t>
            </a:r>
          </a:p>
        </p:txBody>
      </p:sp>
      <p:sp>
        <p:nvSpPr>
          <p:cNvPr id="2" name="Rectangle 1"/>
          <p:cNvSpPr/>
          <p:nvPr/>
        </p:nvSpPr>
        <p:spPr>
          <a:xfrm>
            <a:off x="1143000" y="1981200"/>
            <a:ext cx="470001"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a:t>
            </a:r>
          </a:p>
        </p:txBody>
      </p:sp>
      <p:sp>
        <p:nvSpPr>
          <p:cNvPr id="6" name="Rectangle 5"/>
          <p:cNvSpPr/>
          <p:nvPr/>
        </p:nvSpPr>
        <p:spPr>
          <a:xfrm>
            <a:off x="1143000" y="3962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p>
        </p:txBody>
      </p:sp>
      <p:sp>
        <p:nvSpPr>
          <p:cNvPr id="7" name="Rectangle 6"/>
          <p:cNvSpPr/>
          <p:nvPr/>
        </p:nvSpPr>
        <p:spPr>
          <a:xfrm>
            <a:off x="1143000" y="3200400"/>
            <a:ext cx="470000" cy="707886"/>
          </a:xfrm>
          <a:prstGeom prst="rect">
            <a:avLst/>
          </a:prstGeom>
          <a:noFill/>
        </p:spPr>
        <p:txBody>
          <a:bodyPr wrap="none" lIns="91440" tIns="45720" rIns="91440" bIns="45720">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p>
        </p:txBody>
      </p:sp>
    </p:spTree>
    <p:extLst>
      <p:ext uri="{BB962C8B-B14F-4D97-AF65-F5344CB8AC3E}">
        <p14:creationId xmlns:p14="http://schemas.microsoft.com/office/powerpoint/2010/main" val="392158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609600" y="1447800"/>
            <a:ext cx="8153400" cy="5105400"/>
          </a:xfrm>
        </p:spPr>
        <p:txBody>
          <a:bodyPr/>
          <a:lstStyle/>
          <a:p>
            <a:pPr marL="365760" indent="-365760">
              <a:spcBef>
                <a:spcPts val="600"/>
              </a:spcBef>
            </a:pPr>
            <a:r>
              <a:rPr lang="en-US" sz="3200" b="1" dirty="0"/>
              <a:t>Friction </a:t>
            </a:r>
            <a:r>
              <a:rPr lang="en-US" sz="3200" dirty="0"/>
              <a:t>is a force that’s created when bumps on the surfaces of two objects push against one another. Friction is what causes moving objects to slow down and eventually stop. </a:t>
            </a:r>
          </a:p>
          <a:p>
            <a:pPr marL="365760" indent="-365760">
              <a:spcBef>
                <a:spcPts val="600"/>
              </a:spcBef>
            </a:pPr>
            <a:r>
              <a:rPr lang="en-US" sz="3200" dirty="0"/>
              <a:t>Rougher, bumpier surfaces create more friction, causing objects to slow down and stop more quickly. </a:t>
            </a:r>
          </a:p>
          <a:p>
            <a:pPr marL="365760" indent="-365760">
              <a:spcBef>
                <a:spcPts val="600"/>
              </a:spcBef>
            </a:pPr>
            <a:r>
              <a:rPr lang="en-US" sz="3200" dirty="0"/>
              <a:t>Smoother surfaces create less friction, causing objects to travel farther before they stop.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0429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Review: Forces and Motion</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600"/>
              </a:spcBef>
            </a:pPr>
            <a:r>
              <a:rPr lang="en-US" sz="3200" dirty="0"/>
              <a:t>What causes a change in an object’s motion?</a:t>
            </a:r>
          </a:p>
          <a:p>
            <a:pPr marL="365760" indent="-365760">
              <a:spcBef>
                <a:spcPts val="600"/>
              </a:spcBef>
            </a:pPr>
            <a:r>
              <a:rPr lang="en-US" sz="3200" dirty="0"/>
              <a:t>What is net force?</a:t>
            </a:r>
          </a:p>
          <a:p>
            <a:pPr marL="365760" indent="-365760">
              <a:spcBef>
                <a:spcPts val="600"/>
              </a:spcBef>
            </a:pPr>
            <a:r>
              <a:rPr lang="en-US" sz="3200" dirty="0"/>
              <a:t>How do scientists represent a force acting on an object?</a:t>
            </a:r>
          </a:p>
          <a:p>
            <a:endParaRPr lang="en-US" dirty="0"/>
          </a:p>
          <a:p>
            <a:endParaRPr lang="en-US" dirty="0"/>
          </a:p>
        </p:txBody>
      </p:sp>
    </p:spTree>
    <p:extLst>
      <p:ext uri="{BB962C8B-B14F-4D97-AF65-F5344CB8AC3E}">
        <p14:creationId xmlns:p14="http://schemas.microsoft.com/office/powerpoint/2010/main" val="37560330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Questions to Think About</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600"/>
              </a:spcBef>
            </a:pPr>
            <a:r>
              <a:rPr lang="en-US" sz="3200" dirty="0"/>
              <a:t>What is the direction of a frictional force on an object that is sliding or rolling across a surface? </a:t>
            </a:r>
          </a:p>
          <a:p>
            <a:pPr marL="365760" indent="-365760">
              <a:spcBef>
                <a:spcPts val="600"/>
              </a:spcBef>
            </a:pPr>
            <a:r>
              <a:rPr lang="en-US" sz="3200" dirty="0"/>
              <a:t>What is the direction of a frictional force on an object at rest that is “trying” to </a:t>
            </a:r>
            <a:r>
              <a:rPr lang="en-US" sz="3200" b="1" dirty="0"/>
              <a:t>start</a:t>
            </a:r>
            <a:r>
              <a:rPr lang="en-US" sz="3200" i="1" dirty="0"/>
              <a:t> </a:t>
            </a:r>
            <a:r>
              <a:rPr lang="en-US" sz="3200" dirty="0"/>
              <a:t>sliding across a surface?</a:t>
            </a:r>
          </a:p>
          <a:p>
            <a:pPr marL="365760" indent="-365760">
              <a:spcBef>
                <a:spcPts val="600"/>
              </a:spcBef>
            </a:pPr>
            <a:r>
              <a:rPr lang="en-US" sz="3200" dirty="0"/>
              <a:t>Why are massive objects harder to slide across the floor than light-weight objects?</a:t>
            </a:r>
          </a:p>
          <a:p>
            <a:endParaRPr lang="en-US" dirty="0"/>
          </a:p>
          <a:p>
            <a:endParaRPr lang="en-US" dirty="0"/>
          </a:p>
        </p:txBody>
      </p:sp>
    </p:spTree>
    <p:extLst>
      <p:ext uri="{BB962C8B-B14F-4D97-AF65-F5344CB8AC3E}">
        <p14:creationId xmlns:p14="http://schemas.microsoft.com/office/powerpoint/2010/main" val="37560330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Friction: Tall Grass versus Asphalt</a:t>
            </a:r>
          </a:p>
        </p:txBody>
      </p:sp>
      <p:sp>
        <p:nvSpPr>
          <p:cNvPr id="3" name="Content Placeholder 2"/>
          <p:cNvSpPr>
            <a:spLocks noGrp="1"/>
          </p:cNvSpPr>
          <p:nvPr>
            <p:ph idx="1"/>
          </p:nvPr>
        </p:nvSpPr>
        <p:spPr>
          <a:xfrm>
            <a:off x="533400" y="1219200"/>
            <a:ext cx="8153400" cy="5217170"/>
          </a:xfrm>
        </p:spPr>
        <p:txBody>
          <a:bodyPr/>
          <a:lstStyle/>
          <a:p>
            <a:pPr marL="0" indent="0">
              <a:buNone/>
            </a:pPr>
            <a:r>
              <a:rPr lang="en-US" sz="2700" b="1" dirty="0"/>
              <a:t>Scenario: </a:t>
            </a:r>
            <a:r>
              <a:rPr lang="en-US" sz="2700" dirty="0"/>
              <a:t>Two toy cars coasting at the same speed encounter two different surfaces: tall grass and asphalt.</a:t>
            </a:r>
          </a:p>
          <a:p>
            <a:pPr marL="0" indent="0">
              <a:buNone/>
            </a:pPr>
            <a:r>
              <a:rPr lang="en-US" sz="2700" dirty="0"/>
              <a:t>Why does the car driving through tall grass slow down faster than the car traveling over asphalt? </a:t>
            </a:r>
          </a:p>
          <a:p>
            <a:pPr marL="0" indent="0">
              <a:buNone/>
            </a:pPr>
            <a:endParaRPr lang="en-US" sz="2000" dirty="0"/>
          </a:p>
        </p:txBody>
      </p:sp>
      <p:pic>
        <p:nvPicPr>
          <p:cNvPr id="4" name="Picture 3"/>
          <p:cNvPicPr>
            <a:picLocks noChangeAspect="1"/>
          </p:cNvPicPr>
          <p:nvPr/>
        </p:nvPicPr>
        <p:blipFill>
          <a:blip r:embed="rId3" cstate="print"/>
          <a:stretch>
            <a:fillRect/>
          </a:stretch>
        </p:blipFill>
        <p:spPr>
          <a:xfrm>
            <a:off x="838200" y="3581400"/>
            <a:ext cx="7467600" cy="1235431"/>
          </a:xfrm>
          <a:prstGeom prst="rect">
            <a:avLst/>
          </a:prstGeom>
        </p:spPr>
      </p:pic>
      <p:pic>
        <p:nvPicPr>
          <p:cNvPr id="6" name="Picture 5"/>
          <p:cNvPicPr>
            <a:picLocks noChangeAspect="1"/>
          </p:cNvPicPr>
          <p:nvPr/>
        </p:nvPicPr>
        <p:blipFill>
          <a:blip r:embed="rId4" cstate="print"/>
          <a:stretch>
            <a:fillRect/>
          </a:stretch>
        </p:blipFill>
        <p:spPr>
          <a:xfrm>
            <a:off x="762000" y="5181600"/>
            <a:ext cx="8001000" cy="1389541"/>
          </a:xfrm>
          <a:prstGeom prst="rect">
            <a:avLst/>
          </a:prstGeom>
        </p:spPr>
      </p:pic>
      <p:sp>
        <p:nvSpPr>
          <p:cNvPr id="7" name="TextBox 6"/>
          <p:cNvSpPr txBox="1"/>
          <p:nvPr/>
        </p:nvSpPr>
        <p:spPr>
          <a:xfrm>
            <a:off x="5105400" y="3200400"/>
            <a:ext cx="1676400" cy="461665"/>
          </a:xfrm>
          <a:prstGeom prst="rect">
            <a:avLst/>
          </a:prstGeom>
          <a:noFill/>
        </p:spPr>
        <p:txBody>
          <a:bodyPr wrap="square" rtlCol="0">
            <a:spAutoFit/>
          </a:bodyPr>
          <a:lstStyle/>
          <a:p>
            <a:r>
              <a:rPr lang="en-US" sz="2400" dirty="0">
                <a:latin typeface="Calibri" pitchFamily="34" charset="0"/>
              </a:rPr>
              <a:t>Tall Grass</a:t>
            </a:r>
          </a:p>
        </p:txBody>
      </p:sp>
      <p:sp>
        <p:nvSpPr>
          <p:cNvPr id="8" name="TextBox 7"/>
          <p:cNvSpPr txBox="1"/>
          <p:nvPr/>
        </p:nvSpPr>
        <p:spPr>
          <a:xfrm>
            <a:off x="5029200" y="4876800"/>
            <a:ext cx="1127232" cy="461665"/>
          </a:xfrm>
          <a:prstGeom prst="rect">
            <a:avLst/>
          </a:prstGeom>
          <a:noFill/>
        </p:spPr>
        <p:txBody>
          <a:bodyPr wrap="none" rtlCol="0">
            <a:spAutoFit/>
          </a:bodyPr>
          <a:lstStyle/>
          <a:p>
            <a:r>
              <a:rPr lang="en-US" sz="2400" dirty="0">
                <a:latin typeface="Calibri" pitchFamily="34" charset="0"/>
              </a:rPr>
              <a:t>Asphalt</a:t>
            </a:r>
          </a:p>
        </p:txBody>
      </p:sp>
      <p:sp>
        <p:nvSpPr>
          <p:cNvPr id="9" name="TextBox 8"/>
          <p:cNvSpPr txBox="1"/>
          <p:nvPr/>
        </p:nvSpPr>
        <p:spPr>
          <a:xfrm>
            <a:off x="6636705" y="6350751"/>
            <a:ext cx="2133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102117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Types of Friction</a:t>
            </a:r>
          </a:p>
        </p:txBody>
      </p:sp>
      <p:sp>
        <p:nvSpPr>
          <p:cNvPr id="3" name="Content Placeholder 2"/>
          <p:cNvSpPr>
            <a:spLocks noGrp="1"/>
          </p:cNvSpPr>
          <p:nvPr>
            <p:ph idx="1"/>
          </p:nvPr>
        </p:nvSpPr>
        <p:spPr>
          <a:xfrm>
            <a:off x="533400" y="1371600"/>
            <a:ext cx="8229600" cy="5105400"/>
          </a:xfrm>
        </p:spPr>
        <p:txBody>
          <a:bodyPr/>
          <a:lstStyle/>
          <a:p>
            <a:r>
              <a:rPr lang="en-US" sz="2900" b="1" dirty="0"/>
              <a:t>Rolling friction:  </a:t>
            </a:r>
            <a:r>
              <a:rPr lang="en-US" sz="2900" dirty="0"/>
              <a:t>A force that resists or opposes motion when an object rolls over a surface.</a:t>
            </a:r>
          </a:p>
          <a:p>
            <a:r>
              <a:rPr lang="en-US" sz="2900" b="1" dirty="0"/>
              <a:t>Sliding (dynamic) friction: </a:t>
            </a:r>
            <a:r>
              <a:rPr lang="en-US" sz="2900" dirty="0"/>
              <a:t>A force that resists or opposes motion when an object slides across a surface.</a:t>
            </a:r>
          </a:p>
          <a:p>
            <a:r>
              <a:rPr lang="en-US" sz="2900" b="1" dirty="0"/>
              <a:t>Static friction: </a:t>
            </a:r>
            <a:r>
              <a:rPr lang="en-US" sz="2900" dirty="0"/>
              <a:t>A force that opposes the initial push on an object to get it moving. The force of friction equals the force of the push, so the object doesn’t move. </a:t>
            </a:r>
          </a:p>
          <a:p>
            <a:r>
              <a:rPr lang="en-US" sz="2900" b="1" dirty="0"/>
              <a:t>Fluid friction (draft force): </a:t>
            </a:r>
            <a:r>
              <a:rPr lang="en-US" sz="2900" dirty="0"/>
              <a:t>The force that resists the movement of an object through water or air.  </a:t>
            </a:r>
          </a:p>
        </p:txBody>
      </p:sp>
    </p:spTree>
    <p:extLst>
      <p:ext uri="{BB962C8B-B14F-4D97-AF65-F5344CB8AC3E}">
        <p14:creationId xmlns:p14="http://schemas.microsoft.com/office/powerpoint/2010/main" val="1818096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Rolling Friction</a:t>
            </a:r>
          </a:p>
        </p:txBody>
      </p:sp>
      <p:sp>
        <p:nvSpPr>
          <p:cNvPr id="3" name="Content Placeholder 2"/>
          <p:cNvSpPr>
            <a:spLocks noGrp="1"/>
          </p:cNvSpPr>
          <p:nvPr>
            <p:ph idx="1"/>
          </p:nvPr>
        </p:nvSpPr>
        <p:spPr>
          <a:xfrm>
            <a:off x="685800" y="1371600"/>
            <a:ext cx="8001000" cy="5105400"/>
          </a:xfrm>
        </p:spPr>
        <p:txBody>
          <a:bodyPr/>
          <a:lstStyle/>
          <a:p>
            <a:pPr marL="0" indent="0">
              <a:buNone/>
            </a:pPr>
            <a:r>
              <a:rPr lang="en-US" sz="3000" b="1" dirty="0"/>
              <a:t>Scenario: </a:t>
            </a:r>
            <a:r>
              <a:rPr lang="en-US" sz="3000" dirty="0"/>
              <a:t>Two identical soccer balls are rolling over different surfaces. One ball is rolling over a concrete surface, and the other ball is rolling over a grassy surface. </a:t>
            </a:r>
          </a:p>
          <a:p>
            <a:pPr marL="0" indent="0">
              <a:spcBef>
                <a:spcPts val="1800"/>
              </a:spcBef>
              <a:buNone/>
            </a:pPr>
            <a:r>
              <a:rPr lang="en-US" sz="3000" dirty="0"/>
              <a:t>Draw all of the forces acting on the soccer balls.</a:t>
            </a:r>
          </a:p>
        </p:txBody>
      </p:sp>
      <p:pic>
        <p:nvPicPr>
          <p:cNvPr id="6" name="Picture 5"/>
          <p:cNvPicPr>
            <a:picLocks noChangeAspect="1"/>
          </p:cNvPicPr>
          <p:nvPr/>
        </p:nvPicPr>
        <p:blipFill>
          <a:blip r:embed="rId3" cstate="print"/>
          <a:stretch>
            <a:fillRect/>
          </a:stretch>
        </p:blipFill>
        <p:spPr>
          <a:xfrm rot="16200000">
            <a:off x="1682293" y="3651707"/>
            <a:ext cx="1905000" cy="3135986"/>
          </a:xfrm>
          <a:prstGeom prst="rect">
            <a:avLst/>
          </a:prstGeom>
        </p:spPr>
      </p:pic>
      <p:pic>
        <p:nvPicPr>
          <p:cNvPr id="7" name="Picture 6"/>
          <p:cNvPicPr>
            <a:picLocks noChangeAspect="1"/>
          </p:cNvPicPr>
          <p:nvPr/>
        </p:nvPicPr>
        <p:blipFill>
          <a:blip r:embed="rId4" cstate="print"/>
          <a:stretch>
            <a:fillRect/>
          </a:stretch>
        </p:blipFill>
        <p:spPr>
          <a:xfrm rot="16200000">
            <a:off x="5708551" y="3816449"/>
            <a:ext cx="1765498" cy="3124200"/>
          </a:xfrm>
          <a:prstGeom prst="rect">
            <a:avLst/>
          </a:prstGeom>
        </p:spPr>
      </p:pic>
      <p:sp>
        <p:nvSpPr>
          <p:cNvPr id="8" name="TextBox 7"/>
          <p:cNvSpPr txBox="1"/>
          <p:nvPr/>
        </p:nvSpPr>
        <p:spPr>
          <a:xfrm>
            <a:off x="6172200" y="6019800"/>
            <a:ext cx="2133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3403454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Rolling Friction</a:t>
            </a:r>
          </a:p>
        </p:txBody>
      </p:sp>
      <p:sp>
        <p:nvSpPr>
          <p:cNvPr id="3" name="Content Placeholder 2"/>
          <p:cNvSpPr>
            <a:spLocks noGrp="1"/>
          </p:cNvSpPr>
          <p:nvPr>
            <p:ph idx="1"/>
          </p:nvPr>
        </p:nvSpPr>
        <p:spPr>
          <a:xfrm>
            <a:off x="609600" y="1524000"/>
            <a:ext cx="8110654" cy="4876800"/>
          </a:xfrm>
        </p:spPr>
        <p:txBody>
          <a:bodyPr/>
          <a:lstStyle/>
          <a:p>
            <a:pPr marL="0" indent="0">
              <a:buNone/>
            </a:pPr>
            <a:r>
              <a:rPr lang="en-US" sz="3200" i="1" dirty="0"/>
              <a:t>A force that resists or opposes an object’s motion when it rolls over a surface.</a:t>
            </a:r>
          </a:p>
          <a:p>
            <a:pPr marL="0" indent="0">
              <a:spcBef>
                <a:spcPts val="2400"/>
              </a:spcBef>
              <a:buNone/>
            </a:pPr>
            <a:r>
              <a:rPr lang="en-US" sz="3200" dirty="0"/>
              <a:t>Where might you encounter rolling friction in everyday life? </a:t>
            </a:r>
          </a:p>
          <a:p>
            <a:pPr marL="0" indent="0">
              <a:spcBef>
                <a:spcPts val="1200"/>
              </a:spcBef>
              <a:buNone/>
            </a:pPr>
            <a:r>
              <a:rPr lang="en-US" sz="3200" b="1" dirty="0"/>
              <a:t>Examples: </a:t>
            </a:r>
          </a:p>
          <a:p>
            <a:pPr marL="731520" indent="-365760">
              <a:spcBef>
                <a:spcPts val="600"/>
              </a:spcBef>
            </a:pPr>
            <a:r>
              <a:rPr lang="en-US" sz="3200" dirty="0"/>
              <a:t>Coasting in your car after it runs out of gas</a:t>
            </a:r>
          </a:p>
          <a:p>
            <a:pPr marL="731520" indent="-365760">
              <a:spcBef>
                <a:spcPts val="600"/>
              </a:spcBef>
            </a:pPr>
            <a:r>
              <a:rPr lang="en-US" sz="3200" dirty="0"/>
              <a:t>Pushing a shopping cart down a grocery aisle</a:t>
            </a:r>
          </a:p>
        </p:txBody>
      </p:sp>
    </p:spTree>
    <p:extLst>
      <p:ext uri="{BB962C8B-B14F-4D97-AF65-F5344CB8AC3E}">
        <p14:creationId xmlns:p14="http://schemas.microsoft.com/office/powerpoint/2010/main" val="1746962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Sliding Friction</a:t>
            </a:r>
          </a:p>
        </p:txBody>
      </p:sp>
      <p:sp>
        <p:nvSpPr>
          <p:cNvPr id="3" name="Content Placeholder 2"/>
          <p:cNvSpPr>
            <a:spLocks noGrp="1"/>
          </p:cNvSpPr>
          <p:nvPr>
            <p:ph idx="1"/>
          </p:nvPr>
        </p:nvSpPr>
        <p:spPr>
          <a:xfrm>
            <a:off x="609600" y="1295400"/>
            <a:ext cx="8077200" cy="5181600"/>
          </a:xfrm>
        </p:spPr>
        <p:txBody>
          <a:bodyPr/>
          <a:lstStyle/>
          <a:p>
            <a:pPr marL="0" indent="0">
              <a:buNone/>
            </a:pPr>
            <a:r>
              <a:rPr lang="en-US" sz="2700" i="1" dirty="0"/>
              <a:t>A force that resists or opposes an object’s motion when it slides across a surface.</a:t>
            </a:r>
          </a:p>
          <a:p>
            <a:pPr marL="0" indent="0">
              <a:spcBef>
                <a:spcPts val="1800"/>
              </a:spcBef>
              <a:buNone/>
            </a:pPr>
            <a:r>
              <a:rPr lang="en-US" sz="2700" dirty="0"/>
              <a:t>The strength of the frictional force depends on the following:</a:t>
            </a:r>
          </a:p>
          <a:p>
            <a:pPr marL="731520" indent="-365760">
              <a:spcBef>
                <a:spcPts val="600"/>
              </a:spcBef>
              <a:buFont typeface="+mj-lt"/>
              <a:buAutoNum type="arabicPeriod"/>
            </a:pPr>
            <a:r>
              <a:rPr lang="en-US" sz="2700" dirty="0"/>
              <a:t>The surface composition of both objects</a:t>
            </a:r>
          </a:p>
          <a:p>
            <a:pPr marL="731520" indent="-365760">
              <a:spcBef>
                <a:spcPts val="600"/>
              </a:spcBef>
              <a:buFont typeface="+mj-lt"/>
              <a:buAutoNum type="arabicPeriod"/>
            </a:pPr>
            <a:r>
              <a:rPr lang="en-US" sz="2700" dirty="0"/>
              <a:t>The normal force the surface exerts on the object moving over it.</a:t>
            </a:r>
          </a:p>
          <a:p>
            <a:pPr marL="0" indent="0">
              <a:spcBef>
                <a:spcPts val="1200"/>
              </a:spcBef>
              <a:buNone/>
            </a:pPr>
            <a:r>
              <a:rPr lang="en-US" sz="2700" b="1" dirty="0">
                <a:solidFill>
                  <a:srgbClr val="FF0000"/>
                </a:solidFill>
              </a:rPr>
              <a:t>Questions: </a:t>
            </a:r>
            <a:r>
              <a:rPr lang="en-US" sz="2700" dirty="0"/>
              <a:t>Which frictional force is greater? Why?</a:t>
            </a:r>
          </a:p>
          <a:p>
            <a:pPr marL="731520" indent="-365760">
              <a:spcBef>
                <a:spcPts val="600"/>
              </a:spcBef>
              <a:buFont typeface="+mj-lt"/>
              <a:buAutoNum type="arabicPeriod"/>
            </a:pPr>
            <a:r>
              <a:rPr lang="en-US" sz="2700" dirty="0"/>
              <a:t>Tires skidding on dry pavement OR wet pavement</a:t>
            </a:r>
          </a:p>
          <a:p>
            <a:pPr marL="731520" indent="-365760">
              <a:spcBef>
                <a:spcPts val="600"/>
              </a:spcBef>
              <a:buFont typeface="+mj-lt"/>
              <a:buAutoNum type="arabicPeriod"/>
            </a:pPr>
            <a:r>
              <a:rPr lang="en-US" sz="2700" dirty="0"/>
              <a:t>An empty box OR a full box of books sliding across the floor</a:t>
            </a:r>
          </a:p>
          <a:p>
            <a:pPr marL="0" indent="0">
              <a:buNone/>
            </a:pPr>
            <a:endParaRPr lang="en-US" dirty="0"/>
          </a:p>
        </p:txBody>
      </p:sp>
    </p:spTree>
    <p:extLst>
      <p:ext uri="{BB962C8B-B14F-4D97-AF65-F5344CB8AC3E}">
        <p14:creationId xmlns:p14="http://schemas.microsoft.com/office/powerpoint/2010/main" val="283046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Sliding Friction</a:t>
            </a:r>
          </a:p>
        </p:txBody>
      </p:sp>
      <p:pic>
        <p:nvPicPr>
          <p:cNvPr id="4" name="Content Placeholder 3"/>
          <p:cNvPicPr>
            <a:picLocks noGrp="1" noChangeAspect="1"/>
          </p:cNvPicPr>
          <p:nvPr>
            <p:ph idx="1"/>
          </p:nvPr>
        </p:nvPicPr>
        <p:blipFill>
          <a:blip r:embed="rId3" cstate="print"/>
          <a:srcRect t="2462" b="2462"/>
          <a:stretch>
            <a:fillRect/>
          </a:stretch>
        </p:blipFill>
        <p:spPr>
          <a:xfrm rot="179500">
            <a:off x="973326" y="4141012"/>
            <a:ext cx="3986213" cy="2362200"/>
          </a:xfrm>
        </p:spPr>
      </p:pic>
      <p:pic>
        <p:nvPicPr>
          <p:cNvPr id="5" name="Picture 4"/>
          <p:cNvPicPr>
            <a:picLocks noChangeAspect="1"/>
          </p:cNvPicPr>
          <p:nvPr/>
        </p:nvPicPr>
        <p:blipFill>
          <a:blip r:embed="rId4" cstate="print"/>
          <a:stretch>
            <a:fillRect/>
          </a:stretch>
        </p:blipFill>
        <p:spPr>
          <a:xfrm rot="21444878">
            <a:off x="5752180" y="4150995"/>
            <a:ext cx="1642830" cy="1685568"/>
          </a:xfrm>
          <a:prstGeom prst="rect">
            <a:avLst/>
          </a:prstGeom>
        </p:spPr>
      </p:pic>
      <p:sp>
        <p:nvSpPr>
          <p:cNvPr id="3" name="TextBox 2"/>
          <p:cNvSpPr txBox="1"/>
          <p:nvPr/>
        </p:nvSpPr>
        <p:spPr>
          <a:xfrm>
            <a:off x="1828800" y="3657600"/>
            <a:ext cx="2286000" cy="369332"/>
          </a:xfrm>
          <a:prstGeom prst="rect">
            <a:avLst/>
          </a:prstGeom>
          <a:noFill/>
        </p:spPr>
        <p:txBody>
          <a:bodyPr wrap="square" rtlCol="0">
            <a:spAutoFit/>
          </a:bodyPr>
          <a:lstStyle/>
          <a:p>
            <a:r>
              <a:rPr lang="en-US" dirty="0"/>
              <a:t>Smooth Ice</a:t>
            </a:r>
          </a:p>
        </p:txBody>
      </p:sp>
      <p:sp>
        <p:nvSpPr>
          <p:cNvPr id="7" name="TextBox 6"/>
          <p:cNvSpPr txBox="1"/>
          <p:nvPr/>
        </p:nvSpPr>
        <p:spPr>
          <a:xfrm>
            <a:off x="5562600" y="3657600"/>
            <a:ext cx="2601534" cy="369332"/>
          </a:xfrm>
          <a:prstGeom prst="rect">
            <a:avLst/>
          </a:prstGeom>
          <a:noFill/>
        </p:spPr>
        <p:txBody>
          <a:bodyPr wrap="square" rtlCol="0">
            <a:spAutoFit/>
          </a:bodyPr>
          <a:lstStyle/>
          <a:p>
            <a:r>
              <a:rPr lang="en-US" dirty="0"/>
              <a:t>Playground Asphalt</a:t>
            </a:r>
          </a:p>
        </p:txBody>
      </p:sp>
      <p:sp>
        <p:nvSpPr>
          <p:cNvPr id="8" name="TextBox 7"/>
          <p:cNvSpPr txBox="1"/>
          <p:nvPr/>
        </p:nvSpPr>
        <p:spPr>
          <a:xfrm>
            <a:off x="5715000" y="5791200"/>
            <a:ext cx="1752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Courtesy of Hector Mireles</a:t>
            </a:r>
          </a:p>
        </p:txBody>
      </p:sp>
      <p:sp>
        <p:nvSpPr>
          <p:cNvPr id="9" name="TextBox 8"/>
          <p:cNvSpPr txBox="1"/>
          <p:nvPr/>
        </p:nvSpPr>
        <p:spPr>
          <a:xfrm>
            <a:off x="685800" y="1524000"/>
            <a:ext cx="7696200" cy="1969770"/>
          </a:xfrm>
          <a:prstGeom prst="rect">
            <a:avLst/>
          </a:prstGeom>
          <a:noFill/>
        </p:spPr>
        <p:txBody>
          <a:bodyPr wrap="square" rtlCol="0">
            <a:spAutoFit/>
          </a:bodyPr>
          <a:lstStyle/>
          <a:p>
            <a:r>
              <a:rPr lang="en-US" sz="2800" b="1" dirty="0">
                <a:latin typeface="Calibri" pitchFamily="34" charset="0"/>
              </a:rPr>
              <a:t>Scenario:</a:t>
            </a:r>
            <a:r>
              <a:rPr lang="en-US" sz="2800" dirty="0">
                <a:latin typeface="Calibri" pitchFamily="34" charset="0"/>
              </a:rPr>
              <a:t> Two identical hockey pucks glide over different surfaces: smooth ice and playground asphalt. </a:t>
            </a:r>
          </a:p>
          <a:p>
            <a:pPr>
              <a:spcBef>
                <a:spcPts val="1200"/>
              </a:spcBef>
            </a:pPr>
            <a:r>
              <a:rPr lang="en-US" sz="2800" dirty="0">
                <a:latin typeface="Calibri" pitchFamily="34" charset="0"/>
              </a:rPr>
              <a:t>Draw all of the forces acting on the hockey pucks.</a:t>
            </a:r>
          </a:p>
        </p:txBody>
      </p:sp>
    </p:spTree>
    <p:extLst>
      <p:ext uri="{BB962C8B-B14F-4D97-AF65-F5344CB8AC3E}">
        <p14:creationId xmlns:p14="http://schemas.microsoft.com/office/powerpoint/2010/main" val="2711523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Static Friction</a:t>
            </a:r>
          </a:p>
        </p:txBody>
      </p:sp>
      <p:sp>
        <p:nvSpPr>
          <p:cNvPr id="3" name="Content Placeholder 2"/>
          <p:cNvSpPr>
            <a:spLocks noGrp="1"/>
          </p:cNvSpPr>
          <p:nvPr>
            <p:ph idx="1"/>
          </p:nvPr>
        </p:nvSpPr>
        <p:spPr>
          <a:xfrm>
            <a:off x="533400" y="1295400"/>
            <a:ext cx="8153400" cy="5257800"/>
          </a:xfrm>
        </p:spPr>
        <p:txBody>
          <a:bodyPr/>
          <a:lstStyle/>
          <a:p>
            <a:pPr marL="0" indent="0">
              <a:spcBef>
                <a:spcPts val="1200"/>
              </a:spcBef>
              <a:buNone/>
            </a:pPr>
            <a:r>
              <a:rPr lang="en-US" sz="2800" i="1" dirty="0"/>
              <a:t>A force that opposes the initial push on an object to get it moving.</a:t>
            </a:r>
          </a:p>
          <a:p>
            <a:pPr marL="365760" indent="-365760">
              <a:spcBef>
                <a:spcPts val="1200"/>
              </a:spcBef>
              <a:buNone/>
            </a:pPr>
            <a:r>
              <a:rPr lang="en-US" sz="2800" b="1" dirty="0"/>
              <a:t>Key ideas:</a:t>
            </a:r>
          </a:p>
          <a:p>
            <a:pPr marL="731520" indent="-365760">
              <a:spcBef>
                <a:spcPts val="0"/>
              </a:spcBef>
            </a:pPr>
            <a:r>
              <a:rPr lang="en-US" sz="2800" dirty="0"/>
              <a:t>Static friction acts in the opposite direction of the </a:t>
            </a:r>
            <a:r>
              <a:rPr lang="en-US" sz="2800" i="1" dirty="0"/>
              <a:t>intended</a:t>
            </a:r>
            <a:r>
              <a:rPr lang="en-US" sz="2800" dirty="0"/>
              <a:t> motion of an object.</a:t>
            </a:r>
          </a:p>
          <a:p>
            <a:pPr marL="731520" indent="-365760">
              <a:spcBef>
                <a:spcPts val="0"/>
              </a:spcBef>
            </a:pPr>
            <a:r>
              <a:rPr lang="en-US" sz="2800" dirty="0"/>
              <a:t>The force of friction equals the force of the push, so the object doesn’t move.</a:t>
            </a:r>
          </a:p>
          <a:p>
            <a:pPr marL="731520" indent="-365760">
              <a:spcBef>
                <a:spcPts val="0"/>
              </a:spcBef>
            </a:pPr>
            <a:r>
              <a:rPr lang="en-US" sz="2800" dirty="0"/>
              <a:t>The strength of the frictional force is just enough to resist the opposing force pushing on the object.</a:t>
            </a:r>
          </a:p>
          <a:p>
            <a:pPr marL="731520" indent="-365760">
              <a:spcBef>
                <a:spcPts val="0"/>
              </a:spcBef>
            </a:pPr>
            <a:r>
              <a:rPr lang="en-US" sz="2800" dirty="0"/>
              <a:t>Maximum strength can be reached by applying a larger force.</a:t>
            </a:r>
          </a:p>
          <a:p>
            <a:pPr>
              <a:spcBef>
                <a:spcPts val="0"/>
              </a:spcBef>
            </a:pPr>
            <a:endParaRPr lang="en-US" dirty="0"/>
          </a:p>
        </p:txBody>
      </p:sp>
    </p:spTree>
    <p:extLst>
      <p:ext uri="{BB962C8B-B14F-4D97-AF65-F5344CB8AC3E}">
        <p14:creationId xmlns:p14="http://schemas.microsoft.com/office/powerpoint/2010/main" val="381015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295400"/>
            <a:ext cx="8382000" cy="53340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800"/>
              </a:spcBef>
              <a:buFont typeface="Arial" pitchFamily="34" charset="0"/>
              <a:buChar char="•"/>
            </a:pPr>
            <a:r>
              <a:rPr lang="en-US" sz="3200" dirty="0"/>
              <a:t>How can selecting appropriate science activities help students develop a coherent science content storyline?</a:t>
            </a:r>
          </a:p>
          <a:p>
            <a:pPr marL="365760" indent="-365760">
              <a:spcBef>
                <a:spcPts val="800"/>
              </a:spcBef>
            </a:pPr>
            <a:r>
              <a:rPr lang="en-US" sz="3200" dirty="0"/>
              <a:t>Why do moving objects slow down and eventually stop?</a:t>
            </a:r>
          </a:p>
          <a:p>
            <a:pPr marL="365760" indent="-365760">
              <a:spcBef>
                <a:spcPts val="800"/>
              </a:spcBef>
            </a:pPr>
            <a:r>
              <a:rPr lang="en-US" sz="3200" dirty="0"/>
              <a:t>What force makes a moving object slow down and eventually stop?</a:t>
            </a:r>
          </a:p>
        </p:txBody>
      </p:sp>
    </p:spTree>
    <p:extLst>
      <p:ext uri="{BB962C8B-B14F-4D97-AF65-F5344CB8AC3E}">
        <p14:creationId xmlns:p14="http://schemas.microsoft.com/office/powerpoint/2010/main" val="17651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Static Friction</a:t>
            </a:r>
          </a:p>
        </p:txBody>
      </p:sp>
      <p:sp>
        <p:nvSpPr>
          <p:cNvPr id="3" name="Content Placeholder 2"/>
          <p:cNvSpPr>
            <a:spLocks noGrp="1"/>
          </p:cNvSpPr>
          <p:nvPr>
            <p:ph idx="1"/>
          </p:nvPr>
        </p:nvSpPr>
        <p:spPr>
          <a:xfrm>
            <a:off x="609600" y="1295400"/>
            <a:ext cx="8077200" cy="4876800"/>
          </a:xfrm>
        </p:spPr>
        <p:txBody>
          <a:bodyPr/>
          <a:lstStyle/>
          <a:p>
            <a:pPr marL="0" indent="0">
              <a:spcBef>
                <a:spcPts val="0"/>
              </a:spcBef>
              <a:buNone/>
            </a:pPr>
            <a:r>
              <a:rPr lang="en-US" sz="2700" b="1" dirty="0"/>
              <a:t>Scenario:</a:t>
            </a:r>
            <a:r>
              <a:rPr lang="en-US" sz="2700" dirty="0"/>
              <a:t> A child tries and tries to push a box of science books, but the box doesn’t budge. Then his father comes along and gives the box a good shove with his boot to get it moving</a:t>
            </a:r>
            <a:r>
              <a:rPr lang="en-US" dirty="0"/>
              <a:t>.</a:t>
            </a:r>
          </a:p>
        </p:txBody>
      </p:sp>
      <p:grpSp>
        <p:nvGrpSpPr>
          <p:cNvPr id="4" name="Group 7"/>
          <p:cNvGrpSpPr/>
          <p:nvPr/>
        </p:nvGrpSpPr>
        <p:grpSpPr>
          <a:xfrm>
            <a:off x="457200" y="3276600"/>
            <a:ext cx="3810000" cy="1371600"/>
            <a:chOff x="457200" y="2057400"/>
            <a:chExt cx="7696200" cy="3107405"/>
          </a:xfrm>
        </p:grpSpPr>
        <p:pic>
          <p:nvPicPr>
            <p:cNvPr id="6" name="Picture 5"/>
            <p:cNvPicPr>
              <a:picLocks noChangeAspect="1"/>
            </p:cNvPicPr>
            <p:nvPr/>
          </p:nvPicPr>
          <p:blipFill>
            <a:blip r:embed="rId3" cstate="print"/>
            <a:stretch>
              <a:fillRect/>
            </a:stretch>
          </p:blipFill>
          <p:spPr>
            <a:xfrm>
              <a:off x="4191000" y="2057400"/>
              <a:ext cx="3962400" cy="3107405"/>
            </a:xfrm>
            <a:prstGeom prst="rect">
              <a:avLst/>
            </a:prstGeom>
          </p:spPr>
        </p:pic>
        <p:pic>
          <p:nvPicPr>
            <p:cNvPr id="7" name="Picture 6"/>
            <p:cNvPicPr>
              <a:picLocks noChangeAspect="1"/>
            </p:cNvPicPr>
            <p:nvPr/>
          </p:nvPicPr>
          <p:blipFill>
            <a:blip r:embed="rId4" cstate="print"/>
            <a:stretch>
              <a:fillRect/>
            </a:stretch>
          </p:blipFill>
          <p:spPr>
            <a:xfrm>
              <a:off x="457200" y="2895600"/>
              <a:ext cx="4108952" cy="2103910"/>
            </a:xfrm>
            <a:prstGeom prst="rect">
              <a:avLst/>
            </a:prstGeom>
          </p:spPr>
        </p:pic>
      </p:grpSp>
      <p:grpSp>
        <p:nvGrpSpPr>
          <p:cNvPr id="5" name="Group 14"/>
          <p:cNvGrpSpPr/>
          <p:nvPr/>
        </p:nvGrpSpPr>
        <p:grpSpPr>
          <a:xfrm>
            <a:off x="5181600" y="3352800"/>
            <a:ext cx="3276600" cy="1254991"/>
            <a:chOff x="3805518" y="3890818"/>
            <a:chExt cx="3357282" cy="1290782"/>
          </a:xfrm>
        </p:grpSpPr>
        <p:pic>
          <p:nvPicPr>
            <p:cNvPr id="9" name="Picture 8"/>
            <p:cNvPicPr>
              <a:picLocks noChangeAspect="1"/>
            </p:cNvPicPr>
            <p:nvPr/>
          </p:nvPicPr>
          <p:blipFill rotWithShape="1">
            <a:blip r:embed="rId5" cstate="print"/>
            <a:srcRect l="4591" t="7372" r="-1377" b="3329"/>
            <a:stretch/>
          </p:blipFill>
          <p:spPr>
            <a:xfrm>
              <a:off x="3805518" y="3890818"/>
              <a:ext cx="1901311" cy="1239075"/>
            </a:xfrm>
            <a:prstGeom prst="rect">
              <a:avLst/>
            </a:prstGeom>
          </p:spPr>
        </p:pic>
        <p:pic>
          <p:nvPicPr>
            <p:cNvPr id="11" name="Picture 10"/>
            <p:cNvPicPr>
              <a:picLocks noChangeAspect="1"/>
            </p:cNvPicPr>
            <p:nvPr/>
          </p:nvPicPr>
          <p:blipFill>
            <a:blip r:embed="rId6" cstate="print">
              <a:alphaModFix amt="73000"/>
            </a:blip>
            <a:stretch>
              <a:fillRect/>
            </a:stretch>
          </p:blipFill>
          <p:spPr>
            <a:xfrm flipH="1">
              <a:off x="5100918" y="4119418"/>
              <a:ext cx="2061882" cy="1062182"/>
            </a:xfrm>
            <a:prstGeom prst="rect">
              <a:avLst/>
            </a:prstGeom>
          </p:spPr>
        </p:pic>
      </p:grpSp>
      <p:pic>
        <p:nvPicPr>
          <p:cNvPr id="14" name="Picture 13"/>
          <p:cNvPicPr>
            <a:picLocks noChangeAspect="1"/>
          </p:cNvPicPr>
          <p:nvPr/>
        </p:nvPicPr>
        <p:blipFill>
          <a:blip r:embed="rId7" cstate="print"/>
          <a:stretch>
            <a:fillRect/>
          </a:stretch>
        </p:blipFill>
        <p:spPr>
          <a:xfrm>
            <a:off x="3657600" y="4800600"/>
            <a:ext cx="2514600" cy="1335462"/>
          </a:xfrm>
          <a:prstGeom prst="rect">
            <a:avLst/>
          </a:prstGeom>
        </p:spPr>
      </p:pic>
      <p:sp>
        <p:nvSpPr>
          <p:cNvPr id="12" name="TextBox 11"/>
          <p:cNvSpPr txBox="1"/>
          <p:nvPr/>
        </p:nvSpPr>
        <p:spPr>
          <a:xfrm>
            <a:off x="3581400" y="6096000"/>
            <a:ext cx="2133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2273514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Challenge: Moving a Refrigerator</a:t>
            </a:r>
          </a:p>
        </p:txBody>
      </p:sp>
      <p:sp>
        <p:nvSpPr>
          <p:cNvPr id="3" name="Content Placeholder 2"/>
          <p:cNvSpPr>
            <a:spLocks noGrp="1"/>
          </p:cNvSpPr>
          <p:nvPr>
            <p:ph idx="1"/>
          </p:nvPr>
        </p:nvSpPr>
        <p:spPr>
          <a:xfrm>
            <a:off x="533400" y="2667000"/>
            <a:ext cx="8229600" cy="2558748"/>
          </a:xfrm>
        </p:spPr>
        <p:txBody>
          <a:bodyPr/>
          <a:lstStyle/>
          <a:p>
            <a:pPr marL="0" indent="0">
              <a:buNone/>
            </a:pPr>
            <a:r>
              <a:rPr lang="en-US" dirty="0"/>
              <a:t> </a:t>
            </a:r>
          </a:p>
        </p:txBody>
      </p:sp>
      <p:pic>
        <p:nvPicPr>
          <p:cNvPr id="4" name="Picture 3"/>
          <p:cNvPicPr>
            <a:picLocks noChangeAspect="1"/>
          </p:cNvPicPr>
          <p:nvPr/>
        </p:nvPicPr>
        <p:blipFill>
          <a:blip r:embed="rId3" cstate="print"/>
          <a:stretch>
            <a:fillRect/>
          </a:stretch>
        </p:blipFill>
        <p:spPr>
          <a:xfrm rot="5340000">
            <a:off x="3651254" y="857105"/>
            <a:ext cx="1645487" cy="8615792"/>
          </a:xfrm>
          <a:prstGeom prst="rect">
            <a:avLst/>
          </a:prstGeom>
        </p:spPr>
      </p:pic>
      <p:sp>
        <p:nvSpPr>
          <p:cNvPr id="6" name="TextBox 5"/>
          <p:cNvSpPr txBox="1"/>
          <p:nvPr/>
        </p:nvSpPr>
        <p:spPr>
          <a:xfrm>
            <a:off x="6629400" y="5791200"/>
            <a:ext cx="2133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Courtesy of Hector Mireles</a:t>
            </a:r>
          </a:p>
        </p:txBody>
      </p:sp>
      <p:sp>
        <p:nvSpPr>
          <p:cNvPr id="7" name="TextBox 6"/>
          <p:cNvSpPr txBox="1"/>
          <p:nvPr/>
        </p:nvSpPr>
        <p:spPr>
          <a:xfrm>
            <a:off x="609600" y="1371600"/>
            <a:ext cx="8077200" cy="3030855"/>
          </a:xfrm>
          <a:prstGeom prst="rect">
            <a:avLst/>
          </a:prstGeom>
          <a:noFill/>
        </p:spPr>
        <p:txBody>
          <a:bodyPr wrap="square" rtlCol="0">
            <a:spAutoFit/>
          </a:bodyPr>
          <a:lstStyle/>
          <a:p>
            <a:r>
              <a:rPr lang="en-US" sz="2800" b="1" dirty="0">
                <a:latin typeface="Calibri" pitchFamily="34" charset="0"/>
              </a:rPr>
              <a:t>Scenario:</a:t>
            </a:r>
            <a:r>
              <a:rPr lang="en-US" sz="2800" dirty="0">
                <a:latin typeface="Calibri" pitchFamily="34" charset="0"/>
              </a:rPr>
              <a:t> A refrigerator is resting on the floor. A worker tries to push the fridge, but it won’t budge because it’s too heavy. The worker exerts more effort, and the fridge starts sliding across the floor. The worker flings the fridge to the right, and it slides a short distance across the floor before stopping.</a:t>
            </a:r>
          </a:p>
          <a:p>
            <a:endParaRPr lang="en-US" dirty="0"/>
          </a:p>
        </p:txBody>
      </p:sp>
    </p:spTree>
    <p:extLst>
      <p:ext uri="{BB962C8B-B14F-4D97-AF65-F5344CB8AC3E}">
        <p14:creationId xmlns:p14="http://schemas.microsoft.com/office/powerpoint/2010/main" val="3300146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Challenge: Moving a Refrigerator</a:t>
            </a:r>
          </a:p>
        </p:txBody>
      </p:sp>
      <p:sp>
        <p:nvSpPr>
          <p:cNvPr id="3" name="Content Placeholder 2"/>
          <p:cNvSpPr>
            <a:spLocks noGrp="1"/>
          </p:cNvSpPr>
          <p:nvPr>
            <p:ph idx="1"/>
          </p:nvPr>
        </p:nvSpPr>
        <p:spPr>
          <a:xfrm>
            <a:off x="457200" y="1600200"/>
            <a:ext cx="8229600" cy="2558748"/>
          </a:xfrm>
        </p:spPr>
        <p:txBody>
          <a:bodyPr/>
          <a:lstStyle/>
          <a:p>
            <a:pPr marL="0" indent="0">
              <a:buNone/>
            </a:pPr>
            <a:r>
              <a:rPr lang="en-US" dirty="0"/>
              <a:t> </a:t>
            </a:r>
          </a:p>
        </p:txBody>
      </p:sp>
      <p:pic>
        <p:nvPicPr>
          <p:cNvPr id="4" name="Picture 3"/>
          <p:cNvPicPr>
            <a:picLocks noChangeAspect="1"/>
          </p:cNvPicPr>
          <p:nvPr/>
        </p:nvPicPr>
        <p:blipFill>
          <a:blip r:embed="rId3" cstate="print"/>
          <a:stretch>
            <a:fillRect/>
          </a:stretch>
        </p:blipFill>
        <p:spPr>
          <a:xfrm rot="5340000">
            <a:off x="3803656" y="-1733694"/>
            <a:ext cx="1645487" cy="8615792"/>
          </a:xfrm>
          <a:prstGeom prst="rect">
            <a:avLst/>
          </a:prstGeom>
        </p:spPr>
      </p:pic>
      <p:sp>
        <p:nvSpPr>
          <p:cNvPr id="6" name="Rectangle 5"/>
          <p:cNvSpPr/>
          <p:nvPr/>
        </p:nvSpPr>
        <p:spPr>
          <a:xfrm>
            <a:off x="533400" y="3733800"/>
            <a:ext cx="8305800" cy="2831544"/>
          </a:xfrm>
          <a:prstGeom prst="rect">
            <a:avLst/>
          </a:prstGeom>
        </p:spPr>
        <p:txBody>
          <a:bodyPr wrap="square">
            <a:spAutoFit/>
          </a:bodyPr>
          <a:lstStyle/>
          <a:p>
            <a:pPr marL="365760" indent="-365760">
              <a:spcBef>
                <a:spcPts val="600"/>
              </a:spcBef>
              <a:buClr>
                <a:schemeClr val="bg1">
                  <a:lumMod val="65000"/>
                </a:schemeClr>
              </a:buClr>
              <a:buFont typeface="+mj-lt"/>
              <a:buAutoNum type="arabicPeriod"/>
            </a:pPr>
            <a:r>
              <a:rPr lang="en-US" sz="2800" dirty="0">
                <a:latin typeface="Calibri" pitchFamily="34" charset="0"/>
                <a:ea typeface="Calibri" panose="020F0502020204030204" pitchFamily="34" charset="0"/>
                <a:cs typeface="Times New Roman" panose="02020603050405020304" pitchFamily="18" charset="0"/>
              </a:rPr>
              <a:t>What types of friction are exerted on the fridge?</a:t>
            </a:r>
          </a:p>
          <a:p>
            <a:pPr marL="365760" indent="-365760">
              <a:spcBef>
                <a:spcPts val="600"/>
              </a:spcBef>
              <a:buClr>
                <a:schemeClr val="bg1">
                  <a:lumMod val="65000"/>
                </a:schemeClr>
              </a:buClr>
              <a:buFont typeface="+mj-lt"/>
              <a:buAutoNum type="arabicPeriod"/>
            </a:pPr>
            <a:r>
              <a:rPr lang="en-US" sz="2800" dirty="0">
                <a:latin typeface="Calibri" pitchFamily="34" charset="0"/>
                <a:ea typeface="Calibri" panose="020F0502020204030204" pitchFamily="34" charset="0"/>
                <a:cs typeface="Times New Roman" panose="02020603050405020304" pitchFamily="18" charset="0"/>
              </a:rPr>
              <a:t>What change could you make to increase the friction acting on the fridge? Explain how this change increases friction. </a:t>
            </a:r>
          </a:p>
          <a:p>
            <a:pPr marL="365760" indent="-365760">
              <a:spcBef>
                <a:spcPts val="600"/>
              </a:spcBef>
              <a:buClr>
                <a:schemeClr val="bg1">
                  <a:lumMod val="65000"/>
                </a:schemeClr>
              </a:buClr>
              <a:buFont typeface="+mj-lt"/>
              <a:buAutoNum type="arabicPeriod"/>
            </a:pPr>
            <a:r>
              <a:rPr lang="en-US" sz="2800" dirty="0">
                <a:latin typeface="Calibri" pitchFamily="34" charset="0"/>
                <a:ea typeface="Calibri" panose="020F0502020204030204" pitchFamily="34" charset="0"/>
              </a:rPr>
              <a:t>What change could you make to decrease the friction? Explain how this change decreases friction.</a:t>
            </a:r>
            <a:endParaRPr lang="en-US" sz="2800" dirty="0">
              <a:latin typeface="Calibri" pitchFamily="34" charset="0"/>
            </a:endParaRPr>
          </a:p>
        </p:txBody>
      </p:sp>
      <p:sp>
        <p:nvSpPr>
          <p:cNvPr id="7" name="TextBox 6"/>
          <p:cNvSpPr txBox="1"/>
          <p:nvPr/>
        </p:nvSpPr>
        <p:spPr>
          <a:xfrm>
            <a:off x="6781800" y="3124200"/>
            <a:ext cx="2133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3181347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 Moving a Refrigerator </a:t>
            </a:r>
          </a:p>
        </p:txBody>
      </p:sp>
      <p:sp>
        <p:nvSpPr>
          <p:cNvPr id="3" name="Content Placeholder 2"/>
          <p:cNvSpPr>
            <a:spLocks noGrp="1"/>
          </p:cNvSpPr>
          <p:nvPr>
            <p:ph idx="1"/>
          </p:nvPr>
        </p:nvSpPr>
        <p:spPr>
          <a:xfrm>
            <a:off x="533400" y="1600200"/>
            <a:ext cx="8229600" cy="4800600"/>
          </a:xfrm>
        </p:spPr>
        <p:txBody>
          <a:bodyPr/>
          <a:lstStyle/>
          <a:p>
            <a:pPr marL="365760" indent="-365760">
              <a:spcBef>
                <a:spcPts val="1200"/>
              </a:spcBef>
            </a:pPr>
            <a:r>
              <a:rPr lang="en-US" sz="3200" dirty="0"/>
              <a:t>What is the direction of a frictional force on an object at rest that someone is </a:t>
            </a:r>
            <a:r>
              <a:rPr lang="en-US" sz="3200" b="1" dirty="0"/>
              <a:t>trying</a:t>
            </a:r>
            <a:r>
              <a:rPr lang="en-US" sz="3200" dirty="0"/>
              <a:t> to slide across a surface?</a:t>
            </a:r>
          </a:p>
          <a:p>
            <a:pPr marL="365760" indent="-365760">
              <a:spcBef>
                <a:spcPts val="1200"/>
              </a:spcBef>
            </a:pPr>
            <a:r>
              <a:rPr lang="en-US" sz="3200" dirty="0"/>
              <a:t>Why are heavy objects harder to slide across the floor than light-weight objects?</a:t>
            </a:r>
          </a:p>
          <a:p>
            <a:pPr marL="0" indent="0">
              <a:buNone/>
            </a:pPr>
            <a:endParaRPr lang="en-US" dirty="0"/>
          </a:p>
        </p:txBody>
      </p:sp>
    </p:spTree>
    <p:extLst>
      <p:ext uri="{BB962C8B-B14F-4D97-AF65-F5344CB8AC3E}">
        <p14:creationId xmlns:p14="http://schemas.microsoft.com/office/powerpoint/2010/main" val="939309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90600"/>
          </a:xfrm>
        </p:spPr>
        <p:txBody>
          <a:bodyPr>
            <a:noAutofit/>
          </a:bodyPr>
          <a:lstStyle/>
          <a:p>
            <a:pPr lvl="0"/>
            <a:br>
              <a:rPr lang="en-US" sz="3600" dirty="0"/>
            </a:br>
            <a:r>
              <a:rPr lang="en-US" dirty="0"/>
              <a:t>Reflect: Content Deepening Focus Question 1</a:t>
            </a:r>
            <a:br>
              <a:rPr lang="en-US" sz="3600" dirty="0"/>
            </a:br>
            <a:endParaRPr lang="en-US" sz="3600" dirty="0"/>
          </a:p>
        </p:txBody>
      </p:sp>
      <p:sp>
        <p:nvSpPr>
          <p:cNvPr id="3" name="Content Placeholder 2"/>
          <p:cNvSpPr>
            <a:spLocks noGrp="1"/>
          </p:cNvSpPr>
          <p:nvPr>
            <p:ph idx="1"/>
          </p:nvPr>
        </p:nvSpPr>
        <p:spPr>
          <a:xfrm>
            <a:off x="609600" y="1981200"/>
            <a:ext cx="8077200" cy="4038600"/>
          </a:xfrm>
        </p:spPr>
        <p:txBody>
          <a:bodyPr/>
          <a:lstStyle/>
          <a:p>
            <a:pPr marL="0" lvl="1" indent="0">
              <a:spcBef>
                <a:spcPts val="0"/>
              </a:spcBef>
              <a:spcAft>
                <a:spcPts val="2400"/>
              </a:spcAft>
              <a:buClrTx/>
              <a:buNone/>
            </a:pPr>
            <a:r>
              <a:rPr lang="en-US" sz="3200" dirty="0"/>
              <a:t>Why do moving objects slow down and eventually stop?</a:t>
            </a:r>
          </a:p>
        </p:txBody>
      </p:sp>
    </p:spTree>
    <p:extLst>
      <p:ext uri="{BB962C8B-B14F-4D97-AF65-F5344CB8AC3E}">
        <p14:creationId xmlns:p14="http://schemas.microsoft.com/office/powerpoint/2010/main" val="3601624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609600" y="1447800"/>
            <a:ext cx="8153400" cy="5105400"/>
          </a:xfrm>
        </p:spPr>
        <p:txBody>
          <a:bodyPr/>
          <a:lstStyle/>
          <a:p>
            <a:pPr marL="365760" indent="-365760">
              <a:spcBef>
                <a:spcPts val="600"/>
              </a:spcBef>
            </a:pPr>
            <a:r>
              <a:rPr lang="en-US" sz="2800" b="1" dirty="0"/>
              <a:t>Friction</a:t>
            </a:r>
            <a:r>
              <a:rPr lang="en-US" sz="2800" dirty="0"/>
              <a:t> is a force that acts in the opposite direction of an object’s motion, causing the object to slow down and eventually stop.</a:t>
            </a:r>
          </a:p>
          <a:p>
            <a:pPr marL="365760" indent="-365760">
              <a:spcBef>
                <a:spcPts val="600"/>
              </a:spcBef>
            </a:pPr>
            <a:r>
              <a:rPr lang="en-US" sz="2800" dirty="0"/>
              <a:t>Tiny bumps on the surfaces of two objects generate friction by pushing against one another.</a:t>
            </a:r>
          </a:p>
          <a:p>
            <a:pPr marL="365760" indent="-365760">
              <a:spcBef>
                <a:spcPts val="600"/>
              </a:spcBef>
            </a:pPr>
            <a:r>
              <a:rPr lang="en-US" sz="2800" dirty="0"/>
              <a:t>Rougher surfaces create more friction than smoother surfaces.</a:t>
            </a:r>
          </a:p>
          <a:p>
            <a:pPr marL="365760" indent="-365760">
              <a:spcBef>
                <a:spcPts val="600"/>
              </a:spcBef>
            </a:pPr>
            <a:r>
              <a:rPr lang="en-US" sz="2800" dirty="0"/>
              <a:t>Greater friction causes objects to slow down and stop more quickly on rougher surfaces.</a:t>
            </a:r>
          </a:p>
          <a:p>
            <a:pPr marL="365760" indent="-365760">
              <a:spcBef>
                <a:spcPts val="600"/>
              </a:spcBef>
            </a:pPr>
            <a:r>
              <a:rPr lang="en-US" sz="2800" dirty="0"/>
              <a:t>Less friction causes objects to travel farther over smoother surfaces before stopping.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0429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990600"/>
          </a:xfrm>
        </p:spPr>
        <p:txBody>
          <a:bodyPr>
            <a:noAutofit/>
          </a:bodyPr>
          <a:lstStyle/>
          <a:p>
            <a:pPr marL="685800"/>
            <a:r>
              <a:rPr lang="en-US" dirty="0"/>
              <a:t>Key Science Ideas</a:t>
            </a:r>
          </a:p>
        </p:txBody>
      </p:sp>
      <p:sp>
        <p:nvSpPr>
          <p:cNvPr id="3" name="Content Placeholder 2"/>
          <p:cNvSpPr>
            <a:spLocks noGrp="1"/>
          </p:cNvSpPr>
          <p:nvPr>
            <p:ph idx="1"/>
          </p:nvPr>
        </p:nvSpPr>
        <p:spPr>
          <a:xfrm>
            <a:off x="609600" y="1447800"/>
            <a:ext cx="8153400" cy="5105400"/>
          </a:xfrm>
        </p:spPr>
        <p:txBody>
          <a:bodyPr/>
          <a:lstStyle/>
          <a:p>
            <a:pPr marL="365760" indent="-365760">
              <a:spcBef>
                <a:spcPts val="600"/>
              </a:spcBef>
            </a:pPr>
            <a:r>
              <a:rPr lang="en-US" sz="2800" dirty="0"/>
              <a:t>Rolling friction and sliding friction act in the opposite direction of motion when an object rolls or slides over a surface.</a:t>
            </a:r>
          </a:p>
          <a:p>
            <a:pPr marL="365760" indent="-365760">
              <a:spcBef>
                <a:spcPts val="600"/>
              </a:spcBef>
            </a:pPr>
            <a:r>
              <a:rPr lang="en-US" sz="2800" dirty="0"/>
              <a:t>The strength of a frictional force depends on (1) the surface composition of the objects in contact, and (2) the normal force the surface exerts on the object moving over it.</a:t>
            </a:r>
          </a:p>
          <a:p>
            <a:pPr marL="365760" indent="-365760">
              <a:spcBef>
                <a:spcPts val="600"/>
              </a:spcBef>
            </a:pPr>
            <a:r>
              <a:rPr lang="en-US" sz="2800" dirty="0"/>
              <a:t>Static friction opposes the initial push on an object to get it moving. The force of friction equals the force of the push, so the object doesn’t move.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04292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143000"/>
          </a:xfrm>
        </p:spPr>
        <p:txBody>
          <a:bodyPr/>
          <a:lstStyle/>
          <a:p>
            <a:pPr eaLnBrk="1" hangingPunct="1"/>
            <a:r>
              <a:rPr lang="en-US" dirty="0"/>
              <a:t>Lesson Analysis: Focus Question 2 </a:t>
            </a:r>
          </a:p>
        </p:txBody>
      </p:sp>
      <p:sp>
        <p:nvSpPr>
          <p:cNvPr id="30723" name="Rectangle 3"/>
          <p:cNvSpPr>
            <a:spLocks noGrp="1" noChangeArrowheads="1"/>
          </p:cNvSpPr>
          <p:nvPr>
            <p:ph type="body" idx="1"/>
          </p:nvPr>
        </p:nvSpPr>
        <p:spPr/>
        <p:txBody>
          <a:bodyPr/>
          <a:lstStyle/>
          <a:p>
            <a:pPr marL="0" indent="0" eaLnBrk="1" hangingPunct="1">
              <a:spcBef>
                <a:spcPct val="50000"/>
              </a:spcBef>
              <a:buNone/>
            </a:pPr>
            <a:r>
              <a:rPr lang="en-US" sz="3200" dirty="0"/>
              <a:t>How can selecting appropriate science activities help students develop a coherent science content storyline?</a:t>
            </a:r>
          </a:p>
        </p:txBody>
      </p:sp>
    </p:spTree>
    <p:extLst>
      <p:ext uri="{BB962C8B-B14F-4D97-AF65-F5344CB8AC3E}">
        <p14:creationId xmlns:p14="http://schemas.microsoft.com/office/powerpoint/2010/main" val="113518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001000" cy="1143000"/>
          </a:xfrm>
        </p:spPr>
        <p:txBody>
          <a:bodyPr>
            <a:normAutofit/>
          </a:bodyPr>
          <a:lstStyle/>
          <a:p>
            <a:pPr eaLnBrk="1" hangingPunct="1"/>
            <a:r>
              <a:rPr lang="en-US" dirty="0"/>
              <a:t>Strategy C: Purpose and Key Features</a:t>
            </a:r>
          </a:p>
        </p:txBody>
      </p:sp>
      <p:sp>
        <p:nvSpPr>
          <p:cNvPr id="9219" name="Rectangle 3"/>
          <p:cNvSpPr>
            <a:spLocks noGrp="1" noChangeArrowheads="1"/>
          </p:cNvSpPr>
          <p:nvPr>
            <p:ph type="body" idx="1"/>
          </p:nvPr>
        </p:nvSpPr>
        <p:spPr>
          <a:xfrm>
            <a:off x="533400" y="1600200"/>
            <a:ext cx="8229600" cy="3200400"/>
          </a:xfrm>
        </p:spPr>
        <p:txBody>
          <a:bodyPr/>
          <a:lstStyle/>
          <a:p>
            <a:pPr marL="0" indent="0" eaLnBrk="1" hangingPunct="1">
              <a:lnSpc>
                <a:spcPct val="90000"/>
              </a:lnSpc>
              <a:buNone/>
              <a:defRPr/>
            </a:pPr>
            <a:r>
              <a:rPr lang="en-US" sz="3200" dirty="0"/>
              <a:t>According to the strategies booklet, what are the purpose and key features of strategy C: Select activities that are matched to the learning goal?</a:t>
            </a:r>
          </a:p>
          <a:p>
            <a:pPr eaLnBrk="1" hangingPunct="1">
              <a:lnSpc>
                <a:spcPct val="90000"/>
              </a:lnSpc>
              <a:defRPr/>
            </a:pPr>
            <a:endParaRPr lang="en-US" sz="3200" dirty="0"/>
          </a:p>
          <a:p>
            <a:pPr marL="0" indent="0" eaLnBrk="1" hangingPunct="1">
              <a:lnSpc>
                <a:spcPct val="90000"/>
              </a:lnSpc>
              <a:buNone/>
              <a:defRPr/>
            </a:pPr>
            <a:endParaRPr lang="en-US" sz="3200" dirty="0"/>
          </a:p>
        </p:txBody>
      </p:sp>
    </p:spTree>
    <p:extLst>
      <p:ext uri="{BB962C8B-B14F-4D97-AF65-F5344CB8AC3E}">
        <p14:creationId xmlns:p14="http://schemas.microsoft.com/office/powerpoint/2010/main" val="14083595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305800" cy="1066800"/>
          </a:xfrm>
        </p:spPr>
        <p:txBody>
          <a:bodyPr>
            <a:noAutofit/>
          </a:bodyPr>
          <a:lstStyle/>
          <a:p>
            <a:pPr eaLnBrk="1" hangingPunct="1"/>
            <a:r>
              <a:rPr lang="en-US" dirty="0"/>
              <a:t>Lesson Analysis Question</a:t>
            </a:r>
          </a:p>
        </p:txBody>
      </p:sp>
      <p:sp>
        <p:nvSpPr>
          <p:cNvPr id="10243" name="Rectangle 3"/>
          <p:cNvSpPr>
            <a:spLocks noGrp="1" noChangeArrowheads="1"/>
          </p:cNvSpPr>
          <p:nvPr>
            <p:ph type="body" idx="1"/>
          </p:nvPr>
        </p:nvSpPr>
        <p:spPr>
          <a:xfrm>
            <a:off x="457200" y="1295400"/>
            <a:ext cx="8534400" cy="5334000"/>
          </a:xfrm>
        </p:spPr>
        <p:txBody>
          <a:bodyPr/>
          <a:lstStyle/>
          <a:p>
            <a:pPr marL="0" indent="0" eaLnBrk="1" hangingPunct="1">
              <a:buNone/>
              <a:defRPr/>
            </a:pPr>
            <a:r>
              <a:rPr lang="en-US" sz="3200" b="1" dirty="0"/>
              <a:t>Main Learning goal</a:t>
            </a:r>
            <a:r>
              <a:rPr lang="en-US" sz="3200" dirty="0"/>
              <a:t>: Objects slow down and stop at different distances on different surfaces.</a:t>
            </a:r>
          </a:p>
          <a:p>
            <a:pPr marL="0" indent="0" eaLnBrk="1" hangingPunct="1">
              <a:buNone/>
              <a:defRPr/>
            </a:pPr>
            <a:r>
              <a:rPr lang="en-US" sz="3200" b="1" dirty="0"/>
              <a:t>Focus question: </a:t>
            </a:r>
            <a:r>
              <a:rPr lang="en-US" sz="3200" dirty="0"/>
              <a:t>Why do moving objects slow down and eventually stop?</a:t>
            </a:r>
          </a:p>
          <a:p>
            <a:pPr marL="0" indent="0" eaLnBrk="1" hangingPunct="1">
              <a:buNone/>
              <a:defRPr/>
            </a:pPr>
            <a:r>
              <a:rPr lang="en-US" sz="3200" b="1" dirty="0"/>
              <a:t>Activity: </a:t>
            </a:r>
            <a:r>
              <a:rPr lang="en-US" sz="3200" dirty="0"/>
              <a:t>Students roll a toy car down a ramp and over three different surfaces—carpet, tile, and sandpaper—to determine the distance traveled over each surface.</a:t>
            </a:r>
          </a:p>
          <a:p>
            <a:pPr marL="0" indent="0" eaLnBrk="1" hangingPunct="1">
              <a:buNone/>
              <a:defRPr/>
            </a:pPr>
            <a:r>
              <a:rPr lang="en-US" sz="3200" b="1" dirty="0">
                <a:solidFill>
                  <a:srgbClr val="FF0000"/>
                </a:solidFill>
              </a:rPr>
              <a:t>Analysis question:</a:t>
            </a:r>
            <a:r>
              <a:rPr lang="en-US" sz="3200" i="1" dirty="0">
                <a:solidFill>
                  <a:srgbClr val="FF0000"/>
                </a:solidFill>
              </a:rPr>
              <a:t> </a:t>
            </a:r>
            <a:r>
              <a:rPr lang="en-US" sz="3200" dirty="0"/>
              <a:t>Is the activity well matched to the main learning goal? </a:t>
            </a:r>
          </a:p>
          <a:p>
            <a:pPr marL="365760" indent="0" eaLnBrk="1" hangingPunct="1">
              <a:buNone/>
              <a:defRPr/>
            </a:pPr>
            <a:endParaRPr lang="en-US" sz="2700" b="1" i="1" dirty="0"/>
          </a:p>
          <a:p>
            <a:pPr marL="365760" indent="0" eaLnBrk="1" hangingPunct="1">
              <a:buNone/>
              <a:defRPr/>
            </a:pPr>
            <a:endParaRPr lang="en-US" sz="2700" i="1" dirty="0"/>
          </a:p>
          <a:p>
            <a:pPr marL="365760" indent="0" eaLnBrk="1" hangingPunct="1">
              <a:buNone/>
              <a:defRPr/>
            </a:pPr>
            <a:endParaRPr lang="en-US" sz="2700" i="1" dirty="0"/>
          </a:p>
          <a:p>
            <a:pPr marL="0" indent="0">
              <a:buFontTx/>
              <a:buNone/>
              <a:defRPr/>
            </a:pPr>
            <a:r>
              <a:rPr lang="en-US" sz="2700" dirty="0"/>
              <a:t> </a:t>
            </a:r>
          </a:p>
        </p:txBody>
      </p:sp>
    </p:spTree>
    <p:extLst>
      <p:ext uri="{BB962C8B-B14F-4D97-AF65-F5344CB8AC3E}">
        <p14:creationId xmlns:p14="http://schemas.microsoft.com/office/powerpoint/2010/main" val="362521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344A1-B021-4ACA-8D2A-C5A46EE98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581" y="429233"/>
            <a:ext cx="5868219" cy="6420746"/>
          </a:xfrm>
          <a:prstGeom prst="rect">
            <a:avLst/>
          </a:prstGeom>
        </p:spPr>
      </p:pic>
      <p:sp>
        <p:nvSpPr>
          <p:cNvPr id="5" name="Rectangle 6"/>
          <p:cNvSpPr>
            <a:spLocks noChangeArrowheads="1"/>
          </p:cNvSpPr>
          <p:nvPr/>
        </p:nvSpPr>
        <p:spPr bwMode="auto">
          <a:xfrm>
            <a:off x="4633753" y="3017522"/>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6"/>
          <p:cNvSpPr>
            <a:spLocks noChangeArrowheads="1"/>
          </p:cNvSpPr>
          <p:nvPr/>
        </p:nvSpPr>
        <p:spPr bwMode="auto">
          <a:xfrm>
            <a:off x="4633753" y="6248400"/>
            <a:ext cx="2757647" cy="3048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6"/>
          <p:cNvSpPr>
            <a:spLocks noChangeArrowheads="1"/>
          </p:cNvSpPr>
          <p:nvPr/>
        </p:nvSpPr>
        <p:spPr bwMode="auto">
          <a:xfrm>
            <a:off x="1828799" y="5524500"/>
            <a:ext cx="2772869" cy="571501"/>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6"/>
          <p:cNvSpPr>
            <a:spLocks noChangeArrowheads="1"/>
          </p:cNvSpPr>
          <p:nvPr/>
        </p:nvSpPr>
        <p:spPr bwMode="auto">
          <a:xfrm>
            <a:off x="4633753" y="3468156"/>
            <a:ext cx="2757647" cy="3429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219200"/>
            <a:ext cx="8382000" cy="5420958"/>
          </a:xfrm>
        </p:spPr>
        <p:txBody>
          <a:bodyPr/>
          <a:lstStyle/>
          <a:p>
            <a:pPr marL="0" indent="0" eaLnBrk="1" hangingPunct="1">
              <a:lnSpc>
                <a:spcPct val="80000"/>
              </a:lnSpc>
              <a:buNone/>
              <a:defRPr/>
            </a:pPr>
            <a:endParaRPr lang="en-US" sz="1000" dirty="0"/>
          </a:p>
          <a:p>
            <a:pPr marL="365760" indent="-365760" eaLnBrk="1" hangingPunct="1">
              <a:lnSpc>
                <a:spcPct val="80000"/>
              </a:lnSpc>
              <a:spcBef>
                <a:spcPts val="0"/>
              </a:spcBef>
              <a:buFont typeface="+mj-lt"/>
              <a:buAutoNum type="arabicPeriod"/>
              <a:defRPr/>
            </a:pPr>
            <a:r>
              <a:rPr lang="en-US" sz="3000" dirty="0"/>
              <a:t>Write this main learning goal at the top of Analysis Guide C (handout 6.4): </a:t>
            </a:r>
          </a:p>
          <a:p>
            <a:pPr marL="731520" indent="-365760" eaLnBrk="1" hangingPunct="1">
              <a:lnSpc>
                <a:spcPct val="80000"/>
              </a:lnSpc>
              <a:spcBef>
                <a:spcPts val="1200"/>
              </a:spcBef>
              <a:buFont typeface="Arial" pitchFamily="34" charset="0"/>
              <a:buChar char="•"/>
              <a:defRPr/>
            </a:pPr>
            <a:r>
              <a:rPr lang="en-US" sz="3000" i="1" dirty="0"/>
              <a:t>Objects slow down and stop at different distances on different surfaces.</a:t>
            </a:r>
          </a:p>
          <a:p>
            <a:pPr marL="365760" indent="-365760" eaLnBrk="1" hangingPunct="1">
              <a:lnSpc>
                <a:spcPct val="80000"/>
              </a:lnSpc>
              <a:spcBef>
                <a:spcPts val="1200"/>
              </a:spcBef>
              <a:buFont typeface="+mj-lt"/>
              <a:buAutoNum type="arabicPeriod" startAt="2"/>
              <a:defRPr/>
            </a:pPr>
            <a:r>
              <a:rPr lang="en-US" sz="3000" dirty="0"/>
              <a:t>For this analysis, we’ll watch three video clips from the same Forces lesson.</a:t>
            </a:r>
          </a:p>
          <a:p>
            <a:pPr marL="365760" lvl="1" indent="-365760" eaLnBrk="1" hangingPunct="1">
              <a:lnSpc>
                <a:spcPct val="80000"/>
              </a:lnSpc>
              <a:spcBef>
                <a:spcPts val="1200"/>
              </a:spcBef>
              <a:buFont typeface="+mj-lt"/>
              <a:buAutoNum type="arabicPeriod" startAt="3"/>
              <a:defRPr/>
            </a:pPr>
            <a:r>
              <a:rPr lang="en-US" sz="3000" b="1" dirty="0"/>
              <a:t>Before each clip: </a:t>
            </a:r>
            <a:r>
              <a:rPr lang="en-US" sz="3000" dirty="0"/>
              <a:t>Read the lesson context at the top of the corresponding video transcript.</a:t>
            </a:r>
          </a:p>
          <a:p>
            <a:pPr marL="365760" lvl="1" indent="-365760" eaLnBrk="1" hangingPunct="1">
              <a:lnSpc>
                <a:spcPct val="80000"/>
              </a:lnSpc>
              <a:spcBef>
                <a:spcPts val="1200"/>
              </a:spcBef>
              <a:buFont typeface="+mj-lt"/>
              <a:buAutoNum type="arabicPeriod" startAt="4"/>
              <a:defRPr/>
            </a:pPr>
            <a:r>
              <a:rPr lang="en-US" sz="3000" b="1" dirty="0"/>
              <a:t>After each clip: </a:t>
            </a:r>
            <a:r>
              <a:rPr lang="en-US" sz="3000" dirty="0"/>
              <a:t>Complete part 1 of the analysis guide.</a:t>
            </a:r>
          </a:p>
        </p:txBody>
      </p:sp>
      <p:sp>
        <p:nvSpPr>
          <p:cNvPr id="5" name="Rectangle 2"/>
          <p:cNvSpPr>
            <a:spLocks noGrp="1" noChangeArrowheads="1"/>
          </p:cNvSpPr>
          <p:nvPr>
            <p:ph type="title"/>
          </p:nvPr>
        </p:nvSpPr>
        <p:spPr>
          <a:xfrm>
            <a:off x="457200" y="381000"/>
            <a:ext cx="8229600" cy="914400"/>
          </a:xfrm>
        </p:spPr>
        <p:txBody>
          <a:bodyPr>
            <a:noAutofit/>
          </a:bodyPr>
          <a:lstStyle/>
          <a:p>
            <a:pPr eaLnBrk="1" hangingPunct="1"/>
            <a:r>
              <a:rPr lang="en-US" dirty="0"/>
              <a:t>Lesson Analysis: Strategy C</a:t>
            </a:r>
          </a:p>
        </p:txBody>
      </p:sp>
      <p:sp>
        <p:nvSpPr>
          <p:cNvPr id="6" name="TextBox 5"/>
          <p:cNvSpPr txBox="1"/>
          <p:nvPr/>
        </p:nvSpPr>
        <p:spPr>
          <a:xfrm>
            <a:off x="4419600" y="5410200"/>
            <a:ext cx="4724400" cy="1200329"/>
          </a:xfrm>
          <a:prstGeom prst="rect">
            <a:avLst/>
          </a:prstGeom>
          <a:noFill/>
        </p:spPr>
        <p:txBody>
          <a:bodyPr wrap="square" rtlCol="0">
            <a:spAutoFit/>
          </a:bodyPr>
          <a:lstStyle/>
          <a:p>
            <a:r>
              <a:rPr lang="en-US" dirty="0">
                <a:solidFill>
                  <a:srgbClr val="0070C0"/>
                </a:solidFill>
                <a:latin typeface="Calibri" pitchFamily="34" charset="0"/>
              </a:rPr>
              <a:t>Links to Torres video clips: </a:t>
            </a:r>
            <a:r>
              <a:rPr lang="en-US" dirty="0">
                <a:solidFill>
                  <a:srgbClr val="0070C0"/>
                </a:solidFill>
                <a:latin typeface="Calibri" pitchFamily="34" charset="0"/>
                <a:hlinkClick r:id="rId3"/>
              </a:rPr>
              <a:t>6.3_mspcp_gr.3.forces_torres_L3_c1</a:t>
            </a:r>
            <a:r>
              <a:rPr lang="en-US" dirty="0">
                <a:solidFill>
                  <a:srgbClr val="0070C0"/>
                </a:solidFill>
                <a:latin typeface="Calibri" pitchFamily="34" charset="0"/>
              </a:rPr>
              <a:t>; </a:t>
            </a:r>
            <a:r>
              <a:rPr lang="en-US" dirty="0">
                <a:solidFill>
                  <a:srgbClr val="0070C0"/>
                </a:solidFill>
                <a:latin typeface="Calibri" pitchFamily="34" charset="0"/>
                <a:hlinkClick r:id="rId4"/>
              </a:rPr>
              <a:t>6.4_mspcp_gr.3.forces_torres_L3_c2</a:t>
            </a:r>
            <a:r>
              <a:rPr lang="en-US" dirty="0">
                <a:solidFill>
                  <a:srgbClr val="0070C0"/>
                </a:solidFill>
                <a:latin typeface="Calibri" pitchFamily="34" charset="0"/>
              </a:rPr>
              <a:t>; </a:t>
            </a:r>
            <a:r>
              <a:rPr lang="en-US" dirty="0">
                <a:solidFill>
                  <a:srgbClr val="0070C0"/>
                </a:solidFill>
                <a:latin typeface="Calibri" pitchFamily="34" charset="0"/>
                <a:hlinkClick r:id="rId5"/>
              </a:rPr>
              <a:t>6.5_mspcp_gr.3.forces_torres_L3_c3</a:t>
            </a:r>
            <a:endParaRPr lang="en-US" dirty="0">
              <a:solidFill>
                <a:srgbClr val="0070C0"/>
              </a:solidFill>
              <a:latin typeface="Calibri" pitchFamily="34" charset="0"/>
            </a:endParaRPr>
          </a:p>
        </p:txBody>
      </p:sp>
    </p:spTree>
    <p:extLst>
      <p:ext uri="{BB962C8B-B14F-4D97-AF65-F5344CB8AC3E}">
        <p14:creationId xmlns:p14="http://schemas.microsoft.com/office/powerpoint/2010/main" val="346872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Lesson Analysis: Strategy C</a:t>
            </a:r>
          </a:p>
        </p:txBody>
      </p:sp>
      <p:sp>
        <p:nvSpPr>
          <p:cNvPr id="3" name="Content Placeholder 2"/>
          <p:cNvSpPr>
            <a:spLocks noGrp="1"/>
          </p:cNvSpPr>
          <p:nvPr>
            <p:ph idx="1"/>
          </p:nvPr>
        </p:nvSpPr>
        <p:spPr>
          <a:xfrm>
            <a:off x="609600" y="1371600"/>
            <a:ext cx="8077200" cy="4876800"/>
          </a:xfrm>
        </p:spPr>
        <p:txBody>
          <a:bodyPr/>
          <a:lstStyle/>
          <a:p>
            <a:pPr marL="0" indent="0">
              <a:buNone/>
            </a:pPr>
            <a:r>
              <a:rPr lang="en-US" sz="3200" dirty="0"/>
              <a:t>Discuss these questions with a partner:</a:t>
            </a:r>
          </a:p>
          <a:p>
            <a:pPr marL="685800" indent="-457200">
              <a:buFont typeface="+mj-lt"/>
              <a:buAutoNum type="arabicPeriod"/>
            </a:pPr>
            <a:r>
              <a:rPr lang="en-US" sz="3200" dirty="0"/>
              <a:t>Were the activities well matched to the learning goal? Provide evidence to support your response.</a:t>
            </a:r>
          </a:p>
          <a:p>
            <a:pPr marL="685800" indent="-457200">
              <a:buFont typeface="+mj-lt"/>
              <a:buAutoNum type="arabicPeriod"/>
            </a:pPr>
            <a:r>
              <a:rPr lang="en-US" sz="3200" dirty="0"/>
              <a:t>Suggest ways to improve the match between the activities and the main learning goal (part 2, Analysis Guide C). </a:t>
            </a:r>
          </a:p>
          <a:p>
            <a:pPr marL="0" indent="0">
              <a:spcBef>
                <a:spcPts val="1200"/>
              </a:spcBef>
              <a:buNone/>
            </a:pPr>
            <a:r>
              <a:rPr lang="en-US" sz="3200" dirty="0"/>
              <a:t>Be prepared to share your ideas in a group discussion.</a:t>
            </a:r>
          </a:p>
        </p:txBody>
      </p:sp>
    </p:spTree>
    <p:extLst>
      <p:ext uri="{BB962C8B-B14F-4D97-AF65-F5344CB8AC3E}">
        <p14:creationId xmlns:p14="http://schemas.microsoft.com/office/powerpoint/2010/main" val="19823974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838200"/>
          </a:xfrm>
        </p:spPr>
        <p:txBody>
          <a:bodyPr>
            <a:normAutofit/>
          </a:bodyPr>
          <a:lstStyle/>
          <a:p>
            <a:r>
              <a:rPr lang="en-US" dirty="0"/>
              <a:t>Lesson Analysis: Strategy C</a:t>
            </a:r>
          </a:p>
        </p:txBody>
      </p:sp>
      <p:sp>
        <p:nvSpPr>
          <p:cNvPr id="3" name="Content Placeholder 2"/>
          <p:cNvSpPr>
            <a:spLocks noGrp="1"/>
          </p:cNvSpPr>
          <p:nvPr>
            <p:ph idx="1"/>
          </p:nvPr>
        </p:nvSpPr>
        <p:spPr>
          <a:xfrm>
            <a:off x="609600" y="1447800"/>
            <a:ext cx="8305800" cy="5181600"/>
          </a:xfrm>
        </p:spPr>
        <p:txBody>
          <a:bodyPr/>
          <a:lstStyle/>
          <a:p>
            <a:pPr marL="0" indent="0">
              <a:spcBef>
                <a:spcPts val="1200"/>
              </a:spcBef>
              <a:buNone/>
            </a:pPr>
            <a:r>
              <a:rPr lang="en-US" sz="3200" dirty="0"/>
              <a:t>Study the video transcripts again and gather evidence to answer these questions: </a:t>
            </a:r>
          </a:p>
          <a:p>
            <a:pPr marL="731520" indent="-365760">
              <a:spcBef>
                <a:spcPts val="1200"/>
              </a:spcBef>
            </a:pPr>
            <a:r>
              <a:rPr lang="en-US" sz="3200" dirty="0"/>
              <a:t>What kept students focused on the main learning goal?</a:t>
            </a:r>
          </a:p>
          <a:p>
            <a:pPr marL="731520" indent="-365760">
              <a:spcBef>
                <a:spcPts val="300"/>
              </a:spcBef>
            </a:pPr>
            <a:r>
              <a:rPr lang="en-US" sz="3200" dirty="0"/>
              <a:t>What distracted students from the learning goal? </a:t>
            </a:r>
          </a:p>
        </p:txBody>
      </p:sp>
    </p:spTree>
    <p:extLst>
      <p:ext uri="{BB962C8B-B14F-4D97-AF65-F5344CB8AC3E}">
        <p14:creationId xmlns:p14="http://schemas.microsoft.com/office/powerpoint/2010/main" val="16776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normAutofit/>
          </a:bodyPr>
          <a:lstStyle/>
          <a:p>
            <a:r>
              <a:rPr lang="en-US" dirty="0"/>
              <a:t>Practice: Strategy C</a:t>
            </a:r>
          </a:p>
        </p:txBody>
      </p:sp>
      <p:sp>
        <p:nvSpPr>
          <p:cNvPr id="3" name="Content Placeholder 2"/>
          <p:cNvSpPr>
            <a:spLocks noGrp="1"/>
          </p:cNvSpPr>
          <p:nvPr>
            <p:ph idx="1"/>
          </p:nvPr>
        </p:nvSpPr>
        <p:spPr>
          <a:xfrm>
            <a:off x="762000" y="1371600"/>
            <a:ext cx="8077200" cy="5257800"/>
          </a:xfrm>
        </p:spPr>
        <p:txBody>
          <a:bodyPr>
            <a:normAutofit fontScale="92500" lnSpcReduction="10000"/>
          </a:bodyPr>
          <a:lstStyle/>
          <a:p>
            <a:pPr marL="0" indent="0">
              <a:lnSpc>
                <a:spcPct val="110000"/>
              </a:lnSpc>
              <a:buNone/>
            </a:pPr>
            <a:r>
              <a:rPr lang="en-US" sz="3200" dirty="0"/>
              <a:t>Examine the main learning goal, focus question, lesson summary, and activity phase for your assigned lesson from the Forces unit.</a:t>
            </a:r>
          </a:p>
          <a:p>
            <a:pPr marL="0" lvl="1" indent="0">
              <a:spcBef>
                <a:spcPts val="2400"/>
              </a:spcBef>
              <a:spcAft>
                <a:spcPts val="0"/>
              </a:spcAft>
              <a:buNone/>
            </a:pPr>
            <a:r>
              <a:rPr lang="en-US" sz="3200" b="1" dirty="0"/>
              <a:t>Questions:</a:t>
            </a:r>
          </a:p>
          <a:p>
            <a:pPr marL="731520" lvl="1" indent="-365760">
              <a:spcBef>
                <a:spcPts val="600"/>
              </a:spcBef>
              <a:spcAft>
                <a:spcPts val="600"/>
              </a:spcAft>
              <a:buFont typeface="Arial" pitchFamily="34" charset="0"/>
              <a:buChar char="•"/>
            </a:pPr>
            <a:r>
              <a:rPr lang="en-US" sz="3200" dirty="0"/>
              <a:t>Are the activities matched to the learning goal? </a:t>
            </a:r>
          </a:p>
          <a:p>
            <a:pPr marL="731520" lvl="1" indent="-365760">
              <a:spcBef>
                <a:spcPts val="600"/>
              </a:spcBef>
              <a:spcAft>
                <a:spcPts val="600"/>
              </a:spcAft>
              <a:buFont typeface="Arial" pitchFamily="34" charset="0"/>
              <a:buChar char="•"/>
            </a:pPr>
            <a:r>
              <a:rPr lang="en-US" sz="3200" dirty="0"/>
              <a:t>If so, how will students learn the content through this activity? </a:t>
            </a:r>
          </a:p>
          <a:p>
            <a:pPr marL="731520" lvl="1" indent="-365760">
              <a:spcBef>
                <a:spcPts val="600"/>
              </a:spcBef>
              <a:spcAft>
                <a:spcPts val="600"/>
              </a:spcAft>
              <a:buFont typeface="Arial" pitchFamily="34" charset="0"/>
              <a:buChar char="•"/>
            </a:pPr>
            <a:r>
              <a:rPr lang="en-US" sz="3200" dirty="0"/>
              <a:t>If not, how might the activity be modified to match the main learning goal? </a:t>
            </a:r>
          </a:p>
        </p:txBody>
      </p:sp>
    </p:spTree>
    <p:extLst>
      <p:ext uri="{BB962C8B-B14F-4D97-AF65-F5344CB8AC3E}">
        <p14:creationId xmlns:p14="http://schemas.microsoft.com/office/powerpoint/2010/main" val="2855456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229600" cy="11430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457200" y="1295400"/>
            <a:ext cx="8382000" cy="5334000"/>
          </a:xfrm>
        </p:spPr>
        <p:txBody>
          <a:bodyPr/>
          <a:lstStyle/>
          <a:p>
            <a:pPr marL="365760" indent="-365760" eaLnBrk="1" hangingPunct="1">
              <a:spcBef>
                <a:spcPts val="1200"/>
              </a:spcBef>
              <a:buFont typeface="Arial" pitchFamily="34" charset="0"/>
              <a:buChar char="•"/>
            </a:pPr>
            <a:r>
              <a:rPr lang="en-US" sz="3200" dirty="0"/>
              <a:t>How can we begin and end a lesson to help students develop a coherent science content storyline?</a:t>
            </a:r>
          </a:p>
          <a:p>
            <a:pPr marL="365760" indent="-365760" eaLnBrk="1" hangingPunct="1">
              <a:spcBef>
                <a:spcPts val="800"/>
              </a:spcBef>
              <a:buFont typeface="Arial" pitchFamily="34" charset="0"/>
              <a:buChar char="•"/>
            </a:pPr>
            <a:r>
              <a:rPr lang="en-US" sz="3200" dirty="0"/>
              <a:t>How can selecting appropriate science activities help students develop a coherent science content storyline?</a:t>
            </a:r>
          </a:p>
          <a:p>
            <a:pPr marL="365760" indent="-365760">
              <a:spcBef>
                <a:spcPts val="800"/>
              </a:spcBef>
            </a:pPr>
            <a:r>
              <a:rPr lang="en-US" sz="3200" dirty="0"/>
              <a:t>Why do moving objects slow down and eventually stop?</a:t>
            </a:r>
          </a:p>
          <a:p>
            <a:pPr marL="365760" indent="-365760">
              <a:spcBef>
                <a:spcPts val="800"/>
              </a:spcBef>
            </a:pPr>
            <a:r>
              <a:rPr lang="en-US" sz="3200" dirty="0"/>
              <a:t>What force makes a moving object slow down and eventually stop?</a:t>
            </a:r>
          </a:p>
        </p:txBody>
      </p:sp>
    </p:spTree>
    <p:extLst>
      <p:ext uri="{BB962C8B-B14F-4D97-AF65-F5344CB8AC3E}">
        <p14:creationId xmlns:p14="http://schemas.microsoft.com/office/powerpoint/2010/main" val="176518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Summarize Today’s Work</a:t>
            </a:r>
          </a:p>
        </p:txBody>
      </p:sp>
      <p:sp>
        <p:nvSpPr>
          <p:cNvPr id="3" name="Content Placeholder 2"/>
          <p:cNvSpPr>
            <a:spLocks noGrp="1"/>
          </p:cNvSpPr>
          <p:nvPr>
            <p:ph idx="1"/>
          </p:nvPr>
        </p:nvSpPr>
        <p:spPr>
          <a:xfrm>
            <a:off x="457200" y="1219200"/>
            <a:ext cx="8458200" cy="5257800"/>
          </a:xfrm>
        </p:spPr>
        <p:txBody>
          <a:bodyPr/>
          <a:lstStyle/>
          <a:p>
            <a:pPr marL="0" indent="0">
              <a:buNone/>
            </a:pPr>
            <a:r>
              <a:rPr lang="en-US" sz="2670" dirty="0"/>
              <a:t>Hold up three fingers when you have all of these in mind:</a:t>
            </a:r>
          </a:p>
          <a:p>
            <a:pPr marL="365760" indent="-365760">
              <a:spcBef>
                <a:spcPts val="600"/>
              </a:spcBef>
              <a:buFont typeface="+mj-lt"/>
              <a:buAutoNum type="arabicPeriod"/>
            </a:pPr>
            <a:r>
              <a:rPr lang="en-US" sz="2670" dirty="0"/>
              <a:t>One idea you’re taking away about strategy C: Select activities that are matched to the learning goal</a:t>
            </a:r>
          </a:p>
          <a:p>
            <a:pPr marL="365760" indent="-365760">
              <a:spcBef>
                <a:spcPts val="600"/>
              </a:spcBef>
              <a:buFont typeface="+mj-lt"/>
              <a:buAutoNum type="arabicPeriod" startAt="2"/>
            </a:pPr>
            <a:r>
              <a:rPr lang="en-US" sz="2670" dirty="0"/>
              <a:t>One idea you’re taking away about strategies B, I, and 7: </a:t>
            </a:r>
          </a:p>
          <a:p>
            <a:pPr marL="731520" lvl="1" indent="-274320">
              <a:spcBef>
                <a:spcPts val="0"/>
              </a:spcBef>
              <a:buFont typeface="Arial" pitchFamily="34" charset="0"/>
              <a:buChar char="•"/>
            </a:pPr>
            <a:r>
              <a:rPr lang="en-US" sz="2670" dirty="0"/>
              <a:t>Set the purpose with a focus question or goal statement (strategy B)</a:t>
            </a:r>
          </a:p>
          <a:p>
            <a:pPr marL="731520" lvl="1" indent="-274320">
              <a:spcBef>
                <a:spcPts val="0"/>
              </a:spcBef>
              <a:buFont typeface="Arial" pitchFamily="34" charset="0"/>
              <a:buChar char="•"/>
            </a:pPr>
            <a:r>
              <a:rPr lang="en-US" sz="2670" dirty="0"/>
              <a:t>Summarize key science ideas (strategy I)</a:t>
            </a:r>
          </a:p>
          <a:p>
            <a:pPr marL="731520" lvl="1" indent="-274320">
              <a:spcBef>
                <a:spcPts val="0"/>
              </a:spcBef>
              <a:buFont typeface="Arial" pitchFamily="34" charset="0"/>
              <a:buChar char="•"/>
            </a:pPr>
            <a:r>
              <a:rPr lang="en-US" sz="2670" dirty="0"/>
              <a:t>Engage students in making connections by synthesizing and summarizing key science ideas (strategy 7)</a:t>
            </a:r>
          </a:p>
          <a:p>
            <a:pPr marL="365760" lvl="1" indent="-365760">
              <a:spcBef>
                <a:spcPts val="600"/>
              </a:spcBef>
              <a:buFont typeface="+mj-lt"/>
              <a:buAutoNum type="arabicPeriod" startAt="3"/>
            </a:pPr>
            <a:r>
              <a:rPr lang="en-US" sz="2670" dirty="0"/>
              <a:t>One science idea about forces that you’re taking away from today’s content deepening work.</a:t>
            </a:r>
          </a:p>
        </p:txBody>
      </p:sp>
    </p:spTree>
    <p:extLst>
      <p:ext uri="{BB962C8B-B14F-4D97-AF65-F5344CB8AC3E}">
        <p14:creationId xmlns:p14="http://schemas.microsoft.com/office/powerpoint/2010/main" val="41105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81000"/>
            <a:ext cx="8229600" cy="1143000"/>
          </a:xfrm>
        </p:spPr>
        <p:txBody>
          <a:bodyPr>
            <a:normAutofit/>
          </a:bodyPr>
          <a:lstStyle/>
          <a:p>
            <a:r>
              <a:rPr lang="en-US" dirty="0"/>
              <a:t>Lesson Analysis Homework</a:t>
            </a:r>
          </a:p>
        </p:txBody>
      </p:sp>
      <p:sp>
        <p:nvSpPr>
          <p:cNvPr id="3" name="Content Placeholder 2"/>
          <p:cNvSpPr>
            <a:spLocks noGrp="1"/>
          </p:cNvSpPr>
          <p:nvPr>
            <p:ph idx="1"/>
          </p:nvPr>
        </p:nvSpPr>
        <p:spPr>
          <a:xfrm>
            <a:off x="533400" y="1371600"/>
            <a:ext cx="8382000" cy="4876800"/>
          </a:xfrm>
        </p:spPr>
        <p:txBody>
          <a:bodyPr/>
          <a:lstStyle/>
          <a:p>
            <a:pPr marL="365760" indent="-365760">
              <a:spcBef>
                <a:spcPts val="0"/>
              </a:spcBef>
              <a:defRPr/>
            </a:pPr>
            <a:r>
              <a:rPr lang="en-US" sz="3200" dirty="0"/>
              <a:t>In the </a:t>
            </a:r>
            <a:r>
              <a:rPr lang="en-US" sz="3200" dirty="0" err="1"/>
              <a:t>STeLLA</a:t>
            </a:r>
            <a:r>
              <a:rPr lang="en-US" sz="3200" dirty="0"/>
              <a:t> strategies booklet, read about SCSL strategy D: </a:t>
            </a:r>
          </a:p>
          <a:p>
            <a:pPr marL="685800" indent="0">
              <a:spcBef>
                <a:spcPts val="600"/>
              </a:spcBef>
              <a:buNone/>
              <a:defRPr/>
            </a:pPr>
            <a:r>
              <a:rPr lang="en-US" sz="3200" i="1" dirty="0"/>
              <a:t>Select content representations and models matched to the learning goal and engage students in their use.</a:t>
            </a:r>
            <a:endParaRPr lang="en-US" sz="3200" i="1" dirty="0">
              <a:solidFill>
                <a:srgbClr val="FF0000"/>
              </a:solidFill>
            </a:endParaRPr>
          </a:p>
          <a:p>
            <a:pPr marL="365760" indent="-365760">
              <a:spcBef>
                <a:spcPts val="1200"/>
              </a:spcBef>
              <a:defRPr/>
            </a:pPr>
            <a:r>
              <a:rPr lang="en-US" sz="3200" dirty="0"/>
              <a:t>Fill in the appropriate column on your SCSL </a:t>
            </a:r>
            <a:br>
              <a:rPr lang="en-US" sz="3200" dirty="0"/>
            </a:br>
            <a:r>
              <a:rPr lang="en-US" sz="3200" dirty="0"/>
              <a:t>Z-fold summary chart.</a:t>
            </a:r>
          </a:p>
        </p:txBody>
      </p:sp>
    </p:spTree>
    <p:extLst>
      <p:ext uri="{BB962C8B-B14F-4D97-AF65-F5344CB8AC3E}">
        <p14:creationId xmlns:p14="http://schemas.microsoft.com/office/powerpoint/2010/main" val="2023901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57200"/>
            <a:ext cx="8077200" cy="1020763"/>
          </a:xfrm>
        </p:spPr>
        <p:txBody>
          <a:bodyPr>
            <a:normAutofit/>
          </a:bodyPr>
          <a:lstStyle/>
          <a:p>
            <a:r>
              <a:rPr lang="en-US" dirty="0"/>
              <a:t>Content Deepening Homework</a:t>
            </a:r>
          </a:p>
        </p:txBody>
      </p:sp>
      <p:sp>
        <p:nvSpPr>
          <p:cNvPr id="3" name="Content Placeholder 2"/>
          <p:cNvSpPr>
            <a:spLocks noGrp="1"/>
          </p:cNvSpPr>
          <p:nvPr>
            <p:ph idx="1"/>
          </p:nvPr>
        </p:nvSpPr>
        <p:spPr>
          <a:xfrm>
            <a:off x="685800" y="1447800"/>
            <a:ext cx="8001000" cy="4800600"/>
          </a:xfrm>
        </p:spPr>
        <p:txBody>
          <a:bodyPr/>
          <a:lstStyle/>
          <a:p>
            <a:pPr marL="0" indent="0">
              <a:spcBef>
                <a:spcPts val="0"/>
              </a:spcBef>
              <a:buNone/>
              <a:defRPr/>
            </a:pPr>
            <a:r>
              <a:rPr lang="en-US" sz="3200" dirty="0"/>
              <a:t>Read section 3 (Friction) in the content background document and be prepared to discuss these questions next time: </a:t>
            </a:r>
            <a:endParaRPr lang="en-US" sz="3200" i="1" dirty="0">
              <a:solidFill>
                <a:srgbClr val="FF0000"/>
              </a:solidFill>
            </a:endParaRPr>
          </a:p>
          <a:p>
            <a:pPr marL="731520" indent="-365760">
              <a:spcBef>
                <a:spcPts val="1200"/>
              </a:spcBef>
              <a:defRPr/>
            </a:pPr>
            <a:r>
              <a:rPr lang="en-US" sz="3200" dirty="0"/>
              <a:t>Does the reading clarify ideas about </a:t>
            </a:r>
            <a:br>
              <a:rPr lang="en-US" sz="3200" dirty="0"/>
            </a:br>
            <a:r>
              <a:rPr lang="en-US" sz="3200" dirty="0"/>
              <a:t>friction that were discussed today? </a:t>
            </a:r>
          </a:p>
          <a:p>
            <a:pPr marL="731520" indent="-365760">
              <a:spcBef>
                <a:spcPts val="1200"/>
              </a:spcBef>
              <a:defRPr/>
            </a:pPr>
            <a:r>
              <a:rPr lang="en-US" sz="3200" dirty="0"/>
              <a:t>What new questions do you have?</a:t>
            </a:r>
          </a:p>
        </p:txBody>
      </p:sp>
    </p:spTree>
    <p:extLst>
      <p:ext uri="{BB962C8B-B14F-4D97-AF65-F5344CB8AC3E}">
        <p14:creationId xmlns:p14="http://schemas.microsoft.com/office/powerpoint/2010/main" val="2023901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81000"/>
            <a:ext cx="8305800" cy="1143000"/>
          </a:xfrm>
        </p:spPr>
        <p:txBody>
          <a:bodyPr>
            <a:normAutofit/>
          </a:bodyPr>
          <a:lstStyle/>
          <a:p>
            <a:pPr eaLnBrk="1" hangingPunct="1"/>
            <a:r>
              <a:rPr lang="en-US" sz="3800" dirty="0"/>
              <a:t>Reflections on Today’s Session</a:t>
            </a:r>
          </a:p>
        </p:txBody>
      </p:sp>
      <p:sp>
        <p:nvSpPr>
          <p:cNvPr id="39939" name="Rectangle 3"/>
          <p:cNvSpPr>
            <a:spLocks noGrp="1" noChangeArrowheads="1"/>
          </p:cNvSpPr>
          <p:nvPr>
            <p:ph type="body" idx="1"/>
          </p:nvPr>
        </p:nvSpPr>
        <p:spPr>
          <a:xfrm>
            <a:off x="609600" y="1371600"/>
            <a:ext cx="8077200" cy="5105400"/>
          </a:xfrm>
        </p:spPr>
        <p:txBody>
          <a:bodyPr/>
          <a:lstStyle/>
          <a:p>
            <a:pPr marL="365760" indent="-365760" eaLnBrk="1" hangingPunct="1">
              <a:spcBef>
                <a:spcPts val="600"/>
              </a:spcBef>
            </a:pPr>
            <a:r>
              <a:rPr lang="en-US" sz="3200" dirty="0"/>
              <a:t>How are </a:t>
            </a:r>
            <a:r>
              <a:rPr lang="en-US" sz="3200" dirty="0" err="1"/>
              <a:t>STeLLA</a:t>
            </a:r>
            <a:r>
              <a:rPr lang="en-US" sz="3200" dirty="0"/>
              <a:t> strategies B, I, 7, and C related to one another?</a:t>
            </a:r>
          </a:p>
          <a:p>
            <a:pPr marL="365760" indent="-365760" eaLnBrk="1" hangingPunct="1">
              <a:spcBef>
                <a:spcPts val="1200"/>
              </a:spcBef>
            </a:pPr>
            <a:r>
              <a:rPr lang="en-US" sz="3200" dirty="0"/>
              <a:t>What new insights or questions have emerged about forces and motion? </a:t>
            </a:r>
          </a:p>
          <a:p>
            <a:pPr marL="365760" indent="-365760" eaLnBrk="1" hangingPunct="1">
              <a:spcBef>
                <a:spcPts val="1200"/>
              </a:spcBef>
            </a:pPr>
            <a:r>
              <a:rPr lang="en-US" sz="3200" dirty="0"/>
              <a:t>Only two more days are left of our time together at the Summer Institute. What burning questions do you think should be answered before the end of the week?  </a:t>
            </a:r>
          </a:p>
          <a:p>
            <a:pPr eaLnBrk="1" hangingPunct="1"/>
            <a:endParaRPr lang="en-US" sz="3200" dirty="0"/>
          </a:p>
        </p:txBody>
      </p:sp>
    </p:spTree>
    <p:extLst>
      <p:ext uri="{BB962C8B-B14F-4D97-AF65-F5344CB8AC3E}">
        <p14:creationId xmlns:p14="http://schemas.microsoft.com/office/powerpoint/2010/main" val="871435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153400" cy="1143000"/>
          </a:xfrm>
        </p:spPr>
        <p:txBody>
          <a:bodyPr/>
          <a:lstStyle/>
          <a:p>
            <a:pPr eaLnBrk="1" hangingPunct="1"/>
            <a:r>
              <a:rPr lang="en-US"/>
              <a:t>Lesson Analysis: Focus </a:t>
            </a:r>
            <a:r>
              <a:rPr lang="en-US" dirty="0"/>
              <a:t>Question 1</a:t>
            </a:r>
          </a:p>
        </p:txBody>
      </p:sp>
      <p:sp>
        <p:nvSpPr>
          <p:cNvPr id="30723" name="Rectangle 3"/>
          <p:cNvSpPr>
            <a:spLocks noGrp="1" noChangeArrowheads="1"/>
          </p:cNvSpPr>
          <p:nvPr>
            <p:ph type="body" idx="1"/>
          </p:nvPr>
        </p:nvSpPr>
        <p:spPr>
          <a:xfrm>
            <a:off x="533400" y="1524000"/>
            <a:ext cx="8153400" cy="4419600"/>
          </a:xfrm>
        </p:spPr>
        <p:txBody>
          <a:bodyPr/>
          <a:lstStyle/>
          <a:p>
            <a:pPr marL="0" indent="0" eaLnBrk="1" hangingPunct="1">
              <a:spcBef>
                <a:spcPct val="50000"/>
              </a:spcBef>
              <a:buNone/>
            </a:pPr>
            <a:r>
              <a:rPr lang="en-US" sz="3200" dirty="0"/>
              <a:t>How can we begin and end a lesson to help students develop a coherent science content storyline?</a:t>
            </a:r>
          </a:p>
          <a:p>
            <a:pPr marL="0" indent="0" eaLnBrk="1" hangingPunct="1">
              <a:spcBef>
                <a:spcPct val="50000"/>
              </a:spcBef>
              <a:buNone/>
            </a:pPr>
            <a:endParaRPr lang="en-US" sz="2800" dirty="0"/>
          </a:p>
        </p:txBody>
      </p:sp>
    </p:spTree>
    <p:extLst>
      <p:ext uri="{BB962C8B-B14F-4D97-AF65-F5344CB8AC3E}">
        <p14:creationId xmlns:p14="http://schemas.microsoft.com/office/powerpoint/2010/main" val="2564101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685800"/>
            <a:ext cx="8305800" cy="990600"/>
          </a:xfrm>
        </p:spPr>
        <p:txBody>
          <a:bodyPr>
            <a:noAutofit/>
          </a:bodyPr>
          <a:lstStyle/>
          <a:p>
            <a:pPr marL="0" lvl="1" indent="0" eaLnBrk="1" hangingPunct="1">
              <a:spcBef>
                <a:spcPts val="0"/>
              </a:spcBef>
            </a:pPr>
            <a:r>
              <a:rPr lang="en-US" sz="3800" dirty="0">
                <a:latin typeface="Calibri" pitchFamily="34" charset="0"/>
              </a:rPr>
              <a:t>Strategies B, I, and 7: Purposes and Key Features</a:t>
            </a:r>
          </a:p>
        </p:txBody>
      </p:sp>
      <p:sp>
        <p:nvSpPr>
          <p:cNvPr id="31747" name="Rectangle 3"/>
          <p:cNvSpPr>
            <a:spLocks noGrp="1" noChangeArrowheads="1"/>
          </p:cNvSpPr>
          <p:nvPr>
            <p:ph idx="1"/>
          </p:nvPr>
        </p:nvSpPr>
        <p:spPr>
          <a:xfrm>
            <a:off x="457200" y="1981200"/>
            <a:ext cx="8382000" cy="4876800"/>
          </a:xfrm>
        </p:spPr>
        <p:txBody>
          <a:bodyPr/>
          <a:lstStyle/>
          <a:p>
            <a:pPr marL="0" lvl="1" indent="0" eaLnBrk="1" hangingPunct="1">
              <a:spcBef>
                <a:spcPts val="600"/>
              </a:spcBef>
              <a:buNone/>
            </a:pPr>
            <a:r>
              <a:rPr lang="en-US" sz="2500" b="1" dirty="0"/>
              <a:t>Group 1: </a:t>
            </a:r>
            <a:r>
              <a:rPr lang="en-US" sz="2500" dirty="0"/>
              <a:t>What are the purpose and key features of strategy B? </a:t>
            </a:r>
            <a:endParaRPr lang="en-US" sz="2500" dirty="0">
              <a:solidFill>
                <a:srgbClr val="00B050"/>
              </a:solidFill>
            </a:endParaRPr>
          </a:p>
          <a:p>
            <a:pPr marL="731520" lvl="2" indent="-274320" eaLnBrk="1" hangingPunct="1">
              <a:spcBef>
                <a:spcPts val="600"/>
              </a:spcBef>
            </a:pPr>
            <a:r>
              <a:rPr lang="en-US" sz="2500" dirty="0"/>
              <a:t>Why is a focus question or goal statement important for science content storyline coherence?</a:t>
            </a:r>
          </a:p>
          <a:p>
            <a:pPr marL="0" indent="0" eaLnBrk="1" hangingPunct="1">
              <a:spcBef>
                <a:spcPts val="1200"/>
              </a:spcBef>
              <a:buNone/>
              <a:defRPr/>
            </a:pPr>
            <a:r>
              <a:rPr lang="en-US" sz="2500" b="1" dirty="0"/>
              <a:t>Group 2: </a:t>
            </a:r>
            <a:r>
              <a:rPr lang="en-US" sz="2500" dirty="0"/>
              <a:t>What are the purpose and key features of strategy I?</a:t>
            </a:r>
            <a:endParaRPr lang="en-US" sz="2500" dirty="0">
              <a:solidFill>
                <a:srgbClr val="00B050"/>
              </a:solidFill>
            </a:endParaRPr>
          </a:p>
          <a:p>
            <a:pPr marL="731520" lvl="2" indent="-274320" eaLnBrk="1" hangingPunct="1">
              <a:spcBef>
                <a:spcPts val="600"/>
              </a:spcBef>
              <a:defRPr/>
            </a:pPr>
            <a:r>
              <a:rPr lang="en-US" sz="2500" dirty="0"/>
              <a:t>Why is summarizing key science ideas important for science content storyline coherence?</a:t>
            </a:r>
          </a:p>
          <a:p>
            <a:pPr marL="0" indent="0" eaLnBrk="1" hangingPunct="1">
              <a:spcBef>
                <a:spcPts val="1200"/>
              </a:spcBef>
              <a:buNone/>
              <a:defRPr/>
            </a:pPr>
            <a:r>
              <a:rPr lang="en-US" sz="2500" b="1" dirty="0"/>
              <a:t>Group 3: </a:t>
            </a:r>
            <a:r>
              <a:rPr lang="en-US" sz="2500" dirty="0"/>
              <a:t>What are the purpose and key features of strategy 7? </a:t>
            </a:r>
          </a:p>
          <a:p>
            <a:pPr marL="731520" lvl="1" indent="-274320" eaLnBrk="1" hangingPunct="1">
              <a:spcBef>
                <a:spcPts val="600"/>
              </a:spcBef>
              <a:defRPr/>
            </a:pPr>
            <a:r>
              <a:rPr lang="en-US" sz="2500" dirty="0"/>
              <a:t>How does strategy 7 compare with strategy I? </a:t>
            </a:r>
            <a:endParaRPr lang="en-US" sz="2500" b="1" dirty="0"/>
          </a:p>
          <a:p>
            <a:pPr marL="0" lvl="1" indent="0" eaLnBrk="1" hangingPunct="1">
              <a:spcBef>
                <a:spcPts val="1200"/>
              </a:spcBef>
              <a:buNone/>
              <a:defRPr/>
            </a:pPr>
            <a:r>
              <a:rPr lang="en-US" sz="2500" b="1" dirty="0"/>
              <a:t>All groups: </a:t>
            </a:r>
            <a:r>
              <a:rPr lang="en-US" sz="2500" dirty="0"/>
              <a:t>Make sure to cite ideas from the </a:t>
            </a:r>
            <a:r>
              <a:rPr lang="en-US" sz="2500" dirty="0" err="1"/>
              <a:t>STeLLA</a:t>
            </a:r>
            <a:r>
              <a:rPr lang="en-US" sz="2500" dirty="0"/>
              <a:t> strategies booklet in your answers.</a:t>
            </a:r>
          </a:p>
          <a:p>
            <a:pPr lvl="1" eaLnBrk="1" hangingPunct="1">
              <a:spcBef>
                <a:spcPts val="0"/>
              </a:spcBef>
              <a:buNone/>
              <a:defRPr/>
            </a:pPr>
            <a:r>
              <a:rPr lang="en-US" sz="2400" dirty="0"/>
              <a:t> </a:t>
            </a:r>
          </a:p>
        </p:txBody>
      </p:sp>
    </p:spTree>
    <p:extLst>
      <p:ext uri="{BB962C8B-B14F-4D97-AF65-F5344CB8AC3E}">
        <p14:creationId xmlns:p14="http://schemas.microsoft.com/office/powerpoint/2010/main" val="26327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990600"/>
          </a:xfrm>
        </p:spPr>
        <p:txBody>
          <a:bodyPr>
            <a:normAutofit/>
          </a:bodyPr>
          <a:lstStyle/>
          <a:p>
            <a:pPr eaLnBrk="1" hangingPunct="1"/>
            <a:r>
              <a:rPr lang="en-US" dirty="0"/>
              <a:t>Discussion Questions: Strategy B</a:t>
            </a:r>
          </a:p>
        </p:txBody>
      </p:sp>
      <p:sp>
        <p:nvSpPr>
          <p:cNvPr id="31747" name="Rectangle 3"/>
          <p:cNvSpPr>
            <a:spLocks noGrp="1" noChangeArrowheads="1"/>
          </p:cNvSpPr>
          <p:nvPr>
            <p:ph type="body" idx="1"/>
          </p:nvPr>
        </p:nvSpPr>
        <p:spPr/>
        <p:txBody>
          <a:bodyPr/>
          <a:lstStyle/>
          <a:p>
            <a:pPr marL="365760" indent="-365760" eaLnBrk="1" hangingPunct="1">
              <a:spcBef>
                <a:spcPct val="50000"/>
              </a:spcBef>
              <a:buFont typeface="+mj-lt"/>
              <a:buAutoNum type="arabicPeriod"/>
            </a:pPr>
            <a:r>
              <a:rPr lang="en-US" sz="3200" dirty="0"/>
              <a:t>What is the difference between focus questions and goal statements?</a:t>
            </a:r>
          </a:p>
          <a:p>
            <a:pPr marL="365760" indent="-365760" eaLnBrk="1" hangingPunct="1">
              <a:spcBef>
                <a:spcPct val="50000"/>
              </a:spcBef>
              <a:buFont typeface="+mj-lt"/>
              <a:buAutoNum type="arabicPeriod"/>
            </a:pPr>
            <a:r>
              <a:rPr lang="en-US" sz="3200" dirty="0"/>
              <a:t>Which do you think would be more useful in engaging student interest and making their thinking visible—focus questions or goal statements?</a:t>
            </a:r>
          </a:p>
        </p:txBody>
      </p:sp>
    </p:spTree>
    <p:extLst>
      <p:ext uri="{BB962C8B-B14F-4D97-AF65-F5344CB8AC3E}">
        <p14:creationId xmlns:p14="http://schemas.microsoft.com/office/powerpoint/2010/main" val="154137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10396</TotalTime>
  <Words>8108</Words>
  <Application>Microsoft Office PowerPoint</Application>
  <PresentationFormat>On-screen Show (4:3)</PresentationFormat>
  <Paragraphs>993</Paragraphs>
  <Slides>70</Slides>
  <Notes>70</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70</vt:i4>
      </vt:variant>
    </vt:vector>
  </HeadingPairs>
  <TitlesOfParts>
    <vt:vector size="76" baseType="lpstr">
      <vt:lpstr>Arial</vt:lpstr>
      <vt:lpstr>Calibri</vt:lpstr>
      <vt:lpstr>Lucida Sans Unicode</vt:lpstr>
      <vt:lpstr>Symbol</vt:lpstr>
      <vt:lpstr>Clarity</vt:lpstr>
      <vt:lpstr>RESPeCT Template</vt:lpstr>
      <vt:lpstr>RESPeCT PD pROGRAM</vt:lpstr>
      <vt:lpstr>Agenda for Day 6 </vt:lpstr>
      <vt:lpstr>Trends in Reflections</vt:lpstr>
      <vt:lpstr>Review: Science Content Storyline</vt:lpstr>
      <vt:lpstr>Today’s Focus Questions</vt:lpstr>
      <vt:lpstr>PowerPoint Presentation</vt:lpstr>
      <vt:lpstr>Lesson Analysis: Focus Question 1</vt:lpstr>
      <vt:lpstr>Strategies B, I, and 7: Purposes and Key Features</vt:lpstr>
      <vt:lpstr>Discussion Questions: Strategy B</vt:lpstr>
      <vt:lpstr>Discussion Questions: Strategies I and 7</vt:lpstr>
      <vt:lpstr>Video-based Lesson Analysis</vt:lpstr>
      <vt:lpstr>Lesson Analysis: Strategy B</vt:lpstr>
      <vt:lpstr>Lesson Analysis: Strategy I</vt:lpstr>
      <vt:lpstr>PowerPoint Presentation</vt:lpstr>
      <vt:lpstr>forces</vt:lpstr>
      <vt:lpstr>Content Deepening Homework</vt:lpstr>
      <vt:lpstr> Unit Central Questions </vt:lpstr>
      <vt:lpstr> Content Deepening: Focus Question 1 </vt:lpstr>
      <vt:lpstr>Investigation 1: Does the Surface Matter?</vt:lpstr>
      <vt:lpstr>Investigation 1: Does the Surface Matter?</vt:lpstr>
      <vt:lpstr>Investigation 1: Does the Surface Matter?</vt:lpstr>
      <vt:lpstr>Investigation 1: Does the Surface Matter?</vt:lpstr>
      <vt:lpstr>PowerPoint Presentation</vt:lpstr>
      <vt:lpstr>PowerPoint Presentation</vt:lpstr>
      <vt:lpstr>PowerPoint Presentation</vt:lpstr>
      <vt:lpstr> Reflect: Content Deepening Focus Question 1 </vt:lpstr>
      <vt:lpstr>Key Science Ideas</vt:lpstr>
      <vt:lpstr> Content Deepening: Focus Question 2 </vt:lpstr>
      <vt:lpstr>Let’s Analyze Our Data!</vt:lpstr>
      <vt:lpstr>Investigation 2: The Hand-Strip Model</vt:lpstr>
      <vt:lpstr>Investigation 2: The Hand-Strip Model</vt:lpstr>
      <vt:lpstr>Investigation 2: The Hand-Strip Model</vt:lpstr>
      <vt:lpstr>Investigation 2: The Hand-Strip Model</vt:lpstr>
      <vt:lpstr>Investigation 2: The Hand-Strip Model</vt:lpstr>
      <vt:lpstr>Investigation 2: The Hand-Strip Model</vt:lpstr>
      <vt:lpstr>Key Science Idea</vt:lpstr>
      <vt:lpstr>Investigation 3: What Is Friction?</vt:lpstr>
      <vt:lpstr>Investigation 3: What Is Friction?</vt:lpstr>
      <vt:lpstr>Reflect: Content Deepening Focus Question 2</vt:lpstr>
      <vt:lpstr>Key Science Ideas</vt:lpstr>
      <vt:lpstr>Review: Forces and Motion</vt:lpstr>
      <vt:lpstr>Questions to Think About</vt:lpstr>
      <vt:lpstr>Friction: Tall Grass versus Asphalt</vt:lpstr>
      <vt:lpstr>Types of Friction</vt:lpstr>
      <vt:lpstr>Rolling Friction</vt:lpstr>
      <vt:lpstr>Rolling Friction</vt:lpstr>
      <vt:lpstr>Sliding Friction</vt:lpstr>
      <vt:lpstr>Sliding Friction</vt:lpstr>
      <vt:lpstr>Static Friction</vt:lpstr>
      <vt:lpstr>Static Friction</vt:lpstr>
      <vt:lpstr>Challenge: Moving a Refrigerator</vt:lpstr>
      <vt:lpstr>Challenge: Moving a Refrigerator</vt:lpstr>
      <vt:lpstr>Challenge: Moving a Refrigerator </vt:lpstr>
      <vt:lpstr> Reflect: Content Deepening Focus Question 1 </vt:lpstr>
      <vt:lpstr>Key Science Ideas</vt:lpstr>
      <vt:lpstr>Key Science Ideas</vt:lpstr>
      <vt:lpstr>Lesson Analysis: Focus Question 2 </vt:lpstr>
      <vt:lpstr>Strategy C: Purpose and Key Features</vt:lpstr>
      <vt:lpstr>Lesson Analysis Question</vt:lpstr>
      <vt:lpstr>Lesson Analysis: Strategy C</vt:lpstr>
      <vt:lpstr>Lesson Analysis: Strategy C</vt:lpstr>
      <vt:lpstr>Lesson Analysis: Strategy C</vt:lpstr>
      <vt:lpstr>Practice: Strategy C</vt:lpstr>
      <vt:lpstr>Today’s Focus Questions</vt:lpstr>
      <vt:lpstr>Summarize Today’s Work</vt:lpstr>
      <vt:lpstr>Lesson Analysis Homework</vt:lpstr>
      <vt:lpstr>Content Deepening Homework</vt:lpstr>
      <vt:lpstr>Reflections on Today’s Session</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944</cp:revision>
  <cp:lastPrinted>2014-06-24T03:35:53Z</cp:lastPrinted>
  <dcterms:created xsi:type="dcterms:W3CDTF">2014-06-10T18:20:14Z</dcterms:created>
  <dcterms:modified xsi:type="dcterms:W3CDTF">2020-01-07T21:49:15Z</dcterms:modified>
</cp:coreProperties>
</file>