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68"/>
  </p:notesMasterIdLst>
  <p:handoutMasterIdLst>
    <p:handoutMasterId r:id="rId69"/>
  </p:handoutMasterIdLst>
  <p:sldIdLst>
    <p:sldId id="299" r:id="rId3"/>
    <p:sldId id="412" r:id="rId4"/>
    <p:sldId id="413" r:id="rId5"/>
    <p:sldId id="461" r:id="rId6"/>
    <p:sldId id="462" r:id="rId7"/>
    <p:sldId id="324" r:id="rId8"/>
    <p:sldId id="303" r:id="rId9"/>
    <p:sldId id="415" r:id="rId10"/>
    <p:sldId id="416" r:id="rId11"/>
    <p:sldId id="417" r:id="rId12"/>
    <p:sldId id="418" r:id="rId13"/>
    <p:sldId id="419" r:id="rId14"/>
    <p:sldId id="463" r:id="rId15"/>
    <p:sldId id="420" r:id="rId16"/>
    <p:sldId id="421" r:id="rId17"/>
    <p:sldId id="464" r:id="rId18"/>
    <p:sldId id="422" r:id="rId19"/>
    <p:sldId id="425" r:id="rId20"/>
    <p:sldId id="426" r:id="rId21"/>
    <p:sldId id="427" r:id="rId22"/>
    <p:sldId id="428" r:id="rId23"/>
    <p:sldId id="429" r:id="rId24"/>
    <p:sldId id="430" r:id="rId25"/>
    <p:sldId id="431" r:id="rId26"/>
    <p:sldId id="432" r:id="rId27"/>
    <p:sldId id="362" r:id="rId28"/>
    <p:sldId id="518" r:id="rId29"/>
    <p:sldId id="366" r:id="rId30"/>
    <p:sldId id="500" r:id="rId31"/>
    <p:sldId id="502" r:id="rId32"/>
    <p:sldId id="503" r:id="rId33"/>
    <p:sldId id="504" r:id="rId34"/>
    <p:sldId id="471" r:id="rId35"/>
    <p:sldId id="505" r:id="rId36"/>
    <p:sldId id="506" r:id="rId37"/>
    <p:sldId id="443" r:id="rId38"/>
    <p:sldId id="507" r:id="rId39"/>
    <p:sldId id="444" r:id="rId40"/>
    <p:sldId id="508" r:id="rId41"/>
    <p:sldId id="509" r:id="rId42"/>
    <p:sldId id="510" r:id="rId43"/>
    <p:sldId id="511" r:id="rId44"/>
    <p:sldId id="512" r:id="rId45"/>
    <p:sldId id="513" r:id="rId46"/>
    <p:sldId id="482" r:id="rId47"/>
    <p:sldId id="484" r:id="rId48"/>
    <p:sldId id="485" r:id="rId49"/>
    <p:sldId id="486" r:id="rId50"/>
    <p:sldId id="487" r:id="rId51"/>
    <p:sldId id="488" r:id="rId52"/>
    <p:sldId id="489" r:id="rId53"/>
    <p:sldId id="490" r:id="rId54"/>
    <p:sldId id="514" r:id="rId55"/>
    <p:sldId id="492" r:id="rId56"/>
    <p:sldId id="515" r:id="rId57"/>
    <p:sldId id="494" r:id="rId58"/>
    <p:sldId id="495" r:id="rId59"/>
    <p:sldId id="496" r:id="rId60"/>
    <p:sldId id="519" r:id="rId61"/>
    <p:sldId id="433" r:id="rId62"/>
    <p:sldId id="434" r:id="rId63"/>
    <p:sldId id="517" r:id="rId64"/>
    <p:sldId id="435" r:id="rId65"/>
    <p:sldId id="436" r:id="rId66"/>
    <p:sldId id="437" r:id="rId6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6" clrIdx="0">
    <p:extLst>
      <p:ext uri="{19B8F6BF-5375-455C-9EA6-DF929625EA0E}">
        <p15:presenceInfo xmlns:p15="http://schemas.microsoft.com/office/powerpoint/2012/main" userId="S-1-5-21-117609710-706699826-1801674531-557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534"/>
    <a:srgbClr val="FEFA66"/>
    <a:srgbClr val="F9F93A"/>
    <a:srgbClr val="FEF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5090" autoAdjust="0"/>
  </p:normalViewPr>
  <p:slideViewPr>
    <p:cSldViewPr>
      <p:cViewPr varScale="1">
        <p:scale>
          <a:sx n="85" d="100"/>
          <a:sy n="85" d="100"/>
        </p:scale>
        <p:origin x="13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7E72D183-2211-4AA9-B613-018A9751F4DC}" type="datetimeFigureOut">
              <a:rPr lang="en-US" smtClean="0"/>
              <a:pPr/>
              <a:t>1/7/2020</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68279A49-5D7E-40FC-8B29-ECCAFA958124}" type="slidenum">
              <a:rPr lang="en-US" smtClean="0"/>
              <a:pPr/>
              <a:t>‹#›</a:t>
            </a:fld>
            <a:endParaRPr lang="en-US"/>
          </a:p>
        </p:txBody>
      </p:sp>
    </p:spTree>
    <p:extLst>
      <p:ext uri="{BB962C8B-B14F-4D97-AF65-F5344CB8AC3E}">
        <p14:creationId xmlns:p14="http://schemas.microsoft.com/office/powerpoint/2010/main" val="84795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Take care of any housekeeping issues.</a:t>
            </a:r>
          </a:p>
          <a:p>
            <a:pPr eaLnBrk="1" hangingPunct="1"/>
            <a:endParaRPr lang="en-US" altLang="en-US" dirty="0"/>
          </a:p>
        </p:txBody>
      </p:sp>
    </p:spTree>
    <p:extLst>
      <p:ext uri="{BB962C8B-B14F-4D97-AF65-F5344CB8AC3E}">
        <p14:creationId xmlns:p14="http://schemas.microsoft.com/office/powerpoint/2010/main" val="387009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questions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Slide question 1:</a:t>
            </a:r>
            <a:r>
              <a:rPr lang="en-US" sz="1200" kern="1200" dirty="0">
                <a:solidFill>
                  <a:schemeClr val="tx1"/>
                </a:solidFill>
                <a:latin typeface="+mn-lt"/>
                <a:ea typeface="+mn-ea"/>
                <a:cs typeface="+mn-cs"/>
              </a:rPr>
              <a:t> Both strategy C and strategy D emphasize that all activities must be matched to the main learning goal. Strategy D, however, emphasizes a very important kind of activity: content representations. It also emphasizes that teachers should actively engage students in creating, modifying, and using content representations.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Slide question 2:</a:t>
            </a:r>
            <a:r>
              <a:rPr lang="en-US" sz="1200" kern="1200" dirty="0">
                <a:solidFill>
                  <a:schemeClr val="tx1"/>
                </a:solidFill>
                <a:latin typeface="+mn-lt"/>
                <a:ea typeface="+mn-ea"/>
                <a:cs typeface="+mn-cs"/>
              </a:rPr>
              <a:t> Good content representations can benefit all students, but they especially benefit ELL students because they present science ideas in pictures, images, and other visual formats in addition to words.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425989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pPr marL="0" indent="0">
              <a:buFont typeface="Arial" pitchFamily="34" charset="0"/>
              <a:buNone/>
              <a:defRPr/>
            </a:pPr>
            <a:endParaRPr lang="en-US" dirty="0"/>
          </a:p>
          <a:p>
            <a:r>
              <a:rPr lang="en-US" sz="1200" kern="1200" dirty="0">
                <a:solidFill>
                  <a:schemeClr val="tx1"/>
                </a:solidFill>
                <a:latin typeface="+mn-lt"/>
                <a:ea typeface="+mn-ea"/>
                <a:cs typeface="+mn-cs"/>
              </a:rPr>
              <a:t>a. Have participants locate Analysis Guide D in their PD program</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binders (handout 7.1).</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“As you read the analysis guide, keep in mind the discussion question on the slide.”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This analysis guide focuses on the main learning goal by having participants write that down first. </a:t>
            </a:r>
          </a:p>
          <a:p>
            <a:pPr marL="137160" indent="-137160">
              <a:buFont typeface="Arial" pitchFamily="34" charset="0"/>
              <a:buChar char="•"/>
            </a:pPr>
            <a:r>
              <a:rPr lang="en-US" sz="1200" kern="1200" dirty="0">
                <a:solidFill>
                  <a:schemeClr val="tx1"/>
                </a:solidFill>
                <a:latin typeface="+mn-lt"/>
                <a:ea typeface="+mn-ea"/>
                <a:cs typeface="+mn-cs"/>
              </a:rPr>
              <a:t>The guide is divided into three parts. Part 1 focuses on how well matched the content representation is to the main learning goal. Part 2 focuses on how well engaged students are in using the content representation. </a:t>
            </a:r>
          </a:p>
          <a:p>
            <a:pPr marL="137160" indent="-137160">
              <a:buFont typeface="Arial" pitchFamily="34" charset="0"/>
              <a:buChar char="•"/>
            </a:pPr>
            <a:r>
              <a:rPr lang="en-US" sz="1200" kern="1200" dirty="0">
                <a:solidFill>
                  <a:schemeClr val="tx1"/>
                </a:solidFill>
                <a:latin typeface="+mn-lt"/>
                <a:ea typeface="+mn-ea"/>
                <a:cs typeface="+mn-cs"/>
              </a:rPr>
              <a:t>The guide ends with identifying ways to improve the content representation and its use in a lesson (part 3).</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20610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3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Set the context:</a:t>
            </a:r>
            <a:r>
              <a:rPr lang="en-US" sz="1200" kern="1200" dirty="0">
                <a:solidFill>
                  <a:schemeClr val="tx1"/>
                </a:solidFill>
                <a:latin typeface="+mn-lt"/>
                <a:ea typeface="+mn-ea"/>
                <a:cs typeface="+mn-cs"/>
              </a:rPr>
              <a:t> “Now we’re going to analyze a content representation to see how well it’s matched to the stated learning goal.”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 and description of the content representation in </a:t>
            </a:r>
            <a:r>
              <a:rPr lang="en-US" sz="1200" b="1" kern="1200" dirty="0">
                <a:solidFill>
                  <a:schemeClr val="tx1"/>
                </a:solidFill>
                <a:latin typeface="+mn-lt"/>
                <a:ea typeface="+mn-ea"/>
                <a:cs typeface="+mn-cs"/>
              </a:rPr>
              <a:t>Analysis Guide D1 </a:t>
            </a:r>
            <a:r>
              <a:rPr lang="en-US" sz="1200" kern="1200" dirty="0">
                <a:solidFill>
                  <a:schemeClr val="tx1"/>
                </a:solidFill>
                <a:latin typeface="+mn-lt"/>
                <a:ea typeface="+mn-ea"/>
                <a:cs typeface="+mn-cs"/>
              </a:rPr>
              <a:t>(page 1 of handout 7.1).</a:t>
            </a:r>
            <a:endParaRPr lang="en-US" baseline="0" dirty="0"/>
          </a:p>
          <a:p>
            <a:pPr eaLnBrk="1" hangingPunct="1">
              <a:defRPr/>
            </a:pP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12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D1.</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Now pair up and discuss your answers to the analysis questions.”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the content representation participants are analyzing is </a:t>
            </a:r>
            <a:r>
              <a:rPr lang="en-US" sz="1200" i="1" kern="1200" dirty="0">
                <a:solidFill>
                  <a:schemeClr val="tx1"/>
                </a:solidFill>
                <a:latin typeface="+mn-lt"/>
                <a:ea typeface="+mn-ea"/>
                <a:cs typeface="+mn-cs"/>
              </a:rPr>
              <a:t>not just the arrows</a:t>
            </a:r>
            <a:r>
              <a:rPr lang="en-US" sz="1200" kern="1200" dirty="0">
                <a:solidFill>
                  <a:schemeClr val="tx1"/>
                </a:solidFill>
                <a:latin typeface="+mn-lt"/>
                <a:ea typeface="+mn-ea"/>
                <a:cs typeface="+mn-cs"/>
              </a:rPr>
              <a:t> but the </a:t>
            </a:r>
            <a:r>
              <a:rPr lang="en-US" sz="1200" i="1" kern="1200" dirty="0">
                <a:solidFill>
                  <a:schemeClr val="tx1"/>
                </a:solidFill>
                <a:latin typeface="+mn-lt"/>
                <a:ea typeface="+mn-ea"/>
                <a:cs typeface="+mn-cs"/>
              </a:rPr>
              <a:t>entire activity</a:t>
            </a:r>
            <a:r>
              <a:rPr lang="en-US" sz="1200" kern="1200" dirty="0">
                <a:solidFill>
                  <a:schemeClr val="tx1"/>
                </a:solidFill>
                <a:latin typeface="+mn-lt"/>
                <a:ea typeface="+mn-ea"/>
                <a:cs typeface="+mn-cs"/>
              </a:rPr>
              <a:t>.</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187224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D1.</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arrows are clean and simple, without distracting details like actual numbers representing the strength of the force. They’re also comprehensible, can be used in a scientifically accurate way, and are very closely matched to the learning goal.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r>
              <a:rPr lang="en-US" dirty="0"/>
              <a:t> </a:t>
            </a: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D105650-E64D-4711-A4D4-C93AFA0D3EA1}" type="slidenum">
              <a:rPr lang="en-US" smtClean="0"/>
              <a:pPr/>
              <a:t>14</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5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Set the context for analyzing another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turn to </a:t>
            </a:r>
            <a:r>
              <a:rPr lang="en-US" sz="1200" b="1" kern="1200" dirty="0">
                <a:solidFill>
                  <a:schemeClr val="tx1"/>
                </a:solidFill>
                <a:latin typeface="+mn-lt"/>
                <a:ea typeface="+mn-ea"/>
                <a:cs typeface="+mn-cs"/>
              </a:rPr>
              <a:t>Analysis Guide D2 </a:t>
            </a:r>
            <a:r>
              <a:rPr lang="en-US" sz="1200" b="0" kern="1200" dirty="0">
                <a:solidFill>
                  <a:schemeClr val="tx1"/>
                </a:solidFill>
                <a:latin typeface="+mn-lt"/>
                <a:ea typeface="+mn-ea"/>
                <a:cs typeface="+mn-cs"/>
              </a:rPr>
              <a:t>(page 2 of</a:t>
            </a:r>
            <a:r>
              <a:rPr lang="en-US" sz="1200" b="0" kern="1200" baseline="0" dirty="0">
                <a:solidFill>
                  <a:schemeClr val="tx1"/>
                </a:solidFill>
                <a:latin typeface="+mn-lt"/>
                <a:ea typeface="+mn-ea"/>
                <a:cs typeface="+mn-cs"/>
              </a:rPr>
              <a:t> handout 7.1) </a:t>
            </a:r>
            <a:r>
              <a:rPr lang="en-US" sz="1200" kern="1200" dirty="0">
                <a:solidFill>
                  <a:schemeClr val="tx1"/>
                </a:solidFill>
                <a:latin typeface="+mn-lt"/>
                <a:ea typeface="+mn-ea"/>
                <a:cs typeface="+mn-cs"/>
              </a:rPr>
              <a:t>and read the main learning goal and description of the content representation. </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D2.</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just do partner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“Now pair up and discuss your answers to the analysis questions.”</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261624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a:t>
            </a:r>
            <a:r>
              <a:rPr lang="en-US" baseline="0" dirty="0"/>
              <a:t>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137160" indent="-137160">
              <a:buFont typeface="Arial" pitchFamily="34" charset="0"/>
              <a:buNone/>
            </a:pPr>
            <a:r>
              <a:rPr lang="en-US" sz="1200" b="1" kern="1200" dirty="0">
                <a:solidFill>
                  <a:schemeClr val="tx1"/>
                </a:solidFill>
                <a:latin typeface="+mn-lt"/>
                <a:ea typeface="+mn-ea"/>
                <a:cs typeface="+mn-cs"/>
              </a:rPr>
              <a:t>Observations:</a:t>
            </a:r>
          </a:p>
          <a:p>
            <a:pPr marL="137160" indent="-137160">
              <a:buFont typeface="Arial" pitchFamily="34" charset="0"/>
              <a:buChar char="•"/>
            </a:pPr>
            <a:r>
              <a:rPr lang="en-US" sz="1200" b="1" kern="1200" dirty="0">
                <a:solidFill>
                  <a:schemeClr val="tx1"/>
                </a:solidFill>
                <a:latin typeface="+mn-lt"/>
                <a:ea typeface="+mn-ea"/>
                <a:cs typeface="+mn-cs"/>
              </a:rPr>
              <a:t>Scientifically accurate? </a:t>
            </a:r>
            <a:r>
              <a:rPr lang="en-US" sz="1200" kern="1200" dirty="0">
                <a:solidFill>
                  <a:schemeClr val="tx1"/>
                </a:solidFill>
                <a:latin typeface="+mn-lt"/>
                <a:ea typeface="+mn-ea"/>
                <a:cs typeface="+mn-cs"/>
              </a:rPr>
              <a:t>The hand-strip model is used to represent the bumps on surfaces that create friction and cause an object to stop moving. Conceptually, the representation is scientifically accurate, but this is by no means a large-scale model of actual bumps on surfaces. </a:t>
            </a:r>
          </a:p>
          <a:p>
            <a:pPr marL="137160" indent="-137160">
              <a:buFont typeface="Arial" pitchFamily="34" charset="0"/>
              <a:buChar char="•"/>
            </a:pPr>
            <a:r>
              <a:rPr lang="en-US" sz="1200" b="1" kern="1200" dirty="0">
                <a:solidFill>
                  <a:schemeClr val="tx1"/>
                </a:solidFill>
                <a:latin typeface="+mn-lt"/>
                <a:ea typeface="+mn-ea"/>
                <a:cs typeface="+mn-cs"/>
              </a:rPr>
              <a:t>Matched to learning goal?</a:t>
            </a:r>
            <a:r>
              <a:rPr lang="en-US" sz="1200" kern="1200" dirty="0">
                <a:solidFill>
                  <a:schemeClr val="tx1"/>
                </a:solidFill>
                <a:latin typeface="+mn-lt"/>
                <a:ea typeface="+mn-ea"/>
                <a:cs typeface="+mn-cs"/>
              </a:rPr>
              <a:t> The hands printed on the tabs help students visualize how surface bumps “push back” against an object’s motion, so the representation is well matched to the learning goal. </a:t>
            </a:r>
          </a:p>
          <a:p>
            <a:pPr marL="137160" indent="-137160">
              <a:buFont typeface="Arial" pitchFamily="34" charset="0"/>
              <a:buChar char="•"/>
            </a:pPr>
            <a:r>
              <a:rPr lang="en-US" sz="1200" b="1" kern="1200" dirty="0">
                <a:solidFill>
                  <a:schemeClr val="tx1"/>
                </a:solidFill>
                <a:latin typeface="+mn-lt"/>
                <a:ea typeface="+mn-ea"/>
                <a:cs typeface="+mn-cs"/>
              </a:rPr>
              <a:t>Comprehensible to students?</a:t>
            </a:r>
            <a:r>
              <a:rPr lang="en-US" sz="1200" kern="1200" dirty="0">
                <a:solidFill>
                  <a:schemeClr val="tx1"/>
                </a:solidFill>
                <a:latin typeface="+mn-lt"/>
                <a:ea typeface="+mn-ea"/>
                <a:cs typeface="+mn-cs"/>
              </a:rPr>
              <a:t> The teacher might need to emphasize that the tabs or “flaps” represent bumps on the surface of an object and then show that these bumps can push or pull another object. This might be challenging for students to imagine!</a:t>
            </a:r>
          </a:p>
          <a:p>
            <a:pPr marL="137160" indent="-137160">
              <a:buFont typeface="Arial" pitchFamily="34" charset="0"/>
              <a:buChar char="•"/>
            </a:pPr>
            <a:r>
              <a:rPr lang="en-US" sz="1200" b="1" kern="1200" dirty="0">
                <a:solidFill>
                  <a:schemeClr val="tx1"/>
                </a:solidFill>
                <a:latin typeface="+mn-lt"/>
                <a:ea typeface="+mn-ea"/>
                <a:cs typeface="+mn-cs"/>
              </a:rPr>
              <a:t>Misconceptions?</a:t>
            </a:r>
            <a:r>
              <a:rPr lang="en-US" sz="1200" kern="1200" dirty="0">
                <a:solidFill>
                  <a:schemeClr val="tx1"/>
                </a:solidFill>
                <a:latin typeface="+mn-lt"/>
                <a:ea typeface="+mn-ea"/>
                <a:cs typeface="+mn-cs"/>
              </a:rPr>
              <a:t> This representation is intended to address the student misconception that objects slow down and stop because they “run out of force.” This misconception is replaced with a visual representation of a force that pushes against an object’s motion.</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   </a:t>
            </a:r>
          </a:p>
          <a:p>
            <a:pPr marL="137160" indent="-137160">
              <a:buFont typeface="Arial" pitchFamily="34" charset="0"/>
              <a:buChar char="•"/>
            </a:pP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a:t>
            </a:r>
            <a:r>
              <a:rPr lang="en-US" sz="1200" kern="1200" baseline="0" dirty="0">
                <a:solidFill>
                  <a:schemeClr val="tx1"/>
                </a:solidFill>
                <a:latin typeface="+mn-lt"/>
                <a:ea typeface="+mn-ea"/>
                <a:cs typeface="+mn-cs"/>
              </a:rPr>
              <a:t> be</a:t>
            </a:r>
            <a:r>
              <a:rPr lang="en-US" sz="1200" kern="1200" dirty="0">
                <a:solidFill>
                  <a:schemeClr val="tx1"/>
                </a:solidFill>
                <a:latin typeface="+mn-lt"/>
                <a:ea typeface="+mn-ea"/>
                <a:cs typeface="+mn-cs"/>
              </a:rPr>
              <a:t> simplified, but simplifications can sometimes be misleading in terms of scientific accuracy. The important thing is for teachers to be aware of such problems so they can be addressed.</a:t>
            </a:r>
          </a:p>
        </p:txBody>
      </p:sp>
      <p:sp>
        <p:nvSpPr>
          <p:cNvPr id="4" name="Slide Number Placeholder 3"/>
          <p:cNvSpPr>
            <a:spLocks noGrp="1"/>
          </p:cNvSpPr>
          <p:nvPr>
            <p:ph type="sldNum" sz="quarter" idx="10"/>
          </p:nvPr>
        </p:nvSpPr>
        <p:spPr/>
        <p:txBody>
          <a:bodyPr/>
          <a:lstStyle/>
          <a:p>
            <a:fld id="{ED105650-E64D-4711-A4D4-C93AFA0D3EA1}" type="slidenum">
              <a:rPr lang="en-US" smtClean="0"/>
              <a:pPr/>
              <a:t>17</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FB588A35-5230-41A8-9E11-6F4AE5A265B9}" type="slidenum">
              <a:rPr lang="en-US"/>
              <a:pPr/>
              <a:t>18</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eaLnBrk="1" hangingPunct="1"/>
            <a:r>
              <a:rPr lang="en-US" dirty="0"/>
              <a:t>Less than 1 min</a:t>
            </a:r>
          </a:p>
          <a:p>
            <a:pPr eaLnBrk="1" hangingPunct="1"/>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 slide:</a:t>
            </a:r>
            <a:r>
              <a:rPr lang="en-US" sz="1200" kern="1200" dirty="0">
                <a:solidFill>
                  <a:schemeClr val="tx1"/>
                </a:solidFill>
                <a:latin typeface="+mn-lt"/>
                <a:ea typeface="+mn-ea"/>
                <a:cs typeface="+mn-cs"/>
              </a:rPr>
              <a:t> “Next we’ll watch two video clips of strategy D in use during a lesson on forces. In addition to completing part 1 of Analysis Guide D3, we’ll focus on parts 2 and 3: </a:t>
            </a:r>
            <a:r>
              <a:rPr lang="en-US" sz="1200" i="1" kern="1200" dirty="0">
                <a:solidFill>
                  <a:schemeClr val="tx1"/>
                </a:solidFill>
                <a:latin typeface="+mn-lt"/>
                <a:ea typeface="+mn-ea"/>
                <a:cs typeface="+mn-cs"/>
              </a:rPr>
              <a:t>How well engaged are students in using the content representation? And what suggestions do you have for improving the content representation and its use with students?”</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 the first video clip, the teacher engages students in using arrows to show the strength and direction of forces acting on objects in various scenarios. In the second clip, the teacher uses the hand-strip model to help students visualize why a heavy object might have more frictional force than a lighter object. These activities and science ideas are found in lessons 5 and 6 of our current </a:t>
            </a:r>
            <a:r>
              <a:rPr lang="en-US" sz="1200" kern="1200" dirty="0" err="1">
                <a:solidFill>
                  <a:schemeClr val="tx1"/>
                </a:solidFill>
                <a:latin typeface="+mn-lt"/>
                <a:ea typeface="+mn-ea"/>
                <a:cs typeface="+mn-cs"/>
              </a:rPr>
              <a:t>RESPeCT</a:t>
            </a:r>
            <a:r>
              <a:rPr lang="en-US" sz="1200" kern="1200" dirty="0">
                <a:solidFill>
                  <a:schemeClr val="tx1"/>
                </a:solidFill>
                <a:latin typeface="+mn-lt"/>
                <a:ea typeface="+mn-ea"/>
                <a:cs typeface="+mn-cs"/>
              </a:rPr>
              <a:t> lesson series.”</a:t>
            </a:r>
            <a:endParaRPr lang="en-US" sz="1800" kern="1200" dirty="0">
              <a:solidFill>
                <a:schemeClr val="tx1"/>
              </a:solidFill>
              <a:latin typeface="+mn-lt"/>
              <a:ea typeface="+mn-ea"/>
              <a:cs typeface="+mn-cs"/>
            </a:endParaRPr>
          </a:p>
        </p:txBody>
      </p:sp>
    </p:spTree>
    <p:extLst>
      <p:ext uri="{BB962C8B-B14F-4D97-AF65-F5344CB8AC3E}">
        <p14:creationId xmlns:p14="http://schemas.microsoft.com/office/powerpoint/2010/main" val="3561219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r>
              <a:rPr lang="en-US" sz="1200" kern="1200" dirty="0">
                <a:solidFill>
                  <a:schemeClr val="tx1"/>
                </a:solidFill>
                <a:latin typeface="+mn-lt"/>
                <a:ea typeface="+mn-ea"/>
                <a:cs typeface="+mn-cs"/>
              </a:rPr>
              <a:t>a. Orient participants to </a:t>
            </a:r>
            <a:r>
              <a:rPr lang="en-US" sz="1200" b="1" kern="1200" dirty="0">
                <a:solidFill>
                  <a:schemeClr val="tx1"/>
                </a:solidFill>
                <a:latin typeface="+mn-lt"/>
                <a:ea typeface="+mn-ea"/>
                <a:cs typeface="+mn-cs"/>
              </a:rPr>
              <a:t>Analysis Guide D3</a:t>
            </a:r>
            <a:r>
              <a:rPr lang="en-US" sz="1200" kern="1200" dirty="0">
                <a:solidFill>
                  <a:schemeClr val="tx1"/>
                </a:solidFill>
                <a:latin typeface="+mn-lt"/>
                <a:ea typeface="+mn-ea"/>
                <a:cs typeface="+mn-cs"/>
              </a:rPr>
              <a:t> and the transcript for video clip 1 (handout 7.2 in PD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a:t>
            </a:r>
            <a:r>
              <a:rPr lang="en-US" sz="1200" kern="1200" baseline="0" dirty="0">
                <a:solidFill>
                  <a:schemeClr val="tx1"/>
                </a:solidFill>
                <a:latin typeface="+mn-lt"/>
                <a:ea typeface="+mn-ea"/>
                <a:cs typeface="+mn-cs"/>
              </a:rPr>
              <a:t> and description of the content representation</a:t>
            </a:r>
            <a:r>
              <a:rPr lang="en-US" sz="1200" kern="1200" dirty="0">
                <a:solidFill>
                  <a:schemeClr val="tx1"/>
                </a:solidFill>
                <a:latin typeface="+mn-lt"/>
                <a:ea typeface="+mn-ea"/>
                <a:cs typeface="+mn-cs"/>
              </a:rPr>
              <a:t> at the top of the analysis guide. </a:t>
            </a:r>
          </a:p>
          <a:p>
            <a:endParaRPr lang="en-US" sz="1200" kern="1200" dirty="0">
              <a:solidFill>
                <a:schemeClr val="tx1"/>
              </a:solidFill>
              <a:latin typeface="+mn-lt"/>
              <a:ea typeface="+mn-ea"/>
              <a:cs typeface="+mn-cs"/>
            </a:endParaRPr>
          </a:p>
          <a:p>
            <a:pPr lvl="0" fontAlgn="base"/>
            <a:r>
              <a:rPr lang="en-US" sz="1200" u="none" strike="noStrike" kern="1200" dirty="0">
                <a:solidFill>
                  <a:schemeClr val="tx1"/>
                </a:solidFill>
                <a:effectLst/>
                <a:latin typeface="+mn-lt"/>
                <a:ea typeface="+mn-ea"/>
                <a:cs typeface="+mn-cs"/>
              </a:rPr>
              <a:t>c. Show the video clip.</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Have participants pair up and complete part 1 of the analysis guide.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participants’ responses to the questions in part 1 of the guide.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a:t>
            </a:r>
            <a:r>
              <a:rPr lang="en-US" sz="1200" b="1" kern="1200" baseline="0" dirty="0">
                <a:solidFill>
                  <a:schemeClr val="tx1"/>
                </a:solidFill>
                <a:latin typeface="+mn-lt"/>
                <a:ea typeface="+mn-ea"/>
                <a:cs typeface="+mn-cs"/>
              </a:rPr>
              <a:t> for </a:t>
            </a:r>
            <a:r>
              <a:rPr lang="en-US" sz="1200" b="1" kern="1200" dirty="0">
                <a:solidFill>
                  <a:schemeClr val="tx1"/>
                </a:solidFill>
                <a:latin typeface="+mn-lt"/>
                <a:ea typeface="+mn-ea"/>
                <a:cs typeface="+mn-cs"/>
              </a:rPr>
              <a:t>Analysis Guide, Part 1:</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Main learning goal:</a:t>
            </a:r>
            <a:r>
              <a:rPr lang="en-US" sz="1200" kern="1200" dirty="0">
                <a:solidFill>
                  <a:schemeClr val="tx1"/>
                </a:solidFill>
                <a:latin typeface="+mn-lt"/>
                <a:ea typeface="+mn-ea"/>
                <a:cs typeface="+mn-cs"/>
              </a:rPr>
              <a:t> Ideas about forces can help us predict the motion of objects.</a:t>
            </a:r>
          </a:p>
          <a:p>
            <a:pPr marL="137160" indent="-137160">
              <a:buFont typeface="Arial" pitchFamily="34" charset="0"/>
              <a:buChar char="•"/>
            </a:pPr>
            <a:r>
              <a:rPr lang="en-US" sz="1200" b="1" kern="1200" dirty="0">
                <a:solidFill>
                  <a:schemeClr val="tx1"/>
                </a:solidFill>
                <a:latin typeface="+mn-lt"/>
                <a:ea typeface="+mn-ea"/>
                <a:cs typeface="+mn-cs"/>
              </a:rPr>
              <a:t>Description of content representation:</a:t>
            </a:r>
            <a:r>
              <a:rPr lang="en-US" sz="1200" kern="1200" dirty="0">
                <a:solidFill>
                  <a:schemeClr val="tx1"/>
                </a:solidFill>
                <a:latin typeface="+mn-lt"/>
                <a:ea typeface="+mn-ea"/>
                <a:cs typeface="+mn-cs"/>
              </a:rPr>
              <a:t> In this clip, students use foam-board arrows of various lengths to describe the forces in two scenarios: two students arm wrestling, and a child gliding down a waterslide. In each scenario, the arrows are intended to help students make sense of the forces involved when they observe changes in motion.  </a:t>
            </a:r>
          </a:p>
          <a:p>
            <a:pPr marL="137160" indent="-137160">
              <a:buFont typeface="Arial" pitchFamily="34" charset="0"/>
              <a:buChar char="•"/>
            </a:pPr>
            <a:r>
              <a:rPr lang="en-US" sz="1200" b="1" kern="1200" dirty="0">
                <a:solidFill>
                  <a:schemeClr val="tx1"/>
                </a:solidFill>
                <a:latin typeface="+mn-lt"/>
                <a:ea typeface="+mn-ea"/>
                <a:cs typeface="+mn-cs"/>
              </a:rPr>
              <a:t>Scientifically accurate?</a:t>
            </a:r>
            <a:r>
              <a:rPr lang="en-US" sz="1200" kern="1200" dirty="0">
                <a:solidFill>
                  <a:schemeClr val="tx1"/>
                </a:solidFill>
                <a:latin typeface="+mn-lt"/>
                <a:ea typeface="+mn-ea"/>
                <a:cs typeface="+mn-cs"/>
              </a:rPr>
              <a:t> Yes, students use arrows of different lengths to accurately represent the strength and direction of forces (pushes, gravity, friction).</a:t>
            </a:r>
          </a:p>
          <a:p>
            <a:pPr marL="137160" indent="-137160">
              <a:buFont typeface="Arial" pitchFamily="34" charset="0"/>
              <a:buChar char="•"/>
            </a:pPr>
            <a:r>
              <a:rPr lang="en-US" sz="1200" b="1" kern="1200" dirty="0">
                <a:solidFill>
                  <a:schemeClr val="tx1"/>
                </a:solidFill>
                <a:latin typeface="+mn-lt"/>
                <a:ea typeface="+mn-ea"/>
                <a:cs typeface="+mn-cs"/>
              </a:rPr>
              <a:t>Closely matched to learning goal?</a:t>
            </a:r>
            <a:r>
              <a:rPr lang="en-US" sz="1200" kern="1200" dirty="0">
                <a:solidFill>
                  <a:schemeClr val="tx1"/>
                </a:solidFill>
                <a:latin typeface="+mn-lt"/>
                <a:ea typeface="+mn-ea"/>
                <a:cs typeface="+mn-cs"/>
              </a:rPr>
              <a:t> The activity isn’t closely matched to the learning goal. The learning goal refers to ideas about forces helping students</a:t>
            </a:r>
            <a:r>
              <a:rPr lang="en-US" sz="1200" b="1" kern="1200" dirty="0">
                <a:solidFill>
                  <a:schemeClr val="tx1"/>
                </a:solidFill>
                <a:latin typeface="+mn-lt"/>
                <a:ea typeface="+mn-ea"/>
                <a:cs typeface="+mn-cs"/>
              </a:rPr>
              <a:t> predict</a:t>
            </a:r>
            <a:r>
              <a:rPr lang="en-US" sz="1200" kern="1200" dirty="0">
                <a:solidFill>
                  <a:schemeClr val="tx1"/>
                </a:solidFill>
                <a:latin typeface="+mn-lt"/>
                <a:ea typeface="+mn-ea"/>
                <a:cs typeface="+mn-cs"/>
              </a:rPr>
              <a:t> motion, whereas students in the video are using arrows to </a:t>
            </a:r>
            <a:r>
              <a:rPr lang="en-US" sz="1200" b="1" kern="1200" dirty="0">
                <a:solidFill>
                  <a:schemeClr val="tx1"/>
                </a:solidFill>
                <a:latin typeface="+mn-lt"/>
                <a:ea typeface="+mn-ea"/>
                <a:cs typeface="+mn-cs"/>
              </a:rPr>
              <a:t>describe</a:t>
            </a:r>
            <a:r>
              <a:rPr lang="en-US" sz="1200" kern="1200" dirty="0">
                <a:solidFill>
                  <a:schemeClr val="tx1"/>
                </a:solidFill>
                <a:latin typeface="+mn-lt"/>
                <a:ea typeface="+mn-ea"/>
                <a:cs typeface="+mn-cs"/>
              </a:rPr>
              <a:t> the motion they see.  </a:t>
            </a:r>
          </a:p>
          <a:p>
            <a:pPr marL="137160" marR="0" lvl="0" indent="-13716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a:solidFill>
                  <a:schemeClr val="tx1"/>
                </a:solidFill>
                <a:effectLst/>
                <a:latin typeface="+mn-lt"/>
                <a:ea typeface="+mn-ea"/>
                <a:cs typeface="+mn-cs"/>
              </a:rPr>
              <a:t>Comprehensible to students? </a:t>
            </a:r>
            <a:r>
              <a:rPr lang="en-US" sz="1200" kern="1200" dirty="0">
                <a:solidFill>
                  <a:schemeClr val="tx1"/>
                </a:solidFill>
                <a:effectLst/>
                <a:latin typeface="+mn-lt"/>
                <a:ea typeface="+mn-ea"/>
                <a:cs typeface="+mn-cs"/>
              </a:rPr>
              <a:t>Yes, using the arrows helped students understand the strength and direction of the forces.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Misconceptions?</a:t>
            </a:r>
            <a:r>
              <a:rPr lang="en-US" sz="1200" kern="1200" dirty="0">
                <a:solidFill>
                  <a:schemeClr val="tx1"/>
                </a:solidFill>
                <a:latin typeface="+mn-lt"/>
                <a:ea typeface="+mn-ea"/>
                <a:cs typeface="+mn-cs"/>
              </a:rPr>
              <a:t> Some misconceptions are apparent as students discuss forces. For example, in the arm-wrestling scenario, the girls represent the forces as unequal to show that one student is winning the match. However, as long as the boys’ arms aren’t moving, the forces they’re exerting should be equal. Unequal forces apply only if there is a change in speed or direction of motion. Third-grade students aren’t expected to understand the difference, but teachers should understand why this is an incorrect use of the arrows.  </a:t>
            </a:r>
          </a:p>
          <a:p>
            <a:pPr marL="137160" indent="-137160">
              <a:buFont typeface="Arial" pitchFamily="34" charset="0"/>
              <a:buChar char="•"/>
            </a:pPr>
            <a:r>
              <a:rPr lang="en-US" sz="1200" b="1" kern="1200" dirty="0">
                <a:solidFill>
                  <a:schemeClr val="tx1"/>
                </a:solidFill>
                <a:latin typeface="+mn-lt"/>
                <a:ea typeface="+mn-ea"/>
                <a:cs typeface="+mn-cs"/>
              </a:rPr>
              <a:t>Too many details or new terms?</a:t>
            </a:r>
            <a:r>
              <a:rPr lang="en-US" sz="1200" kern="1200" dirty="0">
                <a:solidFill>
                  <a:schemeClr val="tx1"/>
                </a:solidFill>
                <a:latin typeface="+mn-lt"/>
                <a:ea typeface="+mn-ea"/>
                <a:cs typeface="+mn-cs"/>
              </a:rPr>
              <a:t> No.</a:t>
            </a:r>
            <a:r>
              <a:rPr lang="en-US" dirty="0"/>
              <a:t> </a:t>
            </a:r>
            <a:endParaRPr lang="en-US" sz="1200" kern="1200" dirty="0">
              <a:solidFill>
                <a:schemeClr val="tx1"/>
              </a:solidFill>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30575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the agenda for the day.</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1270243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15 min</a:t>
            </a:r>
          </a:p>
          <a:p>
            <a:endParaRPr lang="en-US" baseline="0" dirty="0"/>
          </a:p>
          <a:p>
            <a:r>
              <a:rPr lang="en-US" sz="1200" kern="1200" dirty="0">
                <a:solidFill>
                  <a:schemeClr val="tx1"/>
                </a:solidFill>
                <a:latin typeface="+mn-lt"/>
                <a:ea typeface="+mn-ea"/>
                <a:cs typeface="+mn-cs"/>
              </a:rPr>
              <a:t>a. “Now we’re going to turn our attention to part 2 of strategy D, which engages students in using content representations. We’ll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also consider ways the content representation could be improved.”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again and think about parts 2 and 3 of </a:t>
            </a:r>
            <a:r>
              <a:rPr lang="en-US" sz="1200" b="1" kern="1200" dirty="0">
                <a:solidFill>
                  <a:schemeClr val="tx1"/>
                </a:solidFill>
                <a:latin typeface="+mn-lt"/>
                <a:ea typeface="+mn-ea"/>
                <a:cs typeface="+mn-cs"/>
              </a:rPr>
              <a:t>Analysis Guide D3</a:t>
            </a:r>
            <a:r>
              <a:rPr lang="en-US" sz="1200" kern="1200" dirty="0">
                <a:solidFill>
                  <a:schemeClr val="tx1"/>
                </a:solidFill>
                <a:latin typeface="+mn-lt"/>
                <a:ea typeface="+mn-ea"/>
                <a:cs typeface="+mn-cs"/>
              </a:rPr>
              <a:t>. Be ready to share evidence that supports your conclusions.”</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“Compare your conclusions about student engagement with the content representation.”</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Review participants’ responses to parts 2 and 3 of the analysis guide. Challenge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participants to support their answers with evidence from the video transcript.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If it didn’t already come up in the discussion, ask participants, “How might the teacher have engaged these students in analyzing or critiquing the representation?”</a:t>
            </a:r>
          </a:p>
          <a:p>
            <a:pPr lvl="0" fontAlgn="base"/>
            <a:endParaRPr lang="en-US" sz="1200"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Ideal responses for Analysis Guide, Parts 2 and 3:</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Modifying/creating, analyzing, critiquing the representation?</a:t>
            </a:r>
            <a:r>
              <a:rPr lang="en-US" sz="1200" kern="1200" dirty="0">
                <a:solidFill>
                  <a:schemeClr val="tx1"/>
                </a:solidFill>
                <a:latin typeface="+mn-lt"/>
                <a:ea typeface="+mn-ea"/>
                <a:cs typeface="+mn-cs"/>
              </a:rPr>
              <a:t> In this clip, students are analyzing the meaning of the arrows by applying them to real-life scenarios. They’re clearly using the content representation to make sense of the forces acting on objects in different situations. However, they aren’t creating or modifying the content representation, nor are they critiquing its strengths and weaknesses.</a:t>
            </a:r>
          </a:p>
          <a:p>
            <a:pPr marL="137160" indent="-137160">
              <a:buFont typeface="Arial" pitchFamily="34" charset="0"/>
              <a:buChar char="•"/>
            </a:pPr>
            <a:r>
              <a:rPr lang="en-US" sz="1200" b="1" kern="1200" dirty="0">
                <a:solidFill>
                  <a:schemeClr val="tx1"/>
                </a:solidFill>
                <a:latin typeface="+mn-lt"/>
                <a:ea typeface="+mn-ea"/>
                <a:cs typeface="+mn-cs"/>
              </a:rPr>
              <a:t>Suggestions for improvement:</a:t>
            </a:r>
            <a:r>
              <a:rPr lang="en-US" sz="1200" kern="1200" dirty="0">
                <a:solidFill>
                  <a:schemeClr val="tx1"/>
                </a:solidFill>
                <a:latin typeface="+mn-lt"/>
                <a:ea typeface="+mn-ea"/>
                <a:cs typeface="+mn-cs"/>
              </a:rPr>
              <a:t> Elicit a variety of ideas participants may have for improving the use of the arrow model as a way to represent the strength and direction of forces acting on an object. </a:t>
            </a:r>
            <a:endParaRPr lang="en-US" sz="1200" u="none" strike="noStrike" kern="1200" dirty="0">
              <a:solidFill>
                <a:schemeClr val="tx1"/>
              </a:solidFill>
              <a:effectLst/>
              <a:latin typeface="+mn-lt"/>
              <a:ea typeface="+mn-ea"/>
              <a:cs typeface="+mn-cs"/>
            </a:endParaRP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20</a:t>
            </a:fld>
            <a:endParaRPr lang="en-US"/>
          </a:p>
        </p:txBody>
      </p:sp>
    </p:spTree>
    <p:extLst>
      <p:ext uri="{BB962C8B-B14F-4D97-AF65-F5344CB8AC3E}">
        <p14:creationId xmlns:p14="http://schemas.microsoft.com/office/powerpoint/2010/main" val="4162731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endParaRPr lang="en-US" dirty="0"/>
          </a:p>
          <a:p>
            <a:pPr marL="228600" indent="-228600">
              <a:buNone/>
            </a:pPr>
            <a:r>
              <a:rPr lang="en-US" sz="1200" kern="1200" dirty="0">
                <a:solidFill>
                  <a:schemeClr val="tx1"/>
                </a:solidFill>
                <a:latin typeface="+mn-lt"/>
                <a:ea typeface="+mn-ea"/>
                <a:cs typeface="+mn-cs"/>
              </a:rPr>
              <a:t>a. Orient participants to </a:t>
            </a:r>
            <a:r>
              <a:rPr lang="en-US" sz="1200" b="1" kern="1200" dirty="0">
                <a:solidFill>
                  <a:schemeClr val="tx1"/>
                </a:solidFill>
                <a:latin typeface="+mn-lt"/>
                <a:ea typeface="+mn-ea"/>
                <a:cs typeface="+mn-cs"/>
              </a:rPr>
              <a:t>Analysis Guide D4</a:t>
            </a:r>
            <a:r>
              <a:rPr lang="en-US" sz="1200" kern="1200" dirty="0">
                <a:solidFill>
                  <a:schemeClr val="tx1"/>
                </a:solidFill>
                <a:latin typeface="+mn-lt"/>
                <a:ea typeface="+mn-ea"/>
                <a:cs typeface="+mn-cs"/>
              </a:rPr>
              <a:t> and the transcript for the second video clip (handout 7.3</a:t>
            </a:r>
            <a:r>
              <a:rPr lang="en-US" sz="1200" kern="1200" baseline="0" dirty="0">
                <a:solidFill>
                  <a:schemeClr val="tx1"/>
                </a:solidFill>
                <a:latin typeface="+mn-lt"/>
                <a:ea typeface="+mn-ea"/>
                <a:cs typeface="+mn-cs"/>
              </a:rPr>
              <a:t> in PD binder</a:t>
            </a:r>
            <a:r>
              <a:rPr lang="en-US" sz="1200" kern="1200" dirty="0">
                <a:solidFill>
                  <a:schemeClr val="tx1"/>
                </a:solidFill>
                <a:latin typeface="+mn-lt"/>
                <a:ea typeface="+mn-ea"/>
                <a:cs typeface="+mn-cs"/>
              </a:rPr>
              <a:t>). </a:t>
            </a:r>
          </a:p>
          <a:p>
            <a:pPr marL="228600" indent="-228600">
              <a:buNone/>
            </a:pPr>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Have participants read the main learning goal and description of the content representation at the top of the analysis guide.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that they’ll focus only on parts 2 and 3 of the guide for this clip.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“For this analysis, we’re going to look at a new classroom video and examine how students are (or are not) engaged in using the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Show the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complete parts 2 and 3 of the analysis guide.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21</a:t>
            </a:fld>
            <a:endParaRPr lang="en-US"/>
          </a:p>
        </p:txBody>
      </p:sp>
    </p:spTree>
    <p:extLst>
      <p:ext uri="{BB962C8B-B14F-4D97-AF65-F5344CB8AC3E}">
        <p14:creationId xmlns:p14="http://schemas.microsoft.com/office/powerpoint/2010/main" val="683962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10 min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t>
            </a:r>
            <a:r>
              <a:rPr lang="en-US" sz="1200" u="none" strike="noStrike" kern="1200" dirty="0">
                <a:solidFill>
                  <a:schemeClr val="tx1"/>
                </a:solidFill>
                <a:effectLst/>
                <a:latin typeface="+mn-lt"/>
                <a:ea typeface="+mn-ea"/>
                <a:cs typeface="+mn-cs"/>
              </a:rPr>
              <a:t>Discuss participants’ responses to parts 2 and 3 of </a:t>
            </a:r>
            <a:r>
              <a:rPr lang="en-US" sz="1200" b="1" u="none" strike="noStrike" kern="1200" dirty="0">
                <a:solidFill>
                  <a:schemeClr val="tx1"/>
                </a:solidFill>
                <a:effectLst/>
                <a:latin typeface="+mn-lt"/>
                <a:ea typeface="+mn-ea"/>
                <a:cs typeface="+mn-cs"/>
              </a:rPr>
              <a:t>Analysis Guide D4</a:t>
            </a:r>
            <a:r>
              <a:rPr lang="en-US" sz="1200" u="none" strike="noStrike" kern="1200" dirty="0">
                <a:solidFill>
                  <a:schemeClr val="tx1"/>
                </a:solidFill>
                <a:effectLst/>
                <a:latin typeface="+mn-lt"/>
                <a:ea typeface="+mn-ea"/>
                <a:cs typeface="+mn-cs"/>
              </a:rPr>
              <a:t>. Challenge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participants to support their answers with evidence from the video transcript.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it didn’t already come up in the discussion, ask participants, “How might the teacher have engaged these students in analyzing or critiquing the representation?”</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Analysis Guide, Parts 2 and 3: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Modifying/creating, analyzing, critiquing the representation?</a:t>
            </a:r>
            <a:r>
              <a:rPr lang="en-US" sz="1200" kern="1200" dirty="0">
                <a:solidFill>
                  <a:schemeClr val="tx1"/>
                </a:solidFill>
                <a:latin typeface="+mn-lt"/>
                <a:ea typeface="+mn-ea"/>
                <a:cs typeface="+mn-cs"/>
              </a:rPr>
              <a:t> Some participants might say that with prompting from the teacher, students are modifying the content representations to represent the friction that heavier or lighter objects create. Others might say that students don’t modify the hand-strip model but do analyze the meaning of the representation as they discuss why friction is greater in objects that weigh more.</a:t>
            </a:r>
          </a:p>
          <a:p>
            <a:pPr marL="137160" indent="-137160">
              <a:buFont typeface="Arial" pitchFamily="34" charset="0"/>
              <a:buChar char="•"/>
            </a:pPr>
            <a:r>
              <a:rPr lang="en-US" sz="1200" b="1" kern="1200" dirty="0">
                <a:solidFill>
                  <a:schemeClr val="tx1"/>
                </a:solidFill>
                <a:latin typeface="+mn-lt"/>
                <a:ea typeface="+mn-ea"/>
                <a:cs typeface="+mn-cs"/>
              </a:rPr>
              <a:t>Suggestions for improvement:</a:t>
            </a:r>
            <a:r>
              <a:rPr lang="en-US" sz="1200" kern="1200" dirty="0">
                <a:solidFill>
                  <a:schemeClr val="tx1"/>
                </a:solidFill>
                <a:latin typeface="+mn-lt"/>
                <a:ea typeface="+mn-ea"/>
                <a:cs typeface="+mn-cs"/>
              </a:rPr>
              <a:t> Elicit a variety of ideas participants may have for improving the use of the hand-strip model as a way to represent the friction created when two objects interact, as well as the differences in friction in heavier or lighter objects.</a:t>
            </a: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22</a:t>
            </a:fld>
            <a:endParaRPr lang="en-US"/>
          </a:p>
        </p:txBody>
      </p:sp>
    </p:spTree>
    <p:extLst>
      <p:ext uri="{BB962C8B-B14F-4D97-AF65-F5344CB8AC3E}">
        <p14:creationId xmlns:p14="http://schemas.microsoft.com/office/powerpoint/2010/main" val="413170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analysis is optional.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Orient participants to </a:t>
            </a:r>
            <a:r>
              <a:rPr lang="en-US" sz="1200" b="1" kern="1200" dirty="0">
                <a:solidFill>
                  <a:schemeClr val="tx1"/>
                </a:solidFill>
                <a:latin typeface="+mn-lt"/>
                <a:ea typeface="+mn-ea"/>
                <a:cs typeface="+mn-cs"/>
              </a:rPr>
              <a:t>Analysis Guide D5 </a:t>
            </a:r>
            <a:r>
              <a:rPr lang="en-US" sz="1200" kern="1200" dirty="0">
                <a:solidFill>
                  <a:schemeClr val="tx1"/>
                </a:solidFill>
                <a:latin typeface="+mn-lt"/>
                <a:ea typeface="+mn-ea"/>
                <a:cs typeface="+mn-cs"/>
              </a:rPr>
              <a:t>and the transcript for the final video clip (handout 7.4 in PD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a:t>
            </a:r>
            <a:r>
              <a:rPr lang="en-US" sz="1200" kern="1200" baseline="0" dirty="0">
                <a:solidFill>
                  <a:schemeClr val="tx1"/>
                </a:solidFill>
                <a:latin typeface="+mn-lt"/>
                <a:ea typeface="+mn-ea"/>
                <a:cs typeface="+mn-cs"/>
              </a:rPr>
              <a:t> and description of the content representation</a:t>
            </a:r>
            <a:r>
              <a:rPr lang="en-US" sz="1200" kern="1200" dirty="0">
                <a:solidFill>
                  <a:schemeClr val="tx1"/>
                </a:solidFill>
                <a:latin typeface="+mn-lt"/>
                <a:ea typeface="+mn-ea"/>
                <a:cs typeface="+mn-cs"/>
              </a:rPr>
              <a:t> at the top of the analysis guide. </a:t>
            </a:r>
          </a:p>
          <a:p>
            <a:endParaRPr lang="en-US" sz="1200" kern="1200" dirty="0">
              <a:solidFill>
                <a:schemeClr val="tx1"/>
              </a:solidFill>
              <a:latin typeface="+mn-lt"/>
              <a:ea typeface="+mn-ea"/>
              <a:cs typeface="+mn-cs"/>
            </a:endParaRPr>
          </a:p>
          <a:p>
            <a:pPr lvl="0" fontAlgn="base"/>
            <a:r>
              <a:rPr lang="en-US" sz="1200" u="none" strike="noStrike" kern="1200" dirty="0">
                <a:solidFill>
                  <a:schemeClr val="tx1"/>
                </a:solidFill>
                <a:effectLst/>
                <a:latin typeface="+mn-lt"/>
                <a:ea typeface="+mn-ea"/>
                <a:cs typeface="+mn-cs"/>
              </a:rPr>
              <a:t>c. Show the video clip.</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Have participants pair up and complete part 1 of the analysis guide.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participants’ responses to the questions in part 1 of the guide.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Students are engaged in comparing the content representation with their understandings of what the positions and movements of Earth and the Sun really involve. The teacher challenges students to describe what’s good and not so good about the content representation. They also discuss similarities and differences between the model and the actual Earth-Sun system. The following student ideas (misconceptions) are made visible during this discussion: </a:t>
            </a:r>
          </a:p>
          <a:p>
            <a:pPr marL="320040" indent="-137160">
              <a:buFont typeface="Arial" pitchFamily="34" charset="0"/>
              <a:buChar char="•"/>
            </a:pPr>
            <a:r>
              <a:rPr lang="en-US" sz="1200" kern="1200" dirty="0">
                <a:solidFill>
                  <a:schemeClr val="tx1"/>
                </a:solidFill>
                <a:latin typeface="+mn-lt"/>
                <a:ea typeface="+mn-ea"/>
                <a:cs typeface="+mn-cs"/>
              </a:rPr>
              <a:t>Earth’s orbit around the Sun is more like an oval than a circle.</a:t>
            </a:r>
          </a:p>
          <a:p>
            <a:pPr marL="320040" indent="-137160">
              <a:buFont typeface="Arial" pitchFamily="34" charset="0"/>
              <a:buChar char="•"/>
            </a:pPr>
            <a:r>
              <a:rPr lang="en-US" sz="1200" kern="1200" dirty="0">
                <a:solidFill>
                  <a:schemeClr val="tx1"/>
                </a:solidFill>
                <a:latin typeface="+mn-lt"/>
                <a:ea typeface="+mn-ea"/>
                <a:cs typeface="+mn-cs"/>
              </a:rPr>
              <a:t>The Sun isn’t in the center of Earth’s orbit but is skewed to one side.</a:t>
            </a:r>
          </a:p>
          <a:p>
            <a:pPr marL="320040" indent="-137160">
              <a:buFont typeface="Arial" pitchFamily="34" charset="0"/>
              <a:buChar char="•"/>
            </a:pPr>
            <a:r>
              <a:rPr lang="en-US" sz="1200" kern="1200" dirty="0">
                <a:solidFill>
                  <a:schemeClr val="tx1"/>
                </a:solidFill>
                <a:latin typeface="+mn-lt"/>
                <a:ea typeface="+mn-ea"/>
                <a:cs typeface="+mn-cs"/>
              </a:rPr>
              <a:t>The distance between the Sun and Earth vary over the course of the year, causing seasonal temperature changes and differences in the size of shadows based on the position of the Sun.</a:t>
            </a:r>
          </a:p>
          <a:p>
            <a:pPr marL="137160" indent="-137160">
              <a:buFont typeface="Arial" pitchFamily="34" charset="0"/>
              <a:buChar char="•"/>
            </a:pPr>
            <a:r>
              <a:rPr lang="en-US" sz="1200" kern="1200" dirty="0">
                <a:solidFill>
                  <a:schemeClr val="tx1"/>
                </a:solidFill>
                <a:latin typeface="+mn-lt"/>
                <a:ea typeface="+mn-ea"/>
                <a:cs typeface="+mn-cs"/>
              </a:rPr>
              <a:t>While student thinking is revealed during this discussion, it also provides a </a:t>
            </a:r>
            <a:r>
              <a:rPr lang="en-US" sz="1200" kern="1200" dirty="0" err="1">
                <a:solidFill>
                  <a:schemeClr val="tx1"/>
                </a:solidFill>
                <a:latin typeface="+mn-lt"/>
                <a:ea typeface="+mn-ea"/>
                <a:cs typeface="+mn-cs"/>
              </a:rPr>
              <a:t>sensemaking</a:t>
            </a:r>
            <a:r>
              <a:rPr lang="en-US" sz="1200" kern="1200" dirty="0">
                <a:solidFill>
                  <a:schemeClr val="tx1"/>
                </a:solidFill>
                <a:latin typeface="+mn-lt"/>
                <a:ea typeface="+mn-ea"/>
                <a:cs typeface="+mn-cs"/>
              </a:rPr>
              <a:t> opportunity. When the teacher asks a student to draw on the board his concept of the Earth-Sun system and explain his thinking, she raises a key question: “Whose summer did you represent?” (video segment 0:03:35.4). The student’s attempts to talk his way around the inconsistencies in his thinking allow other students to consider the proposed model in greater depth and present ideas and evidence for why it’s wrong.  </a:t>
            </a:r>
          </a:p>
          <a:p>
            <a:pPr marL="137160" indent="-137160">
              <a:buFont typeface="Arial" pitchFamily="34" charset="0"/>
              <a:buChar char="•"/>
            </a:pPr>
            <a:r>
              <a:rPr lang="en-US" sz="1200" kern="1200" dirty="0">
                <a:solidFill>
                  <a:schemeClr val="tx1"/>
                </a:solidFill>
                <a:latin typeface="+mn-lt"/>
                <a:ea typeface="+mn-ea"/>
                <a:cs typeface="+mn-cs"/>
              </a:rPr>
              <a:t>Rather than summarizing what she </a:t>
            </a:r>
            <a:r>
              <a:rPr lang="en-US" sz="1200" i="1" kern="1200" dirty="0">
                <a:solidFill>
                  <a:schemeClr val="tx1"/>
                </a:solidFill>
                <a:latin typeface="+mn-lt"/>
                <a:ea typeface="+mn-ea"/>
                <a:cs typeface="+mn-cs"/>
              </a:rPr>
              <a:t>thinks</a:t>
            </a:r>
            <a:r>
              <a:rPr lang="en-US" sz="1200" kern="1200" dirty="0">
                <a:solidFill>
                  <a:schemeClr val="tx1"/>
                </a:solidFill>
                <a:latin typeface="+mn-lt"/>
                <a:ea typeface="+mn-ea"/>
                <a:cs typeface="+mn-cs"/>
              </a:rPr>
              <a:t> this final student was trying to express, the teacher could have asked probe questions to make his thinking visible.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23</a:t>
            </a:fld>
            <a:endParaRPr lang="en-US"/>
          </a:p>
        </p:txBody>
      </p:sp>
    </p:spTree>
    <p:extLst>
      <p:ext uri="{BB962C8B-B14F-4D97-AF65-F5344CB8AC3E}">
        <p14:creationId xmlns:p14="http://schemas.microsoft.com/office/powerpoint/2010/main" val="305754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10 min</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analysis is optional.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“Now let’s focus on parts 2 and 3 of strategy D.”</a:t>
            </a:r>
          </a:p>
          <a:p>
            <a:pPr marL="0" lvl="1"/>
            <a:endParaRPr lang="en-US" sz="1200" b="1"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again and think about parts 2 and 3 of </a:t>
            </a:r>
            <a:r>
              <a:rPr lang="en-US" sz="1200" b="1" kern="1200" dirty="0">
                <a:solidFill>
                  <a:schemeClr val="tx1"/>
                </a:solidFill>
                <a:latin typeface="+mn-lt"/>
                <a:ea typeface="+mn-ea"/>
                <a:cs typeface="+mn-cs"/>
              </a:rPr>
              <a:t>Analysis Guide D5</a:t>
            </a:r>
            <a:r>
              <a:rPr lang="en-US" sz="1200" kern="1200" dirty="0">
                <a:solidFill>
                  <a:schemeClr val="tx1"/>
                </a:solidFill>
                <a:latin typeface="+mn-lt"/>
                <a:ea typeface="+mn-ea"/>
                <a:cs typeface="+mn-cs"/>
              </a:rPr>
              <a:t>. Be ready to share evidence that supports your conclusions.”</a:t>
            </a:r>
          </a:p>
          <a:p>
            <a:pPr marL="0" lvl="1"/>
            <a:endParaRPr lang="en-US" sz="1200" b="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“Compare your conclusions about student engagement with the content representation in the video clip.” </a:t>
            </a:r>
          </a:p>
          <a:p>
            <a:pPr marL="0" lvl="1"/>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Review participants’ responses to parts 2 and 3 of the analysis guide. Challenge participants to support their answers with evidence from the video transcript.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If it didn’t already come up in the discussion, ask participants, “How might the teacher have engaged these students in analyzing or critiquing the representation?”</a:t>
            </a:r>
          </a:p>
          <a:p>
            <a:endParaRPr lang="en-US" sz="1200" kern="1200" dirty="0">
              <a:solidFill>
                <a:schemeClr val="tx1"/>
              </a:solidFill>
              <a:latin typeface="+mn-lt"/>
              <a:ea typeface="+mn-ea"/>
              <a:cs typeface="+mn-cs"/>
            </a:endParaRP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24</a:t>
            </a:fld>
            <a:endParaRPr lang="en-US"/>
          </a:p>
        </p:txBody>
      </p:sp>
    </p:spTree>
    <p:extLst>
      <p:ext uri="{BB962C8B-B14F-4D97-AF65-F5344CB8AC3E}">
        <p14:creationId xmlns:p14="http://schemas.microsoft.com/office/powerpoint/2010/main" val="41317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4A5491BF-9FED-417A-A2E8-A419B691E685}" type="slidenum">
              <a:rPr lang="en-US"/>
              <a:pPr/>
              <a:t>25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eaLnBrk="1" hangingPunct="1"/>
            <a:r>
              <a:rPr lang="en-US" dirty="0"/>
              <a:t>10 min</a:t>
            </a:r>
          </a:p>
          <a:p>
            <a:pPr eaLnBrk="1" hangingPunct="1"/>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(5 min):</a:t>
            </a:r>
            <a:r>
              <a:rPr lang="en-US" sz="1200" kern="1200" dirty="0">
                <a:solidFill>
                  <a:schemeClr val="tx1"/>
                </a:solidFill>
                <a:latin typeface="+mn-lt"/>
                <a:ea typeface="+mn-ea"/>
                <a:cs typeface="+mn-cs"/>
              </a:rPr>
              <a:t> Have participants work on the slide questions. </a:t>
            </a:r>
            <a:r>
              <a:rPr lang="en-US" sz="1200" b="0" kern="1200" dirty="0">
                <a:solidFill>
                  <a:schemeClr val="tx1"/>
                </a:solidFill>
                <a:latin typeface="+mn-lt"/>
                <a:ea typeface="+mn-ea"/>
                <a:cs typeface="+mn-cs"/>
              </a:rPr>
              <a:t>Encourage them to use their resources </a:t>
            </a:r>
            <a:r>
              <a:rPr lang="en-US" sz="1200" kern="1200" dirty="0">
                <a:solidFill>
                  <a:schemeClr val="tx1"/>
                </a:solidFill>
                <a:latin typeface="+mn-lt"/>
                <a:ea typeface="+mn-ea"/>
                <a:cs typeface="+mn-cs"/>
              </a:rPr>
              <a:t>(e.g., the strategies booklet, their Z-fold summary charts, the content background document</a:t>
            </a:r>
            <a:r>
              <a:rPr lang="en-US" sz="1200" kern="1200">
                <a:solidFill>
                  <a:schemeClr val="tx1"/>
                </a:solidFill>
                <a:latin typeface="+mn-lt"/>
                <a:ea typeface="+mn-ea"/>
                <a:cs typeface="+mn-cs"/>
              </a:rPr>
              <a:t>, notes </a:t>
            </a:r>
            <a:r>
              <a:rPr lang="en-US" sz="1200" kern="1200" dirty="0">
                <a:solidFill>
                  <a:schemeClr val="tx1"/>
                </a:solidFill>
                <a:latin typeface="+mn-lt"/>
                <a:ea typeface="+mn-ea"/>
                <a:cs typeface="+mn-cs"/>
              </a:rPr>
              <a:t>they’ve taken).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(5 min):</a:t>
            </a:r>
            <a:r>
              <a:rPr lang="en-US" sz="1200" kern="1200" dirty="0">
                <a:solidFill>
                  <a:schemeClr val="tx1"/>
                </a:solidFill>
                <a:latin typeface="+mn-lt"/>
                <a:ea typeface="+mn-ea"/>
                <a:cs typeface="+mn-cs"/>
              </a:rPr>
              <a:t> Have participants share their new ideas for each question in a round-robin format, if time allows. Otherwise, have a couple of volunteers share their ideas for each question. </a:t>
            </a:r>
            <a:endParaRPr lang="en-US" dirty="0"/>
          </a:p>
        </p:txBody>
      </p:sp>
    </p:spTree>
    <p:extLst>
      <p:ext uri="{BB962C8B-B14F-4D97-AF65-F5344CB8AC3E}">
        <p14:creationId xmlns:p14="http://schemas.microsoft.com/office/powerpoint/2010/main" val="2647725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26</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eaLnBrk="1" hangingPunct="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Transition:</a:t>
            </a:r>
            <a:r>
              <a:rPr lang="en-US" sz="1200" kern="1200" dirty="0">
                <a:solidFill>
                  <a:schemeClr val="tx1"/>
                </a:solidFill>
                <a:latin typeface="+mn-lt"/>
                <a:ea typeface="+mn-ea"/>
                <a:cs typeface="+mn-cs"/>
              </a:rPr>
              <a:t> This slide marks the transition to the content deepening phase of the session. </a:t>
            </a:r>
          </a:p>
          <a:p>
            <a:pPr eaLnBrk="1" hangingPunct="1"/>
            <a:endParaRPr lang="en-US" altLang="en-US" dirty="0"/>
          </a:p>
          <a:p>
            <a:pPr eaLnBrk="1" hangingPunct="1"/>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Forces and Motion.</a:t>
            </a: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fontAlgn="base"/>
            <a:r>
              <a:rPr lang="en-US" sz="1200" u="none" strike="noStrike" kern="1200" dirty="0">
                <a:solidFill>
                  <a:schemeClr val="tx1"/>
                </a:solidFill>
                <a:effectLst/>
                <a:latin typeface="+mn-lt"/>
                <a:ea typeface="+mn-ea"/>
                <a:cs typeface="+mn-cs"/>
              </a:rPr>
              <a:t>a. Invite participants to briefly share a new idea or question related to the content deepening homework from the previous session.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Quickly address any misunderstandings or confusion, but don’t spend time discussing ideas that will be presented during today’s session (e.g., forces in outer space).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focus question will guide student learning throughout Forces lessons 5a and 5b.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Ask participants to write the question in their science notebooks and draw a box around it. Make sure they leave space below the question to write a response later.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a:r>
              <a:rPr lang="en-US" sz="1200" kern="1200" dirty="0">
                <a:solidFill>
                  <a:schemeClr val="tx1"/>
                </a:solidFill>
                <a:latin typeface="+mn-lt"/>
                <a:ea typeface="+mn-ea"/>
                <a:cs typeface="+mn-cs"/>
              </a:rPr>
              <a:t>a. Introduce the scenario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“Why do you think the cabinet won’t move? What forces are acting on the cabinet in this scenario?”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include science ideas about frictional forces (sliding friction and static friction) and net force in their explanations.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t>
            </a:r>
            <a:r>
              <a:rPr lang="en-US" sz="1200" kern="1200" baseline="0" dirty="0">
                <a:solidFill>
                  <a:schemeClr val="tx1"/>
                </a:solidFill>
                <a:latin typeface="+mn-lt"/>
                <a:ea typeface="+mn-ea"/>
                <a:cs typeface="+mn-cs"/>
              </a:rPr>
              <a:t>Invite a few participants to use the foam-board arrows to show the strength and direction of each force acting on the cabinet. Ask them to explain their arrow selections.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 “Does everyone agree with the choice of arrows our volunteers made? Why or why not?”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a:p>
        </p:txBody>
      </p:sp>
    </p:spTree>
    <p:extLst>
      <p:ext uri="{BB962C8B-B14F-4D97-AF65-F5344CB8AC3E}">
        <p14:creationId xmlns:p14="http://schemas.microsoft.com/office/powerpoint/2010/main" val="240099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6 and offer reactions, comments, or follow-up questions.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14939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6 min</a:t>
            </a:r>
          </a:p>
          <a:p>
            <a:endParaRPr lang="en-US" dirty="0"/>
          </a:p>
          <a:p>
            <a:pPr marL="0" lvl="1"/>
            <a:r>
              <a:rPr lang="en-US" sz="1200" kern="1200" dirty="0">
                <a:solidFill>
                  <a:schemeClr val="tx1"/>
                </a:solidFill>
                <a:latin typeface="+mn-lt"/>
                <a:ea typeface="+mn-ea"/>
                <a:cs typeface="+mn-cs"/>
              </a:rPr>
              <a:t>a. Ask participants to think about the tiny bumps on the surfaces of the heavy file cabinet and the floor.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Pose the question on the slide and elicit a variety of ideas. Ask elicit and probe questions to clarify participants’ thinking.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invite participants to use the hand-strips to illustrate their</a:t>
            </a:r>
            <a:r>
              <a:rPr lang="en-US" sz="1200" kern="1200" baseline="0" dirty="0">
                <a:solidFill>
                  <a:schemeClr val="tx1"/>
                </a:solidFill>
                <a:latin typeface="+mn-lt"/>
                <a:ea typeface="+mn-ea"/>
                <a:cs typeface="+mn-cs"/>
              </a:rPr>
              <a:t> ideas and explanations</a:t>
            </a:r>
            <a:r>
              <a:rPr lang="en-US" sz="1200" kern="1200" dirty="0">
                <a:solidFill>
                  <a:schemeClr val="tx1"/>
                </a:solidFill>
                <a:latin typeface="+mn-lt"/>
                <a:ea typeface="+mn-ea"/>
                <a:cs typeface="+mn-cs"/>
              </a:rPr>
              <a:t>. Address any misconceptions or confusion about the science concepts involved.</a:t>
            </a:r>
            <a:r>
              <a:rPr lang="en-US" sz="1050" kern="1200" dirty="0">
                <a:solidFill>
                  <a:schemeClr val="tx1"/>
                </a:solidFill>
                <a:latin typeface="+mn-lt"/>
                <a:ea typeface="+mn-ea"/>
                <a:cs typeface="+mn-cs"/>
              </a:rPr>
              <a:t> </a:t>
            </a:r>
          </a:p>
          <a:p>
            <a:endParaRPr lang="en-US" sz="105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Key ideas:</a:t>
            </a:r>
            <a:r>
              <a:rPr lang="en-US" sz="1200" kern="1200" dirty="0">
                <a:solidFill>
                  <a:schemeClr val="tx1"/>
                </a:solidFill>
                <a:latin typeface="+mn-lt"/>
                <a:ea typeface="+mn-ea"/>
                <a:cs typeface="+mn-cs"/>
              </a:rPr>
              <a:t> The amount of friction created depends on the mass of the file cabinet. A heavier cabinet generates greater friction with the floor, causing the bumps on both surfaces to push together more closely. The frictional force is equal to the force of the push, so the cabinet won’t move.</a:t>
            </a:r>
            <a:endParaRPr lang="en-US" sz="1050" kern="1200" dirty="0">
              <a:solidFill>
                <a:schemeClr val="tx1"/>
              </a:solidFill>
              <a:latin typeface="+mn-lt"/>
              <a:ea typeface="+mn-ea"/>
              <a:cs typeface="+mn-cs"/>
            </a:endParaRPr>
          </a:p>
          <a:p>
            <a:endParaRPr lang="en-US" sz="1050" kern="1200" dirty="0">
              <a:solidFill>
                <a:schemeClr val="tx1"/>
              </a:solidFill>
              <a:latin typeface="+mn-lt"/>
              <a:ea typeface="+mn-ea"/>
              <a:cs typeface="+mn-cs"/>
            </a:endParaRPr>
          </a:p>
          <a:p>
            <a:r>
              <a:rPr lang="en-US" sz="1050" kern="1200" dirty="0">
                <a:solidFill>
                  <a:schemeClr val="tx1"/>
                </a:solidFill>
                <a:latin typeface="+mn-lt"/>
                <a:ea typeface="+mn-ea"/>
                <a:cs typeface="+mn-cs"/>
              </a:rPr>
              <a:t>d. “Now think about</a:t>
            </a:r>
            <a:r>
              <a:rPr lang="en-US" sz="1050" kern="1200" baseline="0" dirty="0">
                <a:solidFill>
                  <a:schemeClr val="tx1"/>
                </a:solidFill>
                <a:latin typeface="+mn-lt"/>
                <a:ea typeface="+mn-ea"/>
                <a:cs typeface="+mn-cs"/>
              </a:rPr>
              <a:t> what would happen if the file cabinet were empty. How would the bumps on the surfaces interact? Do you think the girl will be able to move the cabinet if it’s lighter?”</a:t>
            </a:r>
          </a:p>
          <a:p>
            <a:endParaRPr lang="en-US" sz="1050" kern="1200" baseline="0" dirty="0">
              <a:solidFill>
                <a:schemeClr val="tx1"/>
              </a:solidFill>
              <a:latin typeface="+mn-lt"/>
              <a:ea typeface="+mn-ea"/>
              <a:cs typeface="+mn-cs"/>
            </a:endParaRPr>
          </a:p>
          <a:p>
            <a:r>
              <a:rPr lang="en-US" sz="1050" kern="1200" baseline="0" dirty="0">
                <a:solidFill>
                  <a:schemeClr val="tx1"/>
                </a:solidFill>
                <a:latin typeface="+mn-lt"/>
                <a:ea typeface="+mn-ea"/>
                <a:cs typeface="+mn-cs"/>
              </a:rPr>
              <a:t>e. Invite participants to use the hand strips to illustrate their ideas and explanations.</a:t>
            </a:r>
          </a:p>
          <a:p>
            <a:endParaRPr lang="en-US" sz="105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kern="1200" baseline="0" dirty="0">
                <a:solidFill>
                  <a:schemeClr val="tx1"/>
                </a:solidFill>
                <a:latin typeface="+mn-lt"/>
                <a:ea typeface="+mn-ea"/>
                <a:cs typeface="+mn-cs"/>
              </a:rPr>
              <a:t>Key ideas: </a:t>
            </a:r>
            <a:r>
              <a:rPr lang="en-US" sz="1200" kern="1200" dirty="0">
                <a:solidFill>
                  <a:schemeClr val="tx1"/>
                </a:solidFill>
                <a:latin typeface="+mn-lt"/>
                <a:ea typeface="+mn-ea"/>
                <a:cs typeface="+mn-cs"/>
              </a:rPr>
              <a:t>The empty cabinet would generate less friction with the floor, so the bumps on the surfaces wouldn’t push together as tightly. With less frictional force working against the pushing force of the girl, the forces become unequal, and the cabinet should begin to move in the direction of the stronger pushing force.</a:t>
            </a:r>
          </a:p>
          <a:p>
            <a:endParaRPr lang="en-US" sz="105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a:r>
              <a:rPr lang="en-US" sz="1200" kern="1200" dirty="0">
                <a:solidFill>
                  <a:schemeClr val="tx1"/>
                </a:solidFill>
                <a:latin typeface="+mn-lt"/>
                <a:ea typeface="+mn-ea"/>
                <a:cs typeface="+mn-cs"/>
              </a:rPr>
              <a:t>a. “Your next challenge is to use the ideas about forces and friction that we’ve been talking about to complete part 1 of this handout.”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Distribute handout 7.5 (Describe the Forces) and briefly review the directions for each scenario in part 1.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Have participants work independently on the tasks.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want to use different-colored pencils to distinguish the bumps and arrows on their diagrams.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a:p>
        </p:txBody>
      </p:sp>
    </p:spTree>
    <p:extLst>
      <p:ext uri="{BB962C8B-B14F-4D97-AF65-F5344CB8AC3E}">
        <p14:creationId xmlns:p14="http://schemas.microsoft.com/office/powerpoint/2010/main" val="3780978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as many participants as possible to share their diagrams and explanations for each scenario with the group.</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Make sure participants’ explanations include how the force of friction is involved in each scenario.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or disagree with others’ ideas, add their own ideas to the discussion, or ask questions and offer comments.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378066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8 min</a:t>
            </a:r>
          </a:p>
          <a:p>
            <a:endParaRPr lang="en-US" dirty="0"/>
          </a:p>
          <a:p>
            <a:pPr marL="0" lvl="1"/>
            <a:r>
              <a:rPr lang="en-US" sz="1200" kern="1200" dirty="0">
                <a:solidFill>
                  <a:schemeClr val="tx1"/>
                </a:solidFill>
                <a:latin typeface="+mn-lt"/>
                <a:ea typeface="+mn-ea"/>
                <a:cs typeface="+mn-cs"/>
              </a:rPr>
              <a:t>a. “In our next investigation, we’ll explore ideas about gravity from lesson 5b.”</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Have participants turn to part 2 in handout 7.5 (Describe the Forces).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c. Read through the directions and questions for each scenario; then have participants complete the tasks on the handout.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explanations should include ideas about gravity, normal force, and net force.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as many participants as possible to share their diagrams and explanations for each scenario with the group.</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Make sure participants’ explanations include how the force of gravity is involved in each scenario.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Encourage participants to agree or disagree with others’ ideas, add their own ideas to the discussion, or ask questions and offer comments.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extLst>
      <p:ext uri="{BB962C8B-B14F-4D97-AF65-F5344CB8AC3E}">
        <p14:creationId xmlns:p14="http://schemas.microsoft.com/office/powerpoint/2010/main" val="378066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endParaRPr lang="en-US" dirty="0"/>
          </a:p>
          <a:p>
            <a:pPr marL="0" lvl="1"/>
            <a:r>
              <a:rPr lang="en-US" sz="1200" kern="1200" dirty="0">
                <a:solidFill>
                  <a:schemeClr val="tx1"/>
                </a:solidFill>
                <a:latin typeface="+mn-lt"/>
                <a:ea typeface="+mn-ea"/>
                <a:cs typeface="+mn-cs"/>
              </a:rPr>
              <a:t>a. Revisit the first content deepening focus question.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this focus question from Forces lessons 5a and 5b appears in the scope and sequence and on the overview page for each lesson in their lesson plans binders.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answer the focus question in their science notebooks using the sentence starters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response with the group. Encourage them to include evidence from the previous investigations to support their ideas.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extLst>
      <p:ext uri="{BB962C8B-B14F-4D97-AF65-F5344CB8AC3E}">
        <p14:creationId xmlns:p14="http://schemas.microsoft.com/office/powerpoint/2010/main" val="2636400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fontAlgn="base"/>
            <a:r>
              <a:rPr lang="en-US" dirty="0"/>
              <a:t>a. Highlight the key science ideas on the slide. </a:t>
            </a:r>
          </a:p>
          <a:p>
            <a:pPr marL="0" lvl="1" fontAlgn="base"/>
            <a:endParaRPr lang="en-US" b="1" dirty="0"/>
          </a:p>
          <a:p>
            <a:pPr marL="0" lvl="1" fontAlgn="base"/>
            <a:r>
              <a:rPr lang="en-US" dirty="0"/>
              <a:t>b. Ask participants, “Does everyone agree with these ideas? Would you like to add or revise anything?”</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fontAlgn="base"/>
            <a:r>
              <a:rPr lang="en-US" dirty="0"/>
              <a:t>a. Highlight the key science ideas on the slide. </a:t>
            </a:r>
          </a:p>
          <a:p>
            <a:pPr marL="0" lvl="1" fontAlgn="base"/>
            <a:endParaRPr lang="en-US" b="1" dirty="0"/>
          </a:p>
          <a:p>
            <a:pPr marL="0" lvl="1" fontAlgn="base"/>
            <a:r>
              <a:rPr lang="en-US" dirty="0"/>
              <a:t>b. Ask participants, “Does everyone agree with these ideas? Would you like to add or revise anything?”</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None/>
            </a:pPr>
            <a:r>
              <a:rPr lang="en-US" sz="1200" kern="1200" dirty="0">
                <a:solidFill>
                  <a:schemeClr val="tx1"/>
                </a:solidFill>
                <a:latin typeface="+mn-lt"/>
                <a:ea typeface="+mn-ea"/>
                <a:cs typeface="+mn-cs"/>
              </a:rPr>
              <a:t>a. Read the focus question on the slide.</a:t>
            </a:r>
          </a:p>
          <a:p>
            <a:pPr marL="228600" lvl="1" indent="-228600">
              <a:buNone/>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b. Emphasize that this focus question will guide student learning throughout Forces lessons 6a and</a:t>
            </a:r>
            <a:r>
              <a:rPr lang="en-US" sz="1200" kern="1200" baseline="0" dirty="0">
                <a:solidFill>
                  <a:schemeClr val="tx1"/>
                </a:solidFill>
                <a:latin typeface="+mn-lt"/>
                <a:ea typeface="+mn-ea"/>
                <a:cs typeface="+mn-cs"/>
              </a:rPr>
              <a:t> 6b</a:t>
            </a:r>
            <a:r>
              <a:rPr lang="en-US" sz="1200" kern="1200" dirty="0">
                <a:solidFill>
                  <a:schemeClr val="tx1"/>
                </a:solidFill>
                <a:latin typeface="+mn-lt"/>
                <a:ea typeface="+mn-ea"/>
                <a:cs typeface="+mn-cs"/>
              </a:rPr>
              <a:t>.</a:t>
            </a:r>
            <a:r>
              <a:rPr lang="en-US" dirty="0"/>
              <a:t> </a:t>
            </a:r>
          </a:p>
          <a:p>
            <a:pPr marL="0" lvl="1" indent="0">
              <a:buNone/>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c. Ask participants to write the</a:t>
            </a:r>
            <a:r>
              <a:rPr lang="en-US" sz="1200" kern="1200" baseline="0" dirty="0">
                <a:solidFill>
                  <a:schemeClr val="tx1"/>
                </a:solidFill>
                <a:latin typeface="+mn-lt"/>
                <a:ea typeface="+mn-ea"/>
                <a:cs typeface="+mn-cs"/>
              </a:rPr>
              <a:t> question</a:t>
            </a:r>
            <a:r>
              <a:rPr lang="en-US" sz="1200" kern="1200" dirty="0">
                <a:solidFill>
                  <a:schemeClr val="tx1"/>
                </a:solidFill>
                <a:latin typeface="+mn-lt"/>
                <a:ea typeface="+mn-ea"/>
                <a:cs typeface="+mn-cs"/>
              </a:rPr>
              <a:t> in their science notebooks and draw a box around it. Make sure they leave space below the question to write a response later.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5 min</a:t>
            </a:r>
          </a:p>
          <a:p>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 our next investigation, we’ll work together as a group to investigate the forces acting on a cotton ball when it’s dropped in front of a rotating fan.”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“First, let’s predict what will happen when a cotton ball is dropped in front of a fan rotating at full speed. For now, just think about how the cotton ball will move.”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“Write your predictions in your science notebooks and draw a rough sketch of how you think the cotton ball will move.”</a:t>
            </a:r>
          </a:p>
          <a:p>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While participants are writing their predictions, set up the fan for the demonstration.</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predictions and sketches with the group. Reach</a:t>
            </a:r>
            <a:r>
              <a:rPr lang="en-US" sz="1200" kern="1200" baseline="0" dirty="0">
                <a:solidFill>
                  <a:schemeClr val="tx1"/>
                </a:solidFill>
                <a:latin typeface="+mn-lt"/>
                <a:ea typeface="+mn-ea"/>
                <a:cs typeface="+mn-cs"/>
              </a:rPr>
              <a:t> a consensus on the </a:t>
            </a:r>
            <a:r>
              <a:rPr lang="en-US" sz="1200" kern="1200" dirty="0">
                <a:solidFill>
                  <a:schemeClr val="tx1"/>
                </a:solidFill>
                <a:latin typeface="+mn-lt"/>
                <a:ea typeface="+mn-ea"/>
                <a:cs typeface="+mn-cs"/>
              </a:rPr>
              <a:t>predicted motion of the cotton ball and record it on chart paper.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2</a:t>
            </a:r>
            <a:r>
              <a:rPr lang="en-US" baseline="0" dirty="0">
                <a:latin typeface="Arial" charset="0"/>
              </a:rPr>
              <a:t> </a:t>
            </a:r>
            <a:r>
              <a:rPr lang="en-US" dirty="0">
                <a:latin typeface="Arial" charset="0"/>
              </a:rPr>
              <a:t>min </a:t>
            </a:r>
          </a:p>
          <a:p>
            <a:pPr eaLnBrk="1" hangingPunct="1"/>
            <a:endParaRPr lang="en-US" dirty="0">
              <a:latin typeface="Arial" charset="0"/>
            </a:endParaRPr>
          </a:p>
          <a:p>
            <a:pPr lvl="0" fontAlgn="base"/>
            <a:r>
              <a:rPr lang="en-US" sz="1200" u="none" strike="noStrike" kern="1200" dirty="0">
                <a:solidFill>
                  <a:schemeClr val="tx1"/>
                </a:solidFill>
                <a:latin typeface="+mn-lt"/>
                <a:ea typeface="+mn-ea"/>
                <a:cs typeface="+mn-cs"/>
              </a:rPr>
              <a:t>a. Review the norms and ask participants to think about areas where they could improve individually or as a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“How do you think we’re doing individually and as a group applying these norms? Do you have any comments or suggestions about areas where we could improve?”</a:t>
            </a:r>
            <a:endParaRPr lang="en-US" dirty="0">
              <a:latin typeface="Arial" charset="0"/>
            </a:endParaRPr>
          </a:p>
          <a:p>
            <a:pPr lvl="0" fontAlgn="base"/>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97488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 min</a:t>
            </a:r>
          </a:p>
          <a:p>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“Now we’ll test our predictions by dropping a few cotton balls, one at a time, in front of the fan at high speed. Pay close attention to the motion of the cotton ball from the moment it’s dropped until it stops moving. Make sure to record your observations in your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Turn on the fan and drop one cotton ball at a time in front of the stream of air. Make sure the cotton ball has stopped moving before dropping another cotton ball in front of the fan.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Drop at least three cotton balls in front of the fan so that participants can track the pattern of motion and record their observations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Discuss participants’ observations about the movement of the cotton balls from the moment they were dropped until they stopped moving.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Record key steps in the cotton ball’s motion on chart paper and try to reach a consensus on each step.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sz="1200" kern="1200" dirty="0">
                <a:solidFill>
                  <a:schemeClr val="tx1"/>
                </a:solidFill>
                <a:latin typeface="+mn-lt"/>
                <a:ea typeface="+mn-ea"/>
                <a:cs typeface="+mn-cs"/>
              </a:rPr>
              <a:t>a. Review the pattern of motion on the slide and ask participants whether they agree with it or want to suggest any revisions.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a:p>
        </p:txBody>
      </p:sp>
    </p:spTree>
    <p:extLst>
      <p:ext uri="{BB962C8B-B14F-4D97-AF65-F5344CB8AC3E}">
        <p14:creationId xmlns:p14="http://schemas.microsoft.com/office/powerpoint/2010/main" val="3240381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min</a:t>
            </a:r>
          </a:p>
          <a:p>
            <a:endParaRPr lang="en-US" dirty="0"/>
          </a:p>
          <a:p>
            <a:r>
              <a:rPr lang="en-US" sz="1200" kern="1200" dirty="0">
                <a:solidFill>
                  <a:schemeClr val="tx1"/>
                </a:solidFill>
                <a:latin typeface="+mn-lt"/>
                <a:ea typeface="+mn-ea"/>
                <a:cs typeface="+mn-cs"/>
              </a:rPr>
              <a:t>a. “The diagram on the slide shows the forces that were acting on the cotton ball. How does this description compare with our ideas?”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3240381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Review the focus question on the slide.</a:t>
            </a:r>
          </a:p>
          <a:p>
            <a:pPr marL="0" lvl="1"/>
            <a:endParaRPr lang="en-US" sz="1200" b="1" kern="1200" dirty="0">
              <a:solidFill>
                <a:schemeClr val="tx1"/>
              </a:solidFill>
              <a:latin typeface="+mn-lt"/>
              <a:ea typeface="+mn-ea"/>
              <a:cs typeface="+mn-cs"/>
            </a:endParaRPr>
          </a:p>
          <a:p>
            <a:pPr marL="0" lvl="1"/>
            <a:r>
              <a:rPr lang="en-US" sz="1200" b="1" kern="1200" dirty="0">
                <a:solidFill>
                  <a:schemeClr val="tx1"/>
                </a:solidFill>
                <a:latin typeface="+mn-lt"/>
                <a:ea typeface="+mn-ea"/>
                <a:cs typeface="+mn-cs"/>
              </a:rPr>
              <a:t>Turn</a:t>
            </a:r>
            <a:r>
              <a:rPr lang="en-US" sz="1200" b="1" kern="1200" baseline="0" dirty="0">
                <a:solidFill>
                  <a:schemeClr val="tx1"/>
                </a:solidFill>
                <a:latin typeface="+mn-lt"/>
                <a:ea typeface="+mn-ea"/>
                <a:cs typeface="+mn-cs"/>
              </a:rPr>
              <a:t> and Talk</a:t>
            </a:r>
            <a:r>
              <a:rPr lang="en-US" sz="1200" b="1" kern="1200" dirty="0">
                <a:solidFill>
                  <a:schemeClr val="tx1"/>
                </a:solidFill>
                <a:latin typeface="+mn-lt"/>
                <a:ea typeface="+mn-ea"/>
                <a:cs typeface="+mn-cs"/>
              </a:rPr>
              <a:t>:</a:t>
            </a:r>
            <a:r>
              <a:rPr lang="en-US" sz="1200" kern="1200" dirty="0">
                <a:solidFill>
                  <a:schemeClr val="tx1"/>
                </a:solidFill>
                <a:latin typeface="+mn-lt"/>
                <a:ea typeface="+mn-ea"/>
                <a:cs typeface="+mn-cs"/>
              </a:rPr>
              <a:t> Direct participants to share with an</a:t>
            </a:r>
            <a:r>
              <a:rPr lang="en-US" sz="1200" kern="1200" baseline="0" dirty="0">
                <a:solidFill>
                  <a:schemeClr val="tx1"/>
                </a:solidFill>
                <a:latin typeface="+mn-lt"/>
                <a:ea typeface="+mn-ea"/>
                <a:cs typeface="+mn-cs"/>
              </a:rPr>
              <a:t> elbow partner</a:t>
            </a:r>
            <a:r>
              <a:rPr lang="en-US" sz="1200" kern="1200" dirty="0">
                <a:solidFill>
                  <a:schemeClr val="tx1"/>
                </a:solidFill>
                <a:latin typeface="+mn-lt"/>
                <a:ea typeface="+mn-ea"/>
                <a:cs typeface="+mn-cs"/>
              </a:rPr>
              <a:t> how ideas about forces helped them predict and explain the motion of a cotton ball in front of a rotating fan. Then have them answer the focus question in their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or two participants to share their responses with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a:p>
        </p:txBody>
      </p:sp>
    </p:spTree>
    <p:extLst>
      <p:ext uri="{BB962C8B-B14F-4D97-AF65-F5344CB8AC3E}">
        <p14:creationId xmlns:p14="http://schemas.microsoft.com/office/powerpoint/2010/main" val="4135616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Review the key science ideas on the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a:p>
        </p:txBody>
      </p:sp>
    </p:spTree>
    <p:extLst>
      <p:ext uri="{BB962C8B-B14F-4D97-AF65-F5344CB8AC3E}">
        <p14:creationId xmlns:p14="http://schemas.microsoft.com/office/powerpoint/2010/main" val="922491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Introduce the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the rest of our content deepening session, we’ll think about these questions.”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endParaRPr lang="en-US" baseline="0" dirty="0"/>
          </a:p>
          <a:p>
            <a:pPr marL="0" lvl="1"/>
            <a:r>
              <a:rPr lang="en-US" sz="1200" kern="1200" dirty="0">
                <a:solidFill>
                  <a:schemeClr val="tx1"/>
                </a:solidFill>
                <a:latin typeface="+mn-lt"/>
                <a:ea typeface="+mn-ea"/>
                <a:cs typeface="+mn-cs"/>
              </a:rPr>
              <a:t>a. Discuss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“By the end of today’s session, you should understand the important distinctions between these three concepts.” </a:t>
            </a:r>
            <a:endParaRPr lang="en-US" baseline="0" dirty="0"/>
          </a:p>
          <a:p>
            <a:pPr marL="228600" indent="-228600">
              <a:buAutoNum type="alphaLcParenR"/>
            </a:pP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46</a:t>
            </a:fld>
            <a:endParaRPr lang="en-US" dirty="0"/>
          </a:p>
        </p:txBody>
      </p:sp>
    </p:spTree>
    <p:extLst>
      <p:ext uri="{BB962C8B-B14F-4D97-AF65-F5344CB8AC3E}">
        <p14:creationId xmlns:p14="http://schemas.microsoft.com/office/powerpoint/2010/main" val="2920637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4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“The diagram on the slide shows a baseball being launched into the air. It travels upward on the left and comes back down on the right.”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Pose the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Have participants discuss these questions with an elbow partner. They should consider only</a:t>
            </a:r>
            <a:r>
              <a:rPr lang="en-US" sz="1200" kern="1200" baseline="0" dirty="0">
                <a:solidFill>
                  <a:schemeClr val="tx1"/>
                </a:solidFill>
                <a:latin typeface="+mn-lt"/>
                <a:ea typeface="+mn-ea"/>
                <a:cs typeface="+mn-cs"/>
              </a:rPr>
              <a:t> the</a:t>
            </a:r>
            <a:r>
              <a:rPr lang="en-US" sz="1200" kern="1200" dirty="0">
                <a:solidFill>
                  <a:schemeClr val="tx1"/>
                </a:solidFill>
                <a:latin typeface="+mn-lt"/>
                <a:ea typeface="+mn-ea"/>
                <a:cs typeface="+mn-cs"/>
              </a:rPr>
              <a:t> stages where the ball is </a:t>
            </a:r>
            <a:r>
              <a:rPr lang="en-US" sz="1200" i="1" kern="1200" dirty="0">
                <a:solidFill>
                  <a:schemeClr val="tx1"/>
                </a:solidFill>
                <a:latin typeface="+mn-lt"/>
                <a:ea typeface="+mn-ea"/>
                <a:cs typeface="+mn-cs"/>
              </a:rPr>
              <a:t>not</a:t>
            </a:r>
            <a:r>
              <a:rPr lang="en-US" sz="1200" kern="1200" dirty="0">
                <a:solidFill>
                  <a:schemeClr val="tx1"/>
                </a:solidFill>
                <a:latin typeface="+mn-lt"/>
                <a:ea typeface="+mn-ea"/>
                <a:cs typeface="+mn-cs"/>
              </a:rPr>
              <a:t> in contact with the launcher.</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and explanations with the group.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At the highest point in the ball’s path, it isn’t moving at all.</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47</a:t>
            </a:fld>
            <a:endParaRPr lang="en-US" dirty="0"/>
          </a:p>
        </p:txBody>
      </p:sp>
    </p:spTree>
    <p:extLst>
      <p:ext uri="{BB962C8B-B14F-4D97-AF65-F5344CB8AC3E}">
        <p14:creationId xmlns:p14="http://schemas.microsoft.com/office/powerpoint/2010/main" val="3687939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3</a:t>
            </a:r>
            <a:r>
              <a:rPr lang="en-US" baseline="0" dirty="0"/>
              <a:t> min</a:t>
            </a:r>
          </a:p>
          <a:p>
            <a:pPr marL="228600" indent="-228600">
              <a:buNone/>
            </a:pPr>
            <a:endParaRPr lang="en-US" baseline="0" dirty="0"/>
          </a:p>
          <a:p>
            <a:pPr marL="0" lvl="1"/>
            <a:r>
              <a:rPr lang="en-US" sz="1200" kern="1200" dirty="0">
                <a:solidFill>
                  <a:schemeClr val="tx1"/>
                </a:solidFill>
                <a:latin typeface="+mn-lt"/>
                <a:ea typeface="+mn-ea"/>
                <a:cs typeface="+mn-cs"/>
              </a:rPr>
              <a:t>a. Walk participants through the definitions and examples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Velocity specifies direction, but speed doesn’t.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a:t>
            </a:r>
          </a:p>
          <a:p>
            <a:pPr marL="320040" indent="-137160">
              <a:buFont typeface="Arial" pitchFamily="34" charset="0"/>
              <a:buChar char="•"/>
            </a:pPr>
            <a:r>
              <a:rPr lang="en-US" sz="1200" kern="1200" dirty="0">
                <a:solidFill>
                  <a:schemeClr val="tx1"/>
                </a:solidFill>
                <a:latin typeface="+mn-lt"/>
                <a:ea typeface="+mn-ea"/>
                <a:cs typeface="+mn-cs"/>
              </a:rPr>
              <a:t>Do cars B and C have the same speed? How do you know?</a:t>
            </a:r>
          </a:p>
          <a:p>
            <a:pPr marL="320040" indent="-137160">
              <a:buFont typeface="Arial" pitchFamily="34" charset="0"/>
              <a:buChar char="•"/>
            </a:pPr>
            <a:r>
              <a:rPr lang="en-US" sz="1200" kern="1200" dirty="0">
                <a:solidFill>
                  <a:schemeClr val="tx1"/>
                </a:solidFill>
                <a:latin typeface="+mn-lt"/>
                <a:ea typeface="+mn-ea"/>
                <a:cs typeface="+mn-cs"/>
              </a:rPr>
              <a:t>Do cars B and C have the same velocity? How do you know?</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Cars B and C have the same speed but not the same velocity because they’re moving in opposite directions.</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48</a:t>
            </a:fld>
            <a:endParaRPr lang="en-US" dirty="0"/>
          </a:p>
        </p:txBody>
      </p:sp>
    </p:spTree>
    <p:extLst>
      <p:ext uri="{BB962C8B-B14F-4D97-AF65-F5344CB8AC3E}">
        <p14:creationId xmlns:p14="http://schemas.microsoft.com/office/powerpoint/2010/main" val="1906440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10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“Next, we’ll investigate the distinction between velocity and acceleration in the same scenario.”</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Distribute handout 7.6 (Velocity and Acceleration of a Baseball) and go over the instructions.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Highlight the following guidelines:</a:t>
            </a:r>
          </a:p>
          <a:p>
            <a:pPr marL="320040" indent="-137160">
              <a:buFont typeface="Arial" pitchFamily="34" charset="0"/>
              <a:buChar char="•"/>
            </a:pPr>
            <a:r>
              <a:rPr lang="en-US" sz="1200" kern="1200" dirty="0">
                <a:solidFill>
                  <a:schemeClr val="tx1"/>
                </a:solidFill>
                <a:latin typeface="+mn-lt"/>
                <a:ea typeface="+mn-ea"/>
                <a:cs typeface="+mn-cs"/>
              </a:rPr>
              <a:t>A vector is an arrow that is drawn from</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center of an object outward. A long vector indicates a high velocity.</a:t>
            </a:r>
          </a:p>
          <a:p>
            <a:pPr marL="320040" indent="-137160">
              <a:buFont typeface="Arial" pitchFamily="34" charset="0"/>
              <a:buChar char="•"/>
            </a:pPr>
            <a:r>
              <a:rPr lang="en-US" sz="1200" kern="1200" dirty="0">
                <a:solidFill>
                  <a:schemeClr val="tx1"/>
                </a:solidFill>
                <a:latin typeface="+mn-lt"/>
                <a:ea typeface="+mn-ea"/>
                <a:cs typeface="+mn-cs"/>
              </a:rPr>
              <a:t>Only velocity is drawn with a vector. Speed doesn’t show direction, so a vector can’t be used to represent it. Numbers are used instead (such as 25 mph). </a:t>
            </a:r>
          </a:p>
          <a:p>
            <a:pPr marL="320040" indent="-137160">
              <a:buFont typeface="Arial" pitchFamily="34" charset="0"/>
              <a:buChar char="•"/>
            </a:pPr>
            <a:r>
              <a:rPr lang="en-US" sz="1200" kern="1200" dirty="0">
                <a:solidFill>
                  <a:schemeClr val="tx1"/>
                </a:solidFill>
                <a:latin typeface="+mn-lt"/>
                <a:ea typeface="+mn-ea"/>
                <a:cs typeface="+mn-cs"/>
              </a:rPr>
              <a:t>At the ball’s highest point, velocity is zero. This is represented with a dot.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Direct participants to complete the worksheet using different-colored pencils. Green vectors represent the velocity of the ball at each point in its journey, and red vectors represent the change in the ball’s velocity, or its acceleration.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Allow participants to struggle with the worksheet for a while. Circulate while they’re working and provide support as needed.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change in the ball’s velocity (acceleration) is a consequence of net force. At each stage of ball’s flight, the net force consists of nothing more than the weight of the ball (gravity). So the acceleration at all stages (except the launch) is downward, and there is no change in its length.</a:t>
            </a:r>
          </a:p>
          <a:p>
            <a:pPr marL="137160" indent="-137160">
              <a:buFont typeface="Arial" pitchFamily="34" charset="0"/>
              <a:buChar char="•"/>
            </a:pPr>
            <a:r>
              <a:rPr lang="en-US" sz="1200" kern="1200" dirty="0">
                <a:solidFill>
                  <a:schemeClr val="tx1"/>
                </a:solidFill>
                <a:latin typeface="+mn-lt"/>
                <a:ea typeface="+mn-ea"/>
                <a:cs typeface="+mn-cs"/>
              </a:rPr>
              <a:t>Acceleration (in red) causes the changes in velocity (in green), since it’s consistently downward.</a:t>
            </a:r>
          </a:p>
          <a:p>
            <a:pPr marL="137160" indent="-137160">
              <a:buFont typeface="Arial" pitchFamily="34" charset="0"/>
              <a:buChar char="•"/>
            </a:pPr>
            <a:r>
              <a:rPr lang="en-US" sz="1200" kern="1200" dirty="0">
                <a:solidFill>
                  <a:schemeClr val="tx1"/>
                </a:solidFill>
                <a:latin typeface="+mn-lt"/>
                <a:ea typeface="+mn-ea"/>
                <a:cs typeface="+mn-cs"/>
              </a:rPr>
              <a:t>The velocity of the ball does indeed change. At the highest point of the ball’s flight, the velocity is zero. </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49</a:t>
            </a:fld>
            <a:endParaRPr lang="en-US" dirty="0"/>
          </a:p>
        </p:txBody>
      </p:sp>
    </p:spTree>
    <p:extLst>
      <p:ext uri="{BB962C8B-B14F-4D97-AF65-F5344CB8AC3E}">
        <p14:creationId xmlns:p14="http://schemas.microsoft.com/office/powerpoint/2010/main" val="368585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endParaRPr lang="en-US" baseline="0" dirty="0"/>
          </a:p>
          <a:p>
            <a:endParaRPr lang="en-US" baseline="0" dirty="0"/>
          </a:p>
          <a:p>
            <a:pPr lvl="0" fontAlgn="base"/>
            <a:r>
              <a:rPr lang="en-US" sz="1200" u="none" strike="noStrike" kern="1200" dirty="0">
                <a:solidFill>
                  <a:schemeClr val="tx1"/>
                </a:solidFill>
                <a:latin typeface="+mn-lt"/>
                <a:ea typeface="+mn-ea"/>
                <a:cs typeface="+mn-cs"/>
              </a:rPr>
              <a:t>a. Review the norms that are at the heart of the </a:t>
            </a:r>
            <a:r>
              <a:rPr lang="en-US" sz="1200" u="none" strike="noStrike" kern="1200" dirty="0" err="1">
                <a:solidFill>
                  <a:schemeClr val="tx1"/>
                </a:solidFill>
                <a:latin typeface="+mn-lt"/>
                <a:ea typeface="+mn-ea"/>
                <a:cs typeface="+mn-cs"/>
              </a:rPr>
              <a:t>RESPeCT</a:t>
            </a:r>
            <a:r>
              <a:rPr lang="en-US" sz="1200" u="none" strike="noStrike" kern="1200" dirty="0">
                <a:solidFill>
                  <a:schemeClr val="tx1"/>
                </a:solidFill>
                <a:latin typeface="+mn-lt"/>
                <a:ea typeface="+mn-ea"/>
                <a:cs typeface="+mn-cs"/>
              </a:rPr>
              <a:t> program and ask participants to think about areas where they could improve individually or as a group.</a:t>
            </a:r>
          </a:p>
          <a:p>
            <a:pPr lvl="0" fontAlgn="base"/>
            <a:endParaRPr lang="en-US" sz="1200" b="1" u="none" strike="noStrike" kern="1200" dirty="0">
              <a:solidFill>
                <a:schemeClr val="tx1"/>
              </a:solidFill>
              <a:latin typeface="+mn-lt"/>
              <a:ea typeface="+mn-ea"/>
              <a:cs typeface="+mn-cs"/>
            </a:endParaRPr>
          </a:p>
          <a:p>
            <a:pPr lvl="0" fontAlgn="base"/>
            <a:r>
              <a:rPr lang="en-US" sz="1200" b="0" u="none" strike="noStrike" kern="1200" dirty="0">
                <a:solidFill>
                  <a:schemeClr val="tx1"/>
                </a:solidFill>
                <a:latin typeface="+mn-lt"/>
                <a:ea typeface="+mn-ea"/>
                <a:cs typeface="+mn-cs"/>
              </a:rPr>
              <a:t>b. </a:t>
            </a:r>
            <a:r>
              <a:rPr lang="en-US" sz="1200" b="1" u="none" strike="noStrike" kern="1200" dirty="0">
                <a:solidFill>
                  <a:schemeClr val="tx1"/>
                </a:solidFill>
                <a:latin typeface="+mn-lt"/>
                <a:ea typeface="+mn-ea"/>
                <a:cs typeface="+mn-cs"/>
              </a:rPr>
              <a:t>Emphasize:</a:t>
            </a:r>
            <a:r>
              <a:rPr lang="en-US" sz="1200" u="none" strike="noStrike" kern="1200" dirty="0">
                <a:solidFill>
                  <a:schemeClr val="tx1"/>
                </a:solidFill>
                <a:latin typeface="+mn-lt"/>
                <a:ea typeface="+mn-ea"/>
                <a:cs typeface="+mn-cs"/>
              </a:rPr>
              <a:t> “We’re doing quite well with our norms, but as we approach the fall, I hope to see our interactions evolving so that you feel comfortable interacting less through your PD leaders as the ‘teachers’ and direct more of your questions and comments to one another, challenging each other, piggybacking on each other’s ideas, and listening carefully to one another so that everyone is contributing to the kind of productive analysis that will help us figure out ways to strengthen our students’ science learning.”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Offer an opportunity for participants to comment on how the group is doing with these norms. Ask, “Are there any areas where we could improve? Any suggested changes?”</a:t>
            </a:r>
            <a:endParaRPr lang="en-US" altLang="en-US" baseline="0" dirty="0">
              <a:solidFill>
                <a:srgbClr val="000000"/>
              </a:solidFill>
            </a:endParaRPr>
          </a:p>
          <a:p>
            <a:endParaRPr lang="en-US" altLang="en-US" baseline="0" dirty="0">
              <a:solidFill>
                <a:srgbClr val="000000"/>
              </a:solidFill>
            </a:endParaRPr>
          </a:p>
          <a:p>
            <a:pPr lvl="0" fontAlgn="base"/>
            <a:endParaRPr lang="en-US" altLang="en-US" dirty="0">
              <a:solidFill>
                <a:srgbClr val="000000"/>
              </a:solidFill>
            </a:endParaRPr>
          </a:p>
        </p:txBody>
      </p:sp>
    </p:spTree>
    <p:extLst>
      <p:ext uri="{BB962C8B-B14F-4D97-AF65-F5344CB8AC3E}">
        <p14:creationId xmlns:p14="http://schemas.microsoft.com/office/powerpoint/2010/main" val="23166790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endParaRPr lang="en-US" dirty="0"/>
          </a:p>
          <a:p>
            <a:pPr marL="0" lvl="1"/>
            <a:r>
              <a:rPr lang="en-US" sz="1200" kern="1200" dirty="0">
                <a:solidFill>
                  <a:schemeClr val="tx1"/>
                </a:solidFill>
                <a:latin typeface="+mn-lt"/>
                <a:ea typeface="+mn-ea"/>
                <a:cs typeface="+mn-cs"/>
              </a:rPr>
              <a:t>a. Discuss the questions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 the following points: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Velocity is not acceleration.  </a:t>
            </a:r>
          </a:p>
          <a:p>
            <a:pPr marL="320040" indent="-137160">
              <a:buFont typeface="Arial" pitchFamily="34" charset="0"/>
              <a:buChar char="•"/>
            </a:pPr>
            <a:r>
              <a:rPr lang="en-US" sz="1200" kern="1200" dirty="0">
                <a:solidFill>
                  <a:schemeClr val="tx1"/>
                </a:solidFill>
                <a:latin typeface="+mn-lt"/>
                <a:ea typeface="+mn-ea"/>
                <a:cs typeface="+mn-cs"/>
              </a:rPr>
              <a:t>Velocity and acceleration can point in opposite directions.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50</a:t>
            </a:fld>
            <a:endParaRPr lang="en-US" dirty="0"/>
          </a:p>
        </p:txBody>
      </p:sp>
    </p:spTree>
    <p:extLst>
      <p:ext uri="{BB962C8B-B14F-4D97-AF65-F5344CB8AC3E}">
        <p14:creationId xmlns:p14="http://schemas.microsoft.com/office/powerpoint/2010/main" val="4098214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pPr marL="0" lvl="1"/>
            <a:r>
              <a:rPr lang="en-US" sz="1200" kern="1200" dirty="0">
                <a:solidFill>
                  <a:schemeClr val="tx1"/>
                </a:solidFill>
                <a:latin typeface="+mn-lt"/>
                <a:ea typeface="+mn-ea"/>
                <a:cs typeface="+mn-cs"/>
              </a:rPr>
              <a:t>a. “Now let’s compare the acceleration of the ball at each stage of its path with the net force.”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Display handout 7.6 (Velocity and Acceleration of a Baseball) on a document reader or Smart Board and ask participants how they would represent the acceleration, net force, and velocity at each stage of the ball’s journey. Draw the vectors based on participants’ input.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to compare the acceleration and net force at each stage of the ball’s flight and explain their reasoning.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Highlight the following points: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Acceleration is a change in the velocity of an object in a moment of time.</a:t>
            </a:r>
          </a:p>
          <a:p>
            <a:pPr marL="320040" indent="-137160">
              <a:buFont typeface="Arial" pitchFamily="34" charset="0"/>
              <a:buChar char="•"/>
            </a:pPr>
            <a:r>
              <a:rPr lang="en-US" sz="1200" kern="1200" dirty="0">
                <a:solidFill>
                  <a:schemeClr val="tx1"/>
                </a:solidFill>
                <a:latin typeface="+mn-lt"/>
                <a:ea typeface="+mn-ea"/>
                <a:cs typeface="+mn-cs"/>
              </a:rPr>
              <a:t>The acceleration of an object is proportional to the net force acting on the object</a:t>
            </a:r>
            <a:r>
              <a:rPr lang="en-US" sz="1200" kern="1200" baseline="0" dirty="0">
                <a:solidFill>
                  <a:schemeClr val="tx1"/>
                </a:solidFill>
                <a:latin typeface="+mn-lt"/>
                <a:ea typeface="+mn-ea"/>
                <a:cs typeface="+mn-cs"/>
              </a:rPr>
              <a:t> and inversely proportional to the object’s mass</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The direction of an object’s acceleration is the same as the direction of the net force on the object. This causes a change in the object’s motion.</a:t>
            </a:r>
          </a:p>
          <a:p>
            <a:pPr marL="320040" indent="-137160">
              <a:buFont typeface="Arial" pitchFamily="34" charset="0"/>
              <a:buChar char="•"/>
            </a:pPr>
            <a:r>
              <a:rPr lang="en-US" sz="1200" kern="1200" dirty="0">
                <a:solidFill>
                  <a:schemeClr val="tx1"/>
                </a:solidFill>
                <a:latin typeface="+mn-lt"/>
                <a:ea typeface="+mn-ea"/>
                <a:cs typeface="+mn-cs"/>
              </a:rPr>
              <a:t>When an object’s acceleration is in the opposite direction of velocity, the object slows down.</a:t>
            </a:r>
          </a:p>
          <a:p>
            <a:pPr marL="320040" indent="-137160">
              <a:buFont typeface="Arial" pitchFamily="34" charset="0"/>
              <a:buChar char="•"/>
            </a:pPr>
            <a:r>
              <a:rPr lang="en-US" sz="1200" kern="1200" dirty="0">
                <a:solidFill>
                  <a:schemeClr val="tx1"/>
                </a:solidFill>
                <a:latin typeface="+mn-lt"/>
                <a:ea typeface="+mn-ea"/>
                <a:cs typeface="+mn-cs"/>
              </a:rPr>
              <a:t>When an object’s acceleration is in the same direction as the velocity, the object speeds up.  </a:t>
            </a:r>
            <a:r>
              <a:rPr lang="en-US" sz="1050" kern="1200" dirty="0">
                <a:solidFill>
                  <a:schemeClr val="tx1"/>
                </a:solidFill>
                <a:latin typeface="+mn-lt"/>
                <a:ea typeface="+mn-ea"/>
                <a:cs typeface="+mn-cs"/>
              </a:rPr>
              <a:t> </a:t>
            </a:r>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51</a:t>
            </a:fld>
            <a:endParaRPr lang="en-US" dirty="0"/>
          </a:p>
        </p:txBody>
      </p:sp>
    </p:spTree>
    <p:extLst>
      <p:ext uri="{BB962C8B-B14F-4D97-AF65-F5344CB8AC3E}">
        <p14:creationId xmlns:p14="http://schemas.microsoft.com/office/powerpoint/2010/main" val="1577986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7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“Our next investigation will focus on the force required to get different balls moving.”</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Distribute handout 7.7 (Baby Pushing a Soccer Ball and a Bowling Ball) and introduce the first scenario. </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complete the tasks on the handout, drawing vectors to show the forces acting on the ball and the acceleration or change in motion.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describe the forces acting on the ball and the change in motion (acceleration). Ask probe and challenge questions as needed.</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baby exerts a pushing force on the ball to the right.</a:t>
            </a:r>
          </a:p>
          <a:p>
            <a:pPr marL="137160" indent="-137160">
              <a:buFont typeface="Arial" pitchFamily="34" charset="0"/>
              <a:buChar char="•"/>
            </a:pPr>
            <a:r>
              <a:rPr lang="en-US" sz="1200" kern="1200" dirty="0">
                <a:solidFill>
                  <a:schemeClr val="tx1"/>
                </a:solidFill>
                <a:latin typeface="+mn-lt"/>
                <a:ea typeface="+mn-ea"/>
                <a:cs typeface="+mn-cs"/>
              </a:rPr>
              <a:t>The ball accelerates to the right in the direction of the net force, and the speed goes from zero to nonzero to the right.</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52</a:t>
            </a:fld>
            <a:endParaRPr lang="en-US" dirty="0"/>
          </a:p>
        </p:txBody>
      </p:sp>
    </p:spTree>
    <p:extLst>
      <p:ext uri="{BB962C8B-B14F-4D97-AF65-F5344CB8AC3E}">
        <p14:creationId xmlns:p14="http://schemas.microsoft.com/office/powerpoint/2010/main" val="10855071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6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Introduce the second scenario on the handout.</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complete the tasks on the handout, drawing vectors to show the forces acting on the bowling ball and the acceleration or change in motion.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describe the forces acting on the ball and the change in motion (acceleration). Ask probe and challenge questions as needed.</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baby exerts a pushing force on the bowling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ball to the right.</a:t>
            </a:r>
          </a:p>
          <a:p>
            <a:pPr marL="137160" indent="-137160">
              <a:buFont typeface="Arial" pitchFamily="34" charset="0"/>
              <a:buChar char="•"/>
            </a:pPr>
            <a:r>
              <a:rPr lang="en-US" sz="1200" kern="1200" dirty="0">
                <a:solidFill>
                  <a:schemeClr val="tx1"/>
                </a:solidFill>
                <a:latin typeface="+mn-lt"/>
                <a:ea typeface="+mn-ea"/>
                <a:cs typeface="+mn-cs"/>
              </a:rPr>
              <a:t>The bowling ball accelerates to the right in the direction of the net force, but not as much as the soccer ball. The speed increases</a:t>
            </a:r>
            <a:r>
              <a:rPr lang="en-US" sz="1200" kern="1200" baseline="0" dirty="0">
                <a:solidFill>
                  <a:schemeClr val="tx1"/>
                </a:solidFill>
                <a:latin typeface="+mn-lt"/>
                <a:ea typeface="+mn-ea"/>
                <a:cs typeface="+mn-cs"/>
              </a:rPr>
              <a:t> a small amount </a:t>
            </a:r>
            <a:r>
              <a:rPr lang="en-US" sz="1200" kern="1200" dirty="0">
                <a:solidFill>
                  <a:schemeClr val="tx1"/>
                </a:solidFill>
                <a:latin typeface="+mn-lt"/>
                <a:ea typeface="+mn-ea"/>
                <a:cs typeface="+mn-cs"/>
              </a:rPr>
              <a:t>from zero to the right.</a:t>
            </a:r>
            <a:r>
              <a:rPr lang="en-US" dirty="0"/>
              <a:t> </a:t>
            </a:r>
            <a:r>
              <a:rPr lang="en-US" sz="12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53</a:t>
            </a:fld>
            <a:endParaRPr lang="en-US" dirty="0"/>
          </a:p>
        </p:txBody>
      </p:sp>
    </p:spTree>
    <p:extLst>
      <p:ext uri="{BB962C8B-B14F-4D97-AF65-F5344CB8AC3E}">
        <p14:creationId xmlns:p14="http://schemas.microsoft.com/office/powerpoint/2010/main" val="10855071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a:t>
            </a:r>
          </a:p>
          <a:p>
            <a:endParaRPr lang="en-US" baseline="0" dirty="0"/>
          </a:p>
          <a:p>
            <a:pPr marL="0" lvl="1"/>
            <a:r>
              <a:rPr lang="en-US" sz="1200" kern="1200" dirty="0">
                <a:solidFill>
                  <a:schemeClr val="tx1"/>
                </a:solidFill>
                <a:latin typeface="+mn-lt"/>
                <a:ea typeface="+mn-ea"/>
                <a:cs typeface="+mn-cs"/>
              </a:rPr>
              <a:t>a. “Next, we’ll explore what happens when a man shoves two different shopping carts—one filled with soccer balls and the other filled with bowling balls.”</a:t>
            </a:r>
          </a:p>
          <a:p>
            <a:pPr marL="0" lvl="1"/>
            <a:endParaRPr lang="en-US" sz="1200" kern="1200" baseline="0" dirty="0">
              <a:solidFill>
                <a:schemeClr val="tx1"/>
              </a:solidFill>
              <a:latin typeface="+mn-lt"/>
              <a:ea typeface="+mn-ea"/>
              <a:cs typeface="+mn-cs"/>
            </a:endParaRPr>
          </a:p>
          <a:p>
            <a:pPr marL="0" lvl="1"/>
            <a:r>
              <a:rPr lang="en-US" sz="1200" kern="1200" baseline="0" dirty="0">
                <a:solidFill>
                  <a:schemeClr val="tx1"/>
                </a:solidFill>
                <a:latin typeface="+mn-lt"/>
                <a:ea typeface="+mn-ea"/>
                <a:cs typeface="+mn-cs"/>
              </a:rPr>
              <a:t>b. </a:t>
            </a:r>
            <a:r>
              <a:rPr lang="en-US" sz="1200" kern="1200" dirty="0">
                <a:solidFill>
                  <a:schemeClr val="tx1"/>
                </a:solidFill>
                <a:latin typeface="+mn-lt"/>
                <a:ea typeface="+mn-ea"/>
                <a:cs typeface="+mn-cs"/>
              </a:rPr>
              <a:t>Distribute handout 7.8 (Shoving a Shopping Cart) and introduce the first scenario.</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complete the tasks on the handout, drawing vectors to show the forces acting on the shopping cart, as well as the velocity and the acceleration or change in motion.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describe the forces acting on the shopping cart, as well as the velocity and the change in motion (acceleration). Ask probe and challenge questions as needed.</a:t>
            </a:r>
            <a:endParaRPr lang="en-US" baseline="0"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51881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 min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 I</a:t>
            </a:r>
            <a:r>
              <a:rPr lang="en-US" sz="1200" kern="1200" dirty="0">
                <a:solidFill>
                  <a:schemeClr val="tx1"/>
                </a:solidFill>
                <a:latin typeface="+mn-lt"/>
                <a:ea typeface="+mn-ea"/>
                <a:cs typeface="+mn-cs"/>
              </a:rPr>
              <a:t>ntroduce the second scenario on</a:t>
            </a:r>
            <a:r>
              <a:rPr lang="en-US" sz="1200" kern="1200" baseline="0" dirty="0">
                <a:solidFill>
                  <a:schemeClr val="tx1"/>
                </a:solidFill>
                <a:latin typeface="+mn-lt"/>
                <a:ea typeface="+mn-ea"/>
                <a:cs typeface="+mn-cs"/>
              </a:rPr>
              <a:t> the slide</a:t>
            </a:r>
            <a:r>
              <a:rPr lang="en-US" sz="1200" kern="1200" dirty="0">
                <a:solidFill>
                  <a:schemeClr val="tx1"/>
                </a:solidFill>
                <a:latin typeface="+mn-lt"/>
                <a:ea typeface="+mn-ea"/>
                <a:cs typeface="+mn-cs"/>
              </a:rPr>
              <a:t>.</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complete the tasks on the handout, drawing vectors to show the forces acting on the shopping cart, as well as the velocity and the acceleration or change in motion.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describe the forces acting on the shopping cart, as well as the velocity and the change in motion (acceleration). Ask probe and challenge questions as needed.</a:t>
            </a:r>
            <a:endParaRPr lang="en-US" baseline="0"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1518814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4 min</a:t>
            </a:r>
          </a:p>
          <a:p>
            <a:endParaRPr lang="en-US" baseline="0" dirty="0"/>
          </a:p>
          <a:p>
            <a:pPr marL="228600" lvl="1" indent="-228600">
              <a:buNone/>
            </a:pPr>
            <a:r>
              <a:rPr lang="en-US" sz="1200" kern="1200" dirty="0">
                <a:solidFill>
                  <a:schemeClr val="tx1"/>
                </a:solidFill>
                <a:latin typeface="+mn-lt"/>
                <a:ea typeface="+mn-ea"/>
                <a:cs typeface="+mn-cs"/>
              </a:rPr>
              <a:t>a. Discuss the questions on the slide.</a:t>
            </a:r>
          </a:p>
          <a:p>
            <a:pPr marL="228600" lvl="1" indent="-228600">
              <a:buAutoNum type="alphaLcPeriod"/>
            </a:pPr>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Remind participants that acceleration is directly proportional</a:t>
            </a:r>
            <a:r>
              <a:rPr lang="en-US" sz="1200" kern="1200" baseline="0" dirty="0">
                <a:solidFill>
                  <a:schemeClr val="tx1"/>
                </a:solidFill>
                <a:latin typeface="+mn-lt"/>
                <a:ea typeface="+mn-ea"/>
                <a:cs typeface="+mn-cs"/>
              </a:rPr>
              <a:t> to the net force and </a:t>
            </a:r>
            <a:r>
              <a:rPr lang="en-US" sz="1200" kern="1200" dirty="0">
                <a:solidFill>
                  <a:schemeClr val="tx1"/>
                </a:solidFill>
                <a:latin typeface="+mn-lt"/>
                <a:ea typeface="+mn-ea"/>
                <a:cs typeface="+mn-cs"/>
              </a:rPr>
              <a:t>inversely proportional to the mass of an object.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lvl="1"/>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Similarities:</a:t>
            </a:r>
            <a:r>
              <a:rPr lang="en-US" sz="1200" kern="1200" dirty="0">
                <a:solidFill>
                  <a:schemeClr val="tx1"/>
                </a:solidFill>
                <a:latin typeface="+mn-lt"/>
                <a:ea typeface="+mn-ea"/>
                <a:cs typeface="+mn-cs"/>
              </a:rPr>
              <a:t> Once the carts are moving, the man continues applying force to increase speed; then he shoves the carts. </a:t>
            </a:r>
          </a:p>
          <a:p>
            <a:pPr marL="137160" indent="-137160">
              <a:buFont typeface="Arial" pitchFamily="34" charset="0"/>
              <a:buChar char="•"/>
            </a:pPr>
            <a:r>
              <a:rPr lang="en-US" sz="1200" b="1" kern="1200" dirty="0">
                <a:solidFill>
                  <a:schemeClr val="tx1"/>
                </a:solidFill>
                <a:latin typeface="+mn-lt"/>
                <a:ea typeface="+mn-ea"/>
                <a:cs typeface="+mn-cs"/>
              </a:rPr>
              <a:t>Differences: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The cart filled with bowling balls is heavier than the cart filled with soccer balls. The bowling balls have more mass. </a:t>
            </a:r>
          </a:p>
          <a:p>
            <a:pPr marL="320040" indent="-137160">
              <a:buFont typeface="Arial" pitchFamily="34" charset="0"/>
              <a:buChar char="•"/>
            </a:pPr>
            <a:r>
              <a:rPr lang="en-US" sz="1200" kern="1200" dirty="0">
                <a:solidFill>
                  <a:schemeClr val="tx1"/>
                </a:solidFill>
                <a:latin typeface="+mn-lt"/>
                <a:ea typeface="+mn-ea"/>
                <a:cs typeface="+mn-cs"/>
              </a:rPr>
              <a:t>The man has to apply more force to get the heavier shopping cart moving.</a:t>
            </a:r>
          </a:p>
          <a:p>
            <a:pPr marL="320040" indent="-137160">
              <a:buFont typeface="Arial" pitchFamily="34" charset="0"/>
              <a:buChar char="•"/>
            </a:pPr>
            <a:r>
              <a:rPr lang="en-US" sz="1200" kern="1200" dirty="0">
                <a:solidFill>
                  <a:schemeClr val="tx1"/>
                </a:solidFill>
                <a:latin typeface="+mn-lt"/>
                <a:ea typeface="+mn-ea"/>
                <a:cs typeface="+mn-cs"/>
              </a:rPr>
              <a:t>The heavier cart creates more friction as the wheels interact with the floor tiles, but the smoother surface allows the cart to travel farther because objects with more mass experience less acceleration.</a:t>
            </a:r>
          </a:p>
          <a:p>
            <a:pPr marL="320040" indent="-137160">
              <a:buFont typeface="Arial" pitchFamily="34" charset="0"/>
              <a:buChar char="•"/>
            </a:pPr>
            <a:r>
              <a:rPr lang="en-US" sz="1200" kern="1200" dirty="0">
                <a:solidFill>
                  <a:schemeClr val="tx1"/>
                </a:solidFill>
                <a:latin typeface="+mn-lt"/>
                <a:ea typeface="+mn-ea"/>
                <a:cs typeface="+mn-cs"/>
              </a:rPr>
              <a:t>The lighter cart generates less friction between the wheels and the flooring, but since it has less mass, it experiences greater acceleration in the direction of the frictional force and slows down more quickly.</a:t>
            </a:r>
          </a:p>
          <a:p>
            <a:pPr marL="137160" indent="-137160">
              <a:buFont typeface="Arial" pitchFamily="34" charset="0"/>
              <a:buChar char="•"/>
            </a:pPr>
            <a:r>
              <a:rPr lang="en-US" sz="1200" b="1" kern="1200" dirty="0">
                <a:solidFill>
                  <a:schemeClr val="tx1"/>
                </a:solidFill>
                <a:latin typeface="+mn-lt"/>
                <a:ea typeface="+mn-ea"/>
                <a:cs typeface="+mn-cs"/>
              </a:rPr>
              <a:t>Acceleration:</a:t>
            </a:r>
            <a:r>
              <a:rPr lang="en-US" sz="1200" kern="1200" dirty="0">
                <a:solidFill>
                  <a:schemeClr val="tx1"/>
                </a:solidFill>
                <a:latin typeface="+mn-lt"/>
                <a:ea typeface="+mn-ea"/>
                <a:cs typeface="+mn-cs"/>
              </a:rPr>
              <a:t> The lighter cart has the greatest acceleration because it has the least mass.</a:t>
            </a:r>
          </a:p>
          <a:p>
            <a:pPr marL="137160" indent="-137160">
              <a:buFont typeface="Arial" pitchFamily="34" charset="0"/>
              <a:buChar char="•"/>
            </a:pPr>
            <a:r>
              <a:rPr lang="en-US" sz="1200" b="1" kern="1200" dirty="0">
                <a:solidFill>
                  <a:schemeClr val="tx1"/>
                </a:solidFill>
                <a:latin typeface="+mn-lt"/>
                <a:ea typeface="+mn-ea"/>
                <a:cs typeface="+mn-cs"/>
              </a:rPr>
              <a:t>Mass:</a:t>
            </a:r>
            <a:r>
              <a:rPr lang="en-US" sz="1200" kern="1200" dirty="0">
                <a:solidFill>
                  <a:schemeClr val="tx1"/>
                </a:solidFill>
                <a:latin typeface="+mn-lt"/>
                <a:ea typeface="+mn-ea"/>
                <a:cs typeface="+mn-cs"/>
              </a:rPr>
              <a:t> The heavier cart has the greatest mass and therefore the least acceleration. </a:t>
            </a:r>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56</a:t>
            </a:fld>
            <a:endParaRPr lang="en-US" dirty="0"/>
          </a:p>
        </p:txBody>
      </p:sp>
    </p:spTree>
    <p:extLst>
      <p:ext uri="{BB962C8B-B14F-4D97-AF65-F5344CB8AC3E}">
        <p14:creationId xmlns:p14="http://schemas.microsoft.com/office/powerpoint/2010/main" val="36892183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a:t>
            </a:r>
            <a:r>
              <a:rPr lang="en-US" baseline="0" dirty="0"/>
              <a:t> min</a:t>
            </a:r>
          </a:p>
          <a:p>
            <a:endParaRPr lang="en-US" baseline="0" dirty="0"/>
          </a:p>
          <a:p>
            <a:pPr marL="0" lvl="1"/>
            <a:r>
              <a:rPr lang="en-US" sz="1200" kern="1200" dirty="0">
                <a:solidFill>
                  <a:schemeClr val="tx1"/>
                </a:solidFill>
                <a:latin typeface="+mn-lt"/>
                <a:ea typeface="+mn-ea"/>
                <a:cs typeface="+mn-cs"/>
              </a:rPr>
              <a:t>a. Walk participants through the science ideas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the following questions:</a:t>
            </a:r>
          </a:p>
          <a:p>
            <a:pPr marL="320040" indent="-137160">
              <a:buFont typeface="Arial" pitchFamily="34" charset="0"/>
              <a:buChar char="•"/>
            </a:pPr>
            <a:r>
              <a:rPr lang="en-US" sz="1200" kern="1200" dirty="0">
                <a:solidFill>
                  <a:schemeClr val="tx1"/>
                </a:solidFill>
                <a:latin typeface="+mn-lt"/>
                <a:ea typeface="+mn-ea"/>
                <a:cs typeface="+mn-cs"/>
              </a:rPr>
              <a:t>What is the difference between mass and weight?</a:t>
            </a:r>
          </a:p>
          <a:p>
            <a:pPr marL="320040" indent="-137160">
              <a:buFont typeface="Arial" pitchFamily="34" charset="0"/>
              <a:buChar char="•"/>
            </a:pPr>
            <a:r>
              <a:rPr lang="en-US" sz="1200" kern="1200" dirty="0">
                <a:solidFill>
                  <a:schemeClr val="tx1"/>
                </a:solidFill>
                <a:latin typeface="+mn-lt"/>
                <a:ea typeface="+mn-ea"/>
                <a:cs typeface="+mn-cs"/>
              </a:rPr>
              <a:t>What does mass have to do with acceleration?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Challenge participants to use the science ideas on the slide to support their explanations.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a:p>
        </p:txBody>
      </p:sp>
    </p:spTree>
    <p:extLst>
      <p:ext uri="{BB962C8B-B14F-4D97-AF65-F5344CB8AC3E}">
        <p14:creationId xmlns:p14="http://schemas.microsoft.com/office/powerpoint/2010/main" val="23762096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i="0" dirty="0"/>
              <a:t>8</a:t>
            </a:r>
            <a:r>
              <a:rPr lang="en-US" i="0" baseline="0" dirty="0"/>
              <a:t> min</a:t>
            </a:r>
          </a:p>
          <a:p>
            <a:pPr marL="228600" indent="-228600">
              <a:buNone/>
            </a:pPr>
            <a:endParaRPr lang="en-US" i="0" baseline="0" dirty="0"/>
          </a:p>
          <a:p>
            <a:pPr marL="0" lvl="1"/>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activity may be skipped if time is running short.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“To synthesize what we’ve learned so far about forces and motion, I’d like you to think about the scenario on the slide and discuss the questions with a partner. Try to use the science ideas we’ve been talking about in our content deepening sessions to support your answers.”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pairs discuss the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one pairs of participants to briefly share their objects and answers to the questions. Challenge them to answer the questions in complete sentences using key science concepts, including friction, speed, velocity, acceleration, and mass.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“Now think for a moment about how you’d like your students to answer these questions and come up with ideal student responses in complete</a:t>
            </a:r>
            <a:r>
              <a:rPr lang="en-US" sz="1200" kern="1200" baseline="0" dirty="0">
                <a:solidFill>
                  <a:schemeClr val="tx1"/>
                </a:solidFill>
                <a:latin typeface="+mn-lt"/>
                <a:ea typeface="+mn-ea"/>
                <a:cs typeface="+mn-cs"/>
              </a:rPr>
              <a:t> sentences</a:t>
            </a:r>
            <a:r>
              <a:rPr lang="en-US" sz="1200" kern="1200" dirty="0">
                <a:solidFill>
                  <a:schemeClr val="tx1"/>
                </a:solidFill>
                <a:latin typeface="+mn-lt"/>
                <a:ea typeface="+mn-ea"/>
                <a:cs typeface="+mn-cs"/>
              </a:rPr>
              <a:t>.”</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Briefly discuss ideal student responses and record them on chart paper.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variable changes: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Place the object on wheels or a slippery surface (less friction = less net force).</a:t>
            </a:r>
          </a:p>
          <a:p>
            <a:pPr marL="137160" indent="-137160">
              <a:buFont typeface="Arial" pitchFamily="34" charset="0"/>
              <a:buChar char="•"/>
            </a:pPr>
            <a:r>
              <a:rPr lang="en-US" sz="1200" kern="1200" dirty="0">
                <a:solidFill>
                  <a:schemeClr val="tx1"/>
                </a:solidFill>
                <a:latin typeface="+mn-lt"/>
                <a:ea typeface="+mn-ea"/>
                <a:cs typeface="+mn-cs"/>
              </a:rPr>
              <a:t>Make the object lighter (less mass).</a:t>
            </a:r>
          </a:p>
          <a:p>
            <a:pPr marL="137160" indent="-137160">
              <a:buFont typeface="Arial" pitchFamily="34" charset="0"/>
              <a:buChar char="•"/>
            </a:pPr>
            <a:r>
              <a:rPr lang="en-US" sz="1200" kern="1200" dirty="0">
                <a:solidFill>
                  <a:schemeClr val="tx1"/>
                </a:solidFill>
                <a:latin typeface="+mn-lt"/>
                <a:ea typeface="+mn-ea"/>
                <a:cs typeface="+mn-cs"/>
              </a:rPr>
              <a:t>Use a machine or get some help (more net force).</a:t>
            </a:r>
          </a:p>
          <a:p>
            <a:pPr marL="137160" indent="-137160">
              <a:buFont typeface="Arial" pitchFamily="34" charset="0"/>
              <a:buChar char="•"/>
            </a:pPr>
            <a:r>
              <a:rPr lang="en-US" sz="1200" kern="1200" dirty="0">
                <a:solidFill>
                  <a:schemeClr val="tx1"/>
                </a:solidFill>
                <a:latin typeface="+mn-lt"/>
                <a:ea typeface="+mn-ea"/>
                <a:cs typeface="+mn-cs"/>
              </a:rPr>
              <a:t>Let the object roll down a ramp (add the force of gravity).</a:t>
            </a:r>
            <a:endParaRPr lang="en-US" i="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58</a:t>
            </a:fld>
            <a:endParaRPr lang="en-US" dirty="0"/>
          </a:p>
        </p:txBody>
      </p:sp>
    </p:spTree>
    <p:extLst>
      <p:ext uri="{BB962C8B-B14F-4D97-AF65-F5344CB8AC3E}">
        <p14:creationId xmlns:p14="http://schemas.microsoft.com/office/powerpoint/2010/main" val="13121518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a:t>
            </a:r>
            <a:r>
              <a:rPr lang="en-US" baseline="0" dirty="0"/>
              <a:t> min</a:t>
            </a:r>
          </a:p>
          <a:p>
            <a:endParaRPr lang="en-US" baseline="0" dirty="0"/>
          </a:p>
          <a:p>
            <a:pPr marL="0" lvl="1"/>
            <a:r>
              <a:rPr lang="en-US" sz="1200" kern="1200" dirty="0">
                <a:solidFill>
                  <a:schemeClr val="tx1"/>
                </a:solidFill>
                <a:latin typeface="+mn-lt"/>
                <a:ea typeface="+mn-ea"/>
                <a:cs typeface="+mn-cs"/>
              </a:rPr>
              <a:t>a. Review the key science ideas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“After today’s content deepening work, you should understand these ideas much better.”</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59</a:t>
            </a:fld>
            <a:endParaRPr lang="en-US" dirty="0"/>
          </a:p>
        </p:txBody>
      </p:sp>
    </p:spTree>
    <p:extLst>
      <p:ext uri="{BB962C8B-B14F-4D97-AF65-F5344CB8AC3E}">
        <p14:creationId xmlns:p14="http://schemas.microsoft.com/office/powerpoint/2010/main" val="142716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A6F58CE0-AA71-4AB3-B1FB-C9FFC4138233}" type="slidenum">
              <a:rPr lang="en-US"/>
              <a:pPr/>
              <a:t>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eaLnBrk="1" hangingPunct="1"/>
            <a:r>
              <a:rPr lang="en-US" dirty="0"/>
              <a:t>1 min </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Introduce the focus questions on the slide.</a:t>
            </a:r>
            <a:endParaRPr lang="en-US" dirty="0"/>
          </a:p>
          <a:p>
            <a:pPr eaLnBrk="1" hangingPunct="1"/>
            <a:endParaRPr lang="en-US" dirty="0"/>
          </a:p>
        </p:txBody>
      </p:sp>
    </p:spTree>
    <p:extLst>
      <p:ext uri="{BB962C8B-B14F-4D97-AF65-F5344CB8AC3E}">
        <p14:creationId xmlns:p14="http://schemas.microsoft.com/office/powerpoint/2010/main" val="1351818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6 min</a:t>
            </a: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(4 min):</a:t>
            </a:r>
            <a:r>
              <a:rPr lang="en-US" sz="1200" u="none" strike="noStrike" kern="1200" dirty="0">
                <a:solidFill>
                  <a:schemeClr val="tx1"/>
                </a:solidFill>
                <a:effectLst/>
                <a:latin typeface="+mn-lt"/>
                <a:ea typeface="+mn-ea"/>
                <a:cs typeface="+mn-cs"/>
              </a:rPr>
              <a:t> Ask participants to think about the first two tasks on the slide and respond to the reflection question in their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(2 min):</a:t>
            </a:r>
            <a:r>
              <a:rPr lang="en-US" sz="1200" kern="1200" dirty="0">
                <a:solidFill>
                  <a:schemeClr val="tx1"/>
                </a:solidFill>
                <a:latin typeface="+mn-lt"/>
                <a:ea typeface="+mn-ea"/>
                <a:cs typeface="+mn-cs"/>
              </a:rPr>
              <a:t> Ask for volunteers to share an idea or question from their responses to the reflection question.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60</a:t>
            </a:fld>
            <a:endParaRPr lang="en-US"/>
          </a:p>
        </p:txBody>
      </p:sp>
    </p:spTree>
    <p:extLst>
      <p:ext uri="{BB962C8B-B14F-4D97-AF65-F5344CB8AC3E}">
        <p14:creationId xmlns:p14="http://schemas.microsoft.com/office/powerpoint/2010/main" val="12538889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p:txBody>
          <a:bodyPr/>
          <a:lstStyle/>
          <a:p>
            <a:r>
              <a:rPr lang="en-US" dirty="0"/>
              <a:t>2 min</a:t>
            </a:r>
          </a:p>
          <a:p>
            <a:endParaRPr lang="en-US" dirty="0"/>
          </a:p>
          <a:p>
            <a:pPr lvl="0" fontAlgn="base"/>
            <a:r>
              <a:rPr lang="en-US" sz="1200" u="none" strike="noStrike" kern="1200" dirty="0">
                <a:solidFill>
                  <a:schemeClr val="tx1"/>
                </a:solidFill>
                <a:effectLst/>
                <a:latin typeface="+mn-lt"/>
                <a:ea typeface="+mn-ea"/>
                <a:cs typeface="+mn-cs"/>
              </a:rPr>
              <a:t>a. Review the lesson analysis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the assignment.</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“We won’t address strategy E about sequencing science ideas and activities until the school year, since you’ll learn a lot about sequencing from teaching the </a:t>
            </a:r>
            <a:r>
              <a:rPr lang="en-US" sz="1200" kern="1200" dirty="0" err="1">
                <a:solidFill>
                  <a:schemeClr val="tx1"/>
                </a:solidFill>
                <a:effectLst/>
                <a:latin typeface="+mn-lt"/>
                <a:ea typeface="+mn-ea"/>
                <a:cs typeface="+mn-cs"/>
              </a:rPr>
              <a:t>RESPeCT</a:t>
            </a:r>
            <a:r>
              <a:rPr lang="en-US" sz="1200" kern="1200" dirty="0">
                <a:solidFill>
                  <a:schemeClr val="tx1"/>
                </a:solidFill>
                <a:effectLst/>
                <a:latin typeface="+mn-lt"/>
                <a:ea typeface="+mn-ea"/>
                <a:cs typeface="+mn-cs"/>
              </a:rPr>
              <a:t> lesson plans.” </a:t>
            </a:r>
          </a:p>
          <a:p>
            <a:endParaRPr lang="en-US" sz="1200" kern="1200" dirty="0">
              <a:solidFill>
                <a:schemeClr val="tx1"/>
              </a:solidFill>
              <a:latin typeface="+mn-lt"/>
              <a:ea typeface="+mn-ea"/>
              <a:cs typeface="+mn-cs"/>
            </a:endParaRPr>
          </a:p>
        </p:txBody>
      </p:sp>
      <p:sp>
        <p:nvSpPr>
          <p:cNvPr id="86019" name="Slide Number Placeholder 3"/>
          <p:cNvSpPr>
            <a:spLocks noGrp="1"/>
          </p:cNvSpPr>
          <p:nvPr>
            <p:ph type="sldNum" sz="quarter" idx="5"/>
          </p:nvPr>
        </p:nvSpPr>
        <p:spPr>
          <a:noFill/>
        </p:spPr>
        <p:txBody>
          <a:bodyPr/>
          <a:lstStyle/>
          <a:p>
            <a:fld id="{A4189A7A-01B0-45B3-919C-79E073DF602F}" type="slidenum">
              <a:rPr lang="en-US"/>
              <a:pPr/>
              <a:t>61</a:t>
            </a:fld>
            <a:endParaRPr lang="en-US"/>
          </a:p>
        </p:txBody>
      </p:sp>
    </p:spTree>
    <p:extLst>
      <p:ext uri="{BB962C8B-B14F-4D97-AF65-F5344CB8AC3E}">
        <p14:creationId xmlns:p14="http://schemas.microsoft.com/office/powerpoint/2010/main" val="18211554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baseline="0" dirty="0"/>
              <a:t>Less than 1 min</a:t>
            </a:r>
          </a:p>
          <a:p>
            <a:endParaRPr lang="en-US" baseline="0" dirty="0"/>
          </a:p>
          <a:p>
            <a:pPr lvl="0" fontAlgn="base"/>
            <a:r>
              <a:rPr lang="en-US" dirty="0"/>
              <a:t>a. Go over the content deepening homework assignment and have participants write it in their notebooks. </a:t>
            </a:r>
          </a:p>
          <a:p>
            <a:endParaRPr lang="en-US" dirty="0"/>
          </a:p>
          <a:p>
            <a:r>
              <a:rPr lang="en-US" dirty="0"/>
              <a:t>b. Make sure participants are clear about this reading assignment. </a:t>
            </a:r>
          </a:p>
        </p:txBody>
      </p:sp>
      <p:sp>
        <p:nvSpPr>
          <p:cNvPr id="430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9629" indent="-280626" eaLnBrk="0" hangingPunct="0">
              <a:defRPr>
                <a:solidFill>
                  <a:schemeClr val="tx1"/>
                </a:solidFill>
                <a:latin typeface="Arial" charset="0"/>
              </a:defRPr>
            </a:lvl2pPr>
            <a:lvl3pPr marL="1122506" indent="-224501" eaLnBrk="0" hangingPunct="0">
              <a:defRPr>
                <a:solidFill>
                  <a:schemeClr val="tx1"/>
                </a:solidFill>
                <a:latin typeface="Arial" charset="0"/>
              </a:defRPr>
            </a:lvl3pPr>
            <a:lvl4pPr marL="1571510" indent="-224501" eaLnBrk="0" hangingPunct="0">
              <a:defRPr>
                <a:solidFill>
                  <a:schemeClr val="tx1"/>
                </a:solidFill>
                <a:latin typeface="Arial" charset="0"/>
              </a:defRPr>
            </a:lvl4pPr>
            <a:lvl5pPr marL="2020512" indent="-224501" eaLnBrk="0" hangingPunct="0">
              <a:defRPr>
                <a:solidFill>
                  <a:schemeClr val="tx1"/>
                </a:solidFill>
                <a:latin typeface="Arial" charset="0"/>
              </a:defRPr>
            </a:lvl5pPr>
            <a:lvl6pPr marL="2469514" indent="-224501" eaLnBrk="0" fontAlgn="base" hangingPunct="0">
              <a:spcBef>
                <a:spcPct val="0"/>
              </a:spcBef>
              <a:spcAft>
                <a:spcPct val="0"/>
              </a:spcAft>
              <a:defRPr>
                <a:solidFill>
                  <a:schemeClr val="tx1"/>
                </a:solidFill>
                <a:latin typeface="Arial" charset="0"/>
              </a:defRPr>
            </a:lvl6pPr>
            <a:lvl7pPr marL="2918516" indent="-224501" eaLnBrk="0" fontAlgn="base" hangingPunct="0">
              <a:spcBef>
                <a:spcPct val="0"/>
              </a:spcBef>
              <a:spcAft>
                <a:spcPct val="0"/>
              </a:spcAft>
              <a:defRPr>
                <a:solidFill>
                  <a:schemeClr val="tx1"/>
                </a:solidFill>
                <a:latin typeface="Arial" charset="0"/>
              </a:defRPr>
            </a:lvl7pPr>
            <a:lvl8pPr marL="3367519" indent="-224501" eaLnBrk="0" fontAlgn="base" hangingPunct="0">
              <a:spcBef>
                <a:spcPct val="0"/>
              </a:spcBef>
              <a:spcAft>
                <a:spcPct val="0"/>
              </a:spcAft>
              <a:defRPr>
                <a:solidFill>
                  <a:schemeClr val="tx1"/>
                </a:solidFill>
                <a:latin typeface="Arial" charset="0"/>
              </a:defRPr>
            </a:lvl8pPr>
            <a:lvl9pPr marL="3816521" indent="-224501" eaLnBrk="0" fontAlgn="base" hangingPunct="0">
              <a:spcBef>
                <a:spcPct val="0"/>
              </a:spcBef>
              <a:spcAft>
                <a:spcPct val="0"/>
              </a:spcAft>
              <a:defRPr>
                <a:solidFill>
                  <a:schemeClr val="tx1"/>
                </a:solidFill>
                <a:latin typeface="Arial" charset="0"/>
              </a:defRPr>
            </a:lvl9pPr>
          </a:lstStyle>
          <a:p>
            <a:pPr eaLnBrk="1" hangingPunct="1"/>
            <a:fld id="{CDEF4D1C-CCD4-471E-9A9A-68DD2B94142E}" type="slidenum">
              <a:rPr lang="en-US" smtClean="0"/>
              <a:pPr eaLnBrk="1" hangingPunct="1"/>
              <a:t>62</a:t>
            </a:fld>
            <a:endParaRPr lang="en-US"/>
          </a:p>
        </p:txBody>
      </p:sp>
    </p:spTree>
    <p:extLst>
      <p:ext uri="{BB962C8B-B14F-4D97-AF65-F5344CB8AC3E}">
        <p14:creationId xmlns:p14="http://schemas.microsoft.com/office/powerpoint/2010/main" val="27431087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C12389D-D7F0-408F-9AEE-C299CD3C69A1}" type="slidenum">
              <a:rPr lang="en-US"/>
              <a:pPr/>
              <a:t>63</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eaLnBrk="1" hangingPunct="1"/>
            <a:r>
              <a:rPr lang="en-US" dirty="0"/>
              <a:t>6 min</a:t>
            </a:r>
          </a:p>
          <a:p>
            <a:pPr eaLnBrk="1" hangingPunct="1"/>
            <a:endParaRPr lang="en-US" dirty="0"/>
          </a:p>
          <a:p>
            <a:pPr eaLnBrk="1" hangingPunct="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Allow </a:t>
            </a:r>
            <a:r>
              <a:rPr lang="en-US" sz="1200" b="1" kern="1200" dirty="0">
                <a:solidFill>
                  <a:schemeClr val="tx1"/>
                </a:solidFill>
                <a:latin typeface="+mn-lt"/>
                <a:ea typeface="+mn-ea"/>
                <a:cs typeface="+mn-cs"/>
              </a:rPr>
              <a:t>at least 5 minutes </a:t>
            </a:r>
            <a:r>
              <a:rPr lang="en-US" sz="1200" b="0" kern="1200" dirty="0">
                <a:solidFill>
                  <a:schemeClr val="tx1"/>
                </a:solidFill>
                <a:latin typeface="+mn-lt"/>
                <a:ea typeface="+mn-ea"/>
                <a:cs typeface="+mn-cs"/>
              </a:rPr>
              <a:t>for participants </a:t>
            </a:r>
            <a:r>
              <a:rPr lang="en-US" sz="1200" kern="1200" dirty="0">
                <a:solidFill>
                  <a:schemeClr val="tx1"/>
                </a:solidFill>
                <a:latin typeface="+mn-lt"/>
                <a:ea typeface="+mn-ea"/>
                <a:cs typeface="+mn-cs"/>
              </a:rPr>
              <a:t>to think about today’s session and write their reflections and feedback on the Daily Reflections sheet (handout 7.9 in PD program binder). </a:t>
            </a:r>
            <a:endParaRPr lang="en-US" dirty="0"/>
          </a:p>
          <a:p>
            <a:pPr eaLnBrk="1" hangingPunct="1"/>
            <a:endParaRPr lang="en-US" dirty="0"/>
          </a:p>
        </p:txBody>
      </p:sp>
    </p:spTree>
    <p:extLst>
      <p:ext uri="{BB962C8B-B14F-4D97-AF65-F5344CB8AC3E}">
        <p14:creationId xmlns:p14="http://schemas.microsoft.com/office/powerpoint/2010/main" val="3773146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9290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98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“We’ll be focusing on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D today. Notice that this SCSL strategy has two parts. The first part—select content representations and models matched to the learning goal—sounds similar to strategy C—select activities that are matched to the learning goal. The second part focuses on </a:t>
            </a:r>
            <a:r>
              <a:rPr lang="en-US" sz="1200" i="1" kern="1200" dirty="0">
                <a:solidFill>
                  <a:schemeClr val="tx1"/>
                </a:solidFill>
                <a:latin typeface="+mn-lt"/>
                <a:ea typeface="+mn-ea"/>
                <a:cs typeface="+mn-cs"/>
              </a:rPr>
              <a:t>engaging</a:t>
            </a:r>
            <a:r>
              <a:rPr lang="en-US" sz="1200" kern="1200" dirty="0">
                <a:solidFill>
                  <a:schemeClr val="tx1"/>
                </a:solidFill>
                <a:latin typeface="+mn-lt"/>
                <a:ea typeface="+mn-ea"/>
                <a:cs typeface="+mn-cs"/>
              </a:rPr>
              <a:t> students in the use of content representations. This ensures that students aren’t just </a:t>
            </a:r>
            <a:r>
              <a:rPr lang="en-US" sz="1200" i="1" kern="1200" dirty="0">
                <a:solidFill>
                  <a:schemeClr val="tx1"/>
                </a:solidFill>
                <a:latin typeface="+mn-lt"/>
                <a:ea typeface="+mn-ea"/>
                <a:cs typeface="+mn-cs"/>
              </a:rPr>
              <a:t>looking</a:t>
            </a:r>
            <a:r>
              <a:rPr lang="en-US" sz="1200" kern="1200" dirty="0">
                <a:solidFill>
                  <a:schemeClr val="tx1"/>
                </a:solidFill>
                <a:latin typeface="+mn-lt"/>
                <a:ea typeface="+mn-ea"/>
                <a:cs typeface="+mn-cs"/>
              </a:rPr>
              <a:t> at diagrams or models but are </a:t>
            </a:r>
            <a:r>
              <a:rPr lang="en-US" sz="1200" i="1" kern="1200" dirty="0">
                <a:solidFill>
                  <a:schemeClr val="tx1"/>
                </a:solidFill>
                <a:latin typeface="+mn-lt"/>
                <a:ea typeface="+mn-ea"/>
                <a:cs typeface="+mn-cs"/>
              </a:rPr>
              <a:t>actively engaging </a:t>
            </a:r>
            <a:r>
              <a:rPr lang="en-US" sz="1200" kern="1200" dirty="0">
                <a:solidFill>
                  <a:schemeClr val="tx1"/>
                </a:solidFill>
                <a:latin typeface="+mn-lt"/>
                <a:ea typeface="+mn-ea"/>
                <a:cs typeface="+mn-cs"/>
              </a:rPr>
              <a:t>with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78695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let’s explore the first part of strategy D and our first focus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focus question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60776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p:txBody>
          <a:bodyPr/>
          <a:lstStyle/>
          <a:p>
            <a:r>
              <a:rPr lang="en-US" dirty="0">
                <a:latin typeface="Arial" charset="0"/>
              </a:rPr>
              <a:t>25 min</a:t>
            </a:r>
          </a:p>
          <a:p>
            <a:endParaRPr lang="en-US"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(13 min):</a:t>
            </a:r>
            <a:r>
              <a:rPr lang="en-US" sz="1200" kern="1200" dirty="0">
                <a:solidFill>
                  <a:schemeClr val="tx1"/>
                </a:solidFill>
                <a:latin typeface="+mn-lt"/>
                <a:ea typeface="+mn-ea"/>
                <a:cs typeface="+mn-cs"/>
              </a:rPr>
              <a:t> Divide participants into two groups and have each group make a chart identifying the purpose and key features of strategy D described in their SCSL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(12 min):</a:t>
            </a:r>
            <a:r>
              <a:rPr lang="en-US" sz="1200" kern="1200" dirty="0">
                <a:solidFill>
                  <a:schemeClr val="tx1"/>
                </a:solidFill>
                <a:latin typeface="+mn-lt"/>
                <a:ea typeface="+mn-ea"/>
                <a:cs typeface="+mn-cs"/>
              </a:rPr>
              <a:t> Have groups report out. Then ask, “What differences do you notice between the two charts?”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Content representations can help students envision things that are too big or too small for them to see firsthand in the classroom, or processes that take place too quickly or slowly for them to perceive. </a:t>
            </a:r>
          </a:p>
          <a:p>
            <a:pPr marL="137160" indent="-137160">
              <a:buFont typeface="Arial" pitchFamily="34" charset="0"/>
              <a:buChar char="•"/>
            </a:pPr>
            <a:r>
              <a:rPr lang="en-US" sz="1200" kern="1200" dirty="0">
                <a:solidFill>
                  <a:schemeClr val="tx1"/>
                </a:solidFill>
                <a:latin typeface="+mn-lt"/>
                <a:ea typeface="+mn-ea"/>
                <a:cs typeface="+mn-cs"/>
              </a:rPr>
              <a:t>Content representations give students access to different ways of making sense of key science ideas.</a:t>
            </a:r>
          </a:p>
          <a:p>
            <a:pPr marL="137160" indent="-137160">
              <a:buFont typeface="Arial" pitchFamily="34" charset="0"/>
              <a:buChar char="•"/>
            </a:pPr>
            <a:r>
              <a:rPr lang="en-US" sz="1200" kern="1200" dirty="0">
                <a:solidFill>
                  <a:schemeClr val="tx1"/>
                </a:solidFill>
                <a:latin typeface="+mn-lt"/>
                <a:ea typeface="+mn-ea"/>
                <a:cs typeface="+mn-cs"/>
              </a:rPr>
              <a:t>If content representations or models are closely matched to the main learning goal, they can be especially useful in helping students see how the science content storyline fits together.</a:t>
            </a:r>
          </a:p>
          <a:p>
            <a:pPr marL="137160" indent="-137160">
              <a:buFont typeface="Arial" pitchFamily="34" charset="0"/>
              <a:buChar char="•"/>
            </a:pPr>
            <a:r>
              <a:rPr lang="en-US" sz="1200" kern="1200" dirty="0">
                <a:solidFill>
                  <a:schemeClr val="tx1"/>
                </a:solidFill>
                <a:latin typeface="+mn-lt"/>
                <a:ea typeface="+mn-ea"/>
                <a:cs typeface="+mn-cs"/>
              </a:rPr>
              <a:t>There are many different types of content representations (analogies, metaphors, and visual representations, such as diagrams, charts, graphs, concept maps, models, and role-plays). </a:t>
            </a:r>
          </a:p>
          <a:p>
            <a:pPr marL="137160" indent="-137160">
              <a:buFont typeface="Arial" pitchFamily="34" charset="0"/>
              <a:buChar char="•"/>
            </a:pPr>
            <a:r>
              <a:rPr lang="en-US" sz="1200" kern="1200" dirty="0">
                <a:solidFill>
                  <a:schemeClr val="tx1"/>
                </a:solidFill>
                <a:latin typeface="+mn-lt"/>
                <a:ea typeface="+mn-ea"/>
                <a:cs typeface="+mn-cs"/>
              </a:rPr>
              <a:t>Content representations can reveal and challenge student thinking if students are involved in creating, modifying, and analyzing the representations (instead of just listening to the teacher explain them).</a:t>
            </a:r>
          </a:p>
          <a:p>
            <a:endParaRPr lang="en-US" dirty="0"/>
          </a:p>
        </p:txBody>
      </p:sp>
      <p:sp>
        <p:nvSpPr>
          <p:cNvPr id="62467" name="Slide Number Placeholder 3"/>
          <p:cNvSpPr>
            <a:spLocks noGrp="1"/>
          </p:cNvSpPr>
          <p:nvPr>
            <p:ph type="sldNum" sz="quarter" idx="5"/>
          </p:nvPr>
        </p:nvSpPr>
        <p:spPr>
          <a:noFill/>
        </p:spPr>
        <p:txBody>
          <a:bodyPr/>
          <a:lstStyle/>
          <a:p>
            <a:fld id="{AF2E6AA6-3108-4890-BD12-8F50E522C84E}" type="slidenum">
              <a:rPr lang="en-US"/>
              <a:pPr/>
              <a:t>9</a:t>
            </a:fld>
            <a:endParaRPr lang="en-US"/>
          </a:p>
        </p:txBody>
      </p:sp>
    </p:spTree>
    <p:extLst>
      <p:ext uri="{BB962C8B-B14F-4D97-AF65-F5344CB8AC3E}">
        <p14:creationId xmlns:p14="http://schemas.microsoft.com/office/powerpoint/2010/main" val="175412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51334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857975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4553C4AB-E34A-354F-8CDE-943FCEBEB1F2}" type="datetimeFigureOut">
              <a:rPr lang="en-US" smtClean="0"/>
              <a:pPr/>
              <a:t>1/7/2020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pic>
        <p:nvPicPr>
          <p:cNvPr id="8" name="Picture 7" descr="BSCS-Logo_Color_No_Ta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924" y="6378588"/>
            <a:ext cx="1120094" cy="382938"/>
          </a:xfrm>
          <a:prstGeom prst="rect">
            <a:avLst/>
          </a:prstGeom>
        </p:spPr>
      </p:pic>
    </p:spTree>
    <p:extLst>
      <p:ext uri="{BB962C8B-B14F-4D97-AF65-F5344CB8AC3E}">
        <p14:creationId xmlns:p14="http://schemas.microsoft.com/office/powerpoint/2010/main" val="214017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59776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embed/DzQumOTwqF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embed/dz_MfhyoR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embed/mTDdIdER6k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5.gif"/><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2.xml"/><Relationship Id="rId7" Type="http://schemas.openxmlformats.org/officeDocument/2006/relationships/oleObject" Target="../embeddings/oleObject2.bin"/><Relationship Id="rId12"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9.png"/><Relationship Id="rId11" Type="http://schemas.openxmlformats.org/officeDocument/2006/relationships/oleObject" Target="../embeddings/oleObject6.bin"/><Relationship Id="rId5" Type="http://schemas.openxmlformats.org/officeDocument/2006/relationships/oleObject" Target="../embeddings/oleObject1.bin"/><Relationship Id="rId10" Type="http://schemas.openxmlformats.org/officeDocument/2006/relationships/oleObject" Target="../embeddings/oleObject5.bin"/><Relationship Id="rId4" Type="http://schemas.openxmlformats.org/officeDocument/2006/relationships/image" Target="../media/image21.jpeg"/><Relationship Id="rId9"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209800" cy="646331"/>
          </a:xfrm>
          <a:prstGeom prst="rect">
            <a:avLst/>
          </a:prstGeom>
          <a:noFill/>
        </p:spPr>
        <p:txBody>
          <a:bodyPr wrap="square" rtlCol="0">
            <a:spAutoFit/>
          </a:bodyPr>
          <a:lstStyle/>
          <a:p>
            <a:r>
              <a:rPr lang="en-US" sz="3600" dirty="0">
                <a:solidFill>
                  <a:srgbClr val="1F497D"/>
                </a:solidFill>
                <a:latin typeface="Calibri" pitchFamily="34" charset="0"/>
              </a:rPr>
              <a:t>Day 7</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Strategy D: Discussion Questions</a:t>
            </a:r>
          </a:p>
        </p:txBody>
      </p:sp>
      <p:sp>
        <p:nvSpPr>
          <p:cNvPr id="3" name="Content Placeholder 2"/>
          <p:cNvSpPr>
            <a:spLocks noGrp="1"/>
          </p:cNvSpPr>
          <p:nvPr>
            <p:ph idx="1"/>
          </p:nvPr>
        </p:nvSpPr>
        <p:spPr>
          <a:xfrm>
            <a:off x="533400" y="1600200"/>
            <a:ext cx="8153400" cy="4876800"/>
          </a:xfrm>
        </p:spPr>
        <p:txBody>
          <a:bodyPr/>
          <a:lstStyle/>
          <a:p>
            <a:pPr marL="365760" lvl="1" indent="-365760">
              <a:spcBef>
                <a:spcPts val="0"/>
              </a:spcBef>
              <a:buAutoNum type="arabicPeriod"/>
            </a:pPr>
            <a:r>
              <a:rPr lang="en-US" sz="3200" dirty="0"/>
              <a:t>How is this strategy similar to or different from selecting activities matched to the learning goal (strategy C)?</a:t>
            </a:r>
          </a:p>
          <a:p>
            <a:pPr marL="365760" lvl="1" indent="-365760">
              <a:spcBef>
                <a:spcPts val="1200"/>
              </a:spcBef>
              <a:buAutoNum type="arabicPeriod"/>
            </a:pPr>
            <a:r>
              <a:rPr lang="en-US" sz="3200" dirty="0"/>
              <a:t>How might good content representations be especially helpful for English language learners?</a:t>
            </a:r>
          </a:p>
          <a:p>
            <a:endParaRPr lang="en-US" dirty="0"/>
          </a:p>
        </p:txBody>
      </p:sp>
    </p:spTree>
    <p:extLst>
      <p:ext uri="{BB962C8B-B14F-4D97-AF65-F5344CB8AC3E}">
        <p14:creationId xmlns:p14="http://schemas.microsoft.com/office/powerpoint/2010/main" val="7429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Analysis Guide for Strategy D</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buFont typeface="Arial" pitchFamily="34" charset="0"/>
              <a:buChar char="•"/>
            </a:pPr>
            <a:r>
              <a:rPr lang="en-US" sz="3200" dirty="0"/>
              <a:t>Read Analysis Guide D (handout 7.1 in your PD program binder).</a:t>
            </a:r>
          </a:p>
          <a:p>
            <a:pPr marL="365760" indent="-365760">
              <a:buFont typeface="Arial" pitchFamily="34" charset="0"/>
              <a:buChar char="•"/>
            </a:pPr>
            <a:r>
              <a:rPr lang="en-US" sz="3200" b="1" dirty="0"/>
              <a:t>Keep this question in mind: </a:t>
            </a:r>
            <a:r>
              <a:rPr lang="en-US" sz="3200" dirty="0"/>
              <a:t>What do you notice about how this guide is organized? </a:t>
            </a:r>
          </a:p>
        </p:txBody>
      </p:sp>
    </p:spTree>
    <p:extLst>
      <p:ext uri="{BB962C8B-B14F-4D97-AF65-F5344CB8AC3E}">
        <p14:creationId xmlns:p14="http://schemas.microsoft.com/office/powerpoint/2010/main" val="409775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Autofit/>
          </a:bodyPr>
          <a:lstStyle/>
          <a:p>
            <a:r>
              <a:rPr lang="en-US" sz="3800" dirty="0"/>
              <a:t>Content Representation 1: Arrows Model</a:t>
            </a:r>
          </a:p>
        </p:txBody>
      </p:sp>
      <p:sp>
        <p:nvSpPr>
          <p:cNvPr id="3" name="Content Placeholder 2"/>
          <p:cNvSpPr>
            <a:spLocks noGrp="1"/>
          </p:cNvSpPr>
          <p:nvPr>
            <p:ph idx="1"/>
          </p:nvPr>
        </p:nvSpPr>
        <p:spPr>
          <a:xfrm>
            <a:off x="609600" y="1524000"/>
            <a:ext cx="8229600" cy="4419600"/>
          </a:xfrm>
        </p:spPr>
        <p:txBody>
          <a:bodyPr/>
          <a:lstStyle/>
          <a:p>
            <a:pPr marL="0" indent="0">
              <a:spcBef>
                <a:spcPts val="0"/>
              </a:spcBef>
              <a:spcAft>
                <a:spcPts val="1200"/>
              </a:spcAft>
              <a:buNone/>
            </a:pPr>
            <a:r>
              <a:rPr lang="en-US" sz="3200" dirty="0"/>
              <a:t>Read the main learning goal and description of the content representation in </a:t>
            </a:r>
            <a:r>
              <a:rPr lang="en-US" sz="3200" b="1" dirty="0"/>
              <a:t>Analysis Guide D1 </a:t>
            </a:r>
            <a:r>
              <a:rPr lang="en-US" sz="3200" dirty="0"/>
              <a:t>(page 1 of handout 7.1).</a:t>
            </a:r>
            <a:endParaRPr lang="en-US" sz="3200" dirty="0">
              <a:solidFill>
                <a:srgbClr val="00B050"/>
              </a:solidFill>
            </a:endParaRPr>
          </a:p>
        </p:txBody>
      </p:sp>
    </p:spTree>
    <p:extLst>
      <p:ext uri="{BB962C8B-B14F-4D97-AF65-F5344CB8AC3E}">
        <p14:creationId xmlns:p14="http://schemas.microsoft.com/office/powerpoint/2010/main" val="208826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47800" y="1600200"/>
            <a:ext cx="6217323" cy="4288636"/>
          </a:xfrm>
        </p:spPr>
      </p:pic>
      <p:sp>
        <p:nvSpPr>
          <p:cNvPr id="3" name="TextBox 2"/>
          <p:cNvSpPr txBox="1"/>
          <p:nvPr/>
        </p:nvSpPr>
        <p:spPr>
          <a:xfrm>
            <a:off x="6477000" y="5867400"/>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
        <p:nvSpPr>
          <p:cNvPr id="6" name="Title 1"/>
          <p:cNvSpPr>
            <a:spLocks noGrp="1"/>
          </p:cNvSpPr>
          <p:nvPr>
            <p:ph type="title"/>
          </p:nvPr>
        </p:nvSpPr>
        <p:spPr>
          <a:xfrm>
            <a:off x="609600" y="457200"/>
            <a:ext cx="8153400" cy="990600"/>
          </a:xfrm>
        </p:spPr>
        <p:txBody>
          <a:bodyPr>
            <a:noAutofit/>
          </a:bodyPr>
          <a:lstStyle/>
          <a:p>
            <a:r>
              <a:rPr lang="en-US" sz="3800" dirty="0"/>
              <a:t>Content Representation 1: Arrows Model</a:t>
            </a:r>
          </a:p>
        </p:txBody>
      </p:sp>
    </p:spTree>
    <p:extLst>
      <p:ext uri="{BB962C8B-B14F-4D97-AF65-F5344CB8AC3E}">
        <p14:creationId xmlns:p14="http://schemas.microsoft.com/office/powerpoint/2010/main" val="44555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1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1066800"/>
          </a:xfrm>
        </p:spPr>
        <p:txBody>
          <a:bodyPr>
            <a:noAutofit/>
          </a:bodyPr>
          <a:lstStyle/>
          <a:p>
            <a:r>
              <a:rPr lang="en-US" dirty="0"/>
              <a:t>Content Representation 2: Hand-Strip Model</a:t>
            </a:r>
          </a:p>
        </p:txBody>
      </p:sp>
      <p:sp>
        <p:nvSpPr>
          <p:cNvPr id="3" name="Content Placeholder 2"/>
          <p:cNvSpPr>
            <a:spLocks noGrp="1"/>
          </p:cNvSpPr>
          <p:nvPr>
            <p:ph idx="1"/>
          </p:nvPr>
        </p:nvSpPr>
        <p:spPr>
          <a:xfrm>
            <a:off x="609600" y="1981200"/>
            <a:ext cx="8229600" cy="3124200"/>
          </a:xfrm>
        </p:spPr>
        <p:txBody>
          <a:bodyPr/>
          <a:lstStyle/>
          <a:p>
            <a:pPr marL="365760" indent="-365760">
              <a:spcBef>
                <a:spcPts val="0"/>
              </a:spcBef>
              <a:spcAft>
                <a:spcPts val="1200"/>
              </a:spcAft>
            </a:pPr>
            <a:r>
              <a:rPr lang="en-US" sz="3200" dirty="0"/>
              <a:t>Read the main learning goal and description of the content representation in </a:t>
            </a:r>
            <a:r>
              <a:rPr lang="en-US" sz="3200" b="1" dirty="0"/>
              <a:t>Analysis Guide D2</a:t>
            </a:r>
            <a:r>
              <a:rPr lang="en-US" sz="3200" dirty="0"/>
              <a:t> (page 2 of handout 7.1).</a:t>
            </a:r>
          </a:p>
          <a:p>
            <a:pPr marL="365760" indent="-365760">
              <a:spcBef>
                <a:spcPts val="0"/>
              </a:spcBef>
              <a:spcAft>
                <a:spcPts val="1200"/>
              </a:spcAft>
            </a:pPr>
            <a:r>
              <a:rPr lang="en-US" sz="3200" dirty="0"/>
              <a:t>Use your experience with this content representation to complete part 1 of the analysis guide.</a:t>
            </a:r>
          </a:p>
        </p:txBody>
      </p:sp>
    </p:spTree>
    <p:extLst>
      <p:ext uri="{BB962C8B-B14F-4D97-AF65-F5344CB8AC3E}">
        <p14:creationId xmlns:p14="http://schemas.microsoft.com/office/powerpoint/2010/main" val="208826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Content Representation 2: Hand-Strip Model</a:t>
            </a:r>
            <a:br>
              <a:rPr lang="en-US" dirty="0"/>
            </a:b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143000"/>
            <a:ext cx="4277322" cy="25908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3886200"/>
            <a:ext cx="6162257" cy="2783640"/>
          </a:xfrm>
          <a:prstGeom prst="rect">
            <a:avLst/>
          </a:prstGeom>
        </p:spPr>
      </p:pic>
      <p:pic>
        <p:nvPicPr>
          <p:cNvPr id="3" name="Picture 2"/>
          <p:cNvPicPr>
            <a:picLocks noChangeAspect="1"/>
          </p:cNvPicPr>
          <p:nvPr/>
        </p:nvPicPr>
        <p:blipFill>
          <a:blip r:embed="rId5" cstate="print"/>
          <a:stretch>
            <a:fillRect/>
          </a:stretch>
        </p:blipFill>
        <p:spPr>
          <a:xfrm>
            <a:off x="3886200" y="3657600"/>
            <a:ext cx="1219306" cy="231668"/>
          </a:xfrm>
          <a:prstGeom prst="rect">
            <a:avLst/>
          </a:prstGeom>
        </p:spPr>
      </p:pic>
      <p:sp>
        <p:nvSpPr>
          <p:cNvPr id="6" name="TextBox 5"/>
          <p:cNvSpPr txBox="1"/>
          <p:nvPr/>
        </p:nvSpPr>
        <p:spPr>
          <a:xfrm>
            <a:off x="6400800" y="6642556"/>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278989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2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533400" y="533400"/>
            <a:ext cx="8153400" cy="990600"/>
          </a:xfrm>
        </p:spPr>
        <p:txBody>
          <a:bodyPr>
            <a:normAutofit/>
          </a:bodyPr>
          <a:lstStyle/>
          <a:p>
            <a:r>
              <a:rPr lang="en-US" dirty="0"/>
              <a:t>Lesson Analysis: Focus Question 2</a:t>
            </a:r>
          </a:p>
        </p:txBody>
      </p:sp>
      <p:sp>
        <p:nvSpPr>
          <p:cNvPr id="17411" name="Rectangle 3"/>
          <p:cNvSpPr>
            <a:spLocks noGrp="1" noChangeArrowheads="1"/>
          </p:cNvSpPr>
          <p:nvPr>
            <p:ph idx="1"/>
          </p:nvPr>
        </p:nvSpPr>
        <p:spPr>
          <a:xfrm>
            <a:off x="533400" y="1524000"/>
            <a:ext cx="8153400" cy="4876800"/>
          </a:xfrm>
        </p:spPr>
        <p:txBody>
          <a:bodyPr/>
          <a:lstStyle/>
          <a:p>
            <a:pPr marL="0" indent="0">
              <a:buNone/>
            </a:pPr>
            <a:r>
              <a:rPr lang="en-US" sz="3200" dirty="0"/>
              <a:t>How can we engage students in using content representations and models in meaningful ways?</a:t>
            </a:r>
          </a:p>
          <a:p>
            <a:pPr marL="0" indent="0">
              <a:buNone/>
            </a:pP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311512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1066800"/>
          </a:xfrm>
        </p:spPr>
        <p:txBody>
          <a:bodyPr>
            <a:noAutofit/>
          </a:bodyPr>
          <a:lstStyle/>
          <a:p>
            <a:r>
              <a:rPr lang="en-US" dirty="0"/>
              <a:t>Lesson Analysis 1: Strategy D (Foam-Board Arrows)</a:t>
            </a:r>
          </a:p>
        </p:txBody>
      </p:sp>
      <p:sp>
        <p:nvSpPr>
          <p:cNvPr id="3" name="Content Placeholder 2"/>
          <p:cNvSpPr>
            <a:spLocks noGrp="1"/>
          </p:cNvSpPr>
          <p:nvPr>
            <p:ph idx="1"/>
          </p:nvPr>
        </p:nvSpPr>
        <p:spPr>
          <a:xfrm>
            <a:off x="533400" y="1752600"/>
            <a:ext cx="8229600" cy="4800600"/>
          </a:xfrm>
        </p:spPr>
        <p:txBody>
          <a:bodyPr/>
          <a:lstStyle/>
          <a:p>
            <a:pPr marL="365760" indent="-365760">
              <a:lnSpc>
                <a:spcPct val="80000"/>
              </a:lnSpc>
              <a:spcBef>
                <a:spcPts val="0"/>
              </a:spcBef>
              <a:spcAft>
                <a:spcPts val="600"/>
              </a:spcAft>
              <a:buAutoNum type="arabicPeriod"/>
            </a:pPr>
            <a:r>
              <a:rPr lang="en-US" sz="3000" dirty="0"/>
              <a:t>Read the context for the first video clip at the top of the transcript (handout 7.2).</a:t>
            </a:r>
          </a:p>
          <a:p>
            <a:pPr marL="365760" indent="-365760">
              <a:lnSpc>
                <a:spcPct val="80000"/>
              </a:lnSpc>
              <a:spcBef>
                <a:spcPts val="800"/>
              </a:spcBef>
              <a:spcAft>
                <a:spcPts val="0"/>
              </a:spcAft>
              <a:buAutoNum type="arabicPeriod"/>
            </a:pPr>
            <a:r>
              <a:rPr lang="en-US" sz="3000" dirty="0"/>
              <a:t>Read the main learning goal and description of the content representation at the top of </a:t>
            </a:r>
            <a:r>
              <a:rPr lang="en-US" sz="3000" b="1" dirty="0"/>
              <a:t>Analysis Guide D3</a:t>
            </a:r>
            <a:r>
              <a:rPr lang="en-US" sz="3000" dirty="0"/>
              <a:t>.</a:t>
            </a:r>
          </a:p>
          <a:p>
            <a:pPr marL="365760" indent="-365760">
              <a:lnSpc>
                <a:spcPct val="80000"/>
              </a:lnSpc>
              <a:spcBef>
                <a:spcPts val="800"/>
              </a:spcBef>
              <a:spcAft>
                <a:spcPts val="0"/>
              </a:spcAft>
              <a:buAutoNum type="arabicPeriod"/>
            </a:pPr>
            <a:r>
              <a:rPr lang="en-US" sz="3000" dirty="0"/>
              <a:t>Watch the video clip, keeping in mind the criteria for strategy D (part 1 of the analysis guide)</a:t>
            </a:r>
            <a:r>
              <a:rPr lang="en-US" sz="3000" dirty="0">
                <a:solidFill>
                  <a:srgbClr val="00B050"/>
                </a:solidFill>
              </a:rPr>
              <a:t>.</a:t>
            </a:r>
          </a:p>
          <a:p>
            <a:pPr marL="365760" indent="-365760">
              <a:lnSpc>
                <a:spcPct val="80000"/>
              </a:lnSpc>
              <a:spcBef>
                <a:spcPts val="800"/>
              </a:spcBef>
              <a:spcAft>
                <a:spcPts val="0"/>
              </a:spcAft>
              <a:buAutoNum type="arabicPeriod"/>
            </a:pPr>
            <a:r>
              <a:rPr lang="en-US" sz="3000" dirty="0"/>
              <a:t>Work with a partner to complete part 1 of the analysis guide.</a:t>
            </a:r>
          </a:p>
          <a:p>
            <a:pPr marL="365760" indent="-365760">
              <a:lnSpc>
                <a:spcPct val="80000"/>
              </a:lnSpc>
              <a:spcBef>
                <a:spcPts val="800"/>
              </a:spcBef>
              <a:spcAft>
                <a:spcPts val="0"/>
              </a:spcAft>
              <a:buAutoNum type="arabicPeriod"/>
            </a:pPr>
            <a:r>
              <a:rPr lang="en-US" sz="3000" dirty="0"/>
              <a:t>Share your responses with the group.</a:t>
            </a:r>
          </a:p>
        </p:txBody>
      </p:sp>
      <p:sp>
        <p:nvSpPr>
          <p:cNvPr id="4" name="TextBox 3"/>
          <p:cNvSpPr txBox="1"/>
          <p:nvPr/>
        </p:nvSpPr>
        <p:spPr>
          <a:xfrm>
            <a:off x="2895600" y="6096000"/>
            <a:ext cx="5943600" cy="381000"/>
          </a:xfrm>
          <a:prstGeom prst="rect">
            <a:avLst/>
          </a:prstGeom>
          <a:noFill/>
        </p:spPr>
        <p:txBody>
          <a:bodyPr wrap="square" rtlCol="0">
            <a:spAutoFit/>
          </a:bodyPr>
          <a:lstStyle/>
          <a:p>
            <a:r>
              <a:rPr lang="en-US" dirty="0">
                <a:solidFill>
                  <a:srgbClr val="0070C0"/>
                </a:solidFill>
                <a:latin typeface="Calibri" pitchFamily="34" charset="0"/>
              </a:rPr>
              <a:t>Link to Video Clip 7.1: </a:t>
            </a:r>
            <a:r>
              <a:rPr lang="en-US" dirty="0">
                <a:solidFill>
                  <a:srgbClr val="0070C0"/>
                </a:solidFill>
                <a:latin typeface="Calibri" pitchFamily="34" charset="0"/>
                <a:hlinkClick r:id="rId3"/>
              </a:rPr>
              <a:t>7.1_mspcp_gr.3.forces_wilde_L6_c3-4</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8089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Agenda for Day 7</a:t>
            </a:r>
          </a:p>
        </p:txBody>
      </p:sp>
      <p:sp>
        <p:nvSpPr>
          <p:cNvPr id="3" name="Content Placeholder 2"/>
          <p:cNvSpPr>
            <a:spLocks noGrp="1"/>
          </p:cNvSpPr>
          <p:nvPr>
            <p:ph idx="1"/>
          </p:nvPr>
        </p:nvSpPr>
        <p:spPr>
          <a:xfrm>
            <a:off x="685800" y="1447800"/>
            <a:ext cx="8229600" cy="5105400"/>
          </a:xfrm>
        </p:spPr>
        <p:txBody>
          <a:bodyPr/>
          <a:lstStyle/>
          <a:p>
            <a:pPr marL="365760" indent="-365760">
              <a:spcBef>
                <a:spcPts val="600"/>
              </a:spcBef>
            </a:pPr>
            <a:r>
              <a:rPr lang="en-US" sz="3200" dirty="0"/>
              <a:t>Day-6 reflections</a:t>
            </a:r>
          </a:p>
          <a:p>
            <a:pPr marL="365760" indent="-365760">
              <a:spcBef>
                <a:spcPts val="300"/>
              </a:spcBef>
            </a:pPr>
            <a:r>
              <a:rPr lang="en-US" sz="3200" dirty="0"/>
              <a:t>Focus questions</a:t>
            </a:r>
          </a:p>
          <a:p>
            <a:pPr marL="365760" indent="-365760">
              <a:spcBef>
                <a:spcPts val="300"/>
              </a:spcBef>
            </a:pPr>
            <a:r>
              <a:rPr lang="en-US" sz="3200" dirty="0"/>
              <a:t>Introducing SCSL strategy D</a:t>
            </a:r>
          </a:p>
          <a:p>
            <a:pPr marL="365760" indent="-365760">
              <a:spcBef>
                <a:spcPts val="300"/>
              </a:spcBef>
            </a:pPr>
            <a:r>
              <a:rPr lang="en-US" sz="3200" dirty="0"/>
              <a:t>Sample analysis of content representations</a:t>
            </a:r>
          </a:p>
          <a:p>
            <a:pPr marL="365760" indent="-365760">
              <a:spcBef>
                <a:spcPts val="300"/>
              </a:spcBef>
            </a:pPr>
            <a:r>
              <a:rPr lang="en-US" sz="3200" dirty="0"/>
              <a:t>Lesson analysis: SCSL strategy D</a:t>
            </a:r>
          </a:p>
          <a:p>
            <a:pPr marL="365760" indent="-365760">
              <a:spcBef>
                <a:spcPts val="300"/>
              </a:spcBef>
            </a:pPr>
            <a:r>
              <a:rPr lang="en-US" sz="3200" dirty="0"/>
              <a:t>Lunch</a:t>
            </a:r>
          </a:p>
          <a:p>
            <a:pPr marL="365760" indent="-365760">
              <a:spcBef>
                <a:spcPts val="300"/>
              </a:spcBef>
            </a:pPr>
            <a:r>
              <a:rPr lang="en-US" sz="3200" dirty="0"/>
              <a:t>Content deepening: forces</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4159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533400"/>
            <a:ext cx="8382000" cy="990600"/>
          </a:xfrm>
        </p:spPr>
        <p:txBody>
          <a:bodyPr>
            <a:noAutofit/>
          </a:bodyPr>
          <a:lstStyle/>
          <a:p>
            <a:r>
              <a:rPr lang="en-US" dirty="0"/>
              <a:t>Lesson Analysis 1: Strategy D (Foam-Board Arrows)</a:t>
            </a:r>
          </a:p>
        </p:txBody>
      </p:sp>
      <p:sp>
        <p:nvSpPr>
          <p:cNvPr id="3" name="Content Placeholder 2"/>
          <p:cNvSpPr>
            <a:spLocks noGrp="1"/>
          </p:cNvSpPr>
          <p:nvPr>
            <p:ph idx="1"/>
          </p:nvPr>
        </p:nvSpPr>
        <p:spPr>
          <a:xfrm>
            <a:off x="533400" y="1676400"/>
            <a:ext cx="8305800" cy="4876800"/>
          </a:xfrm>
        </p:spPr>
        <p:txBody>
          <a:bodyPr>
            <a:normAutofit fontScale="92500" lnSpcReduction="10000"/>
          </a:bodyPr>
          <a:lstStyle/>
          <a:p>
            <a:pPr marL="0" indent="0">
              <a:spcBef>
                <a:spcPts val="0"/>
              </a:spcBef>
              <a:buNone/>
            </a:pPr>
            <a:r>
              <a:rPr lang="en-US" sz="3100" b="1" dirty="0"/>
              <a:t>Part 2</a:t>
            </a:r>
            <a:endParaRPr lang="en-US" sz="3100" dirty="0"/>
          </a:p>
          <a:p>
            <a:pPr marL="365760" indent="-365760">
              <a:spcBef>
                <a:spcPts val="600"/>
              </a:spcBef>
              <a:buFont typeface="+mj-lt"/>
              <a:buAutoNum type="arabicPeriod"/>
            </a:pPr>
            <a:r>
              <a:rPr lang="en-US" sz="3100" dirty="0"/>
              <a:t>Are students engaged in modifying or creating the content representation?</a:t>
            </a:r>
          </a:p>
          <a:p>
            <a:pPr marL="365760" indent="-365760">
              <a:buFont typeface="+mj-lt"/>
              <a:buAutoNum type="arabicPeriod"/>
            </a:pPr>
            <a:r>
              <a:rPr lang="en-US" sz="3100" dirty="0"/>
              <a:t>Are students engaged in analyzing the meaning of the content representation?</a:t>
            </a:r>
          </a:p>
          <a:p>
            <a:pPr marL="365760" indent="-365760">
              <a:buFont typeface="+mj-lt"/>
              <a:buAutoNum type="arabicPeriod"/>
            </a:pPr>
            <a:r>
              <a:rPr lang="en-US" sz="3100" dirty="0"/>
              <a:t>Are students engaged in critiquing the content representation?</a:t>
            </a:r>
          </a:p>
          <a:p>
            <a:pPr marL="0" indent="0">
              <a:spcBef>
                <a:spcPts val="1200"/>
              </a:spcBef>
              <a:buNone/>
            </a:pPr>
            <a:r>
              <a:rPr lang="en-US" sz="3100" b="1" dirty="0"/>
              <a:t>Part 3</a:t>
            </a:r>
          </a:p>
          <a:p>
            <a:pPr marL="0" indent="0">
              <a:spcBef>
                <a:spcPts val="0"/>
              </a:spcBef>
              <a:buNone/>
            </a:pPr>
            <a:r>
              <a:rPr lang="en-US" sz="3100" dirty="0"/>
              <a:t>What did you learn from watching the video clip that might suggest ways to improve the content representation?</a:t>
            </a:r>
          </a:p>
          <a:p>
            <a:pPr lvl="1"/>
            <a:endParaRPr lang="en-US" dirty="0"/>
          </a:p>
        </p:txBody>
      </p:sp>
    </p:spTree>
    <p:extLst>
      <p:ext uri="{BB962C8B-B14F-4D97-AF65-F5344CB8AC3E}">
        <p14:creationId xmlns:p14="http://schemas.microsoft.com/office/powerpoint/2010/main" val="2928451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49086" cy="1066799"/>
          </a:xfrm>
        </p:spPr>
        <p:txBody>
          <a:bodyPr>
            <a:noAutofit/>
          </a:bodyPr>
          <a:lstStyle/>
          <a:p>
            <a:r>
              <a:rPr lang="en-US" dirty="0"/>
              <a:t>Lesson Analysis 2: Strategy D (Hand-Strip Model)</a:t>
            </a:r>
          </a:p>
        </p:txBody>
      </p:sp>
      <p:sp>
        <p:nvSpPr>
          <p:cNvPr id="3" name="Content Placeholder 2"/>
          <p:cNvSpPr>
            <a:spLocks noGrp="1"/>
          </p:cNvSpPr>
          <p:nvPr>
            <p:ph idx="1"/>
          </p:nvPr>
        </p:nvSpPr>
        <p:spPr>
          <a:xfrm>
            <a:off x="609600" y="1752600"/>
            <a:ext cx="8229600" cy="4724400"/>
          </a:xfrm>
        </p:spPr>
        <p:txBody>
          <a:bodyPr/>
          <a:lstStyle/>
          <a:p>
            <a:pPr marL="365760" indent="-365760">
              <a:lnSpc>
                <a:spcPct val="80000"/>
              </a:lnSpc>
              <a:spcBef>
                <a:spcPts val="0"/>
              </a:spcBef>
              <a:spcAft>
                <a:spcPts val="1200"/>
              </a:spcAft>
              <a:buAutoNum type="arabicPeriod"/>
            </a:pPr>
            <a:r>
              <a:rPr lang="en-US" sz="3000" dirty="0"/>
              <a:t>Read the context for the second video clip at the top of the transcript (handout 7.3).</a:t>
            </a:r>
          </a:p>
          <a:p>
            <a:pPr marL="365760" indent="-365760">
              <a:lnSpc>
                <a:spcPct val="80000"/>
              </a:lnSpc>
              <a:spcBef>
                <a:spcPts val="0"/>
              </a:spcBef>
              <a:spcAft>
                <a:spcPts val="1200"/>
              </a:spcAft>
              <a:buAutoNum type="arabicPeriod"/>
            </a:pPr>
            <a:r>
              <a:rPr lang="en-US" sz="3000" dirty="0"/>
              <a:t>Review the main learning goal and description of the content representation at the top of </a:t>
            </a:r>
            <a:r>
              <a:rPr lang="en-US" sz="3000" b="1" dirty="0"/>
              <a:t>Analysis Guide D4</a:t>
            </a:r>
            <a:r>
              <a:rPr lang="en-US" sz="3000" dirty="0"/>
              <a:t>.</a:t>
            </a:r>
          </a:p>
          <a:p>
            <a:pPr marL="365760" indent="-365760">
              <a:lnSpc>
                <a:spcPct val="80000"/>
              </a:lnSpc>
              <a:spcBef>
                <a:spcPts val="0"/>
              </a:spcBef>
              <a:spcAft>
                <a:spcPts val="1200"/>
              </a:spcAft>
              <a:buAutoNum type="arabicPeriod"/>
            </a:pPr>
            <a:r>
              <a:rPr lang="en-US" sz="3000" dirty="0"/>
              <a:t>Watch the video clip, keeping in mind the criteria for part 2 of the analysis guide and looking for ways the content representation might be improved (part 3).</a:t>
            </a:r>
          </a:p>
          <a:p>
            <a:pPr marL="365760" indent="-365760">
              <a:lnSpc>
                <a:spcPct val="80000"/>
              </a:lnSpc>
              <a:spcBef>
                <a:spcPts val="0"/>
              </a:spcBef>
              <a:spcAft>
                <a:spcPts val="1200"/>
              </a:spcAft>
              <a:buAutoNum type="arabicPeriod"/>
            </a:pPr>
            <a:r>
              <a:rPr lang="en-US" sz="3000" b="1" dirty="0"/>
              <a:t>Pairs: </a:t>
            </a:r>
            <a:r>
              <a:rPr lang="en-US" sz="3000" dirty="0"/>
              <a:t>Complete parts 2 and 3 of the analysis guide.</a:t>
            </a:r>
          </a:p>
        </p:txBody>
      </p:sp>
      <p:sp>
        <p:nvSpPr>
          <p:cNvPr id="4" name="TextBox 3"/>
          <p:cNvSpPr txBox="1"/>
          <p:nvPr/>
        </p:nvSpPr>
        <p:spPr>
          <a:xfrm>
            <a:off x="2971800" y="6172200"/>
            <a:ext cx="5791200" cy="369332"/>
          </a:xfrm>
          <a:prstGeom prst="rect">
            <a:avLst/>
          </a:prstGeom>
          <a:noFill/>
        </p:spPr>
        <p:txBody>
          <a:bodyPr wrap="square" rtlCol="0">
            <a:spAutoFit/>
          </a:bodyPr>
          <a:lstStyle/>
          <a:p>
            <a:r>
              <a:rPr lang="en-US" dirty="0">
                <a:solidFill>
                  <a:srgbClr val="0070C0"/>
                </a:solidFill>
                <a:latin typeface="Calibri" pitchFamily="34" charset="0"/>
              </a:rPr>
              <a:t>Link to Video Clip 7.2: </a:t>
            </a:r>
            <a:r>
              <a:rPr lang="en-US" dirty="0">
                <a:solidFill>
                  <a:srgbClr val="0070C0"/>
                </a:solidFill>
                <a:latin typeface="Calibri" pitchFamily="34" charset="0"/>
                <a:hlinkClick r:id="rId3"/>
              </a:rPr>
              <a:t>7.2_mspcp_gr.3.forces_wilde_L5_c9</a:t>
            </a:r>
            <a:endParaRPr lang="en-US" dirty="0">
              <a:solidFill>
                <a:srgbClr val="0070C0"/>
              </a:solidFill>
              <a:latin typeface="Calibri" pitchFamily="34" charset="0"/>
            </a:endParaRPr>
          </a:p>
        </p:txBody>
      </p:sp>
    </p:spTree>
    <p:extLst>
      <p:ext uri="{BB962C8B-B14F-4D97-AF65-F5344CB8AC3E}">
        <p14:creationId xmlns:p14="http://schemas.microsoft.com/office/powerpoint/2010/main" val="3788866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57200"/>
            <a:ext cx="8458200" cy="990600"/>
          </a:xfrm>
        </p:spPr>
        <p:txBody>
          <a:bodyPr>
            <a:noAutofit/>
          </a:bodyPr>
          <a:lstStyle/>
          <a:p>
            <a:r>
              <a:rPr lang="en-US" sz="3800" dirty="0"/>
              <a:t>Lesson Analysis 2: Strategy D (Hand-Strip Model)</a:t>
            </a:r>
          </a:p>
        </p:txBody>
      </p:sp>
      <p:sp>
        <p:nvSpPr>
          <p:cNvPr id="3" name="Content Placeholder 2"/>
          <p:cNvSpPr>
            <a:spLocks noGrp="1"/>
          </p:cNvSpPr>
          <p:nvPr>
            <p:ph idx="1"/>
          </p:nvPr>
        </p:nvSpPr>
        <p:spPr>
          <a:xfrm>
            <a:off x="533400" y="1524000"/>
            <a:ext cx="8382000" cy="5105400"/>
          </a:xfrm>
        </p:spPr>
        <p:txBody>
          <a:bodyPr>
            <a:noAutofit/>
          </a:bodyPr>
          <a:lstStyle/>
          <a:p>
            <a:pPr marL="0" indent="0">
              <a:spcBef>
                <a:spcPts val="0"/>
              </a:spcBef>
              <a:buNone/>
            </a:pPr>
            <a:r>
              <a:rPr lang="en-US" sz="2800" b="1" dirty="0"/>
              <a:t>Part 2</a:t>
            </a:r>
          </a:p>
          <a:p>
            <a:pPr marL="365760" indent="-365760">
              <a:spcBef>
                <a:spcPts val="600"/>
              </a:spcBef>
              <a:buFont typeface="+mj-lt"/>
              <a:buAutoNum type="arabicPeriod"/>
            </a:pPr>
            <a:r>
              <a:rPr lang="en-US" sz="2800" dirty="0"/>
              <a:t>Are students engaged in modifying or creating the content representation?</a:t>
            </a:r>
          </a:p>
          <a:p>
            <a:pPr marL="365760" indent="-365760">
              <a:buFont typeface="+mj-lt"/>
              <a:buAutoNum type="arabicPeriod"/>
            </a:pPr>
            <a:r>
              <a:rPr lang="en-US" sz="2800" dirty="0"/>
              <a:t>Are students engaged in analyzing the meaning of the content representation?</a:t>
            </a:r>
          </a:p>
          <a:p>
            <a:pPr marL="365760" indent="-365760">
              <a:buFont typeface="+mj-lt"/>
              <a:buAutoNum type="arabicPeriod"/>
            </a:pPr>
            <a:r>
              <a:rPr lang="en-US" sz="2800" dirty="0"/>
              <a:t>Are students engaged in critiquing the content representation?</a:t>
            </a:r>
          </a:p>
          <a:p>
            <a:pPr marL="0" indent="0">
              <a:spcBef>
                <a:spcPts val="1200"/>
              </a:spcBef>
              <a:buNone/>
            </a:pPr>
            <a:r>
              <a:rPr lang="en-US" sz="2800" b="1" dirty="0"/>
              <a:t>Part 3</a:t>
            </a:r>
          </a:p>
          <a:p>
            <a:pPr marL="0" indent="0">
              <a:spcBef>
                <a:spcPts val="0"/>
              </a:spcBef>
              <a:buNone/>
            </a:pPr>
            <a:r>
              <a:rPr lang="en-US" sz="2800" dirty="0"/>
              <a:t>What did you learn from watching the video clip that might suggest ways to improve the content representation?</a:t>
            </a:r>
          </a:p>
        </p:txBody>
      </p:sp>
    </p:spTree>
    <p:extLst>
      <p:ext uri="{BB962C8B-B14F-4D97-AF65-F5344CB8AC3E}">
        <p14:creationId xmlns:p14="http://schemas.microsoft.com/office/powerpoint/2010/main" val="372119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01000" cy="914400"/>
          </a:xfrm>
        </p:spPr>
        <p:txBody>
          <a:bodyPr>
            <a:noAutofit/>
          </a:bodyPr>
          <a:lstStyle/>
          <a:p>
            <a:r>
              <a:rPr lang="en-US" sz="3800" dirty="0"/>
              <a:t>Lesson Analysis 3: Strategy D (Earth-Sun Model)</a:t>
            </a:r>
          </a:p>
        </p:txBody>
      </p:sp>
      <p:sp>
        <p:nvSpPr>
          <p:cNvPr id="3" name="Content Placeholder 2"/>
          <p:cNvSpPr>
            <a:spLocks noGrp="1"/>
          </p:cNvSpPr>
          <p:nvPr>
            <p:ph idx="1"/>
          </p:nvPr>
        </p:nvSpPr>
        <p:spPr>
          <a:xfrm>
            <a:off x="533400" y="1752600"/>
            <a:ext cx="8229600" cy="4953000"/>
          </a:xfrm>
        </p:spPr>
        <p:txBody>
          <a:bodyPr/>
          <a:lstStyle/>
          <a:p>
            <a:pPr marL="365760" indent="-365760">
              <a:lnSpc>
                <a:spcPct val="80000"/>
              </a:lnSpc>
              <a:spcBef>
                <a:spcPts val="0"/>
              </a:spcBef>
              <a:spcAft>
                <a:spcPts val="0"/>
              </a:spcAft>
              <a:buAutoNum type="arabicPeriod"/>
            </a:pPr>
            <a:r>
              <a:rPr lang="en-US" sz="3000" dirty="0"/>
              <a:t>Read the context for the final video clip at the top of the transcript (handout 7.4).</a:t>
            </a:r>
          </a:p>
          <a:p>
            <a:pPr marL="365760" indent="-365760">
              <a:lnSpc>
                <a:spcPct val="80000"/>
              </a:lnSpc>
              <a:spcBef>
                <a:spcPts val="800"/>
              </a:spcBef>
              <a:spcAft>
                <a:spcPts val="0"/>
              </a:spcAft>
              <a:buAutoNum type="arabicPeriod"/>
            </a:pPr>
            <a:r>
              <a:rPr lang="en-US" sz="3000" dirty="0"/>
              <a:t>Read the main learning goal and description of the content representation at the top of </a:t>
            </a:r>
            <a:r>
              <a:rPr lang="en-US" sz="3000" b="1" dirty="0"/>
              <a:t>Analysis Guide D5</a:t>
            </a:r>
            <a:r>
              <a:rPr lang="en-US" sz="3000" dirty="0"/>
              <a:t>.</a:t>
            </a:r>
          </a:p>
          <a:p>
            <a:pPr marL="365760" indent="-365760">
              <a:lnSpc>
                <a:spcPct val="80000"/>
              </a:lnSpc>
              <a:spcBef>
                <a:spcPts val="800"/>
              </a:spcBef>
              <a:spcAft>
                <a:spcPts val="0"/>
              </a:spcAft>
              <a:buAutoNum type="arabicPeriod"/>
            </a:pPr>
            <a:r>
              <a:rPr lang="en-US" sz="3000" dirty="0"/>
              <a:t>Watch the video clip, keeping in mind the criteria for strategy D (part 1 of the analysis guide)</a:t>
            </a:r>
            <a:r>
              <a:rPr lang="en-US" sz="3000" dirty="0">
                <a:solidFill>
                  <a:srgbClr val="00B050"/>
                </a:solidFill>
              </a:rPr>
              <a:t>.</a:t>
            </a:r>
          </a:p>
          <a:p>
            <a:pPr marL="365760" indent="-365760">
              <a:lnSpc>
                <a:spcPct val="80000"/>
              </a:lnSpc>
              <a:spcBef>
                <a:spcPts val="800"/>
              </a:spcBef>
              <a:spcAft>
                <a:spcPts val="0"/>
              </a:spcAft>
              <a:buAutoNum type="arabicPeriod"/>
            </a:pPr>
            <a:r>
              <a:rPr lang="en-US" sz="3000" dirty="0"/>
              <a:t>Work with a partner to complete part 1 of the analysis guide.</a:t>
            </a:r>
          </a:p>
          <a:p>
            <a:pPr marL="365760" indent="-365760">
              <a:lnSpc>
                <a:spcPct val="80000"/>
              </a:lnSpc>
              <a:spcBef>
                <a:spcPts val="800"/>
              </a:spcBef>
              <a:spcAft>
                <a:spcPts val="0"/>
              </a:spcAft>
              <a:buAutoNum type="arabicPeriod"/>
            </a:pPr>
            <a:r>
              <a:rPr lang="en-US" sz="3000" dirty="0"/>
              <a:t>Share your responses with the group.</a:t>
            </a:r>
          </a:p>
        </p:txBody>
      </p:sp>
      <p:sp>
        <p:nvSpPr>
          <p:cNvPr id="4" name="TextBox 3"/>
          <p:cNvSpPr txBox="1"/>
          <p:nvPr/>
        </p:nvSpPr>
        <p:spPr>
          <a:xfrm>
            <a:off x="2514600" y="6096000"/>
            <a:ext cx="6324600" cy="369332"/>
          </a:xfrm>
          <a:prstGeom prst="rect">
            <a:avLst/>
          </a:prstGeom>
          <a:noFill/>
        </p:spPr>
        <p:txBody>
          <a:bodyPr wrap="square" rtlCol="0">
            <a:spAutoFit/>
          </a:bodyPr>
          <a:lstStyle/>
          <a:p>
            <a:r>
              <a:rPr lang="en-US" dirty="0">
                <a:solidFill>
                  <a:srgbClr val="0070C0"/>
                </a:solidFill>
                <a:latin typeface="Calibri" pitchFamily="34" charset="0"/>
              </a:rPr>
              <a:t>Link to Video Clip 7.3: </a:t>
            </a:r>
            <a:r>
              <a:rPr lang="en-US" dirty="0">
                <a:solidFill>
                  <a:srgbClr val="0070C0"/>
                </a:solidFill>
                <a:latin typeface="Calibri" pitchFamily="34" charset="0"/>
                <a:hlinkClick r:id="rId3"/>
              </a:rPr>
              <a:t>7.3_optional_stella2-03_kawamura_c1-c3</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8089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457200"/>
            <a:ext cx="8458200" cy="990600"/>
          </a:xfrm>
        </p:spPr>
        <p:txBody>
          <a:bodyPr>
            <a:noAutofit/>
          </a:bodyPr>
          <a:lstStyle/>
          <a:p>
            <a:r>
              <a:rPr lang="en-US" sz="3800" dirty="0"/>
              <a:t>Lesson Analysis 3: Strategy D (Earth-Sun Model)</a:t>
            </a:r>
          </a:p>
        </p:txBody>
      </p:sp>
      <p:sp>
        <p:nvSpPr>
          <p:cNvPr id="3" name="Content Placeholder 2"/>
          <p:cNvSpPr>
            <a:spLocks noGrp="1"/>
          </p:cNvSpPr>
          <p:nvPr>
            <p:ph idx="1"/>
          </p:nvPr>
        </p:nvSpPr>
        <p:spPr>
          <a:xfrm>
            <a:off x="533400" y="1524000"/>
            <a:ext cx="8382000" cy="5105400"/>
          </a:xfrm>
        </p:spPr>
        <p:txBody>
          <a:bodyPr>
            <a:noAutofit/>
          </a:bodyPr>
          <a:lstStyle/>
          <a:p>
            <a:pPr marL="0" indent="0">
              <a:spcBef>
                <a:spcPts val="0"/>
              </a:spcBef>
              <a:buNone/>
            </a:pPr>
            <a:r>
              <a:rPr lang="en-US" sz="2800" b="1" dirty="0"/>
              <a:t>Part 2</a:t>
            </a:r>
          </a:p>
          <a:p>
            <a:pPr marL="365760" indent="-365760">
              <a:spcBef>
                <a:spcPts val="600"/>
              </a:spcBef>
              <a:buFont typeface="+mj-lt"/>
              <a:buAutoNum type="arabicPeriod"/>
            </a:pPr>
            <a:r>
              <a:rPr lang="en-US" sz="2800" dirty="0"/>
              <a:t>Are students engaged in modifying or creating the content representation?</a:t>
            </a:r>
          </a:p>
          <a:p>
            <a:pPr marL="365760" indent="-365760">
              <a:buFont typeface="+mj-lt"/>
              <a:buAutoNum type="arabicPeriod"/>
            </a:pPr>
            <a:r>
              <a:rPr lang="en-US" sz="2800" dirty="0"/>
              <a:t>Are students engaged in analyzing the meaning of the content representation?</a:t>
            </a:r>
          </a:p>
          <a:p>
            <a:pPr marL="365760" indent="-365760">
              <a:buFont typeface="+mj-lt"/>
              <a:buAutoNum type="arabicPeriod"/>
            </a:pPr>
            <a:r>
              <a:rPr lang="en-US" sz="2800" dirty="0"/>
              <a:t>Are students engaged in critiquing the content representation?</a:t>
            </a:r>
          </a:p>
          <a:p>
            <a:pPr marL="0" indent="0">
              <a:spcBef>
                <a:spcPts val="1200"/>
              </a:spcBef>
              <a:buNone/>
            </a:pPr>
            <a:r>
              <a:rPr lang="en-US" sz="2800" b="1" dirty="0"/>
              <a:t>Part 3</a:t>
            </a:r>
          </a:p>
          <a:p>
            <a:pPr marL="0" indent="0">
              <a:spcBef>
                <a:spcPts val="0"/>
              </a:spcBef>
              <a:buNone/>
            </a:pPr>
            <a:r>
              <a:rPr lang="en-US" sz="2800" dirty="0"/>
              <a:t>What did you learn from watching the video clip that might suggest ways to improve the content representation?</a:t>
            </a:r>
          </a:p>
        </p:txBody>
      </p:sp>
    </p:spTree>
    <p:extLst>
      <p:ext uri="{BB962C8B-B14F-4D97-AF65-F5344CB8AC3E}">
        <p14:creationId xmlns:p14="http://schemas.microsoft.com/office/powerpoint/2010/main" val="3721194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533400"/>
            <a:ext cx="8153400" cy="990600"/>
          </a:xfrm>
        </p:spPr>
        <p:txBody>
          <a:bodyPr>
            <a:normAutofit/>
          </a:bodyPr>
          <a:lstStyle/>
          <a:p>
            <a:r>
              <a:rPr lang="en-US" dirty="0"/>
              <a:t>Strategy D: Synthesize and Summarize</a:t>
            </a:r>
          </a:p>
        </p:txBody>
      </p:sp>
      <p:sp>
        <p:nvSpPr>
          <p:cNvPr id="90115" name="Rectangle 3"/>
          <p:cNvSpPr>
            <a:spLocks noGrp="1" noChangeArrowheads="1"/>
          </p:cNvSpPr>
          <p:nvPr>
            <p:ph idx="1"/>
          </p:nvPr>
        </p:nvSpPr>
        <p:spPr>
          <a:xfrm>
            <a:off x="533400" y="1524000"/>
            <a:ext cx="8153400" cy="4876800"/>
          </a:xfrm>
        </p:spPr>
        <p:txBody>
          <a:bodyPr/>
          <a:lstStyle/>
          <a:p>
            <a:pPr marL="365760" indent="-365760">
              <a:spcBef>
                <a:spcPts val="0"/>
              </a:spcBef>
              <a:spcAft>
                <a:spcPts val="1200"/>
              </a:spcAft>
              <a:buFont typeface="+mj-lt"/>
              <a:buAutoNum type="arabicPeriod"/>
            </a:pPr>
            <a:r>
              <a:rPr lang="en-US" sz="3200" dirty="0"/>
              <a:t>What new ideas do you have about these aspects of today’s lesson analysis work?</a:t>
            </a:r>
          </a:p>
          <a:p>
            <a:pPr marL="731520" indent="-365760">
              <a:spcBef>
                <a:spcPts val="0"/>
              </a:spcBef>
              <a:spcAft>
                <a:spcPts val="600"/>
              </a:spcAft>
              <a:buFont typeface="Arial" pitchFamily="34" charset="0"/>
              <a:buChar char="•"/>
            </a:pPr>
            <a:r>
              <a:rPr lang="en-US" sz="3200" dirty="0"/>
              <a:t>How to select content representations</a:t>
            </a:r>
          </a:p>
          <a:p>
            <a:pPr marL="731520" indent="-365760">
              <a:spcBef>
                <a:spcPts val="0"/>
              </a:spcBef>
              <a:buFont typeface="Arial" pitchFamily="34" charset="0"/>
              <a:buChar char="•"/>
            </a:pPr>
            <a:r>
              <a:rPr lang="en-US" sz="3200" dirty="0"/>
              <a:t>How to engage students in using content representations  </a:t>
            </a:r>
          </a:p>
          <a:p>
            <a:pPr marL="365760" indent="-365760">
              <a:spcBef>
                <a:spcPts val="1200"/>
              </a:spcBef>
              <a:buFont typeface="+mj-lt"/>
              <a:buAutoNum type="arabicPeriod" startAt="2"/>
            </a:pPr>
            <a:r>
              <a:rPr lang="en-US" sz="3200" dirty="0"/>
              <a:t>Did our content-representation work give you any new insights about forces? </a:t>
            </a:r>
          </a:p>
        </p:txBody>
      </p:sp>
    </p:spTree>
    <p:extLst>
      <p:ext uri="{BB962C8B-B14F-4D97-AF65-F5344CB8AC3E}">
        <p14:creationId xmlns:p14="http://schemas.microsoft.com/office/powerpoint/2010/main" val="134163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2000"/>
                                        <p:tgtEl>
                                          <p:spTgt spid="901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fade">
                                      <p:cBhvr>
                                        <p:cTn id="12" dur="2000"/>
                                        <p:tgtEl>
                                          <p:spTgt spid="901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fade">
                                      <p:cBhvr>
                                        <p:cTn id="17" dur="2000"/>
                                        <p:tgtEl>
                                          <p:spTgt spid="901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Effect transition="in" filter="fade">
                                      <p:cBhvr>
                                        <p:cTn id="22" dur="20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600200"/>
          </a:xfrm>
        </p:spPr>
        <p:txBody>
          <a:bodyPr/>
          <a:lstStyle/>
          <a:p>
            <a:pPr fontAlgn="auto">
              <a:spcAft>
                <a:spcPts val="0"/>
              </a:spcAft>
              <a:defRPr/>
            </a:pPr>
            <a:r>
              <a:rPr lang="en-US" dirty="0"/>
              <a:t>forces</a:t>
            </a:r>
            <a:endParaRPr lang="en-US" altLang="en-US" dirty="0"/>
          </a:p>
        </p:txBody>
      </p:sp>
      <p:sp>
        <p:nvSpPr>
          <p:cNvPr id="8195" name="Rectangle 3"/>
          <p:cNvSpPr>
            <a:spLocks noGrp="1" noChangeArrowheads="1"/>
          </p:cNvSpPr>
          <p:nvPr>
            <p:ph type="subTitle" idx="1"/>
          </p:nvPr>
        </p:nvSpPr>
        <p:spPr>
          <a:xfrm>
            <a:off x="838200" y="3962400"/>
            <a:ext cx="7391400" cy="15240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05200"/>
            <a:ext cx="7162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3</a:t>
            </a: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83003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Homework</a:t>
            </a:r>
          </a:p>
        </p:txBody>
      </p:sp>
      <p:sp>
        <p:nvSpPr>
          <p:cNvPr id="3" name="Content Placeholder 2"/>
          <p:cNvSpPr>
            <a:spLocks noGrp="1"/>
          </p:cNvSpPr>
          <p:nvPr>
            <p:ph idx="1"/>
          </p:nvPr>
        </p:nvSpPr>
        <p:spPr>
          <a:xfrm>
            <a:off x="685800" y="1524000"/>
            <a:ext cx="8001000" cy="4876800"/>
          </a:xfrm>
        </p:spPr>
        <p:txBody>
          <a:bodyPr/>
          <a:lstStyle/>
          <a:p>
            <a:pPr marL="0" indent="0">
              <a:spcBef>
                <a:spcPts val="1200"/>
              </a:spcBef>
              <a:buNone/>
            </a:pPr>
            <a:r>
              <a:rPr lang="en-US" sz="3200" dirty="0"/>
              <a:t>Share a new idea or question from the content deepening homework.</a:t>
            </a:r>
          </a:p>
          <a:p>
            <a:pPr lvl="1"/>
            <a:r>
              <a:rPr lang="en-US" sz="3200" dirty="0"/>
              <a:t>What helped clarify your understandings of the science content?</a:t>
            </a:r>
          </a:p>
          <a:p>
            <a:pPr lvl="1"/>
            <a:r>
              <a:rPr lang="en-US" sz="3200" dirty="0"/>
              <a:t>What idea was new to you?</a:t>
            </a:r>
          </a:p>
          <a:p>
            <a:pPr lvl="1"/>
            <a:r>
              <a:rPr lang="en-US" sz="3200" dirty="0"/>
              <a:t>What idea were you confused about?</a:t>
            </a:r>
          </a:p>
          <a:p>
            <a:pPr lvl="1"/>
            <a:r>
              <a:rPr lang="en-US" sz="3200" dirty="0"/>
              <a:t>What big idea do you think is important to highlight for students? </a:t>
            </a:r>
          </a:p>
          <a:p>
            <a:pPr lvl="1"/>
            <a:r>
              <a:rPr lang="en-US" sz="3200" dirty="0"/>
              <a:t>What burning question do you have?</a:t>
            </a:r>
          </a:p>
          <a:p>
            <a:pPr marL="0" indent="0">
              <a:spcBef>
                <a:spcPts val="1200"/>
              </a:spcBef>
              <a:buNone/>
            </a:pPr>
            <a:endParaRPr lang="en-US" dirty="0"/>
          </a:p>
        </p:txBody>
      </p:sp>
    </p:spTree>
    <p:extLst>
      <p:ext uri="{BB962C8B-B14F-4D97-AF65-F5344CB8AC3E}">
        <p14:creationId xmlns:p14="http://schemas.microsoft.com/office/powerpoint/2010/main" val="2669211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pPr lvl="0"/>
            <a:br>
              <a:rPr lang="en-US" sz="3600" dirty="0"/>
            </a:br>
            <a:r>
              <a:rPr lang="en-US" dirty="0"/>
              <a:t>Content Deepening: Focus Question 1</a:t>
            </a:r>
            <a:br>
              <a:rPr lang="en-US" sz="3600" dirty="0"/>
            </a:br>
            <a:endParaRPr lang="en-US" sz="3600" dirty="0"/>
          </a:p>
        </p:txBody>
      </p:sp>
      <p:sp>
        <p:nvSpPr>
          <p:cNvPr id="3" name="Content Placeholder 2"/>
          <p:cNvSpPr>
            <a:spLocks noGrp="1"/>
          </p:cNvSpPr>
          <p:nvPr>
            <p:ph idx="1"/>
          </p:nvPr>
        </p:nvSpPr>
        <p:spPr>
          <a:xfrm>
            <a:off x="533400" y="1524000"/>
            <a:ext cx="8153400" cy="4495800"/>
          </a:xfrm>
        </p:spPr>
        <p:txBody>
          <a:bodyPr/>
          <a:lstStyle/>
          <a:p>
            <a:pPr marL="0" lvl="1" indent="0">
              <a:spcBef>
                <a:spcPts val="0"/>
              </a:spcBef>
              <a:spcAft>
                <a:spcPts val="2400"/>
              </a:spcAft>
              <a:buClrTx/>
              <a:buNone/>
            </a:pPr>
            <a:r>
              <a:rPr lang="en-US" sz="3200" dirty="0"/>
              <a:t>What happens if more than one force pushes or pulls an object?</a:t>
            </a:r>
          </a:p>
        </p:txBody>
      </p:sp>
    </p:spTree>
    <p:extLst>
      <p:ext uri="{BB962C8B-B14F-4D97-AF65-F5344CB8AC3E}">
        <p14:creationId xmlns:p14="http://schemas.microsoft.com/office/powerpoint/2010/main" val="360162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Investigation 1: File Cabinet</a:t>
            </a:r>
          </a:p>
        </p:txBody>
      </p:sp>
      <p:pic>
        <p:nvPicPr>
          <p:cNvPr id="8" name="Content Placeholder 7" descr="S:\PD\Project Files\RESPeCT\2.0 PD Curriculum Modules\Cohort 2\3.1_Forces Module\3.0 Lesson Plans\Art Specs\final art\RES.C2.FOR.ASMT.003.jpg"/>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629656" y="2133600"/>
            <a:ext cx="3514344" cy="3169920"/>
          </a:xfrm>
          <a:prstGeom prst="rect">
            <a:avLst/>
          </a:prstGeom>
          <a:noFill/>
          <a:ln>
            <a:noFill/>
          </a:ln>
        </p:spPr>
      </p:pic>
      <p:sp>
        <p:nvSpPr>
          <p:cNvPr id="3" name="Content Placeholder 2"/>
          <p:cNvSpPr>
            <a:spLocks noGrp="1"/>
          </p:cNvSpPr>
          <p:nvPr>
            <p:ph sz="half" idx="2"/>
          </p:nvPr>
        </p:nvSpPr>
        <p:spPr>
          <a:xfrm>
            <a:off x="762000" y="1524000"/>
            <a:ext cx="4495800" cy="4953000"/>
          </a:xfrm>
        </p:spPr>
        <p:txBody>
          <a:bodyPr/>
          <a:lstStyle/>
          <a:p>
            <a:pPr marL="0" indent="0">
              <a:spcBef>
                <a:spcPts val="1200"/>
              </a:spcBef>
              <a:buNone/>
            </a:pPr>
            <a:r>
              <a:rPr lang="en-US" sz="3200" dirty="0"/>
              <a:t>A student is trying to move a heavy file cabinet across a carpeted floor, but the cabinet doesn’t move.</a:t>
            </a:r>
          </a:p>
          <a:p>
            <a:pPr marL="0" indent="0">
              <a:spcBef>
                <a:spcPts val="1800"/>
              </a:spcBef>
              <a:buNone/>
            </a:pPr>
            <a:r>
              <a:rPr lang="en-US" sz="3200" dirty="0"/>
              <a:t>Why do you think the cabinet won’t move? </a:t>
            </a:r>
          </a:p>
        </p:txBody>
      </p:sp>
    </p:spTree>
    <p:extLst>
      <p:ext uri="{BB962C8B-B14F-4D97-AF65-F5344CB8AC3E}">
        <p14:creationId xmlns:p14="http://schemas.microsoft.com/office/powerpoint/2010/main" val="21192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lstStyle/>
          <a:p>
            <a:r>
              <a:rPr lang="en-US" dirty="0"/>
              <a:t>Trends in Reflections</a:t>
            </a:r>
          </a:p>
        </p:txBody>
      </p:sp>
      <p:graphicFrame>
        <p:nvGraphicFramePr>
          <p:cNvPr id="4" name="Content Placeholder 4"/>
          <p:cNvGraphicFramePr>
            <a:graphicFrameLocks/>
          </p:cNvGraphicFramePr>
          <p:nvPr>
            <p:extLst/>
          </p:nvPr>
        </p:nvGraphicFramePr>
        <p:xfrm>
          <a:off x="533400" y="1295400"/>
          <a:ext cx="8077200" cy="4876800"/>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4272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7492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76625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76625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68238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7649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70496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682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381000"/>
            <a:ext cx="7924800" cy="990600"/>
          </a:xfrm>
        </p:spPr>
        <p:txBody>
          <a:bodyPr>
            <a:normAutofit/>
          </a:bodyPr>
          <a:lstStyle/>
          <a:p>
            <a:r>
              <a:rPr lang="en-US" dirty="0"/>
              <a:t>Investigation 1: File Cabinet</a:t>
            </a:r>
          </a:p>
        </p:txBody>
      </p:sp>
      <p:pic>
        <p:nvPicPr>
          <p:cNvPr id="7" name="Content Placeholder 7" descr="S:\PD\Project Files\RESPeCT\2.0 PD Curriculum Modules\Cohort 2\3.1_Forces Module\3.0 Lesson Plans\Art Specs\final art\RES.C2.FOR.ASMT.003.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81200"/>
            <a:ext cx="3285744" cy="3169920"/>
          </a:xfrm>
          <a:prstGeom prst="rect">
            <a:avLst/>
          </a:prstGeom>
          <a:noFill/>
          <a:ln>
            <a:noFill/>
          </a:ln>
        </p:spPr>
      </p:pic>
      <p:sp>
        <p:nvSpPr>
          <p:cNvPr id="11" name="TextBox 10"/>
          <p:cNvSpPr txBox="1"/>
          <p:nvPr/>
        </p:nvSpPr>
        <p:spPr>
          <a:xfrm>
            <a:off x="762000" y="1447800"/>
            <a:ext cx="4114800" cy="4939070"/>
          </a:xfrm>
          <a:prstGeom prst="rect">
            <a:avLst/>
          </a:prstGeom>
          <a:noFill/>
        </p:spPr>
        <p:txBody>
          <a:bodyPr wrap="square" rtlCol="0">
            <a:spAutoFit/>
          </a:bodyPr>
          <a:lstStyle/>
          <a:p>
            <a:pPr>
              <a:spcBef>
                <a:spcPts val="1200"/>
              </a:spcBef>
              <a:buClr>
                <a:schemeClr val="bg1">
                  <a:lumMod val="75000"/>
                </a:schemeClr>
              </a:buClr>
            </a:pPr>
            <a:r>
              <a:rPr lang="en-US" sz="2900" dirty="0">
                <a:latin typeface="Calibri" pitchFamily="34" charset="0"/>
              </a:rPr>
              <a:t>Think about the tiny bumps on the bottom surfaces of the file cabinet and the floor.</a:t>
            </a:r>
          </a:p>
          <a:p>
            <a:pPr>
              <a:spcBef>
                <a:spcPts val="2400"/>
              </a:spcBef>
              <a:buClr>
                <a:schemeClr val="bg1">
                  <a:lumMod val="75000"/>
                </a:schemeClr>
              </a:buClr>
            </a:pPr>
            <a:r>
              <a:rPr lang="en-US" sz="2900" dirty="0">
                <a:latin typeface="Calibri" pitchFamily="34" charset="0"/>
              </a:rPr>
              <a:t>How could we use our hand-strip model to represent the bumps on these surfaces interacting or pushing against one another?</a:t>
            </a:r>
          </a:p>
        </p:txBody>
      </p:sp>
    </p:spTree>
    <p:extLst>
      <p:ext uri="{BB962C8B-B14F-4D97-AF65-F5344CB8AC3E}">
        <p14:creationId xmlns:p14="http://schemas.microsoft.com/office/powerpoint/2010/main" val="2813839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solidFill>
                  <a:srgbClr val="D2533C"/>
                </a:solidFill>
                <a:latin typeface="Calibri" charset="0"/>
              </a:rPr>
              <a:t>Investigation 1: File Cabinet</a:t>
            </a:r>
            <a:endParaRPr lang="en-US" dirty="0">
              <a:solidFill>
                <a:srgbClr val="000000"/>
              </a:solidFill>
              <a:latin typeface="Calibri" charset="0"/>
            </a:endParaRPr>
          </a:p>
        </p:txBody>
      </p:sp>
      <p:sp>
        <p:nvSpPr>
          <p:cNvPr id="3" name="Content Placeholder 2"/>
          <p:cNvSpPr>
            <a:spLocks noGrp="1"/>
          </p:cNvSpPr>
          <p:nvPr>
            <p:ph idx="1"/>
          </p:nvPr>
        </p:nvSpPr>
        <p:spPr>
          <a:xfrm>
            <a:off x="685800" y="1600200"/>
            <a:ext cx="8001000" cy="4876800"/>
          </a:xfrm>
        </p:spPr>
        <p:txBody>
          <a:bodyPr/>
          <a:lstStyle/>
          <a:p>
            <a:pPr marL="457200" indent="-457200">
              <a:spcBef>
                <a:spcPts val="1200"/>
              </a:spcBef>
              <a:buFont typeface="+mj-lt"/>
              <a:buAutoNum type="arabicPeriod"/>
            </a:pPr>
            <a:r>
              <a:rPr lang="en-US" sz="3200" dirty="0"/>
              <a:t>Complete part 1 of handout 7.5 (Describe the Forces). </a:t>
            </a:r>
          </a:p>
          <a:p>
            <a:pPr marL="457200" indent="-457200">
              <a:spcBef>
                <a:spcPts val="1200"/>
              </a:spcBef>
              <a:buFont typeface="+mj-lt"/>
              <a:buAutoNum type="arabicPeriod"/>
            </a:pPr>
            <a:r>
              <a:rPr lang="en-US" sz="3200" dirty="0"/>
              <a:t>Make sure to include science ideas about forces and friction in your explanations.</a:t>
            </a:r>
          </a:p>
        </p:txBody>
      </p:sp>
    </p:spTree>
    <p:extLst>
      <p:ext uri="{BB962C8B-B14F-4D97-AF65-F5344CB8AC3E}">
        <p14:creationId xmlns:p14="http://schemas.microsoft.com/office/powerpoint/2010/main" val="3309172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lstStyle/>
          <a:p>
            <a:r>
              <a:rPr lang="en-US" dirty="0"/>
              <a:t>Investigation 1: File Cabinet</a:t>
            </a:r>
          </a:p>
        </p:txBody>
      </p:sp>
      <p:sp>
        <p:nvSpPr>
          <p:cNvPr id="3" name="Content Placeholder 2"/>
          <p:cNvSpPr>
            <a:spLocks noGrp="1"/>
          </p:cNvSpPr>
          <p:nvPr>
            <p:ph idx="1"/>
          </p:nvPr>
        </p:nvSpPr>
        <p:spPr>
          <a:xfrm>
            <a:off x="762000" y="1600200"/>
            <a:ext cx="7924800" cy="4876800"/>
          </a:xfrm>
        </p:spPr>
        <p:txBody>
          <a:bodyPr/>
          <a:lstStyle/>
          <a:p>
            <a:pPr marL="365760" indent="-365760"/>
            <a:r>
              <a:rPr lang="en-US" sz="3200" dirty="0"/>
              <a:t>Share your diagrams and answers to the handout questions for each scenario.</a:t>
            </a:r>
          </a:p>
          <a:p>
            <a:pPr marL="365760" indent="-365760">
              <a:spcBef>
                <a:spcPts val="1200"/>
              </a:spcBef>
            </a:pPr>
            <a:r>
              <a:rPr lang="en-US" sz="3200" dirty="0"/>
              <a:t>Explain how the force of </a:t>
            </a:r>
            <a:r>
              <a:rPr lang="en-US" sz="3200" b="1" dirty="0"/>
              <a:t>friction </a:t>
            </a:r>
            <a:r>
              <a:rPr lang="en-US" sz="3200" dirty="0"/>
              <a:t>is involved in each scenario.</a:t>
            </a:r>
          </a:p>
          <a:p>
            <a:pPr marL="365760" indent="-365760">
              <a:spcBef>
                <a:spcPts val="1200"/>
              </a:spcBef>
            </a:pPr>
            <a:r>
              <a:rPr lang="en-US" sz="3200" dirty="0"/>
              <a:t>As others share their ideas, be prepared to agree or disagree, ask questions, or add on. </a:t>
            </a:r>
          </a:p>
        </p:txBody>
      </p:sp>
    </p:spTree>
    <p:extLst>
      <p:ext uri="{BB962C8B-B14F-4D97-AF65-F5344CB8AC3E}">
        <p14:creationId xmlns:p14="http://schemas.microsoft.com/office/powerpoint/2010/main" val="3558882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rmAutofit/>
          </a:bodyPr>
          <a:lstStyle/>
          <a:p>
            <a:r>
              <a:rPr lang="en-US" dirty="0"/>
              <a:t>Investigation 2: Describe the Forces</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429000"/>
            <a:ext cx="1828800" cy="2697480"/>
          </a:xfrm>
          <a:prstGeom prst="rect">
            <a:avLst/>
          </a:prstGeom>
          <a:noFill/>
        </p:spPr>
      </p:pic>
      <p:pic>
        <p:nvPicPr>
          <p:cNvPr id="10" name="Content Placeholder 6" descr="S:\PD\Project Files\RESPeCT\2.0 PD Curriculum Modules\Cohort 2\3.1_Forces Module\3.0 Lesson Plans\Art Specs\final art\RES.C2.FOR.ASMT.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191000"/>
            <a:ext cx="2962275" cy="1933575"/>
          </a:xfrm>
          <a:prstGeom prst="rect">
            <a:avLst/>
          </a:prstGeom>
          <a:noFill/>
          <a:ln>
            <a:noFill/>
          </a:ln>
          <a:extLst/>
        </p:spPr>
      </p:pic>
      <p:sp>
        <p:nvSpPr>
          <p:cNvPr id="11" name="TextBox 10"/>
          <p:cNvSpPr txBox="1"/>
          <p:nvPr/>
        </p:nvSpPr>
        <p:spPr>
          <a:xfrm>
            <a:off x="6553200" y="6172200"/>
            <a:ext cx="1143000" cy="246221"/>
          </a:xfrm>
          <a:prstGeom prst="rect">
            <a:avLst/>
          </a:prstGeom>
          <a:noFill/>
        </p:spPr>
        <p:txBody>
          <a:bodyPr wrap="square" rtlCol="0">
            <a:spAutoFit/>
          </a:bodyPr>
          <a:lstStyle/>
          <a:p>
            <a:r>
              <a:rPr lang="en-US" sz="1000" dirty="0">
                <a:latin typeface="Calibri" pitchFamily="34" charset="0"/>
              </a:rPr>
              <a:t>Courtesy of  BSCS</a:t>
            </a:r>
          </a:p>
        </p:txBody>
      </p:sp>
      <p:sp>
        <p:nvSpPr>
          <p:cNvPr id="12" name="TextBox 11"/>
          <p:cNvSpPr txBox="1"/>
          <p:nvPr/>
        </p:nvSpPr>
        <p:spPr>
          <a:xfrm>
            <a:off x="3048000" y="6096000"/>
            <a:ext cx="1143000" cy="246221"/>
          </a:xfrm>
          <a:prstGeom prst="rect">
            <a:avLst/>
          </a:prstGeom>
          <a:noFill/>
        </p:spPr>
        <p:txBody>
          <a:bodyPr wrap="square" rtlCol="0">
            <a:spAutoFit/>
          </a:bodyPr>
          <a:lstStyle/>
          <a:p>
            <a:r>
              <a:rPr lang="en-US" sz="1000" dirty="0">
                <a:latin typeface="Calibri" pitchFamily="34" charset="0"/>
              </a:rPr>
              <a:t>Courtesy of  BSCS</a:t>
            </a:r>
          </a:p>
        </p:txBody>
      </p:sp>
      <p:sp>
        <p:nvSpPr>
          <p:cNvPr id="13" name="TextBox 12"/>
          <p:cNvSpPr txBox="1"/>
          <p:nvPr/>
        </p:nvSpPr>
        <p:spPr>
          <a:xfrm>
            <a:off x="762000" y="1447800"/>
            <a:ext cx="8001000" cy="2323713"/>
          </a:xfrm>
          <a:prstGeom prst="rect">
            <a:avLst/>
          </a:prstGeom>
          <a:noFill/>
        </p:spPr>
        <p:txBody>
          <a:bodyPr wrap="square" rtlCol="0">
            <a:spAutoFit/>
          </a:bodyPr>
          <a:lstStyle/>
          <a:p>
            <a:pPr marL="365760" indent="-365760">
              <a:spcBef>
                <a:spcPts val="600"/>
              </a:spcBef>
              <a:buClr>
                <a:schemeClr val="bg1">
                  <a:lumMod val="65000"/>
                </a:schemeClr>
              </a:buClr>
              <a:buFont typeface="Arial" pitchFamily="34" charset="0"/>
              <a:buChar char="•"/>
            </a:pPr>
            <a:r>
              <a:rPr lang="en-US" sz="2800" dirty="0">
                <a:latin typeface="Calibri" pitchFamily="34" charset="0"/>
              </a:rPr>
              <a:t>Complete part 2 of handout 7.5 (Describe the Forces) using science ideas about forces to support your ideas.</a:t>
            </a:r>
          </a:p>
          <a:p>
            <a:pPr marL="365760" indent="-365760">
              <a:spcBef>
                <a:spcPts val="600"/>
              </a:spcBef>
              <a:buClr>
                <a:schemeClr val="bg1">
                  <a:lumMod val="65000"/>
                </a:schemeClr>
              </a:buClr>
              <a:buFont typeface="Arial" pitchFamily="34" charset="0"/>
              <a:buChar char="•"/>
            </a:pPr>
            <a:r>
              <a:rPr lang="en-US" sz="2800" dirty="0">
                <a:latin typeface="Calibri" pitchFamily="34" charset="0"/>
              </a:rPr>
              <a:t>Think about how gravity is involved in each scenario.</a:t>
            </a:r>
          </a:p>
        </p:txBody>
      </p:sp>
    </p:spTree>
    <p:extLst>
      <p:ext uri="{BB962C8B-B14F-4D97-AF65-F5344CB8AC3E}">
        <p14:creationId xmlns:p14="http://schemas.microsoft.com/office/powerpoint/2010/main" val="458326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lstStyle/>
          <a:p>
            <a:r>
              <a:rPr lang="en-US" dirty="0"/>
              <a:t>Investigation 2: Describe the Forces</a:t>
            </a:r>
          </a:p>
        </p:txBody>
      </p:sp>
      <p:sp>
        <p:nvSpPr>
          <p:cNvPr id="3" name="Content Placeholder 2"/>
          <p:cNvSpPr>
            <a:spLocks noGrp="1"/>
          </p:cNvSpPr>
          <p:nvPr>
            <p:ph idx="1"/>
          </p:nvPr>
        </p:nvSpPr>
        <p:spPr>
          <a:xfrm>
            <a:off x="762000" y="1600200"/>
            <a:ext cx="7924800" cy="4876800"/>
          </a:xfrm>
        </p:spPr>
        <p:txBody>
          <a:bodyPr/>
          <a:lstStyle/>
          <a:p>
            <a:pPr marL="365760" indent="-365760"/>
            <a:r>
              <a:rPr lang="en-US" sz="3200" dirty="0"/>
              <a:t>Share your diagrams and answers to the handout questions for each scenario.</a:t>
            </a:r>
          </a:p>
          <a:p>
            <a:pPr marL="365760" indent="-365760">
              <a:spcBef>
                <a:spcPts val="1200"/>
              </a:spcBef>
            </a:pPr>
            <a:r>
              <a:rPr lang="en-US" sz="3200" dirty="0"/>
              <a:t>Explain how the force of </a:t>
            </a:r>
            <a:r>
              <a:rPr lang="en-US" sz="3200" b="1" dirty="0"/>
              <a:t>gravity </a:t>
            </a:r>
            <a:r>
              <a:rPr lang="en-US" sz="3200" dirty="0"/>
              <a:t>is involved in each scenario.</a:t>
            </a:r>
          </a:p>
          <a:p>
            <a:pPr marL="365760" indent="-365760">
              <a:spcBef>
                <a:spcPts val="1200"/>
              </a:spcBef>
            </a:pPr>
            <a:r>
              <a:rPr lang="en-US" sz="3200" dirty="0"/>
              <a:t>As others share their ideas, be prepared to agree or disagree, ask questions, or add on. </a:t>
            </a:r>
          </a:p>
        </p:txBody>
      </p:sp>
    </p:spTree>
    <p:extLst>
      <p:ext uri="{BB962C8B-B14F-4D97-AF65-F5344CB8AC3E}">
        <p14:creationId xmlns:p14="http://schemas.microsoft.com/office/powerpoint/2010/main" val="3558882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fontScale="90000"/>
          </a:bodyPr>
          <a:lstStyle/>
          <a:p>
            <a:r>
              <a:rPr lang="en-US" dirty="0"/>
              <a:t>Reflect: Content Deepening Focus Question 1</a:t>
            </a:r>
          </a:p>
        </p:txBody>
      </p:sp>
      <p:sp>
        <p:nvSpPr>
          <p:cNvPr id="3" name="Content Placeholder 2"/>
          <p:cNvSpPr>
            <a:spLocks noGrp="1"/>
          </p:cNvSpPr>
          <p:nvPr>
            <p:ph idx="1"/>
          </p:nvPr>
        </p:nvSpPr>
        <p:spPr>
          <a:xfrm>
            <a:off x="533400" y="1295400"/>
            <a:ext cx="8382000" cy="5105400"/>
          </a:xfrm>
        </p:spPr>
        <p:txBody>
          <a:bodyPr/>
          <a:lstStyle/>
          <a:p>
            <a:pPr marL="0" indent="0">
              <a:buNone/>
            </a:pPr>
            <a:r>
              <a:rPr lang="en-US" sz="2900" i="1" dirty="0"/>
              <a:t>What happens if more than one force pushes or pulls an object?    </a:t>
            </a:r>
          </a:p>
          <a:p>
            <a:pPr marL="0" indent="0">
              <a:spcBef>
                <a:spcPts val="2400"/>
              </a:spcBef>
              <a:buNone/>
            </a:pPr>
            <a:r>
              <a:rPr lang="en-US" sz="2900" dirty="0"/>
              <a:t>Answer the focus question in your science notebook using these sentence starters:</a:t>
            </a:r>
          </a:p>
          <a:p>
            <a:pPr marL="731520" indent="-365760">
              <a:spcBef>
                <a:spcPts val="1200"/>
              </a:spcBef>
            </a:pPr>
            <a:r>
              <a:rPr lang="en-US" sz="2900" i="1" dirty="0"/>
              <a:t>If forces of </a:t>
            </a:r>
            <a:r>
              <a:rPr lang="en-US" sz="2900" b="1" i="1" dirty="0"/>
              <a:t>equal</a:t>
            </a:r>
            <a:r>
              <a:rPr lang="en-US" sz="2900" i="1" dirty="0"/>
              <a:t> (the same) strength are pushing or pulling an object in opposite directions, the object will ____________.</a:t>
            </a:r>
          </a:p>
          <a:p>
            <a:pPr marL="731520" indent="-365760">
              <a:spcBef>
                <a:spcPts val="1200"/>
              </a:spcBef>
            </a:pPr>
            <a:r>
              <a:rPr lang="en-US" sz="2900" i="1" dirty="0"/>
              <a:t>If forces of </a:t>
            </a:r>
            <a:r>
              <a:rPr lang="en-US" sz="2900" b="1" i="1" dirty="0"/>
              <a:t>unequal</a:t>
            </a:r>
            <a:r>
              <a:rPr lang="en-US" sz="2900" i="1" dirty="0"/>
              <a:t> (not the same) strength </a:t>
            </a:r>
            <a:br>
              <a:rPr lang="en-US" sz="2900" i="1" dirty="0"/>
            </a:br>
            <a:r>
              <a:rPr lang="en-US" sz="2900" i="1" dirty="0"/>
              <a:t>are pushing or pulling an object in opposite directions, the object will ____________.</a:t>
            </a:r>
          </a:p>
          <a:p>
            <a:pPr marL="0" indent="0">
              <a:buNone/>
            </a:pPr>
            <a:endParaRPr lang="en-US" dirty="0"/>
          </a:p>
        </p:txBody>
      </p:sp>
    </p:spTree>
    <p:extLst>
      <p:ext uri="{BB962C8B-B14F-4D97-AF65-F5344CB8AC3E}">
        <p14:creationId xmlns:p14="http://schemas.microsoft.com/office/powerpoint/2010/main" val="392813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990600"/>
          </a:xfrm>
        </p:spPr>
        <p:txBody>
          <a:bodyPr>
            <a:noAutofit/>
          </a:bodyPr>
          <a:lstStyle/>
          <a:p>
            <a:pPr marL="685800"/>
            <a:r>
              <a:rPr lang="en-US" sz="3800" dirty="0"/>
              <a:t>Key Science Ideas</a:t>
            </a:r>
          </a:p>
        </p:txBody>
      </p:sp>
      <p:sp>
        <p:nvSpPr>
          <p:cNvPr id="3" name="Content Placeholder 2"/>
          <p:cNvSpPr>
            <a:spLocks noGrp="1"/>
          </p:cNvSpPr>
          <p:nvPr>
            <p:ph idx="1"/>
          </p:nvPr>
        </p:nvSpPr>
        <p:spPr>
          <a:xfrm>
            <a:off x="457200" y="1295400"/>
            <a:ext cx="8458200" cy="5334000"/>
          </a:xfrm>
        </p:spPr>
        <p:txBody>
          <a:bodyPr/>
          <a:lstStyle/>
          <a:p>
            <a:pPr marL="365760" indent="-365760">
              <a:spcBef>
                <a:spcPts val="1200"/>
              </a:spcBef>
            </a:pPr>
            <a:r>
              <a:rPr lang="en-US" sz="3200" dirty="0">
                <a:solidFill>
                  <a:srgbClr val="000000"/>
                </a:solidFill>
                <a:latin typeface="Calibri" charset="0"/>
              </a:rPr>
              <a:t>A force can be a push or a pull. </a:t>
            </a:r>
          </a:p>
          <a:p>
            <a:pPr marL="365760" indent="-365760">
              <a:spcBef>
                <a:spcPts val="1200"/>
              </a:spcBef>
            </a:pPr>
            <a:r>
              <a:rPr lang="en-US" sz="3200" dirty="0">
                <a:solidFill>
                  <a:srgbClr val="000000"/>
                </a:solidFill>
                <a:latin typeface="Calibri" charset="0"/>
              </a:rPr>
              <a:t>A force has a strength and direction. </a:t>
            </a:r>
          </a:p>
          <a:p>
            <a:pPr marL="365760" indent="-365760">
              <a:spcBef>
                <a:spcPts val="1200"/>
              </a:spcBef>
            </a:pPr>
            <a:r>
              <a:rPr lang="en-US" sz="3200" dirty="0">
                <a:solidFill>
                  <a:srgbClr val="000000"/>
                </a:solidFill>
                <a:latin typeface="Calibri" charset="0"/>
              </a:rPr>
              <a:t>Arrows can be used to represent both the strength and direction of a force. </a:t>
            </a:r>
          </a:p>
          <a:p>
            <a:pPr marL="365760" indent="-365760">
              <a:spcBef>
                <a:spcPts val="1200"/>
              </a:spcBef>
            </a:pPr>
            <a:r>
              <a:rPr lang="en-US" sz="3200" dirty="0">
                <a:solidFill>
                  <a:srgbClr val="000000"/>
                </a:solidFill>
                <a:latin typeface="Calibri" charset="0"/>
              </a:rPr>
              <a:t>When bumps on the surfaces of two objects push against one another, they create a force called </a:t>
            </a:r>
            <a:r>
              <a:rPr lang="en-US" sz="3200" b="1" dirty="0">
                <a:solidFill>
                  <a:srgbClr val="000000"/>
                </a:solidFill>
                <a:latin typeface="Calibri" charset="0"/>
              </a:rPr>
              <a:t>friction</a:t>
            </a:r>
            <a:r>
              <a:rPr lang="en-US" sz="3200" dirty="0">
                <a:solidFill>
                  <a:srgbClr val="000000"/>
                </a:solidFill>
                <a:latin typeface="Calibri" charset="0"/>
              </a:rPr>
              <a:t>.</a:t>
            </a:r>
          </a:p>
          <a:p>
            <a:pPr marL="365760" indent="-365760">
              <a:spcBef>
                <a:spcPts val="1200"/>
              </a:spcBef>
            </a:pPr>
            <a:r>
              <a:rPr lang="en-US" sz="3200" dirty="0">
                <a:solidFill>
                  <a:srgbClr val="000000"/>
                </a:solidFill>
                <a:latin typeface="Calibri" charset="0"/>
              </a:rPr>
              <a:t>The pushing force of friction makes a moving object slow down and eventually stop.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33400"/>
            <a:ext cx="685800" cy="685800"/>
          </a:xfrm>
          <a:prstGeom prst="rect">
            <a:avLst/>
          </a:prstGeom>
        </p:spPr>
      </p:pic>
    </p:spTree>
    <p:extLst>
      <p:ext uri="{BB962C8B-B14F-4D97-AF65-F5344CB8AC3E}">
        <p14:creationId xmlns:p14="http://schemas.microsoft.com/office/powerpoint/2010/main" val="174923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990600"/>
          </a:xfrm>
        </p:spPr>
        <p:txBody>
          <a:bodyPr>
            <a:noAutofit/>
          </a:bodyPr>
          <a:lstStyle/>
          <a:p>
            <a:pPr marL="685800"/>
            <a:r>
              <a:rPr lang="en-US" sz="3800" dirty="0"/>
              <a:t>Key Science Ideas</a:t>
            </a:r>
          </a:p>
        </p:txBody>
      </p:sp>
      <p:sp>
        <p:nvSpPr>
          <p:cNvPr id="3" name="Content Placeholder 2"/>
          <p:cNvSpPr>
            <a:spLocks noGrp="1"/>
          </p:cNvSpPr>
          <p:nvPr>
            <p:ph idx="1"/>
          </p:nvPr>
        </p:nvSpPr>
        <p:spPr>
          <a:xfrm>
            <a:off x="457200" y="1295400"/>
            <a:ext cx="8229600" cy="5334000"/>
          </a:xfrm>
        </p:spPr>
        <p:txBody>
          <a:bodyPr/>
          <a:lstStyle/>
          <a:p>
            <a:pPr marL="365760" indent="-365760">
              <a:spcBef>
                <a:spcPts val="1200"/>
              </a:spcBef>
            </a:pPr>
            <a:r>
              <a:rPr lang="en-US" sz="3200" dirty="0">
                <a:solidFill>
                  <a:srgbClr val="000000"/>
                </a:solidFill>
                <a:latin typeface="Calibri" charset="0"/>
              </a:rPr>
              <a:t>More than one force can push or pull an object at the same time. One of those forces can be friction.</a:t>
            </a:r>
          </a:p>
          <a:p>
            <a:pPr marL="365760" indent="-365760">
              <a:spcBef>
                <a:spcPts val="1200"/>
              </a:spcBef>
            </a:pPr>
            <a:r>
              <a:rPr lang="en-US" sz="3200" dirty="0">
                <a:solidFill>
                  <a:srgbClr val="000000"/>
                </a:solidFill>
                <a:latin typeface="Calibri" charset="0"/>
              </a:rPr>
              <a:t>If two forces of </a:t>
            </a:r>
            <a:r>
              <a:rPr lang="en-US" sz="3200" b="1" dirty="0">
                <a:solidFill>
                  <a:srgbClr val="000000"/>
                </a:solidFill>
                <a:latin typeface="Calibri" charset="0"/>
              </a:rPr>
              <a:t>equal</a:t>
            </a:r>
            <a:r>
              <a:rPr lang="en-US" sz="3200" dirty="0">
                <a:solidFill>
                  <a:srgbClr val="000000"/>
                </a:solidFill>
                <a:latin typeface="Calibri" charset="0"/>
              </a:rPr>
              <a:t> strength are pushing or pulling an object in opposite directions, the object won’t move.</a:t>
            </a:r>
          </a:p>
          <a:p>
            <a:pPr marL="365760" indent="-365760">
              <a:spcBef>
                <a:spcPts val="1200"/>
              </a:spcBef>
            </a:pPr>
            <a:r>
              <a:rPr lang="en-US" sz="3200" dirty="0">
                <a:solidFill>
                  <a:srgbClr val="000000"/>
                </a:solidFill>
                <a:latin typeface="Calibri" charset="0"/>
              </a:rPr>
              <a:t>If two forces of </a:t>
            </a:r>
            <a:r>
              <a:rPr lang="en-US" sz="3200" b="1" dirty="0">
                <a:solidFill>
                  <a:srgbClr val="000000"/>
                </a:solidFill>
                <a:latin typeface="Calibri" charset="0"/>
              </a:rPr>
              <a:t>unequal</a:t>
            </a:r>
            <a:r>
              <a:rPr lang="en-US" sz="3200" dirty="0">
                <a:solidFill>
                  <a:srgbClr val="000000"/>
                </a:solidFill>
                <a:latin typeface="Calibri" charset="0"/>
              </a:rPr>
              <a:t> strength are pushing or pulling an object in opposite directions, the object will move in the direction the stronger force is pushing or pulling.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33400"/>
            <a:ext cx="685800" cy="685800"/>
          </a:xfrm>
          <a:prstGeom prst="rect">
            <a:avLst/>
          </a:prstGeom>
        </p:spPr>
      </p:pic>
    </p:spTree>
    <p:extLst>
      <p:ext uri="{BB962C8B-B14F-4D97-AF65-F5344CB8AC3E}">
        <p14:creationId xmlns:p14="http://schemas.microsoft.com/office/powerpoint/2010/main" val="174923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pPr lvl="0"/>
            <a:br>
              <a:rPr lang="en-US" sz="3600" dirty="0"/>
            </a:br>
            <a:r>
              <a:rPr lang="en-US" dirty="0"/>
              <a:t>Content Deepening: Focus Question 2</a:t>
            </a:r>
            <a:br>
              <a:rPr lang="en-US" sz="3600" dirty="0"/>
            </a:br>
            <a:endParaRPr lang="en-US" sz="3600" dirty="0"/>
          </a:p>
        </p:txBody>
      </p:sp>
      <p:sp>
        <p:nvSpPr>
          <p:cNvPr id="3" name="Content Placeholder 2"/>
          <p:cNvSpPr>
            <a:spLocks noGrp="1"/>
          </p:cNvSpPr>
          <p:nvPr>
            <p:ph idx="1"/>
          </p:nvPr>
        </p:nvSpPr>
        <p:spPr>
          <a:xfrm>
            <a:off x="533400" y="1524000"/>
            <a:ext cx="8153400" cy="4495800"/>
          </a:xfrm>
        </p:spPr>
        <p:txBody>
          <a:bodyPr/>
          <a:lstStyle/>
          <a:p>
            <a:pPr marL="0" lvl="1" indent="0">
              <a:spcBef>
                <a:spcPts val="0"/>
              </a:spcBef>
              <a:spcAft>
                <a:spcPts val="2400"/>
              </a:spcAft>
              <a:buClrTx/>
              <a:buNone/>
            </a:pPr>
            <a:r>
              <a:rPr lang="en-US" sz="3200" dirty="0"/>
              <a:t>How can ideas about forces help us predict the motion of objects?</a:t>
            </a:r>
          </a:p>
        </p:txBody>
      </p:sp>
    </p:spTree>
    <p:extLst>
      <p:ext uri="{BB962C8B-B14F-4D97-AF65-F5344CB8AC3E}">
        <p14:creationId xmlns:p14="http://schemas.microsoft.com/office/powerpoint/2010/main" val="3601624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90600"/>
          </a:xfrm>
        </p:spPr>
        <p:txBody>
          <a:bodyPr/>
          <a:lstStyle/>
          <a:p>
            <a:r>
              <a:rPr lang="en-US" dirty="0"/>
              <a:t>Investigation 3: Cotton Balls in the Wind</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645331" y="1581150"/>
            <a:ext cx="3853338" cy="4895850"/>
          </a:xfrm>
          <a:prstGeom prst="rect">
            <a:avLst/>
          </a:prstGeom>
        </p:spPr>
      </p:pic>
      <p:sp>
        <p:nvSpPr>
          <p:cNvPr id="6" name="TextBox 5">
            <a:extLst>
              <a:ext uri="{FF2B5EF4-FFF2-40B4-BE49-F238E27FC236}">
                <a16:creationId xmlns:a16="http://schemas.microsoft.com/office/drawing/2014/main" id="{BC8AB50F-6985-4AAE-B398-2722BDEA1FA7}"/>
              </a:ext>
            </a:extLst>
          </p:cNvPr>
          <p:cNvSpPr txBox="1"/>
          <p:nvPr/>
        </p:nvSpPr>
        <p:spPr>
          <a:xfrm>
            <a:off x="5181600" y="6477000"/>
            <a:ext cx="1578531" cy="246221"/>
          </a:xfrm>
          <a:prstGeom prst="rect">
            <a:avLst/>
          </a:prstGeom>
          <a:noFill/>
        </p:spPr>
        <p:txBody>
          <a:bodyPr wrap="square" rtlCol="0">
            <a:spAutoFit/>
          </a:bodyPr>
          <a:lstStyle/>
          <a:p>
            <a:r>
              <a:rPr lang="en-US" sz="1000" dirty="0">
                <a:latin typeface="Calibri" panose="020F0502020204030204" pitchFamily="34" charset="0"/>
              </a:rPr>
              <a:t>Photo courtesy of BSCS</a:t>
            </a:r>
          </a:p>
        </p:txBody>
      </p:sp>
    </p:spTree>
    <p:extLst>
      <p:ext uri="{BB962C8B-B14F-4D97-AF65-F5344CB8AC3E}">
        <p14:creationId xmlns:p14="http://schemas.microsoft.com/office/powerpoint/2010/main" val="211920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3479014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90600"/>
          </a:xfrm>
        </p:spPr>
        <p:txBody>
          <a:bodyPr/>
          <a:lstStyle/>
          <a:p>
            <a:r>
              <a:rPr lang="en-US" dirty="0"/>
              <a:t>Investigation 3: Cotton Balls in the Wind</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645331" y="1581150"/>
            <a:ext cx="3853338" cy="4895850"/>
          </a:xfrm>
          <a:prstGeom prst="rect">
            <a:avLst/>
          </a:prstGeom>
        </p:spPr>
      </p:pic>
      <p:sp>
        <p:nvSpPr>
          <p:cNvPr id="6" name="TextBox 5">
            <a:extLst>
              <a:ext uri="{FF2B5EF4-FFF2-40B4-BE49-F238E27FC236}">
                <a16:creationId xmlns:a16="http://schemas.microsoft.com/office/drawing/2014/main" id="{BC8AB50F-6985-4AAE-B398-2722BDEA1FA7}"/>
              </a:ext>
            </a:extLst>
          </p:cNvPr>
          <p:cNvSpPr txBox="1"/>
          <p:nvPr/>
        </p:nvSpPr>
        <p:spPr>
          <a:xfrm>
            <a:off x="5181600" y="6477000"/>
            <a:ext cx="1578531" cy="246221"/>
          </a:xfrm>
          <a:prstGeom prst="rect">
            <a:avLst/>
          </a:prstGeom>
          <a:noFill/>
        </p:spPr>
        <p:txBody>
          <a:bodyPr wrap="square" rtlCol="0">
            <a:spAutoFit/>
          </a:bodyPr>
          <a:lstStyle/>
          <a:p>
            <a:r>
              <a:rPr lang="en-US" sz="1000" dirty="0">
                <a:latin typeface="Calibri" panose="020F0502020204030204" pitchFamily="34" charset="0"/>
              </a:rPr>
              <a:t>Photo courtesy of BSCS</a:t>
            </a:r>
          </a:p>
        </p:txBody>
      </p:sp>
    </p:spTree>
    <p:extLst>
      <p:ext uri="{BB962C8B-B14F-4D97-AF65-F5344CB8AC3E}">
        <p14:creationId xmlns:p14="http://schemas.microsoft.com/office/powerpoint/2010/main" val="2119205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Investigation 3: Cotton Balls in the Wind</a:t>
            </a:r>
          </a:p>
        </p:txBody>
      </p:sp>
      <p:sp>
        <p:nvSpPr>
          <p:cNvPr id="21" name="TextBox 20"/>
          <p:cNvSpPr txBox="1"/>
          <p:nvPr/>
        </p:nvSpPr>
        <p:spPr>
          <a:xfrm>
            <a:off x="609600" y="1371600"/>
            <a:ext cx="8153400" cy="4985980"/>
          </a:xfrm>
          <a:prstGeom prst="rect">
            <a:avLst/>
          </a:prstGeom>
          <a:noFill/>
        </p:spPr>
        <p:txBody>
          <a:bodyPr wrap="square" rtlCol="0">
            <a:spAutoFit/>
          </a:bodyPr>
          <a:lstStyle/>
          <a:p>
            <a:pPr>
              <a:spcBef>
                <a:spcPts val="2400"/>
              </a:spcBef>
              <a:buClr>
                <a:schemeClr val="bg1">
                  <a:lumMod val="75000"/>
                </a:schemeClr>
              </a:buClr>
            </a:pPr>
            <a:r>
              <a:rPr lang="en-US" sz="3200" dirty="0">
                <a:latin typeface="Calibri" pitchFamily="34" charset="0"/>
              </a:rPr>
              <a:t>Do you agree or disagree with this pattern of motion based on our observations?</a:t>
            </a:r>
          </a:p>
          <a:p>
            <a:pPr marL="731520" indent="-365760">
              <a:spcBef>
                <a:spcPts val="1200"/>
              </a:spcBef>
              <a:buClr>
                <a:schemeClr val="bg1">
                  <a:lumMod val="75000"/>
                </a:schemeClr>
              </a:buClr>
              <a:buFont typeface="+mj-lt"/>
              <a:buAutoNum type="arabicPeriod"/>
            </a:pPr>
            <a:r>
              <a:rPr lang="en-US" sz="3200" dirty="0">
                <a:latin typeface="Calibri" pitchFamily="34" charset="0"/>
              </a:rPr>
              <a:t>When the cotton ball was dropped, it fell toward the ground.</a:t>
            </a:r>
          </a:p>
          <a:p>
            <a:pPr marL="731520" indent="-365760">
              <a:spcBef>
                <a:spcPts val="1200"/>
              </a:spcBef>
              <a:buClr>
                <a:schemeClr val="bg1">
                  <a:lumMod val="75000"/>
                </a:schemeClr>
              </a:buClr>
              <a:buFont typeface="+mj-lt"/>
              <a:buAutoNum type="arabicPeriod"/>
            </a:pPr>
            <a:r>
              <a:rPr lang="en-US" sz="3200" dirty="0">
                <a:latin typeface="Calibri" pitchFamily="34" charset="0"/>
              </a:rPr>
              <a:t>When the fan blew on the cotton ball, it moved forward, but it also continued falling toward the ground.</a:t>
            </a:r>
          </a:p>
          <a:p>
            <a:pPr marL="731520" indent="-365760">
              <a:spcBef>
                <a:spcPts val="1200"/>
              </a:spcBef>
              <a:buClr>
                <a:schemeClr val="bg1">
                  <a:lumMod val="75000"/>
                </a:schemeClr>
              </a:buClr>
              <a:buFont typeface="+mj-lt"/>
              <a:buAutoNum type="arabicPeriod"/>
            </a:pPr>
            <a:r>
              <a:rPr lang="en-US" sz="3200" dirty="0">
                <a:latin typeface="Calibri" pitchFamily="34" charset="0"/>
              </a:rPr>
              <a:t>When the cotton ball hit the ground, it stopped moving.</a:t>
            </a:r>
          </a:p>
        </p:txBody>
      </p:sp>
    </p:spTree>
    <p:extLst>
      <p:ext uri="{BB962C8B-B14F-4D97-AF65-F5344CB8AC3E}">
        <p14:creationId xmlns:p14="http://schemas.microsoft.com/office/powerpoint/2010/main" val="411907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990600"/>
          </a:xfrm>
        </p:spPr>
        <p:txBody>
          <a:bodyPr/>
          <a:lstStyle/>
          <a:p>
            <a:r>
              <a:rPr lang="en-US" dirty="0"/>
              <a:t>Investigation 3: Cotton Balls in the Wind</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09600" y="3581400"/>
            <a:ext cx="8153400" cy="3048000"/>
          </a:xfrm>
        </p:spPr>
      </p:pic>
      <p:graphicFrame>
        <p:nvGraphicFramePr>
          <p:cNvPr id="8" name="Object 7"/>
          <p:cNvGraphicFramePr>
            <a:graphicFrameLocks noChangeAspect="1"/>
          </p:cNvGraphicFramePr>
          <p:nvPr>
            <p:extLst>
              <p:ext uri="{D42A27DB-BD31-4B8C-83A1-F6EECF244321}">
                <p14:modId xmlns:p14="http://schemas.microsoft.com/office/powerpoint/2010/main" val="4085952936"/>
              </p:ext>
            </p:extLst>
          </p:nvPr>
        </p:nvGraphicFramePr>
        <p:xfrm>
          <a:off x="3429000" y="3733800"/>
          <a:ext cx="444500" cy="381000"/>
        </p:xfrm>
        <a:graphic>
          <a:graphicData uri="http://schemas.openxmlformats.org/presentationml/2006/ole">
            <mc:AlternateContent xmlns:mc="http://schemas.openxmlformats.org/markup-compatibility/2006">
              <mc:Choice xmlns:v="urn:schemas-microsoft-com:vml" Requires="v">
                <p:oleObj spid="_x0000_s2092" name="Image" r:id="rId5" imgW="444444" imgH="380952" progId="">
                  <p:embed/>
                </p:oleObj>
              </mc:Choice>
              <mc:Fallback>
                <p:oleObj name="Image" r:id="rId5" imgW="444444" imgH="380952" progId="">
                  <p:embed/>
                  <p:pic>
                    <p:nvPicPr>
                      <p:cNvPr id="0"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733800"/>
                        <a:ext cx="444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26493050"/>
              </p:ext>
            </p:extLst>
          </p:nvPr>
        </p:nvGraphicFramePr>
        <p:xfrm>
          <a:off x="3429000" y="4229100"/>
          <a:ext cx="444500" cy="381000"/>
        </p:xfrm>
        <a:graphic>
          <a:graphicData uri="http://schemas.openxmlformats.org/presentationml/2006/ole">
            <mc:AlternateContent xmlns:mc="http://schemas.openxmlformats.org/markup-compatibility/2006">
              <mc:Choice xmlns:v="urn:schemas-microsoft-com:vml" Requires="v">
                <p:oleObj spid="_x0000_s2093" name="Image" r:id="rId7" imgW="444444" imgH="380952" progId="">
                  <p:embed/>
                </p:oleObj>
              </mc:Choice>
              <mc:Fallback>
                <p:oleObj name="Image" r:id="rId7" imgW="444444" imgH="380952" progId="">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229100"/>
                        <a:ext cx="444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00332584"/>
              </p:ext>
            </p:extLst>
          </p:nvPr>
        </p:nvGraphicFramePr>
        <p:xfrm>
          <a:off x="4112984" y="4566557"/>
          <a:ext cx="444500" cy="381000"/>
        </p:xfrm>
        <a:graphic>
          <a:graphicData uri="http://schemas.openxmlformats.org/presentationml/2006/ole">
            <mc:AlternateContent xmlns:mc="http://schemas.openxmlformats.org/markup-compatibility/2006">
              <mc:Choice xmlns:v="urn:schemas-microsoft-com:vml" Requires="v">
                <p:oleObj spid="_x0000_s2094" name="Image" r:id="rId8" imgW="444444" imgH="380952" progId="">
                  <p:embed/>
                </p:oleObj>
              </mc:Choice>
              <mc:Fallback>
                <p:oleObj name="Image" r:id="rId8" imgW="444444" imgH="380952" progId="">
                  <p:embed/>
                  <p:pic>
                    <p:nvPicPr>
                      <p:cNvPr id="0" name="Picture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2984" y="4566557"/>
                        <a:ext cx="444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20114990"/>
              </p:ext>
            </p:extLst>
          </p:nvPr>
        </p:nvGraphicFramePr>
        <p:xfrm>
          <a:off x="4953000" y="4947557"/>
          <a:ext cx="444500" cy="381000"/>
        </p:xfrm>
        <a:graphic>
          <a:graphicData uri="http://schemas.openxmlformats.org/presentationml/2006/ole">
            <mc:AlternateContent xmlns:mc="http://schemas.openxmlformats.org/markup-compatibility/2006">
              <mc:Choice xmlns:v="urn:schemas-microsoft-com:vml" Requires="v">
                <p:oleObj spid="_x0000_s2095" name="Image" r:id="rId9" imgW="444444" imgH="380952" progId="">
                  <p:embed/>
                </p:oleObj>
              </mc:Choice>
              <mc:Fallback>
                <p:oleObj name="Image" r:id="rId9" imgW="444444" imgH="380952" progId="">
                  <p:embed/>
                  <p:pic>
                    <p:nvPicPr>
                      <p:cNvPr id="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947557"/>
                        <a:ext cx="444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90708376"/>
              </p:ext>
            </p:extLst>
          </p:nvPr>
        </p:nvGraphicFramePr>
        <p:xfrm>
          <a:off x="6019800" y="5290457"/>
          <a:ext cx="444500" cy="381000"/>
        </p:xfrm>
        <a:graphic>
          <a:graphicData uri="http://schemas.openxmlformats.org/presentationml/2006/ole">
            <mc:AlternateContent xmlns:mc="http://schemas.openxmlformats.org/markup-compatibility/2006">
              <mc:Choice xmlns:v="urn:schemas-microsoft-com:vml" Requires="v">
                <p:oleObj spid="_x0000_s2096" name="Image" r:id="rId10" imgW="444444" imgH="380952" progId="">
                  <p:embed/>
                </p:oleObj>
              </mc:Choice>
              <mc:Fallback>
                <p:oleObj name="Image" r:id="rId10" imgW="444444" imgH="380952" progId="">
                  <p:embed/>
                  <p:pic>
                    <p:nvPicPr>
                      <p:cNvPr id="0"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290457"/>
                        <a:ext cx="444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90355508"/>
              </p:ext>
            </p:extLst>
          </p:nvPr>
        </p:nvGraphicFramePr>
        <p:xfrm>
          <a:off x="6870700" y="5715000"/>
          <a:ext cx="431800" cy="342900"/>
        </p:xfrm>
        <a:graphic>
          <a:graphicData uri="http://schemas.openxmlformats.org/presentationml/2006/ole">
            <mc:AlternateContent xmlns:mc="http://schemas.openxmlformats.org/markup-compatibility/2006">
              <mc:Choice xmlns:v="urn:schemas-microsoft-com:vml" Requires="v">
                <p:oleObj spid="_x0000_s2097" name="Image" r:id="rId11" imgW="431746" imgH="342857" progId="">
                  <p:embed/>
                </p:oleObj>
              </mc:Choice>
              <mc:Fallback>
                <p:oleObj name="Image" r:id="rId11" imgW="431746" imgH="342857" progId="">
                  <p:embed/>
                  <p:pic>
                    <p:nvPicPr>
                      <p:cNvPr id="0" name="Picture 4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0700" y="5715000"/>
                        <a:ext cx="431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Down Arrow 14"/>
          <p:cNvSpPr/>
          <p:nvPr/>
        </p:nvSpPr>
        <p:spPr>
          <a:xfrm>
            <a:off x="3276600" y="3810000"/>
            <a:ext cx="76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314700" y="4757057"/>
            <a:ext cx="558800" cy="119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685800" y="6019800"/>
            <a:ext cx="8001000" cy="0"/>
          </a:xfrm>
          <a:prstGeom prst="line">
            <a:avLst/>
          </a:prstGeom>
          <a:ln w="38100">
            <a:solidFill>
              <a:srgbClr val="211D1E"/>
            </a:solidFill>
          </a:ln>
        </p:spPr>
        <p:style>
          <a:lnRef idx="2">
            <a:schemeClr val="dk1"/>
          </a:lnRef>
          <a:fillRef idx="0">
            <a:schemeClr val="dk1"/>
          </a:fillRef>
          <a:effectRef idx="1">
            <a:schemeClr val="dk1"/>
          </a:effectRef>
          <a:fontRef idx="minor">
            <a:schemeClr val="tx1"/>
          </a:fontRef>
        </p:style>
      </p:cxnSp>
      <p:sp>
        <p:nvSpPr>
          <p:cNvPr id="25" name="Right Arrow 24"/>
          <p:cNvSpPr/>
          <p:nvPr/>
        </p:nvSpPr>
        <p:spPr>
          <a:xfrm rot="10800000">
            <a:off x="7467600" y="6128657"/>
            <a:ext cx="558800" cy="119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5800" y="1219200"/>
            <a:ext cx="8153400" cy="2323713"/>
          </a:xfrm>
          <a:prstGeom prst="rect">
            <a:avLst/>
          </a:prstGeom>
          <a:noFill/>
        </p:spPr>
        <p:txBody>
          <a:bodyPr wrap="square" rtlCol="0">
            <a:spAutoFit/>
          </a:bodyPr>
          <a:lstStyle/>
          <a:p>
            <a:r>
              <a:rPr lang="en-US" sz="2700" b="1" dirty="0">
                <a:latin typeface="Calibri" pitchFamily="34" charset="0"/>
              </a:rPr>
              <a:t>Step 1:</a:t>
            </a:r>
            <a:r>
              <a:rPr lang="en-US" sz="2700" dirty="0">
                <a:latin typeface="Calibri" pitchFamily="34" charset="0"/>
              </a:rPr>
              <a:t> </a:t>
            </a:r>
            <a:r>
              <a:rPr lang="en-US" sz="2700" b="1" dirty="0">
                <a:latin typeface="Calibri" pitchFamily="34" charset="0"/>
              </a:rPr>
              <a:t>Gravity</a:t>
            </a:r>
            <a:r>
              <a:rPr lang="en-US" sz="2700" dirty="0">
                <a:latin typeface="Calibri" pitchFamily="34" charset="0"/>
              </a:rPr>
              <a:t> pulls the cotton ball toward the ground.</a:t>
            </a:r>
          </a:p>
          <a:p>
            <a:pPr>
              <a:spcBef>
                <a:spcPts val="600"/>
              </a:spcBef>
            </a:pPr>
            <a:r>
              <a:rPr lang="en-US" sz="2700" b="1" dirty="0">
                <a:latin typeface="Calibri" pitchFamily="34" charset="0"/>
              </a:rPr>
              <a:t>Step 2: Air from the fan </a:t>
            </a:r>
            <a:r>
              <a:rPr lang="en-US" sz="2700" dirty="0">
                <a:latin typeface="Calibri" pitchFamily="34" charset="0"/>
              </a:rPr>
              <a:t>pushes the cotton ball horizontally while gravity keeps pulling it down.</a:t>
            </a:r>
          </a:p>
          <a:p>
            <a:pPr>
              <a:spcBef>
                <a:spcPts val="600"/>
              </a:spcBef>
            </a:pPr>
            <a:r>
              <a:rPr lang="en-US" sz="2700" b="1" dirty="0">
                <a:latin typeface="Calibri" pitchFamily="34" charset="0"/>
              </a:rPr>
              <a:t>Step 3: Friction</a:t>
            </a:r>
            <a:r>
              <a:rPr lang="en-US" sz="2700" dirty="0">
                <a:latin typeface="Calibri" pitchFamily="34" charset="0"/>
              </a:rPr>
              <a:t> between the cotton ball and the floor slows the cotton ball to a stop after it hits the ground.</a:t>
            </a:r>
            <a:endParaRPr lang="en-US" sz="2700" dirty="0"/>
          </a:p>
        </p:txBody>
      </p:sp>
      <p:sp>
        <p:nvSpPr>
          <p:cNvPr id="17" name="TextBox 16"/>
          <p:cNvSpPr txBox="1"/>
          <p:nvPr/>
        </p:nvSpPr>
        <p:spPr>
          <a:xfrm>
            <a:off x="6934200" y="6324600"/>
            <a:ext cx="12192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41190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300"/>
                                        <p:tgtEl>
                                          <p:spTgt spid="10"/>
                                        </p:tgtEl>
                                      </p:cBhvr>
                                    </p:animEffect>
                                  </p:childTnLst>
                                </p:cTn>
                              </p:par>
                            </p:childTnLst>
                          </p:cTn>
                        </p:par>
                        <p:par>
                          <p:cTn id="20" fill="hold">
                            <p:stCondLst>
                              <p:cond delay="28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33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8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43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990600"/>
          </a:xfrm>
        </p:spPr>
        <p:txBody>
          <a:bodyPr>
            <a:noAutofit/>
          </a:bodyPr>
          <a:lstStyle/>
          <a:p>
            <a:r>
              <a:rPr lang="en-US" sz="3800" dirty="0"/>
              <a:t>Reflect: Content Deepening Focus Question 2</a:t>
            </a:r>
          </a:p>
        </p:txBody>
      </p:sp>
      <p:sp>
        <p:nvSpPr>
          <p:cNvPr id="3" name="Content Placeholder 2"/>
          <p:cNvSpPr>
            <a:spLocks noGrp="1"/>
          </p:cNvSpPr>
          <p:nvPr>
            <p:ph idx="1"/>
          </p:nvPr>
        </p:nvSpPr>
        <p:spPr>
          <a:xfrm>
            <a:off x="381000" y="1371600"/>
            <a:ext cx="8458200" cy="5257800"/>
          </a:xfrm>
        </p:spPr>
        <p:txBody>
          <a:bodyPr/>
          <a:lstStyle/>
          <a:p>
            <a:pPr marL="0" indent="0">
              <a:buNone/>
            </a:pPr>
            <a:r>
              <a:rPr lang="en-US" sz="3000" i="1" dirty="0">
                <a:latin typeface="Calibri" charset="0"/>
              </a:rPr>
              <a:t>How can ideas about forces help us predict the motion of objects?</a:t>
            </a:r>
          </a:p>
          <a:p>
            <a:pPr marL="731520" indent="-365760">
              <a:spcBef>
                <a:spcPts val="2400"/>
              </a:spcBef>
            </a:pPr>
            <a:r>
              <a:rPr lang="en-US" sz="3000" dirty="0">
                <a:latin typeface="Calibri" charset="0"/>
              </a:rPr>
              <a:t>Share with an elbow partner how ideas about forces helped you predict and explain the motion of a cotton ball in front of a rotating fan.</a:t>
            </a:r>
          </a:p>
          <a:p>
            <a:pPr marL="731520" indent="-365760">
              <a:spcBef>
                <a:spcPts val="1200"/>
              </a:spcBef>
            </a:pPr>
            <a:r>
              <a:rPr lang="en-US" sz="3000" dirty="0">
                <a:latin typeface="Calibri" charset="0"/>
              </a:rPr>
              <a:t>Answer the focus question in your science notebook using evidence from the cotton-ball investigation to support your explanation.</a:t>
            </a:r>
          </a:p>
        </p:txBody>
      </p:sp>
    </p:spTree>
    <p:extLst>
      <p:ext uri="{BB962C8B-B14F-4D97-AF65-F5344CB8AC3E}">
        <p14:creationId xmlns:p14="http://schemas.microsoft.com/office/powerpoint/2010/main" val="2015888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pPr marL="777240"/>
            <a:r>
              <a:rPr lang="en-US" dirty="0"/>
              <a:t>Key Science Ideas</a:t>
            </a:r>
          </a:p>
        </p:txBody>
      </p:sp>
      <p:sp>
        <p:nvSpPr>
          <p:cNvPr id="3" name="Content Placeholder 2"/>
          <p:cNvSpPr>
            <a:spLocks noGrp="1"/>
          </p:cNvSpPr>
          <p:nvPr>
            <p:ph idx="1"/>
          </p:nvPr>
        </p:nvSpPr>
        <p:spPr>
          <a:xfrm>
            <a:off x="685800" y="1600200"/>
            <a:ext cx="8001000" cy="4876800"/>
          </a:xfrm>
        </p:spPr>
        <p:txBody>
          <a:bodyPr/>
          <a:lstStyle/>
          <a:p>
            <a:pPr marL="365760" indent="-365760"/>
            <a:r>
              <a:rPr lang="en-US" sz="3200" b="1" dirty="0">
                <a:solidFill>
                  <a:srgbClr val="000000"/>
                </a:solidFill>
                <a:latin typeface="Calibri" charset="0"/>
              </a:rPr>
              <a:t>Forces</a:t>
            </a:r>
            <a:r>
              <a:rPr lang="en-US" sz="3200" dirty="0">
                <a:solidFill>
                  <a:srgbClr val="000000"/>
                </a:solidFill>
                <a:latin typeface="Calibri" charset="0"/>
              </a:rPr>
              <a:t> are pushes and pulls that can change an object’s motion. </a:t>
            </a:r>
          </a:p>
          <a:p>
            <a:pPr marL="365760" indent="-365760">
              <a:spcBef>
                <a:spcPts val="1200"/>
              </a:spcBef>
            </a:pPr>
            <a:r>
              <a:rPr lang="en-US" sz="3200" dirty="0">
                <a:solidFill>
                  <a:srgbClr val="000000"/>
                </a:solidFill>
                <a:latin typeface="Calibri" charset="0"/>
              </a:rPr>
              <a:t>If we know the strength (size) and direction of the forces acting on an object, we can predict whether or not it will move and in what direction. </a:t>
            </a:r>
          </a:p>
          <a:p>
            <a:endParaRPr lang="en-US" dirty="0">
              <a:solidFill>
                <a:srgbClr val="000000"/>
              </a:solidFill>
              <a:latin typeface="Calibri"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762000"/>
            <a:ext cx="685800" cy="685800"/>
          </a:xfrm>
          <a:prstGeom prst="rect">
            <a:avLst/>
          </a:prstGeom>
        </p:spPr>
      </p:pic>
    </p:spTree>
    <p:extLst>
      <p:ext uri="{BB962C8B-B14F-4D97-AF65-F5344CB8AC3E}">
        <p14:creationId xmlns:p14="http://schemas.microsoft.com/office/powerpoint/2010/main" val="59503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Digging Deeper</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pPr>
            <a:r>
              <a:rPr lang="en-US" sz="3200" dirty="0"/>
              <a:t>What are speed, velocity, and acceleration?</a:t>
            </a:r>
          </a:p>
          <a:p>
            <a:pPr marL="365760" indent="-365760">
              <a:spcBef>
                <a:spcPts val="1200"/>
              </a:spcBef>
            </a:pPr>
            <a:r>
              <a:rPr lang="en-US" sz="3200" dirty="0"/>
              <a:t>How do scientists represent these concepts?</a:t>
            </a:r>
          </a:p>
          <a:p>
            <a:pPr marL="365760" indent="-365760">
              <a:spcBef>
                <a:spcPts val="1200"/>
              </a:spcBef>
            </a:pPr>
            <a:r>
              <a:rPr lang="en-US" sz="3200" dirty="0"/>
              <a:t>What does acceleration</a:t>
            </a:r>
            <a:r>
              <a:rPr lang="en-US" sz="3200" i="1" dirty="0"/>
              <a:t> </a:t>
            </a:r>
            <a:r>
              <a:rPr lang="en-US" sz="3200" dirty="0"/>
              <a:t>depend on?</a:t>
            </a:r>
          </a:p>
          <a:p>
            <a:pPr marL="365760" indent="-365760">
              <a:spcBef>
                <a:spcPts val="1200"/>
              </a:spcBef>
            </a:pPr>
            <a:r>
              <a:rPr lang="en-US" sz="3200" dirty="0"/>
              <a:t>What is the difference between mass and weight?</a:t>
            </a:r>
          </a:p>
          <a:p>
            <a:endParaRPr lang="en-US" sz="3200" dirty="0"/>
          </a:p>
        </p:txBody>
      </p:sp>
    </p:spTree>
    <p:extLst>
      <p:ext uri="{BB962C8B-B14F-4D97-AF65-F5344CB8AC3E}">
        <p14:creationId xmlns:p14="http://schemas.microsoft.com/office/powerpoint/2010/main" val="888603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Speed, Velocity, Acceleration</a:t>
            </a:r>
          </a:p>
        </p:txBody>
      </p:sp>
      <p:sp>
        <p:nvSpPr>
          <p:cNvPr id="3" name="Content Placeholder 2"/>
          <p:cNvSpPr>
            <a:spLocks noGrp="1"/>
          </p:cNvSpPr>
          <p:nvPr>
            <p:ph idx="1"/>
          </p:nvPr>
        </p:nvSpPr>
        <p:spPr>
          <a:xfrm>
            <a:off x="685800" y="1600200"/>
            <a:ext cx="8001000" cy="4876800"/>
          </a:xfrm>
        </p:spPr>
        <p:txBody>
          <a:bodyPr/>
          <a:lstStyle/>
          <a:p>
            <a:pPr marL="365760" indent="-365760">
              <a:spcBef>
                <a:spcPts val="1200"/>
              </a:spcBef>
            </a:pPr>
            <a:r>
              <a:rPr lang="en-US" sz="3200" dirty="0"/>
              <a:t>What do you already know about speed, velocity, and acceleration?</a:t>
            </a:r>
          </a:p>
          <a:p>
            <a:pPr marL="365760" indent="-365760">
              <a:spcBef>
                <a:spcPts val="1200"/>
              </a:spcBef>
            </a:pPr>
            <a:r>
              <a:rPr lang="en-US" sz="3200" dirty="0"/>
              <a:t>How would you define each of these terms?</a:t>
            </a:r>
          </a:p>
          <a:p>
            <a:pPr marL="365760" indent="-365760">
              <a:spcBef>
                <a:spcPts val="1200"/>
              </a:spcBef>
            </a:pPr>
            <a:r>
              <a:rPr lang="en-US" sz="3200" dirty="0"/>
              <a:t>How are these concepts related? </a:t>
            </a:r>
          </a:p>
          <a:p>
            <a:pPr marL="365760" indent="-365760">
              <a:spcBef>
                <a:spcPts val="1200"/>
              </a:spcBef>
            </a:pPr>
            <a:r>
              <a:rPr lang="en-US" sz="3200" dirty="0"/>
              <a:t>How are they alike or different?</a:t>
            </a:r>
          </a:p>
          <a:p>
            <a:endParaRPr lang="en-US" sz="2800" dirty="0"/>
          </a:p>
          <a:p>
            <a:endParaRPr lang="en-US" dirty="0"/>
          </a:p>
        </p:txBody>
      </p:sp>
    </p:spTree>
    <p:extLst>
      <p:ext uri="{BB962C8B-B14F-4D97-AF65-F5344CB8AC3E}">
        <p14:creationId xmlns:p14="http://schemas.microsoft.com/office/powerpoint/2010/main" val="3326029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Speed versus Velocity</a:t>
            </a:r>
          </a:p>
        </p:txBody>
      </p:sp>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91000" y="1295400"/>
            <a:ext cx="4495800" cy="5257800"/>
          </a:xfrm>
        </p:spPr>
      </p:pic>
      <p:sp>
        <p:nvSpPr>
          <p:cNvPr id="15" name="TextBox 14"/>
          <p:cNvSpPr txBox="1"/>
          <p:nvPr/>
        </p:nvSpPr>
        <p:spPr>
          <a:xfrm>
            <a:off x="609600" y="1379577"/>
            <a:ext cx="3657600" cy="5078313"/>
          </a:xfrm>
          <a:prstGeom prst="rect">
            <a:avLst/>
          </a:prstGeom>
          <a:noFill/>
        </p:spPr>
        <p:txBody>
          <a:bodyPr wrap="square" rtlCol="0">
            <a:spAutoFit/>
          </a:bodyPr>
          <a:lstStyle/>
          <a:p>
            <a:pPr marL="365760" indent="-365760">
              <a:buClr>
                <a:schemeClr val="bg1">
                  <a:lumMod val="65000"/>
                </a:schemeClr>
              </a:buClr>
              <a:buFont typeface="Arial" charset="0"/>
              <a:buChar char="•"/>
            </a:pPr>
            <a:r>
              <a:rPr lang="en-US" sz="3000" dirty="0">
                <a:latin typeface="Calibri" pitchFamily="34" charset="0"/>
              </a:rPr>
              <a:t>In which position is the ball traveling very fast, fast, and slow?</a:t>
            </a:r>
          </a:p>
          <a:p>
            <a:pPr marL="365760" indent="-365760">
              <a:spcBef>
                <a:spcPts val="1200"/>
              </a:spcBef>
              <a:buClr>
                <a:schemeClr val="bg1">
                  <a:lumMod val="65000"/>
                </a:schemeClr>
              </a:buClr>
              <a:buFont typeface="Arial" charset="0"/>
              <a:buChar char="•"/>
            </a:pPr>
            <a:r>
              <a:rPr lang="en-US" sz="3000" dirty="0">
                <a:latin typeface="Calibri" pitchFamily="34" charset="0"/>
              </a:rPr>
              <a:t>In which positions is the ball traveling at the same rate (very fast, fast, or slow) in </a:t>
            </a:r>
            <a:r>
              <a:rPr lang="en-US" sz="3000" b="1" dirty="0">
                <a:latin typeface="Calibri" pitchFamily="34" charset="0"/>
              </a:rPr>
              <a:t>different</a:t>
            </a:r>
            <a:r>
              <a:rPr lang="en-US" sz="3000" dirty="0">
                <a:latin typeface="Calibri" pitchFamily="34" charset="0"/>
              </a:rPr>
              <a:t> directions?</a:t>
            </a:r>
          </a:p>
          <a:p>
            <a:pPr marL="285750" indent="-285750">
              <a:buFont typeface="Arial" charset="0"/>
              <a:buChar char="•"/>
            </a:pPr>
            <a:endParaRPr lang="en-US" sz="1400" dirty="0"/>
          </a:p>
        </p:txBody>
      </p:sp>
      <p:sp>
        <p:nvSpPr>
          <p:cNvPr id="5" name="TextBox 4"/>
          <p:cNvSpPr txBox="1"/>
          <p:nvPr/>
        </p:nvSpPr>
        <p:spPr>
          <a:xfrm>
            <a:off x="6705600" y="6287470"/>
            <a:ext cx="16764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829991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Speed versus Velocity</a:t>
            </a:r>
          </a:p>
        </p:txBody>
      </p:sp>
      <p:sp>
        <p:nvSpPr>
          <p:cNvPr id="3" name="Content Placeholder 2"/>
          <p:cNvSpPr>
            <a:spLocks noGrp="1"/>
          </p:cNvSpPr>
          <p:nvPr>
            <p:ph idx="1"/>
          </p:nvPr>
        </p:nvSpPr>
        <p:spPr>
          <a:xfrm>
            <a:off x="609600" y="1295400"/>
            <a:ext cx="8077200" cy="5181600"/>
          </a:xfrm>
        </p:spPr>
        <p:txBody>
          <a:bodyPr/>
          <a:lstStyle/>
          <a:p>
            <a:pPr marL="0" indent="0">
              <a:buNone/>
            </a:pPr>
            <a:r>
              <a:rPr lang="en-US" sz="2800" b="1" dirty="0"/>
              <a:t>Speed: </a:t>
            </a:r>
            <a:r>
              <a:rPr lang="en-US" sz="2800" dirty="0"/>
              <a:t>The rate or amount of distance an object travels over time without regard to direction</a:t>
            </a:r>
          </a:p>
          <a:p>
            <a:pPr marL="731520" lvl="1" indent="-274320">
              <a:spcBef>
                <a:spcPts val="600"/>
              </a:spcBef>
            </a:pPr>
            <a:r>
              <a:rPr lang="en-US" sz="2800" b="1" dirty="0"/>
              <a:t>Example:  </a:t>
            </a:r>
            <a:r>
              <a:rPr lang="en-US" sz="2800" dirty="0"/>
              <a:t>A car travels 25 miles per hour (mph).</a:t>
            </a:r>
          </a:p>
          <a:p>
            <a:pPr marL="1097280" lvl="1" indent="-274320">
              <a:spcBef>
                <a:spcPts val="300"/>
              </a:spcBef>
            </a:pPr>
            <a:r>
              <a:rPr lang="en-US" sz="2800" dirty="0"/>
              <a:t>Direction doesn’t matter.</a:t>
            </a:r>
          </a:p>
          <a:p>
            <a:pPr marL="1097280" lvl="1" indent="-274320">
              <a:spcBef>
                <a:spcPts val="300"/>
              </a:spcBef>
            </a:pPr>
            <a:r>
              <a:rPr lang="en-US" sz="2800" dirty="0"/>
              <a:t>Speed is represented with a number.    </a:t>
            </a:r>
            <a:endParaRPr lang="en-US" sz="2800" i="1" dirty="0"/>
          </a:p>
          <a:p>
            <a:pPr marL="0" indent="0">
              <a:spcBef>
                <a:spcPts val="800"/>
              </a:spcBef>
              <a:buNone/>
            </a:pPr>
            <a:r>
              <a:rPr lang="en-US" sz="2800" b="1" dirty="0"/>
              <a:t>Velocity: </a:t>
            </a:r>
            <a:r>
              <a:rPr lang="en-US" sz="2800" dirty="0"/>
              <a:t>The speed of an object in a particular direction</a:t>
            </a:r>
          </a:p>
          <a:p>
            <a:pPr marL="731520" lvl="1" indent="-274320">
              <a:spcBef>
                <a:spcPts val="600"/>
              </a:spcBef>
            </a:pPr>
            <a:r>
              <a:rPr lang="en-US" sz="2800" b="1" dirty="0"/>
              <a:t>Example:  </a:t>
            </a:r>
          </a:p>
          <a:p>
            <a:pPr marL="1097280" lvl="2" indent="-274320">
              <a:spcBef>
                <a:spcPts val="300"/>
              </a:spcBef>
            </a:pPr>
            <a:r>
              <a:rPr lang="en-US" sz="2800" dirty="0"/>
              <a:t>Car </a:t>
            </a:r>
            <a:r>
              <a:rPr lang="en-US" sz="2800" i="1" dirty="0"/>
              <a:t>A </a:t>
            </a:r>
            <a:r>
              <a:rPr lang="en-US" sz="2800" dirty="0"/>
              <a:t>travels </a:t>
            </a:r>
            <a:r>
              <a:rPr lang="en-US" sz="2800" b="1" i="1" dirty="0">
                <a:solidFill>
                  <a:srgbClr val="00B050"/>
                </a:solidFill>
              </a:rPr>
              <a:t>to the right </a:t>
            </a:r>
            <a:r>
              <a:rPr lang="en-US" sz="2800" dirty="0"/>
              <a:t>at 25 mph.  </a:t>
            </a:r>
          </a:p>
          <a:p>
            <a:pPr marL="1097280" lvl="2" indent="-274320">
              <a:spcBef>
                <a:spcPts val="300"/>
              </a:spcBef>
            </a:pPr>
            <a:r>
              <a:rPr lang="en-US" sz="2800" dirty="0"/>
              <a:t>Car </a:t>
            </a:r>
            <a:r>
              <a:rPr lang="en-US" sz="2800" i="1" dirty="0"/>
              <a:t>B </a:t>
            </a:r>
            <a:r>
              <a:rPr lang="en-US" sz="2800" dirty="0"/>
              <a:t>travels </a:t>
            </a:r>
            <a:r>
              <a:rPr lang="en-US" sz="2800" b="1" i="1" dirty="0">
                <a:solidFill>
                  <a:srgbClr val="00B050"/>
                </a:solidFill>
              </a:rPr>
              <a:t>to the left </a:t>
            </a:r>
            <a:r>
              <a:rPr lang="en-US" sz="2800" dirty="0"/>
              <a:t>at 50 mph.</a:t>
            </a:r>
          </a:p>
          <a:p>
            <a:pPr marL="1097280" lvl="2" indent="-274320">
              <a:spcBef>
                <a:spcPts val="300"/>
              </a:spcBef>
            </a:pPr>
            <a:r>
              <a:rPr lang="en-US" sz="2800" dirty="0"/>
              <a:t>Car </a:t>
            </a:r>
            <a:r>
              <a:rPr lang="en-US" sz="2800" i="1" dirty="0"/>
              <a:t>C </a:t>
            </a:r>
            <a:r>
              <a:rPr lang="en-US" sz="2800" dirty="0"/>
              <a:t>travels </a:t>
            </a:r>
            <a:r>
              <a:rPr lang="en-US" sz="2800" b="1" i="1" dirty="0">
                <a:solidFill>
                  <a:srgbClr val="00B050"/>
                </a:solidFill>
              </a:rPr>
              <a:t>to the right </a:t>
            </a:r>
            <a:r>
              <a:rPr lang="en-US" sz="2800" dirty="0"/>
              <a:t>at 50 mph.</a:t>
            </a:r>
          </a:p>
          <a:p>
            <a:pPr lvl="2"/>
            <a:endParaRPr lang="en-US" dirty="0"/>
          </a:p>
          <a:p>
            <a:pPr marL="547687" lvl="2" indent="0">
              <a:buNone/>
            </a:pPr>
            <a:r>
              <a:rPr lang="en-US" dirty="0"/>
              <a:t> </a:t>
            </a:r>
          </a:p>
        </p:txBody>
      </p:sp>
    </p:spTree>
    <p:extLst>
      <p:ext uri="{BB962C8B-B14F-4D97-AF65-F5344CB8AC3E}">
        <p14:creationId xmlns:p14="http://schemas.microsoft.com/office/powerpoint/2010/main" val="1800571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990600"/>
          </a:xfrm>
        </p:spPr>
        <p:txBody>
          <a:bodyPr>
            <a:noAutofit/>
          </a:bodyPr>
          <a:lstStyle/>
          <a:p>
            <a:r>
              <a:rPr lang="en-US" sz="3800" dirty="0"/>
              <a:t>Investigation 4: Velocity versus Acceleration</a:t>
            </a:r>
          </a:p>
        </p:txBody>
      </p:sp>
      <p:sp>
        <p:nvSpPr>
          <p:cNvPr id="3" name="Content Placeholder 2"/>
          <p:cNvSpPr>
            <a:spLocks noGrp="1"/>
          </p:cNvSpPr>
          <p:nvPr>
            <p:ph idx="1"/>
          </p:nvPr>
        </p:nvSpPr>
        <p:spPr>
          <a:xfrm>
            <a:off x="609600" y="1371600"/>
            <a:ext cx="3505200" cy="5181600"/>
          </a:xfrm>
        </p:spPr>
        <p:txBody>
          <a:bodyPr/>
          <a:lstStyle/>
          <a:p>
            <a:pPr marL="274320" indent="-274320">
              <a:spcBef>
                <a:spcPts val="600"/>
              </a:spcBef>
            </a:pPr>
            <a:r>
              <a:rPr lang="en-US" sz="2700" dirty="0"/>
              <a:t>Complete the worksheet (handout 7.6).</a:t>
            </a:r>
          </a:p>
          <a:p>
            <a:pPr marL="274320" indent="-274320">
              <a:spcBef>
                <a:spcPts val="1200"/>
              </a:spcBef>
            </a:pPr>
            <a:r>
              <a:rPr lang="en-US" sz="2700" b="1" dirty="0">
                <a:solidFill>
                  <a:srgbClr val="00B050"/>
                </a:solidFill>
              </a:rPr>
              <a:t>Green vectors</a:t>
            </a:r>
            <a:r>
              <a:rPr lang="en-US" sz="2700" dirty="0"/>
              <a:t> represent the velocity of the ball at each point in its journey.</a:t>
            </a:r>
          </a:p>
          <a:p>
            <a:pPr marL="274320" indent="-274320">
              <a:spcBef>
                <a:spcPts val="1200"/>
              </a:spcBef>
            </a:pPr>
            <a:r>
              <a:rPr lang="en-US" sz="2700" b="1" dirty="0">
                <a:solidFill>
                  <a:srgbClr val="FF0000"/>
                </a:solidFill>
              </a:rPr>
              <a:t>Red vectors </a:t>
            </a:r>
            <a:r>
              <a:rPr lang="en-US" sz="2700" dirty="0"/>
              <a:t>represent the change in the ball’s velocity (acceleration).</a:t>
            </a:r>
            <a:endParaRPr lang="en-US" sz="2700" i="1" dirty="0"/>
          </a:p>
          <a:p>
            <a:endParaRPr lang="en-US" dirty="0"/>
          </a:p>
          <a:p>
            <a:endParaRPr lang="en-US" dirty="0"/>
          </a:p>
        </p:txBody>
      </p:sp>
      <p:pic>
        <p:nvPicPr>
          <p:cNvPr id="5" name="Content Placeholder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114800" y="1371599"/>
            <a:ext cx="4850758" cy="5181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6934200" y="6324600"/>
            <a:ext cx="16764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257287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819681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05800" cy="990600"/>
          </a:xfrm>
        </p:spPr>
        <p:txBody>
          <a:bodyPr>
            <a:normAutofit/>
          </a:bodyPr>
          <a:lstStyle/>
          <a:p>
            <a:r>
              <a:rPr lang="en-US" sz="3800" dirty="0"/>
              <a:t>Investigation 4: Velocity versus Acceleration</a:t>
            </a:r>
          </a:p>
        </p:txBody>
      </p:sp>
      <p:sp>
        <p:nvSpPr>
          <p:cNvPr id="3" name="Content Placeholder 2"/>
          <p:cNvSpPr>
            <a:spLocks noGrp="1"/>
          </p:cNvSpPr>
          <p:nvPr>
            <p:ph idx="1"/>
          </p:nvPr>
        </p:nvSpPr>
        <p:spPr>
          <a:xfrm>
            <a:off x="533400" y="1600200"/>
            <a:ext cx="8153400" cy="4876800"/>
          </a:xfrm>
        </p:spPr>
        <p:txBody>
          <a:bodyPr/>
          <a:lstStyle/>
          <a:p>
            <a:pPr marL="365760" indent="-365760">
              <a:spcBef>
                <a:spcPts val="1200"/>
              </a:spcBef>
            </a:pPr>
            <a:r>
              <a:rPr lang="en-US" sz="3200" dirty="0"/>
              <a:t>What determines acceleration: the velocity or the net force acting on an object?</a:t>
            </a:r>
          </a:p>
          <a:p>
            <a:pPr marL="365760" indent="-365760">
              <a:spcBef>
                <a:spcPts val="1200"/>
              </a:spcBef>
            </a:pPr>
            <a:r>
              <a:rPr lang="en-US" sz="3200" dirty="0"/>
              <a:t>What is the direction of the acceleration as the ball travels up?</a:t>
            </a:r>
          </a:p>
          <a:p>
            <a:pPr marL="365760" indent="-365760">
              <a:spcBef>
                <a:spcPts val="1200"/>
              </a:spcBef>
            </a:pPr>
            <a:r>
              <a:rPr lang="en-US" sz="3200" dirty="0"/>
              <a:t>What is the direction of the acceleration as the ball travels down?</a:t>
            </a:r>
          </a:p>
          <a:p>
            <a:pPr marL="365760" indent="-365760">
              <a:spcBef>
                <a:spcPts val="1200"/>
              </a:spcBef>
            </a:pPr>
            <a:r>
              <a:rPr lang="en-US" sz="3200" dirty="0"/>
              <a:t>What is the direction of the net force as a ball flies freely in the air?</a:t>
            </a:r>
          </a:p>
        </p:txBody>
      </p:sp>
    </p:spTree>
    <p:extLst>
      <p:ext uri="{BB962C8B-B14F-4D97-AF65-F5344CB8AC3E}">
        <p14:creationId xmlns:p14="http://schemas.microsoft.com/office/powerpoint/2010/main" val="360094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990600"/>
          </a:xfrm>
        </p:spPr>
        <p:txBody>
          <a:bodyPr>
            <a:normAutofit fontScale="90000"/>
          </a:bodyPr>
          <a:lstStyle/>
          <a:p>
            <a:br>
              <a:rPr lang="en-US" sz="3200" dirty="0"/>
            </a:br>
            <a:r>
              <a:rPr lang="en-US" sz="4200" dirty="0"/>
              <a:t>Investigation 5: Acceleration and Net Force</a:t>
            </a:r>
            <a:br>
              <a:rPr lang="en-US" sz="3200" dirty="0"/>
            </a:br>
            <a:endParaRPr lang="en-US" sz="3200" dirty="0"/>
          </a:p>
        </p:txBody>
      </p:sp>
      <p:sp>
        <p:nvSpPr>
          <p:cNvPr id="3" name="Content Placeholder 2"/>
          <p:cNvSpPr>
            <a:spLocks noGrp="1"/>
          </p:cNvSpPr>
          <p:nvPr>
            <p:ph idx="1"/>
          </p:nvPr>
        </p:nvSpPr>
        <p:spPr>
          <a:xfrm>
            <a:off x="533400" y="1524000"/>
            <a:ext cx="3429000" cy="4800600"/>
          </a:xfrm>
        </p:spPr>
        <p:txBody>
          <a:bodyPr/>
          <a:lstStyle/>
          <a:p>
            <a:pPr marL="274320" indent="-274320">
              <a:spcBef>
                <a:spcPts val="600"/>
              </a:spcBef>
            </a:pPr>
            <a:r>
              <a:rPr lang="en-US" dirty="0"/>
              <a:t>A </a:t>
            </a:r>
            <a:r>
              <a:rPr lang="en-US" b="1" dirty="0">
                <a:solidFill>
                  <a:srgbClr val="FF0000"/>
                </a:solidFill>
              </a:rPr>
              <a:t>red</a:t>
            </a:r>
            <a:r>
              <a:rPr lang="en-US" dirty="0"/>
              <a:t> </a:t>
            </a:r>
            <a:r>
              <a:rPr lang="en-US" b="1" dirty="0">
                <a:solidFill>
                  <a:srgbClr val="FF0000"/>
                </a:solidFill>
              </a:rPr>
              <a:t>vector</a:t>
            </a:r>
            <a:r>
              <a:rPr lang="en-US" dirty="0"/>
              <a:t> represents acceleration (change in motion) at each stage of the ball’s journey.</a:t>
            </a:r>
          </a:p>
          <a:p>
            <a:pPr marL="274320" indent="-274320">
              <a:spcBef>
                <a:spcPts val="600"/>
              </a:spcBef>
            </a:pPr>
            <a:r>
              <a:rPr lang="en-US" dirty="0"/>
              <a:t>A </a:t>
            </a:r>
            <a:r>
              <a:rPr lang="en-US" b="1" dirty="0"/>
              <a:t>black</a:t>
            </a:r>
            <a:r>
              <a:rPr lang="en-US" dirty="0"/>
              <a:t> </a:t>
            </a:r>
            <a:r>
              <a:rPr lang="en-US" b="1" dirty="0"/>
              <a:t>vector</a:t>
            </a:r>
            <a:r>
              <a:rPr lang="en-US" dirty="0"/>
              <a:t> represents the net force acting on the ball at every stage after launch.</a:t>
            </a:r>
          </a:p>
          <a:p>
            <a:pPr marL="274320" indent="-274320">
              <a:spcBef>
                <a:spcPts val="600"/>
              </a:spcBef>
            </a:pPr>
            <a:r>
              <a:rPr lang="en-US" dirty="0"/>
              <a:t>A </a:t>
            </a:r>
            <a:r>
              <a:rPr lang="en-US" b="1" dirty="0">
                <a:solidFill>
                  <a:srgbClr val="00B050"/>
                </a:solidFill>
              </a:rPr>
              <a:t>green</a:t>
            </a:r>
            <a:r>
              <a:rPr lang="en-US" dirty="0"/>
              <a:t> </a:t>
            </a:r>
            <a:r>
              <a:rPr lang="en-US" b="1" dirty="0">
                <a:solidFill>
                  <a:srgbClr val="00B050"/>
                </a:solidFill>
              </a:rPr>
              <a:t>vector</a:t>
            </a:r>
            <a:r>
              <a:rPr lang="en-US" dirty="0"/>
              <a:t> represents the velocity of the ball.</a:t>
            </a:r>
          </a:p>
          <a:p>
            <a:endParaRPr lang="en-US" dirty="0"/>
          </a:p>
          <a:p>
            <a:endParaRPr lang="en-US" dirty="0"/>
          </a:p>
          <a:p>
            <a:endParaRPr lang="en-US" dirty="0"/>
          </a:p>
          <a:p>
            <a:endParaRPr lang="en-US" dirty="0"/>
          </a:p>
        </p:txBody>
      </p:sp>
      <p:pic>
        <p:nvPicPr>
          <p:cNvPr id="12" name="Content Placeholder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038600" y="1524000"/>
            <a:ext cx="4850758"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781800" y="6400800"/>
            <a:ext cx="16764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894905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Investigation 6: Pushing Balls</a:t>
            </a:r>
          </a:p>
        </p:txBody>
      </p:sp>
      <p:sp>
        <p:nvSpPr>
          <p:cNvPr id="3" name="Content Placeholder 2"/>
          <p:cNvSpPr>
            <a:spLocks noGrp="1"/>
          </p:cNvSpPr>
          <p:nvPr>
            <p:ph idx="1"/>
          </p:nvPr>
        </p:nvSpPr>
        <p:spPr>
          <a:xfrm>
            <a:off x="609600" y="1447800"/>
            <a:ext cx="8077200" cy="5029200"/>
          </a:xfrm>
        </p:spPr>
        <p:txBody>
          <a:bodyPr/>
          <a:lstStyle/>
          <a:p>
            <a:pPr marL="0" indent="0">
              <a:buNone/>
            </a:pPr>
            <a:r>
              <a:rPr lang="en-US" sz="3200" b="1" dirty="0"/>
              <a:t>Scenario 1: </a:t>
            </a:r>
            <a:r>
              <a:rPr lang="en-US" sz="3200" dirty="0"/>
              <a:t>A baby crawls over to a soccer ball that’s sitting still on the ground. He reaches out a hand and pushes the ball, causing it to move.</a:t>
            </a:r>
          </a:p>
        </p:txBody>
      </p:sp>
      <p:pic>
        <p:nvPicPr>
          <p:cNvPr id="4" name="Picture 3"/>
          <p:cNvPicPr>
            <a:picLocks noChangeAspect="1"/>
          </p:cNvPicPr>
          <p:nvPr/>
        </p:nvPicPr>
        <p:blipFill>
          <a:blip r:embed="rId3" cstate="print"/>
          <a:stretch>
            <a:fillRect/>
          </a:stretch>
        </p:blipFill>
        <p:spPr>
          <a:xfrm>
            <a:off x="1447800" y="3124200"/>
            <a:ext cx="6096000" cy="2324986"/>
          </a:xfrm>
          <a:prstGeom prst="rect">
            <a:avLst/>
          </a:prstGeom>
        </p:spPr>
      </p:pic>
      <p:sp>
        <p:nvSpPr>
          <p:cNvPr id="5" name="TextBox 4"/>
          <p:cNvSpPr txBox="1"/>
          <p:nvPr/>
        </p:nvSpPr>
        <p:spPr>
          <a:xfrm>
            <a:off x="5486400" y="5105400"/>
            <a:ext cx="16764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Hector Mireles</a:t>
            </a:r>
          </a:p>
        </p:txBody>
      </p:sp>
    </p:spTree>
    <p:extLst>
      <p:ext uri="{BB962C8B-B14F-4D97-AF65-F5344CB8AC3E}">
        <p14:creationId xmlns:p14="http://schemas.microsoft.com/office/powerpoint/2010/main" val="3425825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Investigation 6: Pushing Balls</a:t>
            </a:r>
          </a:p>
        </p:txBody>
      </p:sp>
      <p:sp>
        <p:nvSpPr>
          <p:cNvPr id="3" name="Content Placeholder 2"/>
          <p:cNvSpPr>
            <a:spLocks noGrp="1"/>
          </p:cNvSpPr>
          <p:nvPr>
            <p:ph idx="1"/>
          </p:nvPr>
        </p:nvSpPr>
        <p:spPr>
          <a:xfrm>
            <a:off x="609600" y="1447800"/>
            <a:ext cx="8077200" cy="5029200"/>
          </a:xfrm>
        </p:spPr>
        <p:txBody>
          <a:bodyPr/>
          <a:lstStyle/>
          <a:p>
            <a:pPr marL="0" indent="0">
              <a:buNone/>
            </a:pPr>
            <a:r>
              <a:rPr lang="en-US" sz="3200" b="1" dirty="0"/>
              <a:t>Scenario 2: </a:t>
            </a:r>
            <a:r>
              <a:rPr lang="en-US" sz="3200" dirty="0"/>
              <a:t>The same baby crawls over to a bowling ball that’s sitting still on the ground. He reaches out a hand and pushes on the ball with the same amount force he used to get the soccer ball moving.</a:t>
            </a:r>
          </a:p>
        </p:txBody>
      </p:sp>
      <p:sp>
        <p:nvSpPr>
          <p:cNvPr id="5" name="TextBox 4"/>
          <p:cNvSpPr txBox="1"/>
          <p:nvPr/>
        </p:nvSpPr>
        <p:spPr>
          <a:xfrm>
            <a:off x="5105400" y="5791200"/>
            <a:ext cx="1676400" cy="215444"/>
          </a:xfrm>
          <a:prstGeom prst="rect">
            <a:avLst/>
          </a:prstGeom>
          <a:noFill/>
        </p:spPr>
        <p:txBody>
          <a:bodyPr wrap="square" rtlCol="0">
            <a:spAutoFit/>
          </a:bodyPr>
          <a:lstStyle/>
          <a:p>
            <a:pPr algn="r"/>
            <a:r>
              <a:rPr lang="en-US" sz="800" dirty="0">
                <a:latin typeface="Calibri" panose="020F0502020204030204" pitchFamily="34" charset="0"/>
                <a:cs typeface="Calibri" panose="020F0502020204030204" pitchFamily="34" charset="0"/>
              </a:rPr>
              <a:t>Courtesy of Hector Mireles</a:t>
            </a:r>
          </a:p>
        </p:txBody>
      </p:sp>
      <p:pic>
        <p:nvPicPr>
          <p:cNvPr id="6" name="Picture 5"/>
          <p:cNvPicPr>
            <a:picLocks noChangeAspect="1"/>
          </p:cNvPicPr>
          <p:nvPr/>
        </p:nvPicPr>
        <p:blipFill>
          <a:blip r:embed="rId3" cstate="print"/>
          <a:stretch>
            <a:fillRect/>
          </a:stretch>
        </p:blipFill>
        <p:spPr>
          <a:xfrm>
            <a:off x="1600200" y="4114800"/>
            <a:ext cx="5334000" cy="1711029"/>
          </a:xfrm>
          <a:prstGeom prst="rect">
            <a:avLst/>
          </a:prstGeom>
        </p:spPr>
      </p:pic>
    </p:spTree>
    <p:extLst>
      <p:ext uri="{BB962C8B-B14F-4D97-AF65-F5344CB8AC3E}">
        <p14:creationId xmlns:p14="http://schemas.microsoft.com/office/powerpoint/2010/main" val="3425825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Investigation 7: Shoving a Shopping Cart</a:t>
            </a:r>
          </a:p>
        </p:txBody>
      </p:sp>
      <p:pic>
        <p:nvPicPr>
          <p:cNvPr id="4" name="Content Placeholder 3" descr="SoccerShopping.jpf"/>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38" r="11860"/>
          <a:stretch/>
        </p:blipFill>
        <p:spPr>
          <a:xfrm>
            <a:off x="4876800" y="1447800"/>
            <a:ext cx="3352800" cy="4876800"/>
          </a:xfrm>
        </p:spPr>
      </p:pic>
      <p:sp>
        <p:nvSpPr>
          <p:cNvPr id="6" name="TextBox 5"/>
          <p:cNvSpPr txBox="1"/>
          <p:nvPr/>
        </p:nvSpPr>
        <p:spPr>
          <a:xfrm>
            <a:off x="6858000" y="6324600"/>
            <a:ext cx="1676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Hector Mireles</a:t>
            </a:r>
          </a:p>
        </p:txBody>
      </p:sp>
      <p:sp>
        <p:nvSpPr>
          <p:cNvPr id="10" name="TextBox 9"/>
          <p:cNvSpPr txBox="1"/>
          <p:nvPr/>
        </p:nvSpPr>
        <p:spPr>
          <a:xfrm>
            <a:off x="762000" y="1364188"/>
            <a:ext cx="3657600" cy="5078313"/>
          </a:xfrm>
          <a:prstGeom prst="rect">
            <a:avLst/>
          </a:prstGeom>
          <a:noFill/>
        </p:spPr>
        <p:txBody>
          <a:bodyPr wrap="square" rtlCol="0">
            <a:spAutoFit/>
          </a:bodyPr>
          <a:lstStyle/>
          <a:p>
            <a:r>
              <a:rPr lang="en-US" sz="2700" b="1" dirty="0">
                <a:latin typeface="Calibri" pitchFamily="34" charset="0"/>
              </a:rPr>
              <a:t>Scenario 1: </a:t>
            </a:r>
            <a:r>
              <a:rPr lang="en-US" sz="2700" dirty="0">
                <a:latin typeface="Calibri" pitchFamily="34" charset="0"/>
              </a:rPr>
              <a:t>A man finds a shopping cart filled with soccer balls and easily gets it moving with a push. He continues pushing the cart to increase the speed. Then he gives the cart a final shove and lets it coast down the aisle. After a while, the cart slows to a stop.</a:t>
            </a:r>
          </a:p>
        </p:txBody>
      </p:sp>
    </p:spTree>
    <p:extLst>
      <p:ext uri="{BB962C8B-B14F-4D97-AF65-F5344CB8AC3E}">
        <p14:creationId xmlns:p14="http://schemas.microsoft.com/office/powerpoint/2010/main" val="2344292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Investigation 7: Shoving a Shopping Cart</a:t>
            </a:r>
          </a:p>
        </p:txBody>
      </p:sp>
      <p:sp>
        <p:nvSpPr>
          <p:cNvPr id="6" name="TextBox 5"/>
          <p:cNvSpPr txBox="1"/>
          <p:nvPr/>
        </p:nvSpPr>
        <p:spPr>
          <a:xfrm>
            <a:off x="6858000" y="6324600"/>
            <a:ext cx="1676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Hector Mireles</a:t>
            </a:r>
          </a:p>
        </p:txBody>
      </p:sp>
      <p:sp>
        <p:nvSpPr>
          <p:cNvPr id="10" name="TextBox 9"/>
          <p:cNvSpPr txBox="1"/>
          <p:nvPr/>
        </p:nvSpPr>
        <p:spPr>
          <a:xfrm>
            <a:off x="762000" y="1364188"/>
            <a:ext cx="3657600" cy="4893647"/>
          </a:xfrm>
          <a:prstGeom prst="rect">
            <a:avLst/>
          </a:prstGeom>
          <a:noFill/>
        </p:spPr>
        <p:txBody>
          <a:bodyPr wrap="square" rtlCol="0">
            <a:spAutoFit/>
          </a:bodyPr>
          <a:lstStyle/>
          <a:p>
            <a:r>
              <a:rPr lang="en-US" sz="2400" b="1" dirty="0">
                <a:latin typeface="Calibri" pitchFamily="34" charset="0"/>
              </a:rPr>
              <a:t>Scenario 2:</a:t>
            </a:r>
            <a:r>
              <a:rPr lang="en-US" sz="2400" dirty="0">
                <a:latin typeface="Calibri" pitchFamily="34" charset="0"/>
              </a:rPr>
              <a:t> The same man discovers another shopping cart filled with bowling balls. With a forceful push, he manages to get it moving. He continues pushing the cart to increase the speed. Then he gives the cart a final shove and lets it coast across the floor. Instead of quickly slowing down and stopping, the cart barrels down the aisle.</a:t>
            </a:r>
          </a:p>
        </p:txBody>
      </p:sp>
      <p:pic>
        <p:nvPicPr>
          <p:cNvPr id="8" name="Content Placeholder 3" descr="BowlingShopping.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53" r="5515"/>
          <a:stretch/>
        </p:blipFill>
        <p:spPr>
          <a:xfrm>
            <a:off x="4800600" y="1447800"/>
            <a:ext cx="3581400" cy="4876800"/>
          </a:xfrm>
        </p:spPr>
      </p:pic>
    </p:spTree>
    <p:extLst>
      <p:ext uri="{BB962C8B-B14F-4D97-AF65-F5344CB8AC3E}">
        <p14:creationId xmlns:p14="http://schemas.microsoft.com/office/powerpoint/2010/main" val="2344292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Investigation 7: Shoving a Shopping Cart</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sz="3200" dirty="0"/>
              <a:t>What was the same in the two shopping-cart scenarios? What was different?</a:t>
            </a:r>
          </a:p>
          <a:p>
            <a:pPr marL="365760" indent="-365760">
              <a:spcBef>
                <a:spcPts val="1200"/>
              </a:spcBef>
            </a:pPr>
            <a:r>
              <a:rPr lang="en-US" sz="3200" dirty="0"/>
              <a:t>Which cart had the greatest acceleration? How do you know?</a:t>
            </a:r>
          </a:p>
          <a:p>
            <a:pPr marL="365760" indent="-365760">
              <a:spcBef>
                <a:spcPts val="1200"/>
              </a:spcBef>
            </a:pPr>
            <a:r>
              <a:rPr lang="en-US" sz="3200" dirty="0"/>
              <a:t>Which cart had the greatest mass? How do you know?</a:t>
            </a:r>
          </a:p>
          <a:p>
            <a:endParaRPr lang="en-US" dirty="0"/>
          </a:p>
          <a:p>
            <a:endParaRPr lang="en-US" dirty="0"/>
          </a:p>
        </p:txBody>
      </p:sp>
    </p:spTree>
    <p:extLst>
      <p:ext uri="{BB962C8B-B14F-4D97-AF65-F5344CB8AC3E}">
        <p14:creationId xmlns:p14="http://schemas.microsoft.com/office/powerpoint/2010/main" val="2683589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Distinguishing Mass and Weight</a:t>
            </a:r>
          </a:p>
        </p:txBody>
      </p:sp>
      <p:sp>
        <p:nvSpPr>
          <p:cNvPr id="3" name="Content Placeholder 2"/>
          <p:cNvSpPr>
            <a:spLocks noGrp="1"/>
          </p:cNvSpPr>
          <p:nvPr>
            <p:ph idx="1"/>
          </p:nvPr>
        </p:nvSpPr>
        <p:spPr>
          <a:xfrm>
            <a:off x="685800" y="1295400"/>
            <a:ext cx="8229600" cy="5257800"/>
          </a:xfrm>
        </p:spPr>
        <p:txBody>
          <a:bodyPr/>
          <a:lstStyle/>
          <a:p>
            <a:pPr marL="365760" indent="-365760">
              <a:spcBef>
                <a:spcPts val="600"/>
              </a:spcBef>
              <a:buNone/>
            </a:pPr>
            <a:r>
              <a:rPr lang="en-US" b="1" dirty="0"/>
              <a:t>Mass </a:t>
            </a:r>
            <a:endParaRPr lang="en-US" dirty="0"/>
          </a:p>
          <a:p>
            <a:pPr marL="365760" indent="-365760">
              <a:spcBef>
                <a:spcPts val="0"/>
              </a:spcBef>
            </a:pPr>
            <a:r>
              <a:rPr lang="en-US" dirty="0"/>
              <a:t>The amount of “stuff” or substance that makes up an object; the number and type of atoms in an object; not a force</a:t>
            </a:r>
          </a:p>
          <a:p>
            <a:pPr marL="365760" lvl="1" indent="-365760">
              <a:spcBef>
                <a:spcPts val="0"/>
              </a:spcBef>
            </a:pPr>
            <a:r>
              <a:rPr lang="en-US" sz="2400" dirty="0"/>
              <a:t>A measurement of the resistance of an object to acceleration; measured in grams (g), kilograms (kg), and milligrams (mg)</a:t>
            </a:r>
          </a:p>
          <a:p>
            <a:pPr marL="365760" lvl="1" indent="-365760">
              <a:spcBef>
                <a:spcPts val="0"/>
              </a:spcBef>
            </a:pPr>
            <a:r>
              <a:rPr lang="en-US" sz="2400" dirty="0"/>
              <a:t>Massive objects (bowling ball) accelerate less for  a given amount of force. Objects with less mass experience greater acceleration. </a:t>
            </a:r>
          </a:p>
          <a:p>
            <a:pPr marL="365760" lvl="1" indent="-365760">
              <a:spcBef>
                <a:spcPts val="0"/>
              </a:spcBef>
            </a:pPr>
            <a:r>
              <a:rPr lang="en-US" sz="2400" b="1" dirty="0"/>
              <a:t>Acceleration = Net Force/Mass</a:t>
            </a:r>
          </a:p>
          <a:p>
            <a:pPr marL="365760" lvl="1" indent="-365760">
              <a:spcBef>
                <a:spcPts val="1200"/>
              </a:spcBef>
              <a:buNone/>
            </a:pPr>
            <a:r>
              <a:rPr lang="en-US" sz="2400" b="1" dirty="0"/>
              <a:t>Weight</a:t>
            </a:r>
          </a:p>
          <a:p>
            <a:pPr marL="365760" lvl="1" indent="-365760">
              <a:spcBef>
                <a:spcPts val="300"/>
              </a:spcBef>
            </a:pPr>
            <a:r>
              <a:rPr lang="en-US" sz="2400" dirty="0"/>
              <a:t>The force of gravity pulling an object with mass toward the center of Earth; measured in pounds (lb) or </a:t>
            </a:r>
            <a:r>
              <a:rPr lang="en-US" sz="2400" dirty="0" err="1"/>
              <a:t>Newtons</a:t>
            </a:r>
            <a:r>
              <a:rPr lang="en-US" sz="2400" dirty="0"/>
              <a:t> (N).</a:t>
            </a:r>
          </a:p>
          <a:p>
            <a:pPr marL="365760" lvl="1" indent="-365760">
              <a:spcBef>
                <a:spcPts val="300"/>
              </a:spcBef>
            </a:pPr>
            <a:r>
              <a:rPr lang="en-US" sz="2400" dirty="0"/>
              <a:t>An object with mass has no weight in outer space.</a:t>
            </a:r>
          </a:p>
          <a:p>
            <a:pPr marL="365760" lvl="1" indent="-365760">
              <a:spcBef>
                <a:spcPts val="300"/>
              </a:spcBef>
            </a:pPr>
            <a:endParaRPr lang="en-US" sz="2500" dirty="0"/>
          </a:p>
          <a:p>
            <a:pPr marL="365760" lvl="1" indent="-365760">
              <a:spcBef>
                <a:spcPts val="300"/>
              </a:spcBef>
              <a:buNone/>
            </a:pPr>
            <a:endParaRPr lang="en-US" sz="2800" dirty="0"/>
          </a:p>
          <a:p>
            <a:pPr marL="365760" lvl="1" indent="-365760">
              <a:spcBef>
                <a:spcPts val="300"/>
              </a:spcBef>
            </a:pPr>
            <a:endParaRPr lang="en-US" sz="2700" b="1" dirty="0"/>
          </a:p>
        </p:txBody>
      </p:sp>
      <p:sp>
        <p:nvSpPr>
          <p:cNvPr id="8" name="Cube 7"/>
          <p:cNvSpPr/>
          <p:nvPr/>
        </p:nvSpPr>
        <p:spPr>
          <a:xfrm>
            <a:off x="5486400" y="4038600"/>
            <a:ext cx="685800" cy="6096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5715000" y="4343400"/>
            <a:ext cx="0" cy="838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6400800" y="4114800"/>
            <a:ext cx="1752600" cy="369332"/>
          </a:xfrm>
          <a:prstGeom prst="rect">
            <a:avLst/>
          </a:prstGeom>
          <a:noFill/>
        </p:spPr>
        <p:txBody>
          <a:bodyPr wrap="square" rtlCol="0">
            <a:spAutoFit/>
          </a:bodyPr>
          <a:lstStyle/>
          <a:p>
            <a:r>
              <a:rPr lang="en-US" dirty="0"/>
              <a:t>Mass = 2.5 kg </a:t>
            </a:r>
          </a:p>
        </p:txBody>
      </p:sp>
      <p:sp>
        <p:nvSpPr>
          <p:cNvPr id="12" name="TextBox 11"/>
          <p:cNvSpPr txBox="1"/>
          <p:nvPr/>
        </p:nvSpPr>
        <p:spPr>
          <a:xfrm>
            <a:off x="6400800" y="4419600"/>
            <a:ext cx="2209800" cy="646331"/>
          </a:xfrm>
          <a:prstGeom prst="rect">
            <a:avLst/>
          </a:prstGeom>
          <a:noFill/>
        </p:spPr>
        <p:txBody>
          <a:bodyPr wrap="square" rtlCol="0">
            <a:spAutoFit/>
          </a:bodyPr>
          <a:lstStyle/>
          <a:p>
            <a:r>
              <a:rPr lang="en-US" dirty="0"/>
              <a:t>Weight = 24.5 N or 5.5 lb</a:t>
            </a:r>
          </a:p>
        </p:txBody>
      </p:sp>
    </p:spTree>
    <p:extLst>
      <p:ext uri="{BB962C8B-B14F-4D97-AF65-F5344CB8AC3E}">
        <p14:creationId xmlns:p14="http://schemas.microsoft.com/office/powerpoint/2010/main" val="2479843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Synthesize Ideas about Forces</a:t>
            </a:r>
          </a:p>
        </p:txBody>
      </p:sp>
      <p:sp>
        <p:nvSpPr>
          <p:cNvPr id="3" name="Content Placeholder 2"/>
          <p:cNvSpPr>
            <a:spLocks noGrp="1"/>
          </p:cNvSpPr>
          <p:nvPr>
            <p:ph idx="1"/>
          </p:nvPr>
        </p:nvSpPr>
        <p:spPr>
          <a:xfrm>
            <a:off x="685800" y="1447800"/>
            <a:ext cx="8001000" cy="4876800"/>
          </a:xfrm>
        </p:spPr>
        <p:txBody>
          <a:bodyPr/>
          <a:lstStyle/>
          <a:p>
            <a:pPr marL="0" indent="0">
              <a:buNone/>
            </a:pPr>
            <a:r>
              <a:rPr lang="en-US" sz="3000" b="1" dirty="0"/>
              <a:t>Think-Pair-Share: </a:t>
            </a:r>
            <a:r>
              <a:rPr lang="en-US" sz="3000" dirty="0"/>
              <a:t>Think about the last time you struggled to get an object at rest to start moving. Then discuss the following questions with a partner using science ideas about forces to support your answers.</a:t>
            </a:r>
          </a:p>
          <a:p>
            <a:pPr marL="731520" indent="-365760">
              <a:spcBef>
                <a:spcPts val="1200"/>
              </a:spcBef>
            </a:pPr>
            <a:r>
              <a:rPr lang="en-US" sz="3000" dirty="0"/>
              <a:t>What are some possible reasons the object was hard to accelerate from rest (start moving)?</a:t>
            </a:r>
          </a:p>
          <a:p>
            <a:pPr marL="731520" indent="-365760">
              <a:spcBef>
                <a:spcPts val="1200"/>
              </a:spcBef>
            </a:pPr>
            <a:r>
              <a:rPr lang="en-US" sz="3000" dirty="0"/>
              <a:t>What variable could you change to make the object easier to move?</a:t>
            </a:r>
          </a:p>
          <a:p>
            <a:endParaRPr lang="en-US" dirty="0"/>
          </a:p>
        </p:txBody>
      </p:sp>
    </p:spTree>
    <p:extLst>
      <p:ext uri="{BB962C8B-B14F-4D97-AF65-F5344CB8AC3E}">
        <p14:creationId xmlns:p14="http://schemas.microsoft.com/office/powerpoint/2010/main" val="2517170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pPr marL="777240"/>
            <a:r>
              <a:rPr lang="en-US" dirty="0"/>
              <a:t>Key Science Ideas</a:t>
            </a:r>
          </a:p>
        </p:txBody>
      </p:sp>
      <p:sp>
        <p:nvSpPr>
          <p:cNvPr id="3" name="Content Placeholder 2"/>
          <p:cNvSpPr>
            <a:spLocks noGrp="1"/>
          </p:cNvSpPr>
          <p:nvPr>
            <p:ph idx="1"/>
          </p:nvPr>
        </p:nvSpPr>
        <p:spPr>
          <a:xfrm>
            <a:off x="609600" y="1219200"/>
            <a:ext cx="8229600" cy="5410200"/>
          </a:xfrm>
        </p:spPr>
        <p:txBody>
          <a:bodyPr/>
          <a:lstStyle/>
          <a:p>
            <a:r>
              <a:rPr lang="en-US" b="1" dirty="0">
                <a:solidFill>
                  <a:srgbClr val="000000"/>
                </a:solidFill>
              </a:rPr>
              <a:t>Speed</a:t>
            </a:r>
            <a:r>
              <a:rPr lang="en-US" dirty="0">
                <a:solidFill>
                  <a:srgbClr val="000000"/>
                </a:solidFill>
              </a:rPr>
              <a:t> is the rate or amount of distance an object travels over time without regard to direction.</a:t>
            </a:r>
          </a:p>
          <a:p>
            <a:r>
              <a:rPr lang="en-US" b="1" dirty="0">
                <a:solidFill>
                  <a:srgbClr val="000000"/>
                </a:solidFill>
              </a:rPr>
              <a:t>Velocity</a:t>
            </a:r>
            <a:r>
              <a:rPr lang="en-US" dirty="0">
                <a:solidFill>
                  <a:srgbClr val="000000"/>
                </a:solidFill>
              </a:rPr>
              <a:t> is the speed of an object in a particular direction.</a:t>
            </a:r>
          </a:p>
          <a:p>
            <a:r>
              <a:rPr lang="en-US" b="1" dirty="0">
                <a:solidFill>
                  <a:srgbClr val="000000"/>
                </a:solidFill>
              </a:rPr>
              <a:t>Acceleration</a:t>
            </a:r>
            <a:r>
              <a:rPr lang="en-US" dirty="0">
                <a:solidFill>
                  <a:srgbClr val="000000"/>
                </a:solidFill>
              </a:rPr>
              <a:t> is a change in the velocity of an object in a moment of time. </a:t>
            </a:r>
          </a:p>
          <a:p>
            <a:r>
              <a:rPr lang="en-US" dirty="0">
                <a:solidFill>
                  <a:srgbClr val="000000"/>
                </a:solidFill>
              </a:rPr>
              <a:t>Velocity and acceleration are represented using vectors.</a:t>
            </a:r>
          </a:p>
          <a:p>
            <a:r>
              <a:rPr lang="en-US" dirty="0">
                <a:solidFill>
                  <a:srgbClr val="000000"/>
                </a:solidFill>
              </a:rPr>
              <a:t>The acceleration of an object is directly proportional to the net force acting on the object and inversely proportional to the mass of the object.</a:t>
            </a:r>
          </a:p>
          <a:p>
            <a:r>
              <a:rPr lang="en-US" dirty="0">
                <a:solidFill>
                  <a:srgbClr val="000000"/>
                </a:solidFill>
              </a:rPr>
              <a:t>Objects with more mass experience less acceleration</a:t>
            </a:r>
            <a:r>
              <a:rPr lang="en-US" i="1" dirty="0">
                <a:solidFill>
                  <a:srgbClr val="000000"/>
                </a:solidFill>
              </a:rPr>
              <a:t>.</a:t>
            </a:r>
          </a:p>
          <a:p>
            <a:r>
              <a:rPr lang="en-US" b="1" dirty="0">
                <a:solidFill>
                  <a:srgbClr val="000000"/>
                </a:solidFill>
              </a:rPr>
              <a:t>Mass</a:t>
            </a:r>
            <a:r>
              <a:rPr lang="en-US" dirty="0">
                <a:solidFill>
                  <a:srgbClr val="000000"/>
                </a:solidFill>
              </a:rPr>
              <a:t> is the amount of substance that makes up an object.  </a:t>
            </a:r>
          </a:p>
          <a:p>
            <a:r>
              <a:rPr lang="en-US" b="1" dirty="0">
                <a:solidFill>
                  <a:srgbClr val="000000"/>
                </a:solidFill>
              </a:rPr>
              <a:t>Weight</a:t>
            </a:r>
            <a:r>
              <a:rPr lang="en-US" dirty="0">
                <a:solidFill>
                  <a:srgbClr val="000000"/>
                </a:solidFill>
              </a:rPr>
              <a:t> is the force of gravity pulling an object toward the center of Earth.</a:t>
            </a:r>
          </a:p>
          <a:p>
            <a:endParaRPr lang="en-US" sz="1800"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pPr marL="0" indent="0">
              <a:buNone/>
            </a:pPr>
            <a:endParaRPr lang="en-US" dirty="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33400"/>
            <a:ext cx="685800" cy="685800"/>
          </a:xfrm>
          <a:prstGeom prst="rect">
            <a:avLst/>
          </a:prstGeom>
        </p:spPr>
      </p:pic>
    </p:spTree>
    <p:extLst>
      <p:ext uri="{BB962C8B-B14F-4D97-AF65-F5344CB8AC3E}">
        <p14:creationId xmlns:p14="http://schemas.microsoft.com/office/powerpoint/2010/main" val="25173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33400" y="228600"/>
            <a:ext cx="8229600" cy="990600"/>
          </a:xfrm>
        </p:spPr>
        <p:txBody>
          <a:bodyPr/>
          <a:lstStyle/>
          <a:p>
            <a:r>
              <a:rPr lang="en-US" dirty="0"/>
              <a:t>Today’s Focus Questions</a:t>
            </a:r>
          </a:p>
        </p:txBody>
      </p:sp>
      <p:sp>
        <p:nvSpPr>
          <p:cNvPr id="7171" name="Rectangle 3"/>
          <p:cNvSpPr>
            <a:spLocks noGrp="1" noChangeArrowheads="1"/>
          </p:cNvSpPr>
          <p:nvPr>
            <p:ph idx="1"/>
          </p:nvPr>
        </p:nvSpPr>
        <p:spPr>
          <a:xfrm>
            <a:off x="533400" y="1066800"/>
            <a:ext cx="8382000" cy="5334000"/>
          </a:xfrm>
        </p:spPr>
        <p:txBody>
          <a:bodyPr>
            <a:noAutofit/>
          </a:bodyPr>
          <a:lstStyle/>
          <a:p>
            <a:pPr marL="365760" indent="-365760">
              <a:spcBef>
                <a:spcPts val="1200"/>
              </a:spcBef>
            </a:pPr>
            <a:r>
              <a:rPr lang="en-US" sz="3200" dirty="0"/>
              <a:t>How do you know when a content representation is appropriate and matched to the main learning goal?</a:t>
            </a:r>
          </a:p>
          <a:p>
            <a:pPr marL="365760" indent="-365760">
              <a:spcBef>
                <a:spcPts val="1200"/>
              </a:spcBef>
            </a:pPr>
            <a:r>
              <a:rPr lang="en-US" sz="3200" dirty="0"/>
              <a:t>How can we engage students in using content representations and models in meaningful ways?</a:t>
            </a:r>
          </a:p>
          <a:p>
            <a:pPr marL="365760" indent="-365760">
              <a:spcBef>
                <a:spcPts val="1200"/>
              </a:spcBef>
            </a:pPr>
            <a:r>
              <a:rPr lang="en-US" sz="3200" dirty="0"/>
              <a:t>What happens if more than one force pushes or pulls an object?</a:t>
            </a:r>
          </a:p>
          <a:p>
            <a:pPr marL="365760" indent="-365760">
              <a:spcBef>
                <a:spcPts val="1200"/>
              </a:spcBef>
            </a:pPr>
            <a:r>
              <a:rPr lang="en-US" sz="3200" dirty="0"/>
              <a:t>How can ideas about forces help us predict the motion of objects?</a:t>
            </a:r>
            <a:endParaRPr lang="en-US" sz="3200" i="1" dirty="0"/>
          </a:p>
        </p:txBody>
      </p:sp>
    </p:spTree>
    <p:extLst>
      <p:ext uri="{BB962C8B-B14F-4D97-AF65-F5344CB8AC3E}">
        <p14:creationId xmlns:p14="http://schemas.microsoft.com/office/powerpoint/2010/main" val="206131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06624"/>
          </a:xfrm>
        </p:spPr>
        <p:txBody>
          <a:bodyPr/>
          <a:lstStyle/>
          <a:p>
            <a:r>
              <a:rPr lang="en-US" dirty="0"/>
              <a:t>Summarizing Today’s Work</a:t>
            </a:r>
          </a:p>
        </p:txBody>
      </p:sp>
      <p:sp>
        <p:nvSpPr>
          <p:cNvPr id="3" name="Content Placeholder 2"/>
          <p:cNvSpPr>
            <a:spLocks noGrp="1"/>
          </p:cNvSpPr>
          <p:nvPr>
            <p:ph idx="1"/>
          </p:nvPr>
        </p:nvSpPr>
        <p:spPr>
          <a:xfrm>
            <a:off x="457200" y="1371600"/>
            <a:ext cx="8534400" cy="5334000"/>
          </a:xfrm>
        </p:spPr>
        <p:txBody>
          <a:bodyPr/>
          <a:lstStyle/>
          <a:p>
            <a:pPr marL="365760" indent="-365760">
              <a:spcBef>
                <a:spcPts val="0"/>
              </a:spcBef>
              <a:buAutoNum type="arabicPeriod"/>
            </a:pPr>
            <a:r>
              <a:rPr lang="en-US" sz="2800" dirty="0"/>
              <a:t>Think about the Science Content Storyline Lens strategies we’ve studied so far:</a:t>
            </a:r>
          </a:p>
          <a:p>
            <a:pPr marL="365760" indent="-365760">
              <a:spcBef>
                <a:spcPts val="23000"/>
              </a:spcBef>
              <a:buFont typeface="+mj-lt"/>
              <a:buAutoNum type="arabicPeriod" startAt="2"/>
            </a:pPr>
            <a:r>
              <a:rPr lang="en-US" sz="2800" dirty="0"/>
              <a:t>Think about your science-content-learning work today.</a:t>
            </a:r>
          </a:p>
          <a:p>
            <a:pPr marL="365760" indent="-365760">
              <a:buAutoNum type="arabicPeriod" startAt="2"/>
            </a:pPr>
            <a:r>
              <a:rPr lang="en-US" sz="2800" b="1" dirty="0"/>
              <a:t>Reflect: </a:t>
            </a:r>
            <a:r>
              <a:rPr lang="en-US" sz="2800" dirty="0"/>
              <a:t>What ideas or questions do you want to remember from today and refer back to? </a:t>
            </a:r>
          </a:p>
        </p:txBody>
      </p:sp>
      <p:sp>
        <p:nvSpPr>
          <p:cNvPr id="5" name="Content Placeholder 3"/>
          <p:cNvSpPr txBox="1">
            <a:spLocks/>
          </p:cNvSpPr>
          <p:nvPr/>
        </p:nvSpPr>
        <p:spPr bwMode="auto">
          <a:xfrm>
            <a:off x="533400" y="2438400"/>
            <a:ext cx="8229600" cy="2603790"/>
          </a:xfrm>
          <a:prstGeom prst="rect">
            <a:avLst/>
          </a:prstGeom>
          <a:noFill/>
          <a:ln w="47625">
            <a:solidFill>
              <a:schemeClr val="accent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A—Identify one main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B—Set the purpose with a focus question or goal statement.</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C—Select activities that are matched to the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tab pos="338138" algn="l"/>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D—Select content representations and models matched to the learning goal and engage students in their use.</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I—Summarize key science ideas.</a:t>
            </a:r>
          </a:p>
        </p:txBody>
      </p:sp>
    </p:spTree>
    <p:extLst>
      <p:ext uri="{BB962C8B-B14F-4D97-AF65-F5344CB8AC3E}">
        <p14:creationId xmlns:p14="http://schemas.microsoft.com/office/powerpoint/2010/main" val="4218116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normAutofit/>
          </a:bodyPr>
          <a:lstStyle/>
          <a:p>
            <a:r>
              <a:rPr lang="en-US" dirty="0"/>
              <a:t>Lesson Analysis Homework</a:t>
            </a:r>
          </a:p>
        </p:txBody>
      </p:sp>
      <p:sp>
        <p:nvSpPr>
          <p:cNvPr id="84994" name="Content Placeholder 2"/>
          <p:cNvSpPr>
            <a:spLocks noGrp="1"/>
          </p:cNvSpPr>
          <p:nvPr>
            <p:ph idx="1"/>
          </p:nvPr>
        </p:nvSpPr>
        <p:spPr>
          <a:xfrm>
            <a:off x="457200" y="1447800"/>
            <a:ext cx="8229600" cy="4876800"/>
          </a:xfrm>
        </p:spPr>
        <p:txBody>
          <a:bodyPr/>
          <a:lstStyle/>
          <a:p>
            <a:pPr marL="365760" indent="-365760">
              <a:spcBef>
                <a:spcPts val="600"/>
              </a:spcBef>
              <a:spcAft>
                <a:spcPts val="600"/>
              </a:spcAft>
            </a:pPr>
            <a:r>
              <a:rPr lang="en-US" sz="3200" dirty="0"/>
              <a:t>Read about SCSL strategies F, G, and H in the </a:t>
            </a:r>
            <a:r>
              <a:rPr lang="en-US" sz="3200" dirty="0" err="1"/>
              <a:t>STeLLA</a:t>
            </a:r>
            <a:r>
              <a:rPr lang="en-US" sz="3200" dirty="0"/>
              <a:t> strategies booklet and complete the </a:t>
            </a:r>
            <a:br>
              <a:rPr lang="en-US" sz="3200" dirty="0"/>
            </a:br>
            <a:r>
              <a:rPr lang="en-US" sz="3200" dirty="0"/>
              <a:t>Z-fold summary chart for these strategies.</a:t>
            </a:r>
          </a:p>
          <a:p>
            <a:pPr marL="365760" indent="-365760">
              <a:spcBef>
                <a:spcPts val="600"/>
              </a:spcBef>
              <a:spcAft>
                <a:spcPts val="600"/>
              </a:spcAft>
            </a:pPr>
            <a:r>
              <a:rPr lang="en-US" sz="3200" dirty="0"/>
              <a:t>Be ready to share your assigned lesson in the Forces lesson series. </a:t>
            </a:r>
          </a:p>
          <a:p>
            <a:pPr marL="365760" indent="-365760">
              <a:spcBef>
                <a:spcPts val="600"/>
              </a:spcBef>
              <a:spcAft>
                <a:spcPts val="600"/>
              </a:spcAft>
            </a:pPr>
            <a:r>
              <a:rPr lang="en-US" sz="3200" dirty="0"/>
              <a:t>Bring your calendar for the academic year so we can schedule the dates for our school-year study-group meetings!  </a:t>
            </a:r>
          </a:p>
          <a:p>
            <a:endParaRPr lang="en-US" sz="28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242296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457200"/>
            <a:ext cx="8077200" cy="1020763"/>
          </a:xfrm>
        </p:spPr>
        <p:txBody>
          <a:bodyPr>
            <a:normAutofit/>
          </a:bodyPr>
          <a:lstStyle/>
          <a:p>
            <a:r>
              <a:rPr lang="en-US" dirty="0"/>
              <a:t>Content Deepening Homework</a:t>
            </a:r>
          </a:p>
        </p:txBody>
      </p:sp>
      <p:sp>
        <p:nvSpPr>
          <p:cNvPr id="3" name="Content Placeholder 2"/>
          <p:cNvSpPr>
            <a:spLocks noGrp="1"/>
          </p:cNvSpPr>
          <p:nvPr>
            <p:ph idx="1"/>
          </p:nvPr>
        </p:nvSpPr>
        <p:spPr>
          <a:xfrm>
            <a:off x="685800" y="1447800"/>
            <a:ext cx="8001000" cy="4800600"/>
          </a:xfrm>
        </p:spPr>
        <p:txBody>
          <a:bodyPr/>
          <a:lstStyle/>
          <a:p>
            <a:pPr marL="0" indent="0">
              <a:spcBef>
                <a:spcPts val="0"/>
              </a:spcBef>
              <a:buNone/>
              <a:defRPr/>
            </a:pPr>
            <a:r>
              <a:rPr lang="en-US" sz="3200" dirty="0"/>
              <a:t>Read sections 8 and 10 in the content background document and be prepared to discuss these questions next time: </a:t>
            </a:r>
            <a:endParaRPr lang="en-US" sz="3200" i="1" dirty="0">
              <a:solidFill>
                <a:srgbClr val="FF0000"/>
              </a:solidFill>
            </a:endParaRPr>
          </a:p>
          <a:p>
            <a:pPr marL="731520" indent="-365760">
              <a:spcBef>
                <a:spcPts val="1200"/>
              </a:spcBef>
              <a:defRPr/>
            </a:pPr>
            <a:r>
              <a:rPr lang="en-US" sz="3200" dirty="0"/>
              <a:t>Does the reading clarify ideas we explored this week? </a:t>
            </a:r>
          </a:p>
          <a:p>
            <a:pPr marL="731520" indent="-365760">
              <a:spcBef>
                <a:spcPts val="1200"/>
              </a:spcBef>
              <a:defRPr/>
            </a:pPr>
            <a:r>
              <a:rPr lang="en-US" sz="3200" dirty="0"/>
              <a:t>What new questions do you have?</a:t>
            </a:r>
          </a:p>
        </p:txBody>
      </p:sp>
    </p:spTree>
    <p:extLst>
      <p:ext uri="{BB962C8B-B14F-4D97-AF65-F5344CB8AC3E}">
        <p14:creationId xmlns:p14="http://schemas.microsoft.com/office/powerpoint/2010/main" val="20239010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533400" y="381000"/>
            <a:ext cx="8153400" cy="990600"/>
          </a:xfrm>
        </p:spPr>
        <p:txBody>
          <a:bodyPr>
            <a:normAutofit/>
          </a:bodyPr>
          <a:lstStyle/>
          <a:p>
            <a:r>
              <a:rPr lang="en-US" sz="3700"/>
              <a:t>Reflections on </a:t>
            </a:r>
            <a:r>
              <a:rPr lang="en-US" sz="3700" dirty="0"/>
              <a:t>Today’s Session </a:t>
            </a:r>
          </a:p>
        </p:txBody>
      </p:sp>
      <p:sp>
        <p:nvSpPr>
          <p:cNvPr id="18435" name="Rectangle 3"/>
          <p:cNvSpPr>
            <a:spLocks noGrp="1" noChangeArrowheads="1"/>
          </p:cNvSpPr>
          <p:nvPr>
            <p:ph idx="1"/>
          </p:nvPr>
        </p:nvSpPr>
        <p:spPr>
          <a:xfrm>
            <a:off x="533400" y="1295400"/>
            <a:ext cx="8153400" cy="5257800"/>
          </a:xfrm>
        </p:spPr>
        <p:txBody>
          <a:bodyPr>
            <a:noAutofit/>
          </a:bodyPr>
          <a:lstStyle/>
          <a:p>
            <a:pPr marL="365760" indent="-365760">
              <a:spcBef>
                <a:spcPts val="600"/>
              </a:spcBef>
            </a:pPr>
            <a:r>
              <a:rPr lang="en-US" sz="3000" dirty="0"/>
              <a:t>What are your reactions to the strategy of selecting content representations and models that are matched to the lesson’s main learning goal? </a:t>
            </a:r>
          </a:p>
          <a:p>
            <a:pPr marL="365760" indent="-365760">
              <a:spcBef>
                <a:spcPts val="600"/>
              </a:spcBef>
            </a:pPr>
            <a:r>
              <a:rPr lang="en-US" sz="3000" dirty="0"/>
              <a:t>What is something new you’ve learned about forces? Did your content-representation analyses support this learning in any way? </a:t>
            </a:r>
          </a:p>
          <a:p>
            <a:pPr marL="365760" indent="-365760">
              <a:spcBef>
                <a:spcPts val="600"/>
              </a:spcBef>
            </a:pPr>
            <a:r>
              <a:rPr lang="en-US" sz="3000" dirty="0"/>
              <a:t>Provide feedback about today’s session and the PD program so far (likes, dislikes, questions, concerns, and suggestions).</a:t>
            </a:r>
          </a:p>
          <a:p>
            <a:endParaRPr lang="en-US" sz="2800" dirty="0"/>
          </a:p>
          <a:p>
            <a:pPr marL="0" indent="0">
              <a:buNone/>
            </a:pPr>
            <a:endParaRPr lang="en-US" sz="2400" dirty="0"/>
          </a:p>
        </p:txBody>
      </p:sp>
    </p:spTree>
    <p:extLst>
      <p:ext uri="{BB962C8B-B14F-4D97-AF65-F5344CB8AC3E}">
        <p14:creationId xmlns:p14="http://schemas.microsoft.com/office/powerpoint/2010/main" val="1999702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FC841-44F4-4331-9979-C159E7170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890" y="437254"/>
            <a:ext cx="5868219" cy="6420746"/>
          </a:xfrm>
          <a:prstGeom prst="rect">
            <a:avLst/>
          </a:prstGeom>
        </p:spPr>
      </p:pic>
      <p:sp>
        <p:nvSpPr>
          <p:cNvPr id="5" name="Rectangle 6"/>
          <p:cNvSpPr>
            <a:spLocks noChangeArrowheads="1"/>
          </p:cNvSpPr>
          <p:nvPr/>
        </p:nvSpPr>
        <p:spPr bwMode="auto">
          <a:xfrm>
            <a:off x="4571999" y="3962400"/>
            <a:ext cx="2743201" cy="533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 </a:t>
            </a:r>
          </a:p>
        </p:txBody>
      </p:sp>
      <p:sp>
        <p:nvSpPr>
          <p:cNvPr id="3" name="Content Placeholder 2"/>
          <p:cNvSpPr>
            <a:spLocks noGrp="1"/>
          </p:cNvSpPr>
          <p:nvPr>
            <p:ph idx="1"/>
          </p:nvPr>
        </p:nvSpPr>
        <p:spPr>
          <a:xfrm>
            <a:off x="609600" y="1600200"/>
            <a:ext cx="8229600" cy="4876800"/>
          </a:xfrm>
        </p:spPr>
        <p:txBody>
          <a:bodyPr/>
          <a:lstStyle/>
          <a:p>
            <a:pPr marL="0" indent="0">
              <a:buNone/>
            </a:pPr>
            <a:r>
              <a:rPr lang="en-US" sz="3200" dirty="0"/>
              <a:t>How do you know when a content representation is appropriate and matched </a:t>
            </a:r>
            <a:br>
              <a:rPr lang="en-US" sz="3200" dirty="0"/>
            </a:br>
            <a:r>
              <a:rPr lang="en-US" sz="3200" dirty="0"/>
              <a:t>to the main learning goal?</a:t>
            </a:r>
          </a:p>
          <a:p>
            <a:endParaRPr lang="en-US" dirty="0"/>
          </a:p>
        </p:txBody>
      </p:sp>
    </p:spTree>
    <p:extLst>
      <p:ext uri="{BB962C8B-B14F-4D97-AF65-F5344CB8AC3E}">
        <p14:creationId xmlns:p14="http://schemas.microsoft.com/office/powerpoint/2010/main" val="321216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533400" y="533400"/>
            <a:ext cx="8153400" cy="990600"/>
          </a:xfrm>
        </p:spPr>
        <p:txBody>
          <a:bodyPr>
            <a:normAutofit/>
          </a:bodyPr>
          <a:lstStyle/>
          <a:p>
            <a:r>
              <a:rPr lang="en-US" sz="3800" dirty="0"/>
              <a:t>SCSL Strategy D: Purpose and Key Features</a:t>
            </a:r>
          </a:p>
        </p:txBody>
      </p:sp>
      <p:sp>
        <p:nvSpPr>
          <p:cNvPr id="29699" name="Content Placeholder 2"/>
          <p:cNvSpPr>
            <a:spLocks noGrp="1"/>
          </p:cNvSpPr>
          <p:nvPr>
            <p:ph idx="1"/>
          </p:nvPr>
        </p:nvSpPr>
        <p:spPr>
          <a:xfrm>
            <a:off x="533400" y="1600200"/>
            <a:ext cx="8153400" cy="4876800"/>
          </a:xfrm>
        </p:spPr>
        <p:txBody>
          <a:bodyPr>
            <a:normAutofit/>
          </a:bodyPr>
          <a:lstStyle/>
          <a:p>
            <a:pPr marL="0" lvl="1" indent="0">
              <a:spcBef>
                <a:spcPts val="0"/>
              </a:spcBef>
              <a:buNone/>
            </a:pPr>
            <a:r>
              <a:rPr lang="en-US" sz="3200" dirty="0"/>
              <a:t>What are the purpose and key features of this strategy? </a:t>
            </a:r>
          </a:p>
          <a:p>
            <a:pPr marL="0" lvl="1" indent="0">
              <a:spcBef>
                <a:spcPts val="2400"/>
              </a:spcBef>
              <a:buNone/>
            </a:pPr>
            <a:r>
              <a:rPr lang="en-US" sz="3200" dirty="0"/>
              <a:t>Cite ideas and examples from the </a:t>
            </a:r>
            <a:r>
              <a:rPr lang="en-US" sz="3200" dirty="0" err="1"/>
              <a:t>STeLLA</a:t>
            </a:r>
            <a:r>
              <a:rPr lang="en-US" sz="3200" dirty="0"/>
              <a:t> strategies booklet and your SCSL Z-fold summary chart. </a:t>
            </a:r>
          </a:p>
          <a:p>
            <a:pPr marL="0" lvl="1" indent="0">
              <a:spcBef>
                <a:spcPts val="0"/>
              </a:spcBef>
              <a:buNone/>
            </a:pPr>
            <a:endParaRPr lang="en-US" sz="3200" dirty="0"/>
          </a:p>
          <a:p>
            <a:endParaRPr lang="en-US" dirty="0"/>
          </a:p>
          <a:p>
            <a:pPr marL="274637" lvl="1"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47314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12133</TotalTime>
  <Words>8517</Words>
  <Application>Microsoft Office PowerPoint</Application>
  <PresentationFormat>On-screen Show (4:3)</PresentationFormat>
  <Paragraphs>929</Paragraphs>
  <Slides>65</Slides>
  <Notes>65</Notes>
  <HiddenSlides>2</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65</vt:i4>
      </vt:variant>
    </vt:vector>
  </HeadingPairs>
  <TitlesOfParts>
    <vt:vector size="72" baseType="lpstr">
      <vt:lpstr>Arial</vt:lpstr>
      <vt:lpstr>Calibri</vt:lpstr>
      <vt:lpstr>Lucida Sans Unicode</vt:lpstr>
      <vt:lpstr>Symbol</vt:lpstr>
      <vt:lpstr>Clarity</vt:lpstr>
      <vt:lpstr>RESPeCT Template</vt:lpstr>
      <vt:lpstr>Image</vt:lpstr>
      <vt:lpstr>RESPeCT PD pROGRAM</vt:lpstr>
      <vt:lpstr>Agenda for Day 7</vt:lpstr>
      <vt:lpstr>Trends in Reflections</vt:lpstr>
      <vt:lpstr> Norms for Working Together: The Basics </vt:lpstr>
      <vt:lpstr> Norms for Working Together: The Heart  </vt:lpstr>
      <vt:lpstr>Today’s Focus Questions</vt:lpstr>
      <vt:lpstr>PowerPoint Presentation</vt:lpstr>
      <vt:lpstr>Lesson Analysis: Focus Question 1 </vt:lpstr>
      <vt:lpstr>SCSL Strategy D: Purpose and Key Features</vt:lpstr>
      <vt:lpstr>Strategy D: Discussion Questions</vt:lpstr>
      <vt:lpstr>Analysis Guide for Strategy D</vt:lpstr>
      <vt:lpstr>Content Representation 1: Arrows Model</vt:lpstr>
      <vt:lpstr>Content Representation 1: Arrows Model</vt:lpstr>
      <vt:lpstr>Does Content Representation 1 Match the Main Learning Goal? </vt:lpstr>
      <vt:lpstr>Content Representation 2: Hand-Strip Model</vt:lpstr>
      <vt:lpstr>Content Representation 2: Hand-Strip Model </vt:lpstr>
      <vt:lpstr>Does Content Representation 2 Match the Main Learning Goal? </vt:lpstr>
      <vt:lpstr>Lesson Analysis: Focus Question 2</vt:lpstr>
      <vt:lpstr>Lesson Analysis 1: Strategy D (Foam-Board Arrows)</vt:lpstr>
      <vt:lpstr>Lesson Analysis 1: Strategy D (Foam-Board Arrows)</vt:lpstr>
      <vt:lpstr>Lesson Analysis 2: Strategy D (Hand-Strip Model)</vt:lpstr>
      <vt:lpstr>Lesson Analysis 2: Strategy D (Hand-Strip Model)</vt:lpstr>
      <vt:lpstr>Lesson Analysis 3: Strategy D (Earth-Sun Model)</vt:lpstr>
      <vt:lpstr>Lesson Analysis 3: Strategy D (Earth-Sun Model)</vt:lpstr>
      <vt:lpstr>Strategy D: Synthesize and Summarize</vt:lpstr>
      <vt:lpstr>forces</vt:lpstr>
      <vt:lpstr>Content Deepening Homework</vt:lpstr>
      <vt:lpstr> Content Deepening: Focus Question 1 </vt:lpstr>
      <vt:lpstr>Investigation 1: File Cabinet</vt:lpstr>
      <vt:lpstr>Investigation 1: File Cabinet</vt:lpstr>
      <vt:lpstr>Investigation 1: File Cabinet</vt:lpstr>
      <vt:lpstr>Investigation 1: File Cabinet</vt:lpstr>
      <vt:lpstr>Investigation 2: Describe the Forces</vt:lpstr>
      <vt:lpstr>Investigation 2: Describe the Forces</vt:lpstr>
      <vt:lpstr>Reflect: Content Deepening Focus Question 1</vt:lpstr>
      <vt:lpstr>Key Science Ideas</vt:lpstr>
      <vt:lpstr>Key Science Ideas</vt:lpstr>
      <vt:lpstr> Content Deepening: Focus Question 2 </vt:lpstr>
      <vt:lpstr>Investigation 3: Cotton Balls in the Wind</vt:lpstr>
      <vt:lpstr>Investigation 3: Cotton Balls in the Wind</vt:lpstr>
      <vt:lpstr>Investigation 3: Cotton Balls in the Wind</vt:lpstr>
      <vt:lpstr>Investigation 3: Cotton Balls in the Wind</vt:lpstr>
      <vt:lpstr>Reflect: Content Deepening Focus Question 2</vt:lpstr>
      <vt:lpstr>Key Science Ideas</vt:lpstr>
      <vt:lpstr>Digging Deeper</vt:lpstr>
      <vt:lpstr>Speed, Velocity, Acceleration</vt:lpstr>
      <vt:lpstr>Speed versus Velocity</vt:lpstr>
      <vt:lpstr>Speed versus Velocity</vt:lpstr>
      <vt:lpstr>Investigation 4: Velocity versus Acceleration</vt:lpstr>
      <vt:lpstr>Investigation 4: Velocity versus Acceleration</vt:lpstr>
      <vt:lpstr> Investigation 5: Acceleration and Net Force </vt:lpstr>
      <vt:lpstr>Investigation 6: Pushing Balls</vt:lpstr>
      <vt:lpstr>Investigation 6: Pushing Balls</vt:lpstr>
      <vt:lpstr>Investigation 7: Shoving a Shopping Cart</vt:lpstr>
      <vt:lpstr>Investigation 7: Shoving a Shopping Cart</vt:lpstr>
      <vt:lpstr>Investigation 7: Shoving a Shopping Cart</vt:lpstr>
      <vt:lpstr>Distinguishing Mass and Weight</vt:lpstr>
      <vt:lpstr>Synthesize Ideas about Forces</vt:lpstr>
      <vt:lpstr>Key Science Ideas</vt:lpstr>
      <vt:lpstr>Summarizing Today’s Work</vt:lpstr>
      <vt:lpstr>Lesson Analysis Homework</vt:lpstr>
      <vt:lpstr>Content Deepening Homework</vt:lpstr>
      <vt:lpstr>Reflections on Today’s Session </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894</cp:revision>
  <cp:lastPrinted>2014-06-15T14:17:59Z</cp:lastPrinted>
  <dcterms:created xsi:type="dcterms:W3CDTF">2014-06-10T18:20:14Z</dcterms:created>
  <dcterms:modified xsi:type="dcterms:W3CDTF">2020-01-07T21:50:39Z</dcterms:modified>
</cp:coreProperties>
</file>