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6"/>
  </p:notesMasterIdLst>
  <p:handoutMasterIdLst>
    <p:handoutMasterId r:id="rId57"/>
  </p:handoutMasterIdLst>
  <p:sldIdLst>
    <p:sldId id="299" r:id="rId3"/>
    <p:sldId id="409" r:id="rId4"/>
    <p:sldId id="410" r:id="rId5"/>
    <p:sldId id="411" r:id="rId6"/>
    <p:sldId id="412" r:id="rId7"/>
    <p:sldId id="437" r:id="rId8"/>
    <p:sldId id="413" r:id="rId9"/>
    <p:sldId id="414" r:id="rId10"/>
    <p:sldId id="415" r:id="rId11"/>
    <p:sldId id="416" r:id="rId12"/>
    <p:sldId id="438" r:id="rId13"/>
    <p:sldId id="418" r:id="rId14"/>
    <p:sldId id="419" r:id="rId15"/>
    <p:sldId id="436" r:id="rId16"/>
    <p:sldId id="420" r:id="rId17"/>
    <p:sldId id="421" r:id="rId18"/>
    <p:sldId id="422" r:id="rId19"/>
    <p:sldId id="423" r:id="rId20"/>
    <p:sldId id="424" r:id="rId21"/>
    <p:sldId id="425" r:id="rId22"/>
    <p:sldId id="381" r:id="rId23"/>
    <p:sldId id="382" r:id="rId24"/>
    <p:sldId id="467" r:id="rId25"/>
    <p:sldId id="383" r:id="rId26"/>
    <p:sldId id="440" r:id="rId27"/>
    <p:sldId id="441" r:id="rId28"/>
    <p:sldId id="442" r:id="rId29"/>
    <p:sldId id="443" r:id="rId30"/>
    <p:sldId id="447" r:id="rId31"/>
    <p:sldId id="444" r:id="rId32"/>
    <p:sldId id="394" r:id="rId33"/>
    <p:sldId id="448" r:id="rId34"/>
    <p:sldId id="449" r:id="rId35"/>
    <p:sldId id="454" r:id="rId36"/>
    <p:sldId id="450" r:id="rId37"/>
    <p:sldId id="451" r:id="rId38"/>
    <p:sldId id="452" r:id="rId39"/>
    <p:sldId id="453" r:id="rId40"/>
    <p:sldId id="455" r:id="rId41"/>
    <p:sldId id="400" r:id="rId42"/>
    <p:sldId id="456" r:id="rId43"/>
    <p:sldId id="457" r:id="rId44"/>
    <p:sldId id="458" r:id="rId45"/>
    <p:sldId id="459" r:id="rId46"/>
    <p:sldId id="460" r:id="rId47"/>
    <p:sldId id="465" r:id="rId48"/>
    <p:sldId id="466" r:id="rId49"/>
    <p:sldId id="463" r:id="rId50"/>
    <p:sldId id="430" r:id="rId51"/>
    <p:sldId id="439" r:id="rId52"/>
    <p:sldId id="432" r:id="rId53"/>
    <p:sldId id="433" r:id="rId54"/>
    <p:sldId id="434"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 id="2" name="Arlo Caine" initials="AC" lastIdx="6" clrIdx="1">
    <p:extLst>
      <p:ext uri="{19B8F6BF-5375-455C-9EA6-DF929625EA0E}">
        <p15:presenceInfo xmlns:p15="http://schemas.microsoft.com/office/powerpoint/2012/main" userId="S-1-5-21-117609710-706699826-1801674531-401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56" autoAdjust="0"/>
    <p:restoredTop sz="66327" autoAdjust="0"/>
  </p:normalViewPr>
  <p:slideViewPr>
    <p:cSldViewPr>
      <p:cViewPr varScale="1">
        <p:scale>
          <a:sx n="74" d="100"/>
          <a:sy n="74" d="100"/>
        </p:scale>
        <p:origin x="112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92E6DE-0210-48E8-8DBD-55BCAB3111E7}" type="datetimeFigureOut">
              <a:rPr lang="en-US" smtClean="0"/>
              <a:pPr/>
              <a:t>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z="1200" kern="1200" dirty="0">
                <a:solidFill>
                  <a:schemeClr val="tx1"/>
                </a:solidFill>
                <a:effectLst/>
                <a:latin typeface="+mn-lt"/>
                <a:ea typeface="+mn-ea"/>
                <a:cs typeface="+mn-cs"/>
              </a:rPr>
              <a:t>5 min</a:t>
            </a:r>
          </a:p>
          <a:p>
            <a:pPr eaLnBrk="1" hangingPunct="1"/>
            <a:endParaRPr lang="en-US" altLang="en-US" sz="1200" kern="1200" dirty="0">
              <a:solidFill>
                <a:schemeClr val="tx1"/>
              </a:solidFill>
              <a:effectLst/>
              <a:latin typeface="+mn-lt"/>
              <a:ea typeface="+mn-ea"/>
              <a:cs typeface="+mn-cs"/>
            </a:endParaRPr>
          </a:p>
          <a:p>
            <a:pPr marL="228600" indent="-228600" eaLnBrk="1" hangingPunct="1">
              <a:buAutoNum type="alphaLcPeriod"/>
            </a:pPr>
            <a:r>
              <a:rPr lang="en-US" sz="1200" kern="1200" dirty="0">
                <a:solidFill>
                  <a:schemeClr val="tx1"/>
                </a:solidFill>
                <a:latin typeface="+mn-lt"/>
                <a:ea typeface="+mn-ea"/>
                <a:cs typeface="+mn-cs"/>
              </a:rPr>
              <a:t>Take care of any housekeeping issues.</a:t>
            </a:r>
          </a:p>
          <a:p>
            <a:pPr marL="0" indent="0" eaLnBrk="1" hangingPunct="1">
              <a:buNone/>
            </a:pP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45 min—15 min/clip</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Have participants review part 2 of Analysis Guide F. After they watch each video clip, ask </a:t>
            </a:r>
            <a:r>
              <a:rPr lang="en-US" sz="1200" kern="1200" baseline="0" dirty="0">
                <a:solidFill>
                  <a:schemeClr val="tx1"/>
                </a:solidFill>
                <a:latin typeface="+mn-lt"/>
                <a:ea typeface="+mn-ea"/>
                <a:cs typeface="+mn-cs"/>
              </a:rPr>
              <a:t>them to </a:t>
            </a:r>
            <a:r>
              <a:rPr lang="en-US" sz="1200" kern="1200" dirty="0">
                <a:solidFill>
                  <a:schemeClr val="tx1"/>
                </a:solidFill>
                <a:latin typeface="+mn-lt"/>
                <a:ea typeface="+mn-ea"/>
                <a:cs typeface="+mn-cs"/>
              </a:rPr>
              <a:t>study the corresponding transcript, answer the questions in part 2 of the analysis guide, and then analyze the links between science ideas and activities that were (or were not) made before, during, or after the activity.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read the context for video clip 1 at the top of the transcript (handout 8.4 in PD program binder). </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3"/>
            </a:pPr>
            <a:r>
              <a:rPr lang="en-US" sz="1200" u="none" strike="noStrike" kern="1200" dirty="0">
                <a:solidFill>
                  <a:schemeClr val="tx1"/>
                </a:solidFill>
                <a:effectLst/>
                <a:latin typeface="+mn-lt"/>
                <a:ea typeface="+mn-ea"/>
                <a:cs typeface="+mn-cs"/>
              </a:rPr>
              <a:t>Show video clip 1.</a:t>
            </a:r>
            <a:r>
              <a:rPr lang="en-US" sz="1200" u="none" strike="noStrike" kern="1200" baseline="0" dirty="0">
                <a:solidFill>
                  <a:schemeClr val="tx1"/>
                </a:solidFill>
                <a:effectLst/>
                <a:latin typeface="+mn-lt"/>
                <a:ea typeface="+mn-ea"/>
                <a:cs typeface="+mn-cs"/>
              </a:rPr>
              <a:t> Then</a:t>
            </a:r>
            <a:r>
              <a:rPr lang="en-US" sz="1200" u="none" strike="noStrike" kern="1200" dirty="0">
                <a:solidFill>
                  <a:schemeClr val="tx1"/>
                </a:solidFill>
                <a:effectLst/>
                <a:latin typeface="+mn-lt"/>
                <a:ea typeface="+mn-ea"/>
                <a:cs typeface="+mn-cs"/>
              </a:rPr>
              <a:t>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“Study the video transcript and then complete part 2, section 1 of the analysis guide, Setup for the Activity.”</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4"/>
            </a:pPr>
            <a:r>
              <a:rPr lang="en-US" sz="1200" u="none" strike="noStrike" kern="1200" dirty="0">
                <a:solidFill>
                  <a:schemeClr val="tx1"/>
                </a:solidFill>
                <a:effectLst/>
                <a:latin typeface="+mn-lt"/>
                <a:ea typeface="+mn-ea"/>
                <a:cs typeface="+mn-cs"/>
              </a:rPr>
              <a:t>Have participants read the context for video clip 2 at the top of the transcript (handout 8.5 in PD binder).</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5"/>
            </a:pPr>
            <a:r>
              <a:rPr lang="en-US" sz="1200" u="none" strike="noStrike" kern="1200" dirty="0">
                <a:solidFill>
                  <a:schemeClr val="tx1"/>
                </a:solidFill>
                <a:effectLst/>
                <a:latin typeface="+mn-lt"/>
                <a:ea typeface="+mn-ea"/>
                <a:cs typeface="+mn-cs"/>
              </a:rPr>
              <a:t>Show video clip 2 and then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2 of the analysis guide, During the Activity.” </a:t>
            </a:r>
          </a:p>
          <a:p>
            <a:pPr marL="365760" indent="-137160">
              <a:buFont typeface="Arial" pitchFamily="34" charset="0"/>
              <a:buChar char="•"/>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6"/>
            </a:pPr>
            <a:r>
              <a:rPr lang="en-US" sz="1200" u="none" strike="noStrike" kern="1200" dirty="0">
                <a:solidFill>
                  <a:schemeClr val="tx1"/>
                </a:solidFill>
                <a:effectLst/>
                <a:latin typeface="+mn-lt"/>
                <a:ea typeface="+mn-ea"/>
                <a:cs typeface="+mn-cs"/>
              </a:rPr>
              <a:t>Have participants read the context for video clip 3 at the top of the transcript (handout 8.6 in PD binder).</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7"/>
            </a:pPr>
            <a:r>
              <a:rPr lang="en-US" sz="1200" u="none" strike="noStrike" kern="1200" dirty="0">
                <a:solidFill>
                  <a:schemeClr val="tx1"/>
                </a:solidFill>
                <a:effectLst/>
                <a:latin typeface="+mn-lt"/>
                <a:ea typeface="+mn-ea"/>
                <a:cs typeface="+mn-cs"/>
              </a:rPr>
              <a:t>Show video clip 3 and then guide participants</a:t>
            </a:r>
            <a:r>
              <a:rPr lang="en-US" sz="1200" u="none" strike="noStrike" kern="1200" baseline="0" dirty="0">
                <a:solidFill>
                  <a:schemeClr val="tx1"/>
                </a:solidFill>
                <a:effectLst/>
                <a:latin typeface="+mn-lt"/>
                <a:ea typeface="+mn-ea"/>
                <a:cs typeface="+mn-cs"/>
              </a:rPr>
              <a:t> through these tasks:</a:t>
            </a:r>
            <a:endParaRPr lang="en-US" sz="1200" u="none" strike="noStrike" kern="1200" dirty="0">
              <a:solidFill>
                <a:schemeClr val="tx1"/>
              </a:solidFill>
              <a:effectLst/>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part 2, section 3 of the analysis guide, Follow-up to the Activity.” </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1:</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Overview:</a:t>
            </a:r>
            <a:r>
              <a:rPr lang="en-US" sz="1200" kern="1200" dirty="0">
                <a:solidFill>
                  <a:schemeClr val="tx1"/>
                </a:solidFill>
                <a:latin typeface="+mn-lt"/>
                <a:ea typeface="+mn-ea"/>
                <a:cs typeface="+mn-cs"/>
              </a:rPr>
              <a:t> In the setup, the teacher helps students clarify that the force that made the car move—gravity—was always the same regardless of the surface it rolled over. This is a key idea, since the common misconception is that the car stops because it “runs out of force.” Since the initial force is the same each time, something else must be causing the car to stop at different distances. In this clip, the teacher allows students to surface their initial ideas. When Eliza voices the common misconception that the force must be different each time, the teacher uses probe and challenge questions to support the whole class in reconsidering and solidifying their thinking around what force made the car start moving versus what force caused the car to stop moving. </a:t>
            </a:r>
          </a:p>
          <a:p>
            <a:pPr marL="137160" lvl="1" indent="-137160">
              <a:buFont typeface="Arial" pitchFamily="34" charset="0"/>
              <a:buChar char="•"/>
            </a:pPr>
            <a:r>
              <a:rPr lang="en-US" sz="1200" b="1" kern="1200" dirty="0">
                <a:solidFill>
                  <a:schemeClr val="tx1"/>
                </a:solidFill>
                <a:latin typeface="+mn-lt"/>
                <a:ea typeface="+mn-ea"/>
                <a:cs typeface="+mn-cs"/>
              </a:rPr>
              <a:t>Question a:</a:t>
            </a:r>
            <a:r>
              <a:rPr lang="en-US" sz="1200" kern="1200" dirty="0">
                <a:solidFill>
                  <a:schemeClr val="tx1"/>
                </a:solidFill>
                <a:latin typeface="+mn-lt"/>
                <a:ea typeface="+mn-ea"/>
                <a:cs typeface="+mn-cs"/>
              </a:rPr>
              <a:t> Students don’t discuss or write about the focus question. Instead, the teacher uses a review of the car-and-ramp data to set up the focus question, </a:t>
            </a:r>
            <a:r>
              <a:rPr lang="en-US" sz="1200" i="1" kern="1200" dirty="0">
                <a:solidFill>
                  <a:schemeClr val="tx1"/>
                </a:solidFill>
                <a:latin typeface="+mn-lt"/>
                <a:ea typeface="+mn-ea"/>
                <a:cs typeface="+mn-cs"/>
              </a:rPr>
              <a:t>If gravity is the force that started the motion and gravity didn’t change, then why do the cars stop?</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Question b:</a:t>
            </a:r>
            <a:r>
              <a:rPr lang="en-US" sz="1200" kern="1200" dirty="0">
                <a:solidFill>
                  <a:schemeClr val="tx1"/>
                </a:solidFill>
                <a:latin typeface="+mn-lt"/>
                <a:ea typeface="+mn-ea"/>
                <a:cs typeface="+mn-cs"/>
              </a:rPr>
              <a:t> Explicit links are made between the car-and-ramp activity and science ideas: </a:t>
            </a:r>
          </a:p>
          <a:p>
            <a:pPr marL="137160" lvl="1" indent="-137160">
              <a:buFont typeface="Arial" pitchFamily="34" charset="0"/>
              <a:buChar char="•"/>
            </a:pPr>
            <a:r>
              <a:rPr lang="en-US" sz="1200" kern="1200" dirty="0">
                <a:solidFill>
                  <a:schemeClr val="tx1"/>
                </a:solidFill>
                <a:latin typeface="+mn-lt"/>
                <a:ea typeface="+mn-ea"/>
                <a:cs typeface="+mn-cs"/>
              </a:rPr>
              <a:t>Video segments 00:02–00:52—Gravity starts the motion by pulling the car (not pushing it). </a:t>
            </a:r>
          </a:p>
          <a:p>
            <a:pPr marL="137160" lvl="1" indent="-137160">
              <a:buFont typeface="Arial" pitchFamily="34" charset="0"/>
              <a:buChar char="•"/>
            </a:pPr>
            <a:r>
              <a:rPr lang="en-US" sz="1200" kern="1200" dirty="0">
                <a:solidFill>
                  <a:schemeClr val="tx1"/>
                </a:solidFill>
                <a:latin typeface="+mn-lt"/>
                <a:ea typeface="+mn-ea"/>
                <a:cs typeface="+mn-cs"/>
              </a:rPr>
              <a:t>Segments 00:57–02:19—The force of gravity doesn’t change as the car continues to roll down the ramp. </a:t>
            </a:r>
          </a:p>
          <a:p>
            <a:pPr marL="137160" lvl="1" indent="-137160">
              <a:buFont typeface="Arial" pitchFamily="34" charset="0"/>
              <a:buChar char="•"/>
            </a:pPr>
            <a:r>
              <a:rPr lang="en-US" sz="1200" b="1" kern="1200" dirty="0">
                <a:solidFill>
                  <a:schemeClr val="tx1"/>
                </a:solidFill>
                <a:latin typeface="+mn-lt"/>
                <a:ea typeface="+mn-ea"/>
                <a:cs typeface="+mn-cs"/>
              </a:rPr>
              <a:t>Question c:</a:t>
            </a:r>
            <a:r>
              <a:rPr lang="en-US" sz="1200" kern="1200" dirty="0">
                <a:solidFill>
                  <a:schemeClr val="tx1"/>
                </a:solidFill>
                <a:latin typeface="+mn-lt"/>
                <a:ea typeface="+mn-ea"/>
                <a:cs typeface="+mn-cs"/>
              </a:rPr>
              <a:t> If students are following the teacher’s logic, they should understand that the force of gravity keeps pulling on the car as it goes down the ramp. So what causes the car to stop? Thus, the teacher uses data and science ideas to set up the focus question.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2:</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Question a:</a:t>
            </a:r>
            <a:r>
              <a:rPr lang="en-US" sz="1200" kern="1200" dirty="0">
                <a:solidFill>
                  <a:schemeClr val="tx1"/>
                </a:solidFill>
                <a:latin typeface="+mn-lt"/>
                <a:ea typeface="+mn-ea"/>
                <a:cs typeface="+mn-cs"/>
              </a:rPr>
              <a:t> Yes, students make links to science ideas. They’re trying to use their observations of the bumps on the three surfaces to come up with explanations for why the car stops at different distances as it travels over different surfaces. They’re also using the hand-strip content representation in their reasoning (video segments 01:31–01:45; 02:23–03:05. Students come up with the idea that the smoother surfaces have tinier “hands” to slow down the car. </a:t>
            </a:r>
          </a:p>
          <a:p>
            <a:pPr marL="137160" lvl="1" indent="-137160">
              <a:buFont typeface="Arial" pitchFamily="34" charset="0"/>
              <a:buChar char="•"/>
            </a:pPr>
            <a:r>
              <a:rPr lang="en-US" sz="1200" b="1" kern="1200" dirty="0">
                <a:solidFill>
                  <a:schemeClr val="tx1"/>
                </a:solidFill>
                <a:latin typeface="+mn-lt"/>
                <a:ea typeface="+mn-ea"/>
                <a:cs typeface="+mn-cs"/>
              </a:rPr>
              <a:t>Question b:</a:t>
            </a:r>
            <a:r>
              <a:rPr lang="en-US" sz="1200" kern="1200" dirty="0">
                <a:solidFill>
                  <a:schemeClr val="tx1"/>
                </a:solidFill>
                <a:latin typeface="+mn-lt"/>
                <a:ea typeface="+mn-ea"/>
                <a:cs typeface="+mn-cs"/>
              </a:rPr>
              <a:t> Yes, students should know they’re expected to link science ideas to their observations because the context at the top of the transcript indicates that students were examining the three surfaces in order to generate an explanation for why the toy car stopped at a different distance on each surface.</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3:</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Question a:</a:t>
            </a:r>
            <a:r>
              <a:rPr lang="en-US" sz="1200" kern="1200" dirty="0">
                <a:solidFill>
                  <a:schemeClr val="tx1"/>
                </a:solidFill>
                <a:latin typeface="+mn-lt"/>
                <a:ea typeface="+mn-ea"/>
                <a:cs typeface="+mn-cs"/>
              </a:rPr>
              <a:t> Yes, science ideas are explicitly linked to the activity in the follow-up. Students first use their own ideas and language (e.g., “negativity,” “blocking,” “gravity”) to explain what causes the car to stop. The teacher then tells them that the force that stops the car is friction and has them write this word in their notebooks.</a:t>
            </a:r>
          </a:p>
          <a:p>
            <a:pPr marL="137160" lvl="1" indent="-137160">
              <a:buFont typeface="Arial" pitchFamily="34" charset="0"/>
              <a:buChar char="•"/>
            </a:pPr>
            <a:r>
              <a:rPr lang="en-US" sz="1200" b="1" kern="1200" dirty="0">
                <a:solidFill>
                  <a:schemeClr val="tx1"/>
                </a:solidFill>
                <a:latin typeface="+mn-lt"/>
                <a:ea typeface="+mn-ea"/>
                <a:cs typeface="+mn-cs"/>
              </a:rPr>
              <a:t>Question b:</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Yes, students are involved in making links between science ideas and the activity by identifying other examples of friction in their daily lives that causes objects to slow down and stop.</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Missed opportunity: </a:t>
            </a:r>
            <a:r>
              <a:rPr lang="en-US" sz="1200" kern="1200" dirty="0">
                <a:solidFill>
                  <a:schemeClr val="tx1"/>
                </a:solidFill>
                <a:latin typeface="+mn-lt"/>
                <a:ea typeface="+mn-ea"/>
                <a:cs typeface="+mn-cs"/>
              </a:rPr>
              <a:t>At video segment 03:56, the teacher asks a student, “What is the object that slows the ball down?”This is a missed opportunity to have students think about grass pushing on the ball as a force, not as an object. At segment 04:11, a student starts talking in a way that could suggest he’s thinking about grass applying a force. A probe question here would have been very helpful!</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15 min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analysis is optional.</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Have participants review the criteria in Analysis Guides G and H. After they watch the video clip, ask </a:t>
            </a:r>
            <a:r>
              <a:rPr lang="en-US" sz="1200" kern="1200" baseline="0" dirty="0">
                <a:solidFill>
                  <a:schemeClr val="tx1"/>
                </a:solidFill>
                <a:latin typeface="+mn-lt"/>
                <a:ea typeface="+mn-ea"/>
                <a:cs typeface="+mn-cs"/>
              </a:rPr>
              <a:t>them to </a:t>
            </a:r>
            <a:r>
              <a:rPr lang="en-US" sz="1200" kern="1200" dirty="0">
                <a:solidFill>
                  <a:schemeClr val="tx1"/>
                </a:solidFill>
                <a:latin typeface="+mn-lt"/>
                <a:ea typeface="+mn-ea"/>
                <a:cs typeface="+mn-cs"/>
              </a:rPr>
              <a:t>study the corresponding transcript (handout 8.7)</a:t>
            </a:r>
            <a:r>
              <a:rPr lang="en-US" sz="1200" kern="1200" baseline="0" dirty="0">
                <a:solidFill>
                  <a:schemeClr val="tx1"/>
                </a:solidFill>
                <a:latin typeface="+mn-lt"/>
                <a:ea typeface="+mn-ea"/>
                <a:cs typeface="+mn-cs"/>
              </a:rPr>
              <a:t> and</a:t>
            </a:r>
            <a:r>
              <a:rPr lang="en-US" sz="1200" kern="1200" dirty="0">
                <a:solidFill>
                  <a:schemeClr val="tx1"/>
                </a:solidFill>
                <a:latin typeface="+mn-lt"/>
                <a:ea typeface="+mn-ea"/>
                <a:cs typeface="+mn-cs"/>
              </a:rPr>
              <a:t> answer the questions in the analysis guides.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read the context for video clip 4 at the top of the transcript (handout 8.7 in PD program binder). </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3"/>
            </a:pPr>
            <a:r>
              <a:rPr lang="en-US" sz="1200" u="none" strike="noStrike" kern="1200" dirty="0">
                <a:solidFill>
                  <a:schemeClr val="tx1"/>
                </a:solidFill>
                <a:effectLst/>
                <a:latin typeface="+mn-lt"/>
                <a:ea typeface="+mn-ea"/>
                <a:cs typeface="+mn-cs"/>
              </a:rPr>
              <a:t>Show video clip 4.</a:t>
            </a:r>
            <a:r>
              <a:rPr lang="en-US" sz="1200" u="none" strike="noStrike" kern="1200" baseline="0" dirty="0">
                <a:solidFill>
                  <a:schemeClr val="tx1"/>
                </a:solidFill>
                <a:effectLst/>
                <a:latin typeface="+mn-lt"/>
                <a:ea typeface="+mn-ea"/>
                <a:cs typeface="+mn-cs"/>
              </a:rPr>
              <a:t> Then</a:t>
            </a:r>
            <a:r>
              <a:rPr lang="en-US" sz="1200" u="none" strike="noStrike" kern="1200" dirty="0">
                <a:solidFill>
                  <a:schemeClr val="tx1"/>
                </a:solidFill>
                <a:effectLst/>
                <a:latin typeface="+mn-lt"/>
                <a:ea typeface="+mn-ea"/>
                <a:cs typeface="+mn-cs"/>
              </a:rPr>
              <a:t>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Analysis Guides</a:t>
            </a:r>
            <a:r>
              <a:rPr lang="en-US" sz="1200" kern="1200" baseline="0" dirty="0">
                <a:solidFill>
                  <a:schemeClr val="tx1"/>
                </a:solidFill>
                <a:latin typeface="+mn-lt"/>
                <a:ea typeface="+mn-ea"/>
                <a:cs typeface="+mn-cs"/>
              </a:rPr>
              <a:t> G and H</a:t>
            </a:r>
            <a:r>
              <a:rPr lang="en-US" sz="1200" kern="1200" dirty="0">
                <a:solidFill>
                  <a:schemeClr val="tx1"/>
                </a:solidFill>
                <a:latin typeface="+mn-lt"/>
                <a:ea typeface="+mn-ea"/>
                <a:cs typeface="+mn-cs"/>
              </a:rPr>
              <a:t>.”</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pPr marL="365760" indent="-137160">
              <a:buFont typeface="Arial" pitchFamily="34" charset="0"/>
              <a:buChar cha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highlight:</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How strategy G might look in a classroom setting: </a:t>
            </a:r>
          </a:p>
          <a:p>
            <a:pPr marL="320040" lvl="1" indent="-137160">
              <a:buFont typeface="Arial" pitchFamily="34" charset="0"/>
              <a:buChar char="•"/>
            </a:pPr>
            <a:r>
              <a:rPr lang="en-US" sz="1200" kern="1200" dirty="0">
                <a:solidFill>
                  <a:schemeClr val="tx1"/>
                </a:solidFill>
                <a:latin typeface="+mn-lt"/>
                <a:ea typeface="+mn-ea"/>
                <a:cs typeface="+mn-cs"/>
              </a:rPr>
              <a:t>The teacher or students link ideas from one lesson to another. </a:t>
            </a:r>
          </a:p>
          <a:p>
            <a:pPr marL="320040" lvl="1" indent="-137160">
              <a:buFont typeface="Arial" pitchFamily="34" charset="0"/>
              <a:buChar char="•"/>
            </a:pPr>
            <a:r>
              <a:rPr lang="en-US" sz="1200" kern="1200" dirty="0">
                <a:solidFill>
                  <a:schemeClr val="tx1"/>
                </a:solidFill>
                <a:latin typeface="+mn-lt"/>
                <a:ea typeface="+mn-ea"/>
                <a:cs typeface="+mn-cs"/>
              </a:rPr>
              <a:t>The teacher asks questions that encourage students to link ideas (make comparisons or connections). Examples:</a:t>
            </a:r>
          </a:p>
          <a:p>
            <a:pPr marL="457200" lvl="1" indent="-137160">
              <a:buFont typeface="Arial" pitchFamily="34" charset="0"/>
              <a:buChar char="•"/>
            </a:pPr>
            <a:r>
              <a:rPr lang="en-US" sz="1200" kern="1200" dirty="0">
                <a:solidFill>
                  <a:schemeClr val="tx1"/>
                </a:solidFill>
                <a:latin typeface="+mn-lt"/>
                <a:ea typeface="+mn-ea"/>
                <a:cs typeface="+mn-cs"/>
              </a:rPr>
              <a:t>“Do these new ideas about x, y, z help you think about the focus question in new ways?”</a:t>
            </a:r>
          </a:p>
          <a:p>
            <a:pPr marL="457200" lvl="1" indent="-137160">
              <a:buFont typeface="Arial" pitchFamily="34" charset="0"/>
              <a:buChar char="•"/>
            </a:pPr>
            <a:r>
              <a:rPr lang="en-US" sz="1200" kern="1200" dirty="0">
                <a:solidFill>
                  <a:schemeClr val="tx1"/>
                </a:solidFill>
                <a:latin typeface="+mn-lt"/>
                <a:ea typeface="+mn-ea"/>
                <a:cs typeface="+mn-cs"/>
              </a:rPr>
              <a:t>“Use the ideas we’ve been talking about to do this activity.” </a:t>
            </a:r>
          </a:p>
          <a:p>
            <a:pPr marL="457200" lvl="1" indent="-137160">
              <a:buFont typeface="Arial" pitchFamily="34" charset="0"/>
              <a:buChar char="•"/>
            </a:pPr>
            <a:r>
              <a:rPr lang="en-US" sz="1200" kern="1200" dirty="0">
                <a:solidFill>
                  <a:schemeClr val="tx1"/>
                </a:solidFill>
                <a:latin typeface="+mn-lt"/>
                <a:ea typeface="+mn-ea"/>
                <a:cs typeface="+mn-cs"/>
              </a:rPr>
              <a:t>“What does energy have to do with plants? Animals?”</a:t>
            </a:r>
          </a:p>
          <a:p>
            <a:pPr marL="320040" lvl="1" indent="-137160">
              <a:buFont typeface="Arial" pitchFamily="34" charset="0"/>
              <a:buChar char="•"/>
            </a:pPr>
            <a:r>
              <a:rPr lang="en-US" sz="1200" kern="1200" dirty="0">
                <a:solidFill>
                  <a:schemeClr val="tx1"/>
                </a:solidFill>
                <a:latin typeface="+mn-lt"/>
                <a:ea typeface="+mn-ea"/>
                <a:cs typeface="+mn-cs"/>
              </a:rPr>
              <a:t>The teacher or students create concept maps or thinking maps to show relationships among ideas. </a:t>
            </a:r>
          </a:p>
          <a:p>
            <a:pPr marL="137160" lvl="1" indent="-137160">
              <a:buFont typeface="Arial" pitchFamily="34" charset="0"/>
              <a:buChar char="•"/>
            </a:pPr>
            <a:r>
              <a:rPr lang="en-US" sz="1200" kern="1200" dirty="0">
                <a:solidFill>
                  <a:schemeClr val="tx1"/>
                </a:solidFill>
                <a:latin typeface="+mn-lt"/>
                <a:ea typeface="+mn-ea"/>
                <a:cs typeface="+mn-cs"/>
              </a:rPr>
              <a:t>How strategy H might look in a classroom setting </a:t>
            </a:r>
          </a:p>
          <a:p>
            <a:pPr marL="320040" lvl="1" indent="-137160">
              <a:buFont typeface="Arial" pitchFamily="34" charset="0"/>
              <a:buChar char="•"/>
            </a:pPr>
            <a:r>
              <a:rPr lang="en-US" sz="1200" kern="1200" dirty="0">
                <a:solidFill>
                  <a:schemeClr val="tx1"/>
                </a:solidFill>
                <a:latin typeface="+mn-lt"/>
                <a:ea typeface="+mn-ea"/>
                <a:cs typeface="+mn-cs"/>
              </a:rPr>
              <a:t>The teacher highlights key ideas on the board or chart paper. </a:t>
            </a:r>
          </a:p>
          <a:p>
            <a:pPr marL="320040" lvl="1" indent="-137160">
              <a:buFont typeface="Arial" pitchFamily="34" charset="0"/>
              <a:buChar char="•"/>
            </a:pPr>
            <a:r>
              <a:rPr lang="en-US" sz="1200" kern="1200" dirty="0">
                <a:solidFill>
                  <a:schemeClr val="tx1"/>
                </a:solidFill>
                <a:latin typeface="+mn-lt"/>
                <a:ea typeface="+mn-ea"/>
                <a:cs typeface="+mn-cs"/>
              </a:rPr>
              <a:t>The teacher states, “This is an important idea.” </a:t>
            </a:r>
          </a:p>
          <a:p>
            <a:pPr marL="320040" lvl="1" indent="-137160">
              <a:buFont typeface="Arial" pitchFamily="34" charset="0"/>
              <a:buChar char="•"/>
            </a:pPr>
            <a:r>
              <a:rPr lang="en-US" sz="1200" kern="1200" dirty="0">
                <a:solidFill>
                  <a:schemeClr val="tx1"/>
                </a:solidFill>
                <a:latin typeface="+mn-lt"/>
                <a:ea typeface="+mn-ea"/>
                <a:cs typeface="+mn-cs"/>
              </a:rPr>
              <a:t>The teacher summarizes key science ideas at key points during the lesson (not just at the end). </a:t>
            </a:r>
          </a:p>
          <a:p>
            <a:pPr marL="320040" lvl="1" indent="-137160">
              <a:buFont typeface="Arial" pitchFamily="34" charset="0"/>
              <a:buChar char="•"/>
            </a:pPr>
            <a:r>
              <a:rPr lang="en-US" sz="1200" kern="1200" dirty="0">
                <a:solidFill>
                  <a:schemeClr val="tx1"/>
                </a:solidFill>
                <a:latin typeface="+mn-lt"/>
                <a:ea typeface="+mn-ea"/>
                <a:cs typeface="+mn-cs"/>
              </a:rPr>
              <a:t>The teacher uses content representations to highlight key science ideas. </a:t>
            </a:r>
          </a:p>
          <a:p>
            <a:pPr marL="320040" lvl="1" indent="-137160">
              <a:buFont typeface="Arial" pitchFamily="34" charset="0"/>
              <a:buChar char="•"/>
            </a:pPr>
            <a:r>
              <a:rPr lang="en-US" sz="1200" kern="1200" dirty="0">
                <a:solidFill>
                  <a:schemeClr val="tx1"/>
                </a:solidFill>
                <a:latin typeface="+mn-lt"/>
                <a:ea typeface="+mn-ea"/>
                <a:cs typeface="+mn-cs"/>
              </a:rPr>
              <a:t>The teacher refers back to the focus question during the lesson. </a:t>
            </a:r>
          </a:p>
          <a:p>
            <a:pPr marL="320040" lvl="1" indent="-137160">
              <a:buFont typeface="Arial" pitchFamily="34" charset="0"/>
              <a:buChar char="•"/>
            </a:pPr>
            <a:r>
              <a:rPr lang="en-US" sz="1200" kern="1200" dirty="0">
                <a:solidFill>
                  <a:schemeClr val="tx1"/>
                </a:solidFill>
                <a:latin typeface="+mn-lt"/>
                <a:ea typeface="+mn-ea"/>
                <a:cs typeface="+mn-cs"/>
              </a:rPr>
              <a:t>The teacher repeats or revisits key ideas multiple times in a lesson.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work only on part A of their assigned tasks. </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Assign participants</a:t>
            </a:r>
            <a:r>
              <a:rPr lang="en-US" sz="1200" kern="1200" baseline="0" dirty="0">
                <a:solidFill>
                  <a:schemeClr val="tx1"/>
                </a:solidFill>
                <a:latin typeface="+mn-lt"/>
                <a:ea typeface="+mn-ea"/>
                <a:cs typeface="+mn-cs"/>
              </a:rPr>
              <a:t> one of the strategies (F, G, or H) to analyze for this activity and then go over </a:t>
            </a:r>
            <a:r>
              <a:rPr lang="en-US" sz="1200" kern="1200" dirty="0">
                <a:solidFill>
                  <a:schemeClr val="tx1"/>
                </a:solidFill>
                <a:latin typeface="+mn-lt"/>
                <a:ea typeface="+mn-ea"/>
                <a:cs typeface="+mn-cs"/>
              </a:rPr>
              <a:t>the directions on the slide. Emphasize the importance of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strategy charts as resources.</a:t>
            </a:r>
          </a:p>
          <a:p>
            <a:pPr marL="0" indent="0">
              <a:buAutoNum type="alphaLcPeriod"/>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 analysis guides for strategies G and H during this analysis, but there isn’t enough time to work through each part. </a:t>
            </a:r>
          </a:p>
          <a:p>
            <a:pPr marL="228600" indent="-228600">
              <a:buNone/>
            </a:pPr>
            <a:endParaRPr lang="en-US" sz="1200"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transcripts for video clips 1–4 and search for examples of your assigned strategy being used during the lesson. Be ready to share your ideas with the group, and make</a:t>
            </a:r>
            <a:r>
              <a:rPr lang="en-US" sz="1200" kern="1200" baseline="0" dirty="0">
                <a:solidFill>
                  <a:schemeClr val="tx1"/>
                </a:solidFill>
                <a:latin typeface="+mn-lt"/>
                <a:ea typeface="+mn-ea"/>
                <a:cs typeface="+mn-cs"/>
              </a:rPr>
              <a:t> sure</a:t>
            </a:r>
            <a:r>
              <a:rPr lang="en-US" sz="1200" kern="1200" dirty="0">
                <a:solidFill>
                  <a:schemeClr val="tx1"/>
                </a:solidFill>
                <a:latin typeface="+mn-lt"/>
                <a:ea typeface="+mn-ea"/>
                <a:cs typeface="+mn-cs"/>
              </a:rPr>
              <a:t> to support your answers with evidence.”</a:t>
            </a:r>
          </a:p>
          <a:p>
            <a:pPr lvl="0" fontAlgn="base"/>
            <a:endParaRPr lang="en-US" sz="1200" b="1" u="none" strike="noStrike" kern="1200" dirty="0">
              <a:solidFill>
                <a:schemeClr val="tx1"/>
              </a:solidFill>
              <a:effectLst/>
              <a:latin typeface="+mn-lt"/>
              <a:ea typeface="+mn-ea"/>
              <a:cs typeface="+mn-cs"/>
            </a:endParaRPr>
          </a:p>
          <a:p>
            <a:pPr marL="228600" lvl="0" indent="-228600" fontAlgn="base">
              <a:buAutoNum type="alphaLcPeriod" startAt="3"/>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Have participants share their findings. Encourage listeners to </a:t>
            </a:r>
            <a:r>
              <a:rPr lang="en-US" sz="1200" kern="1200" dirty="0">
                <a:solidFill>
                  <a:schemeClr val="tx1"/>
                </a:solidFill>
                <a:latin typeface="+mn-lt"/>
                <a:ea typeface="+mn-ea"/>
                <a:cs typeface="+mn-cs"/>
              </a:rPr>
              <a:t>agree or disagree, ask clarification questions, and add on.</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analyses from the transcript for clip 4: </a:t>
            </a:r>
            <a:r>
              <a:rPr lang="en-US" sz="1200" kern="1200" dirty="0">
                <a:solidFill>
                  <a:schemeClr val="tx1"/>
                </a:solidFill>
                <a:latin typeface="+mn-lt"/>
                <a:ea typeface="+mn-ea"/>
                <a:cs typeface="+mn-cs"/>
              </a:rPr>
              <a:t> </a:t>
            </a:r>
          </a:p>
          <a:p>
            <a:pPr marL="137160" lvl="1" indent="-137160">
              <a:buFont typeface="Arial" pitchFamily="34" charset="0"/>
              <a:buChar char="•"/>
            </a:pPr>
            <a:r>
              <a:rPr lang="en-US" sz="1200" b="1" kern="1200" dirty="0">
                <a:solidFill>
                  <a:schemeClr val="tx1"/>
                </a:solidFill>
                <a:latin typeface="+mn-lt"/>
                <a:ea typeface="+mn-ea"/>
                <a:cs typeface="+mn-cs"/>
              </a:rPr>
              <a:t>Strategy F: </a:t>
            </a:r>
            <a:r>
              <a:rPr lang="en-US" sz="1200" kern="1200" dirty="0">
                <a:solidFill>
                  <a:schemeClr val="tx1"/>
                </a:solidFill>
                <a:latin typeface="+mn-lt"/>
                <a:ea typeface="+mn-ea"/>
                <a:cs typeface="+mn-cs"/>
              </a:rPr>
              <a:t>In this clip, students clearly link their ideas about friction to the previous day’s activity, referencing how far the car traveled, the bumps on a surface, and the push caused by the bumps (pushing “hands”) as a force causing the car to slow down and stop.</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Strategy G: </a:t>
            </a:r>
            <a:r>
              <a:rPr lang="en-US" sz="1200" kern="1200" dirty="0">
                <a:solidFill>
                  <a:schemeClr val="tx1"/>
                </a:solidFill>
                <a:latin typeface="+mn-lt"/>
                <a:ea typeface="+mn-ea"/>
                <a:cs typeface="+mn-cs"/>
              </a:rPr>
              <a:t> An excellent example of a student making a link between two science ideas occurs at segment 04:17 when Giselle mentions that “you always can’t see friction, just like you can’t see gravity” (i.e., forces aren’t visible; we can only observe the results of forces when an object’s motion changes).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Here the student is comparing and connecting what she knows about gravity and friction.</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At video segments 02:50–04:11, students discuss whether air is a pushing force. In this discussion, they’re linking ideas about the bumps on solid surfaces with ideas about how air might push back against a ball’s motion.</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Strategy G, strengthened: </a:t>
            </a:r>
            <a:r>
              <a:rPr lang="en-US" sz="1200" kern="1200" dirty="0">
                <a:solidFill>
                  <a:schemeClr val="tx1"/>
                </a:solidFill>
                <a:latin typeface="+mn-lt"/>
                <a:ea typeface="+mn-ea"/>
                <a:cs typeface="+mn-cs"/>
              </a:rPr>
              <a:t>At segments 02:05–02:44, Lucy begins to connect the ideas about different-sized “hands” pushing back against motion and the amount of friction that the carpet, sandpaper, and tile surfaces generate. Perhaps with some probing (e.g., “Say more about …”), Lucy could have explicitly connected pushing with friction. Then a challenge question might have helped her connect pushing and friction to the concept of forces (e.g., “What do the ideas of pushing and friction have to do with forces?”). </a:t>
            </a:r>
          </a:p>
          <a:p>
            <a:pPr marL="137160" lvl="1" indent="-137160">
              <a:buFont typeface="Arial" pitchFamily="34" charset="0"/>
              <a:buChar char="•"/>
            </a:pPr>
            <a:r>
              <a:rPr lang="en-US" sz="1200" b="1" kern="1200" dirty="0">
                <a:solidFill>
                  <a:schemeClr val="tx1"/>
                </a:solidFill>
                <a:latin typeface="+mn-lt"/>
                <a:ea typeface="+mn-ea"/>
                <a:cs typeface="+mn-cs"/>
              </a:rPr>
              <a:t>Strategy H: </a:t>
            </a:r>
            <a:r>
              <a:rPr lang="en-US" sz="1200" kern="1200" dirty="0">
                <a:solidFill>
                  <a:schemeClr val="tx1"/>
                </a:solidFill>
                <a:latin typeface="+mn-lt"/>
                <a:ea typeface="+mn-ea"/>
                <a:cs typeface="+mn-cs"/>
              </a:rPr>
              <a:t>In this clip, the teacher’s primary highlighting strategy is to more clearly restate key ideas from student responses. Examples: </a:t>
            </a:r>
          </a:p>
          <a:p>
            <a:pPr marL="320040" lvl="2" indent="-137160">
              <a:buFont typeface="Arial" pitchFamily="34" charset="0"/>
              <a:buChar char="•"/>
            </a:pPr>
            <a:r>
              <a:rPr lang="en-US" sz="1200" kern="1200" dirty="0">
                <a:solidFill>
                  <a:schemeClr val="tx1"/>
                </a:solidFill>
                <a:latin typeface="+mn-lt"/>
                <a:ea typeface="+mn-ea"/>
                <a:cs typeface="+mn-cs"/>
              </a:rPr>
              <a:t>Segment 01:11: “So he’s saying the friction is causing the car to stop.”</a:t>
            </a:r>
          </a:p>
          <a:p>
            <a:pPr marL="320040" lvl="2" indent="-137160">
              <a:buFont typeface="Arial" pitchFamily="34" charset="0"/>
              <a:buChar char="•"/>
            </a:pPr>
            <a:r>
              <a:rPr lang="en-US" sz="1200" kern="1200" dirty="0">
                <a:solidFill>
                  <a:schemeClr val="tx1"/>
                </a:solidFill>
                <a:latin typeface="+mn-lt"/>
                <a:ea typeface="+mn-ea"/>
                <a:cs typeface="+mn-cs"/>
              </a:rPr>
              <a:t>Segment 05:52: “So Storm is saying the car is going this way, [and] the friction is pushing back the opposite way on the car.”</a:t>
            </a:r>
          </a:p>
          <a:p>
            <a:pPr marL="137160" lvl="1" indent="-137160">
              <a:buFont typeface="Arial" pitchFamily="34" charset="0"/>
              <a:buChar char="•"/>
            </a:pPr>
            <a:r>
              <a:rPr lang="en-US" sz="1200" b="1" kern="1200" dirty="0">
                <a:solidFill>
                  <a:schemeClr val="tx1"/>
                </a:solidFill>
                <a:latin typeface="+mn-lt"/>
                <a:ea typeface="+mn-ea"/>
                <a:cs typeface="+mn-cs"/>
              </a:rPr>
              <a:t>Strategy H, strengthened: </a:t>
            </a:r>
            <a:r>
              <a:rPr lang="en-US" sz="1200" kern="1200" dirty="0">
                <a:solidFill>
                  <a:schemeClr val="tx1"/>
                </a:solidFill>
                <a:latin typeface="+mn-lt"/>
                <a:ea typeface="+mn-ea"/>
                <a:cs typeface="+mn-cs"/>
              </a:rPr>
              <a:t>The teacher could have done more to highlight key ideas. Examples:</a:t>
            </a:r>
          </a:p>
          <a:p>
            <a:pPr marL="320040" lvl="2" indent="-137160">
              <a:buFont typeface="Arial" pitchFamily="34" charset="0"/>
              <a:buChar char="•"/>
            </a:pPr>
            <a:r>
              <a:rPr lang="en-US" sz="1200" kern="1200" dirty="0">
                <a:solidFill>
                  <a:schemeClr val="tx1"/>
                </a:solidFill>
                <a:latin typeface="+mn-lt"/>
                <a:ea typeface="+mn-ea"/>
                <a:cs typeface="+mn-cs"/>
              </a:rPr>
              <a:t>Segment 02:44: At this point, the teacher could have engaged students in a Turn and Talk to highlight the concept of friction (e.g., “Why does the carpet create more friction than the sandpaper or tile? Come up with a sentence or two to summarize what we’ve learned.”).</a:t>
            </a:r>
          </a:p>
          <a:p>
            <a:pPr marL="320040" lvl="2" indent="-137160">
              <a:buFont typeface="Arial" pitchFamily="34" charset="0"/>
              <a:buChar char="•"/>
            </a:pPr>
            <a:r>
              <a:rPr lang="en-US" sz="1200" kern="1200" dirty="0">
                <a:solidFill>
                  <a:schemeClr val="tx1"/>
                </a:solidFill>
                <a:latin typeface="+mn-lt"/>
                <a:ea typeface="+mn-ea"/>
                <a:cs typeface="+mn-cs"/>
              </a:rPr>
              <a:t>Segment 04:11: The teacher could have engaged students in an activity highlighting the idea that friction can be present even if it can’t be seen (e.g., “Everyone draw a picture to show why the ball thrown against the wind won’t go as far as the ball thrown when there is no wind. What does this have to do with friction?”).</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329096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endParaRPr lang="en-US" dirty="0"/>
          </a:p>
          <a:p>
            <a:endParaRPr lang="en-US" dirty="0"/>
          </a:p>
          <a:p>
            <a:pPr marL="228600" indent="-228600">
              <a:buAutoNum type="alphaLcPeriod"/>
            </a:pPr>
            <a:r>
              <a:rPr lang="en-US" sz="1200" kern="1200" dirty="0">
                <a:solidFill>
                  <a:schemeClr val="tx1"/>
                </a:solidFill>
                <a:latin typeface="+mn-lt"/>
                <a:ea typeface="+mn-ea"/>
                <a:cs typeface="+mn-cs"/>
              </a:rPr>
              <a:t>Read the summary statements on the slide or give participants time to read them silently. </a:t>
            </a:r>
          </a:p>
          <a:p>
            <a:pPr marL="228600" indent="-228600">
              <a:buAutoNum type="alphaLcPeriod"/>
            </a:pPr>
            <a:endParaRPr lang="en-US" sz="1200" kern="1200" dirty="0">
              <a:solidFill>
                <a:schemeClr val="tx1"/>
              </a:solidFill>
              <a:latin typeface="+mn-lt"/>
              <a:ea typeface="+mn-ea"/>
              <a:cs typeface="+mn-cs"/>
            </a:endParaRPr>
          </a:p>
          <a:p>
            <a:pPr marL="228600" indent="-228600">
              <a:buAutoNum type="alphaLcPeriod" startAt="2"/>
            </a:pPr>
            <a:r>
              <a:rPr lang="en-US" sz="1200" u="none" strike="noStrike" kern="1200" dirty="0">
                <a:solidFill>
                  <a:schemeClr val="tx1"/>
                </a:solidFill>
                <a:effectLst/>
                <a:latin typeface="+mn-lt"/>
                <a:ea typeface="+mn-ea"/>
                <a:cs typeface="+mn-cs"/>
              </a:rPr>
              <a:t>Ask participants whether they have a brief comment or question about the summary.</a:t>
            </a:r>
            <a:r>
              <a:rPr lang="en-US" sz="1050" u="none" strike="noStrike" kern="1200" dirty="0">
                <a:solidFill>
                  <a:schemeClr val="tx1"/>
                </a:solidFill>
                <a:effectLst/>
                <a:latin typeface="+mn-lt"/>
                <a:ea typeface="+mn-ea"/>
                <a:cs typeface="+mn-cs"/>
              </a:rPr>
              <a:t> </a:t>
            </a:r>
          </a:p>
          <a:p>
            <a:pPr marL="0" indent="0">
              <a:buNone/>
            </a:pPr>
            <a:endParaRPr lang="en-US" sz="1050" u="none" strike="noStrike" kern="1200" dirty="0">
              <a:solidFill>
                <a:schemeClr val="tx1"/>
              </a:solidFill>
              <a:effectLst/>
              <a:latin typeface="+mn-lt"/>
              <a:ea typeface="+mn-ea"/>
              <a:cs typeface="+mn-cs"/>
            </a:endParaRPr>
          </a:p>
          <a:p>
            <a:pPr marL="228600" indent="-228600">
              <a:buNone/>
            </a:pPr>
            <a:endParaRPr lang="en-US" sz="1200" u="none" strike="noStrike"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74915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AutoNum type="alphaLcPeriod"/>
            </a:pPr>
            <a:r>
              <a:rPr lang="en-US" dirty="0"/>
              <a:t>Read the focus question on the slide.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Give a brief overview of the science content storyline across lessons and then begin the lesson conversation.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3"/>
            </a:pPr>
            <a:r>
              <a:rPr lang="en-US" sz="1200" u="none" strike="noStrike" kern="1200" dirty="0">
                <a:solidFill>
                  <a:schemeClr val="tx1"/>
                </a:solidFill>
                <a:effectLst/>
                <a:latin typeface="+mn-lt"/>
                <a:ea typeface="+mn-ea"/>
                <a:cs typeface="+mn-cs"/>
              </a:rPr>
              <a:t>For steps 2 and 3, ask each participant to report on her/his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4"/>
            </a:pPr>
            <a:r>
              <a:rPr lang="en-US" sz="1200" u="none" strike="noStrike" kern="1200" dirty="0">
                <a:solidFill>
                  <a:schemeClr val="tx1"/>
                </a:solidFill>
                <a:effectLst/>
                <a:latin typeface="+mn-lt"/>
                <a:ea typeface="+mn-ea"/>
                <a:cs typeface="+mn-cs"/>
              </a:rPr>
              <a:t>As participants give their reports, fill in the charts you’ve created, checking off the main strategies highlighted in each lesson. (See the chart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Student Thinking Lens strategies: </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Lesson 1 should highlight questions that elicit and probe student thinking. Probe questions should continue throughout the lesson sequence, but the emphasis should shift to challenge questions throughout the later lessons as questioning strategies help to push student thinking forward. </a:t>
            </a:r>
          </a:p>
          <a:p>
            <a:pPr marL="137160" lvl="1" indent="-137160">
              <a:buFont typeface="Arial" pitchFamily="34" charset="0"/>
              <a:buChar char="•"/>
            </a:pPr>
            <a:r>
              <a:rPr lang="en-US" sz="1200" kern="1200" dirty="0">
                <a:solidFill>
                  <a:schemeClr val="tx1"/>
                </a:solidFill>
                <a:latin typeface="+mn-lt"/>
                <a:ea typeface="+mn-ea"/>
                <a:cs typeface="+mn-cs"/>
              </a:rPr>
              <a:t>Lessons 3 and 4 highlight analyzing and interpreting data and generating explanations.</a:t>
            </a:r>
          </a:p>
          <a:p>
            <a:pPr marL="137160" lvl="1" indent="-137160">
              <a:buFont typeface="Arial" pitchFamily="34" charset="0"/>
              <a:buChar char="•"/>
            </a:pPr>
            <a:r>
              <a:rPr lang="en-US" sz="1200" kern="1200" dirty="0">
                <a:solidFill>
                  <a:schemeClr val="tx1"/>
                </a:solidFill>
                <a:latin typeface="+mn-lt"/>
                <a:ea typeface="+mn-ea"/>
                <a:cs typeface="+mn-cs"/>
              </a:rPr>
              <a:t>Lessons 5 and 6 highlight use-and-apply tasks.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Science Content Storyline Lens strategies: </a:t>
            </a:r>
            <a:endParaRPr lang="en-US" sz="1200" b="0" kern="1200" dirty="0">
              <a:solidFill>
                <a:schemeClr val="tx1"/>
              </a:solidFill>
              <a:latin typeface="+mn-lt"/>
              <a:ea typeface="+mn-ea"/>
              <a:cs typeface="+mn-cs"/>
            </a:endParaRPr>
          </a:p>
          <a:p>
            <a:pPr marL="137160" lvl="1" indent="-137160">
              <a:buFont typeface="Arial" panose="020B0604020202020204" pitchFamily="34" charset="0"/>
              <a:buChar char="•"/>
            </a:pPr>
            <a:r>
              <a:rPr lang="en-US" sz="1200" kern="1200" dirty="0">
                <a:solidFill>
                  <a:schemeClr val="tx1"/>
                </a:solidFill>
                <a:latin typeface="+mn-lt"/>
                <a:ea typeface="+mn-ea"/>
                <a:cs typeface="+mn-cs"/>
              </a:rPr>
              <a:t>Each lesson should have a clear content storyline with an identifiable main learning goal, focus questions, and opportunities for students to summarize their thinking at the end of the lesson.  Beginning with lesson 1, some connection should be made between what students learned in this lesson and what they’ll learn in the next lesson. Beginning with lesson 2, clear links should be made between student learning in previous lessons and what students will learn in the current lesson.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Used in conjunction</a:t>
            </a:r>
            <a:r>
              <a:rPr lang="en-US" sz="1200" kern="1200" baseline="0" dirty="0">
                <a:solidFill>
                  <a:schemeClr val="tx1"/>
                </a:solidFill>
                <a:latin typeface="+mn-lt"/>
                <a:ea typeface="+mn-ea"/>
                <a:cs typeface="+mn-cs"/>
              </a:rPr>
              <a:t> with slide 15</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As participants report out, complete this chart, indicating with check marks the STL strategies highlighted in the lessons.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Discuss the reasons certain strategies appear at specific times in the lesson sequence. (See ideal patterns on slide 15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p>
          <a:p>
            <a:pPr marL="0" indent="0">
              <a:buNone/>
            </a:pP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Used</a:t>
            </a:r>
            <a:r>
              <a:rPr lang="en-US" sz="1200" kern="1200" baseline="0" dirty="0">
                <a:solidFill>
                  <a:schemeClr val="tx1"/>
                </a:solidFill>
                <a:latin typeface="+mn-lt"/>
                <a:ea typeface="+mn-ea"/>
                <a:cs typeface="+mn-cs"/>
              </a:rPr>
              <a:t> in conjunction with slide 15</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As participants report out, complete this chart, indicating with check marks the SCSL strategies highlighted in the Forces lessons.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Discuss the reasons certain strategies appear at specific times in the lesson sequence. (See ideal patterns on slide 15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17</a:t>
            </a:fld>
            <a:endParaRPr lang="en-US" i="0"/>
          </a:p>
        </p:txBody>
      </p:sp>
    </p:spTree>
    <p:extLst>
      <p:ext uri="{BB962C8B-B14F-4D97-AF65-F5344CB8AC3E}">
        <p14:creationId xmlns:p14="http://schemas.microsoft.com/office/powerpoint/2010/main" val="18886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pPr marL="228600" indent="-228600">
              <a:buAutoNum type="alphaLcPeriod"/>
            </a:pPr>
            <a:r>
              <a:rPr lang="en-US" sz="1200" kern="1200" dirty="0">
                <a:solidFill>
                  <a:schemeClr val="tx1"/>
                </a:solidFill>
                <a:latin typeface="+mn-lt"/>
                <a:ea typeface="+mn-ea"/>
                <a:cs typeface="+mn-cs"/>
              </a:rPr>
              <a:t>Have participants locate handout 8.8—Overview of School-Year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Groups—in their PD program binders.</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Emphasize: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The purpose of the study-group sessions is to practice, analyze, and learn from the use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your teaching of the Forces lessons in the fall and the Variation in Traits lessons in the spring.” </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3"/>
            </a:pPr>
            <a:r>
              <a:rPr lang="en-US" sz="1200" u="none" strike="noStrike" kern="1200" dirty="0">
                <a:solidFill>
                  <a:schemeClr val="tx1"/>
                </a:solidFill>
                <a:effectLst/>
                <a:latin typeface="+mn-lt"/>
                <a:ea typeface="+mn-ea"/>
                <a:cs typeface="+mn-cs"/>
              </a:rPr>
              <a:t>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4"/>
            </a:pPr>
            <a:r>
              <a:rPr lang="en-US" sz="1200" u="none" strike="noStrike" kern="1200" dirty="0">
                <a:solidFill>
                  <a:schemeClr val="tx1"/>
                </a:solidFill>
                <a:effectLst/>
                <a:latin typeface="+mn-lt"/>
                <a:ea typeface="+mn-ea"/>
                <a:cs typeface="+mn-cs"/>
              </a:rPr>
              <a:t>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5"/>
            </a:pPr>
            <a:r>
              <a:rPr lang="en-US" sz="1200" u="none" strike="noStrike" kern="1200" dirty="0">
                <a:solidFill>
                  <a:schemeClr val="tx1"/>
                </a:solidFill>
                <a:effectLst/>
                <a:latin typeface="+mn-lt"/>
                <a:ea typeface="+mn-ea"/>
                <a:cs typeface="+mn-cs"/>
              </a:rPr>
              <a:t>Talk participants through the 2-hour meeting in December/January and Study Groups 4–6 on the handout.</a:t>
            </a:r>
          </a:p>
          <a:p>
            <a:endParaRPr lang="en-US" sz="1200" kern="1200" dirty="0">
              <a:solidFill>
                <a:schemeClr val="tx1"/>
              </a:solidFill>
              <a:latin typeface="+mn-lt"/>
              <a:ea typeface="+mn-ea"/>
              <a:cs typeface="+mn-cs"/>
            </a:endParaRPr>
          </a:p>
          <a:p>
            <a:pPr marL="228600" indent="-228600">
              <a:buAutoNum type="alphaLcPeriod" startAt="6"/>
            </a:pPr>
            <a:r>
              <a:rPr lang="en-US" sz="1200" kern="1200" dirty="0">
                <a:solidFill>
                  <a:schemeClr val="tx1"/>
                </a:solidFill>
                <a:latin typeface="+mn-lt"/>
                <a:ea typeface="+mn-ea"/>
                <a:cs typeface="+mn-cs"/>
              </a:rPr>
              <a:t>Pause for questions and a summary task. Ask participants, “What is the purpose of the 2-hour meeting in December/January?” and “What is the main focus for spring study-group sessions 4–6?”</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371216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228600" lvl="0" indent="-228600" fontAlgn="base">
              <a:buAutoNum type="alphaLcPeriod"/>
            </a:pPr>
            <a:r>
              <a:rPr lang="en-US" sz="1200" u="none" strike="noStrike" kern="1200" dirty="0">
                <a:solidFill>
                  <a:schemeClr val="tx1"/>
                </a:solidFill>
                <a:effectLst/>
                <a:latin typeface="+mn-lt"/>
                <a:ea typeface="+mn-ea"/>
                <a:cs typeface="+mn-cs"/>
              </a:rPr>
              <a:t>Before going over this slide, have participants locate the Forces classroom pre-post test in their lesson plans binders (</a:t>
            </a:r>
            <a:r>
              <a:rPr lang="en-US" sz="1200" u="none" strike="noStrike" kern="1200" dirty="0" err="1">
                <a:solidFill>
                  <a:schemeClr val="tx1"/>
                </a:solidFill>
                <a:effectLst/>
                <a:latin typeface="+mn-lt"/>
                <a:ea typeface="+mn-ea"/>
                <a:cs typeface="+mn-cs"/>
              </a:rPr>
              <a:t>pretabs</a:t>
            </a:r>
            <a:r>
              <a:rPr lang="en-US" sz="1200" u="none" strike="noStrike" kern="1200" dirty="0">
                <a:solidFill>
                  <a:schemeClr val="tx1"/>
                </a:solidFill>
                <a:effectLst/>
                <a:latin typeface="+mn-lt"/>
                <a:ea typeface="+mn-ea"/>
                <a:cs typeface="+mn-cs"/>
              </a:rPr>
              <a:t> section). </a:t>
            </a:r>
            <a:endParaRPr lang="en-US" sz="1200" b="1" kern="1200" dirty="0">
              <a:solidFill>
                <a:schemeClr val="tx1"/>
              </a:solidFill>
              <a:latin typeface="+mn-lt"/>
              <a:ea typeface="+mn-ea"/>
              <a:cs typeface="+mn-cs"/>
            </a:endParaRPr>
          </a:p>
          <a:p>
            <a:pPr marL="320040" lvl="1" indent="-13716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Review the steps on the slide.</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298489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effectLst/>
                <a:latin typeface="+mn-lt"/>
                <a:ea typeface="+mn-ea"/>
                <a:cs typeface="+mn-cs"/>
              </a:rPr>
              <a:t>Talk through today’s agenda.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October.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Mid-November. Round-2 teachers should have their classroom video recordings completed at least three weeks before this session.</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a:t>
            </a:r>
            <a:endParaRPr lang="en-US" sz="1200"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December/January. The purpose of this meeting is to review the Variation in Traits 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February.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March. Round-2 teachers should have their classroom video recordings completed at least three weeks before this session.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 </a:t>
            </a:r>
            <a:r>
              <a:rPr lang="en-US" sz="1200"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47690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“Now we’ll engage in some science and math content deepening to strengthen our understandings of forces and motion.”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Forces and Motion.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lvl="1" indent="-228600" fontAlgn="base">
              <a:buAutoNum type="alphaLcPeriod"/>
            </a:pPr>
            <a:r>
              <a:rPr lang="en-US" sz="1200" u="none" strike="noStrike" kern="1200" dirty="0">
                <a:solidFill>
                  <a:schemeClr val="tx1"/>
                </a:solidFill>
                <a:effectLst/>
                <a:latin typeface="+mn-lt"/>
                <a:ea typeface="+mn-ea"/>
                <a:cs typeface="+mn-cs"/>
              </a:rPr>
              <a:t>Invite participants to briefly share a new idea or question related to the content deepening homework from the previous session.</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Quickly address any misunderstandings or confusion, but don’t spend time discussing ideas that will be presented during today’s session (e.g., forces in outer space).</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sz="1200" kern="1200" dirty="0">
                <a:solidFill>
                  <a:schemeClr val="tx1"/>
                </a:solidFill>
                <a:latin typeface="+mn-lt"/>
                <a:ea typeface="+mn-ea"/>
                <a:cs typeface="+mn-cs"/>
              </a:rPr>
              <a:t>Read the focus questions on the slide that will be the focus of today’s content deepening work.</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pPr marL="228600" indent="-228600">
              <a:buAutoNum type="alphaLcPeriod"/>
            </a:pPr>
            <a:r>
              <a:rPr lang="en-US" sz="1200" kern="1200" dirty="0">
                <a:solidFill>
                  <a:schemeClr val="tx1"/>
                </a:solidFill>
                <a:latin typeface="+mn-lt"/>
                <a:ea typeface="+mn-ea"/>
                <a:cs typeface="+mn-cs"/>
              </a:rPr>
              <a:t>“We’ll begin today’s content deepening work by exploring how science ideas about forces can help us explain the motion of objects. This activity comes from Forces lesson 6b.”</a:t>
            </a:r>
          </a:p>
          <a:p>
            <a:pPr marL="228600" indent="-228600">
              <a:buAutoNum type="alphaLcPeriod"/>
            </a:pPr>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Have participants write the focus question in their science notebooks and draw a box around it.</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228600" lvl="1" indent="-228600" fontAlgn="base">
              <a:buAutoNum type="alphaLcPeriod"/>
            </a:pPr>
            <a:r>
              <a:rPr lang="en-US" sz="1200" u="none" strike="noStrike" kern="1200" dirty="0">
                <a:solidFill>
                  <a:schemeClr val="tx1"/>
                </a:solidFill>
                <a:effectLst/>
                <a:latin typeface="+mn-lt"/>
                <a:ea typeface="+mn-ea"/>
                <a:cs typeface="+mn-cs"/>
              </a:rPr>
              <a:t>“For this investigation, you’ll work in teams to explain the forces acting on objects in real-life scenarios and then act out these scenarios.”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Divide the group into teams</a:t>
            </a:r>
            <a:r>
              <a:rPr lang="en-US" sz="1050" kern="1200" dirty="0">
                <a:solidFill>
                  <a:schemeClr val="tx1"/>
                </a:solidFill>
                <a:latin typeface="+mn-lt"/>
                <a:ea typeface="+mn-ea"/>
                <a:cs typeface="+mn-cs"/>
              </a:rPr>
              <a:t> of three or four participants</a:t>
            </a:r>
            <a:r>
              <a:rPr lang="en-US" sz="105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distribute one scenario from handout 8.9 (Scenario Cards) to each team. Then give each team member the corresponding picture for the team’s scenario from handout 8.10 (Scenario Pictures).</a:t>
            </a:r>
          </a:p>
          <a:p>
            <a:pPr marL="0" indent="0">
              <a:buNone/>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6</a:t>
            </a:r>
            <a:r>
              <a:rPr lang="en-US" baseline="0" dirty="0"/>
              <a:t> min</a:t>
            </a:r>
          </a:p>
          <a:p>
            <a:endParaRPr lang="en-US" baseline="0" dirty="0"/>
          </a:p>
          <a:p>
            <a:pPr marL="228600" indent="-228600">
              <a:buAutoNum type="alphaLcPeriod"/>
            </a:pPr>
            <a:r>
              <a:rPr lang="en-US" sz="1200" kern="1200" dirty="0">
                <a:solidFill>
                  <a:schemeClr val="tx1"/>
                </a:solidFill>
                <a:latin typeface="+mn-lt"/>
                <a:ea typeface="+mn-ea"/>
                <a:cs typeface="+mn-cs"/>
              </a:rPr>
              <a:t>Read through the directions on the slide before teams begin working on their assigned scenarios. </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Circulate among the teams and provide support as needed.</a:t>
            </a:r>
          </a:p>
          <a:p>
            <a:pPr marL="228600" indent="-228600">
              <a:buAutoNum type="alphaLcPeriod" startAt="2"/>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min</a:t>
            </a:r>
          </a:p>
          <a:p>
            <a:endParaRPr lang="en-US" sz="1200" u="none" strike="noStrike" kern="1200" dirty="0">
              <a:solidFill>
                <a:schemeClr val="tx1"/>
              </a:solidFill>
              <a:effectLst/>
              <a:latin typeface="+mn-lt"/>
              <a:ea typeface="+mn-ea"/>
              <a:cs typeface="+mn-cs"/>
            </a:endParaRPr>
          </a:p>
          <a:p>
            <a:pPr marL="228600" indent="-228600">
              <a:buAutoNum type="alphaLcPeriod"/>
            </a:pPr>
            <a:r>
              <a:rPr lang="en-US" sz="1200" u="none" strike="noStrike" kern="1200" dirty="0">
                <a:solidFill>
                  <a:schemeClr val="tx1"/>
                </a:solidFill>
                <a:effectLst/>
                <a:latin typeface="+mn-lt"/>
                <a:ea typeface="+mn-ea"/>
                <a:cs typeface="+mn-cs"/>
              </a:rPr>
              <a:t>Read through the directions on the slide. Then give teams 3 minutes to decide how they’ll act out their scenarios.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Distribute the props for each scenario when teams have finished planning their skits.</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228600" lvl="1" indent="-228600" fontAlgn="base">
              <a:buAutoNum type="alphaLcPeriod"/>
            </a:pPr>
            <a:r>
              <a:rPr lang="en-US" sz="1200" u="none" strike="noStrike" kern="1200" dirty="0">
                <a:solidFill>
                  <a:schemeClr val="tx1"/>
                </a:solidFill>
                <a:effectLst/>
                <a:latin typeface="+mn-lt"/>
                <a:ea typeface="+mn-ea"/>
                <a:cs typeface="+mn-cs"/>
              </a:rPr>
              <a:t>Announce that each team will have 2 or 3 minutes to act out the forces in their scenario, using the props to illustrate the action taking place and the foam arrows to represent the strength and direction of the forces.</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u="none" strike="noStrike" kern="1200" dirty="0">
                <a:solidFill>
                  <a:schemeClr val="tx1"/>
                </a:solidFill>
                <a:effectLst/>
                <a:latin typeface="+mn-lt"/>
                <a:ea typeface="+mn-ea"/>
                <a:cs typeface="+mn-cs"/>
              </a:rPr>
              <a:t>Direct participants in the audience to pay close attention during the skit and be prepared to share their observations and feedback following the skit.</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3"/>
            </a:pPr>
            <a:r>
              <a:rPr lang="en-US" sz="1200" u="none" strike="noStrike" kern="1200" dirty="0">
                <a:solidFill>
                  <a:schemeClr val="tx1"/>
                </a:solidFill>
                <a:effectLst/>
                <a:latin typeface="+mn-lt"/>
                <a:ea typeface="+mn-ea"/>
                <a:cs typeface="+mn-cs"/>
              </a:rPr>
              <a:t>Proceed through the skits in the following order:</a:t>
            </a:r>
          </a:p>
          <a:p>
            <a:pPr marL="685800" lvl="2" indent="-228600" fontAlgn="base">
              <a:buAutoNum type="arabicPeriod"/>
            </a:pPr>
            <a:r>
              <a:rPr lang="en-US" sz="1200" u="none" strike="noStrike" kern="1200" baseline="0" dirty="0">
                <a:solidFill>
                  <a:schemeClr val="tx1"/>
                </a:solidFill>
                <a:effectLst/>
                <a:latin typeface="+mn-lt"/>
                <a:ea typeface="+mn-ea"/>
                <a:cs typeface="+mn-cs"/>
              </a:rPr>
              <a:t>Arm Wrestling</a:t>
            </a:r>
          </a:p>
          <a:p>
            <a:pPr marL="685800" lvl="2" indent="-228600" fontAlgn="base">
              <a:buAutoNum type="arabicPeriod"/>
            </a:pPr>
            <a:r>
              <a:rPr lang="en-US" sz="1200" u="none" strike="noStrike" kern="1200" baseline="0" dirty="0">
                <a:solidFill>
                  <a:schemeClr val="tx1"/>
                </a:solidFill>
                <a:effectLst/>
                <a:latin typeface="+mn-lt"/>
                <a:ea typeface="+mn-ea"/>
                <a:cs typeface="+mn-cs"/>
              </a:rPr>
              <a:t>Tug-of-War</a:t>
            </a:r>
          </a:p>
          <a:p>
            <a:pPr marL="685800" lvl="2" indent="-228600" fontAlgn="base">
              <a:buAutoNum type="arabicPeriod"/>
            </a:pPr>
            <a:r>
              <a:rPr lang="en-US" sz="1200" u="none" strike="noStrike" kern="1200" baseline="0" dirty="0">
                <a:solidFill>
                  <a:schemeClr val="tx1"/>
                </a:solidFill>
                <a:effectLst/>
                <a:latin typeface="+mn-lt"/>
                <a:ea typeface="+mn-ea"/>
                <a:cs typeface="+mn-cs"/>
              </a:rPr>
              <a:t>Shoes on the Ice</a:t>
            </a:r>
          </a:p>
          <a:p>
            <a:pPr marL="685800" lvl="2" indent="-228600" fontAlgn="base">
              <a:buAutoNum type="arabicPeriod"/>
            </a:pPr>
            <a:r>
              <a:rPr lang="en-US" sz="1200" u="none" strike="noStrike" kern="1200" baseline="0" dirty="0">
                <a:solidFill>
                  <a:schemeClr val="tx1"/>
                </a:solidFill>
                <a:effectLst/>
                <a:latin typeface="+mn-lt"/>
                <a:ea typeface="+mn-ea"/>
                <a:cs typeface="+mn-cs"/>
              </a:rPr>
              <a:t>Slip and Slide </a:t>
            </a:r>
          </a:p>
          <a:p>
            <a:pPr marL="685800" lvl="2" indent="-228600" fontAlgn="base">
              <a:buAutoNum type="arabicPeriod"/>
            </a:pPr>
            <a:r>
              <a:rPr lang="en-US" sz="1200" u="none" strike="noStrike" kern="1200" baseline="0" dirty="0">
                <a:solidFill>
                  <a:schemeClr val="tx1"/>
                </a:solidFill>
                <a:effectLst/>
                <a:latin typeface="+mn-lt"/>
                <a:ea typeface="+mn-ea"/>
                <a:cs typeface="+mn-cs"/>
              </a:rPr>
              <a:t>The Ball Drop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Following each skit, engage in a brief group discussion. Encourage participants ask questions, offer comments, and agree or disagree with the team’s explanations of the forces in the scenario.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3787924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a:t>
            </a:r>
          </a:p>
          <a:p>
            <a:endParaRPr lang="en-US" baseline="0" dirty="0"/>
          </a:p>
          <a:p>
            <a:pPr marL="0" indent="0">
              <a:buAutoNum type="alphaLcPeriod"/>
            </a:pPr>
            <a:r>
              <a:rPr lang="en-US" sz="1200" kern="1200" dirty="0">
                <a:solidFill>
                  <a:schemeClr val="tx1"/>
                </a:solidFill>
                <a:latin typeface="+mn-lt"/>
                <a:ea typeface="+mn-ea"/>
                <a:cs typeface="+mn-cs"/>
              </a:rPr>
              <a:t>  Revisit</a:t>
            </a:r>
            <a:r>
              <a:rPr lang="en-US" sz="1200" kern="1200" baseline="0" dirty="0">
                <a:solidFill>
                  <a:schemeClr val="tx1"/>
                </a:solidFill>
                <a:latin typeface="+mn-lt"/>
                <a:ea typeface="+mn-ea"/>
                <a:cs typeface="+mn-cs"/>
              </a:rPr>
              <a:t> the focus question on the slide.</a:t>
            </a:r>
          </a:p>
          <a:p>
            <a:pPr marL="0" indent="0">
              <a:buNone/>
            </a:pPr>
            <a:endParaRPr lang="en-US" sz="1200" kern="1200" baseline="0" dirty="0">
              <a:solidFill>
                <a:schemeClr val="tx1"/>
              </a:solidFill>
              <a:latin typeface="+mn-lt"/>
              <a:ea typeface="+mn-ea"/>
              <a:cs typeface="+mn-cs"/>
            </a:endParaRPr>
          </a:p>
          <a:p>
            <a:pPr marL="228600" indent="-228600">
              <a:buAutoNum type="alphaLcPeriod" startAt="2"/>
            </a:pPr>
            <a:r>
              <a:rPr lang="en-US" sz="1200" kern="1200" baseline="0" dirty="0">
                <a:solidFill>
                  <a:schemeClr val="tx1"/>
                </a:solidFill>
                <a:latin typeface="+mn-lt"/>
                <a:ea typeface="+mn-ea"/>
                <a:cs typeface="+mn-cs"/>
              </a:rPr>
              <a:t>Ask participants to reflect on the previous investigation and answer the question in their science notebooks.</a:t>
            </a:r>
            <a:r>
              <a:rPr lang="en-US" sz="1200" kern="1200" dirty="0">
                <a:solidFill>
                  <a:schemeClr val="tx1"/>
                </a:solidFill>
                <a:latin typeface="+mn-lt"/>
                <a:ea typeface="+mn-ea"/>
                <a:cs typeface="+mn-cs"/>
              </a:rPr>
              <a:t> </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Give participants time to review your feedback on their reflections from day 7 and offer reactions, comments, or follow-up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Review the unit central questions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“Next, I’d like you to think about what you’ve learned about forces during our content deepening work this week. Then write your best answers for these questions in your science notebooks. Make sure to support your explanations with evidence and reasoning and include key science words like </a:t>
            </a:r>
            <a:r>
              <a:rPr lang="en-US" sz="1200" i="1" kern="1200" dirty="0">
                <a:solidFill>
                  <a:schemeClr val="tx1"/>
                </a:solidFill>
                <a:latin typeface="+mn-lt"/>
                <a:ea typeface="+mn-ea"/>
                <a:cs typeface="+mn-cs"/>
              </a:rPr>
              <a:t>force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friction</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gravity</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use their notes and resources from the investigations to help them develop their best answers to the questions.</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briefly share their explanations and reasoning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pPr marL="228600" indent="-228600">
              <a:buAutoNum type="alphaLcPeriod"/>
            </a:pPr>
            <a:r>
              <a:rPr lang="en-US" sz="1200" kern="1200" dirty="0">
                <a:solidFill>
                  <a:schemeClr val="tx1"/>
                </a:solidFill>
                <a:latin typeface="+mn-lt"/>
                <a:ea typeface="+mn-ea"/>
                <a:cs typeface="+mn-cs"/>
              </a:rPr>
              <a:t>Read the second content deepening focus question on the slide.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“Next, we’ll deepen our understandings of the distinctions between mass and weight.”</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Ask participants to write the focus question in their science notebooks.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87196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endParaRPr lang="en-US" baseline="0" dirty="0"/>
          </a:p>
          <a:p>
            <a:pPr marL="228600" lvl="1" indent="-228600">
              <a:buAutoNum type="alphaLcPeriod"/>
            </a:pPr>
            <a:r>
              <a:rPr lang="en-US" sz="1200" kern="1200" dirty="0">
                <a:solidFill>
                  <a:schemeClr val="tx1"/>
                </a:solidFill>
                <a:latin typeface="+mn-lt"/>
                <a:ea typeface="+mn-ea"/>
                <a:cs typeface="+mn-cs"/>
              </a:rPr>
              <a:t>Quickly</a:t>
            </a:r>
            <a:r>
              <a:rPr lang="en-US" sz="1200" kern="1200" baseline="0" dirty="0">
                <a:solidFill>
                  <a:schemeClr val="tx1"/>
                </a:solidFill>
                <a:latin typeface="+mn-lt"/>
                <a:ea typeface="+mn-ea"/>
                <a:cs typeface="+mn-cs"/>
              </a:rPr>
              <a:t> r</a:t>
            </a:r>
            <a:r>
              <a:rPr lang="en-US" sz="1200" kern="1200" dirty="0">
                <a:solidFill>
                  <a:schemeClr val="tx1"/>
                </a:solidFill>
                <a:latin typeface="+mn-lt"/>
                <a:ea typeface="+mn-ea"/>
                <a:cs typeface="+mn-cs"/>
              </a:rPr>
              <a:t>eview the science ideas on the slide.</a:t>
            </a:r>
          </a:p>
          <a:p>
            <a:pPr marL="0" lvl="1"/>
            <a:endParaRPr lang="en-US" sz="1200" b="1" kern="1200" dirty="0">
              <a:solidFill>
                <a:schemeClr val="tx1"/>
              </a:solidFill>
              <a:latin typeface="+mn-lt"/>
              <a:ea typeface="+mn-ea"/>
              <a:cs typeface="+mn-cs"/>
            </a:endParaRPr>
          </a:p>
          <a:p>
            <a:pPr marL="228600" lvl="1" indent="-228600" fontAlgn="base">
              <a:buAutoNum type="alphaLcPeriod" startAt="2"/>
            </a:pP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Ask participants to pair up </a:t>
            </a:r>
            <a:r>
              <a:rPr lang="en-US" sz="1200" kern="1200" dirty="0">
                <a:solidFill>
                  <a:schemeClr val="tx1"/>
                </a:solidFill>
                <a:latin typeface="+mn-lt"/>
                <a:ea typeface="+mn-ea"/>
                <a:cs typeface="+mn-cs"/>
              </a:rPr>
              <a:t>with an elbow partner </a:t>
            </a:r>
            <a:r>
              <a:rPr lang="en-US" sz="1200" u="none" strike="noStrike" kern="1200" dirty="0">
                <a:solidFill>
                  <a:schemeClr val="tx1"/>
                </a:solidFill>
                <a:effectLst/>
                <a:latin typeface="+mn-lt"/>
                <a:ea typeface="+mn-ea"/>
                <a:cs typeface="+mn-cs"/>
              </a:rPr>
              <a:t>and develop a one-sentence statement summarizing the key differences between mass and weight.</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one pair of participants to share their statements with the group. Record key ideas on chart paper. </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4"/>
            </a:pPr>
            <a:r>
              <a:rPr lang="en-US" sz="1200" u="none" strike="noStrike" kern="1200" dirty="0">
                <a:solidFill>
                  <a:schemeClr val="tx1"/>
                </a:solidFill>
                <a:effectLst/>
                <a:latin typeface="+mn-lt"/>
                <a:ea typeface="+mn-ea"/>
                <a:cs typeface="+mn-cs"/>
              </a:rPr>
              <a:t>Ask participants</a:t>
            </a:r>
            <a:r>
              <a:rPr lang="en-US" sz="1200" u="none" strike="noStrike" kern="1200" baseline="0" dirty="0">
                <a:solidFill>
                  <a:schemeClr val="tx1"/>
                </a:solidFill>
                <a:effectLst/>
                <a:latin typeface="+mn-lt"/>
                <a:ea typeface="+mn-ea"/>
                <a:cs typeface="+mn-cs"/>
              </a:rPr>
              <a:t> whether they would like to add or change anything.</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“In our next investigation, we’ll continue exploring the differences between mass and weight on Earth and in space and why these differences matter.”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2376209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Distribute handout 8.11 (Mass versus Weight) and introduce the three scenarios.</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u="none" strike="noStrike" kern="1200" dirty="0">
                <a:solidFill>
                  <a:schemeClr val="tx1"/>
                </a:solidFill>
                <a:effectLst/>
                <a:latin typeface="+mn-lt"/>
                <a:ea typeface="+mn-ea"/>
                <a:cs typeface="+mn-cs"/>
              </a:rPr>
              <a:t>Emphasize that the astronaut’s motion doesn’t change in any of the scenarios.</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complete the handout independently.</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drawings and descriptions with the group.</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1863449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baseline="0" dirty="0"/>
              <a:t>min</a:t>
            </a:r>
          </a:p>
          <a:p>
            <a:endParaRPr lang="en-US" baseline="0" dirty="0"/>
          </a:p>
          <a:p>
            <a:pPr marL="228600" indent="-228600">
              <a:buAutoNum type="alphaLcPeriod"/>
            </a:pPr>
            <a:r>
              <a:rPr lang="en-US" sz="1200" kern="1200" dirty="0">
                <a:solidFill>
                  <a:schemeClr val="tx1"/>
                </a:solidFill>
                <a:latin typeface="+mn-lt"/>
                <a:ea typeface="+mn-ea"/>
                <a:cs typeface="+mn-cs"/>
              </a:rPr>
              <a:t>Revisit the focus question on the slide.</a:t>
            </a:r>
          </a:p>
          <a:p>
            <a:pPr marL="228600" indent="-228600">
              <a:buNone/>
            </a:pPr>
            <a:endParaRPr lang="en-US" sz="1200" kern="1200" dirty="0">
              <a:solidFill>
                <a:schemeClr val="tx1"/>
              </a:solidFill>
              <a:latin typeface="+mn-lt"/>
              <a:ea typeface="+mn-ea"/>
              <a:cs typeface="+mn-cs"/>
            </a:endParaRPr>
          </a:p>
          <a:p>
            <a:pPr marL="228600" indent="-228600">
              <a:buAutoNum type="alphaLcPeriod" startAt="2"/>
            </a:pPr>
            <a:r>
              <a:rPr lang="en-US" sz="1200" b="1" kern="1200" baseline="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answer the question in their science notebooks, including</a:t>
            </a:r>
            <a:r>
              <a:rPr lang="en-US" sz="1200" kern="1200" baseline="0" dirty="0">
                <a:solidFill>
                  <a:schemeClr val="tx1"/>
                </a:solidFill>
                <a:latin typeface="+mn-lt"/>
                <a:ea typeface="+mn-ea"/>
                <a:cs typeface="+mn-cs"/>
              </a:rPr>
              <a:t> any new ideas and evidence they gathered from the previous investigation</a:t>
            </a:r>
            <a:r>
              <a:rPr lang="en-US" sz="1200" kern="1200" dirty="0">
                <a:solidFill>
                  <a:schemeClr val="tx1"/>
                </a:solidFill>
                <a:latin typeface="+mn-lt"/>
                <a:ea typeface="+mn-ea"/>
                <a:cs typeface="+mn-cs"/>
              </a:rPr>
              <a:t>.</a:t>
            </a:r>
          </a:p>
          <a:p>
            <a:pPr marL="228600" indent="-228600">
              <a:buNone/>
            </a:pPr>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one or two participants to share their ideas</a:t>
            </a:r>
            <a:r>
              <a:rPr lang="en-US" sz="1200" kern="1200" baseline="0" dirty="0">
                <a:solidFill>
                  <a:schemeClr val="tx1"/>
                </a:solidFill>
                <a:latin typeface="+mn-lt"/>
                <a:ea typeface="+mn-ea"/>
                <a:cs typeface="+mn-cs"/>
              </a:rPr>
              <a:t> and evidence with the group.</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71963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next four investigations are use-and-apply tasks. They also require participants to synthesize and summarize the science concepts they’ve learned this week. If there isn’t enough time to conduct all of the investigations,</a:t>
            </a:r>
            <a:r>
              <a:rPr lang="en-US" sz="1200" kern="1200" baseline="0" dirty="0">
                <a:solidFill>
                  <a:schemeClr val="tx1"/>
                </a:solidFill>
                <a:latin typeface="+mn-lt"/>
                <a:ea typeface="+mn-ea"/>
                <a:cs typeface="+mn-cs"/>
              </a:rPr>
              <a:t> select </a:t>
            </a:r>
            <a:r>
              <a:rPr lang="en-US" sz="1200" kern="1200" dirty="0">
                <a:solidFill>
                  <a:schemeClr val="tx1"/>
                </a:solidFill>
                <a:latin typeface="+mn-lt"/>
                <a:ea typeface="+mn-ea"/>
                <a:cs typeface="+mn-cs"/>
              </a:rPr>
              <a:t>the ones you feel would be most beneficial for participants.</a:t>
            </a:r>
          </a:p>
          <a:p>
            <a:pPr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“Next, we’ll analyze phenomena that students will encounter during the Forces lesson sequence. In the first scenario, we’ll use science ideas to analyze the forces acting on a paddleball.”</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Distribute handout 8.12 (Paddleball) and describe the scenario.</a:t>
            </a:r>
          </a:p>
          <a:p>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LcPeriod" startAt="3"/>
              <a:tabLst/>
              <a:defRPr/>
            </a:pPr>
            <a:r>
              <a:rPr lang="en-US" sz="1200" kern="1200" dirty="0">
                <a:solidFill>
                  <a:schemeClr val="tx1"/>
                </a:solidFill>
                <a:latin typeface="+mn-lt"/>
                <a:ea typeface="+mn-ea"/>
                <a:cs typeface="+mn-cs"/>
              </a:rPr>
              <a:t>You may want to note that in each frame, the ball is the object receiving a push or pull from one or more other objects. This is the answer for column 3 (Object Experiencing Force[s]) on the handout. Alternatively, you can wait to provide this information after participants have completed the handout. </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with a partner to complete the table on the handout.</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“As you work through each frame, think about how you can use your science-content knowledge to analyze the forces acting on the paddleball, and how you can support students in their analyses.” </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one or two pairs to share their responses and describe the way the ball’s motion changes in each frame.</a:t>
            </a:r>
            <a:r>
              <a:rPr lang="en-US" dirty="0"/>
              <a:t> </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35</a:t>
            </a:fld>
            <a:endParaRPr lang="en-US" dirty="0"/>
          </a:p>
        </p:txBody>
      </p:sp>
    </p:spTree>
    <p:extLst>
      <p:ext uri="{BB962C8B-B14F-4D97-AF65-F5344CB8AC3E}">
        <p14:creationId xmlns:p14="http://schemas.microsoft.com/office/powerpoint/2010/main" val="1783353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“In this scenario, we’ll use science ideas to analyze the forces acting on a toy car.”</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Distribute handout 8.13 (Toy Car) and describe the scenario.</a:t>
            </a:r>
          </a:p>
          <a:p>
            <a:endParaRPr lang="en-US" sz="1200"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with a partner to complete the table on the handout.</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“As you work through each frame, think about how you can use your science-content knowledge to analyze the forces acting on the car, and how you can support students in their analyses.” </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one pair of participants to share their responses and describe the way the car’s motion changes in each frame.</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36</a:t>
            </a:fld>
            <a:endParaRPr lang="en-US" dirty="0"/>
          </a:p>
        </p:txBody>
      </p:sp>
    </p:spTree>
    <p:extLst>
      <p:ext uri="{BB962C8B-B14F-4D97-AF65-F5344CB8AC3E}">
        <p14:creationId xmlns:p14="http://schemas.microsoft.com/office/powerpoint/2010/main" val="1783353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“In this scenario, we’ll use science ideas to analyze the forces acting on a hockey puck.”</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Distribute handout 8.14 (Hockey</a:t>
            </a:r>
            <a:r>
              <a:rPr lang="en-US" sz="1200" kern="1200" baseline="0" dirty="0">
                <a:solidFill>
                  <a:schemeClr val="tx1"/>
                </a:solidFill>
                <a:latin typeface="+mn-lt"/>
                <a:ea typeface="+mn-ea"/>
                <a:cs typeface="+mn-cs"/>
              </a:rPr>
              <a:t> Puck in Motion</a:t>
            </a:r>
            <a:r>
              <a:rPr lang="en-US" sz="1200" kern="1200" dirty="0">
                <a:solidFill>
                  <a:schemeClr val="tx1"/>
                </a:solidFill>
                <a:latin typeface="+mn-lt"/>
                <a:ea typeface="+mn-ea"/>
                <a:cs typeface="+mn-cs"/>
              </a:rPr>
              <a:t>) and describe the scenario.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should assume that the ice has recently been resurfaced, so it’s perfectly smooth, with no friction.</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Review the three unique characteristics of motion: force, speed, and acceleration. </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draw the forces acting on the hockey puck in each frame and then answer</a:t>
            </a:r>
            <a:r>
              <a:rPr lang="en-US" sz="1200" kern="1200" baseline="0" dirty="0">
                <a:solidFill>
                  <a:schemeClr val="tx1"/>
                </a:solidFill>
                <a:latin typeface="+mn-lt"/>
                <a:ea typeface="+mn-ea"/>
                <a:cs typeface="+mn-cs"/>
              </a:rPr>
              <a:t> the questions on the handout</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“As you work through each frame, think about how you can use your science-content knowledge to analyze the forces acting on the hockey puck, and how you can support students in their analyses.” </a:t>
            </a:r>
          </a:p>
          <a:p>
            <a:endParaRPr lang="en-US" sz="1200" b="1" kern="1200" dirty="0">
              <a:solidFill>
                <a:schemeClr val="tx1"/>
              </a:solidFill>
              <a:latin typeface="+mn-lt"/>
              <a:ea typeface="+mn-ea"/>
              <a:cs typeface="+mn-cs"/>
            </a:endParaRPr>
          </a:p>
          <a:p>
            <a:pPr marL="228600" indent="-228600">
              <a:buAutoNum type="alphaLcPeriod" startAt="6"/>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drawings for each frame. Then discuss their responses to the questions.</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37</a:t>
            </a:fld>
            <a:endParaRPr lang="en-US" dirty="0"/>
          </a:p>
        </p:txBody>
      </p:sp>
    </p:spTree>
    <p:extLst>
      <p:ext uri="{BB962C8B-B14F-4D97-AF65-F5344CB8AC3E}">
        <p14:creationId xmlns:p14="http://schemas.microsoft.com/office/powerpoint/2010/main" val="1783353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min (20 min including YouTube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“In our final scenario, we’ll use science ideas to predict the acceleration of a ball rolling down an incline.”</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Distribute handout 8.15 (Ball on an Incline) and describe the diagram. </a:t>
            </a:r>
          </a:p>
          <a:p>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work through the challenge.</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An object rolling down a ramp can create confusion, since gravity causes the object to accelerate, but the acceleration isn’t straight down. If participants are struggling with the task, engage them in the following discussion:</a:t>
            </a:r>
          </a:p>
          <a:p>
            <a:pPr marL="320040" lvl="1" indent="-137160">
              <a:buFont typeface="Arial" pitchFamily="34" charset="0"/>
              <a:buChar char="•"/>
            </a:pPr>
            <a:r>
              <a:rPr lang="en-US" sz="1200" kern="1200" dirty="0">
                <a:solidFill>
                  <a:schemeClr val="tx1"/>
                </a:solidFill>
                <a:latin typeface="+mn-lt"/>
                <a:ea typeface="+mn-ea"/>
                <a:cs typeface="+mn-cs"/>
              </a:rPr>
              <a:t>Ask, “If gravity alone acted on the ball, what would be the direction of gravity?”</a:t>
            </a:r>
          </a:p>
          <a:p>
            <a:pPr marL="320040" lvl="1" indent="-137160">
              <a:buFont typeface="Arial" pitchFamily="34" charset="0"/>
              <a:buChar char="•"/>
            </a:pPr>
            <a:r>
              <a:rPr lang="en-US" sz="1200" kern="1200" dirty="0">
                <a:solidFill>
                  <a:schemeClr val="tx1"/>
                </a:solidFill>
                <a:latin typeface="+mn-lt"/>
                <a:ea typeface="+mn-ea"/>
                <a:cs typeface="+mn-cs"/>
              </a:rPr>
              <a:t>Key ideas:</a:t>
            </a:r>
          </a:p>
          <a:p>
            <a:pPr marL="457200" lvl="1" indent="-137160">
              <a:buFont typeface="Arial" pitchFamily="34" charset="0"/>
              <a:buChar char="•"/>
            </a:pPr>
            <a:r>
              <a:rPr lang="en-US" sz="1200" kern="1200" dirty="0">
                <a:solidFill>
                  <a:schemeClr val="tx1"/>
                </a:solidFill>
                <a:latin typeface="+mn-lt"/>
                <a:ea typeface="+mn-ea"/>
                <a:cs typeface="+mn-cs"/>
              </a:rPr>
              <a:t>To predict a net force, add the two forces on the diagram (gravity and normal force).</a:t>
            </a:r>
          </a:p>
          <a:p>
            <a:pPr marL="457200" lvl="1" indent="-137160">
              <a:buFont typeface="Arial" pitchFamily="34" charset="0"/>
              <a:buChar char="•"/>
            </a:pPr>
            <a:r>
              <a:rPr lang="en-US" sz="1200" kern="1200" dirty="0">
                <a:solidFill>
                  <a:schemeClr val="tx1"/>
                </a:solidFill>
                <a:latin typeface="+mn-lt"/>
                <a:ea typeface="+mn-ea"/>
                <a:cs typeface="+mn-cs"/>
              </a:rPr>
              <a:t>Net force predicts the acceleration of an object.</a:t>
            </a:r>
          </a:p>
          <a:p>
            <a:pPr marL="457200" lvl="1" indent="-137160">
              <a:buFont typeface="Arial" pitchFamily="34" charset="0"/>
              <a:buChar char="•"/>
            </a:pPr>
            <a:r>
              <a:rPr lang="en-US" sz="1200" kern="1200" dirty="0">
                <a:solidFill>
                  <a:schemeClr val="tx1"/>
                </a:solidFill>
                <a:latin typeface="+mn-lt"/>
                <a:ea typeface="+mn-ea"/>
                <a:cs typeface="+mn-cs"/>
              </a:rPr>
              <a:t>The ball experiences a downward pull (weight) and an upward pushing force from the ramp surface (normal force).</a:t>
            </a:r>
          </a:p>
          <a:p>
            <a:pPr marL="320040" lvl="1" indent="-137160">
              <a:buFont typeface="Arial" pitchFamily="34" charset="0"/>
              <a:buChar char="•"/>
            </a:pPr>
            <a:r>
              <a:rPr lang="en-US" sz="1200" kern="1200" dirty="0">
                <a:solidFill>
                  <a:schemeClr val="tx1"/>
                </a:solidFill>
                <a:latin typeface="+mn-lt"/>
                <a:ea typeface="+mn-ea"/>
                <a:cs typeface="+mn-cs"/>
              </a:rPr>
              <a:t>Ask, “What is the sum of these two vectors?”</a:t>
            </a:r>
          </a:p>
          <a:p>
            <a:endParaRPr lang="en-US" sz="1200" b="1" kern="1200" dirty="0">
              <a:solidFill>
                <a:schemeClr val="tx1"/>
              </a:solidFill>
              <a:latin typeface="+mn-lt"/>
              <a:ea typeface="+mn-ea"/>
              <a:cs typeface="+mn-cs"/>
            </a:endParaRPr>
          </a:p>
          <a:p>
            <a:pPr marL="228600" indent="-228600">
              <a:buAutoNum type="alphaLcPeriod" startAt="5"/>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predictions and justifications.</a:t>
            </a:r>
          </a:p>
          <a:p>
            <a:endParaRPr lang="en-US" sz="1200" kern="1200" dirty="0">
              <a:solidFill>
                <a:schemeClr val="tx1"/>
              </a:solidFill>
              <a:latin typeface="+mn-lt"/>
              <a:ea typeface="+mn-ea"/>
              <a:cs typeface="+mn-cs"/>
            </a:endParaRPr>
          </a:p>
          <a:p>
            <a:pPr marL="228600" indent="-228600">
              <a:buAutoNum type="alphaLcPeriod" startAt="6"/>
            </a:pPr>
            <a:r>
              <a:rPr lang="en-US" sz="1200" kern="1200" dirty="0">
                <a:solidFill>
                  <a:schemeClr val="tx1"/>
                </a:solidFill>
                <a:latin typeface="+mn-lt"/>
                <a:ea typeface="+mn-ea"/>
                <a:cs typeface="+mn-cs"/>
              </a:rPr>
              <a:t>Show the YouTube video of Dr. </a:t>
            </a:r>
            <a:r>
              <a:rPr lang="en-US" sz="1200" kern="1200" dirty="0" err="1">
                <a:solidFill>
                  <a:schemeClr val="tx1"/>
                </a:solidFill>
                <a:latin typeface="+mn-lt"/>
                <a:ea typeface="+mn-ea"/>
                <a:cs typeface="+mn-cs"/>
              </a:rPr>
              <a:t>Mireles</a:t>
            </a:r>
            <a:r>
              <a:rPr lang="en-US" sz="1200" kern="1200" dirty="0">
                <a:solidFill>
                  <a:schemeClr val="tx1"/>
                </a:solidFill>
                <a:latin typeface="+mn-lt"/>
                <a:ea typeface="+mn-ea"/>
                <a:cs typeface="+mn-cs"/>
              </a:rPr>
              <a:t> explaining the solution to the challenge in detail (</a:t>
            </a:r>
            <a:r>
              <a:rPr lang="en-US" sz="1200" i="1" kern="1200" dirty="0">
                <a:solidFill>
                  <a:schemeClr val="tx1"/>
                </a:solidFill>
                <a:latin typeface="+mn-lt"/>
                <a:ea typeface="+mn-ea"/>
                <a:cs typeface="+mn-cs"/>
              </a:rPr>
              <a:t>Explanation: Inclined Plane by Dr. Hector Mireles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video is optional if time is running short.</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To allow enough time for both the investigation and the video, you may need to skip one or two of the previous investigations.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1783353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AutoNum type="alphaLcPeriod"/>
            </a:pPr>
            <a:r>
              <a:rPr lang="en-US" sz="1200" kern="1200" dirty="0">
                <a:solidFill>
                  <a:schemeClr val="tx1"/>
                </a:solidFill>
                <a:latin typeface="+mn-lt"/>
                <a:ea typeface="+mn-ea"/>
                <a:cs typeface="+mn-cs"/>
              </a:rPr>
              <a:t>Introduce the central question that will guide the math content deepening sessions participants engage in over the summer and during the school year.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pPr marL="228600" indent="-228600">
              <a:buAutoNum type="alphaLcPeriod"/>
            </a:pPr>
            <a:r>
              <a:rPr lang="en-US" sz="1200" kern="1200" dirty="0">
                <a:solidFill>
                  <a:schemeClr val="tx1"/>
                </a:solidFill>
                <a:effectLst/>
                <a:latin typeface="+mn-lt"/>
                <a:ea typeface="+mn-ea"/>
                <a:cs typeface="+mn-cs"/>
              </a:rPr>
              <a:t>Introduce the focus questions that will guide today’s work. </a:t>
            </a:r>
          </a:p>
          <a:p>
            <a:pPr marL="228600" indent="-228600">
              <a:buAutoNum type="alphaL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pPr marL="228600" indent="-228600">
              <a:buAutoNum type="alphaLcPeriod"/>
            </a:pPr>
            <a:r>
              <a:rPr lang="en-US" sz="1200" kern="1200" dirty="0">
                <a:solidFill>
                  <a:schemeClr val="tx1"/>
                </a:solidFill>
                <a:latin typeface="+mn-lt"/>
                <a:ea typeface="+mn-ea"/>
                <a:cs typeface="+mn-cs"/>
              </a:rPr>
              <a:t>Introduce the third content deepening focus question on the slide.</a:t>
            </a:r>
          </a:p>
          <a:p>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LcPeriod" startAt="2"/>
              <a:tabLst/>
              <a:defRPr/>
            </a:pPr>
            <a:r>
              <a:rPr lang="en-US" sz="1200" kern="1200" dirty="0">
                <a:solidFill>
                  <a:schemeClr val="tx1"/>
                </a:solidFill>
                <a:latin typeface="+mn-lt"/>
                <a:ea typeface="+mn-ea"/>
                <a:cs typeface="+mn-cs"/>
              </a:rPr>
              <a:t>“This focus question will guide our thinking for the rest of this content deepening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583453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r>
              <a:rPr lang="en-US" b="1" baseline="0" dirty="0"/>
              <a:t>Note: </a:t>
            </a:r>
            <a:r>
              <a:rPr lang="en-US" baseline="0" dirty="0"/>
              <a:t>This slide may be skipped if time is running short.</a:t>
            </a:r>
          </a:p>
          <a:p>
            <a:endParaRPr lang="en-US" baseline="0" dirty="0"/>
          </a:p>
          <a:p>
            <a:pPr marL="228600" indent="-228600">
              <a:buAutoNum type="alphaLcPeriod"/>
            </a:pPr>
            <a:r>
              <a:rPr lang="en-US" sz="1200" kern="1200" dirty="0">
                <a:solidFill>
                  <a:schemeClr val="tx1"/>
                </a:solidFill>
                <a:latin typeface="+mn-lt"/>
                <a:ea typeface="+mn-ea"/>
                <a:cs typeface="+mn-cs"/>
              </a:rPr>
              <a:t>Highlight the Common Core practices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to emphasize:</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Practice 2:</a:t>
            </a:r>
            <a:r>
              <a:rPr lang="en-US" sz="1200" kern="1200" dirty="0">
                <a:solidFill>
                  <a:schemeClr val="tx1"/>
                </a:solidFill>
                <a:latin typeface="+mn-lt"/>
                <a:ea typeface="+mn-ea"/>
                <a:cs typeface="+mn-cs"/>
              </a:rPr>
              <a:t> Quantitative reasoning entails (1) creating a coherent representation of the problem at hand; (2) considering the units involved; (3) attending to the meaning of quantities, not just how to compute them; and (4) knowing and flexibly using different properties of operations and objects.</a:t>
            </a:r>
          </a:p>
          <a:p>
            <a:pPr marL="320040" indent="-137160">
              <a:buFont typeface="Arial" pitchFamily="34" charset="0"/>
              <a:buChar char="•"/>
            </a:pPr>
            <a:r>
              <a:rPr lang="en-US" sz="1200" b="1" kern="1200" dirty="0">
                <a:solidFill>
                  <a:schemeClr val="tx1"/>
                </a:solidFill>
                <a:latin typeface="+mn-lt"/>
                <a:ea typeface="+mn-ea"/>
                <a:cs typeface="+mn-cs"/>
              </a:rPr>
              <a:t>Practice 6:</a:t>
            </a:r>
            <a:r>
              <a:rPr lang="en-US" sz="1200" kern="1200" dirty="0">
                <a:solidFill>
                  <a:schemeClr val="tx1"/>
                </a:solidFill>
                <a:latin typeface="+mn-lt"/>
                <a:ea typeface="+mn-ea"/>
                <a:cs typeface="+mn-cs"/>
              </a:rPr>
              <a:t> Attending to precision includes the need for precision using language and symbols when communicating about mathematical ideas.</a:t>
            </a:r>
          </a:p>
          <a:p>
            <a:endParaRPr lang="en-US" sz="1200" kern="1200" dirty="0">
              <a:solidFill>
                <a:schemeClr val="tx1"/>
              </a:solidFill>
              <a:latin typeface="+mn-lt"/>
              <a:ea typeface="+mn-ea"/>
              <a:cs typeface="+mn-cs"/>
            </a:endParaRPr>
          </a:p>
          <a:p>
            <a:pPr marL="228600" indent="-228600">
              <a:buAutoNum type="alphaLcPeriod" startAt="2"/>
            </a:pPr>
            <a:r>
              <a:rPr lang="en-US" sz="1200" kern="1200" dirty="0">
                <a:solidFill>
                  <a:schemeClr val="tx1"/>
                </a:solidFill>
                <a:latin typeface="+mn-lt"/>
                <a:ea typeface="+mn-ea"/>
                <a:cs typeface="+mn-cs"/>
              </a:rPr>
              <a:t>“One strategy we can use in the classroom to accomplish these practices is encouraging students to be precise in the way they define quantities in a given scenario.”</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1573349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8 min</a:t>
            </a:r>
          </a:p>
          <a:p>
            <a:endParaRPr lang="en-US" sz="1200" kern="1200" dirty="0">
              <a:solidFill>
                <a:schemeClr val="tx1"/>
              </a:solidFill>
              <a:latin typeface="+mn-lt"/>
              <a:ea typeface="+mn-ea"/>
              <a:cs typeface="+mn-cs"/>
            </a:endParaRPr>
          </a:p>
          <a:p>
            <a:pPr marL="228600" indent="-228600">
              <a:buAutoNum type="alphaLcPeriod"/>
            </a:pPr>
            <a:r>
              <a:rPr lang="en-US" sz="1200" kern="1200" dirty="0">
                <a:solidFill>
                  <a:schemeClr val="tx1"/>
                </a:solidFill>
                <a:latin typeface="+mn-lt"/>
                <a:ea typeface="+mn-ea"/>
                <a:cs typeface="+mn-cs"/>
              </a:rPr>
              <a:t>Introduce the definition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Ask participants to pair up with an elbow partner and brainstorm an example of a quantity. Participants should indicate what the object and quantity are, as well as the possible unit of measure. Discourage them from using actual number values.</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If participants are struggling to communicate what a quantity is beyond saying it’s “a number” or “an amount,” provide an</a:t>
            </a:r>
            <a:r>
              <a:rPr lang="en-US" sz="1200" kern="1200" baseline="0" dirty="0">
                <a:solidFill>
                  <a:schemeClr val="tx1"/>
                </a:solidFill>
                <a:latin typeface="+mn-lt"/>
                <a:ea typeface="+mn-ea"/>
                <a:cs typeface="+mn-cs"/>
              </a:rPr>
              <a:t> example</a:t>
            </a:r>
            <a:r>
              <a:rPr lang="en-US" sz="1200" kern="1200" dirty="0">
                <a:solidFill>
                  <a:schemeClr val="tx1"/>
                </a:solidFill>
                <a:latin typeface="+mn-lt"/>
                <a:ea typeface="+mn-ea"/>
                <a:cs typeface="+mn-cs"/>
              </a:rPr>
              <a:t>, such as the following: </a:t>
            </a:r>
          </a:p>
          <a:p>
            <a:pPr marL="365760" lvl="1" indent="-137160">
              <a:buFont typeface="Arial" pitchFamily="34" charset="0"/>
              <a:buChar char="•"/>
            </a:pPr>
            <a:r>
              <a:rPr lang="en-US" sz="1200" b="1" kern="1200" dirty="0">
                <a:solidFill>
                  <a:schemeClr val="tx1"/>
                </a:solidFill>
                <a:latin typeface="+mn-lt"/>
                <a:ea typeface="+mn-ea"/>
                <a:cs typeface="+mn-cs"/>
              </a:rPr>
              <a:t>The height of a desk.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Answers:</a:t>
            </a:r>
            <a:r>
              <a:rPr lang="en-US" sz="1200" kern="1200" dirty="0">
                <a:solidFill>
                  <a:schemeClr val="tx1"/>
                </a:solidFill>
                <a:latin typeface="+mn-lt"/>
                <a:ea typeface="+mn-ea"/>
                <a:cs typeface="+mn-cs"/>
              </a:rPr>
              <a:t> The object is a desk; a measurable attribute is the height of the desk from the bottom of the leg to the surface of the tabletop; a possible unit of measure is inches.] </a:t>
            </a:r>
          </a:p>
          <a:p>
            <a:pPr marL="365760" lvl="1" indent="-137160">
              <a:buFont typeface="Arial" pitchFamily="34" charset="0"/>
              <a:buChar char="•"/>
            </a:pPr>
            <a:r>
              <a:rPr lang="en-US" sz="1200" b="1" kern="1200" dirty="0">
                <a:solidFill>
                  <a:schemeClr val="tx1"/>
                </a:solidFill>
                <a:latin typeface="+mn-lt"/>
                <a:ea typeface="+mn-ea"/>
                <a:cs typeface="+mn-cs"/>
              </a:rPr>
              <a:t>The height of an airplane above ground.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Answers:</a:t>
            </a:r>
            <a:r>
              <a:rPr lang="en-US" sz="1200" kern="1200" dirty="0">
                <a:solidFill>
                  <a:schemeClr val="tx1"/>
                </a:solidFill>
                <a:latin typeface="+mn-lt"/>
                <a:ea typeface="+mn-ea"/>
                <a:cs typeface="+mn-cs"/>
              </a:rPr>
              <a:t> The objects are the airplane and the ground; a measurable attribute is the distance between the airplane and the ground; a possible unit of measure is feet.] </a:t>
            </a:r>
          </a:p>
          <a:p>
            <a:pPr marL="365760" lvl="1" indent="-137160">
              <a:buFont typeface="Arial" pitchFamily="34" charset="0"/>
              <a:buChar char="•"/>
            </a:pPr>
            <a:r>
              <a:rPr lang="en-US" sz="1200" b="1" kern="1200" dirty="0">
                <a:solidFill>
                  <a:schemeClr val="tx1"/>
                </a:solidFill>
                <a:latin typeface="+mn-lt"/>
                <a:ea typeface="+mn-ea"/>
                <a:cs typeface="+mn-cs"/>
              </a:rPr>
              <a:t>The distance of a football scrimmage line from the 50-yard line. </a:t>
            </a:r>
            <a:r>
              <a:rPr lang="en-US" sz="1200" kern="1200" dirty="0">
                <a:solidFill>
                  <a:schemeClr val="tx1"/>
                </a:solidFill>
                <a:latin typeface="+mn-lt"/>
                <a:ea typeface="+mn-ea"/>
                <a:cs typeface="+mn-cs"/>
              </a:rPr>
              <a:t>[</a:t>
            </a:r>
            <a:r>
              <a:rPr lang="en-US" sz="1200" i="1" kern="1200" dirty="0">
                <a:solidFill>
                  <a:schemeClr val="tx1"/>
                </a:solidFill>
                <a:latin typeface="+mn-lt"/>
                <a:ea typeface="+mn-ea"/>
                <a:cs typeface="+mn-cs"/>
              </a:rPr>
              <a:t>Answers:</a:t>
            </a:r>
            <a:r>
              <a:rPr lang="en-US" sz="1200" kern="1200" dirty="0">
                <a:solidFill>
                  <a:schemeClr val="tx1"/>
                </a:solidFill>
                <a:latin typeface="+mn-lt"/>
                <a:ea typeface="+mn-ea"/>
                <a:cs typeface="+mn-cs"/>
              </a:rPr>
              <a:t> The object is the scrimmage line in a football game; a measurable attribute is the distance between the scrimmage line and the 50-yard line on the football field; a possible unit of measure is yards.]</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4"/>
            </a:pPr>
            <a:r>
              <a:rPr lang="en-US" sz="1200" u="none" strike="noStrike" kern="1200" dirty="0">
                <a:solidFill>
                  <a:schemeClr val="tx1"/>
                </a:solidFill>
                <a:effectLst/>
                <a:latin typeface="+mn-lt"/>
                <a:ea typeface="+mn-ea"/>
                <a:cs typeface="+mn-cs"/>
              </a:rPr>
              <a:t>Listen to participants during the Turn and Talk and note any vague references to quantities (e.g., distance, time, speed, length).</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5"/>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one</a:t>
            </a:r>
            <a:r>
              <a:rPr lang="en-US" sz="1200" u="none" strike="noStrike" kern="1200" baseline="0" dirty="0">
                <a:solidFill>
                  <a:schemeClr val="tx1"/>
                </a:solidFill>
                <a:effectLst/>
                <a:latin typeface="+mn-lt"/>
                <a:ea typeface="+mn-ea"/>
                <a:cs typeface="+mn-cs"/>
              </a:rPr>
              <a:t> or two </a:t>
            </a:r>
            <a:r>
              <a:rPr lang="en-US" sz="1200" u="none" strike="noStrike" kern="1200" dirty="0">
                <a:solidFill>
                  <a:schemeClr val="tx1"/>
                </a:solidFill>
                <a:effectLst/>
                <a:latin typeface="+mn-lt"/>
                <a:ea typeface="+mn-ea"/>
                <a:cs typeface="+mn-cs"/>
              </a:rPr>
              <a:t>pairs to share their examples with the group. Make sure they answer all of the questions on the slide.</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6"/>
            </a:pPr>
            <a:r>
              <a:rPr lang="en-US" sz="1200" b="0" u="none" strike="noStrike" kern="1200" dirty="0">
                <a:solidFill>
                  <a:schemeClr val="tx1"/>
                </a:solidFill>
                <a:effectLst/>
                <a:latin typeface="+mn-lt"/>
                <a:ea typeface="+mn-ea"/>
                <a:cs typeface="+mn-cs"/>
              </a:rPr>
              <a:t>Emphasize</a:t>
            </a:r>
            <a:r>
              <a:rPr lang="en-US" sz="1200" b="0" u="none" strike="noStrike" kern="1200" baseline="0" dirty="0">
                <a:solidFill>
                  <a:schemeClr val="tx1"/>
                </a:solidFill>
                <a:effectLst/>
                <a:latin typeface="+mn-lt"/>
                <a:ea typeface="+mn-ea"/>
                <a:cs typeface="+mn-cs"/>
              </a:rPr>
              <a:t> that q</a:t>
            </a:r>
            <a:r>
              <a:rPr lang="en-US" sz="1200" u="none" strike="noStrike" kern="1200" dirty="0">
                <a:solidFill>
                  <a:schemeClr val="tx1"/>
                </a:solidFill>
                <a:effectLst/>
                <a:latin typeface="+mn-lt"/>
                <a:ea typeface="+mn-ea"/>
                <a:cs typeface="+mn-cs"/>
              </a:rPr>
              <a:t>uantities can be defined </a:t>
            </a:r>
            <a:r>
              <a:rPr lang="en-US" sz="1200" i="1" u="none" strike="noStrike" kern="1200" dirty="0">
                <a:solidFill>
                  <a:schemeClr val="tx1"/>
                </a:solidFill>
                <a:effectLst/>
                <a:latin typeface="+mn-lt"/>
                <a:ea typeface="+mn-ea"/>
                <a:cs typeface="+mn-cs"/>
              </a:rPr>
              <a:t>without</a:t>
            </a:r>
            <a:r>
              <a:rPr lang="en-US" sz="1200" u="none" strike="noStrike" kern="1200" dirty="0">
                <a:solidFill>
                  <a:schemeClr val="tx1"/>
                </a:solidFill>
                <a:effectLst/>
                <a:latin typeface="+mn-lt"/>
                <a:ea typeface="+mn-ea"/>
                <a:cs typeface="+mn-cs"/>
              </a:rPr>
              <a:t> using numerical values. A quantity is something that </a:t>
            </a:r>
            <a:r>
              <a:rPr lang="en-US" sz="1200" i="1" u="none" strike="noStrike" kern="1200" dirty="0">
                <a:solidFill>
                  <a:schemeClr val="tx1"/>
                </a:solidFill>
                <a:effectLst/>
                <a:latin typeface="+mn-lt"/>
                <a:ea typeface="+mn-ea"/>
                <a:cs typeface="+mn-cs"/>
              </a:rPr>
              <a:t>can</a:t>
            </a:r>
            <a:r>
              <a:rPr lang="en-US" sz="1200" u="none" strike="noStrike" kern="1200" dirty="0">
                <a:solidFill>
                  <a:schemeClr val="tx1"/>
                </a:solidFill>
                <a:effectLst/>
                <a:latin typeface="+mn-lt"/>
                <a:ea typeface="+mn-ea"/>
                <a:cs typeface="+mn-cs"/>
              </a:rPr>
              <a:t> be measured, but that doesn’t mean we </a:t>
            </a:r>
            <a:r>
              <a:rPr lang="en-US" sz="1200" i="1" u="none" strike="noStrike" kern="1200" dirty="0">
                <a:solidFill>
                  <a:schemeClr val="tx1"/>
                </a:solidFill>
                <a:effectLst/>
                <a:latin typeface="+mn-lt"/>
                <a:ea typeface="+mn-ea"/>
                <a:cs typeface="+mn-cs"/>
              </a:rPr>
              <a:t>must</a:t>
            </a:r>
            <a:r>
              <a:rPr lang="en-US" sz="1200" u="none" strike="noStrike" kern="1200" dirty="0">
                <a:solidFill>
                  <a:schemeClr val="tx1"/>
                </a:solidFill>
                <a:effectLst/>
                <a:latin typeface="+mn-lt"/>
                <a:ea typeface="+mn-ea"/>
                <a:cs typeface="+mn-cs"/>
              </a:rPr>
              <a:t> measure it. When a quantity is defined as something measurable, the description of that quantity must clearly indicate the meaning of zero and directionality. For instance, we could define a quantity as the number of hours since noon. </a:t>
            </a:r>
          </a:p>
          <a:p>
            <a:pPr marL="365760" lvl="1" indent="-137160">
              <a:buFont typeface="Arial" pitchFamily="34" charset="0"/>
              <a:buChar char="•"/>
            </a:pPr>
            <a:r>
              <a:rPr lang="en-US" sz="1200" kern="1200" dirty="0">
                <a:solidFill>
                  <a:schemeClr val="tx1"/>
                </a:solidFill>
                <a:latin typeface="+mn-lt"/>
                <a:ea typeface="+mn-ea"/>
                <a:cs typeface="+mn-cs"/>
              </a:rPr>
              <a:t>If the value of the quantity is zero, then we know that corresponds to a clock reading 12:00 p.m. </a:t>
            </a:r>
          </a:p>
          <a:p>
            <a:pPr marL="365760" lvl="1" indent="-137160">
              <a:buFont typeface="Arial" pitchFamily="34" charset="0"/>
              <a:buChar char="•"/>
            </a:pPr>
            <a:r>
              <a:rPr lang="en-US" sz="1200" kern="1200" dirty="0">
                <a:solidFill>
                  <a:schemeClr val="tx1"/>
                </a:solidFill>
                <a:latin typeface="+mn-lt"/>
                <a:ea typeface="+mn-ea"/>
                <a:cs typeface="+mn-cs"/>
              </a:rPr>
              <a:t>If the value of the quantity is −1.5, then we know that corresponds to a clock reading 10:30 a.m. </a:t>
            </a:r>
          </a:p>
          <a:p>
            <a:pPr marL="365760" lvl="1" indent="-137160">
              <a:buFont typeface="Arial" pitchFamily="34" charset="0"/>
              <a:buChar char="•"/>
            </a:pPr>
            <a:r>
              <a:rPr lang="en-US" sz="1200" kern="1200" dirty="0">
                <a:solidFill>
                  <a:schemeClr val="tx1"/>
                </a:solidFill>
                <a:latin typeface="+mn-lt"/>
                <a:ea typeface="+mn-ea"/>
                <a:cs typeface="+mn-cs"/>
              </a:rPr>
              <a:t>If the value of the quantity is 2.75, then we know that corresponds to a clock reading 2:45 p.m.</a:t>
            </a:r>
            <a:endParaRPr lang="en-US" altLang="en-US" baseline="0" dirty="0"/>
          </a:p>
        </p:txBody>
      </p:sp>
      <p:sp>
        <p:nvSpPr>
          <p:cNvPr id="1218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solidFill>
                  <a:prstClr val="black"/>
                </a:solidFill>
              </a:rPr>
              <a:pPr eaLnBrk="1" hangingPunct="1"/>
              <a:t>42</a:t>
            </a:fld>
            <a:endParaRPr lang="en-US" altLang="en-US">
              <a:solidFill>
                <a:prstClr val="black"/>
              </a:solidFill>
            </a:endParaRPr>
          </a:p>
        </p:txBody>
      </p:sp>
    </p:spTree>
    <p:extLst>
      <p:ext uri="{BB962C8B-B14F-4D97-AF65-F5344CB8AC3E}">
        <p14:creationId xmlns:p14="http://schemas.microsoft.com/office/powerpoint/2010/main" val="2696784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min</a:t>
            </a:r>
          </a:p>
          <a:p>
            <a:endParaRPr lang="en-US" baseline="0" dirty="0"/>
          </a:p>
          <a:p>
            <a:pPr marL="228600" lvl="1" indent="-228600" fontAlgn="base">
              <a:buAutoNum type="alphaLcPeriod"/>
            </a:pPr>
            <a:r>
              <a:rPr lang="en-US" sz="1200" u="none" strike="noStrike" kern="1200" dirty="0">
                <a:solidFill>
                  <a:schemeClr val="tx1"/>
                </a:solidFill>
                <a:effectLst/>
                <a:latin typeface="+mn-lt"/>
                <a:ea typeface="+mn-ea"/>
                <a:cs typeface="+mn-cs"/>
              </a:rPr>
              <a:t>“Next, we’ll analyze how quantities are defined in four different scenarios.”</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u="none" strike="noStrike" kern="1200" dirty="0">
                <a:solidFill>
                  <a:schemeClr val="tx1"/>
                </a:solidFill>
                <a:effectLst/>
                <a:latin typeface="+mn-lt"/>
                <a:ea typeface="+mn-ea"/>
                <a:cs typeface="+mn-cs"/>
              </a:rPr>
              <a:t>Distribute handout 8.16 (Carefully Defining Quantities) and introduce scenario 1.</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Turn and Talk:</a:t>
            </a:r>
            <a:r>
              <a:rPr lang="en-US" sz="1200" u="none" strike="noStrike" kern="1200" dirty="0">
                <a:solidFill>
                  <a:schemeClr val="tx1"/>
                </a:solidFill>
                <a:effectLst/>
                <a:latin typeface="+mn-lt"/>
                <a:ea typeface="+mn-ea"/>
                <a:cs typeface="+mn-cs"/>
              </a:rPr>
              <a:t> Direct participants to work with an elbow partner to generate possible explanations for the identical distance measurements in spite of the logical expectation that friction would cause the block to travel different distances on different types of surfaces.</a:t>
            </a:r>
          </a:p>
          <a:p>
            <a:endParaRPr lang="en-US" sz="1200" b="1" kern="1200" dirty="0">
              <a:solidFill>
                <a:schemeClr val="tx1"/>
              </a:solidFill>
              <a:latin typeface="+mn-lt"/>
              <a:ea typeface="+mn-ea"/>
              <a:cs typeface="+mn-cs"/>
            </a:endParaRPr>
          </a:p>
          <a:p>
            <a:pPr marL="228600" indent="-228600">
              <a:buAutoNum type="alphaLcPeriod" startAt="4"/>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pair of participants to share their explanation with the group. Encourage others to agree, disagree, add on, and ask questions during this discussion.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a:t>
            </a:r>
            <a:r>
              <a:rPr lang="en-US" sz="1200" kern="1200" baseline="0" dirty="0">
                <a:solidFill>
                  <a:schemeClr val="tx1"/>
                </a:solidFill>
                <a:latin typeface="+mn-lt"/>
                <a:ea typeface="+mn-ea"/>
                <a:cs typeface="+mn-cs"/>
              </a:rPr>
              <a:t> you may need to scale back or skip the group discussion.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216254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4 min</a:t>
            </a:r>
          </a:p>
          <a:p>
            <a:pPr marL="228600" indent="-228600">
              <a:buNone/>
            </a:pPr>
            <a:endParaRPr lang="en-US" baseline="0" dirty="0"/>
          </a:p>
          <a:p>
            <a:pPr marL="228600" lvl="1" indent="-228600" fontAlgn="base">
              <a:buAutoNum type="alphaLcPeriod"/>
            </a:pPr>
            <a:r>
              <a:rPr lang="en-US" sz="1200" u="none" strike="noStrike" kern="1200" dirty="0">
                <a:solidFill>
                  <a:schemeClr val="tx1"/>
                </a:solidFill>
                <a:effectLst/>
                <a:latin typeface="+mn-lt"/>
                <a:ea typeface="+mn-ea"/>
                <a:cs typeface="+mn-cs"/>
              </a:rPr>
              <a:t>“To figure out why the distance measurements were identical, we need to determine exactly how each student measured the distance the block traveled on each surface.”</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2"/>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Ask participants to carefully study the diagrams on the slide and precisely define the quantity each student measured. Tell them to assume that the ruler was placed at the base of the ramp starting at 0 inches in each instance. </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ideas with the group. Encourage those listening to ask questions if a definition is vague or open to multiple interpretations. For example, if a participant says, “Cathy measured the distance from the base of the ramp in inches,” someone might ask whether a value of 3.5 inches could be used to describe that distance. A more precise description would be that Cathy measured the distance in inches from the base of the ramp to the front of the block </a:t>
            </a:r>
            <a:r>
              <a:rPr lang="en-US" sz="1200" kern="1200" dirty="0">
                <a:solidFill>
                  <a:schemeClr val="tx1"/>
                </a:solidFill>
                <a:effectLst/>
                <a:latin typeface="+mn-lt"/>
                <a:ea typeface="+mn-ea"/>
                <a:cs typeface="+mn-cs"/>
              </a:rPr>
              <a:t>(the end closest to the ramp)</a:t>
            </a:r>
            <a:r>
              <a:rPr lang="en-US" sz="1200" u="none" strike="noStrike" kern="1200" dirty="0">
                <a:solidFill>
                  <a:schemeClr val="tx1"/>
                </a:solidFill>
                <a:effectLst/>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lvl="1" indent="-137160">
              <a:buFont typeface="Arial" panose="020B0604020202020204" pitchFamily="34" charset="0"/>
              <a:buChar char="•"/>
            </a:pPr>
            <a:r>
              <a:rPr lang="en-US" sz="1200" kern="1200" dirty="0">
                <a:solidFill>
                  <a:schemeClr val="tx1"/>
                </a:solidFill>
                <a:latin typeface="+mn-lt"/>
                <a:ea typeface="+mn-ea"/>
                <a:cs typeface="+mn-cs"/>
              </a:rPr>
              <a:t>Cathy measured the distance in inches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from the base of the ramp to the front of the block </a:t>
            </a:r>
            <a:r>
              <a:rPr lang="en-US" sz="1200" kern="1200" dirty="0">
                <a:solidFill>
                  <a:schemeClr val="tx1"/>
                </a:solidFill>
                <a:effectLst/>
                <a:latin typeface="+mn-lt"/>
                <a:ea typeface="+mn-ea"/>
                <a:cs typeface="+mn-cs"/>
              </a:rPr>
              <a:t>(the end closest to the ramp)</a:t>
            </a:r>
            <a:r>
              <a:rPr lang="en-US" sz="1200" kern="1200" dirty="0">
                <a:solidFill>
                  <a:schemeClr val="tx1"/>
                </a:solidFill>
                <a:latin typeface="+mn-lt"/>
                <a:ea typeface="+mn-ea"/>
                <a:cs typeface="+mn-cs"/>
              </a:rPr>
              <a:t>.</a:t>
            </a:r>
          </a:p>
          <a:p>
            <a:pPr marL="137160" lvl="1" indent="-137160">
              <a:buFont typeface="Arial" panose="020B0604020202020204" pitchFamily="34" charset="0"/>
              <a:buChar char="•"/>
            </a:pPr>
            <a:r>
              <a:rPr lang="en-US" sz="1200" kern="1200" dirty="0">
                <a:solidFill>
                  <a:schemeClr val="tx1"/>
                </a:solidFill>
                <a:latin typeface="+mn-lt"/>
                <a:ea typeface="+mn-ea"/>
                <a:cs typeface="+mn-cs"/>
              </a:rPr>
              <a:t>Samuel measured the distance in inches from the base of the ramp to the middle of the block.</a:t>
            </a:r>
          </a:p>
          <a:p>
            <a:pPr marL="137160" lvl="1" indent="-137160">
              <a:buFont typeface="Arial" panose="020B0604020202020204" pitchFamily="34" charset="0"/>
              <a:buChar char="•"/>
            </a:pPr>
            <a:r>
              <a:rPr lang="en-US" sz="1200" kern="1200" dirty="0">
                <a:solidFill>
                  <a:schemeClr val="tx1"/>
                </a:solidFill>
                <a:latin typeface="+mn-lt"/>
                <a:ea typeface="+mn-ea"/>
                <a:cs typeface="+mn-cs"/>
              </a:rPr>
              <a:t>Tonya measured the distance in</a:t>
            </a:r>
            <a:r>
              <a:rPr lang="en-US" sz="1200" kern="1200" baseline="0" dirty="0">
                <a:solidFill>
                  <a:schemeClr val="tx1"/>
                </a:solidFill>
                <a:latin typeface="+mn-lt"/>
                <a:ea typeface="+mn-ea"/>
                <a:cs typeface="+mn-cs"/>
              </a:rPr>
              <a:t> inches </a:t>
            </a:r>
            <a:r>
              <a:rPr lang="en-US" sz="1200" kern="1200" dirty="0">
                <a:solidFill>
                  <a:schemeClr val="tx1"/>
                </a:solidFill>
                <a:latin typeface="+mn-lt"/>
                <a:ea typeface="+mn-ea"/>
                <a:cs typeface="+mn-cs"/>
              </a:rPr>
              <a:t>from the base of the ramp to the back of the block </a:t>
            </a: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end farthest from the ramp)</a:t>
            </a:r>
            <a:r>
              <a:rPr lang="en-US" sz="1200" kern="1200" dirty="0">
                <a:solidFill>
                  <a:schemeClr val="tx1"/>
                </a:solidFill>
                <a:latin typeface="+mn-lt"/>
                <a:ea typeface="+mn-ea"/>
                <a:cs typeface="+mn-cs"/>
              </a:rPr>
              <a:t>.</a:t>
            </a:r>
          </a:p>
          <a:p>
            <a:pPr marL="228600" indent="-228600">
              <a:buNone/>
            </a:pP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543867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7 min</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Introduce scenario 2 on the handout.</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u="none" strike="noStrike" kern="1200" dirty="0">
                <a:solidFill>
                  <a:schemeClr val="tx1"/>
                </a:solidFill>
                <a:effectLst/>
                <a:latin typeface="+mn-lt"/>
                <a:ea typeface="+mn-ea"/>
                <a:cs typeface="+mn-cs"/>
              </a:rPr>
              <a:t>Ask, “Which buildings represent the school, Josh’s house, and Sara’s house?”</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work through the tasks on the handout and answer the question. Challenge them to reflect throughout the activity on how being careful with their definitions helps them better understand the relationships they’re investigating.</a:t>
            </a:r>
          </a:p>
          <a:p>
            <a:pPr marL="0" lvl="1" fontAlgn="base"/>
            <a:endParaRPr lang="en-US" sz="1200" b="1" u="none" strike="noStrike" kern="1200" dirty="0">
              <a:solidFill>
                <a:schemeClr val="tx1"/>
              </a:solidFill>
              <a:effectLst/>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ruling lines on the slide measure distances from the center of the buildings rather than the perimeter. If you prefer having participants measure from the perimeter of each building, you may want to adjust the lines on the slide.</a:t>
            </a:r>
            <a:endParaRPr lang="en-US" sz="1200" b="1" u="none" strike="noStrike" kern="1200" dirty="0">
              <a:solidFill>
                <a:schemeClr val="tx1"/>
              </a:solidFill>
              <a:effectLst/>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4"/>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definitions and solutions with the group. Remind them to use precise definitions to define the quantities involved. For example, if a participant says, “Sara’s distance,” there is no exact reference point, so the participant could be talking about Sara’s distance from Josh’s house, her school, her own house, or any other location.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In this scenario, Sara is walking from home to school. That’s the activity. The quantities of interest are as follows: </a:t>
            </a:r>
          </a:p>
          <a:p>
            <a:pPr marL="320040" lvl="2" indent="-137160">
              <a:buFont typeface="Arial" pitchFamily="34" charset="0"/>
              <a:buChar char="•"/>
            </a:pPr>
            <a:r>
              <a:rPr lang="en-US" sz="1200" kern="1200" dirty="0">
                <a:solidFill>
                  <a:schemeClr val="tx1"/>
                </a:solidFill>
                <a:latin typeface="+mn-lt"/>
                <a:ea typeface="+mn-ea"/>
                <a:cs typeface="+mn-cs"/>
              </a:rPr>
              <a:t>The distance in yards from Sara’s house as she walks to the school.</a:t>
            </a:r>
          </a:p>
          <a:p>
            <a:pPr marL="320040" lvl="2" indent="-137160">
              <a:buFont typeface="Arial" pitchFamily="34" charset="0"/>
              <a:buChar char="•"/>
            </a:pPr>
            <a:r>
              <a:rPr lang="en-US" sz="1200" kern="1200" dirty="0">
                <a:solidFill>
                  <a:schemeClr val="tx1"/>
                </a:solidFill>
                <a:latin typeface="+mn-lt"/>
                <a:ea typeface="+mn-ea"/>
                <a:cs typeface="+mn-cs"/>
              </a:rPr>
              <a:t>The distance in yards from Sara to the school.</a:t>
            </a:r>
          </a:p>
          <a:p>
            <a:pPr marL="137160" lvl="1" indent="-137160">
              <a:buFont typeface="Arial" pitchFamily="34" charset="0"/>
              <a:buChar char="•"/>
            </a:pPr>
            <a:r>
              <a:rPr lang="en-US" sz="1200" kern="1200" dirty="0">
                <a:solidFill>
                  <a:schemeClr val="tx1"/>
                </a:solidFill>
                <a:latin typeface="+mn-lt"/>
                <a:ea typeface="+mn-ea"/>
                <a:cs typeface="+mn-cs"/>
              </a:rPr>
              <a:t>A measure of 0 for the first quantity signifies that Sara’s distance from her home is 0 yards, which means that she hasn’t left her house yet. A measure of 0 for the second quantity signifies that Sara is 0 yards from school, which means that she has arrived at school. </a:t>
            </a:r>
          </a:p>
          <a:p>
            <a:pPr marL="137160" lvl="1" indent="-137160">
              <a:buFont typeface="Arial" pitchFamily="34" charset="0"/>
              <a:buChar char="•"/>
            </a:pPr>
            <a:r>
              <a:rPr lang="en-US" sz="1200" kern="1200" dirty="0">
                <a:solidFill>
                  <a:schemeClr val="tx1"/>
                </a:solidFill>
                <a:latin typeface="+mn-lt"/>
                <a:ea typeface="+mn-ea"/>
                <a:cs typeface="+mn-cs"/>
              </a:rPr>
              <a:t>We know the sum of these two distances is 40 yards because Sara’s house is 40 yards from the school. So for Sara to be 10 yards from the school, she must walk a distance of 30 yards from her house.</a:t>
            </a: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221689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7 min</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Introduce scenario 3 on the handout.</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work through the tasks on the handout and answer the question. </a:t>
            </a:r>
          </a:p>
          <a:p>
            <a:pPr marL="0" lvl="1" fontAlgn="base"/>
            <a:endParaRPr lang="en-US" sz="1200" b="1" u="none" strike="noStrike" kern="1200" dirty="0">
              <a:solidFill>
                <a:schemeClr val="tx1"/>
              </a:solidFill>
              <a:effectLst/>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ruling lines on the slide measure distances from the center of the buildings rather than the perimeter. If you prefer having participants measure from the perimeter of each building, you may want to adjust the lines on the slide.</a:t>
            </a:r>
            <a:endParaRPr lang="en-US" sz="1200" b="1" u="none" strike="noStrike" kern="1200" dirty="0">
              <a:solidFill>
                <a:schemeClr val="tx1"/>
              </a:solidFill>
              <a:effectLst/>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definitions and solutions with the group. Make sure they’re using precise definitions and reasoning</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to define the quantities involved.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In this scenario, </a:t>
            </a:r>
            <a:r>
              <a:rPr lang="en-US" baseline="0" dirty="0"/>
              <a:t>Josh is walking from school to his house. As he passes Sara’s house, she joins him and walks with him to his house</a:t>
            </a:r>
            <a:r>
              <a:rPr lang="en-US" sz="1200" kern="1200" dirty="0">
                <a:solidFill>
                  <a:schemeClr val="tx1"/>
                </a:solidFill>
                <a:latin typeface="+mn-lt"/>
                <a:ea typeface="+mn-ea"/>
                <a:cs typeface="+mn-cs"/>
              </a:rPr>
              <a:t>. That’s the activity. The quantities of interest are as follows: </a:t>
            </a:r>
          </a:p>
          <a:p>
            <a:pPr marL="320040" lvl="2" indent="-137160">
              <a:buFont typeface="Arial"/>
              <a:buChar char="•"/>
            </a:pPr>
            <a:r>
              <a:rPr lang="en-US" baseline="0" dirty="0"/>
              <a:t>The distance in yards from Sara’s house to Josh’s house.</a:t>
            </a:r>
          </a:p>
          <a:p>
            <a:pPr marL="320040" lvl="2" indent="-137160">
              <a:buFont typeface="Arial"/>
              <a:buChar char="•"/>
            </a:pPr>
            <a:r>
              <a:rPr lang="en-US" baseline="0" dirty="0"/>
              <a:t>The distance in yards from school to Josh’s house.</a:t>
            </a:r>
          </a:p>
          <a:p>
            <a:pPr marL="137160" lvl="1" indent="-137160">
              <a:buFont typeface="Arial" pitchFamily="34" charset="0"/>
              <a:buChar char="•"/>
            </a:pPr>
            <a:r>
              <a:rPr lang="en-US" baseline="0" dirty="0"/>
              <a:t>A measure of 0 for the first quantity signifies that the distance from Sara’s house is 0 yards, which means that Josh and Sara are right in front of Sara’s house. A measure of 0 for the second quantity signifies that the distance from school to Josh’s house is 0 yards, which means that Josh is at the school. </a:t>
            </a:r>
          </a:p>
          <a:p>
            <a:pPr marL="137160" lvl="1" indent="-137160">
              <a:buFont typeface="Arial" pitchFamily="34" charset="0"/>
              <a:buChar char="•"/>
            </a:pPr>
            <a:r>
              <a:rPr lang="en-US" baseline="0" dirty="0"/>
              <a:t>The distance Josh walks from the school will be the distance he walks before Sara joins him (40 yards), plus the distance Sara walks with him to his house. So when Sara has walked 32 yards, Josh will have walked 72 yards.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1221689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5 min</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Introduce scenario 4 on the handout.</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work through the tasks on the handout and answer the question. </a:t>
            </a:r>
          </a:p>
          <a:p>
            <a:pPr marL="0" lvl="1" fontAlgn="base"/>
            <a:endParaRPr lang="en-US" sz="1200" b="1" u="none" strike="noStrike" kern="1200" dirty="0">
              <a:solidFill>
                <a:schemeClr val="tx1"/>
              </a:solidFill>
              <a:effectLst/>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ruling lines on the slide measure distances from the center of the buildings rather than the perimeter. If you prefer having participants measure from the perimeter of each building, you may want to adjust the lines on the slide.</a:t>
            </a:r>
            <a:endParaRPr lang="en-US" sz="1200" b="1" u="none" strike="noStrike" kern="1200" dirty="0">
              <a:solidFill>
                <a:schemeClr val="tx1"/>
              </a:solidFill>
              <a:effectLst/>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3"/>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one or two participants to share their definitions and solutions with the group. Make sure they’re using precise definitions and reasoning</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to define the quantities involved.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In this scenario, </a:t>
            </a:r>
            <a:r>
              <a:rPr lang="en-US" baseline="0" dirty="0"/>
              <a:t>Josh is walking from home to the school. He is going to meet up with Sara when she is halfway from the school to her house and walk with her the rest of the way.</a:t>
            </a:r>
            <a:r>
              <a:rPr lang="en-US" sz="1200" kern="1200" dirty="0">
                <a:solidFill>
                  <a:schemeClr val="tx1"/>
                </a:solidFill>
                <a:latin typeface="+mn-lt"/>
                <a:ea typeface="+mn-ea"/>
                <a:cs typeface="+mn-cs"/>
              </a:rPr>
              <a:t> That’s the activity. The quantities of interest are as follows: </a:t>
            </a:r>
          </a:p>
          <a:p>
            <a:pPr marL="320040" lvl="2" indent="-137160">
              <a:buFont typeface="Arial"/>
              <a:buChar char="•"/>
            </a:pPr>
            <a:r>
              <a:rPr lang="en-US" baseline="0" dirty="0"/>
              <a:t>The distance in yards from the school to Sara’s house.</a:t>
            </a:r>
          </a:p>
          <a:p>
            <a:pPr marL="320040" lvl="2" indent="-137160">
              <a:buFont typeface="Arial"/>
              <a:buChar char="•"/>
            </a:pPr>
            <a:r>
              <a:rPr lang="en-US" baseline="0" dirty="0"/>
              <a:t>The distance from Josh’s house to the school.</a:t>
            </a:r>
          </a:p>
          <a:p>
            <a:pPr marL="137160" lvl="1" indent="-137160">
              <a:buFont typeface="Arial" pitchFamily="34" charset="0"/>
              <a:buChar char="•"/>
            </a:pPr>
            <a:r>
              <a:rPr lang="en-US" baseline="0" dirty="0"/>
              <a:t>We know the sum of the two defined quantities will equal 100 yards because Josh’s house is 100 yards from school, and Sara is walking home from school. When Sara is halfway home, the distance from the school to her house will be half of 40, or 20 yards. So Josh must walk 80 yards to meet her halfway through her walk.</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221689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t>
            </a:r>
            <a:r>
              <a:rPr lang="en-US" baseline="0" dirty="0"/>
              <a:t> min</a:t>
            </a:r>
          </a:p>
          <a:p>
            <a:endParaRPr lang="en-US" baseline="0" dirty="0"/>
          </a:p>
          <a:p>
            <a:pPr marL="228600" lvl="1" indent="-228600" fontAlgn="base">
              <a:buAutoNum type="alphaLcPeriod"/>
            </a:pPr>
            <a:r>
              <a:rPr lang="en-US" sz="1200" u="none" strike="noStrike" kern="1200" dirty="0">
                <a:solidFill>
                  <a:schemeClr val="tx1"/>
                </a:solidFill>
                <a:effectLst/>
                <a:latin typeface="+mn-lt"/>
                <a:ea typeface="+mn-ea"/>
                <a:cs typeface="+mn-cs"/>
              </a:rPr>
              <a:t>Walk participants through the scenario on the slide.</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2"/>
            </a:pPr>
            <a:r>
              <a:rPr lang="en-US" sz="1200" b="1" u="none" strike="noStrike" kern="1200" dirty="0">
                <a:solidFill>
                  <a:schemeClr val="tx1"/>
                </a:solidFill>
                <a:effectLst/>
                <a:latin typeface="+mn-lt"/>
                <a:ea typeface="+mn-ea"/>
                <a:cs typeface="+mn-cs"/>
              </a:rPr>
              <a:t>Turn and Talk:</a:t>
            </a:r>
            <a:r>
              <a:rPr lang="en-US" sz="1200" u="none" strike="noStrike" kern="1200" dirty="0">
                <a:solidFill>
                  <a:schemeClr val="tx1"/>
                </a:solidFill>
                <a:effectLst/>
                <a:latin typeface="+mn-lt"/>
                <a:ea typeface="+mn-ea"/>
                <a:cs typeface="+mn-cs"/>
              </a:rPr>
              <a:t> Have participants pair up with an elbow partner and come up with an example of how carefully defined quantities in one of the scenarios would allow for interpretations of negative values.</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3"/>
            </a:pPr>
            <a:r>
              <a:rPr lang="en-US" sz="1200" u="none" strike="noStrike" kern="1200" dirty="0">
                <a:solidFill>
                  <a:schemeClr val="tx1"/>
                </a:solidFill>
                <a:effectLst/>
                <a:latin typeface="+mn-lt"/>
                <a:ea typeface="+mn-ea"/>
                <a:cs typeface="+mn-cs"/>
              </a:rPr>
              <a:t>If participants are struggling with this challenge, use the following example: If Josh walked a distance of −20 yards from Sara’s house toward the school, then he’s actually 20 yards in the opposite direction of school from Sara’s house.</a:t>
            </a:r>
          </a:p>
          <a:p>
            <a:pPr marL="0" lvl="1" fontAlgn="base"/>
            <a:endParaRPr lang="en-US" sz="1200" b="1" u="none" strike="noStrike" kern="1200" dirty="0">
              <a:solidFill>
                <a:schemeClr val="tx1"/>
              </a:solidFill>
              <a:effectLst/>
              <a:latin typeface="+mn-lt"/>
              <a:ea typeface="+mn-ea"/>
              <a:cs typeface="+mn-cs"/>
            </a:endParaRPr>
          </a:p>
          <a:p>
            <a:pPr marL="228600" lvl="1" indent="-228600" fontAlgn="base">
              <a:buAutoNum type="alphaLcPeriod" startAt="4"/>
            </a:pP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examples with the group.</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Note that using a number line or measuring tools like rulers can support the practice of carefully defining quantities. If time allows, discuss why a ruler is placed with 0 at a specific location and is pointed in a specific direction.</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958216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4 min</a:t>
            </a:r>
          </a:p>
          <a:p>
            <a:pPr eaLnBrk="1" hangingPunct="1"/>
            <a:endParaRPr lang="en-US" sz="1200" kern="1200" dirty="0">
              <a:solidFill>
                <a:schemeClr val="tx1"/>
              </a:solidFill>
              <a:effectLst/>
              <a:latin typeface="+mn-lt"/>
              <a:ea typeface="+mn-ea"/>
              <a:cs typeface="+mn-cs"/>
            </a:endParaRPr>
          </a:p>
          <a:p>
            <a:pPr marL="228600" lvl="1" indent="-228600" fontAlgn="base">
              <a:buAutoNum type="alphaLcPeriod"/>
            </a:pPr>
            <a:r>
              <a:rPr lang="en-US" sz="1200" u="none" strike="noStrike" kern="1200" dirty="0">
                <a:solidFill>
                  <a:schemeClr val="tx1"/>
                </a:solidFill>
                <a:effectLst/>
                <a:latin typeface="+mn-lt"/>
                <a:ea typeface="+mn-ea"/>
                <a:cs typeface="+mn-cs"/>
              </a:rPr>
              <a:t>Review the focus question on the slide.</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b="1" u="none" strike="noStrike" kern="1200" dirty="0">
                <a:solidFill>
                  <a:schemeClr val="tx1"/>
                </a:solidFill>
                <a:effectLst/>
                <a:latin typeface="+mn-lt"/>
                <a:ea typeface="+mn-ea"/>
                <a:cs typeface="+mn-cs"/>
              </a:rPr>
              <a:t>Individuals: </a:t>
            </a:r>
            <a:r>
              <a:rPr lang="en-US" sz="1200" u="none" strike="noStrike" kern="1200" dirty="0">
                <a:solidFill>
                  <a:schemeClr val="tx1"/>
                </a:solidFill>
                <a:effectLst/>
                <a:latin typeface="+mn-lt"/>
                <a:ea typeface="+mn-ea"/>
                <a:cs typeface="+mn-cs"/>
              </a:rPr>
              <a:t>Ask participants to reflect on the big ideas from the previous investigations regarding</a:t>
            </a:r>
            <a:r>
              <a:rPr lang="en-US" sz="1200" u="none" strike="noStrike" kern="1200" baseline="0" dirty="0">
                <a:solidFill>
                  <a:schemeClr val="tx1"/>
                </a:solidFill>
                <a:effectLst/>
                <a:latin typeface="+mn-lt"/>
                <a:ea typeface="+mn-ea"/>
                <a:cs typeface="+mn-cs"/>
              </a:rPr>
              <a:t> precision in defining quantities. Then have them answer the focus question in their notebooks using two or three complete sentences.</a:t>
            </a:r>
          </a:p>
          <a:p>
            <a:pPr marL="0" lvl="1" fontAlgn="base"/>
            <a:endParaRPr lang="en-US" sz="1200" u="none" strike="noStrike" kern="1200" baseline="0" dirty="0">
              <a:solidFill>
                <a:schemeClr val="tx1"/>
              </a:solidFill>
              <a:effectLst/>
              <a:latin typeface="+mn-lt"/>
              <a:ea typeface="+mn-ea"/>
              <a:cs typeface="+mn-cs"/>
            </a:endParaRPr>
          </a:p>
          <a:p>
            <a:pPr marL="228600" lvl="1" indent="-228600" fontAlgn="base">
              <a:buAutoNum type="alphaLcPeriod" startAt="3"/>
            </a:pPr>
            <a:r>
              <a:rPr lang="en-US" sz="1200" b="1" u="none" strike="noStrike" kern="1200" baseline="0" dirty="0">
                <a:solidFill>
                  <a:schemeClr val="tx1"/>
                </a:solidFill>
                <a:effectLst/>
                <a:latin typeface="+mn-lt"/>
                <a:ea typeface="+mn-ea"/>
                <a:cs typeface="+mn-cs"/>
              </a:rPr>
              <a:t>Whole group: </a:t>
            </a:r>
            <a:r>
              <a:rPr lang="en-US" sz="1200" u="none" strike="noStrike" kern="1200" baseline="0" dirty="0">
                <a:solidFill>
                  <a:schemeClr val="tx1"/>
                </a:solidFill>
                <a:effectLst/>
                <a:latin typeface="+mn-lt"/>
                <a:ea typeface="+mn-ea"/>
                <a:cs typeface="+mn-cs"/>
              </a:rPr>
              <a:t>Invite one or two participants to share their answers with the group.</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pPr marL="228600" indent="-228600">
              <a:buAutoNum type="alphaLcPeriod" startAt="4"/>
            </a:pPr>
            <a:r>
              <a:rPr lang="en-US" b="0" dirty="0"/>
              <a:t>Highlight these takeaways:</a:t>
            </a:r>
          </a:p>
          <a:p>
            <a:pPr marL="365760" lvl="1" indent="-137160">
              <a:buFont typeface="Arial" panose="020B0604020202020204" pitchFamily="34" charset="0"/>
              <a:buChar char="•"/>
            </a:pPr>
            <a:r>
              <a:rPr lang="en-US" sz="1200" kern="1200" dirty="0">
                <a:solidFill>
                  <a:schemeClr val="tx1"/>
                </a:solidFill>
                <a:effectLst/>
                <a:latin typeface="+mn-lt"/>
                <a:ea typeface="+mn-ea"/>
                <a:cs typeface="+mn-cs"/>
              </a:rPr>
              <a:t>Language precision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defining quantities allows for viable comparisons of the quantities involved (e.g., the block-and-ramp experiment was a failure because the quantities weren’t precisely</a:t>
            </a:r>
            <a:r>
              <a:rPr lang="en-US" sz="1200" kern="1200" baseline="0" dirty="0">
                <a:solidFill>
                  <a:schemeClr val="tx1"/>
                </a:solidFill>
                <a:effectLst/>
                <a:latin typeface="+mn-lt"/>
                <a:ea typeface="+mn-ea"/>
                <a:cs typeface="+mn-cs"/>
              </a:rPr>
              <a:t> or consistently defined</a:t>
            </a:r>
            <a:r>
              <a:rPr lang="en-US" sz="1200" kern="1200" dirty="0">
                <a:solidFill>
                  <a:schemeClr val="tx1"/>
                </a:solidFill>
                <a:effectLst/>
                <a:latin typeface="+mn-lt"/>
                <a:ea typeface="+mn-ea"/>
                <a:cs typeface="+mn-cs"/>
              </a:rPr>
              <a:t>).</a:t>
            </a:r>
          </a:p>
          <a:p>
            <a:pPr marL="365760" lvl="1" indent="-137160">
              <a:buFont typeface="Arial" panose="020B0604020202020204" pitchFamily="34" charset="0"/>
              <a:buChar char="•"/>
            </a:pPr>
            <a:r>
              <a:rPr lang="en-US" sz="1200" kern="1200" dirty="0">
                <a:solidFill>
                  <a:schemeClr val="tx1"/>
                </a:solidFill>
                <a:effectLst/>
                <a:latin typeface="+mn-lt"/>
                <a:ea typeface="+mn-ea"/>
                <a:cs typeface="+mn-cs"/>
              </a:rPr>
              <a:t>Language precision in defining quantities requires a rich understanding of the problem scenario and can be used as a tool for analyzing novel situations.</a:t>
            </a:r>
            <a:endParaRPr lang="en-US" sz="1600" kern="1200" dirty="0">
              <a:solidFill>
                <a:schemeClr val="tx1"/>
              </a:solidFill>
              <a:effectLst/>
              <a:latin typeface="+mn-lt"/>
              <a:ea typeface="+mn-ea"/>
              <a:cs typeface="+mn-cs"/>
            </a:endParaRPr>
          </a:p>
          <a:p>
            <a:pPr marL="365760" lvl="1" indent="-137160">
              <a:buFont typeface="Arial" panose="020B0604020202020204" pitchFamily="34" charset="0"/>
              <a:buChar char="•"/>
            </a:pPr>
            <a:r>
              <a:rPr lang="en-US" sz="1200" kern="1200" dirty="0">
                <a:solidFill>
                  <a:schemeClr val="tx1"/>
                </a:solidFill>
                <a:effectLst/>
                <a:latin typeface="+mn-lt"/>
                <a:ea typeface="+mn-ea"/>
                <a:cs typeface="+mn-cs"/>
              </a:rPr>
              <a:t>A carefully defined quantity will convey a meaning for all values of the quantity, especially a meaning for zero and positive versus negative values.</a:t>
            </a:r>
            <a:endParaRPr lang="en-US" sz="1600" kern="1200" dirty="0">
              <a:solidFill>
                <a:schemeClr val="tx1"/>
              </a:solidFill>
              <a:effectLst/>
              <a:latin typeface="+mn-lt"/>
              <a:ea typeface="+mn-ea"/>
              <a:cs typeface="+mn-cs"/>
            </a:endParaRPr>
          </a:p>
          <a:p>
            <a:pPr marL="365760" lvl="1" indent="-137160">
              <a:buFont typeface="Arial" panose="020B0604020202020204" pitchFamily="34" charset="0"/>
              <a:buChar char="•"/>
            </a:pPr>
            <a:r>
              <a:rPr lang="en-US" sz="1200" kern="1200" dirty="0">
                <a:solidFill>
                  <a:schemeClr val="tx1"/>
                </a:solidFill>
                <a:effectLst/>
                <a:latin typeface="+mn-lt"/>
                <a:ea typeface="+mn-ea"/>
                <a:cs typeface="+mn-cs"/>
              </a:rPr>
              <a:t>Focusing on language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precision in defining quantities supports thinking about number lines, a reference point (and a corresponding frame of reference), and measurement.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58345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“Today we’ll focus on three Science Content Storyline Lens strategies, all of which make explicit links to science ideas:</a:t>
            </a:r>
          </a:p>
          <a:p>
            <a:pPr marL="457200"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457200"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457200"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2"/>
            </a:pPr>
            <a:r>
              <a:rPr lang="en-US" sz="1200" u="none" strike="noStrike" kern="1200" dirty="0">
                <a:solidFill>
                  <a:schemeClr val="tx1"/>
                </a:solidFill>
                <a:effectLst/>
                <a:latin typeface="+mn-lt"/>
                <a:ea typeface="+mn-ea"/>
                <a:cs typeface="+mn-cs"/>
              </a:rPr>
              <a:t>“We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pPr marL="228600" lvl="0" indent="-228600" fontAlgn="base">
              <a:buAutoNum type="alphaLcPeriod" startAt="2"/>
            </a:pPr>
            <a:endParaRPr lang="en-US" sz="1200" u="none" strike="noStrike"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061325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5 min </a:t>
            </a:r>
          </a:p>
          <a:p>
            <a:pPr eaLnBrk="1" hangingPunct="1"/>
            <a:endParaRPr lang="en-US" sz="1200" u="none" strike="noStrike" kern="1200" dirty="0">
              <a:solidFill>
                <a:schemeClr val="tx1"/>
              </a:solidFill>
              <a:effectLst/>
              <a:latin typeface="+mn-lt"/>
              <a:ea typeface="+mn-ea"/>
              <a:cs typeface="+mn-cs"/>
            </a:endParaRPr>
          </a:p>
          <a:p>
            <a:pPr marL="228600" lvl="1" indent="-228600" fontAlgn="base">
              <a:buAutoNum type="alphaLcPeriod"/>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Give participants a couple of minutes to think about today’s focus questions and then answer them in their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choose one question to answer. </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If time allows, have a share-out of ideas.</a:t>
            </a:r>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a:pPr>
            <a:r>
              <a:rPr lang="en-US" sz="1200" u="none" strike="noStrike" kern="1200" dirty="0">
                <a:solidFill>
                  <a:schemeClr val="tx1"/>
                </a:solidFill>
                <a:effectLst/>
                <a:latin typeface="+mn-lt"/>
                <a:ea typeface="+mn-ea"/>
                <a:cs typeface="+mn-cs"/>
              </a:rPr>
              <a:t>“This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Science Content Storyline Lens Strategies.” </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endParaRPr lang="en-US" sz="1200" b="1" u="none" strike="noStrike" kern="1200" dirty="0">
              <a:solidFill>
                <a:schemeClr val="tx1"/>
              </a:solidFill>
              <a:effectLst/>
              <a:latin typeface="+mn-lt"/>
              <a:ea typeface="+mn-ea"/>
              <a:cs typeface="+mn-cs"/>
            </a:endParaRPr>
          </a:p>
          <a:p>
            <a:pPr lvl="0" fontAlgn="base"/>
            <a:endParaRPr lang="en-US" sz="1200" b="1" u="none" strike="noStrike" kern="1200" dirty="0">
              <a:solidFill>
                <a:schemeClr val="tx1"/>
              </a:solidFill>
              <a:effectLst/>
              <a:latin typeface="+mn-lt"/>
              <a:ea typeface="+mn-ea"/>
              <a:cs typeface="+mn-cs"/>
            </a:endParaRPr>
          </a:p>
          <a:p>
            <a:pPr marL="228600" lvl="0" indent="-228600" fontAlgn="base">
              <a:buAutoNum type="alphaLcPeriod" startAt="2"/>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 at this summary chart and how it’s organized. What do you think the organization highlights? Write your observations in your notebooks.”</a:t>
            </a:r>
          </a:p>
          <a:p>
            <a:pPr lvl="0" fontAlgn="base"/>
            <a:endParaRPr lang="en-US" sz="1200" b="1" kern="1200" dirty="0">
              <a:solidFill>
                <a:schemeClr val="tx1"/>
              </a:solidFill>
              <a:latin typeface="+mn-lt"/>
              <a:ea typeface="+mn-ea"/>
              <a:cs typeface="+mn-cs"/>
            </a:endParaRPr>
          </a:p>
          <a:p>
            <a:pPr marL="228600" indent="-228600">
              <a:buAutoNum type="alphaLcPeriod" startAt="3"/>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pPr marL="228600" indent="-228600">
              <a:buAutoNum type="alphaLcPeriod" startAt="4"/>
            </a:pPr>
            <a:r>
              <a:rPr lang="en-US" sz="1200" kern="1200" dirty="0">
                <a:solidFill>
                  <a:schemeClr val="tx1"/>
                </a:solidFill>
                <a:latin typeface="+mn-lt"/>
                <a:ea typeface="+mn-ea"/>
                <a:cs typeface="+mn-cs"/>
              </a:rPr>
              <a:t>Reveal the second discussion question on the slide and invite participants to suggest additions or changes to the Effective Science Teaching chart.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1"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1"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lvl="1" indent="-228600">
              <a:buFont typeface="+mj-lt"/>
              <a:buAutoNum type="arabicPeriod"/>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provide examples of how strategies B, F, G, H, and I might be used during the lessons.</a:t>
            </a:r>
          </a:p>
          <a:p>
            <a:pPr marL="228600" lvl="1"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lvl="1"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1107428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228600" lvl="0" indent="-228600" fontAlgn="base">
              <a:buAutoNum type="alphaLcPeriod"/>
            </a:pPr>
            <a:r>
              <a:rPr lang="en-US" sz="1200" b="1" u="none" strike="noStrike" kern="1200" dirty="0">
                <a:solidFill>
                  <a:schemeClr val="tx1"/>
                </a:solidFill>
                <a:effectLst/>
                <a:latin typeface="+mn-lt"/>
                <a:ea typeface="+mn-ea"/>
                <a:cs typeface="+mn-cs"/>
              </a:rPr>
              <a:t>Decide how you’ll celebrate the end of the </a:t>
            </a:r>
            <a:r>
              <a:rPr lang="en-US" sz="1200" b="1" u="none" strike="noStrike" kern="1200" dirty="0" err="1">
                <a:solidFill>
                  <a:schemeClr val="tx1"/>
                </a:solidFill>
                <a:effectLst/>
                <a:latin typeface="+mn-lt"/>
                <a:ea typeface="+mn-ea"/>
                <a:cs typeface="+mn-cs"/>
              </a:rPr>
              <a:t>RESPeCT</a:t>
            </a:r>
            <a:r>
              <a:rPr lang="en-US" sz="1200" b="1" u="none" strike="noStrike" kern="1200" dirty="0">
                <a:solidFill>
                  <a:schemeClr val="tx1"/>
                </a:solidFill>
                <a:effectLst/>
                <a:latin typeface="+mn-lt"/>
                <a:ea typeface="+mn-ea"/>
                <a:cs typeface="+mn-cs"/>
              </a:rPr>
              <a:t> PD program, and modify the slide accordingly. </a:t>
            </a:r>
            <a:r>
              <a:rPr lang="en-US" sz="1200" u="none" strike="noStrike" kern="1200" dirty="0">
                <a:solidFill>
                  <a:schemeClr val="tx1"/>
                </a:solidFill>
                <a:effectLst/>
                <a:latin typeface="+mn-lt"/>
                <a:ea typeface="+mn-ea"/>
                <a:cs typeface="+mn-cs"/>
              </a:rPr>
              <a:t>Here are a few ideas: </a:t>
            </a:r>
          </a:p>
          <a:p>
            <a:pPr marL="365760" lvl="1" indent="-13716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lvl="1" indent="-13716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lvl="1" indent="-13716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732483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53</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Before dismissing participants, thank them for participating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39425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AutoNum type="alphaLcPeriod"/>
            </a:pPr>
            <a:r>
              <a:rPr lang="en-US" dirty="0"/>
              <a:t>Read the focus question on the slide.</a:t>
            </a:r>
          </a:p>
          <a:p>
            <a:pPr marL="228600" indent="-228600">
              <a:buAutoNum type="alphaLcPeriod"/>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pPr marL="228600" indent="-228600">
              <a:buAutoNum type="alphaLcPeriod"/>
            </a:pP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 the entire group. </a:t>
            </a:r>
          </a:p>
          <a:p>
            <a:endParaRPr lang="en-US" sz="1200" kern="1200" dirty="0">
              <a:solidFill>
                <a:schemeClr val="tx1"/>
              </a:solidFill>
              <a:latin typeface="+mn-lt"/>
              <a:ea typeface="+mn-ea"/>
              <a:cs typeface="+mn-cs"/>
            </a:endParaRPr>
          </a:p>
          <a:p>
            <a:pPr marL="228600" indent="-228600">
              <a:buAutoNum type="alphaLcPeriod" startAt="3"/>
            </a:pPr>
            <a:r>
              <a:rPr lang="en-US" sz="1200" kern="1200" dirty="0">
                <a:solidFill>
                  <a:schemeClr val="tx1"/>
                </a:solidFill>
                <a:latin typeface="+mn-lt"/>
                <a:ea typeface="+mn-ea"/>
                <a:cs typeface="+mn-cs"/>
              </a:rPr>
              <a:t>Challenge participants to imagine themselves in their Teacher Leader roles. Ask them, “How would you explain these strategies to the teachers you’re leading?”</a:t>
            </a:r>
            <a:r>
              <a:rPr lang="en-US" dirty="0"/>
              <a:t> </a:t>
            </a:r>
          </a:p>
          <a:p>
            <a:pPr marL="0" indent="0">
              <a:buNone/>
            </a:pP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2372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pPr marL="228600" indent="-228600">
              <a:buAutoNum type="alphaLcPeriod"/>
            </a:pP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indent="-228600">
              <a:buAutoNum type="alphaLcPeriod"/>
            </a:pPr>
            <a:r>
              <a:rPr lang="en-US"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Next we’re going to watch a series of three classroom video clips from one lesson on</a:t>
            </a:r>
            <a:r>
              <a:rPr lang="en-US" sz="1200" kern="1200" baseline="0" dirty="0">
                <a:solidFill>
                  <a:schemeClr val="tx1"/>
                </a:solidFill>
                <a:effectLst/>
                <a:latin typeface="+mn-lt"/>
                <a:ea typeface="+mn-ea"/>
                <a:cs typeface="+mn-cs"/>
              </a:rPr>
              <a:t> forces</a:t>
            </a:r>
            <a:r>
              <a:rPr lang="en-US" sz="1200" kern="1200" dirty="0">
                <a:solidFill>
                  <a:schemeClr val="tx1"/>
                </a:solidFill>
                <a:latin typeface="+mn-lt"/>
                <a:ea typeface="+mn-ea"/>
                <a:cs typeface="+mn-cs"/>
              </a:rPr>
              <a:t>. The first clip takes place before students begin the activity. The second clip shows students while they’re working on the activity,</a:t>
            </a:r>
            <a:r>
              <a:rPr lang="en-US" sz="1200" kern="1200" baseline="0" dirty="0">
                <a:solidFill>
                  <a:schemeClr val="tx1"/>
                </a:solidFill>
                <a:latin typeface="+mn-lt"/>
                <a:ea typeface="+mn-ea"/>
                <a:cs typeface="+mn-cs"/>
              </a:rPr>
              <a:t> and the third clip </a:t>
            </a:r>
            <a:r>
              <a:rPr lang="en-US" sz="1200" kern="1200" dirty="0">
                <a:solidFill>
                  <a:schemeClr val="tx1"/>
                </a:solidFill>
                <a:latin typeface="+mn-lt"/>
                <a:ea typeface="+mn-ea"/>
                <a:cs typeface="+mn-cs"/>
              </a:rPr>
              <a:t>shows the teacher following up with students after the activity. Our focus for</a:t>
            </a:r>
            <a:r>
              <a:rPr lang="en-US" sz="1200" kern="1200" baseline="0" dirty="0">
                <a:solidFill>
                  <a:schemeClr val="tx1"/>
                </a:solidFill>
                <a:latin typeface="+mn-lt"/>
                <a:ea typeface="+mn-ea"/>
                <a:cs typeface="+mn-cs"/>
              </a:rPr>
              <a:t> this analysis will be strategy F.</a:t>
            </a:r>
            <a:r>
              <a:rPr lang="en-US" sz="1200" kern="1200" dirty="0">
                <a:solidFill>
                  <a:schemeClr val="tx1"/>
                </a:solidFill>
                <a:latin typeface="+mn-lt"/>
                <a:ea typeface="+mn-ea"/>
                <a:cs typeface="+mn-cs"/>
              </a:rPr>
              <a:t>” </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2"/>
            </a:pPr>
            <a:r>
              <a:rPr lang="en-US" sz="1200" u="none" strike="noStrike" kern="1200" dirty="0">
                <a:solidFill>
                  <a:schemeClr val="tx1"/>
                </a:solidFill>
                <a:effectLst/>
                <a:latin typeface="+mn-lt"/>
                <a:ea typeface="+mn-ea"/>
                <a:cs typeface="+mn-cs"/>
              </a:rPr>
              <a:t>Have participants locate Analysis Guide F (handout 8.1) in their PD program binders.</a:t>
            </a:r>
          </a:p>
          <a:p>
            <a:pPr marL="0" lvl="1" fontAlgn="base"/>
            <a:endParaRPr lang="en-US" sz="1200" u="none" strike="noStrike" kern="1200" dirty="0">
              <a:solidFill>
                <a:schemeClr val="tx1"/>
              </a:solidFill>
              <a:effectLst/>
              <a:latin typeface="+mn-lt"/>
              <a:ea typeface="+mn-ea"/>
              <a:cs typeface="+mn-cs"/>
            </a:endParaRPr>
          </a:p>
          <a:p>
            <a:pPr marL="228600" lvl="1" indent="-228600" fontAlgn="base">
              <a:buAutoNum type="alphaLcPeriod" startAt="3"/>
            </a:pPr>
            <a:r>
              <a:rPr lang="en-US" sz="1200" u="none" strike="noStrike" kern="1200" dirty="0">
                <a:solidFill>
                  <a:schemeClr val="tx1"/>
                </a:solidFill>
                <a:effectLst/>
                <a:latin typeface="+mn-lt"/>
                <a:ea typeface="+mn-ea"/>
                <a:cs typeface="+mn-cs"/>
              </a:rPr>
              <a:t>Tell participants that part 1 of the guide provides the context for the video clips.</a:t>
            </a:r>
          </a:p>
          <a:p>
            <a:pPr marL="0" lvl="1" fontAlgn="base"/>
            <a:endParaRPr lang="en-US" sz="1200" b="0" u="none" strike="noStrike" kern="1200" dirty="0">
              <a:solidFill>
                <a:schemeClr val="tx1"/>
              </a:solidFill>
              <a:effectLst/>
              <a:latin typeface="+mn-lt"/>
              <a:ea typeface="+mn-ea"/>
              <a:cs typeface="+mn-cs"/>
            </a:endParaRPr>
          </a:p>
          <a:p>
            <a:pPr marL="228600" lvl="1" indent="-228600" fontAlgn="base">
              <a:buAutoNum type="alphaLcPeriod" startAt="4"/>
            </a:pP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“Read part 1 of the analysis guide and be prepared to discuss the two questions on the slide.” </a:t>
            </a:r>
          </a:p>
          <a:p>
            <a:pPr marL="0" lvl="1" fontAlgn="base"/>
            <a:endParaRPr lang="en-US" sz="1200" b="0" u="none" strike="noStrike" kern="1200" dirty="0">
              <a:solidFill>
                <a:schemeClr val="tx1"/>
              </a:solidFill>
              <a:effectLst/>
              <a:latin typeface="+mn-lt"/>
              <a:ea typeface="+mn-ea"/>
              <a:cs typeface="+mn-cs"/>
            </a:endParaRPr>
          </a:p>
          <a:p>
            <a:pPr marL="228600" lvl="1" indent="-228600" fontAlgn="base">
              <a:buAutoNum type="alphaLcPeriod" startAt="5"/>
            </a:pPr>
            <a:r>
              <a:rPr lang="en-US" sz="1200" b="1" u="none" strike="noStrike" kern="1200" dirty="0">
                <a:solidFill>
                  <a:schemeClr val="tx1"/>
                </a:solidFill>
                <a:effectLst/>
                <a:latin typeface="+mn-lt"/>
                <a:ea typeface="+mn-ea"/>
                <a:cs typeface="+mn-cs"/>
              </a:rPr>
              <a:t>Whole group: </a:t>
            </a:r>
            <a:endParaRPr lang="en-US" sz="1200" u="none" strike="noStrike" kern="1200" dirty="0">
              <a:solidFill>
                <a:schemeClr val="tx1"/>
              </a:solidFill>
              <a:effectLst/>
              <a:latin typeface="+mn-lt"/>
              <a:ea typeface="+mn-ea"/>
              <a:cs typeface="+mn-cs"/>
            </a:endParaRPr>
          </a:p>
          <a:p>
            <a:pPr marL="685800" lvl="1" indent="-137160">
              <a:buFont typeface="Arial" pitchFamily="34" charset="0"/>
              <a:buChar char="•"/>
            </a:pPr>
            <a:r>
              <a:rPr lang="en-US" sz="1200" kern="1200" dirty="0">
                <a:solidFill>
                  <a:schemeClr val="tx1"/>
                </a:solidFill>
                <a:latin typeface="+mn-lt"/>
                <a:ea typeface="+mn-ea"/>
                <a:cs typeface="+mn-cs"/>
              </a:rPr>
              <a:t>Discuss the questions on the slide.</a:t>
            </a:r>
          </a:p>
          <a:p>
            <a:pPr marL="685800" lvl="1" indent="-13716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i="1" kern="1200" dirty="0">
                <a:solidFill>
                  <a:schemeClr val="tx1"/>
                </a:solidFill>
                <a:latin typeface="+mn-lt"/>
                <a:ea typeface="+mn-ea"/>
                <a:cs typeface="+mn-cs"/>
              </a:rPr>
              <a:t>Difference between the main learning goal and supporting science ideas:</a:t>
            </a:r>
            <a:r>
              <a:rPr lang="en-US" sz="1200" kern="1200" dirty="0">
                <a:solidFill>
                  <a:schemeClr val="tx1"/>
                </a:solidFill>
                <a:latin typeface="+mn-lt"/>
                <a:ea typeface="+mn-ea"/>
                <a:cs typeface="+mn-cs"/>
              </a:rPr>
              <a:t> The main learning goal is the big idea that is the focus of the lesson. Supporting science ideas are smaller, connected ideas that build upon each other to support the main learning goal.</a:t>
            </a:r>
          </a:p>
          <a:p>
            <a:pPr marL="137160" lvl="1" indent="-137160">
              <a:buFont typeface="Arial" pitchFamily="34" charset="0"/>
              <a:buChar char="•"/>
            </a:pPr>
            <a:r>
              <a:rPr lang="en-US" sz="1200" i="1" kern="1200" dirty="0">
                <a:solidFill>
                  <a:schemeClr val="tx1"/>
                </a:solidFill>
                <a:latin typeface="+mn-lt"/>
                <a:ea typeface="+mn-ea"/>
                <a:cs typeface="+mn-cs"/>
              </a:rPr>
              <a:t>Similarity between the main learning goal and supporting science ideas: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main learning goal and supporting science ideas are all expressed as complete-sentence science ideas (not as topics, phrases, or activities).</a:t>
            </a:r>
          </a:p>
          <a:p>
            <a:pPr lvl="1"/>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 of a main learning goal:</a:t>
            </a:r>
            <a:r>
              <a:rPr lang="en-US" sz="1200" kern="1200" dirty="0">
                <a:solidFill>
                  <a:schemeClr val="tx1"/>
                </a:solidFill>
                <a:latin typeface="+mn-lt"/>
                <a:ea typeface="+mn-ea"/>
                <a:cs typeface="+mn-cs"/>
              </a:rPr>
              <a:t> </a:t>
            </a:r>
          </a:p>
          <a:p>
            <a:pPr marL="685800" lvl="1" indent="-137160">
              <a:buFont typeface="Arial" pitchFamily="34" charset="0"/>
              <a:buChar char="•"/>
            </a:pPr>
            <a:r>
              <a:rPr lang="en-US" sz="1200" kern="1200" dirty="0">
                <a:solidFill>
                  <a:schemeClr val="tx1"/>
                </a:solidFill>
                <a:latin typeface="+mn-lt"/>
                <a:ea typeface="+mn-ea"/>
                <a:cs typeface="+mn-cs"/>
              </a:rPr>
              <a:t>Earth’s consistent tilt and the angle at which sunlight strikes the surface at different times of the year cause the Northern and Southern Hemispheres to experience different intensities of sunlight and, as a result, opposite periods of warmer and cooler temperatures (seasons). </a:t>
            </a:r>
          </a:p>
          <a:p>
            <a:pPr lvl="1"/>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supporting ideas: </a:t>
            </a:r>
            <a:endParaRPr lang="en-US" sz="1200" kern="1200" dirty="0">
              <a:solidFill>
                <a:schemeClr val="tx1"/>
              </a:solidFill>
              <a:latin typeface="+mn-lt"/>
              <a:ea typeface="+mn-ea"/>
              <a:cs typeface="+mn-cs"/>
            </a:endParaRPr>
          </a:p>
          <a:p>
            <a:pPr marL="685800" lvl="1" indent="-137160">
              <a:buFont typeface="Arial" pitchFamily="34" charset="0"/>
              <a:buChar char="•"/>
            </a:pPr>
            <a:r>
              <a:rPr lang="en-US" sz="1200" kern="1200" dirty="0">
                <a:solidFill>
                  <a:schemeClr val="tx1"/>
                </a:solidFill>
                <a:latin typeface="+mn-lt"/>
                <a:ea typeface="+mn-ea"/>
                <a:cs typeface="+mn-cs"/>
              </a:rPr>
              <a:t>Earth is tilted on its axis at 23.5 degrees from a perpendicular line to its orbital plane around the Sun. </a:t>
            </a:r>
          </a:p>
          <a:p>
            <a:pPr marL="685800" lvl="1" indent="-137160">
              <a:buFont typeface="Arial" pitchFamily="34" charset="0"/>
              <a:buChar char="•"/>
            </a:pPr>
            <a:r>
              <a:rPr lang="en-US" sz="1200" kern="1200" dirty="0">
                <a:solidFill>
                  <a:schemeClr val="tx1"/>
                </a:solidFill>
                <a:latin typeface="+mn-lt"/>
                <a:ea typeface="+mn-ea"/>
                <a:cs typeface="+mn-cs"/>
              </a:rPr>
              <a:t>Earth’s axis always tilts toward the North Star, regardless of the Sun’s position.</a:t>
            </a:r>
          </a:p>
          <a:p>
            <a:pPr marL="685800" lvl="1" indent="-137160">
              <a:buFont typeface="Arial" pitchFamily="34" charset="0"/>
              <a:buChar char="•"/>
            </a:pPr>
            <a:r>
              <a:rPr lang="en-US" sz="1200" kern="1200" dirty="0">
                <a:solidFill>
                  <a:schemeClr val="tx1"/>
                </a:solidFill>
                <a:latin typeface="+mn-lt"/>
                <a:ea typeface="+mn-ea"/>
                <a:cs typeface="+mn-cs"/>
              </a:rPr>
              <a:t>Because of Earth’s tilt and yearly orbit, the Sun at the equator isn’t directly overhead at midday all year long. This happens only twice a year—March 21 and September 21—during the solar equinoxes. </a:t>
            </a:r>
          </a:p>
          <a:p>
            <a:pPr marL="685800" marR="0" lvl="1"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From June through August, the entire Northern Hemisphere tilts toward the Sun, and the angle of sunlight is more direct and concentrated, resulting in  warmer temperatures (summer). This pattern occurs in the Southern Hemisphere from December through February.  </a:t>
            </a:r>
          </a:p>
          <a:p>
            <a:pPr marL="685800" lvl="1" indent="-137160">
              <a:buFont typeface="Arial" pitchFamily="34" charset="0"/>
              <a:buChar char="•"/>
            </a:pPr>
            <a:r>
              <a:rPr lang="en-US" sz="1200" kern="1200" dirty="0">
                <a:solidFill>
                  <a:schemeClr val="tx1"/>
                </a:solidFill>
                <a:latin typeface="+mn-lt"/>
                <a:ea typeface="+mn-ea"/>
                <a:cs typeface="+mn-cs"/>
              </a:rPr>
              <a:t>Earth maintains a consistent 23.5-degree tilt toward the North Star as it orbits the Sun during the year, but the locations on Earth that receive the most direct sunlight vary. The Northern Hemisphere receives the most direct sunlight (intense, concentrated, and closest to a perpendicular angle) between the spring and fall equinoxes. The Southern Hemisphere receives the most direct sunlight between the fall and spring equinoxes.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95897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2385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1197729"/>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KyD_Ne8P9B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embed/wDpkte9Bna0" TargetMode="External"/><Relationship Id="rId4" Type="http://schemas.openxmlformats.org/officeDocument/2006/relationships/hyperlink" Target="https://www.youtube.com/embed/5uImRweZl3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embed/F3OVgLlMAE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5.tiff"/></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1F497D"/>
                </a:solidFill>
                <a:latin typeface="Lucida Sans Unicode" pitchFamily="34" charset="0"/>
              </a:rPr>
              <a:t>RESPeCT</a:t>
            </a:r>
            <a:r>
              <a:rPr lang="en-US" altLang="en-US" sz="1800" dirty="0">
                <a:solidFill>
                  <a:srgbClr val="1F497D"/>
                </a:solidFill>
                <a:latin typeface="Lucida Sans Unicode" pitchFamily="34" charset="0"/>
              </a:rPr>
              <a: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646331"/>
          </a:xfrm>
          <a:prstGeom prst="rect">
            <a:avLst/>
          </a:prstGeom>
          <a:noFill/>
        </p:spPr>
        <p:txBody>
          <a:bodyPr wrap="square" rtlCol="0">
            <a:spAutoFit/>
          </a:bodyPr>
          <a:lstStyle/>
          <a:p>
            <a:r>
              <a:rPr lang="en-US" sz="3600" dirty="0">
                <a:solidFill>
                  <a:srgbClr val="1F497D"/>
                </a:solidFill>
                <a:latin typeface="Calibri"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7868" cy="990600"/>
          </a:xfrm>
        </p:spPr>
        <p:txBody>
          <a:bodyPr>
            <a:normAutofit/>
          </a:bodyPr>
          <a:lstStyle/>
          <a:p>
            <a:r>
              <a:rPr lang="en-US" dirty="0"/>
              <a:t>Lesson Analysis: Strategy F</a:t>
            </a:r>
          </a:p>
        </p:txBody>
      </p:sp>
      <p:sp>
        <p:nvSpPr>
          <p:cNvPr id="3" name="Content Placeholder 2"/>
          <p:cNvSpPr>
            <a:spLocks noGrp="1"/>
          </p:cNvSpPr>
          <p:nvPr>
            <p:ph idx="1"/>
          </p:nvPr>
        </p:nvSpPr>
        <p:spPr>
          <a:xfrm>
            <a:off x="533400" y="1295400"/>
            <a:ext cx="8458200" cy="5257800"/>
          </a:xfrm>
        </p:spPr>
        <p:txBody>
          <a:bodyPr/>
          <a:lstStyle/>
          <a:p>
            <a:pPr marL="365760" indent="-365760">
              <a:spcAft>
                <a:spcPts val="600"/>
              </a:spcAft>
              <a:buFont typeface="+mj-lt"/>
              <a:buAutoNum type="arabicPeriod"/>
            </a:pPr>
            <a:r>
              <a:rPr lang="en-US" sz="2900" dirty="0"/>
              <a:t>Read the context at the top of each transcript and then watch the corresponding clip:</a:t>
            </a:r>
          </a:p>
          <a:p>
            <a:pPr marL="731520" lvl="1" indent="-365760">
              <a:spcBef>
                <a:spcPts val="0"/>
              </a:spcBef>
              <a:spcAft>
                <a:spcPts val="0"/>
              </a:spcAft>
            </a:pPr>
            <a:r>
              <a:rPr lang="en-US" sz="2900" dirty="0"/>
              <a:t>Video clip 1: setup for the activity</a:t>
            </a:r>
          </a:p>
          <a:p>
            <a:pPr marL="731520" lvl="1" indent="-365760">
              <a:spcBef>
                <a:spcPts val="0"/>
              </a:spcBef>
              <a:spcAft>
                <a:spcPts val="0"/>
              </a:spcAft>
            </a:pPr>
            <a:r>
              <a:rPr lang="en-US" sz="2900" dirty="0"/>
              <a:t>Video clip 2: during the activity</a:t>
            </a:r>
          </a:p>
          <a:p>
            <a:pPr marL="731520" lvl="1" indent="-365760">
              <a:spcBef>
                <a:spcPts val="0"/>
              </a:spcBef>
              <a:spcAft>
                <a:spcPts val="0"/>
              </a:spcAft>
            </a:pPr>
            <a:r>
              <a:rPr lang="en-US" sz="2900" dirty="0"/>
              <a:t>Video clip 3: follow-up to the activity</a:t>
            </a:r>
          </a:p>
          <a:p>
            <a:pPr marL="365760" indent="-365760">
              <a:spcBef>
                <a:spcPts val="1200"/>
              </a:spcBef>
              <a:spcAft>
                <a:spcPts val="0"/>
              </a:spcAft>
              <a:buFont typeface="+mj-lt"/>
              <a:buAutoNum type="arabicPeriod"/>
            </a:pPr>
            <a:r>
              <a:rPr lang="en-US" sz="2900" dirty="0"/>
              <a:t>For each clip, use the criteria in part 2 of Analysis Guide F to analyze how well science ideas were linked to the activity.</a:t>
            </a:r>
          </a:p>
        </p:txBody>
      </p:sp>
      <p:sp>
        <p:nvSpPr>
          <p:cNvPr id="5" name="TextBox 4"/>
          <p:cNvSpPr txBox="1"/>
          <p:nvPr/>
        </p:nvSpPr>
        <p:spPr>
          <a:xfrm>
            <a:off x="3294434" y="5657445"/>
            <a:ext cx="5867400" cy="338554"/>
          </a:xfrm>
          <a:prstGeom prst="rect">
            <a:avLst/>
          </a:prstGeom>
          <a:noFill/>
        </p:spPr>
        <p:txBody>
          <a:bodyPr wrap="square" rtlCol="0">
            <a:spAutoFit/>
          </a:bodyPr>
          <a:lstStyle/>
          <a:p>
            <a:r>
              <a:rPr lang="en-US" sz="1600" dirty="0">
                <a:solidFill>
                  <a:srgbClr val="0070C0"/>
                </a:solidFill>
              </a:rPr>
              <a:t>Link to video clip 1: </a:t>
            </a:r>
            <a:r>
              <a:rPr lang="en-US" sz="1600" dirty="0">
                <a:solidFill>
                  <a:srgbClr val="0070C0"/>
                </a:solidFill>
                <a:hlinkClick r:id="rId3"/>
              </a:rPr>
              <a:t>8.1_mspcp_gr.3.forces_wilde_L4_c5  </a:t>
            </a:r>
            <a:endParaRPr lang="en-US" sz="1600" dirty="0">
              <a:solidFill>
                <a:srgbClr val="0070C0"/>
              </a:solidFill>
            </a:endParaRPr>
          </a:p>
        </p:txBody>
      </p:sp>
      <p:sp>
        <p:nvSpPr>
          <p:cNvPr id="4" name="TextBox 3"/>
          <p:cNvSpPr txBox="1"/>
          <p:nvPr/>
        </p:nvSpPr>
        <p:spPr>
          <a:xfrm>
            <a:off x="3294434" y="5995999"/>
            <a:ext cx="6781800" cy="338554"/>
          </a:xfrm>
          <a:prstGeom prst="rect">
            <a:avLst/>
          </a:prstGeom>
          <a:noFill/>
        </p:spPr>
        <p:txBody>
          <a:bodyPr wrap="square" rtlCol="0">
            <a:spAutoFit/>
          </a:bodyPr>
          <a:lstStyle/>
          <a:p>
            <a:r>
              <a:rPr lang="en-US" sz="1600" dirty="0">
                <a:solidFill>
                  <a:srgbClr val="0070C0"/>
                </a:solidFill>
              </a:rPr>
              <a:t>Link to video clip 2: </a:t>
            </a:r>
            <a:r>
              <a:rPr lang="en-US" sz="1600" dirty="0">
                <a:solidFill>
                  <a:srgbClr val="0070C0"/>
                </a:solidFill>
                <a:hlinkClick r:id="rId4"/>
              </a:rPr>
              <a:t>8.2_mspcp_gr.3.forces_wilde_L4_c6-7</a:t>
            </a:r>
            <a:endParaRPr lang="en-US" sz="1600" dirty="0"/>
          </a:p>
        </p:txBody>
      </p:sp>
      <p:sp>
        <p:nvSpPr>
          <p:cNvPr id="6" name="TextBox 5"/>
          <p:cNvSpPr txBox="1"/>
          <p:nvPr/>
        </p:nvSpPr>
        <p:spPr>
          <a:xfrm>
            <a:off x="3294434" y="6334553"/>
            <a:ext cx="5638800" cy="338554"/>
          </a:xfrm>
          <a:prstGeom prst="rect">
            <a:avLst/>
          </a:prstGeom>
          <a:noFill/>
        </p:spPr>
        <p:txBody>
          <a:bodyPr wrap="square" rtlCol="0">
            <a:spAutoFit/>
          </a:bodyPr>
          <a:lstStyle/>
          <a:p>
            <a:r>
              <a:rPr lang="en-US" sz="1600" dirty="0">
                <a:solidFill>
                  <a:srgbClr val="0070C0"/>
                </a:solidFill>
              </a:rPr>
              <a:t>Link to video clip 3: </a:t>
            </a:r>
            <a:r>
              <a:rPr lang="en-US" sz="1600" dirty="0">
                <a:solidFill>
                  <a:srgbClr val="0070C0"/>
                </a:solidFill>
                <a:hlinkClick r:id="rId5"/>
              </a:rPr>
              <a:t>8.3_mspcp_gr.3.forces_wilde_L4_c8-9</a:t>
            </a:r>
            <a:endParaRPr lang="en-US" sz="1600" dirty="0"/>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7868" cy="990600"/>
          </a:xfrm>
        </p:spPr>
        <p:txBody>
          <a:bodyPr>
            <a:normAutofit/>
          </a:bodyPr>
          <a:lstStyle/>
          <a:p>
            <a:r>
              <a:rPr lang="en-US" dirty="0"/>
              <a:t>Lesson Analysis: Strategies G and H</a:t>
            </a:r>
          </a:p>
        </p:txBody>
      </p:sp>
      <p:sp>
        <p:nvSpPr>
          <p:cNvPr id="3" name="Content Placeholder 2"/>
          <p:cNvSpPr>
            <a:spLocks noGrp="1"/>
          </p:cNvSpPr>
          <p:nvPr>
            <p:ph idx="1"/>
          </p:nvPr>
        </p:nvSpPr>
        <p:spPr>
          <a:xfrm>
            <a:off x="533400" y="1447800"/>
            <a:ext cx="8458200" cy="4876800"/>
          </a:xfrm>
        </p:spPr>
        <p:txBody>
          <a:bodyPr/>
          <a:lstStyle/>
          <a:p>
            <a:pPr marL="365760" indent="-365760">
              <a:spcAft>
                <a:spcPts val="600"/>
              </a:spcAft>
              <a:buFont typeface="+mj-lt"/>
              <a:buAutoNum type="arabicPeriod"/>
            </a:pPr>
            <a:r>
              <a:rPr lang="en-US" sz="3100" dirty="0"/>
              <a:t>Read the context at the top of the transcript (handout 8.7) and then watch video clip 4.</a:t>
            </a:r>
          </a:p>
          <a:p>
            <a:pPr marL="365760" indent="-365760">
              <a:spcBef>
                <a:spcPts val="1200"/>
              </a:spcBef>
              <a:spcAft>
                <a:spcPts val="0"/>
              </a:spcAft>
              <a:buFont typeface="+mj-lt"/>
              <a:buAutoNum type="arabicPeriod"/>
            </a:pPr>
            <a:r>
              <a:rPr lang="en-US" sz="3100" dirty="0"/>
              <a:t>Use the criteria in Analysis Guide G to analyze how well science ideas were linked to other science ideas.</a:t>
            </a:r>
          </a:p>
          <a:p>
            <a:pPr marL="365760" indent="-365760">
              <a:spcBef>
                <a:spcPts val="1200"/>
              </a:spcBef>
              <a:spcAft>
                <a:spcPts val="0"/>
              </a:spcAft>
              <a:buFont typeface="+mj-lt"/>
              <a:buAutoNum type="arabicPeriod"/>
            </a:pPr>
            <a:r>
              <a:rPr lang="en-US" sz="3100" dirty="0"/>
              <a:t>Use the criteria in Analysis Guide H to analyze how well the teacher highlighted key science ideas and the focus question throughout the lesson.</a:t>
            </a:r>
          </a:p>
        </p:txBody>
      </p:sp>
      <p:sp>
        <p:nvSpPr>
          <p:cNvPr id="5" name="TextBox 4"/>
          <p:cNvSpPr txBox="1"/>
          <p:nvPr/>
        </p:nvSpPr>
        <p:spPr>
          <a:xfrm>
            <a:off x="3328481" y="6248400"/>
            <a:ext cx="5434519" cy="338554"/>
          </a:xfrm>
          <a:prstGeom prst="rect">
            <a:avLst/>
          </a:prstGeom>
          <a:noFill/>
        </p:spPr>
        <p:txBody>
          <a:bodyPr wrap="square" rtlCol="0">
            <a:spAutoFit/>
          </a:bodyPr>
          <a:lstStyle/>
          <a:p>
            <a:r>
              <a:rPr lang="en-US" sz="1600" dirty="0">
                <a:solidFill>
                  <a:srgbClr val="0070C0"/>
                </a:solidFill>
              </a:rPr>
              <a:t>Link to video clip 4: </a:t>
            </a:r>
            <a:r>
              <a:rPr lang="en-US" sz="1600" dirty="0">
                <a:solidFill>
                  <a:srgbClr val="0070C0"/>
                </a:solidFill>
                <a:hlinkClick r:id="rId3"/>
              </a:rPr>
              <a:t>8.4_mspcp_gr.3.forces_wilde_L5_c10</a:t>
            </a:r>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50"/>
            <a:ext cx="8160026" cy="990600"/>
          </a:xfrm>
        </p:spPr>
        <p:txBody>
          <a:bodyPr>
            <a:normAutofit/>
          </a:bodyPr>
          <a:lstStyle/>
          <a:p>
            <a:r>
              <a:rPr lang="en-US" dirty="0"/>
              <a:t>Lesson Analysis: Strategies F, G, and H</a:t>
            </a:r>
          </a:p>
        </p:txBody>
      </p:sp>
      <p:sp>
        <p:nvSpPr>
          <p:cNvPr id="4" name="TextBox 3"/>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6" name="TextBox 5"/>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
        <p:nvSpPr>
          <p:cNvPr id="3" name="TextBox 2"/>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transcripts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Tree>
    <p:extLst>
      <p:ext uri="{BB962C8B-B14F-4D97-AF65-F5344CB8AC3E}">
        <p14:creationId xmlns:p14="http://schemas.microsoft.com/office/powerpoint/2010/main" val="276706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2</a:t>
            </a:r>
          </a:p>
        </p:txBody>
      </p:sp>
      <p:sp>
        <p:nvSpPr>
          <p:cNvPr id="3" name="Content Placeholder 2"/>
          <p:cNvSpPr>
            <a:spLocks noGrp="1"/>
          </p:cNvSpPr>
          <p:nvPr>
            <p:ph idx="1"/>
          </p:nvPr>
        </p:nvSpPr>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Forces lessons in the fall?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Forces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a:t>
            </a:r>
            <a:r>
              <a:rPr lang="en-US" sz="2350" dirty="0" err="1"/>
              <a:t>STeLLA</a:t>
            </a:r>
            <a:r>
              <a:rPr lang="en-US" sz="2350" dirty="0"/>
              <a:t>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800" dirty="0"/>
              <a:t>STL Strategies Highlighted in Forces Lessons</a:t>
            </a:r>
          </a:p>
        </p:txBody>
      </p:sp>
      <p:graphicFrame>
        <p:nvGraphicFramePr>
          <p:cNvPr id="7" name="Table 6"/>
          <p:cNvGraphicFramePr>
            <a:graphicFrameLocks noGrp="1"/>
          </p:cNvGraphicFramePr>
          <p:nvPr>
            <p:extLst>
              <p:ext uri="{D42A27DB-BD31-4B8C-83A1-F6EECF244321}">
                <p14:modId xmlns:p14="http://schemas.microsoft.com/office/powerpoint/2010/main" val="2908610399"/>
              </p:ext>
            </p:extLst>
          </p:nvPr>
        </p:nvGraphicFramePr>
        <p:xfrm>
          <a:off x="457195" y="1295400"/>
          <a:ext cx="8153404" cy="5131368"/>
        </p:xfrm>
        <a:graphic>
          <a:graphicData uri="http://schemas.openxmlformats.org/drawingml/2006/table">
            <a:tbl>
              <a:tblPr firstRow="1" bandRow="1">
                <a:tableStyleId>{5C22544A-7EE6-4342-B048-85BDC9FD1C3A}</a:tableStyleId>
              </a:tblPr>
              <a:tblGrid>
                <a:gridCol w="1729510">
                  <a:extLst>
                    <a:ext uri="{9D8B030D-6E8A-4147-A177-3AD203B41FA5}">
                      <a16:colId xmlns:a16="http://schemas.microsoft.com/office/drawing/2014/main" val="20000"/>
                    </a:ext>
                  </a:extLst>
                </a:gridCol>
                <a:gridCol w="494145">
                  <a:extLst>
                    <a:ext uri="{9D8B030D-6E8A-4147-A177-3AD203B41FA5}">
                      <a16:colId xmlns:a16="http://schemas.microsoft.com/office/drawing/2014/main" val="20001"/>
                    </a:ext>
                  </a:extLst>
                </a:gridCol>
                <a:gridCol w="494145">
                  <a:extLst>
                    <a:ext uri="{9D8B030D-6E8A-4147-A177-3AD203B41FA5}">
                      <a16:colId xmlns:a16="http://schemas.microsoft.com/office/drawing/2014/main" val="20002"/>
                    </a:ext>
                  </a:extLst>
                </a:gridCol>
                <a:gridCol w="494145">
                  <a:extLst>
                    <a:ext uri="{9D8B030D-6E8A-4147-A177-3AD203B41FA5}">
                      <a16:colId xmlns:a16="http://schemas.microsoft.com/office/drawing/2014/main" val="20003"/>
                    </a:ext>
                  </a:extLst>
                </a:gridCol>
                <a:gridCol w="576504">
                  <a:extLst>
                    <a:ext uri="{9D8B030D-6E8A-4147-A177-3AD203B41FA5}">
                      <a16:colId xmlns:a16="http://schemas.microsoft.com/office/drawing/2014/main" val="20004"/>
                    </a:ext>
                  </a:extLst>
                </a:gridCol>
                <a:gridCol w="494145">
                  <a:extLst>
                    <a:ext uri="{9D8B030D-6E8A-4147-A177-3AD203B41FA5}">
                      <a16:colId xmlns:a16="http://schemas.microsoft.com/office/drawing/2014/main" val="20005"/>
                    </a:ext>
                  </a:extLst>
                </a:gridCol>
                <a:gridCol w="576504">
                  <a:extLst>
                    <a:ext uri="{9D8B030D-6E8A-4147-A177-3AD203B41FA5}">
                      <a16:colId xmlns:a16="http://schemas.microsoft.com/office/drawing/2014/main" val="20006"/>
                    </a:ext>
                  </a:extLst>
                </a:gridCol>
                <a:gridCol w="576504">
                  <a:extLst>
                    <a:ext uri="{9D8B030D-6E8A-4147-A177-3AD203B41FA5}">
                      <a16:colId xmlns:a16="http://schemas.microsoft.com/office/drawing/2014/main" val="20007"/>
                    </a:ext>
                  </a:extLst>
                </a:gridCol>
                <a:gridCol w="494145">
                  <a:extLst>
                    <a:ext uri="{9D8B030D-6E8A-4147-A177-3AD203B41FA5}">
                      <a16:colId xmlns:a16="http://schemas.microsoft.com/office/drawing/2014/main" val="20008"/>
                    </a:ext>
                  </a:extLst>
                </a:gridCol>
                <a:gridCol w="576504">
                  <a:extLst>
                    <a:ext uri="{9D8B030D-6E8A-4147-A177-3AD203B41FA5}">
                      <a16:colId xmlns:a16="http://schemas.microsoft.com/office/drawing/2014/main" val="20009"/>
                    </a:ext>
                  </a:extLst>
                </a:gridCol>
                <a:gridCol w="576504">
                  <a:extLst>
                    <a:ext uri="{9D8B030D-6E8A-4147-A177-3AD203B41FA5}">
                      <a16:colId xmlns:a16="http://schemas.microsoft.com/office/drawing/2014/main" val="20010"/>
                    </a:ext>
                  </a:extLst>
                </a:gridCol>
                <a:gridCol w="494145">
                  <a:extLst>
                    <a:ext uri="{9D8B030D-6E8A-4147-A177-3AD203B41FA5}">
                      <a16:colId xmlns:a16="http://schemas.microsoft.com/office/drawing/2014/main" val="20011"/>
                    </a:ext>
                  </a:extLst>
                </a:gridCol>
                <a:gridCol w="576504">
                  <a:extLst>
                    <a:ext uri="{9D8B030D-6E8A-4147-A177-3AD203B41FA5}">
                      <a16:colId xmlns:a16="http://schemas.microsoft.com/office/drawing/2014/main" val="20012"/>
                    </a:ext>
                  </a:extLst>
                </a:gridCol>
              </a:tblGrid>
              <a:tr h="631351">
                <a:tc>
                  <a:txBody>
                    <a:bodyPr/>
                    <a:lstStyle/>
                    <a:p>
                      <a:pPr algn="ctr">
                        <a:spcBef>
                          <a:spcPts val="1200"/>
                        </a:spcBef>
                      </a:pPr>
                      <a:r>
                        <a:rPr lang="en-US" sz="1600" dirty="0"/>
                        <a:t>Lesson</a:t>
                      </a:r>
                    </a:p>
                  </a:txBody>
                  <a:tcPr anchor="ctr"/>
                </a:tc>
                <a:tc>
                  <a:txBody>
                    <a:bodyPr/>
                    <a:lstStyle/>
                    <a:p>
                      <a:pPr algn="ctr">
                        <a:spcBef>
                          <a:spcPts val="1200"/>
                        </a:spcBef>
                      </a:pPr>
                      <a:r>
                        <a:rPr lang="en-US" dirty="0"/>
                        <a:t>1a</a:t>
                      </a:r>
                    </a:p>
                  </a:txBody>
                  <a:tcPr anchor="ctr"/>
                </a:tc>
                <a:tc>
                  <a:txBody>
                    <a:bodyPr/>
                    <a:lstStyle/>
                    <a:p>
                      <a:pPr algn="ctr">
                        <a:spcBef>
                          <a:spcPts val="1200"/>
                        </a:spcBef>
                      </a:pPr>
                      <a:r>
                        <a:rPr lang="en-US" dirty="0"/>
                        <a:t>1b</a:t>
                      </a:r>
                    </a:p>
                  </a:txBody>
                  <a:tcPr anchor="ctr"/>
                </a:tc>
                <a:tc>
                  <a:txBody>
                    <a:bodyPr/>
                    <a:lstStyle/>
                    <a:p>
                      <a:pPr algn="ctr">
                        <a:spcBef>
                          <a:spcPts val="1200"/>
                        </a:spcBef>
                      </a:pPr>
                      <a:r>
                        <a:rPr lang="en-US" dirty="0"/>
                        <a:t>2a</a:t>
                      </a:r>
                    </a:p>
                  </a:txBody>
                  <a:tcPr anchor="ctr"/>
                </a:tc>
                <a:tc>
                  <a:txBody>
                    <a:bodyPr/>
                    <a:lstStyle/>
                    <a:p>
                      <a:pPr algn="ctr">
                        <a:spcBef>
                          <a:spcPts val="1200"/>
                        </a:spcBef>
                      </a:pPr>
                      <a:r>
                        <a:rPr lang="en-US" dirty="0"/>
                        <a:t>2b</a:t>
                      </a:r>
                    </a:p>
                  </a:txBody>
                  <a:tcPr anchor="ctr"/>
                </a:tc>
                <a:tc>
                  <a:txBody>
                    <a:bodyPr/>
                    <a:lstStyle/>
                    <a:p>
                      <a:pPr algn="ctr">
                        <a:spcBef>
                          <a:spcPts val="1200"/>
                        </a:spcBef>
                      </a:pPr>
                      <a:r>
                        <a:rPr lang="en-US" dirty="0"/>
                        <a:t>3a</a:t>
                      </a:r>
                    </a:p>
                  </a:txBody>
                  <a:tcPr anchor="ctr"/>
                </a:tc>
                <a:tc>
                  <a:txBody>
                    <a:bodyPr/>
                    <a:lstStyle/>
                    <a:p>
                      <a:pPr algn="ctr">
                        <a:spcBef>
                          <a:spcPts val="1200"/>
                        </a:spcBef>
                      </a:pPr>
                      <a:r>
                        <a:rPr lang="en-US" dirty="0"/>
                        <a:t>3b</a:t>
                      </a:r>
                    </a:p>
                  </a:txBody>
                  <a:tcPr anchor="ctr"/>
                </a:tc>
                <a:tc>
                  <a:txBody>
                    <a:bodyPr/>
                    <a:lstStyle/>
                    <a:p>
                      <a:pPr algn="ctr">
                        <a:spcBef>
                          <a:spcPts val="1200"/>
                        </a:spcBef>
                      </a:pPr>
                      <a:r>
                        <a:rPr lang="en-US" dirty="0"/>
                        <a:t>4a</a:t>
                      </a:r>
                    </a:p>
                  </a:txBody>
                  <a:tcPr anchor="ctr"/>
                </a:tc>
                <a:tc>
                  <a:txBody>
                    <a:bodyPr/>
                    <a:lstStyle/>
                    <a:p>
                      <a:pPr algn="ctr">
                        <a:spcBef>
                          <a:spcPts val="1200"/>
                        </a:spcBef>
                      </a:pPr>
                      <a:r>
                        <a:rPr lang="en-US" dirty="0"/>
                        <a:t>4b</a:t>
                      </a:r>
                    </a:p>
                  </a:txBody>
                  <a:tcPr anchor="ctr"/>
                </a:tc>
                <a:tc>
                  <a:txBody>
                    <a:bodyPr/>
                    <a:lstStyle/>
                    <a:p>
                      <a:pPr algn="ctr">
                        <a:spcBef>
                          <a:spcPts val="1200"/>
                        </a:spcBef>
                      </a:pPr>
                      <a:r>
                        <a:rPr lang="en-US" dirty="0"/>
                        <a:t>5a</a:t>
                      </a:r>
                    </a:p>
                  </a:txBody>
                  <a:tcPr anchor="ctr"/>
                </a:tc>
                <a:tc>
                  <a:txBody>
                    <a:bodyPr/>
                    <a:lstStyle/>
                    <a:p>
                      <a:pPr algn="ctr">
                        <a:spcBef>
                          <a:spcPts val="1200"/>
                        </a:spcBef>
                      </a:pPr>
                      <a:r>
                        <a:rPr lang="en-US" dirty="0"/>
                        <a:t>5b</a:t>
                      </a:r>
                    </a:p>
                  </a:txBody>
                  <a:tcPr anchor="ctr"/>
                </a:tc>
                <a:tc>
                  <a:txBody>
                    <a:bodyPr/>
                    <a:lstStyle/>
                    <a:p>
                      <a:pPr algn="ctr">
                        <a:spcBef>
                          <a:spcPts val="1200"/>
                        </a:spcBef>
                      </a:pPr>
                      <a:r>
                        <a:rPr lang="en-US" dirty="0"/>
                        <a:t>6a</a:t>
                      </a:r>
                    </a:p>
                  </a:txBody>
                  <a:tcPr anchor="ctr"/>
                </a:tc>
                <a:tc>
                  <a:txBody>
                    <a:bodyPr/>
                    <a:lstStyle/>
                    <a:p>
                      <a:pPr algn="ctr">
                        <a:spcBef>
                          <a:spcPts val="1200"/>
                        </a:spcBef>
                      </a:pPr>
                      <a:r>
                        <a:rPr lang="en-US" dirty="0"/>
                        <a:t>6b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5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5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5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500" dirty="0"/>
                        <a:t>4. A</a:t>
                      </a:r>
                      <a:r>
                        <a:rPr lang="en-US" sz="1500" baseline="0" dirty="0"/>
                        <a:t>nalyze/ Interpret</a:t>
                      </a:r>
                      <a:endParaRPr lang="en-US" sz="15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500" dirty="0"/>
                        <a:t>5.</a:t>
                      </a:r>
                      <a:r>
                        <a:rPr lang="en-US" sz="1500" baseline="0" dirty="0"/>
                        <a:t> E</a:t>
                      </a:r>
                      <a:r>
                        <a:rPr lang="en-US" sz="1500" dirty="0"/>
                        <a:t>xplain/</a:t>
                      </a:r>
                      <a:r>
                        <a:rPr lang="en-US" sz="1500" baseline="0" dirty="0"/>
                        <a:t> Argue</a:t>
                      </a:r>
                      <a:endParaRPr lang="en-US" sz="15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500" dirty="0"/>
                        <a:t>6. Use/</a:t>
                      </a:r>
                      <a:r>
                        <a:rPr lang="en-US" sz="1500" baseline="0" dirty="0"/>
                        <a:t>Apply</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500" dirty="0"/>
                        <a:t>7.</a:t>
                      </a:r>
                      <a:r>
                        <a:rPr lang="en-US" sz="1500" baseline="0" dirty="0"/>
                        <a:t> Synthesize/</a:t>
                      </a:r>
                      <a:br>
                        <a:rPr lang="en-US" sz="1500" baseline="0" dirty="0"/>
                      </a:br>
                      <a:r>
                        <a:rPr lang="en-US" sz="1500" baseline="0" dirty="0"/>
                        <a:t>Summarize</a:t>
                      </a:r>
                      <a:endParaRPr lang="en-US" sz="15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686800" cy="990600"/>
          </a:xfrm>
        </p:spPr>
        <p:txBody>
          <a:bodyPr>
            <a:normAutofit/>
          </a:bodyPr>
          <a:lstStyle/>
          <a:p>
            <a:pPr eaLnBrk="1" hangingPunct="1"/>
            <a:r>
              <a:rPr lang="en-US" sz="3800" dirty="0"/>
              <a:t>SCSL Strategies Highlighted in Forces Lessons</a:t>
            </a:r>
          </a:p>
        </p:txBody>
      </p:sp>
      <p:graphicFrame>
        <p:nvGraphicFramePr>
          <p:cNvPr id="5" name="Table 4"/>
          <p:cNvGraphicFramePr>
            <a:graphicFrameLocks noGrp="1"/>
          </p:cNvGraphicFramePr>
          <p:nvPr>
            <p:extLst>
              <p:ext uri="{D42A27DB-BD31-4B8C-83A1-F6EECF244321}">
                <p14:modId xmlns:p14="http://schemas.microsoft.com/office/powerpoint/2010/main" val="3590794343"/>
              </p:ext>
            </p:extLst>
          </p:nvPr>
        </p:nvGraphicFramePr>
        <p:xfrm>
          <a:off x="533400" y="1160135"/>
          <a:ext cx="8229599" cy="5469263"/>
        </p:xfrm>
        <a:graphic>
          <a:graphicData uri="http://schemas.openxmlformats.org/drawingml/2006/table">
            <a:tbl>
              <a:tblPr firstRow="1" bandRow="1">
                <a:tableStyleId>{5C22544A-7EE6-4342-B048-85BDC9FD1C3A}</a:tableStyleId>
              </a:tblPr>
              <a:tblGrid>
                <a:gridCol w="2183363">
                  <a:extLst>
                    <a:ext uri="{9D8B030D-6E8A-4147-A177-3AD203B41FA5}">
                      <a16:colId xmlns:a16="http://schemas.microsoft.com/office/drawing/2014/main" val="20000"/>
                    </a:ext>
                  </a:extLst>
                </a:gridCol>
                <a:gridCol w="503853">
                  <a:extLst>
                    <a:ext uri="{9D8B030D-6E8A-4147-A177-3AD203B41FA5}">
                      <a16:colId xmlns:a16="http://schemas.microsoft.com/office/drawing/2014/main" val="20001"/>
                    </a:ext>
                  </a:extLst>
                </a:gridCol>
                <a:gridCol w="503853">
                  <a:extLst>
                    <a:ext uri="{9D8B030D-6E8A-4147-A177-3AD203B41FA5}">
                      <a16:colId xmlns:a16="http://schemas.microsoft.com/office/drawing/2014/main" val="20002"/>
                    </a:ext>
                  </a:extLst>
                </a:gridCol>
                <a:gridCol w="503853">
                  <a:extLst>
                    <a:ext uri="{9D8B030D-6E8A-4147-A177-3AD203B41FA5}">
                      <a16:colId xmlns:a16="http://schemas.microsoft.com/office/drawing/2014/main" val="20003"/>
                    </a:ext>
                  </a:extLst>
                </a:gridCol>
                <a:gridCol w="503853">
                  <a:extLst>
                    <a:ext uri="{9D8B030D-6E8A-4147-A177-3AD203B41FA5}">
                      <a16:colId xmlns:a16="http://schemas.microsoft.com/office/drawing/2014/main" val="20004"/>
                    </a:ext>
                  </a:extLst>
                </a:gridCol>
                <a:gridCol w="503853">
                  <a:extLst>
                    <a:ext uri="{9D8B030D-6E8A-4147-A177-3AD203B41FA5}">
                      <a16:colId xmlns:a16="http://schemas.microsoft.com/office/drawing/2014/main" val="20005"/>
                    </a:ext>
                  </a:extLst>
                </a:gridCol>
                <a:gridCol w="503853">
                  <a:extLst>
                    <a:ext uri="{9D8B030D-6E8A-4147-A177-3AD203B41FA5}">
                      <a16:colId xmlns:a16="http://schemas.microsoft.com/office/drawing/2014/main" val="20006"/>
                    </a:ext>
                  </a:extLst>
                </a:gridCol>
                <a:gridCol w="503853">
                  <a:extLst>
                    <a:ext uri="{9D8B030D-6E8A-4147-A177-3AD203B41FA5}">
                      <a16:colId xmlns:a16="http://schemas.microsoft.com/office/drawing/2014/main" val="20007"/>
                    </a:ext>
                  </a:extLst>
                </a:gridCol>
                <a:gridCol w="503853">
                  <a:extLst>
                    <a:ext uri="{9D8B030D-6E8A-4147-A177-3AD203B41FA5}">
                      <a16:colId xmlns:a16="http://schemas.microsoft.com/office/drawing/2014/main" val="20008"/>
                    </a:ext>
                  </a:extLst>
                </a:gridCol>
                <a:gridCol w="503853">
                  <a:extLst>
                    <a:ext uri="{9D8B030D-6E8A-4147-A177-3AD203B41FA5}">
                      <a16:colId xmlns:a16="http://schemas.microsoft.com/office/drawing/2014/main" val="20009"/>
                    </a:ext>
                  </a:extLst>
                </a:gridCol>
                <a:gridCol w="503853">
                  <a:extLst>
                    <a:ext uri="{9D8B030D-6E8A-4147-A177-3AD203B41FA5}">
                      <a16:colId xmlns:a16="http://schemas.microsoft.com/office/drawing/2014/main" val="20010"/>
                    </a:ext>
                  </a:extLst>
                </a:gridCol>
                <a:gridCol w="503853">
                  <a:extLst>
                    <a:ext uri="{9D8B030D-6E8A-4147-A177-3AD203B41FA5}">
                      <a16:colId xmlns:a16="http://schemas.microsoft.com/office/drawing/2014/main" val="20011"/>
                    </a:ext>
                  </a:extLst>
                </a:gridCol>
                <a:gridCol w="503853">
                  <a:extLst>
                    <a:ext uri="{9D8B030D-6E8A-4147-A177-3AD203B41FA5}">
                      <a16:colId xmlns:a16="http://schemas.microsoft.com/office/drawing/2014/main" val="20012"/>
                    </a:ext>
                  </a:extLst>
                </a:gridCol>
              </a:tblGrid>
              <a:tr h="380481">
                <a:tc>
                  <a:txBody>
                    <a:bodyPr/>
                    <a:lstStyle/>
                    <a:p>
                      <a:pPr algn="ctr"/>
                      <a:r>
                        <a:rPr lang="en-US" dirty="0">
                          <a:latin typeface="Calibri" pitchFamily="34" charset="0"/>
                        </a:rPr>
                        <a:t>Lesson</a:t>
                      </a:r>
                    </a:p>
                  </a:txBody>
                  <a:tcPr anchor="ctr"/>
                </a:tc>
                <a:tc>
                  <a:txBody>
                    <a:bodyPr/>
                    <a:lstStyle/>
                    <a:p>
                      <a:pPr algn="ctr"/>
                      <a:r>
                        <a:rPr lang="en-US" dirty="0">
                          <a:latin typeface="Calibri" pitchFamily="34" charset="0"/>
                        </a:rPr>
                        <a:t>1a</a:t>
                      </a:r>
                    </a:p>
                  </a:txBody>
                  <a:tcPr anchor="ctr"/>
                </a:tc>
                <a:tc>
                  <a:txBody>
                    <a:bodyPr/>
                    <a:lstStyle/>
                    <a:p>
                      <a:pPr algn="ctr"/>
                      <a:r>
                        <a:rPr lang="en-US" dirty="0">
                          <a:latin typeface="Calibri" pitchFamily="34" charset="0"/>
                        </a:rPr>
                        <a:t>1b</a:t>
                      </a:r>
                    </a:p>
                  </a:txBody>
                  <a:tcPr anchor="ctr"/>
                </a:tc>
                <a:tc>
                  <a:txBody>
                    <a:bodyPr/>
                    <a:lstStyle/>
                    <a:p>
                      <a:pPr algn="ctr"/>
                      <a:r>
                        <a:rPr lang="en-US" dirty="0">
                          <a:latin typeface="Calibri" pitchFamily="34" charset="0"/>
                        </a:rPr>
                        <a:t>2a</a:t>
                      </a:r>
                    </a:p>
                  </a:txBody>
                  <a:tcPr anchor="ctr"/>
                </a:tc>
                <a:tc>
                  <a:txBody>
                    <a:bodyPr/>
                    <a:lstStyle/>
                    <a:p>
                      <a:pPr algn="ctr"/>
                      <a:r>
                        <a:rPr lang="en-US" dirty="0">
                          <a:latin typeface="Calibri" pitchFamily="34" charset="0"/>
                        </a:rPr>
                        <a:t>2b</a:t>
                      </a:r>
                    </a:p>
                  </a:txBody>
                  <a:tcPr anchor="ctr"/>
                </a:tc>
                <a:tc>
                  <a:txBody>
                    <a:bodyPr/>
                    <a:lstStyle/>
                    <a:p>
                      <a:pPr algn="ctr"/>
                      <a:r>
                        <a:rPr lang="en-US" dirty="0">
                          <a:latin typeface="Calibri" pitchFamily="34" charset="0"/>
                        </a:rPr>
                        <a:t>3a</a:t>
                      </a:r>
                    </a:p>
                  </a:txBody>
                  <a:tcPr anchor="ctr"/>
                </a:tc>
                <a:tc>
                  <a:txBody>
                    <a:bodyPr/>
                    <a:lstStyle/>
                    <a:p>
                      <a:pPr algn="ctr"/>
                      <a:r>
                        <a:rPr lang="en-US" dirty="0">
                          <a:latin typeface="Calibri" pitchFamily="34" charset="0"/>
                        </a:rPr>
                        <a:t>3b</a:t>
                      </a:r>
                    </a:p>
                  </a:txBody>
                  <a:tcPr anchor="ctr"/>
                </a:tc>
                <a:tc>
                  <a:txBody>
                    <a:bodyPr/>
                    <a:lstStyle/>
                    <a:p>
                      <a:pPr algn="ctr"/>
                      <a:r>
                        <a:rPr lang="en-US" dirty="0">
                          <a:latin typeface="Calibri" pitchFamily="34" charset="0"/>
                        </a:rPr>
                        <a:t>4a</a:t>
                      </a:r>
                    </a:p>
                  </a:txBody>
                  <a:tcPr anchor="ctr"/>
                </a:tc>
                <a:tc>
                  <a:txBody>
                    <a:bodyPr/>
                    <a:lstStyle/>
                    <a:p>
                      <a:pPr algn="ctr"/>
                      <a:r>
                        <a:rPr lang="en-US" dirty="0">
                          <a:latin typeface="Calibri" pitchFamily="34" charset="0"/>
                        </a:rPr>
                        <a:t>4b</a:t>
                      </a:r>
                    </a:p>
                  </a:txBody>
                  <a:tcPr anchor="ctr"/>
                </a:tc>
                <a:tc>
                  <a:txBody>
                    <a:bodyPr/>
                    <a:lstStyle/>
                    <a:p>
                      <a:pPr algn="ctr"/>
                      <a:r>
                        <a:rPr lang="en-US" dirty="0">
                          <a:latin typeface="Calibri" pitchFamily="34" charset="0"/>
                        </a:rPr>
                        <a:t>5a</a:t>
                      </a:r>
                    </a:p>
                  </a:txBody>
                  <a:tcPr anchor="ctr"/>
                </a:tc>
                <a:tc>
                  <a:txBody>
                    <a:bodyPr/>
                    <a:lstStyle/>
                    <a:p>
                      <a:pPr algn="ctr"/>
                      <a:r>
                        <a:rPr lang="en-US" dirty="0">
                          <a:latin typeface="Calibri" pitchFamily="34" charset="0"/>
                        </a:rPr>
                        <a:t>5b</a:t>
                      </a:r>
                    </a:p>
                  </a:txBody>
                  <a:tcPr anchor="ctr"/>
                </a:tc>
                <a:tc>
                  <a:txBody>
                    <a:bodyPr/>
                    <a:lstStyle/>
                    <a:p>
                      <a:pPr algn="ctr"/>
                      <a:r>
                        <a:rPr lang="en-US" dirty="0">
                          <a:latin typeface="Calibri" pitchFamily="34" charset="0"/>
                        </a:rPr>
                        <a:t>6a</a:t>
                      </a:r>
                    </a:p>
                  </a:txBody>
                  <a:tcPr anchor="ctr"/>
                </a:tc>
                <a:tc>
                  <a:txBody>
                    <a:bodyPr/>
                    <a:lstStyle/>
                    <a:p>
                      <a:pPr algn="ctr"/>
                      <a:r>
                        <a:rPr lang="en-US" dirty="0">
                          <a:latin typeface="Calibri" pitchFamily="34" charset="0"/>
                        </a:rPr>
                        <a:t>6b</a:t>
                      </a:r>
                    </a:p>
                  </a:txBody>
                  <a:tcPr anchor="ctr"/>
                </a:tc>
                <a:extLst>
                  <a:ext uri="{0D108BD9-81ED-4DB2-BD59-A6C34878D82A}">
                    <a16:rowId xmlns:a16="http://schemas.microsoft.com/office/drawing/2014/main" val="10000"/>
                  </a:ext>
                </a:extLst>
              </a:tr>
              <a:tr h="621227">
                <a:tc>
                  <a:txBody>
                    <a:bodyPr/>
                    <a:lstStyle/>
                    <a:p>
                      <a:pPr marL="320040" indent="-320040"/>
                      <a:r>
                        <a:rPr lang="en-US" sz="1500" dirty="0">
                          <a:latin typeface="Calibri" pitchFamily="34" charset="0"/>
                        </a:rPr>
                        <a:t>A.   Identify</a:t>
                      </a:r>
                      <a:r>
                        <a:rPr lang="en-US" sz="1500" baseline="0" dirty="0">
                          <a:latin typeface="Calibri" pitchFamily="34" charset="0"/>
                        </a:rPr>
                        <a:t> Main Learning Goal</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21227">
                <a:tc>
                  <a:txBody>
                    <a:bodyPr/>
                    <a:lstStyle/>
                    <a:p>
                      <a:pPr marL="320040" indent="-320040"/>
                      <a:r>
                        <a:rPr lang="en-US" sz="1500" dirty="0">
                          <a:latin typeface="Calibri" pitchFamily="34" charset="0"/>
                        </a:rPr>
                        <a:t>B.  </a:t>
                      </a:r>
                      <a:r>
                        <a:rPr lang="en-US" sz="1500" baseline="0" dirty="0">
                          <a:latin typeface="Calibri" pitchFamily="34" charset="0"/>
                        </a:rPr>
                        <a:t> Set Purpose and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21227">
                <a:tc>
                  <a:txBody>
                    <a:bodyPr/>
                    <a:lstStyle/>
                    <a:p>
                      <a:pPr marL="320040" indent="-320040"/>
                      <a:r>
                        <a:rPr lang="en-US" sz="1500" dirty="0">
                          <a:latin typeface="Calibri" pitchFamily="34" charset="0"/>
                        </a:rPr>
                        <a:t>C.   Match</a:t>
                      </a:r>
                      <a:r>
                        <a:rPr lang="en-US" sz="1500" baseline="0" dirty="0">
                          <a:latin typeface="Calibri" pitchFamily="34" charset="0"/>
                        </a:rPr>
                        <a:t> Activity </a:t>
                      </a:r>
                      <a:br>
                        <a:rPr lang="en-US" sz="1500" baseline="0" dirty="0">
                          <a:latin typeface="Calibri" pitchFamily="34" charset="0"/>
                        </a:rPr>
                      </a:br>
                      <a:r>
                        <a:rPr lang="en-US" sz="1500" baseline="0" dirty="0">
                          <a:latin typeface="Calibri" pitchFamily="34" charset="0"/>
                        </a:rPr>
                        <a:t>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1227">
                <a:tc>
                  <a:txBody>
                    <a:bodyPr/>
                    <a:lstStyle/>
                    <a:p>
                      <a:pPr marL="320040" indent="-320040"/>
                      <a:r>
                        <a:rPr lang="en-US" sz="1500" dirty="0">
                          <a:latin typeface="Calibri" pitchFamily="34" charset="0"/>
                        </a:rPr>
                        <a:t>D.</a:t>
                      </a:r>
                      <a:r>
                        <a:rPr lang="en-US" sz="1500" baseline="0" dirty="0">
                          <a:latin typeface="Calibri" pitchFamily="34" charset="0"/>
                        </a:rPr>
                        <a:t>   Match Content Reps to MLG</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21227">
                <a:tc>
                  <a:txBody>
                    <a:bodyPr/>
                    <a:lstStyle/>
                    <a:p>
                      <a:pPr marL="320040" indent="-320040"/>
                      <a:r>
                        <a:rPr lang="en-US" sz="1500" dirty="0">
                          <a:latin typeface="Calibri" pitchFamily="34" charset="0"/>
                        </a:rPr>
                        <a:t>F.</a:t>
                      </a:r>
                      <a:r>
                        <a:rPr lang="en-US" sz="1500" baseline="0" dirty="0">
                          <a:latin typeface="Calibri" pitchFamily="34" charset="0"/>
                        </a:rPr>
                        <a:t>    Link Activity to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410217">
                <a:tc>
                  <a:txBody>
                    <a:bodyPr/>
                    <a:lstStyle/>
                    <a:p>
                      <a:pPr marL="320040" indent="-320040"/>
                      <a:r>
                        <a:rPr lang="en-US" sz="1500" dirty="0">
                          <a:latin typeface="Calibri" pitchFamily="34" charset="0"/>
                        </a:rPr>
                        <a:t>G.</a:t>
                      </a:r>
                      <a:r>
                        <a:rPr lang="en-US" sz="1500" baseline="0" dirty="0">
                          <a:latin typeface="Calibri" pitchFamily="34" charset="0"/>
                        </a:rPr>
                        <a:t>   Link Science Ideas</a:t>
                      </a:r>
                      <a:endParaRPr lang="en-US" sz="1500" dirty="0">
                        <a:latin typeface="Calibri" pitchFamily="34" charset="0"/>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951203">
                <a:tc>
                  <a:txBody>
                    <a:bodyPr/>
                    <a:lstStyle/>
                    <a:p>
                      <a:pPr marL="320040" indent="-320040"/>
                      <a:r>
                        <a:rPr lang="en-US" sz="1500" dirty="0">
                          <a:latin typeface="Calibri" pitchFamily="34" charset="0"/>
                        </a:rPr>
                        <a:t>H.   Highlight Key</a:t>
                      </a:r>
                      <a:r>
                        <a:rPr lang="en-US" sz="1500" baseline="0" dirty="0">
                          <a:latin typeface="Calibri" pitchFamily="34" charset="0"/>
                        </a:rPr>
                        <a:t> Science </a:t>
                      </a:r>
                      <a:r>
                        <a:rPr lang="en-US" sz="1500" dirty="0">
                          <a:latin typeface="Calibri" pitchFamily="34" charset="0"/>
                        </a:rPr>
                        <a:t>Ideas and</a:t>
                      </a:r>
                      <a:r>
                        <a:rPr lang="en-US" sz="1500" baseline="0" dirty="0">
                          <a:latin typeface="Calibri" pitchFamily="34" charset="0"/>
                        </a:rPr>
                        <a:t>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621227">
                <a:tc>
                  <a:txBody>
                    <a:bodyPr/>
                    <a:lstStyle/>
                    <a:p>
                      <a:pPr marL="320040" indent="-320040"/>
                      <a:r>
                        <a:rPr lang="en-US" sz="1500" dirty="0">
                          <a:latin typeface="Calibri" pitchFamily="34" charset="0"/>
                        </a:rPr>
                        <a:t>I.    Summarize Key</a:t>
                      </a:r>
                      <a:r>
                        <a:rPr lang="en-US" sz="1500" baseline="0" dirty="0">
                          <a:latin typeface="Calibri" pitchFamily="34" charset="0"/>
                        </a:rPr>
                        <a:t> Science</a:t>
                      </a:r>
                      <a:r>
                        <a:rPr lang="en-US" sz="1500" dirty="0">
                          <a:latin typeface="Calibri" pitchFamily="34" charset="0"/>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550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a:t>
            </a:r>
            <a:r>
              <a:rPr lang="en-US" sz="3000" dirty="0" err="1"/>
              <a:t>STeLLA</a:t>
            </a:r>
            <a:r>
              <a:rPr lang="en-US" sz="3000" dirty="0"/>
              <a:t>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Autofit/>
          </a:bodyPr>
          <a:lstStyle/>
          <a:p>
            <a:r>
              <a:rPr lang="en-US" dirty="0"/>
              <a:t>Teaching the Forces Lessons</a:t>
            </a:r>
          </a:p>
        </p:txBody>
      </p:sp>
      <p:sp>
        <p:nvSpPr>
          <p:cNvPr id="3" name="Content Placeholder 2"/>
          <p:cNvSpPr>
            <a:spLocks noGrp="1"/>
          </p:cNvSpPr>
          <p:nvPr>
            <p:ph idx="1"/>
          </p:nvPr>
        </p:nvSpPr>
        <p:spPr>
          <a:xfrm>
            <a:off x="609600" y="1447800"/>
            <a:ext cx="8305800" cy="5105400"/>
          </a:xfrm>
        </p:spPr>
        <p:txBody>
          <a:bodyPr/>
          <a:lstStyle/>
          <a:p>
            <a:pPr marL="365760" indent="-365760">
              <a:spcBef>
                <a:spcPts val="300"/>
              </a:spcBef>
              <a:spcAft>
                <a:spcPts val="300"/>
              </a:spcAft>
              <a:buFont typeface="+mj-lt"/>
              <a:buAutoNum type="arabicPeriod"/>
            </a:pPr>
            <a:r>
              <a:rPr lang="en-US" sz="3200" dirty="0"/>
              <a:t>Before teaching lesson 1, give your students the classroom pretest.</a:t>
            </a:r>
          </a:p>
          <a:p>
            <a:pPr marL="365760" indent="-365760">
              <a:spcBef>
                <a:spcPts val="300"/>
              </a:spcBef>
              <a:spcAft>
                <a:spcPts val="0"/>
              </a:spcAft>
              <a:buFont typeface="+mj-lt"/>
              <a:buAutoNum type="arabicPeriod"/>
            </a:pPr>
            <a:r>
              <a:rPr lang="en-US" sz="3200" dirty="0"/>
              <a:t>Teach all the lessons and have one lesson video recorded.</a:t>
            </a:r>
          </a:p>
          <a:p>
            <a:pPr marL="365760" indent="-365760">
              <a:spcBef>
                <a:spcPts val="300"/>
              </a:spcBef>
              <a:spcAft>
                <a:spcPts val="0"/>
              </a:spcAft>
              <a:buFont typeface="+mj-lt"/>
              <a:buAutoNum type="arabicPeriod"/>
            </a:pPr>
            <a:r>
              <a:rPr lang="en-US" sz="3200" dirty="0"/>
              <a:t>Give your students the classroom posttest.</a:t>
            </a:r>
          </a:p>
          <a:p>
            <a:pPr marL="365760" indent="-365760">
              <a:spcBef>
                <a:spcPts val="300"/>
              </a:spcBef>
              <a:spcAft>
                <a:spcPts val="0"/>
              </a:spcAft>
              <a:buFont typeface="+mj-lt"/>
              <a:buAutoNum type="arabicPeriod"/>
            </a:pPr>
            <a:r>
              <a:rPr lang="en-US" sz="3200" b="1" dirty="0"/>
              <a:t>Hold on to your students’ pre-post tests! </a:t>
            </a:r>
            <a:r>
              <a:rPr lang="en-US" sz="3200" dirty="0"/>
              <a:t>You’ll analyze them in preparation for Study Group 3.</a:t>
            </a:r>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Agenda for Day 8			</a:t>
            </a:r>
          </a:p>
        </p:txBody>
      </p:sp>
      <p:sp>
        <p:nvSpPr>
          <p:cNvPr id="3" name="Content Placeholder 2"/>
          <p:cNvSpPr>
            <a:spLocks noGrp="1"/>
          </p:cNvSpPr>
          <p:nvPr>
            <p:ph idx="1"/>
          </p:nvPr>
        </p:nvSpPr>
        <p:spPr>
          <a:xfrm>
            <a:off x="609600" y="1295400"/>
            <a:ext cx="8229600" cy="5181600"/>
          </a:xfrm>
        </p:spPr>
        <p:txBody>
          <a:bodyPr/>
          <a:lstStyle/>
          <a:p>
            <a:pPr marL="365760" indent="-365760">
              <a:spcBef>
                <a:spcPts val="300"/>
              </a:spcBef>
            </a:pPr>
            <a:r>
              <a:rPr lang="en-US" sz="3200" dirty="0"/>
              <a:t>Day-7 reflections</a:t>
            </a:r>
          </a:p>
          <a:p>
            <a:pPr marL="365760" indent="-365760">
              <a:spcBef>
                <a:spcPts val="300"/>
              </a:spcBef>
            </a:pPr>
            <a:r>
              <a:rPr lang="en-US" sz="3200" dirty="0"/>
              <a:t>Focus questions</a:t>
            </a:r>
          </a:p>
          <a:p>
            <a:pPr marL="365760" indent="-365760">
              <a:spcBef>
                <a:spcPts val="300"/>
              </a:spcBef>
            </a:pPr>
            <a:r>
              <a:rPr lang="en-US" sz="3200" dirty="0"/>
              <a:t>Introducing SCSL strategies F, G, and H</a:t>
            </a:r>
          </a:p>
          <a:p>
            <a:pPr marL="365760" indent="-365760">
              <a:spcBef>
                <a:spcPts val="300"/>
              </a:spcBef>
            </a:pPr>
            <a:r>
              <a:rPr lang="en-US" sz="3200" dirty="0"/>
              <a:t>Lesson analysis: SCSL strategies F, G, and H</a:t>
            </a:r>
          </a:p>
          <a:p>
            <a:pPr marL="365760" lvl="1" indent="-365760">
              <a:spcBef>
                <a:spcPts val="300"/>
              </a:spcBef>
            </a:pPr>
            <a:r>
              <a:rPr lang="en-US" sz="3200" dirty="0"/>
              <a:t>Forces Lesson plan review</a:t>
            </a:r>
          </a:p>
          <a:p>
            <a:pPr marL="365760" lvl="1" indent="-365760">
              <a:spcBef>
                <a:spcPts val="300"/>
              </a:spcBef>
            </a:pPr>
            <a:r>
              <a:rPr lang="en-US" sz="3200" dirty="0"/>
              <a:t>Fall overview and study-group scheduling</a:t>
            </a:r>
          </a:p>
          <a:p>
            <a:pPr marL="365760" indent="-365760">
              <a:spcBef>
                <a:spcPts val="300"/>
              </a:spcBef>
            </a:pPr>
            <a:r>
              <a:rPr lang="en-US" sz="3200" dirty="0"/>
              <a:t>Lunch</a:t>
            </a:r>
          </a:p>
          <a:p>
            <a:pPr marL="365760" indent="-365760">
              <a:spcBef>
                <a:spcPts val="300"/>
              </a:spcBef>
            </a:pPr>
            <a:r>
              <a:rPr lang="en-US" sz="3200" dirty="0"/>
              <a:t>Content deepening: forces</a:t>
            </a:r>
          </a:p>
          <a:p>
            <a:pPr marL="365760" indent="-365760">
              <a:spcBef>
                <a:spcPts val="3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Genetics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Forces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AND MATH CONTENT DEEPENING      	         Grade 3</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Homework</a:t>
            </a:r>
          </a:p>
        </p:txBody>
      </p:sp>
      <p:sp>
        <p:nvSpPr>
          <p:cNvPr id="3" name="Content Placeholder 2"/>
          <p:cNvSpPr>
            <a:spLocks noGrp="1"/>
          </p:cNvSpPr>
          <p:nvPr>
            <p:ph idx="1"/>
          </p:nvPr>
        </p:nvSpPr>
        <p:spPr>
          <a:xfrm>
            <a:off x="685800" y="1524000"/>
            <a:ext cx="8001000" cy="4876800"/>
          </a:xfrm>
        </p:spPr>
        <p:txBody>
          <a:bodyPr/>
          <a:lstStyle/>
          <a:p>
            <a:pPr marL="0" indent="0">
              <a:spcBef>
                <a:spcPts val="1200"/>
              </a:spcBef>
              <a:buNone/>
            </a:pPr>
            <a:r>
              <a:rPr lang="en-US" sz="3200" dirty="0"/>
              <a:t>Share a new idea or question from the content deepening homework.</a:t>
            </a:r>
          </a:p>
          <a:p>
            <a:pPr lvl="1"/>
            <a:r>
              <a:rPr lang="en-US" sz="3200" dirty="0"/>
              <a:t>What helped clarify your understandings of the science content?</a:t>
            </a:r>
          </a:p>
          <a:p>
            <a:pPr lvl="1"/>
            <a:r>
              <a:rPr lang="en-US" sz="3200" dirty="0"/>
              <a:t>What idea was new to you?</a:t>
            </a:r>
          </a:p>
          <a:p>
            <a:pPr lvl="1"/>
            <a:r>
              <a:rPr lang="en-US" sz="3200" dirty="0"/>
              <a:t>What idea were you confused about?</a:t>
            </a:r>
          </a:p>
          <a:p>
            <a:pPr lvl="1"/>
            <a:r>
              <a:rPr lang="en-US" sz="3200" dirty="0"/>
              <a:t>What big idea do you think is important to highlight for students? </a:t>
            </a:r>
          </a:p>
          <a:p>
            <a:pPr lvl="1"/>
            <a:r>
              <a:rPr lang="en-US" sz="3200" dirty="0"/>
              <a:t>What burning question do you have?</a:t>
            </a:r>
          </a:p>
          <a:p>
            <a:pPr marL="0" indent="0">
              <a:spcBef>
                <a:spcPts val="1200"/>
              </a:spcBef>
              <a:buNone/>
            </a:pPr>
            <a:endParaRPr lang="en-US" dirty="0"/>
          </a:p>
        </p:txBody>
      </p:sp>
    </p:spTree>
    <p:extLst>
      <p:ext uri="{BB962C8B-B14F-4D97-AF65-F5344CB8AC3E}">
        <p14:creationId xmlns:p14="http://schemas.microsoft.com/office/powerpoint/2010/main" val="266921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Questions</a:t>
            </a:r>
          </a:p>
        </p:txBody>
      </p:sp>
      <p:sp>
        <p:nvSpPr>
          <p:cNvPr id="3" name="Content Placeholder 2"/>
          <p:cNvSpPr>
            <a:spLocks noGrp="1"/>
          </p:cNvSpPr>
          <p:nvPr>
            <p:ph idx="1"/>
          </p:nvPr>
        </p:nvSpPr>
        <p:spPr>
          <a:xfrm>
            <a:off x="685800" y="1524000"/>
            <a:ext cx="8001000" cy="4876800"/>
          </a:xfrm>
        </p:spPr>
        <p:txBody>
          <a:bodyPr/>
          <a:lstStyle/>
          <a:p>
            <a:pPr marL="365760" indent="-365760">
              <a:spcBef>
                <a:spcPts val="1200"/>
              </a:spcBef>
            </a:pPr>
            <a:r>
              <a:rPr lang="en-US" sz="3200" dirty="0"/>
              <a:t>How can we use our science-content knowledge about forces to explain and act out real-life scenarios?</a:t>
            </a:r>
          </a:p>
          <a:p>
            <a:pPr marL="365760" indent="-365760">
              <a:spcBef>
                <a:spcPts val="1200"/>
              </a:spcBef>
            </a:pPr>
            <a:r>
              <a:rPr lang="en-US" sz="3200" dirty="0"/>
              <a:t>What is the difference between mass and weight?</a:t>
            </a:r>
          </a:p>
          <a:p>
            <a:pPr marL="365760" indent="-365760">
              <a:spcBef>
                <a:spcPts val="1200"/>
              </a:spcBef>
            </a:pPr>
            <a:r>
              <a:rPr lang="en-US" sz="3200" dirty="0"/>
              <a:t>How does precision in defining quantities affect our ability to analyze relationships between quantities and understand the world around us?</a:t>
            </a:r>
            <a:endParaRPr lang="en-US" dirty="0"/>
          </a:p>
        </p:txBody>
      </p:sp>
    </p:spTree>
    <p:extLst>
      <p:ext uri="{BB962C8B-B14F-4D97-AF65-F5344CB8AC3E}">
        <p14:creationId xmlns:p14="http://schemas.microsoft.com/office/powerpoint/2010/main" val="266921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1</a:t>
            </a:r>
          </a:p>
        </p:txBody>
      </p:sp>
      <p:sp>
        <p:nvSpPr>
          <p:cNvPr id="3" name="Content Placeholder 2"/>
          <p:cNvSpPr>
            <a:spLocks noGrp="1"/>
          </p:cNvSpPr>
          <p:nvPr>
            <p:ph idx="1"/>
          </p:nvPr>
        </p:nvSpPr>
        <p:spPr>
          <a:xfrm>
            <a:off x="533400" y="1524000"/>
            <a:ext cx="8153400" cy="1600200"/>
          </a:xfrm>
        </p:spPr>
        <p:txBody>
          <a:bodyPr/>
          <a:lstStyle/>
          <a:p>
            <a:pPr marL="0" indent="0">
              <a:buNone/>
            </a:pPr>
            <a:r>
              <a:rPr lang="en-US" sz="3200" dirty="0"/>
              <a:t>How can ideas about forces help us explain the motion of objects?</a:t>
            </a:r>
          </a:p>
          <a:p>
            <a:pPr marL="0" indent="0">
              <a:buNone/>
            </a:pPr>
            <a:endParaRPr lang="en-US" sz="3200" dirty="0"/>
          </a:p>
        </p:txBody>
      </p:sp>
    </p:spTree>
    <p:extLst>
      <p:ext uri="{BB962C8B-B14F-4D97-AF65-F5344CB8AC3E}">
        <p14:creationId xmlns:p14="http://schemas.microsoft.com/office/powerpoint/2010/main" val="321992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990600"/>
          </a:xfrm>
        </p:spPr>
        <p:txBody>
          <a:bodyPr>
            <a:normAutofit/>
          </a:bodyPr>
          <a:lstStyle/>
          <a:p>
            <a:r>
              <a:rPr lang="en-US" dirty="0"/>
              <a:t>Investigation 1: Show What You Know</a:t>
            </a:r>
          </a:p>
        </p:txBody>
      </p:sp>
      <p:sp>
        <p:nvSpPr>
          <p:cNvPr id="2" name="Content Placeholder 1"/>
          <p:cNvSpPr>
            <a:spLocks noGrp="1"/>
          </p:cNvSpPr>
          <p:nvPr>
            <p:ph idx="1"/>
          </p:nvPr>
        </p:nvSpPr>
        <p:spPr>
          <a:xfrm>
            <a:off x="457200" y="1371600"/>
            <a:ext cx="8229600" cy="5105400"/>
          </a:xfrm>
        </p:spPr>
        <p:txBody>
          <a:bodyPr/>
          <a:lstStyle/>
          <a:p>
            <a:pPr marL="0" indent="0">
              <a:spcAft>
                <a:spcPts val="1200"/>
              </a:spcAft>
              <a:buNone/>
            </a:pPr>
            <a:r>
              <a:rPr lang="en-US" sz="3000" dirty="0"/>
              <a:t>Each team will explain and illustrate a scenario that might happen in everyday life.  </a:t>
            </a:r>
          </a:p>
          <a:p>
            <a:pPr>
              <a:spcAft>
                <a:spcPts val="1200"/>
              </a:spcAft>
            </a:pPr>
            <a:endParaRPr lang="en-US" sz="2700" dirty="0"/>
          </a:p>
          <a:p>
            <a:pPr>
              <a:spcAft>
                <a:spcPts val="1200"/>
              </a:spcAft>
            </a:pPr>
            <a:endParaRPr lang="en-US" sz="2700" dirty="0"/>
          </a:p>
          <a:p>
            <a:pPr>
              <a:spcAft>
                <a:spcPts val="1200"/>
              </a:spcAft>
            </a:pPr>
            <a:endParaRPr lang="en-US" dirty="0"/>
          </a:p>
          <a:p>
            <a:endParaRPr lang="en-US" dirty="0"/>
          </a:p>
        </p:txBody>
      </p:sp>
      <p:pic>
        <p:nvPicPr>
          <p:cNvPr id="18" name="Picture 17" descr="http://pimg.tradeindia.com/00212816/b/0/Men-Shoes-Pu-Sol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667000"/>
            <a:ext cx="1530350" cy="1215549"/>
          </a:xfrm>
          <a:prstGeom prst="rect">
            <a:avLst/>
          </a:prstGeom>
          <a:noFill/>
          <a:ln>
            <a:noFill/>
          </a:ln>
        </p:spPr>
      </p:pic>
      <p:pic>
        <p:nvPicPr>
          <p:cNvPr id="10" name="Picture 9" descr="S:\PD\Project Files\RESPeCT\2.0 PD Curriculum Modules\Cohort 2\3.1_Forces Module\0.0 Production\final art\RES.C2.FOR.L6HO.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667000"/>
            <a:ext cx="1783460" cy="2229495"/>
          </a:xfrm>
          <a:prstGeom prst="rect">
            <a:avLst/>
          </a:prstGeom>
          <a:noFill/>
          <a:ln>
            <a:noFill/>
          </a:ln>
        </p:spPr>
      </p:pic>
      <p:pic>
        <p:nvPicPr>
          <p:cNvPr id="11" name="Picture 10" descr="S:\PD\Project Files\RESPeCT\2.0 PD Curriculum Modules\Cohort 2\3.1_Forces Module\3.0 Lesson Plans\Art Specs\final art\RES.C2.FOR.ASMT.00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5181600"/>
            <a:ext cx="3832860" cy="1333500"/>
          </a:xfrm>
          <a:prstGeom prst="rect">
            <a:avLst/>
          </a:prstGeom>
          <a:noFill/>
          <a:ln>
            <a:noFill/>
          </a:ln>
        </p:spPr>
      </p:pic>
      <p:pic>
        <p:nvPicPr>
          <p:cNvPr id="12" name="Picture 11" descr="S:\PD\Project Files\RESPeCT\2.0 PD Curriculum Modules\Cohort 2\3.1_Forces Module\0.0 Production\final art\RES.C2.FOR.L6HO.00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2514600"/>
            <a:ext cx="2228850" cy="2047585"/>
          </a:xfrm>
          <a:prstGeom prst="rect">
            <a:avLst/>
          </a:prstGeom>
          <a:noFill/>
          <a:ln>
            <a:noFill/>
          </a:ln>
        </p:spPr>
      </p:pic>
      <p:pic>
        <p:nvPicPr>
          <p:cNvPr id="13" name="Picture 12" descr="S:\PD\Project Files\RESPeCT\2.0 PD Curriculum Modules\Cohort 2\3.1_Forces Module\0.0 Production\final art\RES.C2.FOR.L6HO.00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763403" y="3627997"/>
            <a:ext cx="1013944" cy="1530350"/>
          </a:xfrm>
          <a:prstGeom prst="rect">
            <a:avLst/>
          </a:prstGeom>
          <a:noFill/>
          <a:ln>
            <a:noFill/>
          </a:ln>
        </p:spPr>
      </p:pic>
      <p:pic>
        <p:nvPicPr>
          <p:cNvPr id="14" name="Picture 13" descr="S:\PD\Project Files\RESPeCT\2.0 PD Curriculum Modules\Cohort 2\3.1_Forces Module\0.0 Production\final art\RES.C2.FOR.L6HO.00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4800600"/>
            <a:ext cx="2228850" cy="1734341"/>
          </a:xfrm>
          <a:prstGeom prst="rect">
            <a:avLst/>
          </a:prstGeom>
          <a:noFill/>
          <a:ln>
            <a:noFill/>
          </a:ln>
        </p:spPr>
      </p:pic>
    </p:spTree>
    <p:extLst>
      <p:ext uri="{BB962C8B-B14F-4D97-AF65-F5344CB8AC3E}">
        <p14:creationId xmlns:p14="http://schemas.microsoft.com/office/powerpoint/2010/main" val="281383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r>
              <a:rPr lang="en-US" dirty="0"/>
              <a:t>Investigation 1: Show What You Know</a:t>
            </a:r>
          </a:p>
        </p:txBody>
      </p:sp>
      <p:sp>
        <p:nvSpPr>
          <p:cNvPr id="3" name="Content Placeholder 2"/>
          <p:cNvSpPr>
            <a:spLocks noGrp="1"/>
          </p:cNvSpPr>
          <p:nvPr>
            <p:ph idx="1"/>
          </p:nvPr>
        </p:nvSpPr>
        <p:spPr>
          <a:xfrm>
            <a:off x="533400" y="1447800"/>
            <a:ext cx="8305800" cy="4724400"/>
          </a:xfrm>
        </p:spPr>
        <p:txBody>
          <a:bodyPr/>
          <a:lstStyle/>
          <a:p>
            <a:pPr marL="365760" indent="-365760">
              <a:spcBef>
                <a:spcPts val="600"/>
              </a:spcBef>
              <a:spcAft>
                <a:spcPts val="0"/>
              </a:spcAft>
              <a:buFont typeface="+mj-lt"/>
              <a:buAutoNum type="arabicPeriod"/>
            </a:pPr>
            <a:r>
              <a:rPr lang="en-US" sz="3000" dirty="0"/>
              <a:t>Have one team member read the scenario and instructions aloud.</a:t>
            </a:r>
          </a:p>
          <a:p>
            <a:pPr marL="365760" indent="-365760">
              <a:spcBef>
                <a:spcPts val="600"/>
              </a:spcBef>
              <a:spcAft>
                <a:spcPts val="0"/>
              </a:spcAft>
              <a:buFont typeface="+mj-lt"/>
              <a:buAutoNum type="arabicPeriod"/>
            </a:pPr>
            <a:r>
              <a:rPr lang="en-US" sz="3000" dirty="0"/>
              <a:t>Discuss the scenario with your teammates. Identify and describe all of the forces acting on the people or object(s) in your scenario. </a:t>
            </a:r>
          </a:p>
          <a:p>
            <a:pPr marL="365760" indent="-365760">
              <a:spcBef>
                <a:spcPts val="600"/>
              </a:spcBef>
              <a:spcAft>
                <a:spcPts val="0"/>
              </a:spcAft>
              <a:buFont typeface="+mj-lt"/>
              <a:buAutoNum type="arabicPeriod"/>
            </a:pPr>
            <a:r>
              <a:rPr lang="en-US" sz="3000" dirty="0"/>
              <a:t>Reach an agreement as a team on the strength and direction of the forces acting on the people or object(s). Then draw arrows (and bumps for some scenarios) on your own pictures to represent the forces involved. </a:t>
            </a:r>
          </a:p>
        </p:txBody>
      </p:sp>
    </p:spTree>
    <p:extLst>
      <p:ext uri="{BB962C8B-B14F-4D97-AF65-F5344CB8AC3E}">
        <p14:creationId xmlns:p14="http://schemas.microsoft.com/office/powerpoint/2010/main" val="539384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Investigation 1: Show What You Know</a:t>
            </a:r>
          </a:p>
        </p:txBody>
      </p:sp>
      <p:sp>
        <p:nvSpPr>
          <p:cNvPr id="3" name="Content Placeholder 2"/>
          <p:cNvSpPr>
            <a:spLocks noGrp="1"/>
          </p:cNvSpPr>
          <p:nvPr>
            <p:ph idx="1"/>
          </p:nvPr>
        </p:nvSpPr>
        <p:spPr>
          <a:xfrm>
            <a:off x="457200" y="1219200"/>
            <a:ext cx="8382000" cy="5334000"/>
          </a:xfrm>
        </p:spPr>
        <p:txBody>
          <a:bodyPr/>
          <a:lstStyle/>
          <a:p>
            <a:pPr marL="365760" indent="-365760">
              <a:spcBef>
                <a:spcPts val="600"/>
              </a:spcBef>
              <a:spcAft>
                <a:spcPts val="0"/>
              </a:spcAft>
              <a:buFont typeface="+mj-lt"/>
              <a:buAutoNum type="arabicPeriod"/>
            </a:pPr>
            <a:r>
              <a:rPr lang="en-US" sz="2700" dirty="0"/>
              <a:t>After you finish your drawings, discuss how your team can act out the forces in your scenario using the foam arrows. Keep our focus question in mind as you plan your skits!</a:t>
            </a:r>
          </a:p>
          <a:p>
            <a:pPr marL="365760" indent="-365760">
              <a:spcBef>
                <a:spcPts val="800"/>
              </a:spcBef>
              <a:spcAft>
                <a:spcPts val="0"/>
              </a:spcAft>
              <a:buFont typeface="+mj-lt"/>
              <a:buAutoNum type="arabicPeriod"/>
            </a:pPr>
            <a:r>
              <a:rPr lang="en-US" sz="2700" dirty="0"/>
              <a:t>You have 3 minutes to make these decisions as a group: </a:t>
            </a:r>
          </a:p>
          <a:p>
            <a:pPr marL="731520" indent="-365760">
              <a:spcBef>
                <a:spcPts val="600"/>
              </a:spcBef>
              <a:spcAft>
                <a:spcPts val="0"/>
              </a:spcAft>
            </a:pPr>
            <a:r>
              <a:rPr lang="en-US" sz="2700" dirty="0"/>
              <a:t>Who will act out the forces in the scenario? </a:t>
            </a:r>
          </a:p>
          <a:p>
            <a:pPr marL="731520" indent="-365760">
              <a:spcBef>
                <a:spcPts val="600"/>
              </a:spcBef>
              <a:spcAft>
                <a:spcPts val="0"/>
              </a:spcAft>
            </a:pPr>
            <a:r>
              <a:rPr lang="en-US" sz="2700" dirty="0"/>
              <a:t>Who will hold the arrows that represent the forces? </a:t>
            </a:r>
          </a:p>
          <a:p>
            <a:pPr marL="731520" indent="-365760">
              <a:spcBef>
                <a:spcPts val="600"/>
              </a:spcBef>
              <a:spcAft>
                <a:spcPts val="0"/>
              </a:spcAft>
            </a:pPr>
            <a:r>
              <a:rPr lang="en-US" sz="2700" dirty="0"/>
              <a:t>Which arrows will you use to represent the strength (size) and direction of the forces?</a:t>
            </a:r>
          </a:p>
          <a:p>
            <a:pPr marL="365760" indent="-365760">
              <a:spcBef>
                <a:spcPts val="800"/>
              </a:spcBef>
              <a:spcAft>
                <a:spcPts val="0"/>
              </a:spcAft>
              <a:buFont typeface="+mj-lt"/>
              <a:buAutoNum type="arabicPeriod" startAt="3"/>
            </a:pPr>
            <a:r>
              <a:rPr lang="en-US" sz="2700" dirty="0"/>
              <a:t>Let me know when you’ve made these decisions and finished planning your skit, and I’ll give you some props </a:t>
            </a:r>
            <a:br>
              <a:rPr lang="en-US" sz="2700" dirty="0"/>
            </a:br>
            <a:r>
              <a:rPr lang="en-US" sz="2700" dirty="0"/>
              <a:t>to act out your scenario.</a:t>
            </a:r>
          </a:p>
        </p:txBody>
      </p:sp>
    </p:spTree>
    <p:extLst>
      <p:ext uri="{BB962C8B-B14F-4D97-AF65-F5344CB8AC3E}">
        <p14:creationId xmlns:p14="http://schemas.microsoft.com/office/powerpoint/2010/main" val="53938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Investigation 1: Show What You Know</a:t>
            </a:r>
          </a:p>
        </p:txBody>
      </p:sp>
      <p:sp>
        <p:nvSpPr>
          <p:cNvPr id="3" name="Content Placeholder 2"/>
          <p:cNvSpPr>
            <a:spLocks noGrp="1"/>
          </p:cNvSpPr>
          <p:nvPr>
            <p:ph idx="1"/>
          </p:nvPr>
        </p:nvSpPr>
        <p:spPr>
          <a:xfrm>
            <a:off x="609600" y="1524000"/>
            <a:ext cx="8077200" cy="4953000"/>
          </a:xfrm>
        </p:spPr>
        <p:txBody>
          <a:bodyPr/>
          <a:lstStyle/>
          <a:p>
            <a:pPr marL="0" indent="0" algn="ctr">
              <a:buNone/>
            </a:pPr>
            <a:r>
              <a:rPr lang="en-US" sz="3200" dirty="0">
                <a:latin typeface="Calibri" charset="0"/>
              </a:rPr>
              <a:t>Presenting</a:t>
            </a:r>
          </a:p>
          <a:p>
            <a:pPr marL="0" indent="0" algn="ctr">
              <a:buNone/>
            </a:pPr>
            <a:r>
              <a:rPr lang="en-US" sz="3200" dirty="0">
                <a:latin typeface="Calibri" charset="0"/>
              </a:rPr>
              <a:t>the</a:t>
            </a:r>
          </a:p>
          <a:p>
            <a:pPr marL="0" indent="0" algn="ctr">
              <a:buNone/>
            </a:pPr>
            <a:r>
              <a:rPr lang="en-US" sz="3200" dirty="0">
                <a:latin typeface="Calibri" charset="0"/>
              </a:rPr>
              <a:t>Physics Players </a:t>
            </a:r>
          </a:p>
          <a:p>
            <a:pPr marL="0" indent="0" algn="ctr">
              <a:buNone/>
            </a:pPr>
            <a:r>
              <a:rPr lang="en-US" sz="3200" dirty="0">
                <a:latin typeface="Calibri" charset="0"/>
              </a:rPr>
              <a:t>in </a:t>
            </a:r>
          </a:p>
          <a:p>
            <a:pPr marL="0" indent="0" algn="ctr">
              <a:buNone/>
            </a:pPr>
            <a:r>
              <a:rPr lang="en-US" sz="3200" i="1" dirty="0">
                <a:latin typeface="Calibri" charset="0"/>
              </a:rPr>
              <a:t>Forces and Motion</a:t>
            </a:r>
          </a:p>
          <a:p>
            <a:pPr marL="0" indent="0" algn="ctr">
              <a:buNone/>
            </a:pPr>
            <a:endParaRPr lang="en-US" sz="2800" dirty="0">
              <a:latin typeface="Calibri" charset="0"/>
            </a:endParaRPr>
          </a:p>
          <a:p>
            <a:pPr>
              <a:buNone/>
            </a:pPr>
            <a:endParaRPr lang="en-US" dirty="0"/>
          </a:p>
        </p:txBody>
      </p:sp>
      <p:pic>
        <p:nvPicPr>
          <p:cNvPr id="4" name="Picture 3" descr="http://sweetclipart.com/multisite/sweetclipart/files/theater_masks_silhouett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495800"/>
            <a:ext cx="3224530" cy="2089150"/>
          </a:xfrm>
          <a:prstGeom prst="rect">
            <a:avLst/>
          </a:prstGeom>
          <a:noFill/>
          <a:ln>
            <a:noFill/>
          </a:ln>
        </p:spPr>
      </p:pic>
    </p:spTree>
    <p:extLst>
      <p:ext uri="{BB962C8B-B14F-4D97-AF65-F5344CB8AC3E}">
        <p14:creationId xmlns:p14="http://schemas.microsoft.com/office/powerpoint/2010/main" val="1876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fontScale="90000"/>
          </a:bodyPr>
          <a:lstStyle/>
          <a:p>
            <a:r>
              <a:rPr lang="en-US" dirty="0"/>
              <a:t>Reflect: Content Deepening: Focus Question 1</a:t>
            </a:r>
          </a:p>
        </p:txBody>
      </p:sp>
      <p:sp>
        <p:nvSpPr>
          <p:cNvPr id="3" name="Content Placeholder 2"/>
          <p:cNvSpPr>
            <a:spLocks noGrp="1"/>
          </p:cNvSpPr>
          <p:nvPr>
            <p:ph idx="1"/>
          </p:nvPr>
        </p:nvSpPr>
        <p:spPr>
          <a:xfrm>
            <a:off x="533400" y="1524000"/>
            <a:ext cx="8153400" cy="1600200"/>
          </a:xfrm>
        </p:spPr>
        <p:txBody>
          <a:bodyPr/>
          <a:lstStyle/>
          <a:p>
            <a:pPr marL="0" indent="0">
              <a:buNone/>
            </a:pPr>
            <a:r>
              <a:rPr lang="en-US" sz="3200" dirty="0"/>
              <a:t>How can ideas about forces help us explain the motion of objects?</a:t>
            </a:r>
          </a:p>
          <a:p>
            <a:pPr marL="0" indent="0">
              <a:buNone/>
            </a:pPr>
            <a:endParaRPr lang="en-US" sz="3200" dirty="0"/>
          </a:p>
        </p:txBody>
      </p:sp>
    </p:spTree>
    <p:extLst>
      <p:ext uri="{BB962C8B-B14F-4D97-AF65-F5344CB8AC3E}">
        <p14:creationId xmlns:p14="http://schemas.microsoft.com/office/powerpoint/2010/main" val="32199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0292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56561">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72641">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024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902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269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990600"/>
          </a:xfrm>
        </p:spPr>
        <p:txBody>
          <a:bodyPr/>
          <a:lstStyle/>
          <a:p>
            <a:r>
              <a:rPr lang="en-US" dirty="0"/>
              <a:t>Our Unit Central Questions</a:t>
            </a:r>
          </a:p>
        </p:txBody>
      </p:sp>
      <p:sp>
        <p:nvSpPr>
          <p:cNvPr id="3" name="Content Placeholder 2"/>
          <p:cNvSpPr>
            <a:spLocks noGrp="1"/>
          </p:cNvSpPr>
          <p:nvPr>
            <p:ph idx="1"/>
          </p:nvPr>
        </p:nvSpPr>
        <p:spPr>
          <a:xfrm>
            <a:off x="685800" y="1676400"/>
            <a:ext cx="8229600" cy="4924754"/>
          </a:xfrm>
        </p:spPr>
        <p:txBody>
          <a:bodyPr/>
          <a:lstStyle/>
          <a:p>
            <a:pPr marL="0" indent="0">
              <a:spcAft>
                <a:spcPts val="0"/>
              </a:spcAft>
              <a:buNone/>
            </a:pPr>
            <a:r>
              <a:rPr lang="en-US" sz="3200" dirty="0"/>
              <a:t>What makes something start to move? What makes something stop moving or change direction?  </a:t>
            </a:r>
          </a:p>
        </p:txBody>
      </p:sp>
    </p:spTree>
    <p:extLst>
      <p:ext uri="{BB962C8B-B14F-4D97-AF65-F5344CB8AC3E}">
        <p14:creationId xmlns:p14="http://schemas.microsoft.com/office/powerpoint/2010/main" val="29423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5" name="TextBox 4"/>
          <p:cNvSpPr txBox="1"/>
          <p:nvPr/>
        </p:nvSpPr>
        <p:spPr>
          <a:xfrm>
            <a:off x="609600" y="1524000"/>
            <a:ext cx="8001000" cy="1446550"/>
          </a:xfrm>
          <a:prstGeom prst="rect">
            <a:avLst/>
          </a:prstGeom>
          <a:noFill/>
        </p:spPr>
        <p:txBody>
          <a:bodyPr wrap="square" rtlCol="0">
            <a:spAutoFit/>
          </a:bodyPr>
          <a:lstStyle/>
          <a:p>
            <a:r>
              <a:rPr lang="en-US" sz="3200" dirty="0">
                <a:solidFill>
                  <a:srgbClr val="292934"/>
                </a:solidFill>
                <a:latin typeface="Calibri" pitchFamily="34" charset="0"/>
              </a:rPr>
              <a:t>What is the difference between mass and weight?</a:t>
            </a:r>
          </a:p>
          <a:p>
            <a:endParaRPr lang="en-US" sz="2400" dirty="0">
              <a:solidFill>
                <a:srgbClr val="292934"/>
              </a:solidFill>
              <a:latin typeface="Calibri" pitchFamily="34" charset="0"/>
            </a:endParaRPr>
          </a:p>
        </p:txBody>
      </p:sp>
    </p:spTree>
    <p:extLst>
      <p:ext uri="{BB962C8B-B14F-4D97-AF65-F5344CB8AC3E}">
        <p14:creationId xmlns:p14="http://schemas.microsoft.com/office/powerpoint/2010/main" val="3964460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Review: Distinguishing Mass and Weight</a:t>
            </a:r>
          </a:p>
        </p:txBody>
      </p:sp>
      <p:sp>
        <p:nvSpPr>
          <p:cNvPr id="3" name="Content Placeholder 2"/>
          <p:cNvSpPr>
            <a:spLocks noGrp="1"/>
          </p:cNvSpPr>
          <p:nvPr>
            <p:ph idx="1"/>
          </p:nvPr>
        </p:nvSpPr>
        <p:spPr>
          <a:xfrm>
            <a:off x="685800" y="1295400"/>
            <a:ext cx="8229600" cy="5257800"/>
          </a:xfrm>
        </p:spPr>
        <p:txBody>
          <a:bodyPr/>
          <a:lstStyle/>
          <a:p>
            <a:pPr marL="365760" indent="-365760">
              <a:spcBef>
                <a:spcPts val="600"/>
              </a:spcBef>
              <a:buNone/>
            </a:pPr>
            <a:r>
              <a:rPr lang="en-US" b="1" dirty="0"/>
              <a:t>Mass </a:t>
            </a:r>
            <a:endParaRPr lang="en-US" dirty="0"/>
          </a:p>
          <a:p>
            <a:pPr marL="365760" indent="-365760">
              <a:spcBef>
                <a:spcPts val="0"/>
              </a:spcBef>
            </a:pPr>
            <a:r>
              <a:rPr lang="en-US" dirty="0"/>
              <a:t>The amount of “stuff” or substance that makes up an object; the number and type of atoms in an object; not a force</a:t>
            </a:r>
          </a:p>
          <a:p>
            <a:pPr marL="365760" lvl="1" indent="-365760">
              <a:spcBef>
                <a:spcPts val="0"/>
              </a:spcBef>
            </a:pPr>
            <a:r>
              <a:rPr lang="en-US" sz="2400" dirty="0"/>
              <a:t>A measurement of the resistance of an object to acceleration; measured in grams (g), kilograms (kg), and milligrams (mg)</a:t>
            </a:r>
          </a:p>
          <a:p>
            <a:pPr marL="365760" lvl="1" indent="-365760">
              <a:spcBef>
                <a:spcPts val="0"/>
              </a:spcBef>
            </a:pPr>
            <a:r>
              <a:rPr lang="en-US" sz="2400" dirty="0"/>
              <a:t>Massive objects (bowling ball) accelerate less for  a given amount of force. Objects with less mass experience greater acceleration. </a:t>
            </a:r>
          </a:p>
          <a:p>
            <a:pPr marL="365760" lvl="1" indent="-365760">
              <a:spcBef>
                <a:spcPts val="0"/>
              </a:spcBef>
            </a:pPr>
            <a:r>
              <a:rPr lang="en-US" sz="2400" b="1" dirty="0"/>
              <a:t>Acceleration = Net Force/Mass</a:t>
            </a:r>
          </a:p>
          <a:p>
            <a:pPr marL="365760" lvl="1" indent="-365760">
              <a:spcBef>
                <a:spcPts val="1200"/>
              </a:spcBef>
              <a:buNone/>
            </a:pPr>
            <a:r>
              <a:rPr lang="en-US" sz="2400" b="1" dirty="0"/>
              <a:t>Weight</a:t>
            </a:r>
          </a:p>
          <a:p>
            <a:pPr marL="365760" lvl="1" indent="-365760">
              <a:spcBef>
                <a:spcPts val="300"/>
              </a:spcBef>
            </a:pPr>
            <a:r>
              <a:rPr lang="en-US" sz="2400" dirty="0"/>
              <a:t>The force of gravity pulling an object with mass toward the center of Earth; measured in pounds (lb) or </a:t>
            </a:r>
            <a:r>
              <a:rPr lang="en-US" sz="2400" dirty="0" err="1"/>
              <a:t>Newtons</a:t>
            </a:r>
            <a:r>
              <a:rPr lang="en-US" sz="2400" dirty="0"/>
              <a:t> (N).</a:t>
            </a:r>
          </a:p>
          <a:p>
            <a:pPr marL="365760" lvl="1" indent="-365760">
              <a:spcBef>
                <a:spcPts val="300"/>
              </a:spcBef>
            </a:pPr>
            <a:r>
              <a:rPr lang="en-US" sz="2400" dirty="0"/>
              <a:t>An object with mass has no weight in outer space.</a:t>
            </a:r>
          </a:p>
          <a:p>
            <a:pPr marL="365760" lvl="1" indent="-365760">
              <a:spcBef>
                <a:spcPts val="300"/>
              </a:spcBef>
            </a:pPr>
            <a:endParaRPr lang="en-US" sz="2500" dirty="0"/>
          </a:p>
          <a:p>
            <a:pPr marL="365760" lvl="1" indent="-365760">
              <a:spcBef>
                <a:spcPts val="300"/>
              </a:spcBef>
              <a:buNone/>
            </a:pPr>
            <a:endParaRPr lang="en-US" sz="2800" dirty="0"/>
          </a:p>
          <a:p>
            <a:pPr marL="365760" lvl="1" indent="-365760">
              <a:spcBef>
                <a:spcPts val="300"/>
              </a:spcBef>
            </a:pPr>
            <a:endParaRPr lang="en-US" sz="2700" b="1" dirty="0"/>
          </a:p>
        </p:txBody>
      </p:sp>
      <p:sp>
        <p:nvSpPr>
          <p:cNvPr id="8" name="Cube 7"/>
          <p:cNvSpPr/>
          <p:nvPr/>
        </p:nvSpPr>
        <p:spPr>
          <a:xfrm>
            <a:off x="5486400" y="4038600"/>
            <a:ext cx="6858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5715000" y="4343400"/>
            <a:ext cx="0" cy="838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6400800" y="4114800"/>
            <a:ext cx="1752600" cy="369332"/>
          </a:xfrm>
          <a:prstGeom prst="rect">
            <a:avLst/>
          </a:prstGeom>
          <a:noFill/>
        </p:spPr>
        <p:txBody>
          <a:bodyPr wrap="square" rtlCol="0">
            <a:spAutoFit/>
          </a:bodyPr>
          <a:lstStyle/>
          <a:p>
            <a:r>
              <a:rPr lang="en-US" dirty="0"/>
              <a:t>Mass = 2.5 kg </a:t>
            </a:r>
          </a:p>
        </p:txBody>
      </p:sp>
      <p:sp>
        <p:nvSpPr>
          <p:cNvPr id="12" name="TextBox 11"/>
          <p:cNvSpPr txBox="1"/>
          <p:nvPr/>
        </p:nvSpPr>
        <p:spPr>
          <a:xfrm>
            <a:off x="6400800" y="4419600"/>
            <a:ext cx="2209800" cy="646331"/>
          </a:xfrm>
          <a:prstGeom prst="rect">
            <a:avLst/>
          </a:prstGeom>
          <a:noFill/>
        </p:spPr>
        <p:txBody>
          <a:bodyPr wrap="square" rtlCol="0">
            <a:spAutoFit/>
          </a:bodyPr>
          <a:lstStyle/>
          <a:p>
            <a:r>
              <a:rPr lang="en-US" dirty="0"/>
              <a:t>Weight = 24.5 N or 5.5 lb</a:t>
            </a:r>
          </a:p>
        </p:txBody>
      </p:sp>
    </p:spTree>
    <p:extLst>
      <p:ext uri="{BB962C8B-B14F-4D97-AF65-F5344CB8AC3E}">
        <p14:creationId xmlns:p14="http://schemas.microsoft.com/office/powerpoint/2010/main" val="2479843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990600"/>
          </a:xfrm>
        </p:spPr>
        <p:txBody>
          <a:bodyPr/>
          <a:lstStyle/>
          <a:p>
            <a:r>
              <a:rPr lang="en-US" dirty="0"/>
              <a:t>Investigation 2: Mass versus Weight</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3810000"/>
            <a:ext cx="2133600" cy="2589901"/>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048000" y="3810000"/>
            <a:ext cx="2971800" cy="2589901"/>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6172200" y="3810000"/>
            <a:ext cx="2523755" cy="2609186"/>
          </a:xfrm>
          <a:prstGeom prst="rect">
            <a:avLst/>
          </a:prstGeom>
        </p:spPr>
      </p:pic>
      <p:sp>
        <p:nvSpPr>
          <p:cNvPr id="7" name="TextBox 6"/>
          <p:cNvSpPr txBox="1"/>
          <p:nvPr/>
        </p:nvSpPr>
        <p:spPr>
          <a:xfrm>
            <a:off x="1371600" y="6400800"/>
            <a:ext cx="1600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Wikimedia.com</a:t>
            </a:r>
          </a:p>
        </p:txBody>
      </p:sp>
      <p:sp>
        <p:nvSpPr>
          <p:cNvPr id="8" name="TextBox 7"/>
          <p:cNvSpPr txBox="1"/>
          <p:nvPr/>
        </p:nvSpPr>
        <p:spPr>
          <a:xfrm>
            <a:off x="4495800" y="6400800"/>
            <a:ext cx="1600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Wikimedia.com</a:t>
            </a:r>
          </a:p>
        </p:txBody>
      </p:sp>
      <p:sp>
        <p:nvSpPr>
          <p:cNvPr id="9" name="TextBox 8"/>
          <p:cNvSpPr txBox="1"/>
          <p:nvPr/>
        </p:nvSpPr>
        <p:spPr>
          <a:xfrm>
            <a:off x="7195457" y="6419186"/>
            <a:ext cx="1609355"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Wikimedia.com</a:t>
            </a:r>
          </a:p>
        </p:txBody>
      </p:sp>
      <p:sp>
        <p:nvSpPr>
          <p:cNvPr id="10" name="TextBox 9"/>
          <p:cNvSpPr txBox="1"/>
          <p:nvPr/>
        </p:nvSpPr>
        <p:spPr>
          <a:xfrm>
            <a:off x="762000" y="1295400"/>
            <a:ext cx="8001000" cy="2323713"/>
          </a:xfrm>
          <a:prstGeom prst="rect">
            <a:avLst/>
          </a:prstGeom>
          <a:noFill/>
        </p:spPr>
        <p:txBody>
          <a:bodyPr wrap="square" rtlCol="0">
            <a:spAutoFit/>
          </a:bodyPr>
          <a:lstStyle/>
          <a:p>
            <a:pPr marL="365760" indent="-365760">
              <a:spcBef>
                <a:spcPts val="600"/>
              </a:spcBef>
              <a:buFont typeface="Arial" pitchFamily="34" charset="0"/>
              <a:buChar char="•"/>
            </a:pPr>
            <a:r>
              <a:rPr lang="en-US" sz="2800" dirty="0">
                <a:latin typeface="Calibri" pitchFamily="34" charset="0"/>
              </a:rPr>
              <a:t>For each scenario, draw vectors representing the strength and direction of the forces acting on the astronaut. </a:t>
            </a:r>
          </a:p>
          <a:p>
            <a:pPr marL="365760" indent="-365760">
              <a:spcBef>
                <a:spcPts val="600"/>
              </a:spcBef>
              <a:buFont typeface="Arial" pitchFamily="34" charset="0"/>
              <a:buChar char="•"/>
            </a:pPr>
            <a:r>
              <a:rPr lang="en-US" sz="2800" dirty="0">
                <a:latin typeface="Calibri" pitchFamily="34" charset="0"/>
              </a:rPr>
              <a:t>Describe how the astronaut’s mass in each scenario compares with his mass in the other scenarios.</a:t>
            </a:r>
          </a:p>
        </p:txBody>
      </p:sp>
    </p:spTree>
    <p:extLst>
      <p:ext uri="{BB962C8B-B14F-4D97-AF65-F5344CB8AC3E}">
        <p14:creationId xmlns:p14="http://schemas.microsoft.com/office/powerpoint/2010/main" val="947459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990600"/>
          </a:xfrm>
        </p:spPr>
        <p:txBody>
          <a:bodyPr>
            <a:noAutofit/>
          </a:bodyPr>
          <a:lstStyle/>
          <a:p>
            <a:r>
              <a:rPr lang="en-US" sz="3800" dirty="0"/>
              <a:t>Reflect: Content Deepening Focus Question 2</a:t>
            </a:r>
          </a:p>
        </p:txBody>
      </p:sp>
      <p:sp>
        <p:nvSpPr>
          <p:cNvPr id="5" name="TextBox 4"/>
          <p:cNvSpPr txBox="1"/>
          <p:nvPr/>
        </p:nvSpPr>
        <p:spPr>
          <a:xfrm>
            <a:off x="381000" y="1447800"/>
            <a:ext cx="8229600" cy="1077218"/>
          </a:xfrm>
          <a:prstGeom prst="rect">
            <a:avLst/>
          </a:prstGeom>
          <a:noFill/>
        </p:spPr>
        <p:txBody>
          <a:bodyPr wrap="square" rtlCol="0">
            <a:spAutoFit/>
          </a:bodyPr>
          <a:lstStyle/>
          <a:p>
            <a:r>
              <a:rPr lang="en-US" sz="3200" dirty="0">
                <a:solidFill>
                  <a:srgbClr val="292934"/>
                </a:solidFill>
                <a:latin typeface="Calibri" pitchFamily="34" charset="0"/>
              </a:rPr>
              <a:t>What is the difference between mass and weight?</a:t>
            </a:r>
          </a:p>
        </p:txBody>
      </p:sp>
    </p:spTree>
    <p:extLst>
      <p:ext uri="{BB962C8B-B14F-4D97-AF65-F5344CB8AC3E}">
        <p14:creationId xmlns:p14="http://schemas.microsoft.com/office/powerpoint/2010/main" val="3964460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14400"/>
          </a:xfrm>
        </p:spPr>
        <p:txBody>
          <a:bodyPr>
            <a:normAutofit/>
          </a:bodyPr>
          <a:lstStyle/>
          <a:p>
            <a:r>
              <a:rPr lang="en-US" dirty="0"/>
              <a:t>Investigation 3: Paddleball</a:t>
            </a:r>
          </a:p>
        </p:txBody>
      </p:sp>
      <p:sp>
        <p:nvSpPr>
          <p:cNvPr id="4" name="TextBox 3"/>
          <p:cNvSpPr txBox="1"/>
          <p:nvPr/>
        </p:nvSpPr>
        <p:spPr>
          <a:xfrm>
            <a:off x="6553200" y="6096000"/>
            <a:ext cx="1676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Hector Mireles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05000"/>
            <a:ext cx="2209800" cy="137160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124200"/>
            <a:ext cx="2133600" cy="1467485"/>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267200"/>
            <a:ext cx="2057400" cy="1811655"/>
          </a:xfrm>
          <a:prstGeom prst="rect">
            <a:avLst/>
          </a:prstGeom>
          <a:noFill/>
          <a:ln>
            <a:noFill/>
          </a:ln>
        </p:spPr>
      </p:pic>
    </p:spTree>
    <p:extLst>
      <p:ext uri="{BB962C8B-B14F-4D97-AF65-F5344CB8AC3E}">
        <p14:creationId xmlns:p14="http://schemas.microsoft.com/office/powerpoint/2010/main" val="14563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14400"/>
          </a:xfrm>
        </p:spPr>
        <p:txBody>
          <a:bodyPr>
            <a:normAutofit/>
          </a:bodyPr>
          <a:lstStyle/>
          <a:p>
            <a:r>
              <a:rPr lang="en-US" dirty="0"/>
              <a:t>Investigation 4: Toy Car</a:t>
            </a:r>
          </a:p>
        </p:txBody>
      </p:sp>
      <p:sp>
        <p:nvSpPr>
          <p:cNvPr id="4" name="TextBox 3"/>
          <p:cNvSpPr txBox="1"/>
          <p:nvPr/>
        </p:nvSpPr>
        <p:spPr>
          <a:xfrm>
            <a:off x="6553200" y="6019800"/>
            <a:ext cx="1676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Hector Mireles</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2438400" cy="1752600"/>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895600"/>
            <a:ext cx="2362200" cy="1981200"/>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267200"/>
            <a:ext cx="2438400" cy="1725295"/>
          </a:xfrm>
          <a:prstGeom prst="rect">
            <a:avLst/>
          </a:prstGeom>
          <a:noFill/>
          <a:ln>
            <a:noFill/>
          </a:ln>
        </p:spPr>
      </p:pic>
    </p:spTree>
    <p:extLst>
      <p:ext uri="{BB962C8B-B14F-4D97-AF65-F5344CB8AC3E}">
        <p14:creationId xmlns:p14="http://schemas.microsoft.com/office/powerpoint/2010/main" val="145639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14400"/>
          </a:xfrm>
        </p:spPr>
        <p:txBody>
          <a:bodyPr>
            <a:normAutofit/>
          </a:bodyPr>
          <a:lstStyle/>
          <a:p>
            <a:r>
              <a:rPr lang="en-US" dirty="0"/>
              <a:t>Investigation 5: Hockey Puck in Motion</a:t>
            </a:r>
          </a:p>
        </p:txBody>
      </p:sp>
      <p:sp>
        <p:nvSpPr>
          <p:cNvPr id="4" name="TextBox 3"/>
          <p:cNvSpPr txBox="1"/>
          <p:nvPr/>
        </p:nvSpPr>
        <p:spPr>
          <a:xfrm>
            <a:off x="6553200" y="6019800"/>
            <a:ext cx="1676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Hector Mireles</a:t>
            </a:r>
          </a:p>
        </p:txBody>
      </p:sp>
      <p:pic>
        <p:nvPicPr>
          <p:cNvPr id="7" name="Picture 6" descr="Hockey Puck accelerated.tiff"/>
          <p:cNvPicPr>
            <a:picLocks noChangeAspect="1"/>
          </p:cNvPicPr>
          <p:nvPr/>
        </p:nvPicPr>
        <p:blipFill rotWithShape="1">
          <a:blip r:embed="rId3" cstate="print">
            <a:extLst>
              <a:ext uri="{28A0092B-C50C-407E-A947-70E740481C1C}">
                <a14:useLocalDpi xmlns:a14="http://schemas.microsoft.com/office/drawing/2010/main" val="0"/>
              </a:ext>
            </a:extLst>
          </a:blip>
          <a:srcRect t="42663"/>
          <a:stretch/>
        </p:blipFill>
        <p:spPr>
          <a:xfrm>
            <a:off x="0" y="2046276"/>
            <a:ext cx="9144000" cy="1228924"/>
          </a:xfrm>
          <a:prstGeom prst="rect">
            <a:avLst/>
          </a:prstGeom>
        </p:spPr>
      </p:pic>
      <p:pic>
        <p:nvPicPr>
          <p:cNvPr id="8" name="Picture 7" descr="Hockey Puck NegAccelerated.tiff"/>
          <p:cNvPicPr>
            <a:picLocks noChangeAspect="1"/>
          </p:cNvPicPr>
          <p:nvPr/>
        </p:nvPicPr>
        <p:blipFill rotWithShape="1">
          <a:blip r:embed="rId4" cstate="print">
            <a:extLst>
              <a:ext uri="{28A0092B-C50C-407E-A947-70E740481C1C}">
                <a14:useLocalDpi xmlns:a14="http://schemas.microsoft.com/office/drawing/2010/main" val="0"/>
              </a:ext>
            </a:extLst>
          </a:blip>
          <a:srcRect t="31007" r="-2162"/>
          <a:stretch/>
        </p:blipFill>
        <p:spPr>
          <a:xfrm>
            <a:off x="756617" y="4343401"/>
            <a:ext cx="7963520" cy="1904999"/>
          </a:xfrm>
          <a:prstGeom prst="rect">
            <a:avLst/>
          </a:prstGeom>
        </p:spPr>
      </p:pic>
      <p:sp>
        <p:nvSpPr>
          <p:cNvPr id="12" name="TextBox 11"/>
          <p:cNvSpPr txBox="1"/>
          <p:nvPr/>
        </p:nvSpPr>
        <p:spPr>
          <a:xfrm>
            <a:off x="533400" y="1371600"/>
            <a:ext cx="2672526" cy="646331"/>
          </a:xfrm>
          <a:prstGeom prst="rect">
            <a:avLst/>
          </a:prstGeom>
          <a:noFill/>
        </p:spPr>
        <p:txBody>
          <a:bodyPr wrap="none" rtlCol="0">
            <a:spAutoFit/>
          </a:bodyPr>
          <a:lstStyle/>
          <a:p>
            <a:pPr marL="342900" indent="-342900">
              <a:buFont typeface="+mj-lt"/>
              <a:buAutoNum type="alphaUcPeriod"/>
            </a:pPr>
            <a:r>
              <a:rPr lang="en-US" dirty="0">
                <a:solidFill>
                  <a:srgbClr val="292934"/>
                </a:solidFill>
              </a:rPr>
              <a:t>Hockey puck resting </a:t>
            </a:r>
          </a:p>
          <a:p>
            <a:r>
              <a:rPr lang="en-US" dirty="0">
                <a:solidFill>
                  <a:srgbClr val="292934"/>
                </a:solidFill>
              </a:rPr>
              <a:t>     on smooth ice</a:t>
            </a:r>
          </a:p>
        </p:txBody>
      </p:sp>
      <p:sp>
        <p:nvSpPr>
          <p:cNvPr id="13" name="TextBox 12"/>
          <p:cNvSpPr txBox="1"/>
          <p:nvPr/>
        </p:nvSpPr>
        <p:spPr>
          <a:xfrm>
            <a:off x="3886200" y="1353935"/>
            <a:ext cx="1903085" cy="646331"/>
          </a:xfrm>
          <a:prstGeom prst="rect">
            <a:avLst/>
          </a:prstGeom>
          <a:noFill/>
        </p:spPr>
        <p:txBody>
          <a:bodyPr wrap="none" rtlCol="0">
            <a:spAutoFit/>
          </a:bodyPr>
          <a:lstStyle/>
          <a:p>
            <a:r>
              <a:rPr lang="en-US" dirty="0">
                <a:solidFill>
                  <a:srgbClr val="292934"/>
                </a:solidFill>
              </a:rPr>
              <a:t>B. Stick pushing </a:t>
            </a:r>
            <a:br>
              <a:rPr lang="en-US" dirty="0">
                <a:solidFill>
                  <a:srgbClr val="292934"/>
                </a:solidFill>
              </a:rPr>
            </a:br>
            <a:r>
              <a:rPr lang="en-US" dirty="0">
                <a:solidFill>
                  <a:srgbClr val="292934"/>
                </a:solidFill>
              </a:rPr>
              <a:t>     hockey puck</a:t>
            </a:r>
          </a:p>
        </p:txBody>
      </p:sp>
      <p:sp>
        <p:nvSpPr>
          <p:cNvPr id="14" name="TextBox 13"/>
          <p:cNvSpPr txBox="1"/>
          <p:nvPr/>
        </p:nvSpPr>
        <p:spPr>
          <a:xfrm>
            <a:off x="6553200" y="1371600"/>
            <a:ext cx="2362200" cy="923330"/>
          </a:xfrm>
          <a:prstGeom prst="rect">
            <a:avLst/>
          </a:prstGeom>
          <a:noFill/>
        </p:spPr>
        <p:txBody>
          <a:bodyPr wrap="square" rtlCol="0">
            <a:spAutoFit/>
          </a:bodyPr>
          <a:lstStyle/>
          <a:p>
            <a:r>
              <a:rPr lang="en-US" dirty="0">
                <a:solidFill>
                  <a:srgbClr val="292934"/>
                </a:solidFill>
              </a:rPr>
              <a:t>C. Hockey puck                  </a:t>
            </a:r>
          </a:p>
          <a:p>
            <a:r>
              <a:rPr lang="en-US" dirty="0">
                <a:solidFill>
                  <a:srgbClr val="292934"/>
                </a:solidFill>
              </a:rPr>
              <a:t>    gliding across the</a:t>
            </a:r>
            <a:br>
              <a:rPr lang="en-US" dirty="0">
                <a:solidFill>
                  <a:srgbClr val="292934"/>
                </a:solidFill>
              </a:rPr>
            </a:br>
            <a:r>
              <a:rPr lang="en-US" dirty="0">
                <a:solidFill>
                  <a:srgbClr val="292934"/>
                </a:solidFill>
              </a:rPr>
              <a:t>    ice</a:t>
            </a:r>
          </a:p>
        </p:txBody>
      </p:sp>
      <p:sp>
        <p:nvSpPr>
          <p:cNvPr id="15" name="TextBox 14"/>
          <p:cNvSpPr txBox="1"/>
          <p:nvPr/>
        </p:nvSpPr>
        <p:spPr>
          <a:xfrm>
            <a:off x="533400" y="3581400"/>
            <a:ext cx="2531462" cy="646331"/>
          </a:xfrm>
          <a:prstGeom prst="rect">
            <a:avLst/>
          </a:prstGeom>
          <a:noFill/>
        </p:spPr>
        <p:txBody>
          <a:bodyPr wrap="none" rtlCol="0">
            <a:spAutoFit/>
          </a:bodyPr>
          <a:lstStyle/>
          <a:p>
            <a:r>
              <a:rPr lang="en-US" dirty="0">
                <a:solidFill>
                  <a:srgbClr val="292934"/>
                </a:solidFill>
              </a:rPr>
              <a:t>D. Hockey puck gliding</a:t>
            </a:r>
          </a:p>
          <a:p>
            <a:r>
              <a:rPr lang="en-US" dirty="0">
                <a:solidFill>
                  <a:srgbClr val="292934"/>
                </a:solidFill>
              </a:rPr>
              <a:t>     across the ice</a:t>
            </a:r>
          </a:p>
        </p:txBody>
      </p:sp>
      <p:sp>
        <p:nvSpPr>
          <p:cNvPr id="16" name="TextBox 15"/>
          <p:cNvSpPr txBox="1"/>
          <p:nvPr/>
        </p:nvSpPr>
        <p:spPr>
          <a:xfrm>
            <a:off x="3791003" y="3579398"/>
            <a:ext cx="2608406" cy="646331"/>
          </a:xfrm>
          <a:prstGeom prst="rect">
            <a:avLst/>
          </a:prstGeom>
          <a:noFill/>
        </p:spPr>
        <p:txBody>
          <a:bodyPr wrap="none" rtlCol="0">
            <a:spAutoFit/>
          </a:bodyPr>
          <a:lstStyle/>
          <a:p>
            <a:r>
              <a:rPr lang="en-US" dirty="0">
                <a:solidFill>
                  <a:srgbClr val="292934"/>
                </a:solidFill>
              </a:rPr>
              <a:t>E. Hockey puck getting </a:t>
            </a:r>
          </a:p>
          <a:p>
            <a:r>
              <a:rPr lang="en-US" dirty="0">
                <a:solidFill>
                  <a:srgbClr val="292934"/>
                </a:solidFill>
              </a:rPr>
              <a:t>     caught in goal net</a:t>
            </a:r>
          </a:p>
        </p:txBody>
      </p:sp>
      <p:sp>
        <p:nvSpPr>
          <p:cNvPr id="17" name="TextBox 16"/>
          <p:cNvSpPr txBox="1"/>
          <p:nvPr/>
        </p:nvSpPr>
        <p:spPr>
          <a:xfrm>
            <a:off x="6566122" y="3618799"/>
            <a:ext cx="2518703" cy="369332"/>
          </a:xfrm>
          <a:prstGeom prst="rect">
            <a:avLst/>
          </a:prstGeom>
          <a:noFill/>
        </p:spPr>
        <p:txBody>
          <a:bodyPr wrap="none" rtlCol="0">
            <a:spAutoFit/>
          </a:bodyPr>
          <a:lstStyle/>
          <a:p>
            <a:r>
              <a:rPr lang="en-US" dirty="0">
                <a:solidFill>
                  <a:srgbClr val="292934"/>
                </a:solidFill>
              </a:rPr>
              <a:t>F. Hockey puck at rest</a:t>
            </a:r>
          </a:p>
        </p:txBody>
      </p:sp>
      <p:sp>
        <p:nvSpPr>
          <p:cNvPr id="18" name="TextBox 17"/>
          <p:cNvSpPr txBox="1"/>
          <p:nvPr/>
        </p:nvSpPr>
        <p:spPr>
          <a:xfrm>
            <a:off x="7239000" y="6364070"/>
            <a:ext cx="1676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Hector Mireles</a:t>
            </a:r>
          </a:p>
        </p:txBody>
      </p:sp>
    </p:spTree>
    <p:extLst>
      <p:ext uri="{BB962C8B-B14F-4D97-AF65-F5344CB8AC3E}">
        <p14:creationId xmlns:p14="http://schemas.microsoft.com/office/powerpoint/2010/main" val="145639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924800" cy="914400"/>
          </a:xfrm>
        </p:spPr>
        <p:txBody>
          <a:bodyPr>
            <a:normAutofit/>
          </a:bodyPr>
          <a:lstStyle/>
          <a:p>
            <a:r>
              <a:rPr lang="en-US" dirty="0"/>
              <a:t>Investigation 6: Ball on an Incline</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488355" y="1447800"/>
            <a:ext cx="6472089" cy="4933558"/>
          </a:xfrm>
          <a:prstGeom prst="rect">
            <a:avLst/>
          </a:prstGeom>
        </p:spPr>
      </p:pic>
    </p:spTree>
    <p:extLst>
      <p:ext uri="{BB962C8B-B14F-4D97-AF65-F5344CB8AC3E}">
        <p14:creationId xmlns:p14="http://schemas.microsoft.com/office/powerpoint/2010/main" val="145639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382000" cy="990600"/>
          </a:xfrm>
        </p:spPr>
        <p:txBody>
          <a:bodyPr>
            <a:noAutofit/>
          </a:bodyPr>
          <a:lstStyle/>
          <a:p>
            <a:r>
              <a:rPr lang="en-US" sz="3800" dirty="0"/>
              <a:t>Math Content Deepening: Central Question</a:t>
            </a:r>
          </a:p>
        </p:txBody>
      </p:sp>
      <p:sp>
        <p:nvSpPr>
          <p:cNvPr id="3" name="Content Placeholder 2"/>
          <p:cNvSpPr>
            <a:spLocks noGrp="1"/>
          </p:cNvSpPr>
          <p:nvPr>
            <p:ph idx="1"/>
          </p:nvPr>
        </p:nvSpPr>
        <p:spPr>
          <a:xfrm>
            <a:off x="533400" y="1676400"/>
            <a:ext cx="8229600" cy="4572000"/>
          </a:xfrm>
        </p:spPr>
        <p:txBody>
          <a:bodyPr/>
          <a:lstStyle/>
          <a:p>
            <a:pPr marL="0" indent="0">
              <a:spcAft>
                <a:spcPts val="0"/>
              </a:spcAft>
              <a:buNone/>
            </a:pPr>
            <a:r>
              <a:rPr lang="en-US" sz="3200" dirty="0"/>
              <a:t>Why is it important to carefully define quantities that are being compared?  </a:t>
            </a:r>
          </a:p>
        </p:txBody>
      </p:sp>
    </p:spTree>
    <p:extLst>
      <p:ext uri="{BB962C8B-B14F-4D97-AF65-F5344CB8AC3E}">
        <p14:creationId xmlns:p14="http://schemas.microsoft.com/office/powerpoint/2010/main" val="29423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274320" indent="-274320" eaLnBrk="1" hangingPunct="1">
              <a:spcBef>
                <a:spcPts val="600"/>
              </a:spcBef>
              <a:spcAft>
                <a:spcPts val="0"/>
              </a:spcAft>
              <a:buFont typeface="Arial" pitchFamily="34" charset="0"/>
              <a:buChar char="•"/>
            </a:pPr>
            <a:r>
              <a:rPr lang="en-US" sz="2350" dirty="0"/>
              <a:t>How can science content storyline coherence be enhanced by explicitly implementing </a:t>
            </a:r>
            <a:r>
              <a:rPr lang="en-US" sz="2350" dirty="0" err="1"/>
              <a:t>STeLLA</a:t>
            </a:r>
            <a:r>
              <a:rPr lang="en-US" sz="2350" dirty="0"/>
              <a:t> strategy F (Make explicit links between science ideas and activities), strategy G (Link science ideas to other science ideas), and strategy H (Highlight key science ideas and focus question throughout)? </a:t>
            </a:r>
          </a:p>
          <a:p>
            <a:pPr marL="274320" indent="-274320" eaLnBrk="1" hangingPunct="1">
              <a:spcBef>
                <a:spcPts val="600"/>
              </a:spcBef>
              <a:spcAft>
                <a:spcPts val="0"/>
              </a:spcAft>
              <a:buFont typeface="Arial" pitchFamily="34" charset="0"/>
              <a:buChar char="•"/>
            </a:pPr>
            <a:r>
              <a:rPr lang="en-US" sz="2350" dirty="0"/>
              <a:t>How will the Student Thinking Lens and Science Content Storyline Lens strategies help you teach the Forces lessons in </a:t>
            </a:r>
            <a:br>
              <a:rPr lang="en-US" sz="2350" dirty="0"/>
            </a:br>
            <a:r>
              <a:rPr lang="en-US" sz="2350" dirty="0"/>
              <a:t>the fall?</a:t>
            </a:r>
          </a:p>
          <a:p>
            <a:pPr marL="274320" indent="-274320">
              <a:spcBef>
                <a:spcPts val="600"/>
              </a:spcBef>
            </a:pPr>
            <a:r>
              <a:rPr lang="en-US" sz="2350" dirty="0"/>
              <a:t>How can ideas about forces help us explain the motion of objects? </a:t>
            </a:r>
          </a:p>
          <a:p>
            <a:pPr marL="274320" indent="-274320">
              <a:spcBef>
                <a:spcPts val="600"/>
              </a:spcBef>
            </a:pPr>
            <a:r>
              <a:rPr lang="en-US" sz="2350" dirty="0"/>
              <a:t>What is the difference between mass and weight?</a:t>
            </a:r>
          </a:p>
          <a:p>
            <a:pPr marL="274320" indent="-274320">
              <a:spcBef>
                <a:spcPts val="600"/>
              </a:spcBef>
            </a:pPr>
            <a:r>
              <a:rPr lang="en-US" sz="2350" dirty="0"/>
              <a:t>How does precision in defining quantities affect our ability to analyze relationships between quantities and understand the world around us?</a:t>
            </a:r>
          </a:p>
        </p:txBody>
      </p:sp>
    </p:spTree>
    <p:extLst>
      <p:ext uri="{BB962C8B-B14F-4D97-AF65-F5344CB8AC3E}">
        <p14:creationId xmlns:p14="http://schemas.microsoft.com/office/powerpoint/2010/main" val="176518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3</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buNone/>
            </a:pPr>
            <a:r>
              <a:rPr lang="en-US" sz="3200" dirty="0"/>
              <a:t>How does precision in defining quantities affect our ability to analyze relationships between quantities and understand the world around us?</a:t>
            </a:r>
          </a:p>
        </p:txBody>
      </p:sp>
    </p:spTree>
    <p:extLst>
      <p:ext uri="{BB962C8B-B14F-4D97-AF65-F5344CB8AC3E}">
        <p14:creationId xmlns:p14="http://schemas.microsoft.com/office/powerpoint/2010/main" val="3448283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Common Core Mathematical Practices</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b="1" dirty="0"/>
              <a:t>Practice 2: </a:t>
            </a:r>
            <a:r>
              <a:rPr lang="en-US" sz="3200" dirty="0"/>
              <a:t>Reason abstractly and quantitatively.</a:t>
            </a:r>
          </a:p>
          <a:p>
            <a:pPr marL="365760" indent="-365760">
              <a:spcBef>
                <a:spcPts val="1200"/>
              </a:spcBef>
            </a:pPr>
            <a:r>
              <a:rPr lang="en-US" sz="3200" b="1" dirty="0"/>
              <a:t>Practice 6: </a:t>
            </a:r>
            <a:r>
              <a:rPr lang="en-US" sz="3200" dirty="0"/>
              <a:t>Attend to precision, including precision of language and symbols</a:t>
            </a:r>
          </a:p>
          <a:p>
            <a:pPr marL="0" indent="0">
              <a:spcBef>
                <a:spcPts val="1200"/>
              </a:spcBef>
              <a:buNone/>
            </a:pPr>
            <a:r>
              <a:rPr lang="en-US" sz="3200" dirty="0"/>
              <a:t>One strategy we can use in the classroom to accomplish these practices is encouraging students to be precise in the way they define quantities in a given scenario. </a:t>
            </a:r>
          </a:p>
        </p:txBody>
      </p:sp>
    </p:spTree>
    <p:extLst>
      <p:ext uri="{BB962C8B-B14F-4D97-AF65-F5344CB8AC3E}">
        <p14:creationId xmlns:p14="http://schemas.microsoft.com/office/powerpoint/2010/main" val="136399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381000"/>
            <a:ext cx="8077200" cy="990600"/>
          </a:xfrm>
        </p:spPr>
        <p:txBody>
          <a:bodyPr>
            <a:normAutofit/>
          </a:bodyPr>
          <a:lstStyle/>
          <a:p>
            <a:r>
              <a:rPr lang="en-US" altLang="en-US" dirty="0"/>
              <a:t>What Is a Quantity?</a:t>
            </a:r>
          </a:p>
        </p:txBody>
      </p:sp>
      <p:sp>
        <p:nvSpPr>
          <p:cNvPr id="5" name="Content Placeholder 4"/>
          <p:cNvSpPr>
            <a:spLocks noGrp="1"/>
          </p:cNvSpPr>
          <p:nvPr>
            <p:ph idx="1"/>
          </p:nvPr>
        </p:nvSpPr>
        <p:spPr>
          <a:xfrm>
            <a:off x="609600" y="1447800"/>
            <a:ext cx="8077200" cy="4876800"/>
          </a:xfrm>
        </p:spPr>
        <p:txBody>
          <a:bodyPr/>
          <a:lstStyle/>
          <a:p>
            <a:pPr marL="0" indent="0">
              <a:buNone/>
            </a:pPr>
            <a:r>
              <a:rPr lang="en-US" sz="3100" b="1" dirty="0"/>
              <a:t>Definition: </a:t>
            </a:r>
            <a:r>
              <a:rPr lang="en-US" sz="3100" i="1" dirty="0"/>
              <a:t>A quantity is a measurable attribute of an object or a relationship between objects. </a:t>
            </a:r>
          </a:p>
          <a:p>
            <a:pPr marL="0" indent="0">
              <a:spcBef>
                <a:spcPts val="2400"/>
              </a:spcBef>
              <a:buNone/>
            </a:pPr>
            <a:r>
              <a:rPr lang="en-US" sz="3100" b="1" dirty="0"/>
              <a:t>Turn and Talk: </a:t>
            </a:r>
            <a:r>
              <a:rPr lang="en-US" sz="3100" dirty="0"/>
              <a:t>Use this definition to brainstorm an example of a quantity and answer these questions: </a:t>
            </a:r>
          </a:p>
          <a:p>
            <a:pPr lvl="1"/>
            <a:r>
              <a:rPr lang="en-US" sz="3100" dirty="0"/>
              <a:t>What is the object (or objects)?</a:t>
            </a:r>
          </a:p>
          <a:p>
            <a:pPr lvl="1"/>
            <a:r>
              <a:rPr lang="en-US" sz="3100" dirty="0"/>
              <a:t>What is the quantity?</a:t>
            </a:r>
          </a:p>
          <a:p>
            <a:pPr lvl="1"/>
            <a:r>
              <a:rPr lang="en-US" sz="3100" dirty="0"/>
              <a:t>What is a possible unit of measure? (Do not use actual number values)</a:t>
            </a:r>
          </a:p>
        </p:txBody>
      </p:sp>
    </p:spTree>
    <p:extLst>
      <p:ext uri="{BB962C8B-B14F-4D97-AF65-F5344CB8AC3E}">
        <p14:creationId xmlns:p14="http://schemas.microsoft.com/office/powerpoint/2010/main" val="1875125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Defining Quantities: Scenario 1</a:t>
            </a:r>
          </a:p>
        </p:txBody>
      </p:sp>
      <p:graphicFrame>
        <p:nvGraphicFramePr>
          <p:cNvPr id="5" name="Content Placeholder 4"/>
          <p:cNvGraphicFramePr>
            <a:graphicFrameLocks noGrp="1"/>
          </p:cNvGraphicFramePr>
          <p:nvPr>
            <p:ph idx="1"/>
          </p:nvPr>
        </p:nvGraphicFramePr>
        <p:xfrm>
          <a:off x="838200" y="4343400"/>
          <a:ext cx="7543799" cy="2118360"/>
        </p:xfrm>
        <a:graphic>
          <a:graphicData uri="http://schemas.openxmlformats.org/drawingml/2006/table">
            <a:tbl>
              <a:tblPr/>
              <a:tblGrid>
                <a:gridCol w="1829372">
                  <a:extLst>
                    <a:ext uri="{9D8B030D-6E8A-4147-A177-3AD203B41FA5}">
                      <a16:colId xmlns:a16="http://schemas.microsoft.com/office/drawing/2014/main" val="20000"/>
                    </a:ext>
                  </a:extLst>
                </a:gridCol>
                <a:gridCol w="1904809">
                  <a:extLst>
                    <a:ext uri="{9D8B030D-6E8A-4147-A177-3AD203B41FA5}">
                      <a16:colId xmlns:a16="http://schemas.microsoft.com/office/drawing/2014/main" val="20001"/>
                    </a:ext>
                  </a:extLst>
                </a:gridCol>
                <a:gridCol w="1904809">
                  <a:extLst>
                    <a:ext uri="{9D8B030D-6E8A-4147-A177-3AD203B41FA5}">
                      <a16:colId xmlns:a16="http://schemas.microsoft.com/office/drawing/2014/main" val="20002"/>
                    </a:ext>
                  </a:extLst>
                </a:gridCol>
                <a:gridCol w="1904809">
                  <a:extLst>
                    <a:ext uri="{9D8B030D-6E8A-4147-A177-3AD203B41FA5}">
                      <a16:colId xmlns:a16="http://schemas.microsoft.com/office/drawing/2014/main" val="20003"/>
                    </a:ext>
                  </a:extLst>
                </a:gridCol>
              </a:tblGrid>
              <a:tr h="1059180">
                <a:tc>
                  <a:txBody>
                    <a:bodyPr/>
                    <a:lstStyle/>
                    <a:p>
                      <a:pPr marL="0" marR="0" algn="ctr">
                        <a:spcBef>
                          <a:spcPts val="300"/>
                        </a:spcBef>
                        <a:spcAft>
                          <a:spcPts val="0"/>
                        </a:spcAft>
                      </a:pPr>
                      <a:r>
                        <a:rPr lang="en-US" sz="1800" b="1" dirty="0">
                          <a:latin typeface="+mn-lt"/>
                          <a:ea typeface="Times New Roman"/>
                          <a:cs typeface="Times New Roman"/>
                        </a:rPr>
                        <a:t>Student</a:t>
                      </a:r>
                    </a:p>
                    <a:p>
                      <a:pPr marL="0" marR="0" algn="ctr">
                        <a:spcBef>
                          <a:spcPts val="0"/>
                        </a:spcBef>
                        <a:spcAft>
                          <a:spcPts val="300"/>
                        </a:spcAft>
                      </a:pPr>
                      <a:r>
                        <a:rPr lang="en-US" sz="1800" b="1" dirty="0">
                          <a:latin typeface="+mn-lt"/>
                          <a:ea typeface="Times New Roman"/>
                          <a:cs typeface="Times New Roman"/>
                        </a:rPr>
                        <a:t>(Surface)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800" b="1" dirty="0">
                          <a:latin typeface="+mn-lt"/>
                          <a:ea typeface="Times New Roman"/>
                          <a:cs typeface="Times New Roman"/>
                        </a:rPr>
                        <a:t>Cathy</a:t>
                      </a:r>
                    </a:p>
                    <a:p>
                      <a:pPr marL="0" marR="0" algn="ctr">
                        <a:spcBef>
                          <a:spcPts val="0"/>
                        </a:spcBef>
                        <a:spcAft>
                          <a:spcPts val="300"/>
                        </a:spcAft>
                      </a:pPr>
                      <a:r>
                        <a:rPr lang="en-US" sz="1800" b="1" dirty="0">
                          <a:latin typeface="+mn-lt"/>
                          <a:ea typeface="Times New Roman"/>
                          <a:cs typeface="Times New Roman"/>
                        </a:rPr>
                        <a:t>(Carpet)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800" b="1" dirty="0">
                          <a:latin typeface="+mn-lt"/>
                          <a:ea typeface="Times New Roman"/>
                          <a:cs typeface="Times New Roman"/>
                        </a:rPr>
                        <a:t>Samuel</a:t>
                      </a:r>
                    </a:p>
                    <a:p>
                      <a:pPr marL="0" marR="0" algn="ctr">
                        <a:spcBef>
                          <a:spcPts val="0"/>
                        </a:spcBef>
                        <a:spcAft>
                          <a:spcPts val="300"/>
                        </a:spcAft>
                      </a:pPr>
                      <a:r>
                        <a:rPr lang="en-US" sz="1800" b="1" dirty="0">
                          <a:latin typeface="+mn-lt"/>
                          <a:ea typeface="Times New Roman"/>
                          <a:cs typeface="Times New Roman"/>
                        </a:rPr>
                        <a:t>(Sandpaper)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0"/>
                        </a:spcAft>
                      </a:pPr>
                      <a:r>
                        <a:rPr lang="en-US" sz="1800" b="1" dirty="0">
                          <a:latin typeface="+mn-lt"/>
                          <a:ea typeface="Times New Roman"/>
                          <a:cs typeface="Times New Roman"/>
                        </a:rPr>
                        <a:t>Tonya</a:t>
                      </a:r>
                    </a:p>
                    <a:p>
                      <a:pPr marL="0" marR="0" algn="ctr">
                        <a:spcBef>
                          <a:spcPts val="0"/>
                        </a:spcBef>
                        <a:spcAft>
                          <a:spcPts val="300"/>
                        </a:spcAft>
                      </a:pPr>
                      <a:r>
                        <a:rPr lang="en-US" sz="1800" b="1" dirty="0">
                          <a:latin typeface="+mn-lt"/>
                          <a:ea typeface="Times New Roman"/>
                          <a:cs typeface="Times New Roman"/>
                        </a:rPr>
                        <a:t>(Tile)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9180">
                <a:tc>
                  <a:txBody>
                    <a:bodyPr/>
                    <a:lstStyle/>
                    <a:p>
                      <a:pPr marL="0" marR="0" algn="ctr">
                        <a:spcBef>
                          <a:spcPts val="300"/>
                        </a:spcBef>
                        <a:spcAft>
                          <a:spcPts val="300"/>
                        </a:spcAft>
                      </a:pPr>
                      <a:r>
                        <a:rPr lang="en-US" sz="1800" b="1" dirty="0">
                          <a:latin typeface="Arial"/>
                          <a:ea typeface="Times New Roman"/>
                          <a:cs typeface="Times New Roman"/>
                        </a:rPr>
                        <a:t>Distance Measurement </a:t>
                      </a:r>
                      <a:endParaRPr lang="en-US" sz="1800" b="1"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cs typeface="Times New Roman"/>
                        </a:rPr>
                        <a:t>8 in</a:t>
                      </a:r>
                      <a:endParaRPr lang="en-US" sz="18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cs typeface="Times New Roman"/>
                        </a:rPr>
                        <a:t>8 in</a:t>
                      </a:r>
                      <a:endParaRPr lang="en-US" sz="18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dirty="0">
                          <a:latin typeface="Arial"/>
                          <a:ea typeface="Times New Roman"/>
                          <a:cs typeface="Times New Roman"/>
                        </a:rPr>
                        <a:t>8 in</a:t>
                      </a:r>
                      <a:endParaRPr lang="en-US" sz="1800" dirty="0">
                        <a:latin typeface="Cambri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5"/>
          <p:cNvSpPr txBox="1"/>
          <p:nvPr/>
        </p:nvSpPr>
        <p:spPr>
          <a:xfrm>
            <a:off x="762000" y="1371600"/>
            <a:ext cx="7772400" cy="2831544"/>
          </a:xfrm>
          <a:prstGeom prst="rect">
            <a:avLst/>
          </a:prstGeom>
          <a:noFill/>
        </p:spPr>
        <p:txBody>
          <a:bodyPr wrap="square" rtlCol="0">
            <a:spAutoFit/>
          </a:bodyPr>
          <a:lstStyle/>
          <a:p>
            <a:r>
              <a:rPr lang="en-US" sz="2800" dirty="0">
                <a:latin typeface="Calibri" pitchFamily="34" charset="0"/>
              </a:rPr>
              <a:t>Three students conduct an experiment to see how far a block of wood moves on different surfaces—carpet, sandpaper, and tile—before stopping. </a:t>
            </a:r>
          </a:p>
          <a:p>
            <a:pPr>
              <a:spcBef>
                <a:spcPts val="1200"/>
              </a:spcBef>
            </a:pPr>
            <a:r>
              <a:rPr lang="en-US" sz="2800" dirty="0">
                <a:latin typeface="Calibri" pitchFamily="34" charset="0"/>
              </a:rPr>
              <a:t>Each student measures the distance the block moved without discussing their results. This is the data they reported:</a:t>
            </a:r>
          </a:p>
        </p:txBody>
      </p:sp>
    </p:spTree>
    <p:extLst>
      <p:ext uri="{BB962C8B-B14F-4D97-AF65-F5344CB8AC3E}">
        <p14:creationId xmlns:p14="http://schemas.microsoft.com/office/powerpoint/2010/main" val="2810172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Visualizing Scenario 1</a:t>
            </a:r>
          </a:p>
        </p:txBody>
      </p:sp>
      <p:sp>
        <p:nvSpPr>
          <p:cNvPr id="3" name="Content Placeholder 2"/>
          <p:cNvSpPr>
            <a:spLocks noGrp="1"/>
          </p:cNvSpPr>
          <p:nvPr>
            <p:ph idx="1"/>
          </p:nvPr>
        </p:nvSpPr>
        <p:spPr>
          <a:xfrm>
            <a:off x="685800" y="1600200"/>
            <a:ext cx="3124200" cy="4800600"/>
          </a:xfrm>
        </p:spPr>
        <p:txBody>
          <a:bodyPr>
            <a:normAutofit fontScale="92500" lnSpcReduction="20000"/>
          </a:bodyPr>
          <a:lstStyle/>
          <a:p>
            <a:pPr marL="365760" indent="-365760">
              <a:spcBef>
                <a:spcPts val="1200"/>
              </a:spcBef>
            </a:pPr>
            <a:r>
              <a:rPr lang="en-US" sz="3200" dirty="0"/>
              <a:t>Carefully examine each diagram.</a:t>
            </a:r>
          </a:p>
          <a:p>
            <a:pPr marL="365760" indent="-365760">
              <a:spcBef>
                <a:spcPts val="1200"/>
              </a:spcBef>
            </a:pPr>
            <a:r>
              <a:rPr lang="en-US" sz="3200" dirty="0"/>
              <a:t>What distance did each student measure?</a:t>
            </a:r>
          </a:p>
          <a:p>
            <a:pPr marL="365760" indent="-365760">
              <a:spcBef>
                <a:spcPts val="1200"/>
              </a:spcBef>
            </a:pPr>
            <a:r>
              <a:rPr lang="en-US" sz="3200" dirty="0"/>
              <a:t>How did each student measure the distance the block traveled?</a:t>
            </a:r>
          </a:p>
        </p:txBody>
      </p:sp>
      <p:pic>
        <p:nvPicPr>
          <p:cNvPr id="5" name="Picture 4"/>
          <p:cNvPicPr>
            <a:picLocks noChangeAspect="1"/>
          </p:cNvPicPr>
          <p:nvPr/>
        </p:nvPicPr>
        <p:blipFill>
          <a:blip r:embed="rId3" cstate="print"/>
          <a:stretch>
            <a:fillRect/>
          </a:stretch>
        </p:blipFill>
        <p:spPr>
          <a:xfrm>
            <a:off x="3962400" y="1600200"/>
            <a:ext cx="317500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7239000" y="1828800"/>
            <a:ext cx="1252138" cy="861774"/>
          </a:xfrm>
          <a:prstGeom prst="rect">
            <a:avLst/>
          </a:prstGeom>
        </p:spPr>
        <p:txBody>
          <a:bodyPr wrap="none">
            <a:spAutoFit/>
          </a:bodyPr>
          <a:lstStyle/>
          <a:p>
            <a:r>
              <a:rPr lang="en-US" sz="2500" dirty="0">
                <a:solidFill>
                  <a:srgbClr val="292934"/>
                </a:solidFill>
                <a:latin typeface="Calibri" pitchFamily="34" charset="0"/>
              </a:rPr>
              <a:t>Cathy</a:t>
            </a:r>
            <a:br>
              <a:rPr lang="en-US" sz="2500" dirty="0">
                <a:solidFill>
                  <a:srgbClr val="292934"/>
                </a:solidFill>
                <a:latin typeface="Calibri" pitchFamily="34" charset="0"/>
              </a:rPr>
            </a:br>
            <a:r>
              <a:rPr lang="en-US" sz="2500" dirty="0">
                <a:solidFill>
                  <a:srgbClr val="292934"/>
                </a:solidFill>
                <a:latin typeface="Calibri" pitchFamily="34" charset="0"/>
              </a:rPr>
              <a:t>(Carpet)</a:t>
            </a:r>
          </a:p>
        </p:txBody>
      </p:sp>
      <p:sp>
        <p:nvSpPr>
          <p:cNvPr id="8" name="Rectangle 7"/>
          <p:cNvSpPr/>
          <p:nvPr/>
        </p:nvSpPr>
        <p:spPr>
          <a:xfrm>
            <a:off x="7239001" y="3581400"/>
            <a:ext cx="1905000" cy="861774"/>
          </a:xfrm>
          <a:prstGeom prst="rect">
            <a:avLst/>
          </a:prstGeom>
        </p:spPr>
        <p:txBody>
          <a:bodyPr wrap="square">
            <a:spAutoFit/>
          </a:bodyPr>
          <a:lstStyle/>
          <a:p>
            <a:r>
              <a:rPr lang="en-US" sz="2500" dirty="0">
                <a:solidFill>
                  <a:srgbClr val="292934"/>
                </a:solidFill>
                <a:latin typeface="Calibri" pitchFamily="34" charset="0"/>
              </a:rPr>
              <a:t>Samuel</a:t>
            </a:r>
            <a:br>
              <a:rPr lang="en-US" sz="2500" dirty="0">
                <a:solidFill>
                  <a:srgbClr val="292934"/>
                </a:solidFill>
                <a:latin typeface="Calibri" pitchFamily="34" charset="0"/>
              </a:rPr>
            </a:br>
            <a:r>
              <a:rPr lang="en-US" sz="2500" dirty="0">
                <a:solidFill>
                  <a:srgbClr val="292934"/>
                </a:solidFill>
                <a:latin typeface="Calibri" pitchFamily="34" charset="0"/>
              </a:rPr>
              <a:t>(Sandpaper)</a:t>
            </a:r>
          </a:p>
        </p:txBody>
      </p:sp>
      <p:sp>
        <p:nvSpPr>
          <p:cNvPr id="9" name="Rectangle 8"/>
          <p:cNvSpPr/>
          <p:nvPr/>
        </p:nvSpPr>
        <p:spPr>
          <a:xfrm>
            <a:off x="7239000" y="5181600"/>
            <a:ext cx="937244" cy="861774"/>
          </a:xfrm>
          <a:prstGeom prst="rect">
            <a:avLst/>
          </a:prstGeom>
        </p:spPr>
        <p:txBody>
          <a:bodyPr wrap="none">
            <a:spAutoFit/>
          </a:bodyPr>
          <a:lstStyle/>
          <a:p>
            <a:r>
              <a:rPr lang="en-US" sz="2500" dirty="0">
                <a:solidFill>
                  <a:srgbClr val="292934"/>
                </a:solidFill>
                <a:latin typeface="Calibri" pitchFamily="34" charset="0"/>
              </a:rPr>
              <a:t>Tonya</a:t>
            </a:r>
            <a:br>
              <a:rPr lang="en-US" sz="2500" dirty="0">
                <a:solidFill>
                  <a:srgbClr val="292934"/>
                </a:solidFill>
                <a:latin typeface="Calibri" pitchFamily="34" charset="0"/>
              </a:rPr>
            </a:br>
            <a:r>
              <a:rPr lang="en-US" sz="2500" dirty="0">
                <a:solidFill>
                  <a:srgbClr val="292934"/>
                </a:solidFill>
                <a:latin typeface="Calibri" pitchFamily="34" charset="0"/>
              </a:rPr>
              <a:t>(Tile)</a:t>
            </a:r>
          </a:p>
        </p:txBody>
      </p:sp>
    </p:spTree>
    <p:extLst>
      <p:ext uri="{BB962C8B-B14F-4D97-AF65-F5344CB8AC3E}">
        <p14:creationId xmlns:p14="http://schemas.microsoft.com/office/powerpoint/2010/main" val="10249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Defining Quantities: Scenario 2</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0"/>
            <a:ext cx="7696200" cy="2262187"/>
          </a:xfrm>
          <a:prstGeom prst="rect">
            <a:avLst/>
          </a:prstGeom>
          <a:noFill/>
          <a:ln>
            <a:noFill/>
          </a:ln>
        </p:spPr>
      </p:pic>
      <p:cxnSp>
        <p:nvCxnSpPr>
          <p:cNvPr id="11" name="Straight Connector 10"/>
          <p:cNvCxnSpPr/>
          <p:nvPr/>
        </p:nvCxnSpPr>
        <p:spPr>
          <a:xfrm>
            <a:off x="4648200" y="4267200"/>
            <a:ext cx="685800" cy="0"/>
          </a:xfrm>
          <a:prstGeom prst="line">
            <a:avLst/>
          </a:prstGeom>
          <a:ln w="19050" cmpd="sng"/>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5334000" y="4114800"/>
            <a:ext cx="2057400"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85800" y="1524000"/>
            <a:ext cx="8077200" cy="2092881"/>
          </a:xfrm>
          <a:prstGeom prst="rect">
            <a:avLst/>
          </a:prstGeom>
          <a:noFill/>
        </p:spPr>
        <p:txBody>
          <a:bodyPr wrap="square" rtlCol="0">
            <a:spAutoFit/>
          </a:bodyPr>
          <a:lstStyle/>
          <a:p>
            <a:pPr lvl="0"/>
            <a:r>
              <a:rPr lang="en-US" sz="2800" dirty="0">
                <a:latin typeface="Calibri" pitchFamily="34" charset="0"/>
              </a:rPr>
              <a:t>Josh lives 100 yards from school, and Sara lives 40 yards from school along the same road. How far from her house would Sara need to walk to be 10 yards from school?</a:t>
            </a:r>
          </a:p>
          <a:p>
            <a:endParaRPr lang="en-US" dirty="0"/>
          </a:p>
        </p:txBody>
      </p:sp>
    </p:spTree>
    <p:extLst>
      <p:ext uri="{BB962C8B-B14F-4D97-AF65-F5344CB8AC3E}">
        <p14:creationId xmlns:p14="http://schemas.microsoft.com/office/powerpoint/2010/main" val="1552249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normAutofit/>
          </a:bodyPr>
          <a:lstStyle/>
          <a:p>
            <a:r>
              <a:rPr lang="en-US" dirty="0"/>
              <a:t>Defining Quantities: Scenario 3</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0"/>
            <a:ext cx="7696200" cy="2262187"/>
          </a:xfrm>
          <a:prstGeom prst="rect">
            <a:avLst/>
          </a:prstGeom>
          <a:noFill/>
          <a:ln>
            <a:noFill/>
          </a:ln>
        </p:spPr>
      </p:pic>
      <p:cxnSp>
        <p:nvCxnSpPr>
          <p:cNvPr id="11" name="Straight Connector 10"/>
          <p:cNvCxnSpPr/>
          <p:nvPr/>
        </p:nvCxnSpPr>
        <p:spPr>
          <a:xfrm>
            <a:off x="3276600" y="4267200"/>
            <a:ext cx="1371600" cy="0"/>
          </a:xfrm>
          <a:prstGeom prst="line">
            <a:avLst/>
          </a:prstGeom>
          <a:ln w="19050" cmpd="sng"/>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4648200" y="4114800"/>
            <a:ext cx="2590800"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85800" y="1371600"/>
            <a:ext cx="8077200" cy="2523768"/>
          </a:xfrm>
          <a:prstGeom prst="rect">
            <a:avLst/>
          </a:prstGeom>
          <a:noFill/>
        </p:spPr>
        <p:txBody>
          <a:bodyPr wrap="square" rtlCol="0">
            <a:spAutoFit/>
          </a:bodyPr>
          <a:lstStyle/>
          <a:p>
            <a:pPr lvl="0"/>
            <a:r>
              <a:rPr lang="en-US" sz="2800" dirty="0">
                <a:latin typeface="Calibri" pitchFamily="34" charset="0"/>
              </a:rPr>
              <a:t>Josh lives 100 yards from school, and Sara lives 40 yards from school along the same road. Josh is walking home from school, and Sarah joins him as he passes her house. When Sara has walked 32 yards, how far has Josh walked?</a:t>
            </a:r>
          </a:p>
          <a:p>
            <a:endParaRPr lang="en-US" dirty="0"/>
          </a:p>
        </p:txBody>
      </p:sp>
    </p:spTree>
    <p:extLst>
      <p:ext uri="{BB962C8B-B14F-4D97-AF65-F5344CB8AC3E}">
        <p14:creationId xmlns:p14="http://schemas.microsoft.com/office/powerpoint/2010/main" val="1552249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Defining Quantities: Scenario 4</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0"/>
            <a:ext cx="7696200" cy="2262187"/>
          </a:xfrm>
          <a:prstGeom prst="rect">
            <a:avLst/>
          </a:prstGeom>
          <a:noFill/>
          <a:ln>
            <a:noFill/>
          </a:ln>
        </p:spPr>
      </p:pic>
      <p:cxnSp>
        <p:nvCxnSpPr>
          <p:cNvPr id="11" name="Straight Connector 10"/>
          <p:cNvCxnSpPr/>
          <p:nvPr/>
        </p:nvCxnSpPr>
        <p:spPr>
          <a:xfrm>
            <a:off x="1600200" y="4267200"/>
            <a:ext cx="4267200" cy="0"/>
          </a:xfrm>
          <a:prstGeom prst="line">
            <a:avLst/>
          </a:prstGeom>
          <a:ln w="19050" cmpd="sng"/>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5867400" y="4114800"/>
            <a:ext cx="1371600" cy="0"/>
          </a:xfrm>
          <a:prstGeom prst="line">
            <a:avLst/>
          </a:prstGeom>
          <a:ln w="19050" cmpd="sng"/>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685800" y="1447800"/>
            <a:ext cx="8077200" cy="2092881"/>
          </a:xfrm>
          <a:prstGeom prst="rect">
            <a:avLst/>
          </a:prstGeom>
          <a:noFill/>
        </p:spPr>
        <p:txBody>
          <a:bodyPr wrap="square" rtlCol="0">
            <a:spAutoFit/>
          </a:bodyPr>
          <a:lstStyle/>
          <a:p>
            <a:pPr lvl="0"/>
            <a:r>
              <a:rPr lang="en-US" sz="2800" dirty="0">
                <a:latin typeface="Calibri" pitchFamily="34" charset="0"/>
              </a:rPr>
              <a:t>Josh lives 100 yards from school, and Sara lives 40 yards from school along the same road. How far does Josh need to walk from home to meet Sara halfway through her walk home from school?</a:t>
            </a:r>
          </a:p>
          <a:p>
            <a:endParaRPr lang="en-US" dirty="0"/>
          </a:p>
        </p:txBody>
      </p:sp>
    </p:spTree>
    <p:extLst>
      <p:ext uri="{BB962C8B-B14F-4D97-AF65-F5344CB8AC3E}">
        <p14:creationId xmlns:p14="http://schemas.microsoft.com/office/powerpoint/2010/main" val="1552249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Carefully Defining Quantities: Negatives</a:t>
            </a:r>
          </a:p>
        </p:txBody>
      </p:sp>
      <p:sp>
        <p:nvSpPr>
          <p:cNvPr id="3" name="Content Placeholder 2"/>
          <p:cNvSpPr>
            <a:spLocks noGrp="1"/>
          </p:cNvSpPr>
          <p:nvPr>
            <p:ph idx="1"/>
          </p:nvPr>
        </p:nvSpPr>
        <p:spPr>
          <a:xfrm>
            <a:off x="609600" y="1371600"/>
            <a:ext cx="8077200" cy="5181600"/>
          </a:xfrm>
        </p:spPr>
        <p:txBody>
          <a:bodyPr/>
          <a:lstStyle/>
          <a:p>
            <a:pPr marL="365760" indent="-365760">
              <a:spcBef>
                <a:spcPts val="800"/>
              </a:spcBef>
            </a:pPr>
            <a:r>
              <a:rPr lang="en-US" sz="3100" dirty="0"/>
              <a:t>Carefully defining quantities makes the meaning of zero clear. </a:t>
            </a:r>
          </a:p>
          <a:p>
            <a:pPr marL="365760" indent="-365760">
              <a:spcBef>
                <a:spcPts val="800"/>
              </a:spcBef>
            </a:pPr>
            <a:r>
              <a:rPr lang="en-US" sz="3100" dirty="0"/>
              <a:t>How could you carefully define quantities  to make sense of negative numbers?</a:t>
            </a:r>
          </a:p>
          <a:p>
            <a:pPr marL="365760" indent="-365760">
              <a:spcBef>
                <a:spcPts val="800"/>
              </a:spcBef>
            </a:pPr>
            <a:r>
              <a:rPr lang="en-US" sz="3100" dirty="0"/>
              <a:t>Can you think of ways the various distances defined in the four scenarios allow for interpretations of negative values like −10 </a:t>
            </a:r>
            <a:br>
              <a:rPr lang="en-US" sz="3100" dirty="0"/>
            </a:br>
            <a:r>
              <a:rPr lang="en-US" sz="3100" dirty="0"/>
              <a:t>or −20? </a:t>
            </a:r>
          </a:p>
          <a:p>
            <a:pPr marL="365760" indent="-365760">
              <a:spcBef>
                <a:spcPts val="800"/>
              </a:spcBef>
            </a:pPr>
            <a:r>
              <a:rPr lang="en-US" sz="3100" dirty="0"/>
              <a:t>Work with a partner to come up with an example that involves negative numbers.</a:t>
            </a:r>
          </a:p>
        </p:txBody>
      </p:sp>
    </p:spTree>
    <p:extLst>
      <p:ext uri="{BB962C8B-B14F-4D97-AF65-F5344CB8AC3E}">
        <p14:creationId xmlns:p14="http://schemas.microsoft.com/office/powerpoint/2010/main" val="142064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990600"/>
          </a:xfrm>
        </p:spPr>
        <p:txBody>
          <a:bodyPr>
            <a:noAutofit/>
          </a:bodyPr>
          <a:lstStyle/>
          <a:p>
            <a:r>
              <a:rPr lang="en-US" sz="3800" dirty="0"/>
              <a:t>Reflect: Content Deepening Focus Question 3</a:t>
            </a:r>
          </a:p>
        </p:txBody>
      </p:sp>
      <p:sp>
        <p:nvSpPr>
          <p:cNvPr id="3" name="Content Placeholder 2"/>
          <p:cNvSpPr>
            <a:spLocks noGrp="1"/>
          </p:cNvSpPr>
          <p:nvPr>
            <p:ph idx="1"/>
          </p:nvPr>
        </p:nvSpPr>
        <p:spPr>
          <a:xfrm>
            <a:off x="381000" y="1524000"/>
            <a:ext cx="8305800" cy="4876800"/>
          </a:xfrm>
        </p:spPr>
        <p:txBody>
          <a:bodyPr/>
          <a:lstStyle/>
          <a:p>
            <a:pPr marL="0" indent="0">
              <a:spcBef>
                <a:spcPts val="0"/>
              </a:spcBef>
              <a:buNone/>
            </a:pPr>
            <a:r>
              <a:rPr lang="en-US" sz="3200" dirty="0"/>
              <a:t>How does precision in defining quantities affect our ability to analyze relationships between quantities and understand the world around us?</a:t>
            </a:r>
          </a:p>
        </p:txBody>
      </p:sp>
    </p:spTree>
    <p:extLst>
      <p:ext uri="{BB962C8B-B14F-4D97-AF65-F5344CB8AC3E}">
        <p14:creationId xmlns:p14="http://schemas.microsoft.com/office/powerpoint/2010/main" val="344828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1CE25-54C7-46E4-9E7B-8711E5495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32772"/>
            <a:ext cx="5868219" cy="6420746"/>
          </a:xfrm>
          <a:prstGeom prst="rect">
            <a:avLst/>
          </a:prstGeom>
        </p:spPr>
      </p:pic>
      <p:sp>
        <p:nvSpPr>
          <p:cNvPr id="7" name="Rectangle 6"/>
          <p:cNvSpPr>
            <a:spLocks noChangeArrowheads="1"/>
          </p:cNvSpPr>
          <p:nvPr/>
        </p:nvSpPr>
        <p:spPr bwMode="auto">
          <a:xfrm>
            <a:off x="4511566" y="4953000"/>
            <a:ext cx="2727434"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274320" indent="-274320" eaLnBrk="1" hangingPunct="1">
              <a:spcBef>
                <a:spcPts val="600"/>
              </a:spcBef>
              <a:spcAft>
                <a:spcPts val="0"/>
              </a:spcAft>
              <a:buFont typeface="Arial" pitchFamily="34" charset="0"/>
              <a:buChar char="•"/>
            </a:pPr>
            <a:r>
              <a:rPr lang="en-US" sz="2350" dirty="0"/>
              <a:t>How can science content storyline coherence be enhanced by explicitly implementing </a:t>
            </a:r>
            <a:r>
              <a:rPr lang="en-US" sz="2350" dirty="0" err="1"/>
              <a:t>STeLLA</a:t>
            </a:r>
            <a:r>
              <a:rPr lang="en-US" sz="2350" dirty="0"/>
              <a:t> strategy F (Make explicit links between science ideas and activities), strategy G (Link science ideas to other science ideas), and strategy H (Highlight key science ideas and focus question throughout)? </a:t>
            </a:r>
          </a:p>
          <a:p>
            <a:pPr marL="274320" indent="-274320" eaLnBrk="1" hangingPunct="1">
              <a:spcBef>
                <a:spcPts val="600"/>
              </a:spcBef>
              <a:spcAft>
                <a:spcPts val="0"/>
              </a:spcAft>
              <a:buFont typeface="Arial" pitchFamily="34" charset="0"/>
              <a:buChar char="•"/>
            </a:pPr>
            <a:r>
              <a:rPr lang="en-US" sz="2350" dirty="0"/>
              <a:t>How will the Student Thinking Lens and Science Content Storyline Lens strategies help you teach the Forces lessons in </a:t>
            </a:r>
            <a:br>
              <a:rPr lang="en-US" sz="2350" dirty="0"/>
            </a:br>
            <a:r>
              <a:rPr lang="en-US" sz="2350" dirty="0"/>
              <a:t>the fall?</a:t>
            </a:r>
          </a:p>
          <a:p>
            <a:pPr marL="274320" indent="-274320">
              <a:spcBef>
                <a:spcPts val="600"/>
              </a:spcBef>
            </a:pPr>
            <a:r>
              <a:rPr lang="en-US" sz="2350" dirty="0"/>
              <a:t>How can ideas about forces help us explain the motion of objects? </a:t>
            </a:r>
          </a:p>
          <a:p>
            <a:pPr marL="274320" indent="-274320">
              <a:spcBef>
                <a:spcPts val="600"/>
              </a:spcBef>
            </a:pPr>
            <a:r>
              <a:rPr lang="en-US" sz="2350" dirty="0"/>
              <a:t>What is the difference between mass and weight?</a:t>
            </a:r>
          </a:p>
          <a:p>
            <a:pPr marL="274320" indent="-274320">
              <a:spcBef>
                <a:spcPts val="600"/>
              </a:spcBef>
            </a:pPr>
            <a:r>
              <a:rPr lang="en-US" sz="2350" dirty="0"/>
              <a:t>How does precision in defining quantities affect our ability to analyze relationships between quantities and understand the world around us?</a:t>
            </a:r>
          </a:p>
        </p:txBody>
      </p:sp>
    </p:spTree>
    <p:extLst>
      <p:ext uri="{BB962C8B-B14F-4D97-AF65-F5344CB8AC3E}">
        <p14:creationId xmlns:p14="http://schemas.microsoft.com/office/powerpoint/2010/main" val="176518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828800"/>
            <a:ext cx="8077200" cy="4876800"/>
          </a:xfrm>
        </p:spPr>
        <p:txBody>
          <a:bodyPr/>
          <a:lstStyle/>
          <a:p>
            <a:pPr marL="365760" indent="-365760"/>
            <a:r>
              <a:rPr lang="en-US" sz="3200" dirty="0"/>
              <a:t>What does the organization of the summary chart in the </a:t>
            </a:r>
            <a:r>
              <a:rPr lang="en-US" sz="3200" dirty="0" err="1"/>
              <a:t>STeLLA</a:t>
            </a:r>
            <a:r>
              <a:rPr lang="en-US" sz="3200" dirty="0"/>
              <a:t> strategies booklet highlight about the Science Content Storyline Lens strategies? </a:t>
            </a:r>
          </a:p>
          <a:p>
            <a:pPr marL="365760" indent="-365760">
              <a:spcBef>
                <a:spcPts val="1200"/>
              </a:spcBef>
            </a:pPr>
            <a:r>
              <a:rPr lang="en-US" sz="3200" dirty="0"/>
              <a:t>Do you want to make any revisions or additions to our poster on 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a:t>
            </a:r>
            <a:r>
              <a:rPr lang="en-US" sz="3200" dirty="0" err="1"/>
              <a:t>RESPeCT</a:t>
            </a:r>
            <a:r>
              <a:rPr lang="en-US" sz="3200" dirty="0"/>
              <a:t> PD program!</a:t>
            </a:r>
          </a:p>
        </p:txBody>
      </p:sp>
    </p:spTree>
    <p:extLst>
      <p:ext uri="{BB962C8B-B14F-4D97-AF65-F5344CB8AC3E}">
        <p14:creationId xmlns:p14="http://schemas.microsoft.com/office/powerpoint/2010/main" val="46376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1</a:t>
            </a:r>
          </a:p>
        </p:txBody>
      </p:sp>
      <p:sp>
        <p:nvSpPr>
          <p:cNvPr id="3" name="Content Placeholder 2"/>
          <p:cNvSpPr>
            <a:spLocks noGrp="1"/>
          </p:cNvSpPr>
          <p:nvPr>
            <p:ph idx="1"/>
          </p:nvPr>
        </p:nvSpPr>
        <p:spPr/>
        <p:txBody>
          <a:bodyPr/>
          <a:lstStyle/>
          <a:p>
            <a:pPr marL="0" indent="0">
              <a:buNone/>
            </a:pPr>
            <a:r>
              <a:rPr lang="en-US" sz="3200" dirty="0"/>
              <a:t>How can science content storyline coherence be enhanced by explicitly implementing </a:t>
            </a:r>
            <a:r>
              <a:rPr lang="en-US" sz="3200" dirty="0" err="1"/>
              <a:t>STeLLA</a:t>
            </a:r>
            <a:r>
              <a:rPr lang="en-US" sz="3200" dirty="0"/>
              <a:t>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fontScale="90000"/>
          </a:bodyPr>
          <a:lstStyle/>
          <a:p>
            <a:r>
              <a:rPr lang="en-US" dirty="0"/>
              <a:t>SCSL Strategies F, G, and H: Purposes and Key Features</a:t>
            </a:r>
          </a:p>
        </p:txBody>
      </p:sp>
      <p:sp>
        <p:nvSpPr>
          <p:cNvPr id="3" name="Content Placeholder 2"/>
          <p:cNvSpPr>
            <a:spLocks noGrp="1"/>
          </p:cNvSpPr>
          <p:nvPr>
            <p:ph idx="1"/>
          </p:nvPr>
        </p:nvSpPr>
        <p:spPr>
          <a:xfrm>
            <a:off x="533400" y="16002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610600" cy="990600"/>
          </a:xfrm>
        </p:spPr>
        <p:txBody>
          <a:bodyPr>
            <a:normAutofit fontScale="90000"/>
          </a:bodyPr>
          <a:lstStyle/>
          <a:p>
            <a:r>
              <a:rPr lang="en-US" dirty="0"/>
              <a:t>SCSL Strategies F, G, and H: Discussion Question</a:t>
            </a:r>
          </a:p>
        </p:txBody>
      </p:sp>
      <p:sp>
        <p:nvSpPr>
          <p:cNvPr id="3" name="Content Placeholder 2"/>
          <p:cNvSpPr>
            <a:spLocks noGrp="1"/>
          </p:cNvSpPr>
          <p:nvPr>
            <p:ph idx="1"/>
          </p:nvPr>
        </p:nvSpPr>
        <p:spPr>
          <a:xfrm>
            <a:off x="533400" y="1676400"/>
            <a:ext cx="8305800" cy="4876800"/>
          </a:xfrm>
        </p:spPr>
        <p:txBody>
          <a:bodyPr/>
          <a:lstStyle/>
          <a:p>
            <a:pPr marL="0" indent="0">
              <a:buNone/>
            </a:pPr>
            <a:r>
              <a:rPr lang="en-US" sz="3200" dirty="0"/>
              <a:t>What’s similar and different about these three strategies? </a:t>
            </a:r>
          </a:p>
          <a:p>
            <a:pPr marL="0" indent="0">
              <a:buNone/>
            </a:pPr>
            <a:endParaRPr lang="en-US" sz="28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Preparing for Video-based Lesson Analysis</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6252</TotalTime>
  <Words>7900</Words>
  <Application>Microsoft Office PowerPoint</Application>
  <PresentationFormat>On-screen Show (4:3)</PresentationFormat>
  <Paragraphs>940</Paragraphs>
  <Slides>53</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Cambria</vt:lpstr>
      <vt:lpstr>Lucida Sans Unicode</vt:lpstr>
      <vt:lpstr>Clarity</vt:lpstr>
      <vt:lpstr>RESPeCT Template</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G and H</vt:lpstr>
      <vt:lpstr>Lesson Analysis: Strategies F, G, and H</vt:lpstr>
      <vt:lpstr>Summary: Strategies F, G, and H</vt:lpstr>
      <vt:lpstr>Lesson Analysis: Focus Question 2</vt:lpstr>
      <vt:lpstr>Forces Lesson Plan Conversation</vt:lpstr>
      <vt:lpstr>STL Strategies Highlighted in Forces Lessons</vt:lpstr>
      <vt:lpstr>SCSL Strategies Highlighted in Forces Lessons</vt:lpstr>
      <vt:lpstr>Overview of Study-Group Sessions</vt:lpstr>
      <vt:lpstr>Teaching the Forces Lessons</vt:lpstr>
      <vt:lpstr>Scheduling School-Year Study Groups</vt:lpstr>
      <vt:lpstr> Forces</vt:lpstr>
      <vt:lpstr>Content Deepening Homework</vt:lpstr>
      <vt:lpstr>Content Deepening Focus Questions</vt:lpstr>
      <vt:lpstr>Content Deepening: Focus Question 1</vt:lpstr>
      <vt:lpstr>Investigation 1: Show What You Know</vt:lpstr>
      <vt:lpstr>Investigation 1: Show What You Know</vt:lpstr>
      <vt:lpstr>Investigation 1: Show What You Know</vt:lpstr>
      <vt:lpstr>Investigation 1: Show What You Know</vt:lpstr>
      <vt:lpstr>Reflect: Content Deepening: Focus Question 1</vt:lpstr>
      <vt:lpstr>Our Unit Central Questions</vt:lpstr>
      <vt:lpstr>Content Deepening: Focus Question 2</vt:lpstr>
      <vt:lpstr>Review: Distinguishing Mass and Weight</vt:lpstr>
      <vt:lpstr>Investigation 2: Mass versus Weight</vt:lpstr>
      <vt:lpstr>Reflect: Content Deepening Focus Question 2</vt:lpstr>
      <vt:lpstr>Investigation 3: Paddleball</vt:lpstr>
      <vt:lpstr>Investigation 4: Toy Car</vt:lpstr>
      <vt:lpstr>Investigation 5: Hockey Puck in Motion</vt:lpstr>
      <vt:lpstr>Investigation 6: Ball on an Incline</vt:lpstr>
      <vt:lpstr>Math Content Deepening: Central Question</vt:lpstr>
      <vt:lpstr>Content Deepening: Focus Question 3</vt:lpstr>
      <vt:lpstr>Common Core Mathematical Practices</vt:lpstr>
      <vt:lpstr>What Is a Quantity?</vt:lpstr>
      <vt:lpstr>Defining Quantities: Scenario 1</vt:lpstr>
      <vt:lpstr>Visualizing Scenario 1</vt:lpstr>
      <vt:lpstr>Defining Quantities: Scenario 2</vt:lpstr>
      <vt:lpstr>Defining Quantities: Scenario 3</vt:lpstr>
      <vt:lpstr>Defining Quantities: Scenario 4</vt:lpstr>
      <vt:lpstr>Carefully Defining Quantities: Negatives</vt:lpstr>
      <vt:lpstr>Reflect: Content Deepening Focus Question 3</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735</cp:revision>
  <cp:lastPrinted>2016-03-11T19:13:05Z</cp:lastPrinted>
  <dcterms:created xsi:type="dcterms:W3CDTF">2014-06-10T18:20:14Z</dcterms:created>
  <dcterms:modified xsi:type="dcterms:W3CDTF">2020-01-07T21:52:23Z</dcterms:modified>
</cp:coreProperties>
</file>