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9" r:id="rId2"/>
    <p:sldId id="365" r:id="rId3"/>
    <p:sldId id="363" r:id="rId4"/>
    <p:sldId id="364" r:id="rId5"/>
    <p:sldId id="392" r:id="rId6"/>
    <p:sldId id="400" r:id="rId7"/>
    <p:sldId id="414" r:id="rId8"/>
    <p:sldId id="393" r:id="rId9"/>
    <p:sldId id="401" r:id="rId10"/>
    <p:sldId id="415" r:id="rId11"/>
    <p:sldId id="402" r:id="rId12"/>
    <p:sldId id="413" r:id="rId13"/>
    <p:sldId id="416" r:id="rId14"/>
    <p:sldId id="412" r:id="rId15"/>
    <p:sldId id="403" r:id="rId16"/>
    <p:sldId id="4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8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676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46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91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96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75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549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65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54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65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96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65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5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46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848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 In traits Lesson 1A</a:t>
            </a:r>
            <a:endParaRPr lang="en-US" altLang="en-US" dirty="0">
              <a:solidFill>
                <a:srgbClr val="D2533C"/>
              </a:solidFill>
              <a:latin typeface="Calibri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Are Living Things of the Same Kind Alike and Different?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901406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Compare Your Ladybugs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Now compare your ladybugs and talk about any </a:t>
            </a:r>
            <a:r>
              <a:rPr lang="en-US" sz="3200" b="1" dirty="0"/>
              <a:t>differences</a:t>
            </a:r>
            <a:r>
              <a:rPr lang="en-US" sz="3200" dirty="0"/>
              <a:t> you observe.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Scientists call these differences </a:t>
            </a:r>
            <a:r>
              <a:rPr lang="en-US" sz="3200" b="1" dirty="0"/>
              <a:t>variations</a:t>
            </a:r>
            <a:r>
              <a:rPr lang="en-US" sz="3200" dirty="0"/>
              <a:t>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b="1" dirty="0"/>
              <a:t>Variation</a:t>
            </a:r>
            <a:r>
              <a:rPr lang="en-US" sz="3200" dirty="0"/>
              <a:t> is a science idea that describes the differences in traits among living things of the same kind. </a:t>
            </a:r>
          </a:p>
        </p:txBody>
      </p:sp>
    </p:spTree>
    <p:extLst>
      <p:ext uri="{BB962C8B-B14F-4D97-AF65-F5344CB8AC3E}">
        <p14:creationId xmlns:p14="http://schemas.microsoft.com/office/powerpoint/2010/main" xmlns="" val="354040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Ladybugs: Traits and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733800"/>
            <a:ext cx="1925821" cy="600076"/>
          </a:xfrm>
        </p:spPr>
        <p:txBody>
          <a:bodyPr/>
          <a:lstStyle/>
          <a:p>
            <a:pPr marL="0" indent="0" algn="ctr">
              <a:buNone/>
            </a:pPr>
            <a:r>
              <a:rPr lang="en-US" sz="2900" b="1" smtClean="0">
                <a:latin typeface="Calibri" charset="0"/>
              </a:rPr>
              <a:t>VARIATION</a:t>
            </a:r>
            <a:endParaRPr lang="en-US" sz="2900" b="1" dirty="0">
              <a:latin typeface="Calibr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2247900"/>
            <a:ext cx="3581400" cy="3581400"/>
            <a:chOff x="3124200" y="2590800"/>
            <a:chExt cx="4800600" cy="4800600"/>
          </a:xfrm>
        </p:grpSpPr>
        <p:sp>
          <p:nvSpPr>
            <p:cNvPr id="5" name="Oval 4"/>
            <p:cNvSpPr/>
            <p:nvPr/>
          </p:nvSpPr>
          <p:spPr>
            <a:xfrm>
              <a:off x="3124200" y="2590800"/>
              <a:ext cx="4800600" cy="480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57650" y="3524250"/>
              <a:ext cx="2933700" cy="29337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01379" y="2247900"/>
            <a:ext cx="3581400" cy="3581400"/>
            <a:chOff x="3124200" y="2590800"/>
            <a:chExt cx="4800600" cy="4800600"/>
          </a:xfrm>
        </p:grpSpPr>
        <p:sp>
          <p:nvSpPr>
            <p:cNvPr id="10" name="Oval 9"/>
            <p:cNvSpPr/>
            <p:nvPr/>
          </p:nvSpPr>
          <p:spPr>
            <a:xfrm>
              <a:off x="3124200" y="2590800"/>
              <a:ext cx="4800600" cy="480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057650" y="3524250"/>
              <a:ext cx="2933700" cy="29337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52600" y="3733800"/>
            <a:ext cx="1251934" cy="43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900" b="1" dirty="0">
                <a:latin typeface="Calibri" charset="0"/>
              </a:rPr>
              <a:t>TRAITS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1600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Ladybugs</a:t>
            </a:r>
          </a:p>
        </p:txBody>
      </p:sp>
    </p:spTree>
    <p:extLst>
      <p:ext uri="{BB962C8B-B14F-4D97-AF65-F5344CB8AC3E}">
        <p14:creationId xmlns:p14="http://schemas.microsoft.com/office/powerpoint/2010/main" xmlns="" val="19294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Times New Roman" panose="02020603050405020304" pitchFamily="18" charset="0"/>
              </a:rPr>
              <a:t>How are living things of the same kind alike </a:t>
            </a:r>
            <a:br>
              <a:rPr lang="en-US" sz="3200" dirty="0">
                <a:ea typeface="Times New Roman" panose="02020603050405020304" pitchFamily="18" charset="0"/>
              </a:rPr>
            </a:br>
            <a:r>
              <a:rPr lang="en-US" sz="3200" dirty="0">
                <a:ea typeface="Times New Roman" panose="02020603050405020304" pitchFamily="18" charset="0"/>
              </a:rPr>
              <a:t>and different? 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b="1" dirty="0"/>
              <a:t>Traits</a:t>
            </a:r>
            <a:r>
              <a:rPr lang="en-US" sz="3200" dirty="0"/>
              <a:t> are features or characteristics that identify living things of the same kind.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A trait can be the way a living thing looks or the way it acts.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b="1" dirty="0"/>
              <a:t>Variation</a:t>
            </a:r>
            <a:r>
              <a:rPr lang="en-US" sz="3200" dirty="0"/>
              <a:t> refers to the differences in traits among living things of the same kind.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1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0693816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Art: Cat Image 1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RES.C2.VIT.L1HO.002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Art: Cat I</a:t>
                      </a:r>
                      <a:endParaRPr lang="en-US" sz="32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RES.C2.VIT.L1HO.003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8" name="Picture 4" descr="http://www.vetprofessionals.com/catprofessional/images/home-c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578225" cy="24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yougogirl.typepad.com/photos/uncategorized/2008/05/05/img_0274_edite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011" y="1339970"/>
            <a:ext cx="2660830" cy="26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2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7009" y="4090835"/>
            <a:ext cx="2300605" cy="2294255"/>
          </a:xfrm>
          <a:prstGeom prst="rect">
            <a:avLst/>
          </a:prstGeom>
        </p:spPr>
      </p:pic>
      <p:pic>
        <p:nvPicPr>
          <p:cNvPr id="7" name="image24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608" y="4325957"/>
            <a:ext cx="2537233" cy="2128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70D55B-9168-45B7-BF81-9537D18A4D58}"/>
              </a:ext>
            </a:extLst>
          </p:cNvPr>
          <p:cNvSpPr txBox="1"/>
          <p:nvPr/>
        </p:nvSpPr>
        <p:spPr>
          <a:xfrm>
            <a:off x="6149114" y="4015969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 Cassie Jones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64D5C7-CBEC-4E9A-8EBB-A464929FD951}"/>
              </a:ext>
            </a:extLst>
          </p:cNvPr>
          <p:cNvSpPr txBox="1"/>
          <p:nvPr/>
        </p:nvSpPr>
        <p:spPr>
          <a:xfrm>
            <a:off x="1906606" y="6383179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Wikimedia.org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6FEE73-75C1-4456-AF65-D19DE3C5A632}"/>
              </a:ext>
            </a:extLst>
          </p:cNvPr>
          <p:cNvSpPr txBox="1"/>
          <p:nvPr/>
        </p:nvSpPr>
        <p:spPr>
          <a:xfrm>
            <a:off x="6109016" y="6416569"/>
            <a:ext cx="1657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 Joyce Gross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E6DAFC-2007-4B72-900D-4D9FAF0CAF05}"/>
              </a:ext>
            </a:extLst>
          </p:cNvPr>
          <p:cNvSpPr txBox="1"/>
          <p:nvPr/>
        </p:nvSpPr>
        <p:spPr>
          <a:xfrm>
            <a:off x="2166541" y="3716843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used with permission by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35486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your science notebook, list the following: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One trait of a cat and two variations of that trait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One trait of a ladybug and two variations of that trait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Resources to use: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Our class circle map for the cats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Your Trait and Variation circle maps for </a:t>
            </a:r>
            <a:br>
              <a:rPr lang="en-US" sz="3200" dirty="0"/>
            </a:br>
            <a:r>
              <a:rPr lang="en-US" sz="3200" dirty="0"/>
              <a:t>the ladybugs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60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In our next lesson, we’ll gather data on one ladybug trait</a:t>
            </a:r>
            <a:r>
              <a:rPr lang="en-US" sz="3200" dirty="0"/>
              <a:t>—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the number of spots they have.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Then we’ll find out how scientists organize their data so they can identify patterns and analyze variations in a trait.</a:t>
            </a:r>
          </a:p>
        </p:txBody>
      </p:sp>
    </p:spTree>
    <p:extLst>
      <p:ext uri="{BB962C8B-B14F-4D97-AF65-F5344CB8AC3E}">
        <p14:creationId xmlns:p14="http://schemas.microsoft.com/office/powerpoint/2010/main" xmlns="" val="339470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What Do You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emale wood mouse in nest suckling you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BA9C35-1724-4B7A-BDA0-238FE63EE3AA}"/>
              </a:ext>
            </a:extLst>
          </p:cNvPr>
          <p:cNvSpPr txBox="1"/>
          <p:nvPr/>
        </p:nvSpPr>
        <p:spPr>
          <a:xfrm>
            <a:off x="6781800" y="6172200"/>
            <a:ext cx="1526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Tony Allen</a:t>
            </a:r>
          </a:p>
        </p:txBody>
      </p:sp>
    </p:spTree>
    <p:extLst>
      <p:ext uri="{BB962C8B-B14F-4D97-AF65-F5344CB8AC3E}">
        <p14:creationId xmlns:p14="http://schemas.microsoft.com/office/powerpoint/2010/main" xmlns="" val="412127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Unit Central Question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Times New Roman" panose="02020603050405020304" pitchFamily="18" charset="0"/>
              </a:rPr>
              <a:t>Do all of the mice living in the same environment, such as a field or forest, have </a:t>
            </a:r>
            <a:br>
              <a:rPr lang="en-US" sz="3200" dirty="0">
                <a:ea typeface="Times New Roman" panose="02020603050405020304" pitchFamily="18" charset="0"/>
              </a:rPr>
            </a:br>
            <a:r>
              <a:rPr lang="en-US" sz="3200" dirty="0">
                <a:ea typeface="Times New Roman" panose="02020603050405020304" pitchFamily="18" charset="0"/>
              </a:rPr>
              <a:t>an equal chance of surviving?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Times New Roman" panose="02020603050405020304" pitchFamily="18" charset="0"/>
              </a:rPr>
              <a:t>How are living things of the same kind alike </a:t>
            </a:r>
            <a:br>
              <a:rPr lang="en-US" sz="3200" dirty="0">
                <a:ea typeface="Times New Roman" panose="02020603050405020304" pitchFamily="18" charset="0"/>
              </a:rPr>
            </a:br>
            <a:r>
              <a:rPr lang="en-US" sz="3200" dirty="0">
                <a:ea typeface="Times New Roman" panose="02020603050405020304" pitchFamily="18" charset="0"/>
              </a:rPr>
              <a:t>and different? 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How Do You Know These Are Cats?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1065243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Art: Cat Image 1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RES.C2.VIT.L1HO.002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Art: Cat Image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2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RES.C2.VIT.L1HO.003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8" name="Picture 4" descr="http://www.vetprofessionals.com/catprofessional/images/home-c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578225" cy="24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times.co.uk/tto/multimedia/archive/00342/114240651_cat_34294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822342" cy="25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4114800"/>
            <a:ext cx="3602596" cy="240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yougogirl.typepad.com/photos/uncategorized/2008/05/05/img_0274_edited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DB55AC-C59B-42B4-8ED1-77086C7AF99F}"/>
              </a:ext>
            </a:extLst>
          </p:cNvPr>
          <p:cNvSpPr txBox="1"/>
          <p:nvPr/>
        </p:nvSpPr>
        <p:spPr>
          <a:xfrm>
            <a:off x="5943600" y="6477000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 Cassie Jones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BAF0DB-4C51-4498-B1CF-84EDD258E76A}"/>
              </a:ext>
            </a:extLst>
          </p:cNvPr>
          <p:cNvSpPr txBox="1"/>
          <p:nvPr/>
        </p:nvSpPr>
        <p:spPr>
          <a:xfrm>
            <a:off x="5948885" y="3733800"/>
            <a:ext cx="2204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used with permission by BSCS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A7BF96-EE3E-499E-B612-0E4A3D43C6B0}"/>
              </a:ext>
            </a:extLst>
          </p:cNvPr>
          <p:cNvSpPr txBox="1"/>
          <p:nvPr/>
        </p:nvSpPr>
        <p:spPr>
          <a:xfrm>
            <a:off x="2166541" y="3716843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used with permission by BSCS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480F73-9977-48EE-BA7A-28CD95CD01C0}"/>
              </a:ext>
            </a:extLst>
          </p:cNvPr>
          <p:cNvSpPr txBox="1"/>
          <p:nvPr/>
        </p:nvSpPr>
        <p:spPr>
          <a:xfrm>
            <a:off x="2756563" y="64770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16851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pPr marL="777240"/>
            <a:r>
              <a:rPr lang="en-US" dirty="0"/>
              <a:t>Key Science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Traits</a:t>
            </a:r>
            <a:r>
              <a:rPr lang="en-US" sz="3200" dirty="0"/>
              <a:t> are features or characteristics of living things of the same kind. A trait can be the way </a:t>
            </a:r>
            <a:br>
              <a:rPr lang="en-US" sz="3200" dirty="0"/>
            </a:br>
            <a:r>
              <a:rPr lang="en-US" sz="3200" dirty="0"/>
              <a:t>a living thing looks or the way it acts.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Write this definition in your science notebook.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List an example of something that’s </a:t>
            </a:r>
            <a:br>
              <a:rPr lang="en-US" sz="3200" dirty="0"/>
            </a:br>
            <a:r>
              <a:rPr lang="en-US" sz="3200" dirty="0"/>
              <a:t>a trait and something that isn’t a trait.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1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90600"/>
          </a:xfrm>
        </p:spPr>
        <p:txBody>
          <a:bodyPr/>
          <a:lstStyle/>
          <a:p>
            <a:r>
              <a:rPr lang="en-US" dirty="0"/>
              <a:t>What Traits Do Dogs Have?</a:t>
            </a:r>
          </a:p>
        </p:txBody>
      </p:sp>
      <p:pic>
        <p:nvPicPr>
          <p:cNvPr id="14" name="Picture 2" descr="S:\Production\Art Files--Final\RESPECT-MSPCP\Genetics\RES.C1.GEN.L1HO.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124200" cy="3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33800" y="5562600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© </a:t>
            </a:r>
            <a:r>
              <a:rPr lang="en-US" sz="800" dirty="0" err="1">
                <a:latin typeface="Calibri" panose="020F0502020204030204" pitchFamily="34" charset="0"/>
              </a:rPr>
              <a:t>Isselee</a:t>
            </a:r>
            <a:r>
              <a:rPr lang="en-US" sz="800" dirty="0">
                <a:latin typeface="Calibri" panose="020F0502020204030204" pitchFamily="34" charset="0"/>
              </a:rPr>
              <a:t> | Dreamstime.com</a:t>
            </a:r>
          </a:p>
        </p:txBody>
      </p:sp>
    </p:spTree>
    <p:extLst>
      <p:ext uri="{BB962C8B-B14F-4D97-AF65-F5344CB8AC3E}">
        <p14:creationId xmlns:p14="http://schemas.microsoft.com/office/powerpoint/2010/main" xmlns="" val="216851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Traits of This Living Thing? </a:t>
            </a:r>
          </a:p>
        </p:txBody>
      </p:sp>
      <p:pic>
        <p:nvPicPr>
          <p:cNvPr id="2050" name="Picture 2" descr="http://wallmeta.com/wp-content/uploads/2015/02/Ladybug-Wallpaper-Cool-Desk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285559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7F07AD-15C8-4304-BFDF-1B3F24E9B5F2}"/>
              </a:ext>
            </a:extLst>
          </p:cNvPr>
          <p:cNvSpPr txBox="1"/>
          <p:nvPr/>
        </p:nvSpPr>
        <p:spPr>
          <a:xfrm>
            <a:off x="4953000" y="5715000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Clipart-library.com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0687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Compare Your Ladybugs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Share your picture with a partner and compare the ladybugs’ traits.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Which ladybug traits are </a:t>
            </a:r>
            <a:r>
              <a:rPr lang="en-US" sz="3200" b="1" dirty="0"/>
              <a:t>alike</a:t>
            </a:r>
            <a:r>
              <a:rPr lang="en-US" sz="3200" dirty="0"/>
              <a:t>?</a:t>
            </a:r>
          </a:p>
        </p:txBody>
      </p:sp>
      <p:pic>
        <p:nvPicPr>
          <p:cNvPr id="4" name="Picture 2" descr="http://wallmeta.com/wp-content/uploads/2015/02/Ladybug-Wallpaper-Cool-Desk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100250" cy="23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7F07AD-15C8-4304-BFDF-1B3F24E9B5F2}"/>
              </a:ext>
            </a:extLst>
          </p:cNvPr>
          <p:cNvSpPr txBox="1"/>
          <p:nvPr/>
        </p:nvSpPr>
        <p:spPr>
          <a:xfrm>
            <a:off x="5791200" y="5791200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Clipart-library.com</a:t>
            </a:r>
          </a:p>
        </p:txBody>
      </p:sp>
      <p:pic>
        <p:nvPicPr>
          <p:cNvPr id="6" name="Picture 5" descr="The Dress? of Wines: When a Beetle Plays Wine Games on You | Wine ">
            <a:extLst>
              <a:ext uri="{FF2B5EF4-FFF2-40B4-BE49-F238E27FC236}">
                <a16:creationId xmlns:a16="http://schemas.microsoft.com/office/drawing/2014/main" xmlns="" id="{FD80925C-378A-4094-9AD6-5016E777A3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454" y="3524275"/>
            <a:ext cx="2967002" cy="2286000"/>
          </a:xfrm>
          <a:prstGeom prst="rect">
            <a:avLst/>
          </a:prstGeom>
          <a:noFill/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7F07AD-15C8-4304-BFDF-1B3F24E9B5F2}"/>
              </a:ext>
            </a:extLst>
          </p:cNvPr>
          <p:cNvSpPr txBox="1"/>
          <p:nvPr/>
        </p:nvSpPr>
        <p:spPr>
          <a:xfrm>
            <a:off x="2209800" y="5791200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Clipart-library.com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540406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427</Words>
  <Application>Microsoft Office PowerPoint</Application>
  <PresentationFormat>On-screen Show (4:3)</PresentationFormat>
  <Paragraphs>79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Variation In traits Lesson 1A</vt:lpstr>
      <vt:lpstr>What Do You See?</vt:lpstr>
      <vt:lpstr>Unit Central Question </vt:lpstr>
      <vt:lpstr>Today’s Focus Question</vt:lpstr>
      <vt:lpstr>How Do You Know These Are Cats?</vt:lpstr>
      <vt:lpstr>Key Science Idea</vt:lpstr>
      <vt:lpstr>What Traits Do Dogs Have?</vt:lpstr>
      <vt:lpstr>What Are the Traits of This Living Thing? </vt:lpstr>
      <vt:lpstr>Compare Your Ladybugs</vt:lpstr>
      <vt:lpstr>Compare Your Ladybugs</vt:lpstr>
      <vt:lpstr>Ladybugs: Traits and Variation</vt:lpstr>
      <vt:lpstr>Our Focus Question</vt:lpstr>
      <vt:lpstr>Key Science Ideas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188</cp:revision>
  <dcterms:created xsi:type="dcterms:W3CDTF">2014-06-10T18:20:14Z</dcterms:created>
  <dcterms:modified xsi:type="dcterms:W3CDTF">2019-12-03T19:13:03Z</dcterms:modified>
</cp:coreProperties>
</file>