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412" r:id="rId2"/>
    <p:sldId id="413" r:id="rId3"/>
    <p:sldId id="406" r:id="rId4"/>
    <p:sldId id="414" r:id="rId5"/>
    <p:sldId id="420" r:id="rId6"/>
    <p:sldId id="395" r:id="rId7"/>
    <p:sldId id="415" r:id="rId8"/>
    <p:sldId id="410" r:id="rId9"/>
    <p:sldId id="396" r:id="rId10"/>
    <p:sldId id="416" r:id="rId11"/>
    <p:sldId id="417" r:id="rId12"/>
    <p:sldId id="418" r:id="rId13"/>
    <p:sldId id="419" r:id="rId14"/>
    <p:sldId id="3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03" autoAdjust="0"/>
  </p:normalViewPr>
  <p:slideViewPr>
    <p:cSldViewPr snapToGrid="0"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0910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4867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558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5139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1872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4867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7963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4867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848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Variation In traits Lesson 1b</a:t>
            </a:r>
            <a:endParaRPr lang="en-US" altLang="en-US" dirty="0">
              <a:solidFill>
                <a:srgbClr val="D2533C"/>
              </a:solidFill>
              <a:latin typeface="Calibri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Are Living Things of the Same Kind Alike and Different?</a:t>
            </a: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Another Ladybug Trait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2" y="1460310"/>
            <a:ext cx="8031707" cy="494049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100" dirty="0"/>
              <a:t>Talk about these questions in your small group:</a:t>
            </a:r>
          </a:p>
          <a:p>
            <a:pPr marL="731520" indent="-365760">
              <a:spcBef>
                <a:spcPts val="1200"/>
              </a:spcBef>
            </a:pPr>
            <a:r>
              <a:rPr lang="en-US" sz="3100" dirty="0"/>
              <a:t>Do ladybugs show variation for the number-of-legs trait?</a:t>
            </a:r>
          </a:p>
          <a:p>
            <a:pPr marL="731520" indent="-365760">
              <a:spcBef>
                <a:spcPts val="1200"/>
              </a:spcBef>
            </a:pPr>
            <a:r>
              <a:rPr lang="en-US" sz="3100" dirty="0"/>
              <a:t>What would a class bar graph look like for the number of legs our ladybugs </a:t>
            </a:r>
            <a:r>
              <a:rPr lang="en-US" sz="3100" dirty="0" smtClean="0"/>
              <a:t>have?</a:t>
            </a:r>
          </a:p>
          <a:p>
            <a:pPr marL="731520" indent="-365760">
              <a:spcBef>
                <a:spcPts val="1200"/>
              </a:spcBef>
            </a:pPr>
            <a:r>
              <a:rPr lang="en-US" sz="3100" dirty="0" smtClean="0"/>
              <a:t>Sketch </a:t>
            </a:r>
            <a:r>
              <a:rPr lang="en-US" sz="3100" dirty="0"/>
              <a:t>the graph in your notebook to help you imagine what it would look like. As you create your graph, think about a few ladybugs and the number of legs they have. </a:t>
            </a:r>
          </a:p>
        </p:txBody>
      </p:sp>
    </p:spTree>
    <p:extLst>
      <p:ext uri="{BB962C8B-B14F-4D97-AF65-F5344CB8AC3E}">
        <p14:creationId xmlns="" xmlns:p14="http://schemas.microsoft.com/office/powerpoint/2010/main" val="3889267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Our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000" i="1" dirty="0">
                <a:ea typeface="Times New Roman" panose="02020603050405020304" pitchFamily="18" charset="0"/>
              </a:rPr>
              <a:t>How are living things of the same kind alike and different?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000" b="1" dirty="0">
                <a:ea typeface="Times New Roman" panose="02020603050405020304" pitchFamily="18" charset="0"/>
              </a:rPr>
              <a:t>Observations:</a:t>
            </a:r>
          </a:p>
          <a:p>
            <a:pPr marL="731520" indent="-365760">
              <a:spcBef>
                <a:spcPts val="1200"/>
              </a:spcBef>
            </a:pPr>
            <a:r>
              <a:rPr lang="en-US" sz="3000" dirty="0">
                <a:ea typeface="Times New Roman" panose="02020603050405020304" pitchFamily="18" charset="0"/>
              </a:rPr>
              <a:t>All of our ladybugs have spots, but there was a difference in the </a:t>
            </a:r>
            <a:r>
              <a:rPr lang="en-US" sz="3000" b="1" dirty="0">
                <a:ea typeface="Times New Roman" panose="02020603050405020304" pitchFamily="18" charset="0"/>
              </a:rPr>
              <a:t>number</a:t>
            </a:r>
            <a:r>
              <a:rPr lang="en-US" sz="3000" dirty="0">
                <a:ea typeface="Times New Roman" panose="02020603050405020304" pitchFamily="18" charset="0"/>
              </a:rPr>
              <a:t> of spots. This difference is called </a:t>
            </a:r>
            <a:r>
              <a:rPr lang="en-US" sz="3000" b="1" dirty="0">
                <a:ea typeface="Times New Roman" panose="02020603050405020304" pitchFamily="18" charset="0"/>
              </a:rPr>
              <a:t>variation</a:t>
            </a:r>
            <a:r>
              <a:rPr lang="en-US" sz="3000" dirty="0">
                <a:ea typeface="Times New Roman" panose="02020603050405020304" pitchFamily="18" charset="0"/>
              </a:rPr>
              <a:t>. So our ladybugs showed variation in the number-of-spots trait.</a:t>
            </a:r>
            <a:endParaRPr lang="en-US" sz="3000" dirty="0">
              <a:latin typeface="Calibri" charset="0"/>
              <a:ea typeface="Times New Roman" panose="02020603050405020304" pitchFamily="18" charset="0"/>
            </a:endParaRPr>
          </a:p>
          <a:p>
            <a:pPr marL="731520" indent="-365760">
              <a:spcBef>
                <a:spcPts val="1200"/>
              </a:spcBef>
            </a:pPr>
            <a:r>
              <a:rPr lang="en-US" sz="3000" dirty="0">
                <a:solidFill>
                  <a:srgbClr val="000000"/>
                </a:solidFill>
                <a:latin typeface="Calibri" charset="0"/>
                <a:ea typeface="Times New Roman" panose="02020603050405020304" pitchFamily="18" charset="0"/>
              </a:rPr>
              <a:t>All of our ladybugs have six legs, so they showed </a:t>
            </a:r>
            <a:r>
              <a:rPr lang="en-US" sz="3000" b="1" dirty="0">
                <a:solidFill>
                  <a:srgbClr val="000000"/>
                </a:solidFill>
                <a:latin typeface="Calibri" charset="0"/>
                <a:ea typeface="Times New Roman" panose="02020603050405020304" pitchFamily="18" charset="0"/>
              </a:rPr>
              <a:t>no variation </a:t>
            </a:r>
            <a:r>
              <a:rPr lang="en-US" sz="3000" dirty="0">
                <a:solidFill>
                  <a:srgbClr val="000000"/>
                </a:solidFill>
                <a:latin typeface="Calibri" charset="0"/>
                <a:ea typeface="Times New Roman" panose="02020603050405020304" pitchFamily="18" charset="0"/>
              </a:rPr>
              <a:t>in the number-of-legs trait. </a:t>
            </a:r>
            <a:endParaRPr lang="en-US" sz="3000" i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9140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pPr marL="777240"/>
            <a:r>
              <a:rPr lang="en-US" dirty="0"/>
              <a:t>Key Science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Among living things of the same kind, some traits show variation and some don’t.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119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ea typeface="Times New Roman" panose="02020603050405020304" pitchFamily="18" charset="0"/>
              </a:rPr>
              <a:t>Our focus question: </a:t>
            </a:r>
            <a:r>
              <a:rPr lang="en-US" sz="3000" i="1" dirty="0">
                <a:ea typeface="Times New Roman" panose="02020603050405020304" pitchFamily="18" charset="0"/>
              </a:rPr>
              <a:t>How are living things of the same kind alike and different?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000" dirty="0">
                <a:ea typeface="Times New Roman" panose="02020603050405020304" pitchFamily="18" charset="0"/>
              </a:rPr>
              <a:t>Write an answer to this question in your science notebook, using everything you’ve learned about traits and variation.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>
                <a:ea typeface="Times New Roman" panose="02020603050405020304" pitchFamily="18" charset="0"/>
              </a:rPr>
              <a:t>Include evidence from our investigations today and last time to support your ideas.</a:t>
            </a:r>
          </a:p>
        </p:txBody>
      </p:sp>
    </p:spTree>
    <p:extLst>
      <p:ext uri="{BB962C8B-B14F-4D97-AF65-F5344CB8AC3E}">
        <p14:creationId xmlns="" xmlns:p14="http://schemas.microsoft.com/office/powerpoint/2010/main" val="1569140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 other living things, such as plants, show variation in some traits and not in others?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967B96C-1DA5-470A-958F-11C505B7C0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590800"/>
            <a:ext cx="5029200" cy="3771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B188CBD-698B-411D-B67E-A1F398C9CDDB}"/>
              </a:ext>
            </a:extLst>
          </p:cNvPr>
          <p:cNvSpPr txBox="1"/>
          <p:nvPr/>
        </p:nvSpPr>
        <p:spPr>
          <a:xfrm>
            <a:off x="5191102" y="6362700"/>
            <a:ext cx="1946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Wikimedia.com</a:t>
            </a:r>
          </a:p>
        </p:txBody>
      </p:sp>
    </p:spTree>
    <p:extLst>
      <p:ext uri="{BB962C8B-B14F-4D97-AF65-F5344CB8AC3E}">
        <p14:creationId xmlns="" xmlns:p14="http://schemas.microsoft.com/office/powerpoint/2010/main" val="299767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Ladybugs: Traits and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3733800"/>
            <a:ext cx="1925821" cy="600076"/>
          </a:xfrm>
        </p:spPr>
        <p:txBody>
          <a:bodyPr/>
          <a:lstStyle/>
          <a:p>
            <a:pPr marL="0" indent="0" algn="ctr">
              <a:buNone/>
            </a:pPr>
            <a:r>
              <a:rPr lang="en-US" sz="2900" b="1" dirty="0">
                <a:latin typeface="Calibri" charset="0"/>
              </a:rPr>
              <a:t>VARIATION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9600" y="2247900"/>
            <a:ext cx="3581400" cy="3581400"/>
            <a:chOff x="3124200" y="2590800"/>
            <a:chExt cx="4800600" cy="4800600"/>
          </a:xfrm>
        </p:grpSpPr>
        <p:sp>
          <p:nvSpPr>
            <p:cNvPr id="5" name="Oval 4"/>
            <p:cNvSpPr/>
            <p:nvPr/>
          </p:nvSpPr>
          <p:spPr>
            <a:xfrm>
              <a:off x="3124200" y="2590800"/>
              <a:ext cx="4800600" cy="4800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057650" y="3524250"/>
              <a:ext cx="2933700" cy="29337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4901379" y="2247900"/>
            <a:ext cx="3581400" cy="3581400"/>
            <a:chOff x="3124200" y="2590800"/>
            <a:chExt cx="4800600" cy="4800600"/>
          </a:xfrm>
        </p:grpSpPr>
        <p:sp>
          <p:nvSpPr>
            <p:cNvPr id="10" name="Oval 9"/>
            <p:cNvSpPr/>
            <p:nvPr/>
          </p:nvSpPr>
          <p:spPr>
            <a:xfrm>
              <a:off x="3124200" y="2590800"/>
              <a:ext cx="4800600" cy="4800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057650" y="3524250"/>
              <a:ext cx="2933700" cy="29337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752600" y="3733800"/>
            <a:ext cx="1251934" cy="43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900" b="1" dirty="0">
                <a:latin typeface="Calibri" charset="0"/>
              </a:rPr>
              <a:t>TRAITS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1600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Ladybugs</a:t>
            </a:r>
          </a:p>
        </p:txBody>
      </p:sp>
    </p:spTree>
    <p:extLst>
      <p:ext uri="{BB962C8B-B14F-4D97-AF65-F5344CB8AC3E}">
        <p14:creationId xmlns="" xmlns:p14="http://schemas.microsoft.com/office/powerpoint/2010/main" val="19294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Our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ea typeface="Times New Roman" panose="02020603050405020304" pitchFamily="18" charset="0"/>
              </a:rPr>
              <a:t>How are living things of the same kind alike </a:t>
            </a:r>
            <a:br>
              <a:rPr lang="en-US" sz="3200" dirty="0">
                <a:ea typeface="Times New Roman" panose="02020603050405020304" pitchFamily="18" charset="0"/>
              </a:rPr>
            </a:br>
            <a:r>
              <a:rPr lang="en-US" sz="3200" dirty="0">
                <a:ea typeface="Times New Roman" panose="02020603050405020304" pitchFamily="18" charset="0"/>
              </a:rPr>
              <a:t>and different? </a:t>
            </a:r>
          </a:p>
        </p:txBody>
      </p:sp>
    </p:spTree>
    <p:extLst>
      <p:ext uri="{BB962C8B-B14F-4D97-AF65-F5344CB8AC3E}">
        <p14:creationId xmlns="" xmlns:p14="http://schemas.microsoft.com/office/powerpoint/2010/main" val="156914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Count the Spots</a:t>
            </a:r>
          </a:p>
        </p:txBody>
      </p:sp>
      <p:pic>
        <p:nvPicPr>
          <p:cNvPr id="2050" name="Picture 2" descr="http://wallmeta.com/wp-content/uploads/2015/02/Ladybug-Wallpaper-Cool-Deskto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5285559" cy="3962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57F07AD-15C8-4304-BFDF-1B3F24E9B5F2}"/>
              </a:ext>
            </a:extLst>
          </p:cNvPr>
          <p:cNvSpPr txBox="1"/>
          <p:nvPr/>
        </p:nvSpPr>
        <p:spPr>
          <a:xfrm>
            <a:off x="5029200" y="5791200"/>
            <a:ext cx="2108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Clipart-library.com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70687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990600"/>
          </a:xfrm>
        </p:spPr>
        <p:txBody>
          <a:bodyPr/>
          <a:lstStyle/>
          <a:p>
            <a:r>
              <a:rPr lang="en-US" dirty="0"/>
              <a:t>Create a Bar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Place your sticky note on our class bar graph to show how many spots your ladybug has.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66801" y="2666995"/>
          <a:ext cx="7391403" cy="3733800"/>
        </p:xfrm>
        <a:graphic>
          <a:graphicData uri="http://schemas.openxmlformats.org/drawingml/2006/table">
            <a:tbl>
              <a:tblPr/>
              <a:tblGrid>
                <a:gridCol w="319104"/>
                <a:gridCol w="290495"/>
                <a:gridCol w="283049"/>
                <a:gridCol w="286772"/>
                <a:gridCol w="286772"/>
                <a:gridCol w="286069"/>
                <a:gridCol w="285366"/>
                <a:gridCol w="285366"/>
                <a:gridCol w="294793"/>
                <a:gridCol w="275939"/>
                <a:gridCol w="285366"/>
                <a:gridCol w="324024"/>
                <a:gridCol w="324024"/>
                <a:gridCol w="324024"/>
                <a:gridCol w="324024"/>
                <a:gridCol w="324024"/>
                <a:gridCol w="324024"/>
                <a:gridCol w="324024"/>
                <a:gridCol w="324024"/>
                <a:gridCol w="324024"/>
                <a:gridCol w="324024"/>
                <a:gridCol w="324024"/>
                <a:gridCol w="324024"/>
                <a:gridCol w="324024"/>
              </a:tblGrid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2606" marR="62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819400" y="2209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Bar Graph of Ladybug Spots</a:t>
            </a:r>
            <a:endParaRPr lang="en-US" dirty="0"/>
          </a:p>
        </p:txBody>
      </p:sp>
      <p:sp>
        <p:nvSpPr>
          <p:cNvPr id="18434" name="Text Box 6"/>
          <p:cNvSpPr txBox="1">
            <a:spLocks noChangeArrowheads="1"/>
          </p:cNvSpPr>
          <p:nvPr/>
        </p:nvSpPr>
        <p:spPr bwMode="auto">
          <a:xfrm rot="-5400000">
            <a:off x="-5130" y="4323796"/>
            <a:ext cx="18859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Number of Ladybugs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0" y="6400800"/>
            <a:ext cx="2047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Number of Spots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436" name="AutoShape 4"/>
          <p:cNvCxnSpPr>
            <a:cxnSpLocks noChangeShapeType="1"/>
          </p:cNvCxnSpPr>
          <p:nvPr/>
        </p:nvCxnSpPr>
        <p:spPr bwMode="auto">
          <a:xfrm>
            <a:off x="1371600" y="2667000"/>
            <a:ext cx="0" cy="3581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1" name="TextBox 30"/>
          <p:cNvSpPr txBox="1"/>
          <p:nvPr/>
        </p:nvSpPr>
        <p:spPr>
          <a:xfrm>
            <a:off x="2274125" y="6055426"/>
            <a:ext cx="228600" cy="169277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47951" y="6031675"/>
            <a:ext cx="228600" cy="169277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34096" y="5839691"/>
            <a:ext cx="228600" cy="169277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34096" y="5673436"/>
            <a:ext cx="228600" cy="169277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5987" y="6041571"/>
            <a:ext cx="228600" cy="169277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9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15988" y="5863441"/>
            <a:ext cx="228600" cy="169277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12870" y="6029696"/>
            <a:ext cx="228600" cy="169277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9</a:t>
            </a:r>
          </a:p>
        </p:txBody>
      </p:sp>
    </p:spTree>
    <p:extLst>
      <p:ext uri="{BB962C8B-B14F-4D97-AF65-F5344CB8AC3E}">
        <p14:creationId xmlns="" xmlns:p14="http://schemas.microsoft.com/office/powerpoint/2010/main" val="36324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Examine the Ladybug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How many spots do most of our ladybugs have? How do you know?</a:t>
            </a:r>
          </a:p>
        </p:txBody>
      </p:sp>
    </p:spTree>
    <p:extLst>
      <p:ext uri="{BB962C8B-B14F-4D97-AF65-F5344CB8AC3E}">
        <p14:creationId xmlns="" xmlns:p14="http://schemas.microsoft.com/office/powerpoint/2010/main" val="310821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Examine the Ladybug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In your small group, come up with </a:t>
            </a:r>
            <a:r>
              <a:rPr lang="en-US" sz="3200" b="1" dirty="0"/>
              <a:t>two more </a:t>
            </a:r>
            <a:r>
              <a:rPr lang="en-US" sz="3200" dirty="0"/>
              <a:t>observations about the ladybugs’ spots based on evidence from our class bar graph.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Be ready to share your observations and ideas with the class. </a:t>
            </a:r>
          </a:p>
        </p:txBody>
      </p:sp>
    </p:spTree>
    <p:extLst>
      <p:ext uri="{BB962C8B-B14F-4D97-AF65-F5344CB8AC3E}">
        <p14:creationId xmlns="" xmlns:p14="http://schemas.microsoft.com/office/powerpoint/2010/main" val="310821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How Can Bar Graphs Help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0292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000" dirty="0"/>
              <a:t>What did we learn about ladybugs from our bar graph?</a:t>
            </a:r>
          </a:p>
          <a:p>
            <a:pPr marL="365760" indent="-365760">
              <a:spcBef>
                <a:spcPts val="1200"/>
              </a:spcBef>
            </a:pPr>
            <a:r>
              <a:rPr lang="en-US" sz="3000" dirty="0"/>
              <a:t>How did the bar graph help us learn those things?</a:t>
            </a:r>
          </a:p>
          <a:p>
            <a:pPr marL="365760" indent="-365760">
              <a:spcBef>
                <a:spcPts val="1200"/>
              </a:spcBef>
            </a:pPr>
            <a:r>
              <a:rPr lang="en-US" sz="3000" dirty="0"/>
              <a:t>Would calling out the numbers of spots have made it easier or harder to learn about the differences (variations) in this trait among ladybugs? Why?</a:t>
            </a:r>
          </a:p>
          <a:p>
            <a:pPr marL="365760" indent="-365760">
              <a:spcBef>
                <a:spcPts val="1200"/>
              </a:spcBef>
            </a:pPr>
            <a:r>
              <a:rPr lang="en-US" sz="3000" dirty="0"/>
              <a:t>What makes a bar graph a better way to share our data than calling out the number of spots?</a:t>
            </a:r>
          </a:p>
        </p:txBody>
      </p:sp>
    </p:spTree>
    <p:extLst>
      <p:ext uri="{BB962C8B-B14F-4D97-AF65-F5344CB8AC3E}">
        <p14:creationId xmlns="" xmlns:p14="http://schemas.microsoft.com/office/powerpoint/2010/main" val="425703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Another Ladybug Trait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How many legs does your ladybug have? </a:t>
            </a:r>
          </a:p>
        </p:txBody>
      </p:sp>
    </p:spTree>
    <p:extLst>
      <p:ext uri="{BB962C8B-B14F-4D97-AF65-F5344CB8AC3E}">
        <p14:creationId xmlns="" xmlns:p14="http://schemas.microsoft.com/office/powerpoint/2010/main" val="3889267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4445</TotalTime>
  <Words>524</Words>
  <Application>Microsoft Office PowerPoint</Application>
  <PresentationFormat>On-screen Show (4:3)</PresentationFormat>
  <Paragraphs>105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Variation In traits Lesson 1b</vt:lpstr>
      <vt:lpstr>Ladybugs: Traits and Variation</vt:lpstr>
      <vt:lpstr>Our Focus Question</vt:lpstr>
      <vt:lpstr>Count the Spots</vt:lpstr>
      <vt:lpstr>Create a Bar Graph</vt:lpstr>
      <vt:lpstr>Examine the Ladybug Data</vt:lpstr>
      <vt:lpstr>Examine the Ladybug Data</vt:lpstr>
      <vt:lpstr>How Can Bar Graphs Help Us?</vt:lpstr>
      <vt:lpstr>Another Ladybug Trait</vt:lpstr>
      <vt:lpstr>Another Ladybug Trait</vt:lpstr>
      <vt:lpstr>Our Focus Question</vt:lpstr>
      <vt:lpstr>Key Science Idea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185</cp:revision>
  <dcterms:created xsi:type="dcterms:W3CDTF">2014-06-10T18:20:14Z</dcterms:created>
  <dcterms:modified xsi:type="dcterms:W3CDTF">2019-12-19T13:18:33Z</dcterms:modified>
</cp:coreProperties>
</file>