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9" r:id="rId2"/>
    <p:sldId id="365" r:id="rId3"/>
    <p:sldId id="366" r:id="rId4"/>
    <p:sldId id="367" r:id="rId5"/>
    <p:sldId id="379" r:id="rId6"/>
    <p:sldId id="368" r:id="rId7"/>
    <p:sldId id="369" r:id="rId8"/>
    <p:sldId id="380" r:id="rId9"/>
    <p:sldId id="375" r:id="rId10"/>
    <p:sldId id="376" r:id="rId11"/>
    <p:sldId id="377" r:id="rId12"/>
    <p:sldId id="378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33" autoAdjust="0"/>
  </p:normalViewPr>
  <p:slideViewPr>
    <p:cSldViewPr>
      <p:cViewPr varScale="1">
        <p:scale>
          <a:sx n="60" d="100"/>
          <a:sy n="6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547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8234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245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245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8520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6962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778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133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486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solidFill>
                  <a:srgbClr val="D2533C"/>
                </a:solidFill>
                <a:latin typeface="Calibri"/>
              </a:rPr>
              <a:t>Variation </a:t>
            </a:r>
            <a:r>
              <a:rPr lang="en-US" altLang="en-US" dirty="0"/>
              <a:t>in </a:t>
            </a:r>
            <a:r>
              <a:rPr lang="en-US" altLang="en-US" dirty="0" smtClean="0"/>
              <a:t>Traits Lesson 2A 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Do Plants Show Variation in Traits? How Do We Know?</a:t>
            </a:r>
            <a:endParaRPr lang="en-US" altLang="en-US" sz="4000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 smtClean="0"/>
              <a:t>Compare Your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 your small </a:t>
            </a:r>
            <a:r>
              <a:rPr lang="en-US" sz="2800" dirty="0" smtClean="0"/>
              <a:t>group, place your </a:t>
            </a:r>
            <a:r>
              <a:rPr lang="en-US" sz="2800" dirty="0"/>
              <a:t>carrots or </a:t>
            </a:r>
            <a:r>
              <a:rPr lang="en-US" sz="2800" dirty="0" smtClean="0"/>
              <a:t>leaves next to each other </a:t>
            </a:r>
            <a:r>
              <a:rPr lang="en-US" sz="2800" dirty="0"/>
              <a:t>from shortest to longest</a:t>
            </a:r>
            <a:r>
              <a:rPr lang="en-US" sz="2800" dirty="0" smtClean="0"/>
              <a:t>. Then talk about these questions:</a:t>
            </a:r>
            <a:endParaRPr lang="en-US" sz="2800" dirty="0"/>
          </a:p>
          <a:p>
            <a:pPr marL="731520" lvl="1" indent="-365760">
              <a:spcBef>
                <a:spcPts val="1200"/>
              </a:spcBef>
            </a:pPr>
            <a:r>
              <a:rPr lang="en-US" sz="2800" dirty="0" smtClean="0"/>
              <a:t>Are all of your </a:t>
            </a:r>
            <a:r>
              <a:rPr lang="en-US" sz="2800" dirty="0"/>
              <a:t>measurements </a:t>
            </a:r>
            <a:r>
              <a:rPr lang="en-US" sz="2800" dirty="0" smtClean="0"/>
              <a:t>the </a:t>
            </a:r>
            <a:r>
              <a:rPr lang="en-US" sz="2800" dirty="0"/>
              <a:t>same?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2800" dirty="0"/>
              <a:t>What do the measurements tell you about the length of </a:t>
            </a:r>
            <a:r>
              <a:rPr lang="en-US" sz="2800" dirty="0" smtClean="0"/>
              <a:t>the </a:t>
            </a:r>
            <a:r>
              <a:rPr lang="en-US" sz="2800" dirty="0"/>
              <a:t>plants? </a:t>
            </a:r>
            <a:r>
              <a:rPr lang="en-US" sz="2800" dirty="0" smtClean="0"/>
              <a:t>(Compare your measurements with what you saw when you lined up the plants from shortest to longest.)</a:t>
            </a:r>
            <a:endParaRPr lang="en-US" sz="2800" dirty="0"/>
          </a:p>
          <a:p>
            <a:pPr marL="731520" lvl="1" indent="-365760">
              <a:spcBef>
                <a:spcPts val="1200"/>
              </a:spcBef>
            </a:pPr>
            <a:r>
              <a:rPr lang="en-US" sz="2800" dirty="0" smtClean="0"/>
              <a:t>Does the length trait of your plants show variation? How </a:t>
            </a:r>
            <a:r>
              <a:rPr lang="en-US" sz="2800" dirty="0"/>
              <a:t>do you know?</a:t>
            </a:r>
          </a:p>
        </p:txBody>
      </p:sp>
    </p:spTree>
    <p:extLst>
      <p:ext uri="{BB962C8B-B14F-4D97-AF65-F5344CB8AC3E}">
        <p14:creationId xmlns:p14="http://schemas.microsoft.com/office/powerpoint/2010/main" xmlns="" val="120621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Our focus questions: </a:t>
            </a:r>
            <a:r>
              <a:rPr lang="en-US" sz="3200" i="1" dirty="0" smtClean="0"/>
              <a:t>Do plants show variation in traits? How do we know?</a:t>
            </a:r>
            <a:endParaRPr lang="en-US" sz="3200" i="1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Using everything you’ve learned so far about traits and variation, complete this statement in your science notebook: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200" i="1" dirty="0" smtClean="0"/>
              <a:t>Plants </a:t>
            </a:r>
            <a:r>
              <a:rPr lang="en-US" sz="3200" i="1" dirty="0"/>
              <a:t>[show/do not show] variation in their traits</a:t>
            </a:r>
            <a:r>
              <a:rPr lang="en-US" sz="3200" i="1" dirty="0" smtClean="0"/>
              <a:t>. My </a:t>
            </a:r>
            <a:r>
              <a:rPr lang="en-US" sz="3200" i="1" dirty="0"/>
              <a:t>evidence is </a:t>
            </a:r>
            <a:r>
              <a:rPr lang="en-US" sz="3200" i="1" dirty="0" smtClean="0"/>
              <a:t>__________.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3053034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In our next lesson, we’ll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record all of our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measurements on two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class data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tables</a:t>
            </a:r>
            <a:r>
              <a:rPr lang="en-US" sz="3200" dirty="0" smtClean="0"/>
              <a:t>—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one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for carrots and one for leaves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Then we’ll use this data to figure out whether plants show variation in traits.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Do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you think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we’ll see variation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the length trait in our plants?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Let’s 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find out!</a:t>
            </a:r>
          </a:p>
        </p:txBody>
      </p:sp>
    </p:spTree>
    <p:extLst>
      <p:ext uri="{BB962C8B-B14F-4D97-AF65-F5344CB8AC3E}">
        <p14:creationId xmlns:p14="http://schemas.microsoft.com/office/powerpoint/2010/main" xmlns="" val="22802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dirty="0" smtClean="0"/>
              <a:t>What Have You Learned So Far?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Share with a partner what you’ve learned so far about traits and variation. Use these words as you share.</a:t>
            </a:r>
            <a:endParaRPr lang="en-US" sz="2800" dirty="0"/>
          </a:p>
        </p:txBody>
      </p:sp>
      <p:pic>
        <p:nvPicPr>
          <p:cNvPr id="1026" name="Picture 2" descr="http://c.fastcompany.net/multisite_files/fastcompany/poster/2014/01/3025003-poster-p-dog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276600" cy="195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allmeta.com/wp-content/uploads/2015/02/Ladybug-Wallpaper-Cool-Deskto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48200"/>
            <a:ext cx="2500613" cy="1874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14400" y="2438400"/>
            <a:ext cx="3276600" cy="19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F0421A7-8979-4A95-BCC8-95B23B7B701C}"/>
              </a:ext>
            </a:extLst>
          </p:cNvPr>
          <p:cNvSpPr txBox="1"/>
          <p:nvPr/>
        </p:nvSpPr>
        <p:spPr>
          <a:xfrm>
            <a:off x="3962400" y="647700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Clipart-library.com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D1E03E5-DDDD-4988-AC39-524CC00E3E89}"/>
              </a:ext>
            </a:extLst>
          </p:cNvPr>
          <p:cNvSpPr txBox="1"/>
          <p:nvPr/>
        </p:nvSpPr>
        <p:spPr>
          <a:xfrm>
            <a:off x="6172200" y="4267200"/>
            <a:ext cx="2201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used with permission from BSCS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E38B774-61B9-4A7E-A8C7-F035B90918AE}"/>
              </a:ext>
            </a:extLst>
          </p:cNvPr>
          <p:cNvSpPr txBox="1"/>
          <p:nvPr/>
        </p:nvSpPr>
        <p:spPr>
          <a:xfrm>
            <a:off x="2362200" y="4343400"/>
            <a:ext cx="17908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412127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Today’s Focus </a:t>
            </a:r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Do </a:t>
            </a:r>
            <a:r>
              <a:rPr lang="en-US" sz="3200" dirty="0"/>
              <a:t>plants show </a:t>
            </a:r>
            <a:r>
              <a:rPr lang="en-US" sz="3200" dirty="0" smtClean="0"/>
              <a:t>variation </a:t>
            </a:r>
            <a:r>
              <a:rPr lang="en-US" sz="3200" dirty="0"/>
              <a:t>in traits</a:t>
            </a:r>
            <a:r>
              <a:rPr lang="en-US" sz="3200" dirty="0" smtClean="0"/>
              <a:t>? How </a:t>
            </a:r>
            <a:r>
              <a:rPr lang="en-US" sz="3200" dirty="0"/>
              <a:t>do we know? </a:t>
            </a:r>
          </a:p>
        </p:txBody>
      </p:sp>
    </p:spTree>
    <p:extLst>
      <p:ext uri="{BB962C8B-B14F-4D97-AF65-F5344CB8AC3E}">
        <p14:creationId xmlns:p14="http://schemas.microsoft.com/office/powerpoint/2010/main" xmlns="" val="134829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Investigation: Do Plants Have Traits?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1299" y="1676400"/>
            <a:ext cx="3581401" cy="47752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388740-C0F7-4BB2-B45F-13C807216DDC}"/>
              </a:ext>
            </a:extLst>
          </p:cNvPr>
          <p:cNvSpPr txBox="1"/>
          <p:nvPr/>
        </p:nvSpPr>
        <p:spPr>
          <a:xfrm>
            <a:off x="4571999" y="6443580"/>
            <a:ext cx="1946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Wikimedia.com</a:t>
            </a:r>
          </a:p>
        </p:txBody>
      </p:sp>
    </p:spTree>
    <p:extLst>
      <p:ext uri="{BB962C8B-B14F-4D97-AF65-F5344CB8AC3E}">
        <p14:creationId xmlns:p14="http://schemas.microsoft.com/office/powerpoint/2010/main" xmlns="" val="330295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 smtClean="0"/>
              <a:t>Investigation: Do Plants Have Traits?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400" y="2209800"/>
            <a:ext cx="2628900" cy="3505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388740-C0F7-4BB2-B45F-13C807216DDC}"/>
              </a:ext>
            </a:extLst>
          </p:cNvPr>
          <p:cNvSpPr txBox="1"/>
          <p:nvPr/>
        </p:nvSpPr>
        <p:spPr>
          <a:xfrm>
            <a:off x="6553200" y="5715000"/>
            <a:ext cx="19463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Wikimedia.com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295400"/>
            <a:ext cx="4800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Talk about this question with a partner and list some of the traits plants might have. Also talk about whether plants show </a:t>
            </a:r>
            <a:r>
              <a:rPr lang="en-US" sz="2800" b="1" dirty="0" smtClean="0">
                <a:latin typeface="Calibri" pitchFamily="34" charset="0"/>
              </a:rPr>
              <a:t>variation</a:t>
            </a:r>
            <a:r>
              <a:rPr lang="en-US" sz="2800" dirty="0" smtClean="0">
                <a:latin typeface="Calibri" pitchFamily="34" charset="0"/>
              </a:rPr>
              <a:t> in their traits.</a:t>
            </a:r>
          </a:p>
          <a:p>
            <a:pPr>
              <a:spcBef>
                <a:spcPts val="1800"/>
              </a:spcBef>
            </a:pPr>
            <a:r>
              <a:rPr lang="en-US" sz="2800" dirty="0" smtClean="0">
                <a:latin typeface="Calibri" pitchFamily="34" charset="0"/>
              </a:rPr>
              <a:t>Make sure each trait you list matches our definition: </a:t>
            </a:r>
          </a:p>
          <a:p>
            <a:pPr marL="365760">
              <a:spcBef>
                <a:spcPts val="1800"/>
              </a:spcBef>
            </a:pPr>
            <a:r>
              <a:rPr lang="en-US" sz="2800" dirty="0" smtClean="0">
                <a:latin typeface="Calibri" pitchFamily="34" charset="0"/>
              </a:rPr>
              <a:t>A </a:t>
            </a:r>
            <a:r>
              <a:rPr lang="en-US" sz="2800" b="1" dirty="0" smtClean="0">
                <a:latin typeface="Calibri" pitchFamily="34" charset="0"/>
              </a:rPr>
              <a:t>trait</a:t>
            </a:r>
            <a:r>
              <a:rPr lang="en-US" sz="2800" dirty="0" smtClean="0">
                <a:latin typeface="Calibri" pitchFamily="34" charset="0"/>
              </a:rPr>
              <a:t> is a feature or characteristic of living things of the same kind that helps us identify them. </a:t>
            </a:r>
          </a:p>
        </p:txBody>
      </p:sp>
    </p:spTree>
    <p:extLst>
      <p:ext uri="{BB962C8B-B14F-4D97-AF65-F5344CB8AC3E}">
        <p14:creationId xmlns:p14="http://schemas.microsoft.com/office/powerpoint/2010/main" xmlns="" val="330295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 smtClean="0"/>
              <a:t>Investigation: Do Plants Have Traits?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5F1734-DEB2-4CB7-A298-8CC25E237FCC}"/>
              </a:ext>
            </a:extLst>
          </p:cNvPr>
          <p:cNvSpPr txBox="1"/>
          <p:nvPr/>
        </p:nvSpPr>
        <p:spPr>
          <a:xfrm>
            <a:off x="2895600" y="4876800"/>
            <a:ext cx="17908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  <p:pic>
        <p:nvPicPr>
          <p:cNvPr id="7" name="Picture 6" descr="Image result for carrots garden">
            <a:extLst>
              <a:ext uri="{FF2B5EF4-FFF2-40B4-BE49-F238E27FC236}">
                <a16:creationId xmlns:a16="http://schemas.microsoft.com/office/drawing/2014/main" xmlns="" id="{00000000-0008-0000-0100-00002B01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4067003" cy="270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988B996-8590-4ABC-89AE-67CB389D7130}"/>
              </a:ext>
            </a:extLst>
          </p:cNvPr>
          <p:cNvSpPr txBox="1"/>
          <p:nvPr/>
        </p:nvSpPr>
        <p:spPr>
          <a:xfrm>
            <a:off x="6629400" y="6019800"/>
            <a:ext cx="2073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used with permission by BSCS</a:t>
            </a:r>
          </a:p>
        </p:txBody>
      </p:sp>
      <p:pic>
        <p:nvPicPr>
          <p:cNvPr id="10" name="Picture 10" descr="http://natureray.com/birch%20leaves%20nwt.jpg">
            <a:extLst>
              <a:ext uri="{FF2B5EF4-FFF2-40B4-BE49-F238E27FC236}">
                <a16:creationId xmlns:a16="http://schemas.microsoft.com/office/drawing/2014/main" xmlns="" id="{CF6DD0EB-845E-40DF-9D2C-DC8445B5C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765361" cy="384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66800" y="1600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</a:rPr>
              <a:t>Carrots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1600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</a:rPr>
              <a:t>Leaves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8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Using a Ruler</a:t>
            </a:r>
          </a:p>
        </p:txBody>
      </p:sp>
      <p:pic>
        <p:nvPicPr>
          <p:cNvPr id="2050" name="Picture 2" descr="http://www.abcteach.com/free/12rulerbnw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000"/>
          <a:stretch/>
        </p:blipFill>
        <p:spPr bwMode="auto">
          <a:xfrm>
            <a:off x="152400" y="3027878"/>
            <a:ext cx="8915400" cy="169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81000" y="3332747"/>
            <a:ext cx="8488279" cy="467225"/>
            <a:chOff x="381000" y="3332747"/>
            <a:chExt cx="8488279" cy="467225"/>
          </a:xfrm>
        </p:grpSpPr>
        <p:sp>
          <p:nvSpPr>
            <p:cNvPr id="4" name="Rectangle 3"/>
            <p:cNvSpPr/>
            <p:nvPr/>
          </p:nvSpPr>
          <p:spPr>
            <a:xfrm>
              <a:off x="381000" y="3352800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03158" y="3352800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12758" y="3416968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4916" y="3418972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44516" y="3332747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66674" y="3332747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76274" y="3396915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98432" y="3394909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6053" y="3352800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17155" y="3352800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547811" y="3416968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35879" y="3416968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28412" y="3587654"/>
            <a:ext cx="7789946" cy="412846"/>
            <a:chOff x="728412" y="3587654"/>
            <a:chExt cx="7789946" cy="412846"/>
          </a:xfrm>
          <a:solidFill>
            <a:schemeClr val="bg1"/>
          </a:solidFill>
        </p:grpSpPr>
        <p:sp>
          <p:nvSpPr>
            <p:cNvPr id="22" name="Rectangle 21"/>
            <p:cNvSpPr/>
            <p:nvPr/>
          </p:nvSpPr>
          <p:spPr>
            <a:xfrm>
              <a:off x="728412" y="3609009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66449" y="3619500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57600" y="3598145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95637" y="3608636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46921" y="3587654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984958" y="3598145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09600" y="16002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How many inches do you see on this ruler?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28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Practice Using </a:t>
            </a:r>
            <a:r>
              <a:rPr lang="en-US" dirty="0"/>
              <a:t>a Ruler</a:t>
            </a:r>
          </a:p>
        </p:txBody>
      </p:sp>
      <p:pic>
        <p:nvPicPr>
          <p:cNvPr id="2050" name="Picture 2" descr="http://www.abcteach.com/free/12rulerbnw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0000"/>
          <a:stretch/>
        </p:blipFill>
        <p:spPr bwMode="auto">
          <a:xfrm>
            <a:off x="152400" y="3027878"/>
            <a:ext cx="8915400" cy="1693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4"/>
          <p:cNvGrpSpPr/>
          <p:nvPr/>
        </p:nvGrpSpPr>
        <p:grpSpPr>
          <a:xfrm>
            <a:off x="381000" y="3332747"/>
            <a:ext cx="8488279" cy="467225"/>
            <a:chOff x="381000" y="3332747"/>
            <a:chExt cx="8488279" cy="467225"/>
          </a:xfrm>
        </p:grpSpPr>
        <p:sp>
          <p:nvSpPr>
            <p:cNvPr id="4" name="Rectangle 3"/>
            <p:cNvSpPr/>
            <p:nvPr/>
          </p:nvSpPr>
          <p:spPr>
            <a:xfrm>
              <a:off x="381000" y="3352800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03158" y="3352800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12758" y="3416968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34916" y="3418972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44516" y="3332747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66674" y="3332747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76274" y="3396915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98432" y="3394909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6053" y="3352800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17155" y="3352800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547811" y="3416968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335879" y="3416968"/>
              <a:ext cx="5334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728412" y="3587654"/>
            <a:ext cx="7789946" cy="412846"/>
            <a:chOff x="728412" y="3587654"/>
            <a:chExt cx="7789946" cy="412846"/>
          </a:xfrm>
          <a:solidFill>
            <a:schemeClr val="bg1"/>
          </a:solidFill>
        </p:grpSpPr>
        <p:sp>
          <p:nvSpPr>
            <p:cNvPr id="22" name="Rectangle 21"/>
            <p:cNvSpPr/>
            <p:nvPr/>
          </p:nvSpPr>
          <p:spPr>
            <a:xfrm>
              <a:off x="728412" y="3609009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66449" y="3619500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657600" y="3598145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95637" y="3608636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46921" y="3587654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984958" y="3598145"/>
              <a:ext cx="533400" cy="381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Down Arrow 31"/>
          <p:cNvSpPr/>
          <p:nvPr/>
        </p:nvSpPr>
        <p:spPr>
          <a:xfrm>
            <a:off x="914400" y="2362200"/>
            <a:ext cx="3048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3352800" y="2362200"/>
            <a:ext cx="3048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6934200" y="2362200"/>
            <a:ext cx="3048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8686800" y="2362200"/>
            <a:ext cx="3048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09600" y="15240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Identify the following measurements:</a:t>
            </a:r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28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 smtClean="0"/>
              <a:t>Record </a:t>
            </a:r>
            <a:r>
              <a:rPr lang="en-US" dirty="0"/>
              <a:t>Your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In your notebook under today’s focus question, write these headings:</a:t>
            </a:r>
            <a:endParaRPr lang="en-US" sz="3200" i="1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 smtClean="0"/>
              <a:t>Length </a:t>
            </a:r>
            <a:r>
              <a:rPr lang="en-US" sz="3200" b="1" dirty="0"/>
              <a:t>of My </a:t>
            </a:r>
            <a:r>
              <a:rPr lang="en-US" sz="3200" b="1" dirty="0" smtClean="0"/>
              <a:t>Carrot/Leaf</a:t>
            </a:r>
            <a:r>
              <a:rPr lang="en-US" sz="3200" b="1" dirty="0"/>
              <a:t>:</a:t>
            </a:r>
          </a:p>
          <a:p>
            <a:pPr marL="0" indent="0">
              <a:spcBef>
                <a:spcPts val="4800"/>
              </a:spcBef>
              <a:buNone/>
            </a:pPr>
            <a:r>
              <a:rPr lang="en-US" sz="3200" b="1" dirty="0" smtClean="0"/>
              <a:t>Length </a:t>
            </a:r>
            <a:r>
              <a:rPr lang="en-US" sz="3200" b="1" dirty="0"/>
              <a:t>of </a:t>
            </a:r>
            <a:r>
              <a:rPr lang="en-US" sz="3200" b="1" dirty="0" smtClean="0"/>
              <a:t>Each Group Member’s Carrot/Leaf:</a:t>
            </a:r>
            <a:endParaRPr lang="en-US" sz="3200" b="1" dirty="0"/>
          </a:p>
          <a:p>
            <a:pPr marL="0" indent="0">
              <a:spcBef>
                <a:spcPts val="4000"/>
              </a:spcBef>
              <a:buNone/>
            </a:pPr>
            <a:r>
              <a:rPr lang="en-US" sz="3200" dirty="0" smtClean="0"/>
              <a:t>Make </a:t>
            </a:r>
            <a:r>
              <a:rPr lang="en-US" sz="3200" dirty="0"/>
              <a:t>sure to leave enough space </a:t>
            </a:r>
            <a:r>
              <a:rPr lang="en-US" sz="3200" dirty="0" smtClean="0"/>
              <a:t>on the page for </a:t>
            </a:r>
            <a:r>
              <a:rPr lang="en-US" sz="3200" dirty="0"/>
              <a:t>all </a:t>
            </a:r>
            <a:r>
              <a:rPr lang="en-US" sz="3200" dirty="0" smtClean="0"/>
              <a:t>of your group’s measurements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133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Lesson 2:  Variation in Traits&amp;quot;&quot;/&gt;&lt;property id=&quot;20307&quot; value=&quot;299&quot;/&gt;&lt;/object&gt;&lt;object type=&quot;3&quot; unique_id=&quot;10004&quot;&gt;&lt;property id=&quot;20148&quot; value=&quot;5&quot;/&gt;&lt;property id=&quot;20300&quot; value=&quot;Slide 2 - &amp;quot;Link to Previous Ideas&amp;quot;&quot;/&gt;&lt;property id=&quot;20307&quot; value=&quot;365&quot;/&gt;&lt;/object&gt;&lt;object type=&quot;3&quot; unique_id=&quot;10005&quot;&gt;&lt;property id=&quot;20148&quot; value=&quot;5&quot;/&gt;&lt;property id=&quot;20300&quot; value=&quot;Slide 3 - &amp;quot;Focus Question&amp;quot;&quot;/&gt;&lt;property id=&quot;20307&quot; value=&quot;366&quot;/&gt;&lt;/object&gt;&lt;object type=&quot;3&quot; unique_id=&quot;10006&quot;&gt;&lt;property id=&quot;20148&quot; value=&quot;5&quot;/&gt;&lt;property id=&quot;20300&quot; value=&quot;Slide 4 - &amp;quot;What are the traits a plant has? &amp;quot;&quot;/&gt;&lt;property id=&quot;20307&quot; value=&quot;367&quot;/&gt;&lt;/object&gt;&lt;object type=&quot;3&quot; unique_id=&quot;10007&quot;&gt;&lt;property id=&quot;20148&quot; value=&quot;5&quot;/&gt;&lt;property id=&quot;20300&quot; value=&quot;Slide 5 - &amp;quot;Today’s Investigation&amp;quot;&quot;/&gt;&lt;property id=&quot;20307&quot; value=&quot;368&quot;/&gt;&lt;/object&gt;&lt;object type=&quot;3&quot; unique_id=&quot;10008&quot;&gt;&lt;property id=&quot;20148&quot; value=&quot;5&quot;/&gt;&lt;property id=&quot;20300&quot; value=&quot;Slide 6 - &amp;quot;Using a Ruler&amp;quot;&quot;/&gt;&lt;property id=&quot;20307&quot; value=&quot;369&quot;/&gt;&lt;/object&gt;&lt;object type=&quot;3&quot; unique_id=&quot;10009&quot;&gt;&lt;property id=&quot;20148&quot; value=&quot;5&quot;/&gt;&lt;property id=&quot;20300&quot; value=&quot;Slide 7 - &amp;quot;Measure and Share Results&amp;quot;&quot;/&gt;&lt;property id=&quot;20307&quot; value=&quot;370&quot;/&gt;&lt;/object&gt;&lt;object type=&quot;3&quot; unique_id=&quot;10010&quot;&gt;&lt;property id=&quot;20148&quot; value=&quot;5&quot;/&gt;&lt;property id=&quot;20300&quot; value=&quot;Slide 8 - &amp;quot;Is there variation in the length  of carrots and leaves?  &amp;quot;&quot;/&gt;&lt;property id=&quot;20307&quot; value=&quot;371&quot;/&gt;&lt;/object&gt;&lt;object type=&quot;3&quot; unique_id=&quot;10011&quot;&gt;&lt;property id=&quot;20148&quot; value=&quot;5&quot;/&gt;&lt;property id=&quot;20300&quot; value=&quot;Slide 9 - &amp;quot;Is there variation in other plant traits? &amp;quot;&quot;/&gt;&lt;property id=&quot;20307&quot; value=&quot;372&quot;/&gt;&lt;/object&gt;&lt;object type=&quot;3&quot; unique_id=&quot;10012&quot;&gt;&lt;property id=&quot;20148&quot; value=&quot;5&quot;/&gt;&lt;property id=&quot;20300&quot; value=&quot;Slide 10 - &amp;quot;Summarize&amp;quot;&quot;/&gt;&lt;property id=&quot;20307&quot; value=&quot;373&quot;/&gt;&lt;/object&gt;&lt;object type=&quot;3&quot; unique_id=&quot;10013&quot;&gt;&lt;property id=&quot;20148&quot; value=&quot;5&quot;/&gt;&lt;property id=&quot;20300&quot; value=&quot;Slide 11 - &amp;quot;Link to Next Lesson&amp;quot;&quot;/&gt;&lt;property id=&quot;20307&quot; value=&quot;374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7079</TotalTime>
  <Words>441</Words>
  <Application>Microsoft Office PowerPoint</Application>
  <PresentationFormat>On-screen Show (4:3)</PresentationFormat>
  <Paragraphs>53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Variation in Traits Lesson 2A </vt:lpstr>
      <vt:lpstr>What Have You Learned So Far?</vt:lpstr>
      <vt:lpstr>Today’s Focus Questions</vt:lpstr>
      <vt:lpstr>Investigation: Do Plants Have Traits? </vt:lpstr>
      <vt:lpstr>Investigation: Do Plants Have Traits? </vt:lpstr>
      <vt:lpstr>Investigation: Do Plants Have Traits?</vt:lpstr>
      <vt:lpstr>Using a Ruler</vt:lpstr>
      <vt:lpstr>Practice Using a Ruler</vt:lpstr>
      <vt:lpstr>Record Your Measurements</vt:lpstr>
      <vt:lpstr>Compare Your Measurements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193</cp:revision>
  <dcterms:created xsi:type="dcterms:W3CDTF">2014-06-10T18:20:14Z</dcterms:created>
  <dcterms:modified xsi:type="dcterms:W3CDTF">2019-12-03T21:05:23Z</dcterms:modified>
</cp:coreProperties>
</file>