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83" r:id="rId2"/>
    <p:sldId id="384" r:id="rId3"/>
    <p:sldId id="380" r:id="rId4"/>
    <p:sldId id="370" r:id="rId5"/>
    <p:sldId id="371" r:id="rId6"/>
    <p:sldId id="372" r:id="rId7"/>
    <p:sldId id="382" r:id="rId8"/>
    <p:sldId id="385" r:id="rId9"/>
    <p:sldId id="386" r:id="rId10"/>
    <p:sldId id="387" r:id="rId11"/>
    <p:sldId id="374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16" autoAdjust="0"/>
  </p:normalViewPr>
  <p:slideViewPr>
    <p:cSldViewPr>
      <p:cViewPr>
        <p:scale>
          <a:sx n="70" d="100"/>
          <a:sy n="70" d="100"/>
        </p:scale>
        <p:origin x="-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6763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810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77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184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30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703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896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896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896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77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848600" cy="1676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D2533C"/>
                </a:solidFill>
                <a:latin typeface="Calibri"/>
              </a:rPr>
              <a:t>Variation </a:t>
            </a:r>
            <a:r>
              <a:rPr lang="en-US" altLang="en-US" dirty="0"/>
              <a:t>in </a:t>
            </a:r>
            <a:r>
              <a:rPr lang="en-US" altLang="en-US" dirty="0" smtClean="0"/>
              <a:t>Traits Lesson 2b 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</a:rPr>
              <a:t>Do Plants Show Variation in Traits? How Do We Know?</a:t>
            </a:r>
            <a:endParaRPr lang="en-US" alt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800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82950" y="4927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876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4901406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 smtClean="0"/>
              <a:t>Let’s Summarize!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/>
              <a:t>Today’s focus </a:t>
            </a:r>
            <a:r>
              <a:rPr lang="en-US" sz="3000" b="1" dirty="0" smtClean="0"/>
              <a:t>questions: </a:t>
            </a:r>
            <a:r>
              <a:rPr lang="en-US" sz="3000" i="1" dirty="0" smtClean="0"/>
              <a:t>Do plants show variation in traits? How do we know?</a:t>
            </a:r>
            <a:endParaRPr lang="en-US" sz="3000" i="1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3000" dirty="0" smtClean="0"/>
              <a:t>To summarize what you’ve learned about variation in traits, answer </a:t>
            </a:r>
            <a:r>
              <a:rPr lang="en-US" sz="3000" dirty="0" smtClean="0"/>
              <a:t>these revised focus questions </a:t>
            </a:r>
            <a:r>
              <a:rPr lang="en-US" sz="3000" dirty="0" smtClean="0"/>
              <a:t>in your notebook: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3000" i="1" dirty="0" smtClean="0"/>
              <a:t>Do plants and animals of the same kind show variation in traits? How do we know?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000" dirty="0" smtClean="0"/>
              <a:t>Include evidence from our investigations of the ladybugs, carrots, and leaves. Make sure to use the words </a:t>
            </a:r>
            <a:r>
              <a:rPr lang="en-US" sz="3000" b="1" dirty="0" smtClean="0"/>
              <a:t>trait</a:t>
            </a:r>
            <a:r>
              <a:rPr lang="en-US" sz="3000" dirty="0" smtClean="0"/>
              <a:t> and </a:t>
            </a:r>
            <a:r>
              <a:rPr lang="en-US" sz="3000" b="1" dirty="0" smtClean="0"/>
              <a:t>variation</a:t>
            </a:r>
            <a:r>
              <a:rPr lang="en-US" sz="3000" dirty="0" smtClean="0"/>
              <a:t> in your responses.</a:t>
            </a:r>
          </a:p>
        </p:txBody>
      </p:sp>
    </p:spTree>
    <p:extLst>
      <p:ext uri="{BB962C8B-B14F-4D97-AF65-F5344CB8AC3E}">
        <p14:creationId xmlns:p14="http://schemas.microsoft.com/office/powerpoint/2010/main" xmlns="" val="305303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 our next lesson, we’ll explore how traits affect beetles and their chances of surviving in the desert. </a:t>
            </a:r>
            <a:endParaRPr lang="en-US" sz="2800" dirty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We’ll also gather more information to help us answer our unit central question.</a:t>
            </a:r>
            <a:endParaRPr lang="en-US" sz="2800" dirty="0"/>
          </a:p>
        </p:txBody>
      </p:sp>
      <p:pic>
        <p:nvPicPr>
          <p:cNvPr id="5" name="Picture 4" descr="http://cdn4.sci-news.com/images/enlarge/image_1484_1e-Scarab-bee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505200" cy="2754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ealbutterflygifts.com/wp-content/uploads/2013/02/Chrysina-leconte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3273425" cy="3273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E314595-6DF5-497A-B41B-F4E853F145CB}"/>
              </a:ext>
            </a:extLst>
          </p:cNvPr>
          <p:cNvSpPr txBox="1"/>
          <p:nvPr/>
        </p:nvSpPr>
        <p:spPr>
          <a:xfrm>
            <a:off x="6096000" y="5105400"/>
            <a:ext cx="19463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Wikimedia.com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91B66D-0C8E-4BFF-96D1-77AD288766D7}"/>
              </a:ext>
            </a:extLst>
          </p:cNvPr>
          <p:cNvSpPr txBox="1"/>
          <p:nvPr/>
        </p:nvSpPr>
        <p:spPr>
          <a:xfrm>
            <a:off x="1600200" y="5181600"/>
            <a:ext cx="2201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used with permission from BSCS</a:t>
            </a:r>
          </a:p>
        </p:txBody>
      </p:sp>
    </p:spTree>
    <p:extLst>
      <p:ext uri="{BB962C8B-B14F-4D97-AF65-F5344CB8AC3E}">
        <p14:creationId xmlns="" xmlns:p14="http://schemas.microsoft.com/office/powerpoint/2010/main" val="323984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 smtClean="0"/>
              <a:t>Review: Plant Traits and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76800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sz="3200" dirty="0" smtClean="0"/>
              <a:t>How did you complete this statement  in our last lesson?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3200" i="1" dirty="0" smtClean="0"/>
              <a:t>Plants </a:t>
            </a:r>
            <a:r>
              <a:rPr lang="en-US" sz="3200" i="1" dirty="0"/>
              <a:t>[show/do not show] variation in their traits</a:t>
            </a:r>
            <a:r>
              <a:rPr lang="en-US" sz="3200" i="1" dirty="0" smtClean="0"/>
              <a:t>. My </a:t>
            </a:r>
            <a:r>
              <a:rPr lang="en-US" sz="3200" i="1" dirty="0"/>
              <a:t>evidence is </a:t>
            </a:r>
            <a:r>
              <a:rPr lang="en-US" sz="3200" i="1" dirty="0" smtClean="0"/>
              <a:t>__________.</a:t>
            </a:r>
          </a:p>
          <a:p>
            <a:pPr marL="365760" indent="-365760">
              <a:spcBef>
                <a:spcPts val="2400"/>
              </a:spcBef>
            </a:pPr>
            <a:r>
              <a:rPr lang="en-US" sz="3200" dirty="0" smtClean="0"/>
              <a:t>What plant </a:t>
            </a:r>
            <a:r>
              <a:rPr lang="en-US" sz="3200" b="1" dirty="0" smtClean="0"/>
              <a:t>trait</a:t>
            </a:r>
            <a:r>
              <a:rPr lang="en-US" sz="3200" dirty="0" smtClean="0"/>
              <a:t> did you measure?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What is a </a:t>
            </a:r>
            <a:r>
              <a:rPr lang="en-US" sz="3200" b="1" dirty="0" smtClean="0"/>
              <a:t>variation</a:t>
            </a:r>
            <a:r>
              <a:rPr lang="en-US" sz="3200" dirty="0" smtClean="0"/>
              <a:t> in a trait?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How does </a:t>
            </a:r>
            <a:r>
              <a:rPr lang="en-US" sz="3200" b="1" dirty="0" smtClean="0"/>
              <a:t>measuring</a:t>
            </a:r>
            <a:r>
              <a:rPr lang="en-US" sz="3200" dirty="0" smtClean="0"/>
              <a:t> help us find out whether there’s variation in a trait?</a:t>
            </a:r>
          </a:p>
          <a:p>
            <a:pPr marL="731520" indent="0">
              <a:spcBef>
                <a:spcPts val="1200"/>
              </a:spcBef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305303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/>
          <a:lstStyle/>
          <a:p>
            <a:r>
              <a:rPr lang="en-US" dirty="0" smtClean="0"/>
              <a:t>Our Focus </a:t>
            </a:r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Do </a:t>
            </a:r>
            <a:r>
              <a:rPr lang="en-US" sz="3200" dirty="0"/>
              <a:t>plants show </a:t>
            </a:r>
            <a:r>
              <a:rPr lang="en-US" sz="3200" dirty="0" smtClean="0"/>
              <a:t>variation </a:t>
            </a:r>
            <a:r>
              <a:rPr lang="en-US" sz="3200" dirty="0"/>
              <a:t>in traits</a:t>
            </a:r>
            <a:r>
              <a:rPr lang="en-US" sz="3200" dirty="0" smtClean="0"/>
              <a:t>? How </a:t>
            </a:r>
            <a:r>
              <a:rPr lang="en-US" sz="3200" dirty="0"/>
              <a:t>do we know? </a:t>
            </a:r>
          </a:p>
        </p:txBody>
      </p:sp>
    </p:spTree>
    <p:extLst>
      <p:ext uri="{BB962C8B-B14F-4D97-AF65-F5344CB8AC3E}">
        <p14:creationId xmlns="" xmlns:p14="http://schemas.microsoft.com/office/powerpoint/2010/main" val="294216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Our Plant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105400"/>
          </a:xfrm>
        </p:spPr>
        <p:txBody>
          <a:bodyPr/>
          <a:lstStyle/>
          <a:p>
            <a:pPr marL="365760" indent="-365760">
              <a:spcBef>
                <a:spcPts val="600"/>
              </a:spcBef>
            </a:pPr>
            <a:r>
              <a:rPr lang="en-US" sz="2600" dirty="0" smtClean="0"/>
              <a:t>Choose </a:t>
            </a:r>
            <a:r>
              <a:rPr lang="en-US" sz="2600" dirty="0"/>
              <a:t>one </a:t>
            </a:r>
            <a:r>
              <a:rPr lang="en-US" sz="2600" dirty="0" smtClean="0"/>
              <a:t>member from your small group to add your data to the class data table for your plant. </a:t>
            </a:r>
          </a:p>
          <a:p>
            <a:pPr marL="365760" indent="-365760">
              <a:spcBef>
                <a:spcPts val="600"/>
              </a:spcBef>
            </a:pPr>
            <a:r>
              <a:rPr lang="en-US" sz="2600" dirty="0" smtClean="0"/>
              <a:t>Plant length should be measured to the nearest quarter of an inch. </a:t>
            </a:r>
          </a:p>
          <a:p>
            <a:pPr marL="365760" indent="-365760">
              <a:spcBef>
                <a:spcPts val="600"/>
              </a:spcBef>
            </a:pPr>
            <a:r>
              <a:rPr lang="en-US" sz="2600" dirty="0" smtClean="0"/>
              <a:t>Place an </a:t>
            </a:r>
            <a:r>
              <a:rPr lang="en-US" sz="2600" i="1" dirty="0" smtClean="0"/>
              <a:t>X</a:t>
            </a:r>
            <a:r>
              <a:rPr lang="en-US" sz="2600" dirty="0" smtClean="0"/>
              <a:t> next to the measurement on the table that matches the length of each plant in your group.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780927005"/>
              </p:ext>
            </p:extLst>
          </p:nvPr>
        </p:nvGraphicFramePr>
        <p:xfrm>
          <a:off x="4648200" y="1828800"/>
          <a:ext cx="4038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itchFamily="34" charset="0"/>
                        </a:rPr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itchFamily="34" charset="0"/>
                        </a:rPr>
                        <a:t>Tally </a:t>
                      </a:r>
                      <a:r>
                        <a:rPr lang="en-US" sz="2200" dirty="0" smtClean="0">
                          <a:latin typeface="Calibri" pitchFamily="34" charset="0"/>
                        </a:rPr>
                        <a:t>Marks</a:t>
                      </a:r>
                      <a:endParaRPr lang="en-US" sz="22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itchFamily="34" charset="0"/>
                        </a:rPr>
                        <a:t>2 inches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itchFamily="34" charset="0"/>
                        </a:rPr>
                        <a:t>2 ¼ inches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itchFamily="34" charset="0"/>
                        </a:rPr>
                        <a:t>2 ½ inches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itchFamily="34" charset="0"/>
                        </a:rPr>
                        <a:t>2 ¾ inches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Calibri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itchFamily="34" charset="0"/>
                        </a:rPr>
                        <a:t>3 inches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Calibri" pitchFamily="34" charset="0"/>
                        </a:rPr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itchFamily="34" charset="0"/>
                        </a:rPr>
                        <a:t>3 ¼ inches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itchFamily="34" charset="0"/>
                        </a:rPr>
                        <a:t>3 ½ inches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Calibri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itchFamily="34" charset="0"/>
                        </a:rPr>
                        <a:t>3</a:t>
                      </a:r>
                      <a:r>
                        <a:rPr lang="en-US" sz="2200" baseline="0" dirty="0">
                          <a:latin typeface="Calibri" pitchFamily="34" charset="0"/>
                        </a:rPr>
                        <a:t> ¾ inches</a:t>
                      </a:r>
                      <a:endParaRPr lang="en-US" sz="2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itchFamily="34" charset="0"/>
                        </a:rPr>
                        <a:t>4 inches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4108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Is There Variation in the Length Trait?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876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 smtClean="0"/>
              <a:t>Look at the data tables for the carrots and the leaves. Discuss in your small group whether the length trait shows variation for each kind of plant. 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 smtClean="0"/>
              <a:t>Do you observe variation </a:t>
            </a:r>
            <a:r>
              <a:rPr lang="en-US" sz="3200" dirty="0"/>
              <a:t>in the </a:t>
            </a:r>
            <a:r>
              <a:rPr lang="en-US" sz="3200" dirty="0" smtClean="0"/>
              <a:t>length trait for carrots</a:t>
            </a:r>
            <a:r>
              <a:rPr lang="en-US" sz="3200" dirty="0"/>
              <a:t>? How can you tell? 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 smtClean="0"/>
              <a:t>Do you observe variation </a:t>
            </a:r>
            <a:r>
              <a:rPr lang="en-US" sz="3200" dirty="0"/>
              <a:t>in the </a:t>
            </a:r>
            <a:r>
              <a:rPr lang="en-US" sz="3200" dirty="0" smtClean="0"/>
              <a:t>length trait for leaves</a:t>
            </a:r>
            <a:r>
              <a:rPr lang="en-US" sz="3200" dirty="0"/>
              <a:t>? How can you tell? </a:t>
            </a:r>
          </a:p>
        </p:txBody>
      </p:sp>
    </p:spTree>
    <p:extLst>
      <p:ext uri="{BB962C8B-B14F-4D97-AF65-F5344CB8AC3E}">
        <p14:creationId xmlns="" xmlns:p14="http://schemas.microsoft.com/office/powerpoint/2010/main" val="184327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Trait Variation in Other Kinds of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000" dirty="0" smtClean="0"/>
              <a:t>Talk with an elbow partner and come up with two more traits that </a:t>
            </a:r>
            <a:r>
              <a:rPr lang="en-US" sz="3000" dirty="0"/>
              <a:t>plants have</a:t>
            </a:r>
            <a:r>
              <a:rPr lang="en-US" sz="3000" dirty="0" smtClean="0"/>
              <a:t>.</a:t>
            </a:r>
          </a:p>
          <a:p>
            <a:pPr marL="365760" indent="-365760">
              <a:spcBef>
                <a:spcPts val="1200"/>
              </a:spcBef>
            </a:pPr>
            <a:r>
              <a:rPr lang="en-US" sz="3000" dirty="0" smtClean="0"/>
              <a:t>Then think of another kind of plant and decide whether it shows variation </a:t>
            </a:r>
            <a:r>
              <a:rPr lang="en-US" sz="3000" dirty="0"/>
              <a:t>for those traits? </a:t>
            </a:r>
          </a:p>
        </p:txBody>
      </p:sp>
      <p:pic>
        <p:nvPicPr>
          <p:cNvPr id="2050" name="Picture 2" descr="https://upload.wikimedia.org/wikipedia/commons/1/12/Singapore_Botanic_Gardens_Cactus_Garden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13406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4853" y="3562693"/>
            <a:ext cx="2163671" cy="2884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0000000-0008-0000-0100-0000C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55" y="3580190"/>
            <a:ext cx="2172608" cy="2896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800058-EBF3-4774-9B7A-D233EFDB02A0}"/>
              </a:ext>
            </a:extLst>
          </p:cNvPr>
          <p:cNvSpPr txBox="1"/>
          <p:nvPr/>
        </p:nvSpPr>
        <p:spPr>
          <a:xfrm>
            <a:off x="4038600" y="5867400"/>
            <a:ext cx="19463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Wikimedia.com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0643B71-5400-4152-868E-0BE7E7539E8F}"/>
              </a:ext>
            </a:extLst>
          </p:cNvPr>
          <p:cNvSpPr txBox="1"/>
          <p:nvPr/>
        </p:nvSpPr>
        <p:spPr>
          <a:xfrm>
            <a:off x="1085443" y="6430089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B190D42-6377-4098-9DEB-6EEEFCDF5D98}"/>
              </a:ext>
            </a:extLst>
          </p:cNvPr>
          <p:cNvSpPr txBox="1"/>
          <p:nvPr/>
        </p:nvSpPr>
        <p:spPr>
          <a:xfrm>
            <a:off x="7010400" y="6400800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="" xmlns:p14="http://schemas.microsoft.com/office/powerpoint/2010/main" val="234505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 smtClean="0"/>
              <a:t>Finding Patterns in 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000" dirty="0" smtClean="0"/>
              <a:t>What patterns did we observe in our class bar graph showing the number of ladybug spots? </a:t>
            </a:r>
          </a:p>
          <a:p>
            <a:pPr marL="365760" indent="-365760">
              <a:spcBef>
                <a:spcPts val="1800"/>
              </a:spcBef>
            </a:pPr>
            <a:r>
              <a:rPr lang="en-US" sz="3000" dirty="0" smtClean="0"/>
              <a:t>What patterns did we observe on our class </a:t>
            </a:r>
            <a:r>
              <a:rPr lang="en-US" sz="3000" dirty="0"/>
              <a:t>data </a:t>
            </a:r>
            <a:r>
              <a:rPr lang="en-US" sz="3000" dirty="0" smtClean="0"/>
              <a:t>tables showing the length of carrots and leaves?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722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 smtClean="0"/>
              <a:t>Bar Graphs and Data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5105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 smtClean="0"/>
              <a:t>Think about the bar graph and data tables we used </a:t>
            </a:r>
            <a:r>
              <a:rPr lang="en-US" sz="3000" dirty="0" smtClean="0"/>
              <a:t>to organize our data.</a:t>
            </a:r>
            <a:endParaRPr lang="en-US" sz="3000" dirty="0"/>
          </a:p>
          <a:p>
            <a:pPr marL="731520" lvl="1" indent="-365760">
              <a:spcBef>
                <a:spcPts val="2400"/>
              </a:spcBef>
            </a:pPr>
            <a:r>
              <a:rPr lang="en-US" sz="3000" dirty="0" smtClean="0"/>
              <a:t>How </a:t>
            </a:r>
            <a:r>
              <a:rPr lang="en-US" sz="3000" dirty="0"/>
              <a:t>are a bar graph and a data table alike and different?</a:t>
            </a:r>
          </a:p>
          <a:p>
            <a:pPr marL="731520" lvl="1" indent="-365760">
              <a:spcBef>
                <a:spcPts val="1200"/>
              </a:spcBef>
            </a:pPr>
            <a:r>
              <a:rPr lang="en-US" sz="3000" dirty="0"/>
              <a:t>Do both </a:t>
            </a:r>
            <a:r>
              <a:rPr lang="en-US" sz="3000" dirty="0" smtClean="0"/>
              <a:t>ways of organizing data help </a:t>
            </a:r>
            <a:r>
              <a:rPr lang="en-US" sz="3000" dirty="0"/>
              <a:t>us find </a:t>
            </a:r>
            <a:r>
              <a:rPr lang="en-US" sz="3000" dirty="0" smtClean="0"/>
              <a:t>patterns?</a:t>
            </a:r>
            <a:endParaRPr lang="en-US" sz="3000" dirty="0"/>
          </a:p>
          <a:p>
            <a:pPr marL="731520" lvl="1" indent="-365760">
              <a:spcBef>
                <a:spcPts val="1200"/>
              </a:spcBef>
            </a:pPr>
            <a:r>
              <a:rPr lang="en-US" sz="3000" dirty="0"/>
              <a:t>Do both show evidence of variation in </a:t>
            </a:r>
            <a:r>
              <a:rPr lang="en-US" sz="3000" dirty="0" smtClean="0"/>
              <a:t>traits </a:t>
            </a:r>
            <a:r>
              <a:rPr lang="en-US" sz="3000" dirty="0"/>
              <a:t>of </a:t>
            </a:r>
            <a:r>
              <a:rPr lang="en-US" sz="3000" dirty="0" smtClean="0"/>
              <a:t>living things </a:t>
            </a:r>
            <a:r>
              <a:rPr lang="en-US" sz="3000" dirty="0"/>
              <a:t>of the same kind</a:t>
            </a:r>
            <a:r>
              <a:rPr lang="en-US" sz="3000" dirty="0" smtClean="0"/>
              <a:t>? In what ways?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722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990600"/>
          </a:xfrm>
        </p:spPr>
        <p:txBody>
          <a:bodyPr/>
          <a:lstStyle/>
          <a:p>
            <a:r>
              <a:rPr lang="en-US" dirty="0" smtClean="0"/>
              <a:t>More or Less Trait Variation?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953000"/>
          </a:xfrm>
        </p:spPr>
        <p:txBody>
          <a:bodyPr/>
          <a:lstStyle/>
          <a:p>
            <a:pPr marL="365760" lvl="1" indent="-365760">
              <a:spcBef>
                <a:spcPts val="1200"/>
              </a:spcBef>
            </a:pPr>
            <a:r>
              <a:rPr lang="en-US" sz="3000" dirty="0" smtClean="0"/>
              <a:t>Do </a:t>
            </a:r>
            <a:r>
              <a:rPr lang="en-US" sz="3000" dirty="0" smtClean="0"/>
              <a:t>you see more or less </a:t>
            </a:r>
            <a:r>
              <a:rPr lang="en-US" sz="3000" dirty="0" smtClean="0"/>
              <a:t>trait variation </a:t>
            </a:r>
            <a:r>
              <a:rPr lang="en-US" sz="3000" dirty="0" smtClean="0"/>
              <a:t>for the number of spots on the ladybugs? What is your evidence?</a:t>
            </a:r>
            <a:endParaRPr lang="en-US" sz="3000" dirty="0"/>
          </a:p>
          <a:p>
            <a:pPr marL="365760" lvl="1" indent="-365760">
              <a:spcBef>
                <a:spcPts val="1200"/>
              </a:spcBef>
            </a:pPr>
            <a:r>
              <a:rPr lang="en-US" sz="3000" dirty="0" smtClean="0"/>
              <a:t>Do you see more or less </a:t>
            </a:r>
            <a:r>
              <a:rPr lang="en-US" sz="3000" dirty="0" smtClean="0"/>
              <a:t>trait variation </a:t>
            </a:r>
            <a:r>
              <a:rPr lang="en-US" sz="3000" dirty="0" smtClean="0"/>
              <a:t>for the length of the carrots? What is your evidence?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3000" dirty="0" smtClean="0"/>
              <a:t>Do you see more or less </a:t>
            </a:r>
            <a:r>
              <a:rPr lang="en-US" sz="3000" dirty="0" smtClean="0"/>
              <a:t>trait variation </a:t>
            </a:r>
            <a:r>
              <a:rPr lang="en-US" sz="3000" dirty="0" smtClean="0"/>
              <a:t>for the length of the leaves? What is your evidence?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72259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Lesson 2:  Variation in Traits&amp;quot;&quot;/&gt;&lt;property id=&quot;20307&quot; value=&quot;299&quot;/&gt;&lt;/object&gt;&lt;object type=&quot;3&quot; unique_id=&quot;10004&quot;&gt;&lt;property id=&quot;20148&quot; value=&quot;5&quot;/&gt;&lt;property id=&quot;20300&quot; value=&quot;Slide 2 - &amp;quot;Link to Previous Ideas&amp;quot;&quot;/&gt;&lt;property id=&quot;20307&quot; value=&quot;365&quot;/&gt;&lt;/object&gt;&lt;object type=&quot;3&quot; unique_id=&quot;10005&quot;&gt;&lt;property id=&quot;20148&quot; value=&quot;5&quot;/&gt;&lt;property id=&quot;20300&quot; value=&quot;Slide 3 - &amp;quot;Focus Question&amp;quot;&quot;/&gt;&lt;property id=&quot;20307&quot; value=&quot;366&quot;/&gt;&lt;/object&gt;&lt;object type=&quot;3&quot; unique_id=&quot;10006&quot;&gt;&lt;property id=&quot;20148&quot; value=&quot;5&quot;/&gt;&lt;property id=&quot;20300&quot; value=&quot;Slide 4 - &amp;quot;What are the traits a plant has? &amp;quot;&quot;/&gt;&lt;property id=&quot;20307&quot; value=&quot;367&quot;/&gt;&lt;/object&gt;&lt;object type=&quot;3&quot; unique_id=&quot;10007&quot;&gt;&lt;property id=&quot;20148&quot; value=&quot;5&quot;/&gt;&lt;property id=&quot;20300&quot; value=&quot;Slide 5 - &amp;quot;Today’s Investigation&amp;quot;&quot;/&gt;&lt;property id=&quot;20307&quot; value=&quot;368&quot;/&gt;&lt;/object&gt;&lt;object type=&quot;3&quot; unique_id=&quot;10008&quot;&gt;&lt;property id=&quot;20148&quot; value=&quot;5&quot;/&gt;&lt;property id=&quot;20300&quot; value=&quot;Slide 6 - &amp;quot;Using a Ruler&amp;quot;&quot;/&gt;&lt;property id=&quot;20307&quot; value=&quot;369&quot;/&gt;&lt;/object&gt;&lt;object type=&quot;3&quot; unique_id=&quot;10009&quot;&gt;&lt;property id=&quot;20148&quot; value=&quot;5&quot;/&gt;&lt;property id=&quot;20300&quot; value=&quot;Slide 7 - &amp;quot;Measure and Share Results&amp;quot;&quot;/&gt;&lt;property id=&quot;20307&quot; value=&quot;370&quot;/&gt;&lt;/object&gt;&lt;object type=&quot;3&quot; unique_id=&quot;10010&quot;&gt;&lt;property id=&quot;20148&quot; value=&quot;5&quot;/&gt;&lt;property id=&quot;20300&quot; value=&quot;Slide 8 - &amp;quot;Is there variation in the length  of carrots and leaves?  &amp;quot;&quot;/&gt;&lt;property id=&quot;20307&quot; value=&quot;371&quot;/&gt;&lt;/object&gt;&lt;object type=&quot;3&quot; unique_id=&quot;10011&quot;&gt;&lt;property id=&quot;20148&quot; value=&quot;5&quot;/&gt;&lt;property id=&quot;20300&quot; value=&quot;Slide 9 - &amp;quot;Is there variation in other plant traits? &amp;quot;&quot;/&gt;&lt;property id=&quot;20307&quot; value=&quot;372&quot;/&gt;&lt;/object&gt;&lt;object type=&quot;3&quot; unique_id=&quot;10012&quot;&gt;&lt;property id=&quot;20148&quot; value=&quot;5&quot;/&gt;&lt;property id=&quot;20300&quot; value=&quot;Slide 10 - &amp;quot;Summarize&amp;quot;&quot;/&gt;&lt;property id=&quot;20307&quot; value=&quot;373&quot;/&gt;&lt;/object&gt;&lt;object type=&quot;3&quot; unique_id=&quot;10013&quot;&gt;&lt;property id=&quot;20148&quot; value=&quot;5&quot;/&gt;&lt;property id=&quot;20300&quot; value=&quot;Slide 11 - &amp;quot;Link to Next Lesson&amp;quot;&quot;/&gt;&lt;property id=&quot;20307&quot; value=&quot;374&quot;/&gt;&lt;/object&gt;&lt;/object&gt;&lt;object type=&quot;8&quot; unique_id=&quot;10026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6987</TotalTime>
  <Words>612</Words>
  <Application>Microsoft Office PowerPoint</Application>
  <PresentationFormat>On-screen Show (4:3)</PresentationFormat>
  <Paragraphs>78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Variation in Traits Lesson 2b </vt:lpstr>
      <vt:lpstr>Review: Plant Traits and Variation</vt:lpstr>
      <vt:lpstr>Our Focus Questions</vt:lpstr>
      <vt:lpstr>Our Plant Data</vt:lpstr>
      <vt:lpstr>Is There Variation in the Length Trait?</vt:lpstr>
      <vt:lpstr>Trait Variation in Other Kinds of Plants</vt:lpstr>
      <vt:lpstr>Finding Patterns in Our Data</vt:lpstr>
      <vt:lpstr>Bar Graphs and Data Tables</vt:lpstr>
      <vt:lpstr>More or Less Trait Variation?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184</cp:revision>
  <dcterms:created xsi:type="dcterms:W3CDTF">2014-06-10T18:20:14Z</dcterms:created>
  <dcterms:modified xsi:type="dcterms:W3CDTF">2019-05-03T16:49:13Z</dcterms:modified>
</cp:coreProperties>
</file>