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80" r:id="rId2"/>
    <p:sldId id="365" r:id="rId3"/>
    <p:sldId id="366" r:id="rId4"/>
    <p:sldId id="376" r:id="rId5"/>
    <p:sldId id="377" r:id="rId6"/>
    <p:sldId id="368" r:id="rId7"/>
    <p:sldId id="369" r:id="rId8"/>
    <p:sldId id="378" r:id="rId9"/>
    <p:sldId id="381" r:id="rId10"/>
    <p:sldId id="3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16" autoAdjust="0"/>
  </p:normalViewPr>
  <p:slideViewPr>
    <p:cSldViewPr>
      <p:cViewPr>
        <p:scale>
          <a:sx n="70" d="100"/>
          <a:sy n="70" d="100"/>
        </p:scale>
        <p:origin x="-1386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676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54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21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3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075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0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0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85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8486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D2533C"/>
                </a:solidFill>
                <a:latin typeface="Calibri"/>
              </a:rPr>
              <a:t>Variation </a:t>
            </a:r>
            <a:r>
              <a:rPr lang="en-US" altLang="en-US" dirty="0"/>
              <a:t>in </a:t>
            </a:r>
            <a:r>
              <a:rPr lang="en-US" altLang="en-US" dirty="0" smtClean="0"/>
              <a:t>Traits Lesson 3a 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Why Do Trait Variations among Desert Beetles Matter?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901406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Next time, we’ll use our desert model to test our predictions about whether some beetles will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survive longer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than others in their environment.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Do you think variation in traits among beetles has anything to do with their survival?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Stay tuned!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08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Review: Traits and Variations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</a:t>
            </a:r>
            <a:r>
              <a:rPr lang="en-US" sz="3200" dirty="0" smtClean="0"/>
              <a:t>trait variations in animals and plants did we investigate in previous lessons?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84E9CD-4C08-448F-8655-7265E143D1C0}"/>
              </a:ext>
            </a:extLst>
          </p:cNvPr>
          <p:cNvSpPr txBox="1"/>
          <p:nvPr/>
        </p:nvSpPr>
        <p:spPr>
          <a:xfrm>
            <a:off x="2514600" y="45720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pic>
        <p:nvPicPr>
          <p:cNvPr id="12" name="Picture 11" descr="Image result for carrots garden">
            <a:extLst>
              <a:ext uri="{FF2B5EF4-FFF2-40B4-BE49-F238E27FC236}">
                <a16:creationId xmlns="" xmlns:a16="http://schemas.microsoft.com/office/drawing/2014/main" id="{7607278A-7B80-4947-922E-6117E492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2863049" cy="1905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BC041E-AF57-4862-85C0-16616EDFFB6B}"/>
              </a:ext>
            </a:extLst>
          </p:cNvPr>
          <p:cNvSpPr txBox="1"/>
          <p:nvPr/>
        </p:nvSpPr>
        <p:spPr>
          <a:xfrm>
            <a:off x="6553200" y="5181600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used with permission by BSCS</a:t>
            </a:r>
          </a:p>
        </p:txBody>
      </p:sp>
      <p:pic>
        <p:nvPicPr>
          <p:cNvPr id="14" name="Picture 10" descr="http://natureray.com/birch%20leaves%20nwt.jpg">
            <a:extLst>
              <a:ext uri="{FF2B5EF4-FFF2-40B4-BE49-F238E27FC236}">
                <a16:creationId xmlns="" xmlns:a16="http://schemas.microsoft.com/office/drawing/2014/main" id="{9E2FA509-6C1D-473E-BA5B-2662FD9F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546161" cy="2600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allmeta.com/wp-content/uploads/2015/02/Ladybug-Wallpaper-Cool-Deskt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223619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0421A7-8979-4A95-BCC8-95B23B7B701C}"/>
              </a:ext>
            </a:extLst>
          </p:cNvPr>
          <p:cNvSpPr txBox="1"/>
          <p:nvPr/>
        </p:nvSpPr>
        <p:spPr>
          <a:xfrm>
            <a:off x="4419600" y="6324600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Clipart-library.com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4876800"/>
            <a:ext cx="2971800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38B774-61B9-4A7E-A8C7-F035B90918AE}"/>
              </a:ext>
            </a:extLst>
          </p:cNvPr>
          <p:cNvSpPr txBox="1"/>
          <p:nvPr/>
        </p:nvSpPr>
        <p:spPr>
          <a:xfrm>
            <a:off x="1981200" y="64008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="" xmlns:p14="http://schemas.microsoft.com/office/powerpoint/2010/main" val="412127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Why </a:t>
            </a:r>
            <a:r>
              <a:rPr lang="en-US" sz="3200" dirty="0"/>
              <a:t>do </a:t>
            </a:r>
            <a:r>
              <a:rPr lang="en-US" sz="3200" dirty="0" smtClean="0"/>
              <a:t>trait variations </a:t>
            </a:r>
            <a:r>
              <a:rPr lang="en-US" sz="3200" dirty="0"/>
              <a:t>among </a:t>
            </a:r>
            <a:r>
              <a:rPr lang="en-US" sz="3200" dirty="0" smtClean="0"/>
              <a:t>desert beetles matter</a:t>
            </a:r>
            <a:r>
              <a:rPr lang="en-US" sz="3200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3886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Scarab beetles</a:t>
            </a:r>
          </a:p>
          <a:p>
            <a:r>
              <a:rPr lang="en-US" dirty="0">
                <a:solidFill>
                  <a:srgbClr val="FF0000"/>
                </a:solidFill>
              </a:rPr>
              <a:t>RES.C2.VIT.L3HO.003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1283B0-875E-4624-A14F-B344C5A8A538}"/>
              </a:ext>
            </a:extLst>
          </p:cNvPr>
          <p:cNvGrpSpPr/>
          <p:nvPr/>
        </p:nvGrpSpPr>
        <p:grpSpPr>
          <a:xfrm>
            <a:off x="381000" y="2286000"/>
            <a:ext cx="8458200" cy="3352799"/>
            <a:chOff x="22538" y="3124200"/>
            <a:chExt cx="9098924" cy="3349625"/>
          </a:xfrm>
        </p:grpSpPr>
        <p:pic>
          <p:nvPicPr>
            <p:cNvPr id="1028" name="Picture 4" descr="http://cdn4.sci-news.com/images/enlarge/image_1484_1e-Scarab-beet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262" y="3459678"/>
              <a:ext cx="3505200" cy="2754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realbutterflygifts.com/wp-content/uploads/2013/02/Chrysina-leconte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775" y="3200400"/>
              <a:ext cx="3273425" cy="32734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98907CE-391E-4888-8629-D435198AA902}"/>
                </a:ext>
              </a:extLst>
            </p:cNvPr>
            <p:cNvSpPr txBox="1"/>
            <p:nvPr/>
          </p:nvSpPr>
          <p:spPr>
            <a:xfrm>
              <a:off x="7175095" y="6221075"/>
              <a:ext cx="19463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courtesy of Wikimedia.com</a:t>
              </a:r>
            </a:p>
          </p:txBody>
        </p:sp>
        <p:pic>
          <p:nvPicPr>
            <p:cNvPr id="9" name="Picture 8" descr="Beetles, Insects, Nature, Macro, Flying Insect">
              <a:extLst>
                <a:ext uri="{FF2B5EF4-FFF2-40B4-BE49-F238E27FC236}">
                  <a16:creationId xmlns="" xmlns:a16="http://schemas.microsoft.com/office/drawing/2014/main" id="{00000000-0008-0000-0100-0000CB0000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4013"/>
            <a:stretch/>
          </p:blipFill>
          <p:spPr bwMode="auto">
            <a:xfrm>
              <a:off x="22538" y="3124200"/>
              <a:ext cx="2514523" cy="31858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9745CAC-DCD9-4033-BE86-4418DCC23913}"/>
                </a:ext>
              </a:extLst>
            </p:cNvPr>
            <p:cNvSpPr txBox="1"/>
            <p:nvPr/>
          </p:nvSpPr>
          <p:spPr>
            <a:xfrm>
              <a:off x="376307" y="6221075"/>
              <a:ext cx="17908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courtesy of Pixabay.com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1FC9ED2-6B5A-4FC1-A205-49DC659E8A2A}"/>
                </a:ext>
              </a:extLst>
            </p:cNvPr>
            <p:cNvSpPr txBox="1"/>
            <p:nvPr/>
          </p:nvSpPr>
          <p:spPr>
            <a:xfrm>
              <a:off x="3096126" y="6226578"/>
              <a:ext cx="2201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used with permission from BSCS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4829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Beetles in the Desert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While you’re reading the story </a:t>
            </a:r>
            <a:r>
              <a:rPr lang="en-US" sz="3200" dirty="0" smtClean="0">
                <a:solidFill>
                  <a:srgbClr val="000000"/>
                </a:solidFill>
              </a:rPr>
              <a:t>“Beetles </a:t>
            </a:r>
            <a:r>
              <a:rPr lang="en-US" sz="3200" dirty="0" smtClean="0">
                <a:solidFill>
                  <a:srgbClr val="000000"/>
                </a:solidFill>
              </a:rPr>
              <a:t>in the </a:t>
            </a:r>
            <a:r>
              <a:rPr lang="en-US" sz="3200" dirty="0" smtClean="0">
                <a:solidFill>
                  <a:srgbClr val="000000"/>
                </a:solidFill>
              </a:rPr>
              <a:t>Desert,” think </a:t>
            </a:r>
            <a:r>
              <a:rPr lang="en-US" sz="3200" dirty="0" smtClean="0">
                <a:solidFill>
                  <a:srgbClr val="000000"/>
                </a:solidFill>
              </a:rPr>
              <a:t>about these questions: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</a:t>
            </a:r>
            <a:r>
              <a:rPr lang="en-US" sz="3200" dirty="0" smtClean="0">
                <a:solidFill>
                  <a:srgbClr val="000000"/>
                </a:solidFill>
              </a:rPr>
              <a:t>living thing is this story about?</a:t>
            </a:r>
            <a:endParaRPr lang="en-US" sz="3200" dirty="0">
              <a:solidFill>
                <a:srgbClr val="000000"/>
              </a:solidFill>
            </a:endParaRPr>
          </a:p>
          <a:p>
            <a:pPr marL="731520" indent="-365760"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</a:t>
            </a:r>
            <a:r>
              <a:rPr lang="en-US" sz="3200" dirty="0">
                <a:solidFill>
                  <a:srgbClr val="000000"/>
                </a:solidFill>
              </a:rPr>
              <a:t>are some of </a:t>
            </a:r>
            <a:r>
              <a:rPr lang="en-US" sz="3200" dirty="0" smtClean="0">
                <a:solidFill>
                  <a:srgbClr val="000000"/>
                </a:solidFill>
              </a:rPr>
              <a:t>its traits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Is </a:t>
            </a:r>
            <a:r>
              <a:rPr lang="en-US" sz="3200" dirty="0">
                <a:solidFill>
                  <a:srgbClr val="000000"/>
                </a:solidFill>
              </a:rPr>
              <a:t>there variation in the traits?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648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Desert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0" t="6543" r="21111" b="4568"/>
          <a:stretch/>
        </p:blipFill>
        <p:spPr>
          <a:xfrm>
            <a:off x="4800600" y="2057400"/>
            <a:ext cx="3890798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333411"/>
            <a:ext cx="4125912" cy="5262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550" dirty="0" smtClean="0">
                <a:latin typeface="Calibri"/>
              </a:rPr>
              <a:t>The model represents what might happen to the beetles in nature.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550" dirty="0" smtClean="0">
                <a:latin typeface="Calibri"/>
              </a:rPr>
              <a:t>Each colored pom-pom represents a beetle​.</a:t>
            </a:r>
            <a:endParaRPr lang="en-US" sz="2550" dirty="0">
              <a:latin typeface="Calibri"/>
            </a:endParaRPr>
          </a:p>
          <a:p>
            <a:pPr marL="365760" indent="-365760">
              <a:spcBef>
                <a:spcPts val="12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550" dirty="0" smtClean="0">
                <a:latin typeface="Calibri"/>
              </a:rPr>
              <a:t>Pinching my index finger and my thumb together represents a lizard eating a beetle.​</a:t>
            </a:r>
            <a:endParaRPr lang="en-US" sz="2550" dirty="0">
              <a:latin typeface="Calibri"/>
            </a:endParaRPr>
          </a:p>
          <a:p>
            <a:pPr marL="365760" indent="-365760">
              <a:spcBef>
                <a:spcPts val="12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550" dirty="0" smtClean="0">
                <a:latin typeface="Calibri"/>
              </a:rPr>
              <a:t>The fabric represents the desert​ environment where the beetles and lizards live.</a:t>
            </a:r>
            <a:endParaRPr lang="en-US" sz="2550" dirty="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82139F-6B99-4770-94A8-006D81E62185}"/>
              </a:ext>
            </a:extLst>
          </p:cNvPr>
          <p:cNvSpPr txBox="1"/>
          <p:nvPr/>
        </p:nvSpPr>
        <p:spPr>
          <a:xfrm>
            <a:off x="6705600" y="548640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</p:spTree>
    <p:extLst>
      <p:ext uri="{BB962C8B-B14F-4D97-AF65-F5344CB8AC3E}">
        <p14:creationId xmlns="" xmlns:p14="http://schemas.microsoft.com/office/powerpoint/2010/main" val="102134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Will Happen to the Beetles?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956048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Do you think some beetles will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survive longer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than other beetles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our desert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environment? </a:t>
            </a:r>
          </a:p>
          <a:p>
            <a:pPr marL="365760" indent="-365760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List one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or two reasons why you think a particular beetle might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or might not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survive longer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than other beetles.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4D0F648-6B74-4EE3-A1DC-5FFF15C3B037}"/>
              </a:ext>
            </a:extLst>
          </p:cNvPr>
          <p:cNvGrpSpPr/>
          <p:nvPr/>
        </p:nvGrpSpPr>
        <p:grpSpPr>
          <a:xfrm>
            <a:off x="4724400" y="1828800"/>
            <a:ext cx="4253820" cy="4134653"/>
            <a:chOff x="4705997" y="1366765"/>
            <a:chExt cx="4253820" cy="4134653"/>
          </a:xfrm>
        </p:grpSpPr>
        <p:pic>
          <p:nvPicPr>
            <p:cNvPr id="8" name="Picture 2" descr="http://www.realbutterflygifts.com/wp-content/uploads/2013/02/Chrysina-leconte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260" y="1366765"/>
              <a:ext cx="1790583" cy="17905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cdn4.sci-news.com/images/enlarge/image_1484_1e-Scarab-beet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278" y="3352800"/>
              <a:ext cx="2420546" cy="19023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Beetles, Insects, Nature, Macro, Flying Insect">
              <a:extLst>
                <a:ext uri="{FF2B5EF4-FFF2-40B4-BE49-F238E27FC236}">
                  <a16:creationId xmlns="" xmlns:a16="http://schemas.microsoft.com/office/drawing/2014/main" id="{50505A00-988A-4F5F-B465-F1CF24BC19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4013"/>
            <a:stretch/>
          </p:blipFill>
          <p:spPr bwMode="auto">
            <a:xfrm>
              <a:off x="4945368" y="2242644"/>
              <a:ext cx="1443917" cy="18294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CEDB35E-B140-48ED-9846-AA763B5D2508}"/>
                </a:ext>
              </a:extLst>
            </p:cNvPr>
            <p:cNvSpPr txBox="1"/>
            <p:nvPr/>
          </p:nvSpPr>
          <p:spPr>
            <a:xfrm>
              <a:off x="4705997" y="4000507"/>
              <a:ext cx="17908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courtesy of Pixabay.com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989815A-3C49-48FC-A31A-1CDAE7E70F72}"/>
                </a:ext>
              </a:extLst>
            </p:cNvPr>
            <p:cNvSpPr txBox="1"/>
            <p:nvPr/>
          </p:nvSpPr>
          <p:spPr>
            <a:xfrm>
              <a:off x="7013450" y="5255197"/>
              <a:ext cx="19463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courtesy of Wikimedia.com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A7E3E80-DB5C-4140-BBCC-521C19D43AB7}"/>
                </a:ext>
              </a:extLst>
            </p:cNvPr>
            <p:cNvSpPr txBox="1"/>
            <p:nvPr/>
          </p:nvSpPr>
          <p:spPr>
            <a:xfrm>
              <a:off x="6573929" y="2983468"/>
              <a:ext cx="2201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used with permission from BSCS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081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/>
          <a:lstStyle/>
          <a:p>
            <a:r>
              <a:rPr lang="en-US" dirty="0"/>
              <a:t>Share Your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Share your predictions and reasons using this sentence starter:</a:t>
            </a:r>
          </a:p>
          <a:p>
            <a:pPr marL="731520" indent="0">
              <a:spcBef>
                <a:spcPts val="600"/>
              </a:spcBef>
              <a:buNone/>
            </a:pPr>
            <a:r>
              <a:rPr lang="en-US" sz="2800" i="1" dirty="0" smtClean="0"/>
              <a:t>I predict that some beetles [will/won’t] </a:t>
            </a:r>
            <a:r>
              <a:rPr lang="en-US" sz="2800" i="1" dirty="0" smtClean="0"/>
              <a:t>survive longer </a:t>
            </a:r>
            <a:r>
              <a:rPr lang="en-US" sz="2800" i="1" dirty="0" smtClean="0"/>
              <a:t>than others in our desert environment because _______________.</a:t>
            </a:r>
            <a:endParaRPr lang="en-US" sz="2800" i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Share comments using these </a:t>
            </a:r>
            <a:br>
              <a:rPr lang="en-US" sz="2800" dirty="0" smtClean="0"/>
            </a:br>
            <a:r>
              <a:rPr lang="en-US" sz="2800" dirty="0" smtClean="0"/>
              <a:t>sentence starters: </a:t>
            </a:r>
            <a:endParaRPr lang="en-US" sz="2800" dirty="0"/>
          </a:p>
          <a:p>
            <a:pPr marL="731520" lvl="1" indent="-365760">
              <a:spcBef>
                <a:spcPts val="600"/>
              </a:spcBef>
            </a:pPr>
            <a:r>
              <a:rPr lang="en-US" sz="2800" dirty="0"/>
              <a:t>I </a:t>
            </a:r>
            <a:r>
              <a:rPr lang="en-US" sz="2800" dirty="0" smtClean="0"/>
              <a:t>agree/disagree </a:t>
            </a:r>
            <a:r>
              <a:rPr lang="en-US" sz="2800" dirty="0"/>
              <a:t>with your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idea because …</a:t>
            </a:r>
            <a:endParaRPr lang="en-US" sz="2800" dirty="0"/>
          </a:p>
          <a:p>
            <a:pPr marL="731520" lvl="1" indent="-365760">
              <a:spcBef>
                <a:spcPts val="600"/>
              </a:spcBef>
            </a:pPr>
            <a:r>
              <a:rPr lang="en-US" sz="2800" dirty="0" smtClean="0"/>
              <a:t>I want to add …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2800" dirty="0" smtClean="0"/>
              <a:t>I have a question about …</a:t>
            </a: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718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076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Our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Why do trait variations among desert beetles matter? </a:t>
            </a:r>
          </a:p>
        </p:txBody>
      </p:sp>
    </p:spTree>
    <p:extLst>
      <p:ext uri="{BB962C8B-B14F-4D97-AF65-F5344CB8AC3E}">
        <p14:creationId xmlns="" xmlns:p14="http://schemas.microsoft.com/office/powerpoint/2010/main" val="363065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365760" indent="-365760"/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Look at the prediction and reasons you recorded earlier in your notebook for this question: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900" i="1" dirty="0" smtClean="0"/>
              <a:t>Do you think some beetles will </a:t>
            </a:r>
            <a:r>
              <a:rPr lang="en-US" sz="2900" i="1" dirty="0" smtClean="0"/>
              <a:t>survive longer </a:t>
            </a:r>
            <a:r>
              <a:rPr lang="en-US" sz="2900" i="1" dirty="0" smtClean="0"/>
              <a:t>than other beetles in our desert environment?</a:t>
            </a:r>
            <a:endParaRPr lang="en-US" sz="2900" dirty="0" smtClean="0">
              <a:solidFill>
                <a:srgbClr val="000000"/>
              </a:solidFill>
              <a:latin typeface="Calibri" charset="0"/>
            </a:endParaRPr>
          </a:p>
          <a:p>
            <a:pPr marL="365760" indent="-365760">
              <a:spcBef>
                <a:spcPts val="1200"/>
              </a:spcBef>
            </a:pP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If your </a:t>
            </a: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prediction has changed </a:t>
            </a: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based on the ideas we shared in our class discussion, revise </a:t>
            </a: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it. </a:t>
            </a:r>
            <a:endParaRPr lang="en-US" sz="2900" dirty="0" smtClean="0">
              <a:solidFill>
                <a:srgbClr val="000000"/>
              </a:solidFill>
              <a:latin typeface="Calibri" charset="0"/>
            </a:endParaRPr>
          </a:p>
          <a:p>
            <a:pPr marL="365760" indent="-365760">
              <a:spcBef>
                <a:spcPts val="1200"/>
              </a:spcBef>
            </a:pP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You </a:t>
            </a: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can </a:t>
            </a: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change </a:t>
            </a: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or add to </a:t>
            </a: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your original prediction. Or you can write a new prediction and reasons to support it.</a:t>
            </a:r>
            <a:endParaRPr lang="en-US" sz="29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657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8856</TotalTime>
  <Words>418</Words>
  <Application>Microsoft Office PowerPoint</Application>
  <PresentationFormat>On-screen Show (4:3)</PresentationFormat>
  <Paragraphs>60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Variation in Traits Lesson 3a </vt:lpstr>
      <vt:lpstr>Review: Traits and Variations</vt:lpstr>
      <vt:lpstr>Today’s Focus Question</vt:lpstr>
      <vt:lpstr>Beetles in the Desert</vt:lpstr>
      <vt:lpstr>The Desert Model</vt:lpstr>
      <vt:lpstr>What Will Happen to the Beetles?</vt:lpstr>
      <vt:lpstr>Share Your Predictions</vt:lpstr>
      <vt:lpstr>Our Focus Question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210</cp:revision>
  <dcterms:created xsi:type="dcterms:W3CDTF">2014-06-10T18:20:14Z</dcterms:created>
  <dcterms:modified xsi:type="dcterms:W3CDTF">2019-05-03T20:32:49Z</dcterms:modified>
</cp:coreProperties>
</file>