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4" r:id="rId2"/>
    <p:sldId id="385" r:id="rId3"/>
    <p:sldId id="386" r:id="rId4"/>
    <p:sldId id="370" r:id="rId5"/>
    <p:sldId id="392" r:id="rId6"/>
    <p:sldId id="387" r:id="rId7"/>
    <p:sldId id="371" r:id="rId8"/>
    <p:sldId id="372" r:id="rId9"/>
    <p:sldId id="373" r:id="rId10"/>
    <p:sldId id="374" r:id="rId11"/>
    <p:sldId id="3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16" autoAdjust="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xmlns=""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xmlns="" val="7967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a:t>
            </a:fld>
            <a:endParaRPr lang="en-US"/>
          </a:p>
        </p:txBody>
      </p:sp>
    </p:spTree>
    <p:extLst>
      <p:ext uri="{BB962C8B-B14F-4D97-AF65-F5344CB8AC3E}">
        <p14:creationId xmlns:p14="http://schemas.microsoft.com/office/powerpoint/2010/main" xmlns="" val="291421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a:t>
            </a:fld>
            <a:endParaRPr lang="en-US"/>
          </a:p>
        </p:txBody>
      </p:sp>
    </p:spTree>
    <p:extLst>
      <p:ext uri="{BB962C8B-B14F-4D97-AF65-F5344CB8AC3E}">
        <p14:creationId xmlns:p14="http://schemas.microsoft.com/office/powerpoint/2010/main" xmlns="" val="267705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xmlns="" val="391075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xmlns="" val="391075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xmlns="" val="98090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xmlns="" val="19918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xmlns="" val="347107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xmlns="" val="194331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xmlns=""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xmlns=""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xmlns=""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xmlns=""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xmlns=""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xmlns=""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xmlns=""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xmlns=""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xmlns=""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xmlns=""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xmlns=""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295400"/>
            <a:ext cx="7848600" cy="1676400"/>
          </a:xfrm>
        </p:spPr>
        <p:txBody>
          <a:bodyPr/>
          <a:lstStyle/>
          <a:p>
            <a:pPr eaLnBrk="1" fontAlgn="auto" hangingPunct="1">
              <a:spcAft>
                <a:spcPts val="0"/>
              </a:spcAft>
              <a:defRPr/>
            </a:pPr>
            <a:r>
              <a:rPr lang="en-US" altLang="en-US" dirty="0" smtClean="0">
                <a:solidFill>
                  <a:srgbClr val="D2533C"/>
                </a:solidFill>
                <a:latin typeface="Calibri"/>
              </a:rPr>
              <a:t>Variation </a:t>
            </a:r>
            <a:r>
              <a:rPr lang="en-US" altLang="en-US" dirty="0"/>
              <a:t>in </a:t>
            </a:r>
            <a:r>
              <a:rPr lang="en-US" altLang="en-US" dirty="0" smtClean="0"/>
              <a:t>Traits Lesson 3b </a:t>
            </a:r>
            <a:endParaRPr lang="en-US" altLang="en-US" dirty="0"/>
          </a:p>
        </p:txBody>
      </p:sp>
      <p:sp>
        <p:nvSpPr>
          <p:cNvPr id="8195" name="Rectangle 3"/>
          <p:cNvSpPr>
            <a:spLocks noGrp="1" noChangeArrowheads="1"/>
          </p:cNvSpPr>
          <p:nvPr>
            <p:ph type="subTitle" idx="1"/>
          </p:nvPr>
        </p:nvSpPr>
        <p:spPr>
          <a:xfrm>
            <a:off x="762000" y="3505200"/>
            <a:ext cx="7391400" cy="1828800"/>
          </a:xfrm>
        </p:spPr>
        <p:txBody>
          <a:bodyPr rtlCol="0">
            <a:normAutofit/>
          </a:bodyPr>
          <a:lstStyle/>
          <a:p>
            <a:pPr eaLnBrk="1" fontAlgn="auto" hangingPunct="1">
              <a:lnSpc>
                <a:spcPct val="80000"/>
              </a:lnSpc>
              <a:spcAft>
                <a:spcPts val="0"/>
              </a:spcAft>
              <a:defRPr/>
            </a:pPr>
            <a:r>
              <a:rPr lang="en-US" sz="4000" dirty="0" smtClean="0">
                <a:solidFill>
                  <a:srgbClr val="0070C0"/>
                </a:solidFill>
              </a:rPr>
              <a:t>Why Do Trait Variations among Desert Beetles Matter?</a:t>
            </a:r>
            <a:endParaRPr lang="en-US" altLang="en-US" sz="4000" dirty="0">
              <a:solidFill>
                <a:srgbClr val="0070C0"/>
              </a:solidFill>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xmlns=""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29400" y="4901406"/>
            <a:ext cx="1428750" cy="585788"/>
          </a:xfrm>
          <a:prstGeom prst="rect">
            <a:avLst/>
          </a:prstGeom>
        </p:spPr>
      </p:pic>
    </p:spTree>
    <p:extLst>
      <p:ext uri="{BB962C8B-B14F-4D97-AF65-F5344CB8AC3E}">
        <p14:creationId xmlns:p14="http://schemas.microsoft.com/office/powerpoint/2010/main" xmlns=""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smtClean="0"/>
              <a:t>Let’s Summarize!</a:t>
            </a:r>
            <a:endParaRPr lang="en-US" dirty="0"/>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b="1" dirty="0" smtClean="0"/>
              <a:t>Today’s focus question: </a:t>
            </a:r>
            <a:r>
              <a:rPr lang="en-US" sz="3200" i="1" dirty="0" smtClean="0"/>
              <a:t>Why </a:t>
            </a:r>
            <a:r>
              <a:rPr lang="en-US" sz="3200" i="1" dirty="0"/>
              <a:t>do </a:t>
            </a:r>
            <a:r>
              <a:rPr lang="en-US" sz="3200" i="1" dirty="0" smtClean="0"/>
              <a:t>trait variations </a:t>
            </a:r>
            <a:r>
              <a:rPr lang="en-US" sz="3200" i="1" dirty="0"/>
              <a:t>among </a:t>
            </a:r>
            <a:r>
              <a:rPr lang="en-US" sz="3200" i="1" dirty="0" smtClean="0"/>
              <a:t>desert beetles?</a:t>
            </a:r>
            <a:endParaRPr lang="en-US" sz="3200" i="1" dirty="0"/>
          </a:p>
          <a:p>
            <a:pPr marL="0" indent="0">
              <a:spcBef>
                <a:spcPts val="2400"/>
              </a:spcBef>
              <a:buNone/>
            </a:pPr>
            <a:r>
              <a:rPr lang="en-US" sz="3200" dirty="0" smtClean="0"/>
              <a:t>Answer this question in your science notebook using these sentence starters:</a:t>
            </a:r>
            <a:endParaRPr lang="en-US" sz="3200" dirty="0"/>
          </a:p>
          <a:p>
            <a:pPr marL="731520" lvl="1" indent="-365760">
              <a:spcBef>
                <a:spcPts val="1200"/>
              </a:spcBef>
            </a:pPr>
            <a:r>
              <a:rPr lang="en-US" sz="3200" dirty="0"/>
              <a:t>Variations among desert beetles matter </a:t>
            </a:r>
            <a:r>
              <a:rPr lang="en-US" sz="3200" dirty="0" smtClean="0"/>
              <a:t>because _________.</a:t>
            </a:r>
            <a:endParaRPr lang="en-US" sz="3200" dirty="0"/>
          </a:p>
          <a:p>
            <a:pPr marL="731520" lvl="1" indent="-365760">
              <a:spcBef>
                <a:spcPts val="600"/>
              </a:spcBef>
            </a:pPr>
            <a:r>
              <a:rPr lang="en-US" sz="3200" dirty="0"/>
              <a:t>The model showed that </a:t>
            </a:r>
            <a:r>
              <a:rPr lang="en-US" sz="3200" dirty="0" smtClean="0"/>
              <a:t>variations </a:t>
            </a:r>
            <a:r>
              <a:rPr lang="en-US" sz="3200" dirty="0"/>
              <a:t>in the </a:t>
            </a:r>
            <a:r>
              <a:rPr lang="en-US" sz="3200" dirty="0" smtClean="0"/>
              <a:t>beetles’ </a:t>
            </a:r>
            <a:r>
              <a:rPr lang="en-US" sz="3200" dirty="0"/>
              <a:t>color matter </a:t>
            </a:r>
            <a:r>
              <a:rPr lang="en-US" sz="3200" dirty="0" smtClean="0"/>
              <a:t>because _________.</a:t>
            </a:r>
            <a:endParaRPr lang="en-US" sz="3200" dirty="0"/>
          </a:p>
        </p:txBody>
      </p:sp>
    </p:spTree>
    <p:extLst>
      <p:ext uri="{BB962C8B-B14F-4D97-AF65-F5344CB8AC3E}">
        <p14:creationId xmlns:p14="http://schemas.microsoft.com/office/powerpoint/2010/main" xmlns="" val="157762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smtClean="0"/>
              <a:t>Next Time</a:t>
            </a:r>
            <a:endParaRPr lang="en-US" dirty="0"/>
          </a:p>
        </p:txBody>
      </p:sp>
      <p:pic>
        <p:nvPicPr>
          <p:cNvPr id="2050" name="Picture 2" descr="http://www.beetlesofcuyamacamountains.net/uploads/1/1/9/9/11998910/1529627_orig.jpg?37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3352800"/>
            <a:ext cx="5292969" cy="30937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96A0385C-3BAA-4D88-8864-94B5324C7E0F}"/>
              </a:ext>
            </a:extLst>
          </p:cNvPr>
          <p:cNvSpPr txBox="1"/>
          <p:nvPr/>
        </p:nvSpPr>
        <p:spPr>
          <a:xfrm>
            <a:off x="4343400" y="6400800"/>
            <a:ext cx="290816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Beetlesofcuyamacamountains.net</a:t>
            </a:r>
          </a:p>
        </p:txBody>
      </p:sp>
      <p:sp>
        <p:nvSpPr>
          <p:cNvPr id="5" name="TextBox 4"/>
          <p:cNvSpPr txBox="1"/>
          <p:nvPr/>
        </p:nvSpPr>
        <p:spPr>
          <a:xfrm>
            <a:off x="609600" y="1371600"/>
            <a:ext cx="8077200" cy="1815882"/>
          </a:xfrm>
          <a:prstGeom prst="rect">
            <a:avLst/>
          </a:prstGeom>
          <a:noFill/>
        </p:spPr>
        <p:txBody>
          <a:bodyPr wrap="square" rtlCol="0">
            <a:spAutoFit/>
          </a:bodyPr>
          <a:lstStyle/>
          <a:p>
            <a:r>
              <a:rPr lang="en-US" sz="2800" dirty="0" smtClean="0">
                <a:latin typeface="Calibri" pitchFamily="34" charset="0"/>
              </a:rPr>
              <a:t>In the next lesson, we’ll use our data in some different ways to help us explain what can happen in the real world when living things of the same kind show trait variations. </a:t>
            </a:r>
            <a:endParaRPr lang="en-US" sz="2800" dirty="0">
              <a:latin typeface="Calibri" pitchFamily="34" charset="0"/>
            </a:endParaRPr>
          </a:p>
        </p:txBody>
      </p:sp>
    </p:spTree>
    <p:extLst>
      <p:ext uri="{BB962C8B-B14F-4D97-AF65-F5344CB8AC3E}">
        <p14:creationId xmlns:p14="http://schemas.microsoft.com/office/powerpoint/2010/main" xmlns="" val="78479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sz="3800" dirty="0" smtClean="0"/>
              <a:t>Review: What Will Happen to the Beetles?</a:t>
            </a:r>
            <a:endParaRPr lang="en-US" sz="3800" dirty="0"/>
          </a:p>
        </p:txBody>
      </p:sp>
      <p:sp>
        <p:nvSpPr>
          <p:cNvPr id="3" name="Content Placeholder 2"/>
          <p:cNvSpPr>
            <a:spLocks noGrp="1"/>
          </p:cNvSpPr>
          <p:nvPr>
            <p:ph sz="half" idx="1"/>
          </p:nvPr>
        </p:nvSpPr>
        <p:spPr>
          <a:xfrm>
            <a:off x="685800" y="1600200"/>
            <a:ext cx="3810000" cy="4956048"/>
          </a:xfrm>
        </p:spPr>
        <p:txBody>
          <a:bodyPr/>
          <a:lstStyle/>
          <a:p>
            <a:pPr marL="365760" indent="-365760">
              <a:spcBef>
                <a:spcPts val="1200"/>
              </a:spcBef>
            </a:pPr>
            <a:r>
              <a:rPr lang="en-US" dirty="0">
                <a:solidFill>
                  <a:srgbClr val="000000"/>
                </a:solidFill>
                <a:latin typeface="Calibri" charset="0"/>
              </a:rPr>
              <a:t>Do you think some beetles will </a:t>
            </a:r>
            <a:r>
              <a:rPr lang="en-US" dirty="0" smtClean="0">
                <a:solidFill>
                  <a:srgbClr val="000000"/>
                </a:solidFill>
                <a:latin typeface="Calibri" charset="0"/>
              </a:rPr>
              <a:t>survive longer </a:t>
            </a:r>
            <a:r>
              <a:rPr lang="en-US" dirty="0">
                <a:solidFill>
                  <a:srgbClr val="000000"/>
                </a:solidFill>
                <a:latin typeface="Calibri" charset="0"/>
              </a:rPr>
              <a:t>than other beetles </a:t>
            </a:r>
            <a:r>
              <a:rPr lang="en-US" dirty="0" smtClean="0">
                <a:solidFill>
                  <a:srgbClr val="000000"/>
                </a:solidFill>
                <a:latin typeface="Calibri" charset="0"/>
              </a:rPr>
              <a:t>in our desert </a:t>
            </a:r>
            <a:r>
              <a:rPr lang="en-US" dirty="0">
                <a:solidFill>
                  <a:srgbClr val="000000"/>
                </a:solidFill>
                <a:latin typeface="Calibri" charset="0"/>
              </a:rPr>
              <a:t>environment? </a:t>
            </a:r>
          </a:p>
          <a:p>
            <a:pPr marL="365760" indent="-365760">
              <a:spcBef>
                <a:spcPts val="1200"/>
              </a:spcBef>
            </a:pPr>
            <a:r>
              <a:rPr lang="en-US" dirty="0" smtClean="0">
                <a:solidFill>
                  <a:srgbClr val="000000"/>
                </a:solidFill>
                <a:latin typeface="Calibri" charset="0"/>
              </a:rPr>
              <a:t>List one </a:t>
            </a:r>
            <a:r>
              <a:rPr lang="en-US" dirty="0">
                <a:solidFill>
                  <a:srgbClr val="000000"/>
                </a:solidFill>
                <a:latin typeface="Calibri" charset="0"/>
              </a:rPr>
              <a:t>or two reasons why you think a particular beetle might </a:t>
            </a:r>
            <a:r>
              <a:rPr lang="en-US" dirty="0" smtClean="0">
                <a:solidFill>
                  <a:srgbClr val="000000"/>
                </a:solidFill>
                <a:latin typeface="Calibri" charset="0"/>
              </a:rPr>
              <a:t>or might not survive longer than other beetles.</a:t>
            </a:r>
            <a:endParaRPr lang="en-US" dirty="0">
              <a:solidFill>
                <a:srgbClr val="000000"/>
              </a:solidFill>
              <a:latin typeface="Calibri" charset="0"/>
            </a:endParaRPr>
          </a:p>
        </p:txBody>
      </p:sp>
      <p:grpSp>
        <p:nvGrpSpPr>
          <p:cNvPr id="4" name="Group 3">
            <a:extLst>
              <a:ext uri="{FF2B5EF4-FFF2-40B4-BE49-F238E27FC236}">
                <a16:creationId xmlns:a16="http://schemas.microsoft.com/office/drawing/2014/main" xmlns="" id="{D4D0F648-6B74-4EE3-A1DC-5FFF15C3B037}"/>
              </a:ext>
            </a:extLst>
          </p:cNvPr>
          <p:cNvGrpSpPr/>
          <p:nvPr/>
        </p:nvGrpSpPr>
        <p:grpSpPr>
          <a:xfrm>
            <a:off x="4724400" y="1828800"/>
            <a:ext cx="4253820" cy="4134653"/>
            <a:chOff x="4705997" y="1366765"/>
            <a:chExt cx="4253820" cy="4134653"/>
          </a:xfrm>
        </p:grpSpPr>
        <p:pic>
          <p:nvPicPr>
            <p:cNvPr id="8" name="Picture 2" descr="http://www.realbutterflygifts.com/wp-content/uploads/2013/02/Chrysina-leconte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9260" y="1366765"/>
              <a:ext cx="1790583" cy="179058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cdn4.sci-news.com/images/enlarge/image_1484_1e-Scarab-bee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4278" y="3352800"/>
              <a:ext cx="2420546" cy="190239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Beetles, Insects, Nature, Macro, Flying Insect">
              <a:extLst>
                <a:ext uri="{FF2B5EF4-FFF2-40B4-BE49-F238E27FC236}">
                  <a16:creationId xmlns:a16="http://schemas.microsoft.com/office/drawing/2014/main" xmlns="" id="{50505A00-988A-4F5F-B465-F1CF24BC198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4013"/>
            <a:stretch/>
          </p:blipFill>
          <p:spPr bwMode="auto">
            <a:xfrm>
              <a:off x="4945368" y="2242644"/>
              <a:ext cx="1443917" cy="18294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2CEDB35E-B140-48ED-9846-AA763B5D2508}"/>
                </a:ext>
              </a:extLst>
            </p:cNvPr>
            <p:cNvSpPr txBox="1"/>
            <p:nvPr/>
          </p:nvSpPr>
          <p:spPr>
            <a:xfrm>
              <a:off x="4705997" y="4000507"/>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1" name="TextBox 10">
              <a:extLst>
                <a:ext uri="{FF2B5EF4-FFF2-40B4-BE49-F238E27FC236}">
                  <a16:creationId xmlns:a16="http://schemas.microsoft.com/office/drawing/2014/main" xmlns="" id="{5989815A-3C49-48FC-A31A-1CDAE7E70F72}"/>
                </a:ext>
              </a:extLst>
            </p:cNvPr>
            <p:cNvSpPr txBox="1"/>
            <p:nvPr/>
          </p:nvSpPr>
          <p:spPr>
            <a:xfrm>
              <a:off x="7013450" y="5255197"/>
              <a:ext cx="194636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Wikimedia.com</a:t>
              </a:r>
            </a:p>
          </p:txBody>
        </p:sp>
        <p:sp>
          <p:nvSpPr>
            <p:cNvPr id="13" name="TextBox 12">
              <a:extLst>
                <a:ext uri="{FF2B5EF4-FFF2-40B4-BE49-F238E27FC236}">
                  <a16:creationId xmlns:a16="http://schemas.microsoft.com/office/drawing/2014/main" xmlns="" id="{9A7E3E80-DB5C-4140-BBCC-521C19D43AB7}"/>
                </a:ext>
              </a:extLst>
            </p:cNvPr>
            <p:cNvSpPr txBox="1"/>
            <p:nvPr/>
          </p:nvSpPr>
          <p:spPr>
            <a:xfrm>
              <a:off x="6573929" y="2983468"/>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grpSp>
    </p:spTree>
    <p:extLst>
      <p:ext uri="{BB962C8B-B14F-4D97-AF65-F5344CB8AC3E}">
        <p14:creationId xmlns:p14="http://schemas.microsoft.com/office/powerpoint/2010/main" xmlns="" val="3708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smtClean="0"/>
              <a:t>Today’s Focus </a:t>
            </a:r>
            <a:r>
              <a:rPr lang="en-US" dirty="0"/>
              <a:t>Question</a:t>
            </a:r>
          </a:p>
        </p:txBody>
      </p:sp>
      <p:sp>
        <p:nvSpPr>
          <p:cNvPr id="3" name="Content Placeholder 2"/>
          <p:cNvSpPr>
            <a:spLocks noGrp="1"/>
          </p:cNvSpPr>
          <p:nvPr>
            <p:ph idx="1"/>
          </p:nvPr>
        </p:nvSpPr>
        <p:spPr>
          <a:xfrm>
            <a:off x="609600" y="1447800"/>
            <a:ext cx="8077200" cy="5029200"/>
          </a:xfrm>
        </p:spPr>
        <p:txBody>
          <a:bodyPr/>
          <a:lstStyle/>
          <a:p>
            <a:pPr marL="0" indent="0">
              <a:buNone/>
            </a:pPr>
            <a:r>
              <a:rPr lang="en-US" sz="3200" dirty="0" smtClean="0"/>
              <a:t>Why </a:t>
            </a:r>
            <a:r>
              <a:rPr lang="en-US" sz="3200" dirty="0"/>
              <a:t>do </a:t>
            </a:r>
            <a:r>
              <a:rPr lang="en-US" sz="3200" dirty="0" smtClean="0"/>
              <a:t>trait variations </a:t>
            </a:r>
            <a:r>
              <a:rPr lang="en-US" sz="3200" dirty="0"/>
              <a:t>among </a:t>
            </a:r>
            <a:r>
              <a:rPr lang="en-US" sz="3200" dirty="0" smtClean="0"/>
              <a:t>desert beetles matter</a:t>
            </a:r>
            <a:r>
              <a:rPr lang="en-US" sz="3200" dirty="0"/>
              <a:t>? </a:t>
            </a:r>
          </a:p>
        </p:txBody>
      </p:sp>
      <p:sp>
        <p:nvSpPr>
          <p:cNvPr id="6" name="TextBox 5"/>
          <p:cNvSpPr txBox="1"/>
          <p:nvPr/>
        </p:nvSpPr>
        <p:spPr>
          <a:xfrm>
            <a:off x="3124200" y="3886200"/>
            <a:ext cx="2667000" cy="646331"/>
          </a:xfrm>
          <a:prstGeom prst="rect">
            <a:avLst/>
          </a:prstGeom>
          <a:noFill/>
        </p:spPr>
        <p:txBody>
          <a:bodyPr wrap="square" rtlCol="0">
            <a:spAutoFit/>
          </a:bodyPr>
          <a:lstStyle/>
          <a:p>
            <a:r>
              <a:rPr lang="en-US" dirty="0">
                <a:solidFill>
                  <a:srgbClr val="FF0000"/>
                </a:solidFill>
              </a:rPr>
              <a:t>Scarab beetles</a:t>
            </a:r>
          </a:p>
          <a:p>
            <a:r>
              <a:rPr lang="en-US" dirty="0">
                <a:solidFill>
                  <a:srgbClr val="FF0000"/>
                </a:solidFill>
              </a:rPr>
              <a:t>RES.C2.VIT.L3HO.003</a:t>
            </a:r>
          </a:p>
        </p:txBody>
      </p:sp>
      <p:grpSp>
        <p:nvGrpSpPr>
          <p:cNvPr id="4" name="Group 3">
            <a:extLst>
              <a:ext uri="{FF2B5EF4-FFF2-40B4-BE49-F238E27FC236}">
                <a16:creationId xmlns:a16="http://schemas.microsoft.com/office/drawing/2014/main" xmlns="" id="{E31283B0-875E-4624-A14F-B344C5A8A538}"/>
              </a:ext>
            </a:extLst>
          </p:cNvPr>
          <p:cNvGrpSpPr/>
          <p:nvPr/>
        </p:nvGrpSpPr>
        <p:grpSpPr>
          <a:xfrm>
            <a:off x="381000" y="2286000"/>
            <a:ext cx="8458200" cy="3352799"/>
            <a:chOff x="22538" y="3124200"/>
            <a:chExt cx="9098924" cy="3349625"/>
          </a:xfrm>
        </p:grpSpPr>
        <p:pic>
          <p:nvPicPr>
            <p:cNvPr id="1028" name="Picture 4" descr="http://cdn4.sci-news.com/images/enlarge/image_1484_1e-Scarab-bee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6262" y="3459678"/>
              <a:ext cx="3505200" cy="2754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realbutterflygifts.com/wp-content/uploads/2013/02/Chrysina-leconte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7775" y="3200400"/>
              <a:ext cx="3273425" cy="32734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098907CE-391E-4888-8629-D435198AA902}"/>
                </a:ext>
              </a:extLst>
            </p:cNvPr>
            <p:cNvSpPr txBox="1"/>
            <p:nvPr/>
          </p:nvSpPr>
          <p:spPr>
            <a:xfrm>
              <a:off x="7175095" y="6221075"/>
              <a:ext cx="194636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Wikimedia.com</a:t>
              </a:r>
            </a:p>
          </p:txBody>
        </p:sp>
        <p:pic>
          <p:nvPicPr>
            <p:cNvPr id="9" name="Picture 8" descr="Beetles, Insects, Nature, Macro, Flying Insect">
              <a:extLst>
                <a:ext uri="{FF2B5EF4-FFF2-40B4-BE49-F238E27FC236}">
                  <a16:creationId xmlns:a16="http://schemas.microsoft.com/office/drawing/2014/main" xmlns="" id="{00000000-0008-0000-0100-0000CB00000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64013"/>
            <a:stretch/>
          </p:blipFill>
          <p:spPr bwMode="auto">
            <a:xfrm>
              <a:off x="22538" y="3124200"/>
              <a:ext cx="2514523" cy="318583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99745CAC-DCD9-4033-BE86-4418DCC23913}"/>
                </a:ext>
              </a:extLst>
            </p:cNvPr>
            <p:cNvSpPr txBox="1"/>
            <p:nvPr/>
          </p:nvSpPr>
          <p:spPr>
            <a:xfrm>
              <a:off x="376307" y="6221075"/>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2" name="TextBox 11">
              <a:extLst>
                <a:ext uri="{FF2B5EF4-FFF2-40B4-BE49-F238E27FC236}">
                  <a16:creationId xmlns:a16="http://schemas.microsoft.com/office/drawing/2014/main" xmlns="" id="{B1FC9ED2-6B5A-4FC1-A205-49DC659E8A2A}"/>
                </a:ext>
              </a:extLst>
            </p:cNvPr>
            <p:cNvSpPr txBox="1"/>
            <p:nvPr/>
          </p:nvSpPr>
          <p:spPr>
            <a:xfrm>
              <a:off x="3096126" y="6226578"/>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grpSp>
    </p:spTree>
    <p:extLst>
      <p:ext uri="{BB962C8B-B14F-4D97-AF65-F5344CB8AC3E}">
        <p14:creationId xmlns:p14="http://schemas.microsoft.com/office/powerpoint/2010/main" xmlns="" val="134829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Using </a:t>
            </a:r>
            <a:r>
              <a:rPr lang="en-US" dirty="0" smtClean="0"/>
              <a:t>Our Desert Model</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0000" t="6543" r="21111" b="4568"/>
          <a:stretch/>
        </p:blipFill>
        <p:spPr>
          <a:xfrm>
            <a:off x="1371600" y="1676400"/>
            <a:ext cx="6400800" cy="4645742"/>
          </a:xfrm>
          <a:prstGeom prst="rect">
            <a:avLst/>
          </a:prstGeom>
        </p:spPr>
      </p:pic>
      <p:sp>
        <p:nvSpPr>
          <p:cNvPr id="7" name="TextBox 6">
            <a:extLst>
              <a:ext uri="{FF2B5EF4-FFF2-40B4-BE49-F238E27FC236}">
                <a16:creationId xmlns:a16="http://schemas.microsoft.com/office/drawing/2014/main" xmlns="" id="{76F3F452-88B8-4C83-8B5C-234203F4541C}"/>
              </a:ext>
            </a:extLst>
          </p:cNvPr>
          <p:cNvSpPr txBox="1"/>
          <p:nvPr/>
        </p:nvSpPr>
        <p:spPr>
          <a:xfrm>
            <a:off x="5791200" y="6324600"/>
            <a:ext cx="2080275" cy="246221"/>
          </a:xfrm>
          <a:prstGeom prst="rect">
            <a:avLst/>
          </a:prstGeom>
          <a:noFill/>
        </p:spPr>
        <p:txBody>
          <a:bodyPr wrap="square" rtlCol="0">
            <a:spAutoFit/>
          </a:bodyPr>
          <a:lstStyle/>
          <a:p>
            <a:r>
              <a:rPr lang="en-US" sz="1000" dirty="0" smtClean="0">
                <a:latin typeface="Calibri" panose="020F0502020204030204" pitchFamily="34" charset="0"/>
                <a:cs typeface="Calibri" panose="020F0502020204030204" pitchFamily="34" charset="0"/>
              </a:rPr>
              <a:t>Photos courtesy </a:t>
            </a:r>
            <a:r>
              <a:rPr lang="en-US" sz="1000" dirty="0">
                <a:latin typeface="Calibri" panose="020F0502020204030204" pitchFamily="34" charset="0"/>
                <a:cs typeface="Calibri" panose="020F0502020204030204" pitchFamily="34" charset="0"/>
              </a:rPr>
              <a:t>of Cal Poly Pomona</a:t>
            </a:r>
          </a:p>
        </p:txBody>
      </p:sp>
    </p:spTree>
    <p:extLst>
      <p:ext uri="{BB962C8B-B14F-4D97-AF65-F5344CB8AC3E}">
        <p14:creationId xmlns:p14="http://schemas.microsoft.com/office/powerpoint/2010/main" xmlns="" val="373818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lstStyle/>
          <a:p>
            <a:r>
              <a:rPr lang="en-US" dirty="0" smtClean="0"/>
              <a:t>Role Assignments</a:t>
            </a:r>
            <a:endParaRPr lang="en-US" dirty="0"/>
          </a:p>
        </p:txBody>
      </p:sp>
      <p:sp>
        <p:nvSpPr>
          <p:cNvPr id="4" name="TextBox 3"/>
          <p:cNvSpPr txBox="1"/>
          <p:nvPr/>
        </p:nvSpPr>
        <p:spPr>
          <a:xfrm>
            <a:off x="609600" y="1295401"/>
            <a:ext cx="8153400" cy="5293757"/>
          </a:xfrm>
          <a:prstGeom prst="rect">
            <a:avLst/>
          </a:prstGeom>
        </p:spPr>
        <p:txBody>
          <a:bodyPr wrap="square" rtlCol="0">
            <a:spAutoFit/>
          </a:bodyPr>
          <a:lstStyle/>
          <a:p>
            <a:pPr marL="365760" indent="-365760">
              <a:buClr>
                <a:schemeClr val="bg1">
                  <a:lumMod val="75000"/>
                </a:schemeClr>
              </a:buClr>
              <a:buFont typeface="+mj-lt"/>
              <a:buAutoNum type="arabicPeriod"/>
            </a:pPr>
            <a:r>
              <a:rPr lang="en-US" sz="2800" b="1" dirty="0" smtClean="0">
                <a:latin typeface="Calibri"/>
              </a:rPr>
              <a:t>Lizards: </a:t>
            </a:r>
            <a:r>
              <a:rPr lang="en-US" sz="2800" dirty="0" smtClean="0">
                <a:latin typeface="Calibri"/>
              </a:rPr>
              <a:t>Your role is to hunt for pom-pom beetles. Keep your eyes closed when you aren’t hunting. </a:t>
            </a:r>
            <a:br>
              <a:rPr lang="en-US" sz="2800" dirty="0" smtClean="0">
                <a:latin typeface="Calibri"/>
              </a:rPr>
            </a:br>
            <a:r>
              <a:rPr lang="en-US" sz="2800" b="1" dirty="0" smtClean="0">
                <a:latin typeface="Calibri"/>
              </a:rPr>
              <a:t>Do not peek!</a:t>
            </a:r>
          </a:p>
          <a:p>
            <a:pPr marL="365760" indent="-365760">
              <a:spcBef>
                <a:spcPts val="1200"/>
              </a:spcBef>
              <a:buClr>
                <a:schemeClr val="bg1">
                  <a:lumMod val="75000"/>
                </a:schemeClr>
              </a:buClr>
              <a:buFont typeface="+mj-lt"/>
              <a:buAutoNum type="arabicPeriod"/>
            </a:pPr>
            <a:r>
              <a:rPr lang="en-US" sz="2800" b="1" dirty="0" smtClean="0">
                <a:latin typeface="Calibri"/>
              </a:rPr>
              <a:t>Counters: </a:t>
            </a:r>
            <a:r>
              <a:rPr lang="en-US" sz="2800" dirty="0" smtClean="0">
                <a:latin typeface="Calibri"/>
              </a:rPr>
              <a:t>Your role is to count the number of pom-pom beetles </a:t>
            </a:r>
            <a:r>
              <a:rPr lang="en-US" sz="2800" b="1" dirty="0" smtClean="0">
                <a:latin typeface="Calibri"/>
              </a:rPr>
              <a:t>in your assigned color</a:t>
            </a:r>
            <a:r>
              <a:rPr lang="en-US" sz="2800" dirty="0" smtClean="0">
                <a:latin typeface="Calibri"/>
              </a:rPr>
              <a:t> and report that number to the recorder. </a:t>
            </a:r>
          </a:p>
          <a:p>
            <a:pPr marL="365760" indent="-365760">
              <a:spcBef>
                <a:spcPts val="1200"/>
              </a:spcBef>
              <a:buClr>
                <a:schemeClr val="bg1">
                  <a:lumMod val="75000"/>
                </a:schemeClr>
              </a:buClr>
              <a:buFont typeface="+mj-lt"/>
              <a:buAutoNum type="arabicPeriod"/>
            </a:pPr>
            <a:r>
              <a:rPr lang="en-US" sz="2800" b="1" dirty="0" smtClean="0">
                <a:latin typeface="Calibri"/>
              </a:rPr>
              <a:t>Recorder: </a:t>
            </a:r>
            <a:r>
              <a:rPr lang="en-US" sz="2800" dirty="0" smtClean="0">
                <a:latin typeface="Calibri"/>
              </a:rPr>
              <a:t>Your role is to record the number of pom-pom beetles on the class data table as the counters report this information. </a:t>
            </a:r>
          </a:p>
          <a:p>
            <a:pPr marL="365760" indent="-365760">
              <a:spcBef>
                <a:spcPts val="1200"/>
              </a:spcBef>
              <a:buClr>
                <a:schemeClr val="bg1">
                  <a:lumMod val="75000"/>
                </a:schemeClr>
              </a:buClr>
              <a:buFont typeface="+mj-lt"/>
              <a:buAutoNum type="arabicPeriod"/>
            </a:pPr>
            <a:r>
              <a:rPr lang="en-US" sz="2800" b="1" dirty="0" smtClean="0">
                <a:latin typeface="Calibri"/>
              </a:rPr>
              <a:t>Observers: </a:t>
            </a:r>
            <a:r>
              <a:rPr lang="en-US" sz="2800" dirty="0" smtClean="0">
                <a:latin typeface="Calibri"/>
              </a:rPr>
              <a:t>Your role is to watch the simulation and record your observations in your notebooks.</a:t>
            </a:r>
            <a:endParaRPr lang="en-US" sz="3000" b="1" dirty="0" smtClean="0">
              <a:latin typeface="Calibri"/>
            </a:endParaRPr>
          </a:p>
        </p:txBody>
      </p:sp>
    </p:spTree>
    <p:extLst>
      <p:ext uri="{BB962C8B-B14F-4D97-AF65-F5344CB8AC3E}">
        <p14:creationId xmlns:p14="http://schemas.microsoft.com/office/powerpoint/2010/main" xmlns="" val="102134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lstStyle/>
          <a:p>
            <a:r>
              <a:rPr lang="en-US" dirty="0" smtClean="0"/>
              <a:t>Review: Our Desert Model</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0000" t="6543" r="21111" b="4568"/>
          <a:stretch/>
        </p:blipFill>
        <p:spPr>
          <a:xfrm>
            <a:off x="4800600" y="2057400"/>
            <a:ext cx="3890798" cy="3429000"/>
          </a:xfrm>
          <a:prstGeom prst="rect">
            <a:avLst/>
          </a:prstGeom>
        </p:spPr>
      </p:pic>
      <p:sp>
        <p:nvSpPr>
          <p:cNvPr id="4" name="TextBox 3"/>
          <p:cNvSpPr txBox="1"/>
          <p:nvPr/>
        </p:nvSpPr>
        <p:spPr>
          <a:xfrm>
            <a:off x="609600" y="1447800"/>
            <a:ext cx="4125912" cy="5170646"/>
          </a:xfrm>
          <a:prstGeom prst="rect">
            <a:avLst/>
          </a:prstGeom>
        </p:spPr>
        <p:txBody>
          <a:bodyPr wrap="square" rtlCol="0">
            <a:spAutoFit/>
          </a:bodyPr>
          <a:lstStyle/>
          <a:p>
            <a:pPr marL="365760" indent="-365760">
              <a:buClr>
                <a:schemeClr val="bg1">
                  <a:lumMod val="75000"/>
                </a:schemeClr>
              </a:buClr>
              <a:buFont typeface="Arial" panose="020B0604020202020204" pitchFamily="34" charset="0"/>
              <a:buChar char="•"/>
            </a:pPr>
            <a:r>
              <a:rPr lang="en-US" sz="3000" dirty="0" smtClean="0">
                <a:latin typeface="Calibri"/>
              </a:rPr>
              <a:t>What does our model represent?</a:t>
            </a:r>
          </a:p>
          <a:p>
            <a:pPr marL="365760" indent="-365760">
              <a:spcBef>
                <a:spcPts val="1200"/>
              </a:spcBef>
              <a:buClr>
                <a:schemeClr val="bg1">
                  <a:lumMod val="75000"/>
                </a:schemeClr>
              </a:buClr>
              <a:buFont typeface="Arial" panose="020B0604020202020204" pitchFamily="34" charset="0"/>
              <a:buChar char="•"/>
            </a:pPr>
            <a:r>
              <a:rPr lang="en-US" sz="3000" dirty="0" smtClean="0">
                <a:latin typeface="Calibri"/>
              </a:rPr>
              <a:t>What does the fabric represent?</a:t>
            </a:r>
          </a:p>
          <a:p>
            <a:pPr marL="365760" indent="-365760">
              <a:spcBef>
                <a:spcPts val="1200"/>
              </a:spcBef>
              <a:buClr>
                <a:schemeClr val="bg1">
                  <a:lumMod val="75000"/>
                </a:schemeClr>
              </a:buClr>
              <a:buFont typeface="Arial" panose="020B0604020202020204" pitchFamily="34" charset="0"/>
              <a:buChar char="•"/>
            </a:pPr>
            <a:r>
              <a:rPr lang="en-US" sz="3000" dirty="0" smtClean="0">
                <a:latin typeface="Calibri"/>
              </a:rPr>
              <a:t>What does each colored pom-pom represent?</a:t>
            </a:r>
            <a:endParaRPr lang="en-US" sz="3000" dirty="0">
              <a:latin typeface="Calibri"/>
            </a:endParaRPr>
          </a:p>
          <a:p>
            <a:pPr marL="365760" indent="-365760">
              <a:spcBef>
                <a:spcPts val="1200"/>
              </a:spcBef>
              <a:buClr>
                <a:schemeClr val="bg1">
                  <a:lumMod val="75000"/>
                </a:schemeClr>
              </a:buClr>
              <a:buFont typeface="Arial" panose="020B0604020202020204" pitchFamily="34" charset="0"/>
              <a:buChar char="•"/>
            </a:pPr>
            <a:r>
              <a:rPr lang="en-US" sz="3000" dirty="0" smtClean="0">
                <a:latin typeface="Calibri"/>
              </a:rPr>
              <a:t>How will our​ student lizards hunt for beetles and eat them?</a:t>
            </a:r>
            <a:endParaRPr lang="en-US" sz="3000" dirty="0">
              <a:latin typeface="Calibri"/>
            </a:endParaRPr>
          </a:p>
        </p:txBody>
      </p:sp>
      <p:sp>
        <p:nvSpPr>
          <p:cNvPr id="5" name="TextBox 4">
            <a:extLst>
              <a:ext uri="{FF2B5EF4-FFF2-40B4-BE49-F238E27FC236}">
                <a16:creationId xmlns:a16="http://schemas.microsoft.com/office/drawing/2014/main" xmlns="" id="{8382139F-6B99-4770-94A8-006D81E62185}"/>
              </a:ext>
            </a:extLst>
          </p:cNvPr>
          <p:cNvSpPr txBox="1"/>
          <p:nvPr/>
        </p:nvSpPr>
        <p:spPr>
          <a:xfrm>
            <a:off x="6705600" y="5486400"/>
            <a:ext cx="20040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xmlns="" val="102134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lstStyle/>
          <a:p>
            <a:r>
              <a:rPr lang="en-US" dirty="0" smtClean="0"/>
              <a:t>Comparing Our Results and Predictions</a:t>
            </a:r>
            <a:endParaRPr lang="en-US" dirty="0"/>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smtClean="0"/>
              <a:t>Look at the revised prediction you wrote in your science notebook. Compare your prediction with the results on our data table.</a:t>
            </a:r>
          </a:p>
          <a:p>
            <a:pPr marL="731520" indent="-365760">
              <a:spcBef>
                <a:spcPts val="1200"/>
              </a:spcBef>
            </a:pPr>
            <a:r>
              <a:rPr lang="en-US" sz="3200" dirty="0" smtClean="0"/>
              <a:t>Does your </a:t>
            </a:r>
            <a:r>
              <a:rPr lang="en-US" sz="3200" dirty="0"/>
              <a:t>prediction match </a:t>
            </a:r>
            <a:r>
              <a:rPr lang="en-US" sz="3200" dirty="0" smtClean="0"/>
              <a:t>what happened in our simulation? </a:t>
            </a:r>
          </a:p>
          <a:p>
            <a:pPr marL="731520" indent="-365760">
              <a:spcBef>
                <a:spcPts val="1200"/>
              </a:spcBef>
            </a:pPr>
            <a:r>
              <a:rPr lang="en-US" sz="3200" dirty="0" smtClean="0"/>
              <a:t>What </a:t>
            </a:r>
            <a:r>
              <a:rPr lang="en-US" sz="3200" dirty="0"/>
              <a:t>is your </a:t>
            </a:r>
            <a:r>
              <a:rPr lang="en-US" sz="3200" dirty="0" smtClean="0"/>
              <a:t>evidence? </a:t>
            </a:r>
            <a:endParaRPr lang="en-US" sz="3200" dirty="0"/>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962400"/>
            <a:ext cx="3371850" cy="2133600"/>
          </a:xfrm>
          <a:prstGeom prst="rect">
            <a:avLst/>
          </a:prstGeom>
          <a:noFill/>
          <a:ln>
            <a:noFill/>
          </a:ln>
        </p:spPr>
      </p:pic>
    </p:spTree>
    <p:extLst>
      <p:ext uri="{BB962C8B-B14F-4D97-AF65-F5344CB8AC3E}">
        <p14:creationId xmlns:p14="http://schemas.microsoft.com/office/powerpoint/2010/main" xmlns="" val="222634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smtClean="0"/>
              <a:t>Beetles in the Desert</a:t>
            </a:r>
            <a:r>
              <a:rPr lang="en-US" b="1" dirty="0" smtClean="0"/>
              <a:t>—</a:t>
            </a:r>
            <a:r>
              <a:rPr lang="en-US" dirty="0" smtClean="0"/>
              <a:t>Analogy Map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85876117"/>
              </p:ext>
            </p:extLst>
          </p:nvPr>
        </p:nvGraphicFramePr>
        <p:xfrm>
          <a:off x="381000" y="1371600"/>
          <a:ext cx="8458200" cy="5105400"/>
        </p:xfrm>
        <a:graphic>
          <a:graphicData uri="http://schemas.openxmlformats.org/drawingml/2006/table">
            <a:tbl>
              <a:tblPr firstRow="1" firstCol="1" bandRow="1">
                <a:tableStyleId>{5940675A-B579-460E-94D1-54222C63F5DA}</a:tableStyleId>
              </a:tblPr>
              <a:tblGrid>
                <a:gridCol w="1887991">
                  <a:extLst>
                    <a:ext uri="{9D8B030D-6E8A-4147-A177-3AD203B41FA5}">
                      <a16:colId xmlns:a16="http://schemas.microsoft.com/office/drawing/2014/main" xmlns="" val="20000"/>
                    </a:ext>
                  </a:extLst>
                </a:gridCol>
                <a:gridCol w="1298690">
                  <a:extLst>
                    <a:ext uri="{9D8B030D-6E8A-4147-A177-3AD203B41FA5}">
                      <a16:colId xmlns:a16="http://schemas.microsoft.com/office/drawing/2014/main" xmlns="" val="20001"/>
                    </a:ext>
                  </a:extLst>
                </a:gridCol>
                <a:gridCol w="2250733">
                  <a:extLst>
                    <a:ext uri="{9D8B030D-6E8A-4147-A177-3AD203B41FA5}">
                      <a16:colId xmlns:a16="http://schemas.microsoft.com/office/drawing/2014/main" xmlns="" val="20002"/>
                    </a:ext>
                  </a:extLst>
                </a:gridCol>
                <a:gridCol w="3020786">
                  <a:extLst>
                    <a:ext uri="{9D8B030D-6E8A-4147-A177-3AD203B41FA5}">
                      <a16:colId xmlns:a16="http://schemas.microsoft.com/office/drawing/2014/main" xmlns="" val="20003"/>
                    </a:ext>
                  </a:extLst>
                </a:gridCol>
              </a:tblGrid>
              <a:tr h="831488">
                <a:tc>
                  <a:txBody>
                    <a:bodyPr/>
                    <a:lstStyle/>
                    <a:p>
                      <a:pPr marL="0" marR="0" algn="ctr">
                        <a:spcBef>
                          <a:spcPts val="0"/>
                        </a:spcBef>
                        <a:spcAft>
                          <a:spcPts val="0"/>
                        </a:spcAft>
                      </a:pPr>
                      <a:r>
                        <a:rPr lang="en-US" sz="2000" b="1" dirty="0">
                          <a:effectLst/>
                          <a:latin typeface="Calibri" pitchFamily="34" charset="0"/>
                        </a:rPr>
                        <a:t>Part of </a:t>
                      </a:r>
                      <a:r>
                        <a:rPr lang="en-US" sz="2000" b="1" dirty="0" smtClean="0">
                          <a:effectLst/>
                          <a:latin typeface="Calibri" pitchFamily="34" charset="0"/>
                        </a:rPr>
                        <a:t>Our Model</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smtClean="0">
                          <a:effectLst/>
                          <a:latin typeface="Calibri" pitchFamily="34" charset="0"/>
                        </a:rPr>
                        <a:t>Is/Are Like</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Part of the </a:t>
                      </a:r>
                      <a:r>
                        <a:rPr lang="en-US" sz="2000" b="1" dirty="0" smtClean="0">
                          <a:effectLst/>
                          <a:latin typeface="Calibri" pitchFamily="34" charset="0"/>
                        </a:rPr>
                        <a:t/>
                      </a:r>
                      <a:br>
                        <a:rPr lang="en-US" sz="2000" b="1" dirty="0" smtClean="0">
                          <a:effectLst/>
                          <a:latin typeface="Calibri" pitchFamily="34" charset="0"/>
                        </a:rPr>
                      </a:br>
                      <a:r>
                        <a:rPr lang="en-US" sz="2000" b="1" dirty="0" smtClean="0">
                          <a:effectLst/>
                          <a:latin typeface="Calibri" pitchFamily="34" charset="0"/>
                        </a:rPr>
                        <a:t>Real World</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smtClean="0">
                          <a:effectLst/>
                          <a:latin typeface="Calibri" pitchFamily="34" charset="0"/>
                        </a:rPr>
                        <a:t>Because …</a:t>
                      </a:r>
                      <a:endParaRPr lang="en-US" sz="2000" b="1" dirty="0">
                        <a:effectLst/>
                        <a:latin typeface="Calibri" pitchFamily="34" charset="0"/>
                        <a:ea typeface="Times New Roman"/>
                      </a:endParaRPr>
                    </a:p>
                  </a:txBody>
                  <a:tcPr marL="67456" marR="67456" marT="0" marB="0" anchor="ctr">
                    <a:solidFill>
                      <a:schemeClr val="bg1">
                        <a:lumMod val="85000"/>
                      </a:schemeClr>
                    </a:solidFill>
                  </a:tcPr>
                </a:tc>
                <a:extLst>
                  <a:ext uri="{0D108BD9-81ED-4DB2-BD59-A6C34878D82A}">
                    <a16:rowId xmlns:a16="http://schemas.microsoft.com/office/drawing/2014/main" xmlns="" val="10000"/>
                  </a:ext>
                </a:extLst>
              </a:tr>
              <a:tr h="1683112">
                <a:tc>
                  <a:txBody>
                    <a:bodyPr/>
                    <a:lstStyle/>
                    <a:p>
                      <a:pPr marL="137160" marR="0">
                        <a:spcBef>
                          <a:spcPts val="0"/>
                        </a:spcBef>
                        <a:spcAft>
                          <a:spcPts val="0"/>
                        </a:spcAft>
                      </a:pPr>
                      <a:r>
                        <a:rPr lang="en-US" sz="2000" dirty="0" smtClean="0">
                          <a:effectLst/>
                          <a:latin typeface="Calibri" pitchFamily="34" charset="0"/>
                        </a:rPr>
                        <a:t>Pom-poms</a:t>
                      </a: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dirty="0">
                          <a:effectLst/>
                          <a:latin typeface="Calibri" pitchFamily="34" charset="0"/>
                        </a:rPr>
                        <a:t>are like</a:t>
                      </a:r>
                      <a:endParaRPr lang="en-US" sz="2000"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137160" marR="0" algn="l">
                        <a:spcBef>
                          <a:spcPts val="0"/>
                        </a:spcBef>
                        <a:spcAft>
                          <a:spcPts val="0"/>
                        </a:spcAft>
                      </a:pPr>
                      <a:r>
                        <a:rPr lang="en-US" sz="2000" dirty="0" smtClean="0">
                          <a:effectLst/>
                          <a:latin typeface="Calibri" pitchFamily="34" charset="0"/>
                        </a:rPr>
                        <a:t>different- </a:t>
                      </a:r>
                      <a:r>
                        <a:rPr lang="en-US" sz="2000" dirty="0">
                          <a:effectLst/>
                          <a:latin typeface="Calibri" pitchFamily="34" charset="0"/>
                        </a:rPr>
                        <a:t>colored beetles</a:t>
                      </a:r>
                      <a:endParaRPr lang="en-US" sz="2000" dirty="0">
                        <a:effectLst/>
                        <a:latin typeface="Calibri" pitchFamily="34" charset="0"/>
                        <a:ea typeface="Times New Roman"/>
                      </a:endParaRPr>
                    </a:p>
                  </a:txBody>
                  <a:tcPr marL="67456" marR="67456" marT="0" marB="0" anchor="ctr"/>
                </a:tc>
                <a:tc>
                  <a:txBody>
                    <a:bodyPr/>
                    <a:lstStyle/>
                    <a:p>
                      <a:pPr marL="137160" marR="0">
                        <a:spcBef>
                          <a:spcPts val="0"/>
                        </a:spcBef>
                        <a:spcAft>
                          <a:spcPts val="0"/>
                        </a:spcAft>
                      </a:pPr>
                      <a:r>
                        <a:rPr lang="en-US" sz="2000" dirty="0" smtClean="0">
                          <a:effectLst/>
                          <a:latin typeface="Calibri" pitchFamily="34" charset="0"/>
                        </a:rPr>
                        <a:t>both </a:t>
                      </a:r>
                      <a:r>
                        <a:rPr lang="en-US" sz="2000" dirty="0">
                          <a:effectLst/>
                          <a:latin typeface="Calibri" pitchFamily="34" charset="0"/>
                        </a:rPr>
                        <a:t>the beetles and the </a:t>
                      </a:r>
                      <a:r>
                        <a:rPr lang="en-US" sz="2000" dirty="0" smtClean="0">
                          <a:effectLst/>
                          <a:latin typeface="Calibri" pitchFamily="34" charset="0"/>
                        </a:rPr>
                        <a:t>pom-poms are black, </a:t>
                      </a:r>
                      <a:r>
                        <a:rPr lang="en-US" sz="2000" dirty="0">
                          <a:effectLst/>
                          <a:latin typeface="Calibri" pitchFamily="34" charset="0"/>
                        </a:rPr>
                        <a:t>brown, red, </a:t>
                      </a:r>
                      <a:r>
                        <a:rPr lang="en-US" sz="2000" dirty="0" smtClean="0">
                          <a:effectLst/>
                          <a:latin typeface="Calibri" pitchFamily="34" charset="0"/>
                        </a:rPr>
                        <a:t>green, and </a:t>
                      </a:r>
                      <a:r>
                        <a:rPr lang="en-US" sz="2000" dirty="0">
                          <a:effectLst/>
                          <a:latin typeface="Calibri" pitchFamily="34" charset="0"/>
                        </a:rPr>
                        <a:t>yellow.</a:t>
                      </a: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xmlns="" val="10001"/>
                  </a:ext>
                </a:extLst>
              </a:tr>
              <a:tr h="838200">
                <a:tc>
                  <a:txBody>
                    <a:bodyPr/>
                    <a:lstStyle/>
                    <a:p>
                      <a:pPr marL="137160" marR="0">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dirty="0">
                          <a:effectLst/>
                          <a:latin typeface="Calibri" pitchFamily="34" charset="0"/>
                        </a:rPr>
                        <a:t>are like</a:t>
                      </a:r>
                      <a:endParaRPr lang="en-US" sz="2000"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137160" marR="0" algn="l">
                        <a:spcBef>
                          <a:spcPts val="0"/>
                        </a:spcBef>
                        <a:spcAft>
                          <a:spcPts val="0"/>
                        </a:spcAft>
                      </a:pPr>
                      <a:r>
                        <a:rPr lang="en-US" sz="2000" dirty="0" smtClean="0">
                          <a:effectLst/>
                          <a:latin typeface="Calibri" pitchFamily="34" charset="0"/>
                        </a:rPr>
                        <a:t>a</a:t>
                      </a:r>
                      <a:r>
                        <a:rPr lang="en-US" sz="2000" baseline="0" dirty="0" smtClean="0">
                          <a:effectLst/>
                          <a:latin typeface="Calibri" pitchFamily="34" charset="0"/>
                        </a:rPr>
                        <a:t> </a:t>
                      </a:r>
                      <a:r>
                        <a:rPr lang="en-US" sz="2000" dirty="0" smtClean="0">
                          <a:effectLst/>
                          <a:latin typeface="Calibri" pitchFamily="34" charset="0"/>
                        </a:rPr>
                        <a:t>lizard’s </a:t>
                      </a:r>
                      <a:r>
                        <a:rPr lang="en-US" sz="2000" dirty="0">
                          <a:effectLst/>
                          <a:latin typeface="Calibri" pitchFamily="34" charset="0"/>
                        </a:rPr>
                        <a:t>mouth</a:t>
                      </a: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r>
                        <a:rPr lang="en-US" sz="2000" dirty="0">
                          <a:effectLst/>
                          <a:latin typeface="Calibri" pitchFamily="34" charset="0"/>
                        </a:rPr>
                        <a:t> </a:t>
                      </a: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xmlns="" val="10002"/>
                  </a:ext>
                </a:extLst>
              </a:tr>
              <a:tr h="914400">
                <a:tc>
                  <a:txBody>
                    <a:bodyPr/>
                    <a:lstStyle/>
                    <a:p>
                      <a:pPr marL="137160" marR="0">
                        <a:spcBef>
                          <a:spcPts val="0"/>
                        </a:spcBef>
                        <a:spcAft>
                          <a:spcPts val="0"/>
                        </a:spcAft>
                      </a:pPr>
                      <a:r>
                        <a:rPr lang="en-US" sz="2000" dirty="0" smtClean="0">
                          <a:effectLst/>
                          <a:latin typeface="Calibri" pitchFamily="34" charset="0"/>
                          <a:ea typeface="Times New Roman"/>
                        </a:rPr>
                        <a:t>Picking up a pom-pom</a:t>
                      </a: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dirty="0" smtClean="0">
                          <a:effectLst/>
                          <a:latin typeface="Calibri" pitchFamily="34" charset="0"/>
                          <a:ea typeface="Times New Roman"/>
                        </a:rPr>
                        <a:t>is like</a:t>
                      </a:r>
                      <a:endParaRPr lang="en-US" sz="2000"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137160" marR="0" algn="l">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xmlns="" val="10003"/>
                  </a:ext>
                </a:extLst>
              </a:tr>
              <a:tr h="838200">
                <a:tc>
                  <a:txBody>
                    <a:bodyPr/>
                    <a:lstStyle/>
                    <a:p>
                      <a:pPr marL="137160" marR="0">
                        <a:spcBef>
                          <a:spcPts val="0"/>
                        </a:spcBef>
                        <a:spcAft>
                          <a:spcPts val="0"/>
                        </a:spcAft>
                      </a:pPr>
                      <a:r>
                        <a:rPr lang="en-US" sz="2000" dirty="0" smtClean="0">
                          <a:effectLst/>
                          <a:latin typeface="Calibri" pitchFamily="34" charset="0"/>
                          <a:ea typeface="Times New Roman"/>
                        </a:rPr>
                        <a:t>Fabric</a:t>
                      </a: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dirty="0" smtClean="0">
                          <a:effectLst/>
                          <a:latin typeface="Calibri" pitchFamily="34" charset="0"/>
                          <a:ea typeface="Times New Roman"/>
                        </a:rPr>
                        <a:t>is like</a:t>
                      </a:r>
                      <a:endParaRPr lang="en-US" sz="2000"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137160" marR="0" algn="l">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59922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smtClean="0"/>
              <a:t>Let’s Analyze Our Desert Model</a:t>
            </a:r>
            <a:endParaRPr lang="en-US" dirty="0"/>
          </a:p>
        </p:txBody>
      </p:sp>
      <p:sp>
        <p:nvSpPr>
          <p:cNvPr id="3" name="Content Placeholder 2"/>
          <p:cNvSpPr>
            <a:spLocks noGrp="1"/>
          </p:cNvSpPr>
          <p:nvPr>
            <p:ph idx="1"/>
          </p:nvPr>
        </p:nvSpPr>
        <p:spPr>
          <a:xfrm>
            <a:off x="609600" y="1600200"/>
            <a:ext cx="8077200" cy="4876800"/>
          </a:xfrm>
        </p:spPr>
        <p:txBody>
          <a:bodyPr/>
          <a:lstStyle/>
          <a:p>
            <a:pPr marL="365760" indent="-365760"/>
            <a:r>
              <a:rPr lang="en-US" sz="3200" dirty="0"/>
              <a:t>What are the strengths of the model? </a:t>
            </a:r>
          </a:p>
          <a:p>
            <a:pPr marL="731520" lvl="1" indent="0">
              <a:spcBef>
                <a:spcPts val="600"/>
              </a:spcBef>
              <a:buNone/>
            </a:pPr>
            <a:r>
              <a:rPr lang="en-US" sz="3200" b="1" dirty="0"/>
              <a:t>Example: </a:t>
            </a:r>
            <a:r>
              <a:rPr lang="en-US" sz="3200" dirty="0"/>
              <a:t>The </a:t>
            </a:r>
            <a:r>
              <a:rPr lang="en-US" sz="3200" dirty="0" smtClean="0"/>
              <a:t>pom-poms </a:t>
            </a:r>
            <a:r>
              <a:rPr lang="en-US" sz="3200" dirty="0"/>
              <a:t>are the same colors as the beetles in the </a:t>
            </a:r>
            <a:r>
              <a:rPr lang="en-US" sz="3200" dirty="0" smtClean="0"/>
              <a:t>story and in </a:t>
            </a:r>
            <a:r>
              <a:rPr lang="en-US" sz="3200" smtClean="0"/>
              <a:t>real life.</a:t>
            </a:r>
            <a:endParaRPr lang="en-US" sz="3200" dirty="0"/>
          </a:p>
          <a:p>
            <a:pPr marL="365760" indent="-365760">
              <a:spcBef>
                <a:spcPts val="1800"/>
              </a:spcBef>
            </a:pPr>
            <a:r>
              <a:rPr lang="en-US" sz="3200" dirty="0" smtClean="0"/>
              <a:t>What </a:t>
            </a:r>
            <a:r>
              <a:rPr lang="en-US" sz="3200" dirty="0"/>
              <a:t>are the limitations of the model? </a:t>
            </a:r>
          </a:p>
          <a:p>
            <a:pPr marL="731520" lvl="1" indent="0">
              <a:spcBef>
                <a:spcPts val="600"/>
              </a:spcBef>
              <a:buNone/>
            </a:pPr>
            <a:r>
              <a:rPr lang="en-US" sz="3200" b="1" dirty="0"/>
              <a:t>Example: </a:t>
            </a:r>
            <a:r>
              <a:rPr lang="en-US" sz="3200" dirty="0"/>
              <a:t>Lizards </a:t>
            </a:r>
            <a:r>
              <a:rPr lang="en-US" sz="3200" dirty="0" smtClean="0"/>
              <a:t>in real life wouldn’t eat only six beetles.</a:t>
            </a:r>
            <a:endParaRPr lang="en-US" sz="3200" dirty="0"/>
          </a:p>
        </p:txBody>
      </p:sp>
    </p:spTree>
    <p:extLst>
      <p:ext uri="{BB962C8B-B14F-4D97-AF65-F5344CB8AC3E}">
        <p14:creationId xmlns:p14="http://schemas.microsoft.com/office/powerpoint/2010/main" xmlns="" val="2471367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8160</TotalTime>
  <Words>424</Words>
  <Application>Microsoft Office PowerPoint</Application>
  <PresentationFormat>On-screen Show (4:3)</PresentationFormat>
  <Paragraphs>70</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Variation in Traits Lesson 3b </vt:lpstr>
      <vt:lpstr>Review: What Will Happen to the Beetles?</vt:lpstr>
      <vt:lpstr>Today’s Focus Question</vt:lpstr>
      <vt:lpstr>Using Our Desert Model</vt:lpstr>
      <vt:lpstr>Role Assignments</vt:lpstr>
      <vt:lpstr>Review: Our Desert Model</vt:lpstr>
      <vt:lpstr>Comparing Our Results and Predictions</vt:lpstr>
      <vt:lpstr>Beetles in the Desert—Analogy Map</vt:lpstr>
      <vt:lpstr>Let’s Analyze Our Desert Model</vt:lpstr>
      <vt:lpstr>Let’s Summarize!</vt:lpstr>
      <vt:lpstr>Next Time</vt:lpstr>
    </vt:vector>
  </TitlesOfParts>
  <Company>BSCS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JLonas</cp:lastModifiedBy>
  <cp:revision>200</cp:revision>
  <dcterms:created xsi:type="dcterms:W3CDTF">2014-06-10T18:20:14Z</dcterms:created>
  <dcterms:modified xsi:type="dcterms:W3CDTF">2019-12-03T22:15:12Z</dcterms:modified>
</cp:coreProperties>
</file>