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79" r:id="rId2"/>
    <p:sldId id="365" r:id="rId3"/>
    <p:sldId id="380" r:id="rId4"/>
    <p:sldId id="366" r:id="rId5"/>
    <p:sldId id="367" r:id="rId6"/>
    <p:sldId id="381" r:id="rId7"/>
    <p:sldId id="382" r:id="rId8"/>
    <p:sldId id="383" r:id="rId9"/>
    <p:sldId id="368" r:id="rId10"/>
    <p:sldId id="377" r:id="rId11"/>
    <p:sldId id="369" r:id="rId12"/>
    <p:sldId id="384" r:id="rId13"/>
    <p:sldId id="37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16" autoAdjust="0"/>
  </p:normalViewPr>
  <p:slideViewPr>
    <p:cSldViewPr>
      <p:cViewPr>
        <p:scale>
          <a:sx n="60" d="100"/>
          <a:sy n="60" d="100"/>
        </p:scale>
        <p:origin x="-165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79676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547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0752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3672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727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48600" cy="1676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D2533C"/>
                </a:solidFill>
                <a:latin typeface="Calibri"/>
              </a:rPr>
              <a:t>Variation </a:t>
            </a:r>
            <a:r>
              <a:rPr lang="en-US" altLang="en-US" dirty="0"/>
              <a:t>in Traits Lesson 4a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How Can Data Help Us Explain Why Trait Variations among Desert Beetles Matter?</a:t>
            </a:r>
            <a:endParaRPr lang="en-US" altLang="en-US" sz="4000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766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54102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/>
              <a:t>Creating a Bar Graph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6220" y="1371600"/>
            <a:ext cx="558776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9952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Our focus question: </a:t>
            </a:r>
            <a:r>
              <a:rPr lang="en-US" sz="2800" i="1" dirty="0"/>
              <a:t>How can data help us explain why trait variations among desert beetles matter?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800" dirty="0"/>
              <a:t>Today, we used two different methods to represent the data from our desert simulation: </a:t>
            </a:r>
          </a:p>
          <a:p>
            <a:pPr marL="73152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We calculated the </a:t>
            </a:r>
            <a:r>
              <a:rPr lang="en-US" sz="2800" b="1" dirty="0"/>
              <a:t>fractions</a:t>
            </a:r>
            <a:r>
              <a:rPr lang="en-US" sz="2800" dirty="0"/>
              <a:t> of beetles eaten and not eaten.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We made a </a:t>
            </a:r>
            <a:r>
              <a:rPr lang="en-US" sz="2800" b="1" dirty="0"/>
              <a:t>bar graph </a:t>
            </a:r>
            <a:r>
              <a:rPr lang="en-US" sz="2800" dirty="0"/>
              <a:t>showing the number of beetles that survived (weren’t eaten).</a:t>
            </a:r>
          </a:p>
        </p:txBody>
      </p:sp>
    </p:spTree>
    <p:extLst>
      <p:ext uri="{BB962C8B-B14F-4D97-AF65-F5344CB8AC3E}">
        <p14:creationId xmlns:p14="http://schemas.microsoft.com/office/powerpoint/2010/main" xmlns="" val="3707658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05400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sz="2800" i="1" dirty="0"/>
              <a:t>Which method makes it easier for you to understand the data from our desert model? Why?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800" b="1" dirty="0"/>
              <a:t>Think-Pair-Share: </a:t>
            </a:r>
            <a:r>
              <a:rPr lang="en-US" sz="2800" dirty="0"/>
              <a:t>Think about these questions and then share your answers with an elbow partner.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/>
              <a:t>Explain why you think the method you chose makes it easier to understand the data. Use this sentence starter: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2800" i="1" dirty="0"/>
              <a:t>[Fractions/bar graphs] make it easier for me to understand the data from our desert model because ____________.</a:t>
            </a:r>
          </a:p>
        </p:txBody>
      </p:sp>
    </p:spTree>
    <p:extLst>
      <p:ext uri="{BB962C8B-B14F-4D97-AF65-F5344CB8AC3E}">
        <p14:creationId xmlns:p14="http://schemas.microsoft.com/office/powerpoint/2010/main" xmlns="" val="3707658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 our next lesson, we’ll use our fraction 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data and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bar graphs to help us explain why trait variations among desert beetles matter.</a:t>
            </a:r>
          </a:p>
        </p:txBody>
      </p:sp>
    </p:spTree>
    <p:extLst>
      <p:ext uri="{BB962C8B-B14F-4D97-AF65-F5344CB8AC3E}">
        <p14:creationId xmlns:p14="http://schemas.microsoft.com/office/powerpoint/2010/main" xmlns="" val="148284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Beetles (and Lizards) in the Desert</a:t>
            </a:r>
          </a:p>
        </p:txBody>
      </p:sp>
      <p:pic>
        <p:nvPicPr>
          <p:cNvPr id="1026" name="Picture 2" descr="http://www.californiaherps.com/lizards/images/sjarroviiccbherrmann8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4508547" cy="369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sercontent2.hubimg.com/5493705_f26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3502025" cy="369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32290CE-08C5-4310-AF06-F4BEB2D72FA2}"/>
              </a:ext>
            </a:extLst>
          </p:cNvPr>
          <p:cNvSpPr txBox="1"/>
          <p:nvPr/>
        </p:nvSpPr>
        <p:spPr>
          <a:xfrm>
            <a:off x="2057400" y="5410200"/>
            <a:ext cx="2201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used with permission from BSCS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8CF24F8-3B1A-4D8F-AABD-9AD15F571FDE}"/>
              </a:ext>
            </a:extLst>
          </p:cNvPr>
          <p:cNvSpPr txBox="1"/>
          <p:nvPr/>
        </p:nvSpPr>
        <p:spPr>
          <a:xfrm>
            <a:off x="7086600" y="5410200"/>
            <a:ext cx="1745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Photograph by Bob Herrmann</a:t>
            </a:r>
          </a:p>
        </p:txBody>
      </p:sp>
    </p:spTree>
    <p:extLst>
      <p:ext uri="{BB962C8B-B14F-4D97-AF65-F5344CB8AC3E}">
        <p14:creationId xmlns:p14="http://schemas.microsoft.com/office/powerpoint/2010/main" xmlns="" val="412127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990600"/>
          </a:xfrm>
        </p:spPr>
        <p:txBody>
          <a:bodyPr/>
          <a:lstStyle/>
          <a:p>
            <a:r>
              <a:rPr lang="en-US" dirty="0"/>
              <a:t>Review: Our Desert Model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00" t="6543" r="21111" b="4568"/>
          <a:stretch/>
        </p:blipFill>
        <p:spPr>
          <a:xfrm>
            <a:off x="4800600" y="2057400"/>
            <a:ext cx="3890798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1447800"/>
            <a:ext cx="4125912" cy="486287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65760" indent="-365760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</a:rPr>
              <a:t>What did we use to represent the desert where the beetles live?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</a:rPr>
              <a:t>What did we use to represent the beetles?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</a:rPr>
              <a:t>What did our​ student lizards use to grab the pom-pom beetles?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</a:rPr>
              <a:t>What did grabbing a pom-pom represent?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382139F-6B99-4770-94A8-006D81E62185}"/>
              </a:ext>
            </a:extLst>
          </p:cNvPr>
          <p:cNvSpPr txBox="1"/>
          <p:nvPr/>
        </p:nvSpPr>
        <p:spPr>
          <a:xfrm>
            <a:off x="6705600" y="5486400"/>
            <a:ext cx="20040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Cal Poly Pomona</a:t>
            </a:r>
          </a:p>
        </p:txBody>
      </p:sp>
    </p:spTree>
    <p:extLst>
      <p:ext uri="{BB962C8B-B14F-4D97-AF65-F5344CB8AC3E}">
        <p14:creationId xmlns:p14="http://schemas.microsoft.com/office/powerpoint/2010/main" xmlns="" val="102134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can data help us explain why trait variations among desert beetles matter? </a:t>
            </a:r>
          </a:p>
        </p:txBody>
      </p:sp>
    </p:spTree>
    <p:extLst>
      <p:ext uri="{BB962C8B-B14F-4D97-AF65-F5344CB8AC3E}">
        <p14:creationId xmlns:p14="http://schemas.microsoft.com/office/powerpoint/2010/main" xmlns="" val="134829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/>
              <a:t>Which Answer Is Most Convincing?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Imagine hearing about a new movie and asking two friends what they think about it.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One friend says, “You should see this movie because I liked it.”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The other friend says, “You should see this move because it has a lot of action. It also has a good actor and a lot of really funny parts.”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Which friend’s answer is more likely to convince you to see the movie? Why?</a:t>
            </a:r>
          </a:p>
        </p:txBody>
      </p:sp>
    </p:spTree>
    <p:extLst>
      <p:ext uri="{BB962C8B-B14F-4D97-AF65-F5344CB8AC3E}">
        <p14:creationId xmlns:p14="http://schemas.microsoft.com/office/powerpoint/2010/main" xmlns="" val="428117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pPr marL="77724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1816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2850" dirty="0"/>
              <a:t>Scientists use </a:t>
            </a:r>
            <a:r>
              <a:rPr lang="en-US" sz="2850" b="1" dirty="0"/>
              <a:t>evidence</a:t>
            </a:r>
            <a:r>
              <a:rPr lang="en-US" sz="2850" dirty="0"/>
              <a:t> to help them explain and support their ideas so their answers are convincing.</a:t>
            </a:r>
          </a:p>
          <a:p>
            <a:pPr marL="365760" indent="-365760">
              <a:spcBef>
                <a:spcPts val="1200"/>
              </a:spcBef>
            </a:pPr>
            <a:r>
              <a:rPr lang="en-US" sz="2850" dirty="0"/>
              <a:t>Evidence makes it easier for other scientists to understand and trust the results of an investigation. </a:t>
            </a:r>
          </a:p>
          <a:p>
            <a:pPr marL="365760" indent="-365760">
              <a:spcBef>
                <a:spcPts val="1200"/>
              </a:spcBef>
            </a:pPr>
            <a:r>
              <a:rPr lang="en-US" sz="2850" dirty="0"/>
              <a:t>Scientists gather evidence from observations, measurements, and their senses (seeing, hearing, and smelling).</a:t>
            </a:r>
          </a:p>
          <a:p>
            <a:pPr marL="365760" indent="-365760">
              <a:spcBef>
                <a:spcPts val="1200"/>
              </a:spcBef>
            </a:pPr>
            <a:r>
              <a:rPr lang="en-US" sz="2850" dirty="0"/>
              <a:t>Like scientists, we can use evidence from our desert simulation to help us explain why trait variations, like color, among desert beetles matter.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6096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117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Using Evidence to Answer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8006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evidence from our simulation can help you explain why color variations among desert beetles matter?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How would you explain which beetles in our model were eaten by the lizards and which beetles survived?</a:t>
            </a:r>
          </a:p>
        </p:txBody>
      </p:sp>
    </p:spTree>
    <p:extLst>
      <p:ext uri="{BB962C8B-B14F-4D97-AF65-F5344CB8AC3E}">
        <p14:creationId xmlns:p14="http://schemas.microsoft.com/office/powerpoint/2010/main" xmlns="" val="4281173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Using Fractions as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b="1" dirty="0"/>
              <a:t>Fractions</a:t>
            </a:r>
            <a:r>
              <a:rPr lang="en-US" sz="3200" dirty="0"/>
              <a:t> can help us compare the data from our desert model and explain more easily and clearly how many of the beetles of each color were eaten.</a:t>
            </a:r>
          </a:p>
        </p:txBody>
      </p:sp>
    </p:spTree>
    <p:extLst>
      <p:ext uri="{BB962C8B-B14F-4D97-AF65-F5344CB8AC3E}">
        <p14:creationId xmlns:p14="http://schemas.microsoft.com/office/powerpoint/2010/main" xmlns="" val="428117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Calculating the Fraction of Beetles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7599469"/>
              </p:ext>
            </p:extLst>
          </p:nvPr>
        </p:nvGraphicFramePr>
        <p:xfrm>
          <a:off x="611372" y="2514600"/>
          <a:ext cx="8077200" cy="3489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22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76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09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66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effectLst/>
                          <a:latin typeface="Calibri" pitchFamily="34" charset="0"/>
                        </a:rPr>
                        <a:t>Color of Beetle</a:t>
                      </a:r>
                      <a:endParaRPr lang="en-US" sz="23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effectLst/>
                          <a:latin typeface="Calibri" pitchFamily="34" charset="0"/>
                        </a:rPr>
                        <a:t>Beetles</a:t>
                      </a:r>
                      <a:r>
                        <a:rPr lang="en-US" sz="2300" b="1" baseline="0" dirty="0"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n-US" sz="2300" b="1" dirty="0">
                          <a:effectLst/>
                          <a:latin typeface="Calibri" pitchFamily="34" charset="0"/>
                        </a:rPr>
                        <a:t>Eaten</a:t>
                      </a:r>
                      <a:endParaRPr lang="en-US" sz="23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effectLst/>
                          <a:latin typeface="Calibri" pitchFamily="34" charset="0"/>
                        </a:rPr>
                        <a:t>&gt;, &lt;, or =</a:t>
                      </a:r>
                      <a:endParaRPr lang="en-US" sz="23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effectLst/>
                          <a:latin typeface="Calibri" pitchFamily="34" charset="0"/>
                        </a:rPr>
                        <a:t>Beetles</a:t>
                      </a:r>
                      <a:r>
                        <a:rPr lang="en-US" sz="2300" b="1" baseline="0" dirty="0">
                          <a:effectLst/>
                          <a:latin typeface="Calibri" pitchFamily="34" charset="0"/>
                        </a:rPr>
                        <a:t> That </a:t>
                      </a:r>
                      <a:r>
                        <a:rPr lang="en-US" sz="2300" b="1" dirty="0">
                          <a:effectLst/>
                          <a:latin typeface="Calibri" pitchFamily="34" charset="0"/>
                        </a:rPr>
                        <a:t>Survived</a:t>
                      </a:r>
                      <a:endParaRPr lang="en-US" sz="23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itchFamily="34" charset="0"/>
                        </a:rPr>
                        <a:t>Number of the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itchFamily="34" charset="0"/>
                        </a:rPr>
                        <a:t>color eaten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itchFamily="34" charset="0"/>
                        </a:rPr>
                        <a:t/>
                      </a:r>
                      <a:br>
                        <a:rPr lang="en-US" sz="2300" dirty="0">
                          <a:effectLst/>
                          <a:latin typeface="Calibri" pitchFamily="34" charset="0"/>
                        </a:rPr>
                      </a:br>
                      <a:r>
                        <a:rPr lang="en-US" sz="2300" dirty="0">
                          <a:effectLst/>
                          <a:latin typeface="Calibri" pitchFamily="34" charset="0"/>
                        </a:rPr>
                        <a:t>Total number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300" dirty="0">
                          <a:effectLst/>
                          <a:latin typeface="Calibri" pitchFamily="34" charset="0"/>
                        </a:rPr>
                        <a:t>of the color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6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effectLst/>
                        <a:latin typeface="Calibri" pitchFamily="34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itchFamily="34" charset="0"/>
                        </a:rPr>
                        <a:t>Number of the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itchFamily="34" charset="0"/>
                        </a:rPr>
                        <a:t>color not eaten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Calibri" pitchFamily="34" charset="0"/>
                        </a:rPr>
                        <a:t/>
                      </a:r>
                      <a:br>
                        <a:rPr lang="en-US" sz="2300" dirty="0">
                          <a:effectLst/>
                          <a:latin typeface="Calibri" pitchFamily="34" charset="0"/>
                        </a:rPr>
                      </a:br>
                      <a:r>
                        <a:rPr lang="en-US" sz="2300" dirty="0">
                          <a:effectLst/>
                          <a:latin typeface="Calibri" pitchFamily="34" charset="0"/>
                        </a:rPr>
                        <a:t>Total number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300" dirty="0">
                          <a:effectLst/>
                          <a:latin typeface="Calibri" pitchFamily="34" charset="0"/>
                        </a:rPr>
                        <a:t>of the color</a:t>
                      </a:r>
                      <a:endParaRPr lang="en-US" sz="23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202172" y="4800600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774172" y="4800600"/>
            <a:ext cx="76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520284B-B74A-4399-91DD-6846F0C51BEA}"/>
              </a:ext>
            </a:extLst>
          </p:cNvPr>
          <p:cNvSpPr txBox="1"/>
          <p:nvPr/>
        </p:nvSpPr>
        <p:spPr>
          <a:xfrm>
            <a:off x="3413895" y="487264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99E1FFF-4430-4B4E-AA7D-68FAF8E29501}"/>
              </a:ext>
            </a:extLst>
          </p:cNvPr>
          <p:cNvSpPr txBox="1"/>
          <p:nvPr/>
        </p:nvSpPr>
        <p:spPr>
          <a:xfrm>
            <a:off x="3413895" y="43952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3AB381A-75F9-4430-A71A-1D93D0609F54}"/>
              </a:ext>
            </a:extLst>
          </p:cNvPr>
          <p:cNvSpPr txBox="1"/>
          <p:nvPr/>
        </p:nvSpPr>
        <p:spPr>
          <a:xfrm>
            <a:off x="7997927" y="487264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288D346-65D5-4814-8C21-5CA50C892C87}"/>
              </a:ext>
            </a:extLst>
          </p:cNvPr>
          <p:cNvSpPr txBox="1"/>
          <p:nvPr/>
        </p:nvSpPr>
        <p:spPr>
          <a:xfrm>
            <a:off x="7997927" y="43952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xmlns="" id="{0AC8726E-60FF-4828-B908-59012E4CD1FE}"/>
              </a:ext>
            </a:extLst>
          </p:cNvPr>
          <p:cNvSpPr/>
          <p:nvPr/>
        </p:nvSpPr>
        <p:spPr>
          <a:xfrm>
            <a:off x="838200" y="1752600"/>
            <a:ext cx="457200" cy="5334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D8B59B2-93CF-4B50-A135-1318B37BC0D3}"/>
              </a:ext>
            </a:extLst>
          </p:cNvPr>
          <p:cNvSpPr txBox="1"/>
          <p:nvPr/>
        </p:nvSpPr>
        <p:spPr>
          <a:xfrm>
            <a:off x="799497" y="457719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Red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28CAB94-4CD7-4468-91C9-985CDB0AE53F}"/>
              </a:ext>
            </a:extLst>
          </p:cNvPr>
          <p:cNvSpPr txBox="1"/>
          <p:nvPr/>
        </p:nvSpPr>
        <p:spPr>
          <a:xfrm>
            <a:off x="4735058" y="457719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&lt;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81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0" grpId="0"/>
      <p:bldP spid="5" grpId="0" animBg="1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Lesson 4:  Variation in Traits&amp;quot;&quot;/&gt;&lt;property id=&quot;20307&quot; value=&quot;299&quot;/&gt;&lt;/object&gt;&lt;object type=&quot;3&quot; unique_id=&quot;10004&quot;&gt;&lt;property id=&quot;20148&quot; value=&quot;5&quot;/&gt;&lt;property id=&quot;20300&quot; value=&quot;Slide 2 - &amp;quot;Link to Previous Ideas&amp;quot;&quot;/&gt;&lt;property id=&quot;20307&quot; value=&quot;365&quot;/&gt;&lt;/object&gt;&lt;object type=&quot;3&quot; unique_id=&quot;10005&quot;&gt;&lt;property id=&quot;20148&quot; value=&quot;5&quot;/&gt;&lt;property id=&quot;20300&quot; value=&quot;Slide 3 - &amp;quot;Focus Question&amp;quot;&quot;/&gt;&lt;property id=&quot;20307&quot; value=&quot;366&quot;/&gt;&lt;/object&gt;&lt;object type=&quot;3&quot; unique_id=&quot;10006&quot;&gt;&lt;property id=&quot;20148&quot; value=&quot;5&quot;/&gt;&lt;property id=&quot;20300&quot; value=&quot;Slide 4 - &amp;quot;Evidence&amp;quot;&quot;/&gt;&lt;property id=&quot;20307&quot; value=&quot;367&quot;/&gt;&lt;/object&gt;&lt;object type=&quot;3&quot; unique_id=&quot;10007&quot;&gt;&lt;property id=&quot;20148&quot; value=&quot;5&quot;/&gt;&lt;property id=&quot;20300&quot; value=&quot;Slide 5 - &amp;quot;Calculating the Fraction of Beetles&amp;quot;&quot;/&gt;&lt;property id=&quot;20307&quot; value=&quot;368&quot;/&gt;&lt;/object&gt;&lt;object type=&quot;3&quot; unique_id=&quot;10008&quot;&gt;&lt;property id=&quot;20148&quot; value=&quot;5&quot;/&gt;&lt;property id=&quot;20300&quot; value=&quot;Slide 6 - &amp;quot;Small Group Discussion&amp;quot;&quot;/&gt;&lt;property id=&quot;20307&quot; value=&quot;369&quot;/&gt;&lt;/object&gt;&lt;object type=&quot;3&quot; unique_id=&quot;10009&quot;&gt;&lt;property id=&quot;20148&quot; value=&quot;5&quot;/&gt;&lt;property id=&quot;20300&quot; value=&quot;Slide 7 - &amp;quot;Explanation&amp;quot;&quot;/&gt;&lt;property id=&quot;20307&quot; value=&quot;370&quot;/&gt;&lt;/object&gt;&lt;object type=&quot;3&quot; unique_id=&quot;10010&quot;&gt;&lt;property id=&quot;20148&quot; value=&quot;5&quot;/&gt;&lt;property id=&quot;20300&quot; value=&quot;Slide 8 - &amp;quot;Communicating in Scientific Ways&amp;quot;&quot;/&gt;&lt;property id=&quot;20307&quot; value=&quot;371&quot;/&gt;&lt;/object&gt;&lt;object type=&quot;3&quot; unique_id=&quot;10011&quot;&gt;&lt;property id=&quot;20148&quot; value=&quot;5&quot;/&gt;&lt;property id=&quot;20300&quot; value=&quot;Slide 9 - &amp;quot;Claims&amp;quot;&quot;/&gt;&lt;property id=&quot;20307&quot; value=&quot;372&quot;/&gt;&lt;/object&gt;&lt;object type=&quot;3&quot; unique_id=&quot;10012&quot;&gt;&lt;property id=&quot;20148&quot; value=&quot;5&quot;/&gt;&lt;property id=&quot;20300&quot; value=&quot;Slide 10 - &amp;quot;Summarize: Focus Question for Today&amp;quot;&quot;/&gt;&lt;property id=&quot;20307&quot; value=&quot;376&quot;/&gt;&lt;/object&gt;&lt;object type=&quot;3&quot; unique_id=&quot;10013&quot;&gt;&lt;property id=&quot;20148&quot; value=&quot;5&quot;/&gt;&lt;property id=&quot;20300&quot; value=&quot;Slide 11 - &amp;quot;Summarize&amp;quot;&quot;/&gt;&lt;property id=&quot;20307&quot; value=&quot;374&quot;/&gt;&lt;/object&gt;&lt;object type=&quot;3&quot; unique_id=&quot;10014&quot;&gt;&lt;property id=&quot;20148&quot; value=&quot;5&quot;/&gt;&lt;property id=&quot;20300&quot; value=&quot;Slide 12 - &amp;quot;Link to Next Lesson&amp;quot;&quot;/&gt;&lt;property id=&quot;20307&quot; value=&quot;375&quot;/&gt;&lt;/object&gt;&lt;/object&gt;&lt;object type=&quot;8&quot; unique_id=&quot;10028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8925</TotalTime>
  <Words>561</Words>
  <Application>Microsoft Office PowerPoint</Application>
  <PresentationFormat>On-screen Show (4:3)</PresentationFormat>
  <Paragraphs>71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Variation in Traits Lesson 4a </vt:lpstr>
      <vt:lpstr>Beetles (and Lizards) in the Desert</vt:lpstr>
      <vt:lpstr>Review: Our Desert Model</vt:lpstr>
      <vt:lpstr>Today’s Focus Question</vt:lpstr>
      <vt:lpstr>Which Answer Is Most Convincing?</vt:lpstr>
      <vt:lpstr>Key Science Ideas</vt:lpstr>
      <vt:lpstr>Using Evidence to Answer Questions</vt:lpstr>
      <vt:lpstr>Using Fractions as Evidence</vt:lpstr>
      <vt:lpstr>Calculating the Fraction of Beetles</vt:lpstr>
      <vt:lpstr>Creating a Bar Graph</vt:lpstr>
      <vt:lpstr>Let’s Summarize!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210</cp:revision>
  <dcterms:created xsi:type="dcterms:W3CDTF">2014-06-10T18:20:14Z</dcterms:created>
  <dcterms:modified xsi:type="dcterms:W3CDTF">2019-12-03T23:31:33Z</dcterms:modified>
</cp:coreProperties>
</file>