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384" r:id="rId2"/>
    <p:sldId id="385" r:id="rId3"/>
    <p:sldId id="386" r:id="rId4"/>
    <p:sldId id="387" r:id="rId5"/>
    <p:sldId id="388" r:id="rId6"/>
    <p:sldId id="383" r:id="rId7"/>
    <p:sldId id="389" r:id="rId8"/>
    <p:sldId id="390" r:id="rId9"/>
    <p:sldId id="391" r:id="rId10"/>
    <p:sldId id="392" r:id="rId11"/>
    <p:sldId id="393" r:id="rId12"/>
    <p:sldId id="394" r:id="rId13"/>
    <p:sldId id="374" r:id="rId14"/>
    <p:sldId id="375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cey Luce" initials="SL" lastIdx="1" clrIdx="0"/>
  <p:cmAuthor id="1" name="Justine Newell" initials="JN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916" autoAdjust="0"/>
  </p:normalViewPr>
  <p:slideViewPr>
    <p:cSldViewPr>
      <p:cViewPr>
        <p:scale>
          <a:sx n="70" d="100"/>
          <a:sy n="70" d="100"/>
        </p:scale>
        <p:origin x="-1386" y="5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="" xmlns:p14="http://schemas.microsoft.com/office/powerpoint/2010/main" val="796763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4215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374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374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48600" cy="1676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>
                <a:solidFill>
                  <a:srgbClr val="D2533C"/>
                </a:solidFill>
                <a:latin typeface="Calibri"/>
              </a:rPr>
              <a:t>Variation </a:t>
            </a:r>
            <a:r>
              <a:rPr lang="en-US" altLang="en-US" dirty="0"/>
              <a:t>in </a:t>
            </a:r>
            <a:r>
              <a:rPr lang="en-US" altLang="en-US" dirty="0" smtClean="0"/>
              <a:t>Traits Lesson 4b </a:t>
            </a:r>
            <a:endParaRPr lang="en-US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505200"/>
            <a:ext cx="7391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070C0"/>
                </a:solidFill>
              </a:rPr>
              <a:t>How Can Data Help Us Explain Why Trait Variations among Desert Beetles Matter?</a:t>
            </a:r>
            <a:endParaRPr lang="en-US" altLang="en-US" sz="4000" dirty="0">
              <a:solidFill>
                <a:srgbClr val="0070C0"/>
              </a:solidFill>
            </a:endParaRPr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53340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3526" t="10564" r="3623" b="5182"/>
          <a:stretch/>
        </p:blipFill>
        <p:spPr bwMode="auto">
          <a:xfrm>
            <a:off x="3276600" y="54102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3340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5410200"/>
            <a:ext cx="1428750" cy="5857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90600"/>
          </a:xfrm>
        </p:spPr>
        <p:txBody>
          <a:bodyPr/>
          <a:lstStyle/>
          <a:p>
            <a:r>
              <a:rPr lang="en-US" dirty="0" smtClean="0"/>
              <a:t>Revise Your Claim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 smtClean="0"/>
              <a:t>Think about whether you want to make any changes to your claim based on your partner’s feedback.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 smtClean="0"/>
              <a:t>If you want to make any changes, use a different-colored pencil.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 smtClean="0"/>
              <a:t>You can add something to your claim and evidence, remove something, or make other changes you think will improve your explanations and evidence.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226348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 smtClean="0"/>
              <a:t>Share Your Revised </a:t>
            </a:r>
            <a:r>
              <a:rPr lang="en-US" dirty="0" smtClean="0"/>
              <a:t>Claim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spcBef>
                <a:spcPts val="2400"/>
              </a:spcBef>
              <a:buNone/>
            </a:pPr>
            <a:r>
              <a:rPr lang="en-US" sz="3200" dirty="0" smtClean="0"/>
              <a:t>What is your revised claim? Does it answer this question? </a:t>
            </a:r>
          </a:p>
          <a:p>
            <a:pPr marL="731520" indent="0">
              <a:spcBef>
                <a:spcPts val="1200"/>
              </a:spcBef>
              <a:buNone/>
            </a:pPr>
            <a:r>
              <a:rPr lang="en-US" sz="3200" i="1" dirty="0" smtClean="0"/>
              <a:t>Do differences in the color of desert beetles affect whether they get eaten?</a:t>
            </a:r>
            <a:r>
              <a:rPr lang="en-US" sz="3200" dirty="0" smtClean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1348293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 smtClean="0"/>
              <a:t>Share Your </a:t>
            </a:r>
            <a:r>
              <a:rPr lang="en-US" dirty="0" smtClean="0"/>
              <a:t>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spcBef>
                <a:spcPts val="2400"/>
              </a:spcBef>
              <a:buNone/>
            </a:pPr>
            <a:r>
              <a:rPr lang="en-US" sz="3200" dirty="0" smtClean="0"/>
              <a:t>How </a:t>
            </a:r>
            <a:r>
              <a:rPr lang="en-US" sz="3200" dirty="0" smtClean="0"/>
              <a:t>did you answer this question?</a:t>
            </a:r>
          </a:p>
          <a:p>
            <a:pPr marL="731520" indent="0">
              <a:spcBef>
                <a:spcPts val="1200"/>
              </a:spcBef>
              <a:buNone/>
            </a:pPr>
            <a:r>
              <a:rPr lang="en-US" sz="3200" i="1" dirty="0" smtClean="0"/>
              <a:t>What data can we use as evidence to support our claim (answer)? </a:t>
            </a:r>
            <a:endParaRPr lang="en-US" sz="3200" i="1" dirty="0"/>
          </a:p>
        </p:txBody>
      </p:sp>
    </p:spTree>
    <p:extLst>
      <p:ext uri="{BB962C8B-B14F-4D97-AF65-F5344CB8AC3E}">
        <p14:creationId xmlns="" xmlns:p14="http://schemas.microsoft.com/office/powerpoint/2010/main" val="1348293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 smtClean="0"/>
              <a:t>Let’s Summarize!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1534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2900" b="1" dirty="0" smtClean="0"/>
              <a:t>Our focus question: </a:t>
            </a:r>
            <a:r>
              <a:rPr lang="en-US" sz="2900" i="1" dirty="0" smtClean="0"/>
              <a:t>How can data help us explain why trait variations </a:t>
            </a:r>
            <a:r>
              <a:rPr lang="en-US" sz="2900" i="1" dirty="0"/>
              <a:t>among </a:t>
            </a:r>
            <a:r>
              <a:rPr lang="en-US" sz="2900" i="1" dirty="0" smtClean="0"/>
              <a:t>desert beetles matter?</a:t>
            </a:r>
            <a:endParaRPr lang="en-US" sz="2900" dirty="0">
              <a:latin typeface="Calibri" charset="0"/>
            </a:endParaRPr>
          </a:p>
          <a:p>
            <a:pPr marL="731520" indent="-365760">
              <a:spcBef>
                <a:spcPts val="2400"/>
              </a:spcBef>
            </a:pPr>
            <a:r>
              <a:rPr lang="en-US" sz="2900" dirty="0" smtClean="0">
                <a:latin typeface="Calibri" charset="0"/>
              </a:rPr>
              <a:t>What data did we use today to help us explain why trait variations among desert beetles matter?</a:t>
            </a:r>
          </a:p>
          <a:p>
            <a:pPr marL="731520" indent="-365760">
              <a:spcBef>
                <a:spcPts val="1200"/>
              </a:spcBef>
            </a:pPr>
            <a:r>
              <a:rPr lang="en-US" sz="2900" dirty="0" smtClean="0">
                <a:latin typeface="Calibri" charset="0"/>
              </a:rPr>
              <a:t>How did the data from our desert model help us explain why </a:t>
            </a:r>
            <a:r>
              <a:rPr lang="en-US" sz="2900" b="1" dirty="0" smtClean="0">
                <a:latin typeface="Calibri" charset="0"/>
              </a:rPr>
              <a:t>color variations </a:t>
            </a:r>
            <a:r>
              <a:rPr lang="en-US" sz="2900" dirty="0" smtClean="0">
                <a:latin typeface="Calibri" charset="0"/>
              </a:rPr>
              <a:t>among desert beetles matter?</a:t>
            </a:r>
          </a:p>
          <a:p>
            <a:pPr marL="731520" indent="-365760">
              <a:spcBef>
                <a:spcPts val="1200"/>
              </a:spcBef>
            </a:pPr>
            <a:r>
              <a:rPr lang="en-US" sz="2900" dirty="0" smtClean="0">
                <a:latin typeface="Calibri" charset="0"/>
              </a:rPr>
              <a:t>Based on our data, do trait variations among desert beetles matter? Why or why not?</a:t>
            </a:r>
          </a:p>
          <a:p>
            <a:pPr marL="731520" indent="-365760"/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xmlns="" val="1577629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990600"/>
          </a:xfrm>
        </p:spPr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1371600"/>
            <a:ext cx="7924800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What </a:t>
            </a:r>
            <a:r>
              <a:rPr lang="en-US" sz="3200" dirty="0" smtClean="0">
                <a:latin typeface="Calibri" pitchFamily="34" charset="0"/>
              </a:rPr>
              <a:t>happens if </a:t>
            </a:r>
            <a:r>
              <a:rPr lang="en-US" sz="3200" dirty="0" smtClean="0">
                <a:latin typeface="Calibri" pitchFamily="34" charset="0"/>
              </a:rPr>
              <a:t>the beetles’ environment changes? </a:t>
            </a:r>
          </a:p>
          <a:p>
            <a:pPr>
              <a:spcBef>
                <a:spcPts val="1800"/>
              </a:spcBef>
            </a:pPr>
            <a:r>
              <a:rPr lang="en-US" sz="3200" dirty="0" smtClean="0">
                <a:latin typeface="Calibri" pitchFamily="34" charset="0"/>
              </a:rPr>
              <a:t>We’ll investigate this next time!</a:t>
            </a:r>
            <a:endParaRPr lang="en-US" sz="3200" dirty="0">
              <a:latin typeface="Calibri" pitchFamily="34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286000" y="3352800"/>
            <a:ext cx="4648200" cy="309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F0E908C-7D24-4FA3-82E8-80BCA61F966A}"/>
              </a:ext>
            </a:extLst>
          </p:cNvPr>
          <p:cNvSpPr txBox="1"/>
          <p:nvPr/>
        </p:nvSpPr>
        <p:spPr>
          <a:xfrm>
            <a:off x="5257800" y="6400800"/>
            <a:ext cx="17219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Pexels.com</a:t>
            </a:r>
          </a:p>
        </p:txBody>
      </p:sp>
    </p:spTree>
    <p:extLst>
      <p:ext uri="{BB962C8B-B14F-4D97-AF65-F5344CB8AC3E}">
        <p14:creationId xmlns:p14="http://schemas.microsoft.com/office/powerpoint/2010/main" xmlns="" val="784794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990600"/>
          </a:xfrm>
        </p:spPr>
        <p:txBody>
          <a:bodyPr/>
          <a:lstStyle/>
          <a:p>
            <a:r>
              <a:rPr lang="en-US" dirty="0" smtClean="0"/>
              <a:t>Review: Understanding Our Data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800600"/>
          </a:xfrm>
        </p:spPr>
        <p:txBody>
          <a:bodyPr/>
          <a:lstStyle/>
          <a:p>
            <a:pPr marL="0" indent="0">
              <a:spcBef>
                <a:spcPts val="2400"/>
              </a:spcBef>
              <a:buNone/>
            </a:pPr>
            <a:r>
              <a:rPr lang="en-US" sz="3200" dirty="0" smtClean="0"/>
              <a:t>How did you complete this sentence last time?</a:t>
            </a:r>
          </a:p>
          <a:p>
            <a:pPr marL="731520" indent="0">
              <a:spcBef>
                <a:spcPts val="1200"/>
              </a:spcBef>
              <a:buNone/>
            </a:pPr>
            <a:r>
              <a:rPr lang="en-US" sz="3200" i="1" dirty="0" smtClean="0"/>
              <a:t>[Fractions/bar graphs] make it easier </a:t>
            </a:r>
            <a:br>
              <a:rPr lang="en-US" sz="3200" i="1" dirty="0" smtClean="0"/>
            </a:br>
            <a:r>
              <a:rPr lang="en-US" sz="3200" i="1" dirty="0" smtClean="0"/>
              <a:t>for me to understand the data from our </a:t>
            </a:r>
            <a:br>
              <a:rPr lang="en-US" sz="3200" i="1" dirty="0" smtClean="0"/>
            </a:br>
            <a:r>
              <a:rPr lang="en-US" sz="3200" i="1" dirty="0" smtClean="0"/>
              <a:t>desert model because ____________.</a:t>
            </a:r>
            <a:endParaRPr lang="en-US" sz="3200" i="1" dirty="0"/>
          </a:p>
        </p:txBody>
      </p:sp>
    </p:spTree>
    <p:extLst>
      <p:ext uri="{BB962C8B-B14F-4D97-AF65-F5344CB8AC3E}">
        <p14:creationId xmlns="" xmlns:p14="http://schemas.microsoft.com/office/powerpoint/2010/main" val="3707658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 smtClean="0"/>
              <a:t>Today’s Focus </a:t>
            </a:r>
            <a:r>
              <a:rPr lang="en-US" dirty="0"/>
              <a:t>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1534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How can data </a:t>
            </a:r>
            <a:r>
              <a:rPr lang="en-US" sz="3200" dirty="0"/>
              <a:t>help us explain why </a:t>
            </a:r>
            <a:r>
              <a:rPr lang="en-US" sz="3200" dirty="0" smtClean="0"/>
              <a:t>trait variations </a:t>
            </a:r>
            <a:r>
              <a:rPr lang="en-US" sz="3200" dirty="0"/>
              <a:t>among </a:t>
            </a:r>
            <a:r>
              <a:rPr lang="en-US" sz="3200" dirty="0" smtClean="0"/>
              <a:t>desert beetles matter</a:t>
            </a:r>
            <a:r>
              <a:rPr lang="en-US" sz="3200" dirty="0"/>
              <a:t>? </a:t>
            </a:r>
          </a:p>
        </p:txBody>
      </p:sp>
    </p:spTree>
    <p:extLst>
      <p:ext uri="{BB962C8B-B14F-4D97-AF65-F5344CB8AC3E}">
        <p14:creationId xmlns="" xmlns:p14="http://schemas.microsoft.com/office/powerpoint/2010/main" val="1348293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 smtClean="0"/>
              <a:t>Our Focus Question from Lesson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i="1" dirty="0" smtClean="0"/>
              <a:t>Why do trait variations </a:t>
            </a:r>
            <a:r>
              <a:rPr lang="en-US" sz="3200" i="1" dirty="0"/>
              <a:t>among </a:t>
            </a:r>
            <a:r>
              <a:rPr lang="en-US" sz="3200" i="1" dirty="0" smtClean="0"/>
              <a:t>desert beetles matter?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3200" b="1" dirty="0" smtClean="0"/>
              <a:t>Our revised focus question: </a:t>
            </a:r>
            <a:r>
              <a:rPr lang="en-US" sz="3200" i="1" dirty="0" smtClean="0"/>
              <a:t>Do differences in the color of desert beetles affect whether they get eaten?</a:t>
            </a:r>
            <a:r>
              <a:rPr lang="en-US" sz="3200" dirty="0" smtClean="0"/>
              <a:t> 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3200" b="1" dirty="0" smtClean="0"/>
              <a:t>A follow-up question: </a:t>
            </a:r>
            <a:r>
              <a:rPr lang="en-US" sz="3200" i="1" dirty="0" smtClean="0"/>
              <a:t>What data can we use as evidence to support our claim (answer)? </a:t>
            </a:r>
            <a:endParaRPr lang="en-US" sz="3200" i="1" dirty="0"/>
          </a:p>
        </p:txBody>
      </p:sp>
    </p:spTree>
    <p:extLst>
      <p:ext uri="{BB962C8B-B14F-4D97-AF65-F5344CB8AC3E}">
        <p14:creationId xmlns="" xmlns:p14="http://schemas.microsoft.com/office/powerpoint/2010/main" val="1348293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53400" cy="990600"/>
          </a:xfrm>
        </p:spPr>
        <p:txBody>
          <a:bodyPr/>
          <a:lstStyle/>
          <a:p>
            <a:r>
              <a:rPr lang="en-US" dirty="0" smtClean="0"/>
              <a:t>Write a Claim to Answer This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Do differences in the color of desert beetles affect whether they get eaten?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124200" y="38862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Scarab beetles</a:t>
            </a:r>
          </a:p>
          <a:p>
            <a:r>
              <a:rPr lang="en-US" dirty="0">
                <a:solidFill>
                  <a:srgbClr val="FF0000"/>
                </a:solidFill>
              </a:rPr>
              <a:t>RES.C2.VIT.L3HO.003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E31283B0-875E-4624-A14F-B344C5A8A538}"/>
              </a:ext>
            </a:extLst>
          </p:cNvPr>
          <p:cNvGrpSpPr/>
          <p:nvPr/>
        </p:nvGrpSpPr>
        <p:grpSpPr>
          <a:xfrm>
            <a:off x="381000" y="2438400"/>
            <a:ext cx="8458200" cy="3352799"/>
            <a:chOff x="22538" y="3124200"/>
            <a:chExt cx="9098924" cy="3349625"/>
          </a:xfrm>
        </p:grpSpPr>
        <p:pic>
          <p:nvPicPr>
            <p:cNvPr id="1028" name="Picture 4" descr="http://cdn4.sci-news.com/images/enlarge/image_1484_1e-Scarab-beetle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6262" y="3459678"/>
              <a:ext cx="3505200" cy="275486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http://www.realbutterflygifts.com/wp-content/uploads/2013/02/Chrysina-lecontei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7775" y="3200400"/>
              <a:ext cx="3273425" cy="32734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Box 7">
              <a:extLst>
                <a:ext uri="{FF2B5EF4-FFF2-40B4-BE49-F238E27FC236}">
                  <a16:creationId xmlns="" xmlns:a16="http://schemas.microsoft.com/office/drawing/2014/main" id="{098907CE-391E-4888-8629-D435198AA902}"/>
                </a:ext>
              </a:extLst>
            </p:cNvPr>
            <p:cNvSpPr txBox="1"/>
            <p:nvPr/>
          </p:nvSpPr>
          <p:spPr>
            <a:xfrm>
              <a:off x="7175095" y="6221075"/>
              <a:ext cx="194636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Photo courtesy of Wikimedia.com</a:t>
              </a:r>
            </a:p>
          </p:txBody>
        </p:sp>
        <p:pic>
          <p:nvPicPr>
            <p:cNvPr id="9" name="Picture 8" descr="Beetles, Insects, Nature, Macro, Flying Insect">
              <a:extLst>
                <a:ext uri="{FF2B5EF4-FFF2-40B4-BE49-F238E27FC236}">
                  <a16:creationId xmlns="" xmlns:a16="http://schemas.microsoft.com/office/drawing/2014/main" id="{00000000-0008-0000-0100-0000CB00000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r="64013"/>
            <a:stretch/>
          </p:blipFill>
          <p:spPr bwMode="auto">
            <a:xfrm>
              <a:off x="22538" y="3124200"/>
              <a:ext cx="2514523" cy="318583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>
              <a:extLst>
                <a:ext uri="{FF2B5EF4-FFF2-40B4-BE49-F238E27FC236}">
                  <a16:creationId xmlns="" xmlns:a16="http://schemas.microsoft.com/office/drawing/2014/main" id="{99745CAC-DCD9-4033-BE86-4418DCC23913}"/>
                </a:ext>
              </a:extLst>
            </p:cNvPr>
            <p:cNvSpPr txBox="1"/>
            <p:nvPr/>
          </p:nvSpPr>
          <p:spPr>
            <a:xfrm>
              <a:off x="376307" y="6221075"/>
              <a:ext cx="179087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Photo courtesy of Pixabay.com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="" xmlns:a16="http://schemas.microsoft.com/office/drawing/2014/main" id="{B1FC9ED2-6B5A-4FC1-A205-49DC659E8A2A}"/>
                </a:ext>
              </a:extLst>
            </p:cNvPr>
            <p:cNvSpPr txBox="1"/>
            <p:nvPr/>
          </p:nvSpPr>
          <p:spPr>
            <a:xfrm>
              <a:off x="3096126" y="6226578"/>
              <a:ext cx="220124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Photo used with permission from BSCS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348293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05800" cy="990600"/>
          </a:xfrm>
        </p:spPr>
        <p:txBody>
          <a:bodyPr/>
          <a:lstStyle/>
          <a:p>
            <a:r>
              <a:rPr lang="en-US" dirty="0" smtClean="0"/>
              <a:t>Write a Claim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953000"/>
          </a:xfrm>
        </p:spPr>
        <p:txBody>
          <a:bodyPr/>
          <a:lstStyle/>
          <a:p>
            <a:pPr marL="36576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Write </a:t>
            </a:r>
            <a:r>
              <a:rPr lang="en-US" sz="2600" dirty="0">
                <a:solidFill>
                  <a:srgbClr val="000000"/>
                </a:solidFill>
                <a:latin typeface="Calibri" charset="0"/>
              </a:rPr>
              <a:t>a sentence that answers the 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question, </a:t>
            </a:r>
            <a:r>
              <a:rPr lang="en-US" sz="2600" i="1" dirty="0" smtClean="0">
                <a:solidFill>
                  <a:srgbClr val="000000"/>
                </a:solidFill>
                <a:latin typeface="Calibri" charset="0"/>
              </a:rPr>
              <a:t>Do differences in the color of desert beetles affect whether they get eaten?</a:t>
            </a:r>
            <a:endParaRPr lang="en-US" sz="2600" i="1" dirty="0">
              <a:solidFill>
                <a:srgbClr val="000000"/>
              </a:solidFill>
              <a:latin typeface="Calibri" charset="0"/>
            </a:endParaRPr>
          </a:p>
          <a:p>
            <a:pPr marL="36576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2600" dirty="0">
                <a:solidFill>
                  <a:srgbClr val="000000"/>
                </a:solidFill>
                <a:latin typeface="Calibri" charset="0"/>
              </a:rPr>
              <a:t>Use 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data from our desert simulation as evidence to support your claim. Include data from our data table in lesson 3 and our fractions and bar graph from last time.</a:t>
            </a:r>
          </a:p>
          <a:p>
            <a:pPr marL="365760" indent="-365760">
              <a:spcBef>
                <a:spcPts val="1200"/>
              </a:spcBef>
              <a:buNone/>
            </a:pPr>
            <a:r>
              <a:rPr lang="en-US" sz="2600" b="1" dirty="0" smtClean="0">
                <a:solidFill>
                  <a:srgbClr val="000000"/>
                </a:solidFill>
                <a:latin typeface="Calibri" charset="0"/>
              </a:rPr>
              <a:t>Sentence starters:</a:t>
            </a:r>
            <a:endParaRPr lang="en-US" sz="2600" b="1" dirty="0">
              <a:solidFill>
                <a:srgbClr val="000000"/>
              </a:solidFill>
              <a:latin typeface="Calibri" charset="0"/>
            </a:endParaRPr>
          </a:p>
          <a:p>
            <a:pPr marL="731520" indent="0">
              <a:buNone/>
            </a:pPr>
            <a:r>
              <a:rPr lang="en-US" sz="2600" i="1" dirty="0" smtClean="0"/>
              <a:t>Differences in the color of desert beetles </a:t>
            </a:r>
            <a:r>
              <a:rPr lang="en-US" sz="2600" b="1" i="1" dirty="0" smtClean="0"/>
              <a:t>do</a:t>
            </a:r>
            <a:r>
              <a:rPr lang="en-US" sz="2600" i="1" dirty="0" smtClean="0"/>
              <a:t> affect whether they get eaten because _____________.</a:t>
            </a:r>
            <a:endParaRPr lang="en-US" sz="2600" dirty="0" smtClean="0"/>
          </a:p>
          <a:p>
            <a:pPr marL="731520" indent="0">
              <a:spcBef>
                <a:spcPts val="1200"/>
              </a:spcBef>
              <a:buNone/>
            </a:pPr>
            <a:r>
              <a:rPr lang="en-US" sz="2600" i="1" dirty="0" smtClean="0"/>
              <a:t>Differences in the color of desert beetles </a:t>
            </a:r>
            <a:r>
              <a:rPr lang="en-US" sz="2600" b="1" i="1" dirty="0" smtClean="0"/>
              <a:t>do not</a:t>
            </a:r>
            <a:r>
              <a:rPr lang="en-US" sz="2600" i="1" dirty="0" smtClean="0"/>
              <a:t> affect whether they get eaten because _____________.</a:t>
            </a:r>
            <a:endParaRPr lang="en-US" sz="2600" dirty="0" smtClean="0"/>
          </a:p>
          <a:p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5763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 smtClean="0"/>
              <a:t>List Your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Below your claim, list the 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information, data, 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and observations 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from our 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desert simulation that prove your claim is right.</a:t>
            </a:r>
            <a:endParaRPr lang="en-US" sz="3200" dirty="0">
              <a:solidFill>
                <a:srgbClr val="000000"/>
              </a:solidFill>
              <a:latin typeface="Calibri" charset="0"/>
            </a:endParaRPr>
          </a:p>
          <a:p>
            <a:pPr marL="36576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Try to 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include as much evidence as 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you 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can </a:t>
            </a:r>
            <a:br>
              <a:rPr lang="en-US" sz="3200" dirty="0" smtClean="0">
                <a:solidFill>
                  <a:srgbClr val="000000"/>
                </a:solidFill>
                <a:latin typeface="Calibri" charset="0"/>
              </a:rPr>
            </a:b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to support 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your claim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395763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990600"/>
          </a:xfrm>
        </p:spPr>
        <p:txBody>
          <a:bodyPr/>
          <a:lstStyle/>
          <a:p>
            <a:r>
              <a:rPr lang="en-US" dirty="0"/>
              <a:t>Communicating in Scientific 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Sharing ideas helps scientists develop the best possible explanations for things they investigate.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200" dirty="0" smtClean="0"/>
              <a:t>Let’s review what it means to communicate in scientific ways!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267200"/>
            <a:ext cx="1203516" cy="2027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419600"/>
            <a:ext cx="2777949" cy="1447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8917160">
            <a:off x="611997" y="4571657"/>
            <a:ext cx="2302360" cy="13869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226348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90600"/>
          </a:xfrm>
        </p:spPr>
        <p:txBody>
          <a:bodyPr/>
          <a:lstStyle/>
          <a:p>
            <a:r>
              <a:rPr lang="en-US" dirty="0" smtClean="0"/>
              <a:t>Share Your Claim and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48768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3200" i="1" dirty="0" smtClean="0">
                <a:solidFill>
                  <a:srgbClr val="000000"/>
                </a:solidFill>
                <a:latin typeface="Calibri" charset="0"/>
              </a:rPr>
              <a:t>Do differences in the color of desert beetles affect whether they get eaten?</a:t>
            </a:r>
            <a:endParaRPr lang="en-US" sz="3200" dirty="0" smtClean="0"/>
          </a:p>
          <a:p>
            <a:pPr marL="365760" indent="-365760">
              <a:spcBef>
                <a:spcPts val="1200"/>
              </a:spcBef>
            </a:pPr>
            <a:r>
              <a:rPr lang="en-US" sz="3200" dirty="0" smtClean="0"/>
              <a:t>Share your </a:t>
            </a:r>
            <a:r>
              <a:rPr lang="en-US" sz="3200" dirty="0"/>
              <a:t>claim and evidence with a partner.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Use the sentence </a:t>
            </a:r>
            <a:r>
              <a:rPr lang="en-US" sz="3200" dirty="0" smtClean="0"/>
              <a:t>starters from our Communicating in Scientific Ways poster.</a:t>
            </a:r>
            <a:endParaRPr lang="en-US" sz="3200" dirty="0"/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648200"/>
            <a:ext cx="990600" cy="170497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800600"/>
            <a:ext cx="2362200" cy="146027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8917160">
            <a:off x="953659" y="4853662"/>
            <a:ext cx="1908297" cy="11130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2263486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9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Lesson 4:  Variation in Traits&amp;quot;&quot;/&gt;&lt;property id=&quot;20307&quot; value=&quot;299&quot;/&gt;&lt;/object&gt;&lt;object type=&quot;3&quot; unique_id=&quot;10004&quot;&gt;&lt;property id=&quot;20148&quot; value=&quot;5&quot;/&gt;&lt;property id=&quot;20300&quot; value=&quot;Slide 2 - &amp;quot;Link to Previous Ideas&amp;quot;&quot;/&gt;&lt;property id=&quot;20307&quot; value=&quot;365&quot;/&gt;&lt;/object&gt;&lt;object type=&quot;3&quot; unique_id=&quot;10005&quot;&gt;&lt;property id=&quot;20148&quot; value=&quot;5&quot;/&gt;&lt;property id=&quot;20300&quot; value=&quot;Slide 3 - &amp;quot;Focus Question&amp;quot;&quot;/&gt;&lt;property id=&quot;20307&quot; value=&quot;366&quot;/&gt;&lt;/object&gt;&lt;object type=&quot;3&quot; unique_id=&quot;10006&quot;&gt;&lt;property id=&quot;20148&quot; value=&quot;5&quot;/&gt;&lt;property id=&quot;20300&quot; value=&quot;Slide 4 - &amp;quot;Evidence&amp;quot;&quot;/&gt;&lt;property id=&quot;20307&quot; value=&quot;367&quot;/&gt;&lt;/object&gt;&lt;object type=&quot;3&quot; unique_id=&quot;10007&quot;&gt;&lt;property id=&quot;20148&quot; value=&quot;5&quot;/&gt;&lt;property id=&quot;20300&quot; value=&quot;Slide 5 - &amp;quot;Calculating the Fraction of Beetles&amp;quot;&quot;/&gt;&lt;property id=&quot;20307&quot; value=&quot;368&quot;/&gt;&lt;/object&gt;&lt;object type=&quot;3&quot; unique_id=&quot;10008&quot;&gt;&lt;property id=&quot;20148&quot; value=&quot;5&quot;/&gt;&lt;property id=&quot;20300&quot; value=&quot;Slide 6 - &amp;quot;Small Group Discussion&amp;quot;&quot;/&gt;&lt;property id=&quot;20307&quot; value=&quot;369&quot;/&gt;&lt;/object&gt;&lt;object type=&quot;3&quot; unique_id=&quot;10009&quot;&gt;&lt;property id=&quot;20148&quot; value=&quot;5&quot;/&gt;&lt;property id=&quot;20300&quot; value=&quot;Slide 7 - &amp;quot;Explanation&amp;quot;&quot;/&gt;&lt;property id=&quot;20307&quot; value=&quot;370&quot;/&gt;&lt;/object&gt;&lt;object type=&quot;3&quot; unique_id=&quot;10010&quot;&gt;&lt;property id=&quot;20148&quot; value=&quot;5&quot;/&gt;&lt;property id=&quot;20300&quot; value=&quot;Slide 8 - &amp;quot;Communicating in Scientific Ways&amp;quot;&quot;/&gt;&lt;property id=&quot;20307&quot; value=&quot;371&quot;/&gt;&lt;/object&gt;&lt;object type=&quot;3&quot; unique_id=&quot;10011&quot;&gt;&lt;property id=&quot;20148&quot; value=&quot;5&quot;/&gt;&lt;property id=&quot;20300&quot; value=&quot;Slide 9 - &amp;quot;Claims&amp;quot;&quot;/&gt;&lt;property id=&quot;20307&quot; value=&quot;372&quot;/&gt;&lt;/object&gt;&lt;object type=&quot;3&quot; unique_id=&quot;10012&quot;&gt;&lt;property id=&quot;20148&quot; value=&quot;5&quot;/&gt;&lt;property id=&quot;20300&quot; value=&quot;Slide 10 - &amp;quot;Summarize: Focus Question for Today&amp;quot;&quot;/&gt;&lt;property id=&quot;20307&quot; value=&quot;376&quot;/&gt;&lt;/object&gt;&lt;object type=&quot;3&quot; unique_id=&quot;10013&quot;&gt;&lt;property id=&quot;20148&quot; value=&quot;5&quot;/&gt;&lt;property id=&quot;20300&quot; value=&quot;Slide 11 - &amp;quot;Summarize&amp;quot;&quot;/&gt;&lt;property id=&quot;20307&quot; value=&quot;374&quot;/&gt;&lt;/object&gt;&lt;object type=&quot;3&quot; unique_id=&quot;10014&quot;&gt;&lt;property id=&quot;20148&quot; value=&quot;5&quot;/&gt;&lt;property id=&quot;20300&quot; value=&quot;Slide 12 - &amp;quot;Link to Next Lesson&amp;quot;&quot;/&gt;&lt;property id=&quot;20307&quot; value=&quot;375&quot;/&gt;&lt;/object&gt;&lt;/object&gt;&lt;object type=&quot;8&quot; unique_id=&quot;10028&quot;&gt;&lt;/object&gt;&lt;/object&gt;&lt;/database&gt;"/>
  <p:tag name="MMPROD_NEXTUNIQUEID" val="10009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8113</TotalTime>
  <Words>557</Words>
  <Application>Microsoft Office PowerPoint</Application>
  <PresentationFormat>On-screen Show (4:3)</PresentationFormat>
  <Paragraphs>57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Clarity</vt:lpstr>
      <vt:lpstr>Variation in Traits Lesson 4b </vt:lpstr>
      <vt:lpstr>Review: Understanding Our Data</vt:lpstr>
      <vt:lpstr>Today’s Focus Question</vt:lpstr>
      <vt:lpstr>Our Focus Question from Lesson 3</vt:lpstr>
      <vt:lpstr>Write a Claim to Answer This Question</vt:lpstr>
      <vt:lpstr>Write a Claim</vt:lpstr>
      <vt:lpstr>List Your Evidence</vt:lpstr>
      <vt:lpstr>Communicating in Scientific Ways</vt:lpstr>
      <vt:lpstr>Share Your Claim and Evidence</vt:lpstr>
      <vt:lpstr>Revise Your Claim</vt:lpstr>
      <vt:lpstr>Share Your Revised Claim</vt:lpstr>
      <vt:lpstr>Share Your Evidence</vt:lpstr>
      <vt:lpstr>Let’s Summarize!</vt:lpstr>
      <vt:lpstr>Next Time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207</cp:revision>
  <dcterms:created xsi:type="dcterms:W3CDTF">2014-06-10T18:20:14Z</dcterms:created>
  <dcterms:modified xsi:type="dcterms:W3CDTF">2019-05-03T23:30:25Z</dcterms:modified>
</cp:coreProperties>
</file>