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87" r:id="rId2"/>
    <p:sldId id="365" r:id="rId3"/>
    <p:sldId id="390" r:id="rId4"/>
    <p:sldId id="391" r:id="rId5"/>
    <p:sldId id="377" r:id="rId6"/>
    <p:sldId id="367" r:id="rId7"/>
    <p:sldId id="393" r:id="rId8"/>
    <p:sldId id="378" r:id="rId9"/>
    <p:sldId id="394" r:id="rId10"/>
    <p:sldId id="383" r:id="rId11"/>
    <p:sldId id="396" r:id="rId12"/>
    <p:sldId id="384" r:id="rId13"/>
    <p:sldId id="385" r:id="rId14"/>
    <p:sldId id="3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16" autoAdjust="0"/>
  </p:normalViewPr>
  <p:slideViewPr>
    <p:cSldViewPr>
      <p:cViewPr>
        <p:scale>
          <a:sx n="60" d="100"/>
          <a:sy n="60" d="100"/>
        </p:scale>
        <p:origin x="-165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79676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54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54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75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18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4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80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746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8486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D2533C"/>
                </a:solidFill>
                <a:latin typeface="Calibri"/>
              </a:rPr>
              <a:t>Variation </a:t>
            </a:r>
            <a:r>
              <a:rPr lang="en-US" altLang="en-US" dirty="0"/>
              <a:t>in </a:t>
            </a:r>
            <a:r>
              <a:rPr lang="en-US" altLang="en-US" dirty="0" smtClean="0"/>
              <a:t>Traits Lesson 5a 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What Happens If the Beetles’ Environment Changes?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953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124200" y="51054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92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 smtClean="0"/>
              <a:t>Comparing 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Look at the data on each of our class data tables. Then compare the results of our first desert simulation with the results of today’s simulation. </a:t>
            </a:r>
          </a:p>
          <a:p>
            <a:pPr marL="731520" indent="-365760">
              <a:spcBef>
                <a:spcPts val="18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Which color of beetle was eaten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</a:rPr>
              <a:t>most often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in each simulation?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Which color of beetle was eaten </a:t>
            </a:r>
            <a:r>
              <a:rPr lang="en-US" sz="3000" b="1" dirty="0" smtClean="0">
                <a:solidFill>
                  <a:srgbClr val="000000"/>
                </a:solidFill>
                <a:latin typeface="Calibri" charset="0"/>
              </a:rPr>
              <a:t>least often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in each simulation?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Why do you think the results of the two simulations are different?</a:t>
            </a:r>
            <a:endParaRPr lang="en-US" sz="30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47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How Can Data Help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Lesson 4 focus question: </a:t>
            </a:r>
            <a:r>
              <a:rPr lang="en-US" sz="3200" i="1" dirty="0" smtClean="0"/>
              <a:t>How can data help us explain why trait variations among desert beetles matter?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b="1" dirty="0" smtClean="0"/>
              <a:t>A related question: 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i="1" dirty="0" smtClean="0"/>
              <a:t>How can data help us explain why trait variations among beetles </a:t>
            </a:r>
            <a:r>
              <a:rPr lang="en-US" sz="3200" b="1" i="1" dirty="0" smtClean="0"/>
              <a:t>and</a:t>
            </a:r>
            <a:r>
              <a:rPr lang="en-US" sz="3200" i="1" dirty="0" smtClean="0"/>
              <a:t> changes in the environment affect which beetles are more likely to survive?</a:t>
            </a:r>
          </a:p>
        </p:txBody>
      </p:sp>
    </p:spTree>
    <p:extLst>
      <p:ext uri="{BB962C8B-B14F-4D97-AF65-F5344CB8AC3E}">
        <p14:creationId xmlns="" xmlns:p14="http://schemas.microsoft.com/office/powerpoint/2010/main" val="134829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 smtClean="0"/>
              <a:t>Today’s Focus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Calibri" charset="0"/>
              </a:rPr>
              <a:t>What happens </a:t>
            </a:r>
            <a:r>
              <a:rPr lang="en-US" sz="3200" dirty="0">
                <a:latin typeface="Calibri" charset="0"/>
              </a:rPr>
              <a:t>if the </a:t>
            </a:r>
            <a:r>
              <a:rPr lang="en-US" sz="3200" dirty="0" smtClean="0">
                <a:latin typeface="Calibri" charset="0"/>
              </a:rPr>
              <a:t>beetles’ environment changes</a:t>
            </a:r>
            <a:r>
              <a:rPr lang="en-US" sz="3200" dirty="0">
                <a:latin typeface="Calibri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81235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5105400"/>
          </a:xfrm>
        </p:spPr>
        <p:txBody>
          <a:bodyPr/>
          <a:lstStyle/>
          <a:p>
            <a:pPr marL="77724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</a:rPr>
              <a:t>Key science ideas: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Living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things of the same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kind show variation in </a:t>
            </a:r>
            <a:br>
              <a:rPr lang="en-US" sz="2800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their traits. 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Trait variations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help some individuals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of the same kind survive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longer than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others in their environment. 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Trait variations that help some individuals survive longer in their environment might not help them survive longer if their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environment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changes. 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Both trait variations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the environment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affect which living things of the same kind survive longer than others.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71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Today, we used our desert model to investigate what happens to beetles if their environment changes.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Next time, we’ll investigate whether trait variations help other kinds of living things survive if their environment changes. 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82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 smtClean="0"/>
              <a:t>Review: Our Desert 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048BD3-4CE5-4AEC-9799-AD5E92F09E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0" t="6543" r="21111" b="4568"/>
          <a:stretch/>
        </p:blipFill>
        <p:spPr>
          <a:xfrm>
            <a:off x="838200" y="1752600"/>
            <a:ext cx="4038600" cy="29312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DAD068-CED9-4D02-A827-446F831B5F5C}"/>
              </a:ext>
            </a:extLst>
          </p:cNvPr>
          <p:cNvSpPr txBox="1"/>
          <p:nvPr/>
        </p:nvSpPr>
        <p:spPr>
          <a:xfrm>
            <a:off x="2895600" y="464820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  <p:pic>
        <p:nvPicPr>
          <p:cNvPr id="12" name="Picture 2" descr="http://www.californiaherps.com/lizards/images/sjarroviiccbherrmann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298400" cy="2699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CF24F8-3B1A-4D8F-AABD-9AD15F571FDE}"/>
              </a:ext>
            </a:extLst>
          </p:cNvPr>
          <p:cNvSpPr txBox="1"/>
          <p:nvPr/>
        </p:nvSpPr>
        <p:spPr>
          <a:xfrm>
            <a:off x="6858000" y="5867400"/>
            <a:ext cx="1745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Bob Herrmann</a:t>
            </a:r>
          </a:p>
        </p:txBody>
      </p:sp>
    </p:spTree>
    <p:extLst>
      <p:ext uri="{BB962C8B-B14F-4D97-AF65-F5344CB8AC3E}">
        <p14:creationId xmlns="" xmlns:p14="http://schemas.microsoft.com/office/powerpoint/2010/main" val="412127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990600"/>
          </a:xfrm>
        </p:spPr>
        <p:txBody>
          <a:bodyPr/>
          <a:lstStyle/>
          <a:p>
            <a:r>
              <a:rPr lang="en-US" dirty="0" smtClean="0"/>
              <a:t>Review: Our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important science ideas did we highlight in our claims and explanations?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 smtClean="0"/>
              <a:t>What kind of evidence did we use to support our claims?</a:t>
            </a:r>
          </a:p>
        </p:txBody>
      </p:sp>
    </p:spTree>
    <p:extLst>
      <p:ext uri="{BB962C8B-B14F-4D97-AF65-F5344CB8AC3E}">
        <p14:creationId xmlns:p14="http://schemas.microsoft.com/office/powerpoint/2010/main" xmlns="" val="222634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Today’s Focus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What happens if the beetles’ environment changes?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4829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smtClean="0"/>
              <a:t>What Is an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When </a:t>
            </a:r>
            <a:r>
              <a:rPr lang="en-US" sz="3200" dirty="0" smtClean="0"/>
              <a:t>do we mean when we </a:t>
            </a:r>
            <a:r>
              <a:rPr lang="en-US" sz="3200" dirty="0"/>
              <a:t>talk about an </a:t>
            </a:r>
            <a:r>
              <a:rPr lang="en-US" sz="3200" dirty="0" smtClean="0"/>
              <a:t>environment?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is an environment? </a:t>
            </a:r>
            <a:endParaRPr lang="en-US" sz="3200" dirty="0"/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did we use to represent </a:t>
            </a:r>
            <a:r>
              <a:rPr lang="en-US" sz="3200" dirty="0"/>
              <a:t>the environment in our </a:t>
            </a:r>
            <a:r>
              <a:rPr lang="en-US" sz="3200" dirty="0" smtClean="0"/>
              <a:t>desert model?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How does the fabric fit with how we just described an environment?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177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848600" cy="990600"/>
          </a:xfrm>
        </p:spPr>
        <p:txBody>
          <a:bodyPr/>
          <a:lstStyle/>
          <a:p>
            <a:r>
              <a:rPr lang="en-US" dirty="0"/>
              <a:t>Environments Can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37338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Drought before and after</a:t>
            </a:r>
          </a:p>
          <a:p>
            <a:r>
              <a:rPr lang="en-US" dirty="0">
                <a:solidFill>
                  <a:srgbClr val="FF0000"/>
                </a:solidFill>
              </a:rPr>
              <a:t>RES.C2.VIT.L5HO.002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1"/>
          <a:stretch/>
        </p:blipFill>
        <p:spPr bwMode="auto">
          <a:xfrm>
            <a:off x="838200" y="1371600"/>
            <a:ext cx="7391400" cy="521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EC058E-EB5D-4CA6-A2F4-40F087DB2C8E}"/>
              </a:ext>
            </a:extLst>
          </p:cNvPr>
          <p:cNvSpPr txBox="1"/>
          <p:nvPr/>
        </p:nvSpPr>
        <p:spPr>
          <a:xfrm>
            <a:off x="6554141" y="6461306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Craig D. Allen</a:t>
            </a:r>
          </a:p>
        </p:txBody>
      </p:sp>
    </p:spTree>
    <p:extLst>
      <p:ext uri="{BB962C8B-B14F-4D97-AF65-F5344CB8AC3E}">
        <p14:creationId xmlns="" xmlns:p14="http://schemas.microsoft.com/office/powerpoint/2010/main" val="428117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Changes in Our Desert Environment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A4DBDB-1A63-466A-8024-9C4A75A51F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t="7901" r="16667" b="5186"/>
          <a:stretch/>
        </p:blipFill>
        <p:spPr>
          <a:xfrm>
            <a:off x="4876800" y="4191000"/>
            <a:ext cx="3505200" cy="2241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A048BD3-4CE5-4AEC-9799-AD5E92F09E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0" t="6543" r="21111" b="4568"/>
          <a:stretch/>
        </p:blipFill>
        <p:spPr>
          <a:xfrm>
            <a:off x="838200" y="4191000"/>
            <a:ext cx="3505200" cy="2245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DAD068-CED9-4D02-A827-446F831B5F5C}"/>
              </a:ext>
            </a:extLst>
          </p:cNvPr>
          <p:cNvSpPr txBox="1"/>
          <p:nvPr/>
        </p:nvSpPr>
        <p:spPr>
          <a:xfrm>
            <a:off x="2438400" y="640080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F1B25D-832E-4B9F-9125-3A84869A5076}"/>
              </a:ext>
            </a:extLst>
          </p:cNvPr>
          <p:cNvSpPr txBox="1"/>
          <p:nvPr/>
        </p:nvSpPr>
        <p:spPr>
          <a:xfrm>
            <a:off x="6477000" y="640080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295400"/>
            <a:ext cx="80772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Both pieces of fabric represent the environment in our desert model. But the new fabric represents a </a:t>
            </a:r>
            <a:r>
              <a:rPr lang="en-US" sz="2800" b="1" dirty="0" smtClean="0">
                <a:latin typeface="Calibri" pitchFamily="34" charset="0"/>
              </a:rPr>
              <a:t>change</a:t>
            </a:r>
            <a:r>
              <a:rPr lang="en-US" sz="2800" dirty="0" smtClean="0">
                <a:latin typeface="Calibri" pitchFamily="34" charset="0"/>
              </a:rPr>
              <a:t> in the environment.</a:t>
            </a:r>
          </a:p>
          <a:p>
            <a:pPr marL="731520" indent="-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What do you notice about this new piece of fabric? How is it different from the other fabric? What has changed?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27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 smtClean="0"/>
              <a:t>What Do You Predict?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50292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2700" dirty="0"/>
              <a:t>What do you think will happen to the beetles </a:t>
            </a:r>
            <a:r>
              <a:rPr lang="en-US" sz="2700" dirty="0" smtClean="0"/>
              <a:t>in this changed environment? </a:t>
            </a:r>
          </a:p>
          <a:p>
            <a:pPr marL="365760" indent="-365760">
              <a:spcBef>
                <a:spcPts val="1200"/>
              </a:spcBef>
            </a:pPr>
            <a:r>
              <a:rPr lang="en-US" sz="2700" dirty="0" smtClean="0"/>
              <a:t>Which colors of beetles do you think will be eaten more often, and which will survive more often?</a:t>
            </a:r>
            <a:endParaRPr lang="en-US" sz="27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700" dirty="0" smtClean="0"/>
              <a:t>Share your predictions with an elbow partner. Then write your predictions and explanations in your notebook using these sentence starters:</a:t>
            </a:r>
            <a:endParaRPr lang="en-US" sz="2700" dirty="0"/>
          </a:p>
          <a:p>
            <a:pPr marL="731520" indent="0">
              <a:buNone/>
            </a:pPr>
            <a:r>
              <a:rPr lang="en-US" sz="2700" i="1" dirty="0"/>
              <a:t>I predict that more of the [color] beetles will </a:t>
            </a:r>
            <a:r>
              <a:rPr lang="en-US" sz="2700" i="1" dirty="0" smtClean="0"/>
              <a:t/>
            </a:r>
            <a:br>
              <a:rPr lang="en-US" sz="2700" i="1" dirty="0" smtClean="0"/>
            </a:br>
            <a:r>
              <a:rPr lang="en-US" sz="2700" b="1" i="1" dirty="0" smtClean="0"/>
              <a:t>be </a:t>
            </a:r>
            <a:r>
              <a:rPr lang="en-US" sz="2700" b="1" i="1" dirty="0"/>
              <a:t>eaten </a:t>
            </a:r>
            <a:r>
              <a:rPr lang="en-US" sz="2700" i="1" dirty="0"/>
              <a:t>because </a:t>
            </a:r>
            <a:r>
              <a:rPr lang="en-US" sz="2700" i="1" dirty="0" smtClean="0"/>
              <a:t>________.</a:t>
            </a:r>
            <a:endParaRPr lang="en-US" sz="2700" i="1" dirty="0"/>
          </a:p>
          <a:p>
            <a:pPr marL="731520" indent="0">
              <a:buNone/>
            </a:pPr>
            <a:r>
              <a:rPr lang="en-US" sz="2700" i="1" dirty="0" smtClean="0"/>
              <a:t>I </a:t>
            </a:r>
            <a:r>
              <a:rPr lang="en-US" sz="2700" i="1" dirty="0"/>
              <a:t>predict that more of the [color] beetles will </a:t>
            </a:r>
            <a:r>
              <a:rPr lang="en-US" sz="2700" i="1" dirty="0" smtClean="0"/>
              <a:t/>
            </a:r>
            <a:br>
              <a:rPr lang="en-US" sz="2700" i="1" dirty="0" smtClean="0"/>
            </a:br>
            <a:r>
              <a:rPr lang="en-US" sz="2700" b="1" i="1" dirty="0" smtClean="0"/>
              <a:t>survive</a:t>
            </a:r>
            <a:r>
              <a:rPr lang="en-US" sz="2700" i="1" dirty="0" smtClean="0"/>
              <a:t> </a:t>
            </a:r>
            <a:r>
              <a:rPr lang="en-US" sz="2700" i="1" dirty="0"/>
              <a:t>because </a:t>
            </a:r>
            <a:r>
              <a:rPr lang="en-US" sz="2700" i="1" dirty="0" smtClean="0"/>
              <a:t>_________.</a:t>
            </a:r>
            <a:endParaRPr lang="en-US" sz="2700" i="1" dirty="0"/>
          </a:p>
        </p:txBody>
      </p:sp>
    </p:spTree>
    <p:extLst>
      <p:ext uri="{BB962C8B-B14F-4D97-AF65-F5344CB8AC3E}">
        <p14:creationId xmlns="" xmlns:p14="http://schemas.microsoft.com/office/powerpoint/2010/main" val="156497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/>
          <a:lstStyle/>
          <a:p>
            <a:r>
              <a:rPr lang="en-US" dirty="0" smtClean="0"/>
              <a:t>Role Assignments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95401"/>
            <a:ext cx="8153400" cy="52937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b="1" dirty="0" smtClean="0">
                <a:latin typeface="Calibri"/>
              </a:rPr>
              <a:t>Lizards: </a:t>
            </a:r>
            <a:r>
              <a:rPr lang="en-US" sz="2800" dirty="0" smtClean="0">
                <a:latin typeface="Calibri"/>
              </a:rPr>
              <a:t>Your role is to hunt for pom-pom beetles. Keep your eyes closed when you aren’t hunting. </a:t>
            </a:r>
            <a:br>
              <a:rPr lang="en-US" sz="2800" dirty="0" smtClean="0">
                <a:latin typeface="Calibri"/>
              </a:rPr>
            </a:br>
            <a:r>
              <a:rPr lang="en-US" sz="2800" b="1" dirty="0" smtClean="0">
                <a:latin typeface="Calibri"/>
              </a:rPr>
              <a:t>Do not peek!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b="1" dirty="0" smtClean="0">
                <a:latin typeface="Calibri"/>
              </a:rPr>
              <a:t>Counters: </a:t>
            </a:r>
            <a:r>
              <a:rPr lang="en-US" sz="2800" dirty="0" smtClean="0">
                <a:latin typeface="Calibri"/>
              </a:rPr>
              <a:t>Your role is to count the number of pom-pom beetles </a:t>
            </a:r>
            <a:r>
              <a:rPr lang="en-US" sz="2800" b="1" dirty="0" smtClean="0">
                <a:latin typeface="Calibri"/>
              </a:rPr>
              <a:t>in your assigned color</a:t>
            </a:r>
            <a:r>
              <a:rPr lang="en-US" sz="2800" dirty="0" smtClean="0"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on the fabric and </a:t>
            </a:r>
            <a:r>
              <a:rPr lang="en-US" sz="2800" dirty="0" smtClean="0">
                <a:latin typeface="Calibri"/>
              </a:rPr>
              <a:t>report that number to the recorder.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b="1" dirty="0" smtClean="0">
                <a:latin typeface="Calibri"/>
              </a:rPr>
              <a:t>Recorder: </a:t>
            </a:r>
            <a:r>
              <a:rPr lang="en-US" sz="2800" dirty="0" smtClean="0">
                <a:latin typeface="Calibri"/>
              </a:rPr>
              <a:t>Your role is to record the number of pom-pom beetles on the class data table as the counters report this information.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en-US" sz="2800" b="1" dirty="0" smtClean="0">
                <a:latin typeface="Calibri"/>
              </a:rPr>
              <a:t>Observers: </a:t>
            </a:r>
            <a:r>
              <a:rPr lang="en-US" sz="2800" dirty="0" smtClean="0">
                <a:latin typeface="Calibri"/>
              </a:rPr>
              <a:t>Your role is to watch the simulation and record your observations in your notebooks.</a:t>
            </a:r>
            <a:endParaRPr lang="en-US" sz="3000" b="1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342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8786</TotalTime>
  <Words>487</Words>
  <Application>Microsoft Office PowerPoint</Application>
  <PresentationFormat>On-screen Show (4:3)</PresentationFormat>
  <Paragraphs>63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Variation in Traits Lesson 5a </vt:lpstr>
      <vt:lpstr>Review: Our Desert Model</vt:lpstr>
      <vt:lpstr>Review: Our Claims</vt:lpstr>
      <vt:lpstr>Today’s Focus Question</vt:lpstr>
      <vt:lpstr>What Is an Environment?</vt:lpstr>
      <vt:lpstr>Environments Can Change</vt:lpstr>
      <vt:lpstr>Changes in Our Desert Environment</vt:lpstr>
      <vt:lpstr>What Do You Predict?</vt:lpstr>
      <vt:lpstr>Role Assignments</vt:lpstr>
      <vt:lpstr>Comparing Our Results</vt:lpstr>
      <vt:lpstr>How Can Data Help Us?</vt:lpstr>
      <vt:lpstr>Today’s Focus Question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204</cp:revision>
  <dcterms:created xsi:type="dcterms:W3CDTF">2014-06-10T18:20:14Z</dcterms:created>
  <dcterms:modified xsi:type="dcterms:W3CDTF">2019-12-04T14:20:44Z</dcterms:modified>
</cp:coreProperties>
</file>