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92" r:id="rId2"/>
    <p:sldId id="399" r:id="rId3"/>
    <p:sldId id="389" r:id="rId4"/>
    <p:sldId id="393" r:id="rId5"/>
    <p:sldId id="387" r:id="rId6"/>
    <p:sldId id="394" r:id="rId7"/>
    <p:sldId id="395" r:id="rId8"/>
    <p:sldId id="380" r:id="rId9"/>
    <p:sldId id="396" r:id="rId10"/>
    <p:sldId id="400" r:id="rId11"/>
    <p:sldId id="397" r:id="rId12"/>
    <p:sldId id="390" r:id="rId13"/>
    <p:sldId id="391" r:id="rId14"/>
    <p:sldId id="398" r:id="rId15"/>
    <p:sldId id="381" r:id="rId16"/>
    <p:sldId id="3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16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468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747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275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97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98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989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496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7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D2533C"/>
                </a:solidFill>
                <a:latin typeface="Calibri"/>
              </a:rPr>
              <a:t>Variation </a:t>
            </a:r>
            <a:r>
              <a:rPr lang="en-US" altLang="en-US" dirty="0"/>
              <a:t>in Traits Lesson 5b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How Do Trait Variations Help Living Things When Their Environment Changes?</a:t>
            </a:r>
            <a:endParaRPr lang="en-US" alt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1242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54864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Changing Environments: Three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Name a </a:t>
            </a:r>
            <a:r>
              <a:rPr lang="en-US" sz="3200" b="1" dirty="0"/>
              <a:t>change </a:t>
            </a:r>
            <a:r>
              <a:rPr lang="en-US" sz="3200" dirty="0"/>
              <a:t>to the environment that you </a:t>
            </a:r>
            <a:r>
              <a:rPr lang="en-US" sz="3200" u="sng" dirty="0"/>
              <a:t>underlined</a:t>
            </a:r>
            <a:r>
              <a:rPr lang="en-US" sz="3200" dirty="0"/>
              <a:t> in the reading.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did this change affect a living thing </a:t>
            </a:r>
            <a:br>
              <a:rPr lang="en-US" sz="3200" dirty="0"/>
            </a:br>
            <a:r>
              <a:rPr lang="en-US" sz="3200" dirty="0"/>
              <a:t>in the scenario?</a:t>
            </a:r>
          </a:p>
          <a:p>
            <a:pPr marL="365760" indent="-365760">
              <a:spcBef>
                <a:spcPts val="1800"/>
              </a:spcBef>
              <a:buFont typeface="+mj-lt"/>
              <a:buAutoNum type="arabicPeriod" startAt="2"/>
            </a:pPr>
            <a:r>
              <a:rPr lang="en-US" sz="3200" dirty="0"/>
              <a:t>Give an example of a </a:t>
            </a:r>
            <a:r>
              <a:rPr lang="en-US" sz="3200" b="1" dirty="0"/>
              <a:t>trait variation </a:t>
            </a:r>
            <a:r>
              <a:rPr lang="en-US" sz="3200" dirty="0"/>
              <a:t>you </a:t>
            </a:r>
            <a:br>
              <a:rPr lang="en-US" sz="3200" dirty="0"/>
            </a:br>
            <a:r>
              <a:rPr lang="en-US" sz="3200" dirty="0"/>
              <a:t>circled in the reading.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did that variation help some living </a:t>
            </a:r>
            <a:br>
              <a:rPr lang="en-US" sz="3200" dirty="0"/>
            </a:br>
            <a:r>
              <a:rPr lang="en-US" sz="3200" dirty="0"/>
              <a:t>things survive?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4495800"/>
            <a:ext cx="1219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Changing Environments: Three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None/>
            </a:pPr>
            <a:r>
              <a:rPr lang="en-US" sz="3200" b="1" dirty="0"/>
              <a:t>A new idea: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/>
              <a:t>If some living </a:t>
            </a:r>
            <a:r>
              <a:rPr lang="en-US" sz="3200" i="1"/>
              <a:t>things survive long enough, they can </a:t>
            </a:r>
            <a:r>
              <a:rPr lang="en-US" sz="3200" i="1" dirty="0"/>
              <a:t>produce young (babies).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Why is that important for the survival of living things?</a:t>
            </a:r>
          </a:p>
          <a:p>
            <a:pPr marL="365760" indent="-365760">
              <a:spcBef>
                <a:spcPts val="12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848600" cy="990600"/>
          </a:xfrm>
        </p:spPr>
        <p:txBody>
          <a:bodyPr/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0292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b="1" dirty="0">
                <a:solidFill>
                  <a:srgbClr val="000000"/>
                </a:solidFill>
                <a:latin typeface="Calibri" charset="0"/>
              </a:rPr>
              <a:t>Trait</a:t>
            </a:r>
            <a:r>
              <a:rPr lang="en-US" sz="2900" dirty="0"/>
              <a:t>—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a feature or characteristic of living things of the same kind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b="1" dirty="0">
                <a:solidFill>
                  <a:srgbClr val="000000"/>
                </a:solidFill>
                <a:latin typeface="Calibri" charset="0"/>
              </a:rPr>
              <a:t>Variation</a:t>
            </a:r>
            <a:r>
              <a:rPr lang="en-US" sz="2900" dirty="0"/>
              <a:t>—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the differences in a trait among living things of the same kind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b="1" dirty="0">
                <a:solidFill>
                  <a:srgbClr val="000000"/>
                </a:solidFill>
                <a:latin typeface="Calibri" charset="0"/>
              </a:rPr>
              <a:t>Change in the environment</a:t>
            </a:r>
            <a:r>
              <a:rPr lang="en-US" sz="2900" dirty="0"/>
              <a:t>—means that 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the surroundings of living things are no longer the same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b="1" dirty="0">
                <a:solidFill>
                  <a:srgbClr val="000000"/>
                </a:solidFill>
                <a:latin typeface="Calibri" charset="0"/>
              </a:rPr>
              <a:t>Survival and next generation</a:t>
            </a:r>
            <a:r>
              <a:rPr lang="en-US" sz="2900" dirty="0"/>
              <a:t>—when 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living things of the same kind survive long enough in their changed environment to produce young (babies).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09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2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Changing Environments Data Table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A78E1B9A-70E9-4C9B-AA89-ADF4B4B80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7430066"/>
              </p:ext>
            </p:extLst>
          </p:nvPr>
        </p:nvGraphicFramePr>
        <p:xfrm>
          <a:off x="707771" y="1600200"/>
          <a:ext cx="7728457" cy="48768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6150">
                  <a:extLst>
                    <a:ext uri="{9D8B030D-6E8A-4147-A177-3AD203B41FA5}">
                      <a16:colId xmlns:a16="http://schemas.microsoft.com/office/drawing/2014/main" xmlns="" val="2770902194"/>
                    </a:ext>
                  </a:extLst>
                </a:gridCol>
                <a:gridCol w="1341746">
                  <a:extLst>
                    <a:ext uri="{9D8B030D-6E8A-4147-A177-3AD203B41FA5}">
                      <a16:colId xmlns:a16="http://schemas.microsoft.com/office/drawing/2014/main" xmlns="" val="503622501"/>
                    </a:ext>
                  </a:extLst>
                </a:gridCol>
                <a:gridCol w="1556425">
                  <a:extLst>
                    <a:ext uri="{9D8B030D-6E8A-4147-A177-3AD203B41FA5}">
                      <a16:colId xmlns:a16="http://schemas.microsoft.com/office/drawing/2014/main" xmlns="" val="2403224722"/>
                    </a:ext>
                  </a:extLst>
                </a:gridCol>
                <a:gridCol w="1610095">
                  <a:extLst>
                    <a:ext uri="{9D8B030D-6E8A-4147-A177-3AD203B41FA5}">
                      <a16:colId xmlns:a16="http://schemas.microsoft.com/office/drawing/2014/main" xmlns="" val="3319865932"/>
                    </a:ext>
                  </a:extLst>
                </a:gridCol>
                <a:gridCol w="1814041">
                  <a:extLst>
                    <a:ext uri="{9D8B030D-6E8A-4147-A177-3AD203B41FA5}">
                      <a16:colId xmlns:a16="http://schemas.microsoft.com/office/drawing/2014/main" xmlns="" val="2298200392"/>
                    </a:ext>
                  </a:extLst>
                </a:gridCol>
              </a:tblGrid>
              <a:tr h="400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>
                          <a:effectLst/>
                        </a:rPr>
                        <a:t>Scenario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>
                          <a:effectLst/>
                        </a:rPr>
                        <a:t>Trait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>
                          <a:effectLst/>
                        </a:rPr>
                        <a:t>Variation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>
                          <a:effectLst/>
                        </a:rPr>
                        <a:t>Change in Environment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b="1" dirty="0">
                          <a:effectLst/>
                        </a:rPr>
                        <a:t>Survival and Next Generation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792997"/>
                  </a:ext>
                </a:extLst>
              </a:tr>
              <a:tr h="114495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</a:rPr>
                        <a:t>Example: Beetles from lesson 5a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Color of beetles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Red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Yellow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Brown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Green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Drought (lack of water) caused the desert to turn browner.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2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More brown beetles survived longer, so brown beetles are more likely to have baby beetles.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extLst>
                  <a:ext uri="{0D108BD9-81ED-4DB2-BD59-A6C34878D82A}">
                    <a16:rowId xmlns:a16="http://schemas.microsoft.com/office/drawing/2014/main" xmlns="" val="3484981979"/>
                  </a:ext>
                </a:extLst>
              </a:tr>
              <a:tr h="103046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Scenario 1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extLst>
                  <a:ext uri="{0D108BD9-81ED-4DB2-BD59-A6C34878D82A}">
                    <a16:rowId xmlns:a16="http://schemas.microsoft.com/office/drawing/2014/main" xmlns="" val="1824726283"/>
                  </a:ext>
                </a:extLst>
              </a:tr>
              <a:tr h="11288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Scenario 2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extLst>
                  <a:ext uri="{0D108BD9-81ED-4DB2-BD59-A6C34878D82A}">
                    <a16:rowId xmlns:a16="http://schemas.microsoft.com/office/drawing/2014/main" xmlns="" val="3815760792"/>
                  </a:ext>
                </a:extLst>
              </a:tr>
              <a:tr h="11717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Scenario 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4" marR="64404" marT="0" marB="0"/>
                </a:tc>
                <a:extLst>
                  <a:ext uri="{0D108BD9-81ED-4DB2-BD59-A6C34878D82A}">
                    <a16:rowId xmlns:a16="http://schemas.microsoft.com/office/drawing/2014/main" xmlns="" val="353963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885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trait variations help living things survive if their environment changes? </a:t>
            </a:r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1816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Four key science ideas: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Traits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Variation in traits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Changes in the environment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Survival and the next generation of living things of the same kind</a:t>
            </a:r>
          </a:p>
          <a:p>
            <a:pPr marL="274637" lvl="1" indent="0">
              <a:spcBef>
                <a:spcPts val="24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State in one or two sentences how variations in a trait helped living things in each scenario survive when the environment changed.</a:t>
            </a:r>
          </a:p>
          <a:p>
            <a:pPr marL="274637" lvl="1" indent="0">
              <a:spcBef>
                <a:spcPts val="12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Try to use the four key science ideas in your answer. </a:t>
            </a:r>
          </a:p>
        </p:txBody>
      </p:sp>
    </p:spTree>
    <p:extLst>
      <p:ext uri="{BB962C8B-B14F-4D97-AF65-F5344CB8AC3E}">
        <p14:creationId xmlns:p14="http://schemas.microsoft.com/office/powerpoint/2010/main" xmlns="" val="3813716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352800"/>
            <a:ext cx="2531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Photo with baby mice</a:t>
            </a:r>
          </a:p>
          <a:p>
            <a:r>
              <a:rPr lang="en-US" dirty="0">
                <a:solidFill>
                  <a:srgbClr val="FF0000"/>
                </a:solidFill>
              </a:rPr>
              <a:t>RES.C2.VIT.L5HO.007</a:t>
            </a:r>
          </a:p>
        </p:txBody>
      </p:sp>
      <p:pic>
        <p:nvPicPr>
          <p:cNvPr id="5" name="Picture 2" descr="Female wood mouse in nest suckling you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5657850" cy="381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5C9317-05FF-4B74-9F3D-E775C42B3B3B}"/>
              </a:ext>
            </a:extLst>
          </p:cNvPr>
          <p:cNvSpPr txBox="1"/>
          <p:nvPr/>
        </p:nvSpPr>
        <p:spPr>
          <a:xfrm>
            <a:off x="6096000" y="6324600"/>
            <a:ext cx="15263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Photograph by Tony Allen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Do the babies of living things that survive have the same traits and variations as their parents?  </a:t>
            </a:r>
          </a:p>
        </p:txBody>
      </p:sp>
    </p:spTree>
    <p:extLst>
      <p:ext uri="{BB962C8B-B14F-4D97-AF65-F5344CB8AC3E}">
        <p14:creationId xmlns:p14="http://schemas.microsoft.com/office/powerpoint/2010/main" xmlns="" val="78479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Our Focus Question from 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if the beetles’ environment changes? </a:t>
            </a:r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Living things of the same kind show variation in </a:t>
            </a:r>
            <a:br>
              <a:rPr lang="en-US" sz="2900" dirty="0">
                <a:solidFill>
                  <a:srgbClr val="000000"/>
                </a:solidFill>
                <a:latin typeface="Calibri" charset="0"/>
              </a:rPr>
            </a:b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their traits.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Trait variations help some individuals of the same kind survive longer than others in their environment.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Trait variations that help some individuals survive longer in their environment might not help them survive longer if their environment changes.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Both trait variations </a:t>
            </a:r>
            <a:r>
              <a:rPr lang="en-US" sz="2900" b="1" dirty="0">
                <a:solidFill>
                  <a:srgbClr val="000000"/>
                </a:solidFill>
                <a:latin typeface="Calibri" charset="0"/>
              </a:rPr>
              <a:t>and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 the environment affect which living things of the same kind survive longer than others.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53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Beetle Traits and Their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Both variations in the color trait of beetles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and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their environment affected which beetles survived longer.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Some beetles survived longer in the first environment because of their color trait.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When the environment changed, other beetles were more likely to survive because their color blended into the environment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trait variations help living things survive if their environment changes? </a:t>
            </a:r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Changing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Last time, we investigated what happened to the desert beetles when their environment changed.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did the change in environment affect which beetles survived compared to the beetles that survived in our first simulation?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What did the data show us?</a:t>
            </a:r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Changing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Drought caused a lack of water that changed the beetles’ environment.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Do you think an environment can change in other ways that affect the survival of living things?</a:t>
            </a:r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Changing Environments: Three Scenarios</a:t>
            </a:r>
          </a:p>
        </p:txBody>
      </p:sp>
      <p:sp>
        <p:nvSpPr>
          <p:cNvPr id="8" name="AutoShape 8" descr="Image result for torn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Image result for torna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Image result for tornad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http://photos1.blogger.com/blogger/8094/2150/1600/Marwell%20-%20Collared%20peccary%2029-5-2006.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6876" y="4046538"/>
            <a:ext cx="378372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96FA47-7588-440E-87E3-44A73CDF2EFC}"/>
              </a:ext>
            </a:extLst>
          </p:cNvPr>
          <p:cNvSpPr txBox="1"/>
          <p:nvPr/>
        </p:nvSpPr>
        <p:spPr>
          <a:xfrm>
            <a:off x="6419750" y="6345868"/>
            <a:ext cx="2201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used with permission from BSCS</a:t>
            </a:r>
          </a:p>
        </p:txBody>
      </p:sp>
      <p:pic>
        <p:nvPicPr>
          <p:cNvPr id="18434" name="Picture 2" descr="Global Warming, Pollution, Environment, Smoke, Indust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" y="1536031"/>
            <a:ext cx="3171754" cy="4800600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96FA47-7588-440E-87E3-44A73CDF2EFC}"/>
              </a:ext>
            </a:extLst>
          </p:cNvPr>
          <p:cNvSpPr txBox="1"/>
          <p:nvPr/>
        </p:nvSpPr>
        <p:spPr>
          <a:xfrm>
            <a:off x="2406546" y="6332538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Pixabay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436" name="Picture 4" descr="Bird, Professional Light Show Video, Widi Islan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524000"/>
            <a:ext cx="3810000" cy="2100262"/>
          </a:xfrm>
          <a:prstGeom prst="rect">
            <a:avLst/>
          </a:prstGeom>
          <a:noFill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D96FA47-7588-440E-87E3-44A73CDF2EFC}"/>
              </a:ext>
            </a:extLst>
          </p:cNvPr>
          <p:cNvSpPr txBox="1"/>
          <p:nvPr/>
        </p:nvSpPr>
        <p:spPr>
          <a:xfrm>
            <a:off x="7086600" y="3657600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Pixabay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92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Changing Environments: Three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Read each scenario in the essay and </a:t>
            </a:r>
            <a:r>
              <a:rPr lang="en-US" sz="3200" u="sng" dirty="0"/>
              <a:t>underline</a:t>
            </a:r>
            <a:r>
              <a:rPr lang="en-US" sz="3200" dirty="0"/>
              <a:t> any changes that happen in </a:t>
            </a:r>
            <a:br>
              <a:rPr lang="en-US" sz="3200" dirty="0"/>
            </a:br>
            <a:r>
              <a:rPr lang="en-US" sz="3200" dirty="0"/>
              <a:t>each environment. </a:t>
            </a:r>
          </a:p>
          <a:p>
            <a:pPr marL="365760" indent="-365760">
              <a:spcBef>
                <a:spcPts val="1800"/>
              </a:spcBef>
              <a:buFont typeface="+mj-lt"/>
              <a:buAutoNum type="arabicPeriod" startAt="2"/>
            </a:pPr>
            <a:r>
              <a:rPr lang="en-US" sz="3200" dirty="0"/>
              <a:t>Read each scenario again and circle examples of traits that show variation in living things.</a:t>
            </a:r>
          </a:p>
        </p:txBody>
      </p:sp>
      <p:sp>
        <p:nvSpPr>
          <p:cNvPr id="4" name="Oval 3"/>
          <p:cNvSpPr/>
          <p:nvPr/>
        </p:nvSpPr>
        <p:spPr>
          <a:xfrm>
            <a:off x="6019800" y="3352800"/>
            <a:ext cx="1066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925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8454</TotalTime>
  <Words>550</Words>
  <Application>Microsoft Office PowerPoint</Application>
  <PresentationFormat>On-screen Show (4:3)</PresentationFormat>
  <Paragraphs>119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Variation in Traits Lesson 5b </vt:lpstr>
      <vt:lpstr>Our Focus Question from Last Time</vt:lpstr>
      <vt:lpstr>Key Science Ideas</vt:lpstr>
      <vt:lpstr>Beetle Traits and Their Environment</vt:lpstr>
      <vt:lpstr>Today’s Focus Question</vt:lpstr>
      <vt:lpstr>Review: Changing Environments</vt:lpstr>
      <vt:lpstr>Review: Changing Environments</vt:lpstr>
      <vt:lpstr>Changing Environments: Three Scenarios</vt:lpstr>
      <vt:lpstr>Changing Environments: Three Scenarios</vt:lpstr>
      <vt:lpstr>Changing Environments: Three Scenarios</vt:lpstr>
      <vt:lpstr>Changing Environments: Three Scenarios</vt:lpstr>
      <vt:lpstr>Key Science Ideas</vt:lpstr>
      <vt:lpstr>Changing Environments Data Table</vt:lpstr>
      <vt:lpstr>Today’s Focus Question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225</cp:revision>
  <dcterms:created xsi:type="dcterms:W3CDTF">2014-06-10T18:20:14Z</dcterms:created>
  <dcterms:modified xsi:type="dcterms:W3CDTF">2019-12-04T14:45:31Z</dcterms:modified>
</cp:coreProperties>
</file>