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90" r:id="rId2"/>
    <p:sldId id="391" r:id="rId3"/>
    <p:sldId id="392" r:id="rId4"/>
    <p:sldId id="366" r:id="rId5"/>
    <p:sldId id="376" r:id="rId6"/>
    <p:sldId id="388" r:id="rId7"/>
    <p:sldId id="393" r:id="rId8"/>
    <p:sldId id="394" r:id="rId9"/>
    <p:sldId id="395" r:id="rId10"/>
    <p:sldId id="378" r:id="rId11"/>
    <p:sldId id="3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16" autoAdjust="0"/>
  </p:normalViewPr>
  <p:slideViewPr>
    <p:cSldViewPr>
      <p:cViewPr>
        <p:scale>
          <a:sx n="70" d="100"/>
          <a:sy n="70" d="100"/>
        </p:scale>
        <p:origin x="-1386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676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31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21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27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43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55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52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31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430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31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84860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D2533C"/>
                </a:solidFill>
                <a:latin typeface="Calibri"/>
              </a:rPr>
              <a:t>Variation </a:t>
            </a:r>
            <a:r>
              <a:rPr lang="en-US" altLang="en-US" dirty="0"/>
              <a:t>in </a:t>
            </a:r>
            <a:r>
              <a:rPr lang="en-US" altLang="en-US" dirty="0" smtClean="0"/>
              <a:t>Traits Lesson 6a 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Do Babies of Living Things Have the Same Traits as Their Parents? How Do You Know?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1242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54864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 smtClean="0"/>
              <a:t>What about Baby Plants?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334434"/>
            <a:ext cx="2531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Picture of two cacti</a:t>
            </a:r>
          </a:p>
          <a:p>
            <a:r>
              <a:rPr lang="en-US" dirty="0">
                <a:solidFill>
                  <a:srgbClr val="FF0000"/>
                </a:solidFill>
              </a:rPr>
              <a:t>RES.C2.VIT.L6HO.007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3429000"/>
            <a:ext cx="6197599" cy="2853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DE15EC-C49A-403D-8F38-ED2C41250E4A}"/>
              </a:ext>
            </a:extLst>
          </p:cNvPr>
          <p:cNvSpPr txBox="1"/>
          <p:nvPr/>
        </p:nvSpPr>
        <p:spPr>
          <a:xfrm>
            <a:off x="6243546" y="6282798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8229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Calibri" pitchFamily="34" charset="0"/>
              </a:rPr>
              <a:t>If two adult cacti have a baby, what traits do you think </a:t>
            </a:r>
            <a:br>
              <a:rPr lang="en-US" sz="2700" dirty="0" smtClean="0">
                <a:latin typeface="Calibri" pitchFamily="34" charset="0"/>
              </a:rPr>
            </a:br>
            <a:r>
              <a:rPr lang="en-US" sz="2700" dirty="0" smtClean="0">
                <a:latin typeface="Calibri" pitchFamily="34" charset="0"/>
              </a:rPr>
              <a:t>the baby cactus might have?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700" dirty="0" smtClean="0">
                <a:latin typeface="Calibri" pitchFamily="34" charset="0"/>
              </a:rPr>
              <a:t>Draw a picture of the baby cactus and label the traits you think are the same as the parents’ traits.</a:t>
            </a:r>
            <a:endParaRPr lang="en-US" sz="27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14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Today, we investigated whether babies of living things have the same traits as their parents.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/>
              <a:t>The data we collected showed that the baby mouse shared most of its traits with the pair of brown mice we think are its parents.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/>
              <a:t>Next time, we’ll think about why </a:t>
            </a:r>
            <a:r>
              <a:rPr lang="en-US" sz="3200" dirty="0"/>
              <a:t>babies of living things have traits that are similar to, but not exactly like, </a:t>
            </a:r>
            <a:r>
              <a:rPr lang="en-US" sz="3200" dirty="0" smtClean="0"/>
              <a:t>their parents’ traits.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4809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 smtClean="0"/>
              <a:t>Review: Trait Variations in Desert Beetles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How did variations in the color trait affect which beetles survived in our simulations?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86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Scarab beetles</a:t>
            </a:r>
          </a:p>
          <a:p>
            <a:r>
              <a:rPr lang="en-US" dirty="0">
                <a:solidFill>
                  <a:srgbClr val="FF0000"/>
                </a:solidFill>
              </a:rPr>
              <a:t>RES.C2.VIT.L3HO.003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31283B0-875E-4624-A14F-B344C5A8A538}"/>
              </a:ext>
            </a:extLst>
          </p:cNvPr>
          <p:cNvGrpSpPr/>
          <p:nvPr/>
        </p:nvGrpSpPr>
        <p:grpSpPr>
          <a:xfrm>
            <a:off x="381000" y="2438400"/>
            <a:ext cx="8458200" cy="3352799"/>
            <a:chOff x="22538" y="3124200"/>
            <a:chExt cx="9098924" cy="3349625"/>
          </a:xfrm>
        </p:grpSpPr>
        <p:pic>
          <p:nvPicPr>
            <p:cNvPr id="1028" name="Picture 4" descr="http://cdn4.sci-news.com/images/enlarge/image_1484_1e-Scarab-beet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262" y="3459678"/>
              <a:ext cx="3505200" cy="2754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realbutterflygifts.com/wp-content/uploads/2013/02/Chrysina-leconte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775" y="3200400"/>
              <a:ext cx="3273425" cy="327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98907CE-391E-4888-8629-D435198AA902}"/>
                </a:ext>
              </a:extLst>
            </p:cNvPr>
            <p:cNvSpPr txBox="1"/>
            <p:nvPr/>
          </p:nvSpPr>
          <p:spPr>
            <a:xfrm>
              <a:off x="7175095" y="6221075"/>
              <a:ext cx="19463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courtesy of Wikimedia.com</a:t>
              </a:r>
            </a:p>
          </p:txBody>
        </p:sp>
        <p:pic>
          <p:nvPicPr>
            <p:cNvPr id="9" name="Picture 8" descr="Beetles, Insects, Nature, Macro, Flying Insect">
              <a:extLst>
                <a:ext uri="{FF2B5EF4-FFF2-40B4-BE49-F238E27FC236}">
                  <a16:creationId xmlns:a16="http://schemas.microsoft.com/office/drawing/2014/main" xmlns="" id="{00000000-0008-0000-0100-0000CB0000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4013"/>
            <a:stretch/>
          </p:blipFill>
          <p:spPr bwMode="auto">
            <a:xfrm>
              <a:off x="22538" y="3124200"/>
              <a:ext cx="2514523" cy="3185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9745CAC-DCD9-4033-BE86-4418DCC23913}"/>
                </a:ext>
              </a:extLst>
            </p:cNvPr>
            <p:cNvSpPr txBox="1"/>
            <p:nvPr/>
          </p:nvSpPr>
          <p:spPr>
            <a:xfrm>
              <a:off x="376307" y="6221075"/>
              <a:ext cx="17908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courtesy of Pixabay.com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1FC9ED2-6B5A-4FC1-A205-49DC659E8A2A}"/>
                </a:ext>
              </a:extLst>
            </p:cNvPr>
            <p:cNvSpPr txBox="1"/>
            <p:nvPr/>
          </p:nvSpPr>
          <p:spPr>
            <a:xfrm>
              <a:off x="3096126" y="6226578"/>
              <a:ext cx="2201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used with permission from BSCS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4829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Review: A New Science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i="1" dirty="0" smtClean="0"/>
              <a:t>If living things survive long enough, they can produce young (babies).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 smtClean="0"/>
              <a:t>Today, we’ll explore what happens when living things have babies.</a:t>
            </a:r>
          </a:p>
        </p:txBody>
      </p:sp>
    </p:spTree>
    <p:extLst>
      <p:ext uri="{BB962C8B-B14F-4D97-AF65-F5344CB8AC3E}">
        <p14:creationId xmlns="" xmlns:p14="http://schemas.microsoft.com/office/powerpoint/2010/main" val="344692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Today’s Focus </a:t>
            </a:r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Do </a:t>
            </a:r>
            <a:r>
              <a:rPr lang="en-US" sz="3200" dirty="0"/>
              <a:t>babies of living things have the same traits as their parents? How do you know?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4829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 smtClean="0"/>
              <a:t>What Do You Predict?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 green mother beetle and a green father beetle have a baby beetle. </a:t>
            </a:r>
            <a:r>
              <a:rPr lang="en-US" sz="3200" b="1" dirty="0" smtClean="0"/>
              <a:t>What color do you think the baby beetle will be?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3048000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Mother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3048000"/>
            <a:ext cx="112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Father</a:t>
            </a:r>
          </a:p>
        </p:txBody>
      </p:sp>
      <p:pic>
        <p:nvPicPr>
          <p:cNvPr id="8" name="Picture 2" descr="http://www.realbutterflygifts.com/wp-content/uploads/2013/02/Chrysina-lecont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273425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-5jBtHJ8uKyIX4ki9-UESrVoGlDPdVws4D9bylfM4jwNIPj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3434331" cy="25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25DB9D-81E8-452C-AA87-3BDFC0BDE407}"/>
              </a:ext>
            </a:extLst>
          </p:cNvPr>
          <p:cNvSpPr txBox="1"/>
          <p:nvPr/>
        </p:nvSpPr>
        <p:spPr>
          <a:xfrm>
            <a:off x="2819400" y="6172200"/>
            <a:ext cx="1707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Dean Johnson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D4CA4B-9585-4AB1-AACA-D687EB93256D}"/>
              </a:ext>
            </a:extLst>
          </p:cNvPr>
          <p:cNvSpPr txBox="1"/>
          <p:nvPr/>
        </p:nvSpPr>
        <p:spPr>
          <a:xfrm>
            <a:off x="5867400" y="6248400"/>
            <a:ext cx="2201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used with permission from BSCS</a:t>
            </a:r>
          </a:p>
        </p:txBody>
      </p:sp>
    </p:spTree>
    <p:extLst>
      <p:ext uri="{BB962C8B-B14F-4D97-AF65-F5344CB8AC3E}">
        <p14:creationId xmlns:p14="http://schemas.microsoft.com/office/powerpoint/2010/main" xmlns="" val="407458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Are You My Parents?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Which </a:t>
            </a:r>
            <a:r>
              <a:rPr lang="en-US" sz="3000" dirty="0" smtClean="0"/>
              <a:t>pair of adult mice do you think might be the </a:t>
            </a:r>
            <a:r>
              <a:rPr lang="en-US" sz="3000" dirty="0"/>
              <a:t>baby </a:t>
            </a:r>
            <a:r>
              <a:rPr lang="en-US" sz="3000" dirty="0" smtClean="0"/>
              <a:t>mouse’s </a:t>
            </a:r>
            <a:r>
              <a:rPr lang="en-US" sz="3000" dirty="0"/>
              <a:t>parents? </a:t>
            </a:r>
            <a:r>
              <a:rPr lang="en-US" sz="3000" dirty="0" smtClean="0"/>
              <a:t>Why do you think so?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86400" y="3962400"/>
            <a:ext cx="3429000" cy="130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76600" y="5105400"/>
            <a:ext cx="3335906" cy="1497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3886200"/>
            <a:ext cx="3124200" cy="15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81400" y="25908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0" y="3352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Baby Mouse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41910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Possible Parents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15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Table of Mouse Traits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0"/>
          <a:ext cx="8229599" cy="475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990600"/>
                <a:gridCol w="990600"/>
                <a:gridCol w="762000"/>
                <a:gridCol w="990600"/>
                <a:gridCol w="914400"/>
                <a:gridCol w="990599"/>
              </a:tblGrid>
              <a:tr h="7620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dirty="0" smtClean="0">
                          <a:latin typeface="Calibri" pitchFamily="34" charset="0"/>
                        </a:rPr>
                        <a:t>Adult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Mice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dirty="0" smtClean="0">
                          <a:latin typeface="Calibri" pitchFamily="34" charset="0"/>
                        </a:rPr>
                        <a:t>Number of Legs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dirty="0" smtClean="0">
                          <a:latin typeface="Calibri" pitchFamily="34" charset="0"/>
                        </a:rPr>
                        <a:t>Number of Ears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dirty="0" smtClean="0">
                          <a:latin typeface="Calibri" pitchFamily="34" charset="0"/>
                        </a:rPr>
                        <a:t>Fur Color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dirty="0" smtClean="0">
                          <a:latin typeface="Calibri" pitchFamily="34" charset="0"/>
                        </a:rPr>
                        <a:t>Length of Tail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dirty="0" smtClean="0">
                          <a:latin typeface="Calibri" pitchFamily="34" charset="0"/>
                        </a:rPr>
                        <a:t>Color </a:t>
                      </a:r>
                      <a:br>
                        <a:rPr lang="en-US" dirty="0" smtClean="0">
                          <a:latin typeface="Calibri" pitchFamily="34" charset="0"/>
                        </a:rPr>
                      </a:br>
                      <a:r>
                        <a:rPr lang="en-US" dirty="0" smtClean="0">
                          <a:latin typeface="Calibri" pitchFamily="34" charset="0"/>
                        </a:rPr>
                        <a:t>of Eyes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dirty="0" smtClean="0">
                          <a:latin typeface="Calibri" pitchFamily="34" charset="0"/>
                        </a:rPr>
                        <a:t>Color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br>
                        <a:rPr lang="en-US" baseline="0" dirty="0" smtClean="0">
                          <a:latin typeface="Calibri" pitchFamily="34" charset="0"/>
                        </a:rPr>
                      </a:br>
                      <a:r>
                        <a:rPr lang="en-US" baseline="0" dirty="0" smtClean="0">
                          <a:latin typeface="Calibri" pitchFamily="34" charset="0"/>
                        </a:rPr>
                        <a:t>of Nose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marT="137160" marB="137160"/>
                </a:tc>
              </a:tr>
              <a:tr h="1312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2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2438400"/>
            <a:ext cx="2362200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3733800"/>
            <a:ext cx="23622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5105400"/>
            <a:ext cx="2362200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 smtClean="0"/>
              <a:t>Which Mice Are the Parents?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5334000"/>
          </a:xfrm>
        </p:spPr>
        <p:txBody>
          <a:bodyPr/>
          <a:lstStyle/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Share your data in your group and discuss which pair of adult mice might be the baby mouse’s parents.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Talk about which of the baby mouse’s traits are the same as the traits of each pair of adult mice, and which are different.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During this discussion, keep our focus questions in mind: </a:t>
            </a:r>
            <a:r>
              <a:rPr lang="en-US" sz="2800" i="1" dirty="0" smtClean="0"/>
              <a:t>Do babies of living things have the same traits as their parents? How do you know?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As a group, come up with a sentence that explains which pair of adult mice might be the baby mouse’s parents and why you think so.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4809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Today’s Focus </a:t>
            </a:r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 smtClean="0"/>
              <a:t>Do </a:t>
            </a:r>
            <a:r>
              <a:rPr lang="en-US" sz="3200" i="1" dirty="0"/>
              <a:t>babies of living things have the same traits as their </a:t>
            </a:r>
            <a:r>
              <a:rPr lang="en-US" sz="3200" i="1" dirty="0" smtClean="0"/>
              <a:t>parents</a:t>
            </a:r>
            <a:r>
              <a:rPr lang="en-US" sz="3200" i="1" dirty="0"/>
              <a:t>? How do you know? </a:t>
            </a:r>
            <a:endParaRPr lang="en-US" sz="3200" i="1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 smtClean="0"/>
              <a:t>Baby animals, like the baby mouse, have traits that make them look like their parents, but what about baby plants?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 smtClean="0"/>
              <a:t>Do you think they have the same traits as their parents?</a:t>
            </a:r>
          </a:p>
        </p:txBody>
      </p:sp>
    </p:spTree>
    <p:extLst>
      <p:ext uri="{BB962C8B-B14F-4D97-AF65-F5344CB8AC3E}">
        <p14:creationId xmlns:p14="http://schemas.microsoft.com/office/powerpoint/2010/main" xmlns="" val="1348293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8663</TotalTime>
  <Words>483</Words>
  <Application>Microsoft Office PowerPoint</Application>
  <PresentationFormat>On-screen Show (4:3)</PresentationFormat>
  <Paragraphs>61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Variation in Traits Lesson 6a </vt:lpstr>
      <vt:lpstr>Review: Trait Variations in Desert Beetles</vt:lpstr>
      <vt:lpstr>Review: A New Science Idea</vt:lpstr>
      <vt:lpstr>Today’s Focus Questions</vt:lpstr>
      <vt:lpstr>What Do You Predict?</vt:lpstr>
      <vt:lpstr>Are You My Parents?</vt:lpstr>
      <vt:lpstr>Data Table of Mouse Traits</vt:lpstr>
      <vt:lpstr>Which Mice Are the Parents?</vt:lpstr>
      <vt:lpstr>Today’s Focus Questions</vt:lpstr>
      <vt:lpstr>What about Baby Plants?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207</cp:revision>
  <dcterms:created xsi:type="dcterms:W3CDTF">2014-06-10T18:20:14Z</dcterms:created>
  <dcterms:modified xsi:type="dcterms:W3CDTF">2019-12-04T16:36:32Z</dcterms:modified>
</cp:coreProperties>
</file>