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95" r:id="rId2"/>
    <p:sldId id="386" r:id="rId3"/>
    <p:sldId id="385" r:id="rId4"/>
    <p:sldId id="390" r:id="rId5"/>
    <p:sldId id="379" r:id="rId6"/>
    <p:sldId id="380" r:id="rId7"/>
    <p:sldId id="381" r:id="rId8"/>
    <p:sldId id="394" r:id="rId9"/>
    <p:sldId id="396" r:id="rId10"/>
    <p:sldId id="397" r:id="rId11"/>
    <p:sldId id="398" r:id="rId12"/>
    <p:sldId id="392" r:id="rId13"/>
    <p:sldId id="399" r:id="rId14"/>
    <p:sldId id="383" r:id="rId15"/>
    <p:sldId id="3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50" autoAdjust="0"/>
  </p:normalViewPr>
  <p:slideViewPr>
    <p:cSldViewPr>
      <p:cViewPr>
        <p:scale>
          <a:sx n="70" d="100"/>
          <a:sy n="70" d="100"/>
        </p:scale>
        <p:origin x="-13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D74FF-94D6-430A-9274-2CC588C625B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47E8888-C73B-4334-9AE9-58659977A6CF}">
      <dgm:prSet phldrT="[Text]"/>
      <dgm:spPr/>
      <dgm:t>
        <a:bodyPr/>
        <a:lstStyle/>
        <a:p>
          <a:r>
            <a:rPr lang="en-US" dirty="0"/>
            <a:t>Lesson 7: </a:t>
          </a:r>
        </a:p>
        <a:p>
          <a:r>
            <a:rPr lang="en-US" dirty="0"/>
            <a:t>New Situation</a:t>
          </a:r>
        </a:p>
      </dgm:t>
    </dgm:pt>
    <dgm:pt modelId="{7142CB96-F514-44DB-83EA-046808AB1D09}" type="parTrans" cxnId="{FB97C9F2-B689-441D-B8C6-68C658EB8BFC}">
      <dgm:prSet/>
      <dgm:spPr/>
      <dgm:t>
        <a:bodyPr/>
        <a:lstStyle/>
        <a:p>
          <a:endParaRPr lang="en-US"/>
        </a:p>
      </dgm:t>
    </dgm:pt>
    <dgm:pt modelId="{FD6C6DFE-C83E-44F1-A72C-072ECD72AA4C}" type="sibTrans" cxnId="{FB97C9F2-B689-441D-B8C6-68C658EB8BFC}">
      <dgm:prSet/>
      <dgm:spPr/>
      <dgm:t>
        <a:bodyPr/>
        <a:lstStyle/>
        <a:p>
          <a:endParaRPr lang="en-US"/>
        </a:p>
      </dgm:t>
    </dgm:pt>
    <dgm:pt modelId="{C4C63609-E53D-4C9B-AAFC-BCB22A64E84E}">
      <dgm:prSet phldrT="[Text]"/>
      <dgm:spPr/>
      <dgm:t>
        <a:bodyPr/>
        <a:lstStyle/>
        <a:p>
          <a:r>
            <a:rPr lang="en-US" dirty="0"/>
            <a:t>Variations affect which living things survive.</a:t>
          </a:r>
        </a:p>
      </dgm:t>
    </dgm:pt>
    <dgm:pt modelId="{278A529B-86D3-4168-8E72-6146F5DDACBF}" type="parTrans" cxnId="{F9C8B033-ED4A-48DA-A94F-62D2D63AE7D8}">
      <dgm:prSet/>
      <dgm:spPr/>
      <dgm:t>
        <a:bodyPr/>
        <a:lstStyle/>
        <a:p>
          <a:endParaRPr lang="en-US"/>
        </a:p>
      </dgm:t>
    </dgm:pt>
    <dgm:pt modelId="{9EA5C153-5FA6-41A7-9BE9-7B5F70B33DFD}" type="sibTrans" cxnId="{F9C8B033-ED4A-48DA-A94F-62D2D63AE7D8}">
      <dgm:prSet/>
      <dgm:spPr/>
      <dgm:t>
        <a:bodyPr/>
        <a:lstStyle/>
        <a:p>
          <a:endParaRPr lang="en-US"/>
        </a:p>
      </dgm:t>
    </dgm:pt>
    <dgm:pt modelId="{FEA73FF5-1E6C-4CF8-B98E-64554E36294D}">
      <dgm:prSet phldrT="[Text]"/>
      <dgm:spPr/>
      <dgm:t>
        <a:bodyPr/>
        <a:lstStyle/>
        <a:p>
          <a:r>
            <a:rPr lang="en-US" dirty="0"/>
            <a:t>Environments can change.</a:t>
          </a:r>
        </a:p>
      </dgm:t>
    </dgm:pt>
    <dgm:pt modelId="{2DE4A3CB-1062-4F57-8AC3-B17E88CD8D3A}" type="parTrans" cxnId="{59CC0669-5B74-48C0-BD59-AE61C7164670}">
      <dgm:prSet/>
      <dgm:spPr/>
      <dgm:t>
        <a:bodyPr/>
        <a:lstStyle/>
        <a:p>
          <a:endParaRPr lang="en-US"/>
        </a:p>
      </dgm:t>
    </dgm:pt>
    <dgm:pt modelId="{2052AEC7-66A2-4ACF-99B8-B0542A031150}" type="sibTrans" cxnId="{59CC0669-5B74-48C0-BD59-AE61C7164670}">
      <dgm:prSet/>
      <dgm:spPr/>
      <dgm:t>
        <a:bodyPr/>
        <a:lstStyle/>
        <a:p>
          <a:endParaRPr lang="en-US"/>
        </a:p>
      </dgm:t>
    </dgm:pt>
    <dgm:pt modelId="{D55660B7-311D-4D02-9405-728F9FB4A3E1}">
      <dgm:prSet phldrT="[Text]"/>
      <dgm:spPr/>
      <dgm:t>
        <a:bodyPr/>
        <a:lstStyle/>
        <a:p>
          <a:r>
            <a:rPr lang="en-US" dirty="0"/>
            <a:t>Babies inherit traits from their parents.</a:t>
          </a:r>
        </a:p>
      </dgm:t>
    </dgm:pt>
    <dgm:pt modelId="{A1005515-5810-4A06-83F3-E51041981EA6}" type="parTrans" cxnId="{55F253A1-6596-4832-94F4-CF8420511E15}">
      <dgm:prSet/>
      <dgm:spPr/>
      <dgm:t>
        <a:bodyPr/>
        <a:lstStyle/>
        <a:p>
          <a:endParaRPr lang="en-US"/>
        </a:p>
      </dgm:t>
    </dgm:pt>
    <dgm:pt modelId="{8B6F3470-37DC-4225-9576-C7B32CD7FA21}" type="sibTrans" cxnId="{55F253A1-6596-4832-94F4-CF8420511E15}">
      <dgm:prSet/>
      <dgm:spPr/>
      <dgm:t>
        <a:bodyPr/>
        <a:lstStyle/>
        <a:p>
          <a:endParaRPr lang="en-US"/>
        </a:p>
      </dgm:t>
    </dgm:pt>
    <dgm:pt modelId="{FF5F4C72-EFE6-43FB-BB59-338962B563D8}" type="pres">
      <dgm:prSet presAssocID="{EC5D74FF-94D6-430A-9274-2CC588C625B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9453E9-21F6-4FB0-BD16-D9E9BAFFB7AF}" type="pres">
      <dgm:prSet presAssocID="{547E8888-C73B-4334-9AE9-58659977A6CF}" presName="centerShape" presStyleLbl="node0" presStyleIdx="0" presStyleCnt="1"/>
      <dgm:spPr/>
      <dgm:t>
        <a:bodyPr/>
        <a:lstStyle/>
        <a:p>
          <a:endParaRPr lang="en-US"/>
        </a:p>
      </dgm:t>
    </dgm:pt>
    <dgm:pt modelId="{8F5E5EE0-C1A7-42A3-BA33-E60E1B422B43}" type="pres">
      <dgm:prSet presAssocID="{278A529B-86D3-4168-8E72-6146F5DDACBF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5F39085-00F8-47DE-BD0B-0D833B89D4A9}" type="pres">
      <dgm:prSet presAssocID="{C4C63609-E53D-4C9B-AAFC-BCB22A64E8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F50E5-FA13-4300-8EAB-A5DFE93973FB}" type="pres">
      <dgm:prSet presAssocID="{2DE4A3CB-1062-4F57-8AC3-B17E88CD8D3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D894169-D7AA-47A3-AA1D-4124E98AF903}" type="pres">
      <dgm:prSet presAssocID="{FEA73FF5-1E6C-4CF8-B98E-64554E36294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A5673-4874-44E3-95BD-C27660221CAA}" type="pres">
      <dgm:prSet presAssocID="{A1005515-5810-4A06-83F3-E51041981EA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CD92DE2-FF3D-4BBC-975B-FABA627582C5}" type="pres">
      <dgm:prSet presAssocID="{D55660B7-311D-4D02-9405-728F9FB4A3E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C2CECA-3426-44DF-8EDC-B315A72172F1}" type="presOf" srcId="{C4C63609-E53D-4C9B-AAFC-BCB22A64E84E}" destId="{45F39085-00F8-47DE-BD0B-0D833B89D4A9}" srcOrd="0" destOrd="0" presId="urn:microsoft.com/office/officeart/2005/8/layout/radial4"/>
    <dgm:cxn modelId="{0100D2F3-1D13-402F-9207-E7B1C8EF4E94}" type="presOf" srcId="{A1005515-5810-4A06-83F3-E51041981EA6}" destId="{EE6A5673-4874-44E3-95BD-C27660221CAA}" srcOrd="0" destOrd="0" presId="urn:microsoft.com/office/officeart/2005/8/layout/radial4"/>
    <dgm:cxn modelId="{02A9C309-6EAF-4CEF-B69A-BA35E4DA3663}" type="presOf" srcId="{EC5D74FF-94D6-430A-9274-2CC588C625B0}" destId="{FF5F4C72-EFE6-43FB-BB59-338962B563D8}" srcOrd="0" destOrd="0" presId="urn:microsoft.com/office/officeart/2005/8/layout/radial4"/>
    <dgm:cxn modelId="{55F253A1-6596-4832-94F4-CF8420511E15}" srcId="{547E8888-C73B-4334-9AE9-58659977A6CF}" destId="{D55660B7-311D-4D02-9405-728F9FB4A3E1}" srcOrd="2" destOrd="0" parTransId="{A1005515-5810-4A06-83F3-E51041981EA6}" sibTransId="{8B6F3470-37DC-4225-9576-C7B32CD7FA21}"/>
    <dgm:cxn modelId="{BA00E0E4-732F-4244-8DAA-3AE667022DC0}" type="presOf" srcId="{FEA73FF5-1E6C-4CF8-B98E-64554E36294D}" destId="{AD894169-D7AA-47A3-AA1D-4124E98AF903}" srcOrd="0" destOrd="0" presId="urn:microsoft.com/office/officeart/2005/8/layout/radial4"/>
    <dgm:cxn modelId="{FB97C9F2-B689-441D-B8C6-68C658EB8BFC}" srcId="{EC5D74FF-94D6-430A-9274-2CC588C625B0}" destId="{547E8888-C73B-4334-9AE9-58659977A6CF}" srcOrd="0" destOrd="0" parTransId="{7142CB96-F514-44DB-83EA-046808AB1D09}" sibTransId="{FD6C6DFE-C83E-44F1-A72C-072ECD72AA4C}"/>
    <dgm:cxn modelId="{192CB30E-8CCE-4477-885F-18D9FF315F9E}" type="presOf" srcId="{278A529B-86D3-4168-8E72-6146F5DDACBF}" destId="{8F5E5EE0-C1A7-42A3-BA33-E60E1B422B43}" srcOrd="0" destOrd="0" presId="urn:microsoft.com/office/officeart/2005/8/layout/radial4"/>
    <dgm:cxn modelId="{84CAE105-5C3C-4375-8E31-C1CF05626EB1}" type="presOf" srcId="{547E8888-C73B-4334-9AE9-58659977A6CF}" destId="{6E9453E9-21F6-4FB0-BD16-D9E9BAFFB7AF}" srcOrd="0" destOrd="0" presId="urn:microsoft.com/office/officeart/2005/8/layout/radial4"/>
    <dgm:cxn modelId="{59CC0669-5B74-48C0-BD59-AE61C7164670}" srcId="{547E8888-C73B-4334-9AE9-58659977A6CF}" destId="{FEA73FF5-1E6C-4CF8-B98E-64554E36294D}" srcOrd="1" destOrd="0" parTransId="{2DE4A3CB-1062-4F57-8AC3-B17E88CD8D3A}" sibTransId="{2052AEC7-66A2-4ACF-99B8-B0542A031150}"/>
    <dgm:cxn modelId="{F430C107-ACCC-47A7-9B95-BA511EE7F32C}" type="presOf" srcId="{2DE4A3CB-1062-4F57-8AC3-B17E88CD8D3A}" destId="{330F50E5-FA13-4300-8EAB-A5DFE93973FB}" srcOrd="0" destOrd="0" presId="urn:microsoft.com/office/officeart/2005/8/layout/radial4"/>
    <dgm:cxn modelId="{F9C8B033-ED4A-48DA-A94F-62D2D63AE7D8}" srcId="{547E8888-C73B-4334-9AE9-58659977A6CF}" destId="{C4C63609-E53D-4C9B-AAFC-BCB22A64E84E}" srcOrd="0" destOrd="0" parTransId="{278A529B-86D3-4168-8E72-6146F5DDACBF}" sibTransId="{9EA5C153-5FA6-41A7-9BE9-7B5F70B33DFD}"/>
    <dgm:cxn modelId="{D2C0B1E6-01F6-4B60-BB6A-3A3BD9AFAFD3}" type="presOf" srcId="{D55660B7-311D-4D02-9405-728F9FB4A3E1}" destId="{7CD92DE2-FF3D-4BBC-975B-FABA627582C5}" srcOrd="0" destOrd="0" presId="urn:microsoft.com/office/officeart/2005/8/layout/radial4"/>
    <dgm:cxn modelId="{84E5F2DE-9645-4105-BC28-6A7CC0704CA1}" type="presParOf" srcId="{FF5F4C72-EFE6-43FB-BB59-338962B563D8}" destId="{6E9453E9-21F6-4FB0-BD16-D9E9BAFFB7AF}" srcOrd="0" destOrd="0" presId="urn:microsoft.com/office/officeart/2005/8/layout/radial4"/>
    <dgm:cxn modelId="{954AA004-007B-46D1-AC81-F6A4D8ABF88C}" type="presParOf" srcId="{FF5F4C72-EFE6-43FB-BB59-338962B563D8}" destId="{8F5E5EE0-C1A7-42A3-BA33-E60E1B422B43}" srcOrd="1" destOrd="0" presId="urn:microsoft.com/office/officeart/2005/8/layout/radial4"/>
    <dgm:cxn modelId="{76EF5189-6543-424F-A269-C35398BF2490}" type="presParOf" srcId="{FF5F4C72-EFE6-43FB-BB59-338962B563D8}" destId="{45F39085-00F8-47DE-BD0B-0D833B89D4A9}" srcOrd="2" destOrd="0" presId="urn:microsoft.com/office/officeart/2005/8/layout/radial4"/>
    <dgm:cxn modelId="{F7ED233C-C697-4E3F-A0F2-0148178881B2}" type="presParOf" srcId="{FF5F4C72-EFE6-43FB-BB59-338962B563D8}" destId="{330F50E5-FA13-4300-8EAB-A5DFE93973FB}" srcOrd="3" destOrd="0" presId="urn:microsoft.com/office/officeart/2005/8/layout/radial4"/>
    <dgm:cxn modelId="{9BAB1DEB-4613-4A34-981F-D6818C56F161}" type="presParOf" srcId="{FF5F4C72-EFE6-43FB-BB59-338962B563D8}" destId="{AD894169-D7AA-47A3-AA1D-4124E98AF903}" srcOrd="4" destOrd="0" presId="urn:microsoft.com/office/officeart/2005/8/layout/radial4"/>
    <dgm:cxn modelId="{D5F17882-C0A9-42BC-BAD5-0C80665EC95F}" type="presParOf" srcId="{FF5F4C72-EFE6-43FB-BB59-338962B563D8}" destId="{EE6A5673-4874-44E3-95BD-C27660221CAA}" srcOrd="5" destOrd="0" presId="urn:microsoft.com/office/officeart/2005/8/layout/radial4"/>
    <dgm:cxn modelId="{81B799C9-D5B2-4525-AEC2-BCE12C47B654}" type="presParOf" srcId="{FF5F4C72-EFE6-43FB-BB59-338962B563D8}" destId="{7CD92DE2-FF3D-4BBC-975B-FABA627582C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453E9-21F6-4FB0-BD16-D9E9BAFFB7AF}">
      <dsp:nvSpPr>
        <dsp:cNvPr id="0" name=""/>
        <dsp:cNvSpPr/>
      </dsp:nvSpPr>
      <dsp:spPr>
        <a:xfrm>
          <a:off x="2320647" y="2789290"/>
          <a:ext cx="2140505" cy="21405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Lesson 7: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New Situation</a:t>
          </a:r>
        </a:p>
      </dsp:txBody>
      <dsp:txXfrm>
        <a:off x="2320647" y="2789290"/>
        <a:ext cx="2140505" cy="2140505"/>
      </dsp:txXfrm>
    </dsp:sp>
    <dsp:sp modelId="{8F5E5EE0-C1A7-42A3-BA33-E60E1B422B43}">
      <dsp:nvSpPr>
        <dsp:cNvPr id="0" name=""/>
        <dsp:cNvSpPr/>
      </dsp:nvSpPr>
      <dsp:spPr>
        <a:xfrm rot="12900000">
          <a:off x="862672" y="2388264"/>
          <a:ext cx="1725281" cy="610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39085-00F8-47DE-BD0B-0D833B89D4A9}">
      <dsp:nvSpPr>
        <dsp:cNvPr id="0" name=""/>
        <dsp:cNvSpPr/>
      </dsp:nvSpPr>
      <dsp:spPr>
        <a:xfrm>
          <a:off x="1938" y="1385104"/>
          <a:ext cx="2033480" cy="16267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Variations affect which living things survive.</a:t>
          </a:r>
        </a:p>
      </dsp:txBody>
      <dsp:txXfrm>
        <a:off x="1938" y="1385104"/>
        <a:ext cx="2033480" cy="1626784"/>
      </dsp:txXfrm>
    </dsp:sp>
    <dsp:sp modelId="{330F50E5-FA13-4300-8EAB-A5DFE93973FB}">
      <dsp:nvSpPr>
        <dsp:cNvPr id="0" name=""/>
        <dsp:cNvSpPr/>
      </dsp:nvSpPr>
      <dsp:spPr>
        <a:xfrm rot="16200000">
          <a:off x="2528259" y="1521214"/>
          <a:ext cx="1725281" cy="610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5717212"/>
            <a:satOff val="1242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94169-D7AA-47A3-AA1D-4124E98AF903}">
      <dsp:nvSpPr>
        <dsp:cNvPr id="0" name=""/>
        <dsp:cNvSpPr/>
      </dsp:nvSpPr>
      <dsp:spPr>
        <a:xfrm>
          <a:off x="2374159" y="150203"/>
          <a:ext cx="2033480" cy="1626784"/>
        </a:xfrm>
        <a:prstGeom prst="roundRect">
          <a:avLst>
            <a:gd name="adj" fmla="val 10000"/>
          </a:avLst>
        </a:prstGeom>
        <a:solidFill>
          <a:schemeClr val="accent3">
            <a:hueOff val="5717212"/>
            <a:satOff val="1242"/>
            <a:lumOff val="-176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Environments can change.</a:t>
          </a:r>
        </a:p>
      </dsp:txBody>
      <dsp:txXfrm>
        <a:off x="2374159" y="150203"/>
        <a:ext cx="2033480" cy="1626784"/>
      </dsp:txXfrm>
    </dsp:sp>
    <dsp:sp modelId="{EE6A5673-4874-44E3-95BD-C27660221CAA}">
      <dsp:nvSpPr>
        <dsp:cNvPr id="0" name=""/>
        <dsp:cNvSpPr/>
      </dsp:nvSpPr>
      <dsp:spPr>
        <a:xfrm rot="19500000">
          <a:off x="4193846" y="2388264"/>
          <a:ext cx="1725281" cy="61004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92DE2-FF3D-4BBC-975B-FABA627582C5}">
      <dsp:nvSpPr>
        <dsp:cNvPr id="0" name=""/>
        <dsp:cNvSpPr/>
      </dsp:nvSpPr>
      <dsp:spPr>
        <a:xfrm>
          <a:off x="4746380" y="1385104"/>
          <a:ext cx="2033480" cy="1626784"/>
        </a:xfrm>
        <a:prstGeom prst="roundRect">
          <a:avLst>
            <a:gd name="adj" fmla="val 10000"/>
          </a:avLst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Babies inherit traits from their parents.</a:t>
          </a:r>
        </a:p>
      </dsp:txBody>
      <dsp:txXfrm>
        <a:off x="4746380" y="1385104"/>
        <a:ext cx="2033480" cy="162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796763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831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831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319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319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128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09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94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284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986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71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978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640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314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98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rgbClr val="D2533C"/>
                </a:solidFill>
                <a:latin typeface="Calibri"/>
              </a:rPr>
              <a:t>Variation </a:t>
            </a:r>
            <a:r>
              <a:rPr lang="en-US" altLang="en-US" dirty="0"/>
              <a:t>in </a:t>
            </a:r>
            <a:r>
              <a:rPr lang="en-US" altLang="en-US" dirty="0" smtClean="0"/>
              <a:t>Traits Lesson 6b 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Do Babies of Living Things Have the Same Traits as Their Parents? How Do You Know?</a:t>
            </a:r>
            <a:endParaRPr lang="en-US" alt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1242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4864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b="1" dirty="0" smtClean="0"/>
              <a:t>Statement 1: </a:t>
            </a:r>
            <a:r>
              <a:rPr lang="en-US" sz="3200" dirty="0" smtClean="0"/>
              <a:t>The babies of living things have traits exactly like their parents’ traits.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/>
              <a:t>Statement 2: </a:t>
            </a:r>
            <a:r>
              <a:rPr lang="en-US" sz="3200" dirty="0" smtClean="0"/>
              <a:t>The babies of living things don’t have any of their parents’ traits.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/>
              <a:t>Statement 3: </a:t>
            </a:r>
            <a:r>
              <a:rPr lang="en-US" sz="3200" dirty="0" smtClean="0"/>
              <a:t>The babies of living things have some traits that are like their parents’ traits </a:t>
            </a:r>
            <a:br>
              <a:rPr lang="en-US" sz="3200" dirty="0" smtClean="0"/>
            </a:br>
            <a:r>
              <a:rPr lang="en-US" sz="3200" dirty="0" smtClean="0"/>
              <a:t>and some traits that are different from their parents’ traits.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15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Statement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2286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i="1" dirty="0" smtClean="0"/>
              <a:t>The babies of living things have some traits that are like their parents’ traits and some traits that are different from their parents’ traits.</a:t>
            </a:r>
          </a:p>
          <a:p>
            <a:pPr marL="731520" indent="-365760">
              <a:spcBef>
                <a:spcPts val="1200"/>
              </a:spcBef>
            </a:pPr>
            <a:r>
              <a:rPr lang="en-US" sz="2800" dirty="0" smtClean="0"/>
              <a:t>How do you know this statement is true? </a:t>
            </a:r>
            <a:br>
              <a:rPr lang="en-US" sz="2800" dirty="0" smtClean="0"/>
            </a:br>
            <a:r>
              <a:rPr lang="en-US" sz="2800" dirty="0" smtClean="0"/>
              <a:t>What is your evidence from the photograph?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3810000"/>
            <a:ext cx="4191000" cy="2636132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7459C217-1F6B-4494-98AF-48757BB67E6B}"/>
              </a:ext>
            </a:extLst>
          </p:cNvPr>
          <p:cNvSpPr txBox="1"/>
          <p:nvPr/>
        </p:nvSpPr>
        <p:spPr>
          <a:xfrm>
            <a:off x="5181600" y="6400800"/>
            <a:ext cx="1524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Photograph by Yukari Ryu</a:t>
            </a:r>
          </a:p>
        </p:txBody>
      </p:sp>
    </p:spTree>
    <p:extLst>
      <p:ext uri="{BB962C8B-B14F-4D97-AF65-F5344CB8AC3E}">
        <p14:creationId xmlns:p14="http://schemas.microsoft.com/office/powerpoint/2010/main" xmlns="" val="18831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pPr marL="777240"/>
            <a:r>
              <a:rPr lang="en-US" dirty="0"/>
              <a:t>Key Science </a:t>
            </a:r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6482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 babies of living things get many traits from their parents.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Traits are passed to offspring (babies) through information in the bodies of living things. This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process is called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inheritance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traits that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parents give their offspring are called </a:t>
            </a:r>
            <a:r>
              <a:rPr lang="en-US" sz="3200" b="1" dirty="0" smtClean="0">
                <a:solidFill>
                  <a:srgbClr val="000000"/>
                </a:solidFill>
                <a:latin typeface="Calibri" charset="0"/>
              </a:rPr>
              <a:t>inherited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traits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456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Inherited Traits and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What are the inherited traits of the kittens?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Which traits of the kittens are variations of the parents’ traits?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3124200"/>
            <a:ext cx="4859235" cy="3200400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7459C217-1F6B-4494-98AF-48757BB67E6B}"/>
              </a:ext>
            </a:extLst>
          </p:cNvPr>
          <p:cNvSpPr txBox="1"/>
          <p:nvPr/>
        </p:nvSpPr>
        <p:spPr>
          <a:xfrm>
            <a:off x="5334000" y="6324600"/>
            <a:ext cx="1524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Photograph by Yukari Ryu</a:t>
            </a:r>
          </a:p>
        </p:txBody>
      </p:sp>
    </p:spTree>
    <p:extLst>
      <p:ext uri="{BB962C8B-B14F-4D97-AF65-F5344CB8AC3E}">
        <p14:creationId xmlns:p14="http://schemas.microsoft.com/office/powerpoint/2010/main" xmlns="" val="24845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Our focus questions: </a:t>
            </a:r>
            <a:r>
              <a:rPr lang="en-US" sz="2800" i="1" dirty="0" smtClean="0"/>
              <a:t>Do </a:t>
            </a:r>
            <a:r>
              <a:rPr lang="en-US" sz="2800" i="1" dirty="0"/>
              <a:t>babies of living things have the same traits as their parents? How do you know?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dirty="0" smtClean="0"/>
              <a:t>Answer these questions in your science notebook using evidence from today’s investigation of the cats and kittens to support your ideas.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b="1" dirty="0" smtClean="0"/>
              <a:t>Word list:</a:t>
            </a:r>
            <a:endParaRPr lang="en-US" sz="2800" b="1" dirty="0"/>
          </a:p>
          <a:p>
            <a:pPr marL="731520" indent="-365760">
              <a:spcBef>
                <a:spcPts val="300"/>
              </a:spcBef>
            </a:pPr>
            <a:r>
              <a:rPr lang="en-US" sz="2800" dirty="0" smtClean="0"/>
              <a:t>Trait</a:t>
            </a:r>
            <a:endParaRPr lang="en-US" sz="2800" dirty="0"/>
          </a:p>
          <a:p>
            <a:pPr marL="731520" indent="-365760">
              <a:spcBef>
                <a:spcPts val="300"/>
              </a:spcBef>
            </a:pPr>
            <a:r>
              <a:rPr lang="en-US" sz="2800" dirty="0"/>
              <a:t>V</a:t>
            </a:r>
            <a:r>
              <a:rPr lang="en-US" sz="2800" dirty="0" smtClean="0"/>
              <a:t>ariation</a:t>
            </a:r>
            <a:endParaRPr lang="en-US" sz="2800" dirty="0"/>
          </a:p>
          <a:p>
            <a:pPr marL="731520" indent="-365760">
              <a:spcBef>
                <a:spcPts val="300"/>
              </a:spcBef>
            </a:pPr>
            <a:r>
              <a:rPr lang="en-US" sz="2800" dirty="0" smtClean="0"/>
              <a:t>Inherited</a:t>
            </a:r>
            <a:endParaRPr lang="en-US" sz="2800" dirty="0"/>
          </a:p>
          <a:p>
            <a:pPr marL="731520" indent="-365760">
              <a:spcBef>
                <a:spcPts val="300"/>
              </a:spcBef>
            </a:pPr>
            <a:r>
              <a:rPr lang="en-US" sz="2800" dirty="0" smtClean="0"/>
              <a:t>Babies/offspring </a:t>
            </a:r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xmlns="" val="304053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44880103"/>
              </p:ext>
            </p:extLst>
          </p:nvPr>
        </p:nvGraphicFramePr>
        <p:xfrm>
          <a:off x="1143000" y="1473200"/>
          <a:ext cx="6781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8479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 smtClean="0"/>
              <a:t>Review: Parent </a:t>
            </a:r>
            <a:r>
              <a:rPr lang="en-US" dirty="0"/>
              <a:t>and Baby Cacti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3334434"/>
            <a:ext cx="2531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Picture of two cacti</a:t>
            </a:r>
          </a:p>
          <a:p>
            <a:r>
              <a:rPr lang="en-US" dirty="0">
                <a:solidFill>
                  <a:srgbClr val="FF0000"/>
                </a:solidFill>
              </a:rPr>
              <a:t>RES.C2.VIT.L6HO.007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7600" y="2209800"/>
            <a:ext cx="6908800" cy="4072998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20E0D3F0-2687-4851-AF10-4ABCE33EE479}"/>
              </a:ext>
            </a:extLst>
          </p:cNvPr>
          <p:cNvSpPr txBox="1"/>
          <p:nvPr/>
        </p:nvSpPr>
        <p:spPr>
          <a:xfrm>
            <a:off x="6235525" y="6250714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Do baby plants have the same traits as their parents?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83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Today’s Focus </a:t>
            </a:r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Do </a:t>
            </a:r>
            <a:r>
              <a:rPr lang="en-US" sz="3200" dirty="0"/>
              <a:t>babies of living things have the same traits as their parents? How do you know?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724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Parents and Their Offspring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559767"/>
            <a:ext cx="7543800" cy="4745038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7459C217-1F6B-4494-98AF-48757BB67E6B}"/>
              </a:ext>
            </a:extLst>
          </p:cNvPr>
          <p:cNvSpPr txBox="1"/>
          <p:nvPr/>
        </p:nvSpPr>
        <p:spPr>
          <a:xfrm>
            <a:off x="6817119" y="6304805"/>
            <a:ext cx="1524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Photograph by Yukari Ryu</a:t>
            </a:r>
          </a:p>
        </p:txBody>
      </p:sp>
    </p:spTree>
    <p:extLst>
      <p:ext uri="{BB962C8B-B14F-4D97-AF65-F5344CB8AC3E}">
        <p14:creationId xmlns:p14="http://schemas.microsoft.com/office/powerpoint/2010/main" xmlns="" val="261478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Statement 1: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dirty="0" smtClean="0"/>
              <a:t>The babies of living things have </a:t>
            </a:r>
            <a:r>
              <a:rPr lang="en-US" sz="3200" dirty="0"/>
              <a:t>traits exactly like their </a:t>
            </a:r>
            <a:r>
              <a:rPr lang="en-US" sz="3200" dirty="0" smtClean="0"/>
              <a:t>parents’ traits.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1069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Statement 2: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dirty="0" smtClean="0"/>
              <a:t>The babies of living things don’t have </a:t>
            </a:r>
            <a:br>
              <a:rPr lang="en-US" sz="3200" dirty="0" smtClean="0"/>
            </a:br>
            <a:r>
              <a:rPr lang="en-US" sz="3200" dirty="0" smtClean="0"/>
              <a:t>any of their parents’ traits.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1103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Statement 3: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dirty="0" smtClean="0"/>
              <a:t>The babies of living things have </a:t>
            </a:r>
            <a:r>
              <a:rPr lang="en-US" sz="3200" dirty="0"/>
              <a:t>some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traits that are like </a:t>
            </a:r>
            <a:r>
              <a:rPr lang="en-US" sz="3200" dirty="0"/>
              <a:t>their </a:t>
            </a:r>
            <a:r>
              <a:rPr lang="en-US" sz="3200" dirty="0" smtClean="0"/>
              <a:t>parents’ traits </a:t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r>
              <a:rPr lang="en-US" sz="3200" dirty="0"/>
              <a:t>some traits </a:t>
            </a:r>
            <a:r>
              <a:rPr lang="en-US" sz="3200" dirty="0" smtClean="0"/>
              <a:t>that are different </a:t>
            </a:r>
            <a:r>
              <a:rPr lang="en-US" sz="3200" dirty="0"/>
              <a:t>from their </a:t>
            </a:r>
            <a:r>
              <a:rPr lang="en-US" sz="3200" dirty="0" smtClean="0"/>
              <a:t>parents’ traits.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4123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/>
              <a:t>Traits of Parents and Their Offspring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181600"/>
          </a:xfrm>
        </p:spPr>
        <p:txBody>
          <a:bodyPr/>
          <a:lstStyle/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/>
              <a:t>Look at the list of things you noticed about the parents and babies in the photograph.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/>
              <a:t>Share with a partner what you noticed about the parents. 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/>
              <a:t>Then list two or three traits of the parent animals on your table (under the “Parents” column). 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/>
              <a:t>Share with a partner what you noticed about the babies (offspring).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/>
              <a:t>Then list two or three traits of the baby animals on your table (under the “Offspring (Babies)” column). </a:t>
            </a:r>
            <a:endParaRPr lang="en-US" sz="2600" dirty="0"/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/>
              <a:t>Compare the parents’ traits with the babies’ traits. Then draw </a:t>
            </a:r>
            <a:r>
              <a:rPr lang="en-US" sz="2600" dirty="0"/>
              <a:t>a line </a:t>
            </a:r>
            <a:r>
              <a:rPr lang="en-US" sz="2600" dirty="0" smtClean="0"/>
              <a:t>connecting any </a:t>
            </a:r>
            <a:r>
              <a:rPr lang="en-US" sz="2600" dirty="0"/>
              <a:t>traits of the </a:t>
            </a:r>
            <a:r>
              <a:rPr lang="en-US" sz="2600" dirty="0" smtClean="0"/>
              <a:t>babies </a:t>
            </a:r>
            <a:r>
              <a:rPr lang="en-US" sz="2600" dirty="0"/>
              <a:t>that match </a:t>
            </a:r>
            <a:r>
              <a:rPr lang="en-US" sz="2600" dirty="0" smtClean="0"/>
              <a:t>the traits of one or both parents.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37760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Parents and Their Offspring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559767"/>
            <a:ext cx="7543800" cy="4745038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7459C217-1F6B-4494-98AF-48757BB67E6B}"/>
              </a:ext>
            </a:extLst>
          </p:cNvPr>
          <p:cNvSpPr txBox="1"/>
          <p:nvPr/>
        </p:nvSpPr>
        <p:spPr>
          <a:xfrm>
            <a:off x="6817119" y="6304805"/>
            <a:ext cx="1524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Photograph by Yukari Ryu</a:t>
            </a:r>
          </a:p>
        </p:txBody>
      </p:sp>
    </p:spTree>
    <p:extLst>
      <p:ext uri="{BB962C8B-B14F-4D97-AF65-F5344CB8AC3E}">
        <p14:creationId xmlns:p14="http://schemas.microsoft.com/office/powerpoint/2010/main" xmlns="" val="2614786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8747</TotalTime>
  <Words>529</Words>
  <Application>Microsoft Office PowerPoint</Application>
  <PresentationFormat>On-screen Show (4:3)</PresentationFormat>
  <Paragraphs>74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Variation in Traits Lesson 6b </vt:lpstr>
      <vt:lpstr>Review: Parent and Baby Cacti</vt:lpstr>
      <vt:lpstr>Today’s Focus Questions</vt:lpstr>
      <vt:lpstr>Parents and Their Offspring</vt:lpstr>
      <vt:lpstr>True or False?</vt:lpstr>
      <vt:lpstr>True or False?</vt:lpstr>
      <vt:lpstr>True or False?</vt:lpstr>
      <vt:lpstr>Traits of Parents and Their Offspring</vt:lpstr>
      <vt:lpstr>Parents and Their Offspring</vt:lpstr>
      <vt:lpstr>True or False?</vt:lpstr>
      <vt:lpstr>Statement 3</vt:lpstr>
      <vt:lpstr>Key Science Ideas</vt:lpstr>
      <vt:lpstr>Inherited Traits and Variation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197</cp:revision>
  <dcterms:created xsi:type="dcterms:W3CDTF">2014-06-10T18:20:14Z</dcterms:created>
  <dcterms:modified xsi:type="dcterms:W3CDTF">2019-12-04T17:12:57Z</dcterms:modified>
</cp:coreProperties>
</file>