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98" r:id="rId2"/>
    <p:sldId id="365" r:id="rId3"/>
    <p:sldId id="366" r:id="rId4"/>
    <p:sldId id="392" r:id="rId5"/>
    <p:sldId id="399" r:id="rId6"/>
    <p:sldId id="386" r:id="rId7"/>
    <p:sldId id="400" r:id="rId8"/>
    <p:sldId id="394" r:id="rId9"/>
    <p:sldId id="395" r:id="rId10"/>
    <p:sldId id="397" r:id="rId11"/>
    <p:sldId id="401" r:id="rId12"/>
    <p:sldId id="39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32" autoAdjust="0"/>
  </p:normalViewPr>
  <p:slideViewPr>
    <p:cSldViewPr>
      <p:cViewPr varScale="1">
        <p:scale>
          <a:sx n="57" d="100"/>
          <a:sy n="57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49725-5D09-479F-B377-95A735475D77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291D-7277-419F-8A6D-5855C9446B89}">
      <dgm:prSet phldrT="[Text]" custT="1"/>
      <dgm:spPr/>
      <dgm:t>
        <a:bodyPr/>
        <a:lstStyle/>
        <a:p>
          <a:r>
            <a:rPr lang="en-US" sz="2000" dirty="0"/>
            <a:t>Variation</a:t>
          </a:r>
        </a:p>
      </dgm:t>
    </dgm:pt>
    <dgm:pt modelId="{7A269498-1AEF-4FD4-8992-222341F245AF}" type="parTrans" cxnId="{FAB17F74-3B27-44A2-90B3-CC15503F6860}">
      <dgm:prSet/>
      <dgm:spPr/>
      <dgm:t>
        <a:bodyPr/>
        <a:lstStyle/>
        <a:p>
          <a:endParaRPr lang="en-US"/>
        </a:p>
      </dgm:t>
    </dgm:pt>
    <dgm:pt modelId="{62453113-AB14-42F2-8789-FFCEE4F84DAE}" type="sibTrans" cxnId="{FAB17F74-3B27-44A2-90B3-CC15503F6860}">
      <dgm:prSet/>
      <dgm:spPr/>
      <dgm:t>
        <a:bodyPr/>
        <a:lstStyle/>
        <a:p>
          <a:endParaRPr lang="en-US"/>
        </a:p>
      </dgm:t>
    </dgm:pt>
    <dgm:pt modelId="{C8D30016-831C-436A-B8F3-EC58167272A6}">
      <dgm:prSet phldrT="[Text]" custT="1"/>
      <dgm:spPr/>
      <dgm:t>
        <a:bodyPr/>
        <a:lstStyle/>
        <a:p>
          <a:r>
            <a:rPr lang="en-US" sz="2000" dirty="0"/>
            <a:t>Traits</a:t>
          </a:r>
        </a:p>
      </dgm:t>
    </dgm:pt>
    <dgm:pt modelId="{7701336F-BB48-4022-A885-E0C71B1D653A}" type="parTrans" cxnId="{4FD1DA56-57E9-49ED-BE00-BFD77CA7DA14}">
      <dgm:prSet/>
      <dgm:spPr/>
      <dgm:t>
        <a:bodyPr/>
        <a:lstStyle/>
        <a:p>
          <a:endParaRPr lang="en-US"/>
        </a:p>
      </dgm:t>
    </dgm:pt>
    <dgm:pt modelId="{30701A42-7D0B-40A0-B629-03CB1715150D}" type="sibTrans" cxnId="{4FD1DA56-57E9-49ED-BE00-BFD77CA7DA14}">
      <dgm:prSet/>
      <dgm:spPr/>
      <dgm:t>
        <a:bodyPr/>
        <a:lstStyle/>
        <a:p>
          <a:endParaRPr lang="en-US"/>
        </a:p>
      </dgm:t>
    </dgm:pt>
    <dgm:pt modelId="{B014807C-2AD2-4856-80FD-72D9A7A3CCA6}">
      <dgm:prSet phldrT="[Text]"/>
      <dgm:spPr/>
      <dgm:t>
        <a:bodyPr/>
        <a:lstStyle/>
        <a:p>
          <a:r>
            <a:rPr lang="en-US" dirty="0"/>
            <a:t>Environment</a:t>
          </a:r>
        </a:p>
      </dgm:t>
    </dgm:pt>
    <dgm:pt modelId="{1FB43BCC-E2EB-43E6-80AD-A04E2FFA821E}" type="parTrans" cxnId="{99AC7392-AD23-4336-96B7-843D9D81AEF4}">
      <dgm:prSet/>
      <dgm:spPr/>
      <dgm:t>
        <a:bodyPr/>
        <a:lstStyle/>
        <a:p>
          <a:endParaRPr lang="en-US"/>
        </a:p>
      </dgm:t>
    </dgm:pt>
    <dgm:pt modelId="{10905A7B-54F2-4CF0-8148-5DCFC2F0171A}" type="sibTrans" cxnId="{99AC7392-AD23-4336-96B7-843D9D81AEF4}">
      <dgm:prSet/>
      <dgm:spPr/>
      <dgm:t>
        <a:bodyPr/>
        <a:lstStyle/>
        <a:p>
          <a:endParaRPr lang="en-US"/>
        </a:p>
      </dgm:t>
    </dgm:pt>
    <dgm:pt modelId="{3B539DE3-B41D-4201-84B0-5A9A2BBEABC7}">
      <dgm:prSet phldrT="[Text]"/>
      <dgm:spPr/>
      <dgm:t>
        <a:bodyPr/>
        <a:lstStyle/>
        <a:p>
          <a:r>
            <a:rPr lang="en-US" dirty="0"/>
            <a:t>Survival</a:t>
          </a:r>
        </a:p>
      </dgm:t>
    </dgm:pt>
    <dgm:pt modelId="{D6BD3EA5-4AB6-40DF-AF5B-CF5C7CF8962A}" type="parTrans" cxnId="{680585B2-CCE2-4A1F-8095-D5748C09E003}">
      <dgm:prSet/>
      <dgm:spPr/>
      <dgm:t>
        <a:bodyPr/>
        <a:lstStyle/>
        <a:p>
          <a:endParaRPr lang="en-US"/>
        </a:p>
      </dgm:t>
    </dgm:pt>
    <dgm:pt modelId="{96FA5AE2-268B-42C7-8856-DE6985C345D3}" type="sibTrans" cxnId="{680585B2-CCE2-4A1F-8095-D5748C09E003}">
      <dgm:prSet/>
      <dgm:spPr/>
      <dgm:t>
        <a:bodyPr/>
        <a:lstStyle/>
        <a:p>
          <a:endParaRPr lang="en-US"/>
        </a:p>
      </dgm:t>
    </dgm:pt>
    <dgm:pt modelId="{6F3A3170-133B-4C8B-B3F0-0E023154E416}" type="pres">
      <dgm:prSet presAssocID="{D9A49725-5D09-479F-B377-95A735475D7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15BB5A-F907-4EF1-8844-EBDDDB89BD1F}" type="pres">
      <dgm:prSet presAssocID="{D9A49725-5D09-479F-B377-95A735475D77}" presName="ellipse" presStyleLbl="trBgShp" presStyleIdx="0" presStyleCnt="1"/>
      <dgm:spPr/>
    </dgm:pt>
    <dgm:pt modelId="{994F4F57-FFA7-4DDA-82A7-0898A39ECAE4}" type="pres">
      <dgm:prSet presAssocID="{D9A49725-5D09-479F-B377-95A735475D77}" presName="arrow1" presStyleLbl="fgShp" presStyleIdx="0" presStyleCnt="1" custScaleY="140068"/>
      <dgm:spPr/>
    </dgm:pt>
    <dgm:pt modelId="{2A35426C-8A83-45DF-A6FE-907F32156674}" type="pres">
      <dgm:prSet presAssocID="{D9A49725-5D09-479F-B377-95A735475D7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72184-1E7C-463D-BA51-C4339005D249}" type="pres">
      <dgm:prSet presAssocID="{C8D30016-831C-436A-B8F3-EC58167272A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E8486-8E09-42EC-9F39-0B5A28389259}" type="pres">
      <dgm:prSet presAssocID="{B014807C-2AD2-4856-80FD-72D9A7A3CCA6}" presName="item2" presStyleLbl="node1" presStyleIdx="1" presStyleCnt="3" custLinFactNeighborX="-3003" custLinFactNeighborY="-4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DCD1A-2DC5-4D30-8257-7935AE003AAC}" type="pres">
      <dgm:prSet presAssocID="{3B539DE3-B41D-4201-84B0-5A9A2BBEABC7}" presName="item3" presStyleLbl="node1" presStyleIdx="2" presStyleCnt="3" custScaleX="118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BE95C-9D07-4B88-8D7E-BEC04CC5AF2B}" type="pres">
      <dgm:prSet presAssocID="{D9A49725-5D09-479F-B377-95A735475D77}" presName="funnel" presStyleLbl="trAlignAcc1" presStyleIdx="0" presStyleCnt="1" custLinFactNeighborX="-193" custLinFactNeighborY="-652"/>
      <dgm:spPr/>
    </dgm:pt>
  </dgm:ptLst>
  <dgm:cxnLst>
    <dgm:cxn modelId="{680585B2-CCE2-4A1F-8095-D5748C09E003}" srcId="{D9A49725-5D09-479F-B377-95A735475D77}" destId="{3B539DE3-B41D-4201-84B0-5A9A2BBEABC7}" srcOrd="3" destOrd="0" parTransId="{D6BD3EA5-4AB6-40DF-AF5B-CF5C7CF8962A}" sibTransId="{96FA5AE2-268B-42C7-8856-DE6985C345D3}"/>
    <dgm:cxn modelId="{39EBB892-2E75-4CA0-8071-37BFD79F39F0}" type="presOf" srcId="{D9A49725-5D09-479F-B377-95A735475D77}" destId="{6F3A3170-133B-4C8B-B3F0-0E023154E416}" srcOrd="0" destOrd="0" presId="urn:microsoft.com/office/officeart/2005/8/layout/funnel1"/>
    <dgm:cxn modelId="{99AC7392-AD23-4336-96B7-843D9D81AEF4}" srcId="{D9A49725-5D09-479F-B377-95A735475D77}" destId="{B014807C-2AD2-4856-80FD-72D9A7A3CCA6}" srcOrd="2" destOrd="0" parTransId="{1FB43BCC-E2EB-43E6-80AD-A04E2FFA821E}" sibTransId="{10905A7B-54F2-4CF0-8148-5DCFC2F0171A}"/>
    <dgm:cxn modelId="{FAB17F74-3B27-44A2-90B3-CC15503F6860}" srcId="{D9A49725-5D09-479F-B377-95A735475D77}" destId="{4698291D-7277-419F-8A6D-5855C9446B89}" srcOrd="0" destOrd="0" parTransId="{7A269498-1AEF-4FD4-8992-222341F245AF}" sibTransId="{62453113-AB14-42F2-8789-FFCEE4F84DAE}"/>
    <dgm:cxn modelId="{BC3845B2-E45B-41D3-A7D7-71B4360B6C58}" type="presOf" srcId="{C8D30016-831C-436A-B8F3-EC58167272A6}" destId="{9A7E8486-8E09-42EC-9F39-0B5A28389259}" srcOrd="0" destOrd="0" presId="urn:microsoft.com/office/officeart/2005/8/layout/funnel1"/>
    <dgm:cxn modelId="{F7080A1D-51E0-43EC-868A-27D0C0C518A1}" type="presOf" srcId="{3B539DE3-B41D-4201-84B0-5A9A2BBEABC7}" destId="{2A35426C-8A83-45DF-A6FE-907F32156674}" srcOrd="0" destOrd="0" presId="urn:microsoft.com/office/officeart/2005/8/layout/funnel1"/>
    <dgm:cxn modelId="{4FD1DA56-57E9-49ED-BE00-BFD77CA7DA14}" srcId="{D9A49725-5D09-479F-B377-95A735475D77}" destId="{C8D30016-831C-436A-B8F3-EC58167272A6}" srcOrd="1" destOrd="0" parTransId="{7701336F-BB48-4022-A885-E0C71B1D653A}" sibTransId="{30701A42-7D0B-40A0-B629-03CB1715150D}"/>
    <dgm:cxn modelId="{7E780C7A-3798-4026-B886-4CCB23FCDEB1}" type="presOf" srcId="{B014807C-2AD2-4856-80FD-72D9A7A3CCA6}" destId="{75C72184-1E7C-463D-BA51-C4339005D249}" srcOrd="0" destOrd="0" presId="urn:microsoft.com/office/officeart/2005/8/layout/funnel1"/>
    <dgm:cxn modelId="{0A0C1F93-9B13-4E0D-9018-A9B285648597}" type="presOf" srcId="{4698291D-7277-419F-8A6D-5855C9446B89}" destId="{C8CDCD1A-2DC5-4D30-8257-7935AE003AAC}" srcOrd="0" destOrd="0" presId="urn:microsoft.com/office/officeart/2005/8/layout/funnel1"/>
    <dgm:cxn modelId="{10CC81F5-A3C5-4FE9-9BB9-D546E13BF8B4}" type="presParOf" srcId="{6F3A3170-133B-4C8B-B3F0-0E023154E416}" destId="{9315BB5A-F907-4EF1-8844-EBDDDB89BD1F}" srcOrd="0" destOrd="0" presId="urn:microsoft.com/office/officeart/2005/8/layout/funnel1"/>
    <dgm:cxn modelId="{00DF4647-7D5F-40F7-A6EF-DF38FF793E74}" type="presParOf" srcId="{6F3A3170-133B-4C8B-B3F0-0E023154E416}" destId="{994F4F57-FFA7-4DDA-82A7-0898A39ECAE4}" srcOrd="1" destOrd="0" presId="urn:microsoft.com/office/officeart/2005/8/layout/funnel1"/>
    <dgm:cxn modelId="{B898F709-C59A-485D-BEB0-BD237797E69D}" type="presParOf" srcId="{6F3A3170-133B-4C8B-B3F0-0E023154E416}" destId="{2A35426C-8A83-45DF-A6FE-907F32156674}" srcOrd="2" destOrd="0" presId="urn:microsoft.com/office/officeart/2005/8/layout/funnel1"/>
    <dgm:cxn modelId="{CEE5ED1A-3B16-43DB-897C-9F2592E29A85}" type="presParOf" srcId="{6F3A3170-133B-4C8B-B3F0-0E023154E416}" destId="{75C72184-1E7C-463D-BA51-C4339005D249}" srcOrd="3" destOrd="0" presId="urn:microsoft.com/office/officeart/2005/8/layout/funnel1"/>
    <dgm:cxn modelId="{A3DB857D-074A-4408-BD97-161862D2E5E6}" type="presParOf" srcId="{6F3A3170-133B-4C8B-B3F0-0E023154E416}" destId="{9A7E8486-8E09-42EC-9F39-0B5A28389259}" srcOrd="4" destOrd="0" presId="urn:microsoft.com/office/officeart/2005/8/layout/funnel1"/>
    <dgm:cxn modelId="{AECE03BF-C031-40FA-8718-CB56B818C3F6}" type="presParOf" srcId="{6F3A3170-133B-4C8B-B3F0-0E023154E416}" destId="{C8CDCD1A-2DC5-4D30-8257-7935AE003AAC}" srcOrd="5" destOrd="0" presId="urn:microsoft.com/office/officeart/2005/8/layout/funnel1"/>
    <dgm:cxn modelId="{9376942D-1294-4206-9EF3-11D1FE6BFACA}" type="presParOf" srcId="{6F3A3170-133B-4C8B-B3F0-0E023154E416}" destId="{D79BE95C-9D07-4B88-8D7E-BEC04CC5AF2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15BB5A-F907-4EF1-8844-EBDDDB89BD1F}">
      <dsp:nvSpPr>
        <dsp:cNvPr id="0" name=""/>
        <dsp:cNvSpPr/>
      </dsp:nvSpPr>
      <dsp:spPr>
        <a:xfrm>
          <a:off x="995248" y="480440"/>
          <a:ext cx="3637026" cy="126309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F4F57-FFA7-4DDA-82A7-0898A39ECAE4}">
      <dsp:nvSpPr>
        <dsp:cNvPr id="0" name=""/>
        <dsp:cNvSpPr/>
      </dsp:nvSpPr>
      <dsp:spPr>
        <a:xfrm>
          <a:off x="2466975" y="3482948"/>
          <a:ext cx="704850" cy="63185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5426C-8A83-45DF-A6FE-907F32156674}">
      <dsp:nvSpPr>
        <dsp:cNvPr id="0" name=""/>
        <dsp:cNvSpPr/>
      </dsp:nvSpPr>
      <dsp:spPr>
        <a:xfrm>
          <a:off x="1127759" y="3934206"/>
          <a:ext cx="3383280" cy="84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Survival</a:t>
          </a:r>
        </a:p>
      </dsp:txBody>
      <dsp:txXfrm>
        <a:off x="1127759" y="3934206"/>
        <a:ext cx="3383280" cy="845820"/>
      </dsp:txXfrm>
    </dsp:sp>
    <dsp:sp modelId="{75C72184-1E7C-463D-BA51-C4339005D249}">
      <dsp:nvSpPr>
        <dsp:cNvPr id="0" name=""/>
        <dsp:cNvSpPr/>
      </dsp:nvSpPr>
      <dsp:spPr>
        <a:xfrm>
          <a:off x="2317546" y="1841083"/>
          <a:ext cx="1268730" cy="1268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Environment</a:t>
          </a:r>
        </a:p>
      </dsp:txBody>
      <dsp:txXfrm>
        <a:off x="2317546" y="1841083"/>
        <a:ext cx="1268730" cy="1268730"/>
      </dsp:txXfrm>
    </dsp:sp>
    <dsp:sp modelId="{9A7E8486-8E09-42EC-9F39-0B5A28389259}">
      <dsp:nvSpPr>
        <dsp:cNvPr id="0" name=""/>
        <dsp:cNvSpPr/>
      </dsp:nvSpPr>
      <dsp:spPr>
        <a:xfrm>
          <a:off x="1371600" y="838200"/>
          <a:ext cx="1268730" cy="1268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Traits</a:t>
          </a:r>
        </a:p>
      </dsp:txBody>
      <dsp:txXfrm>
        <a:off x="1371600" y="838200"/>
        <a:ext cx="1268730" cy="1268730"/>
      </dsp:txXfrm>
    </dsp:sp>
    <dsp:sp modelId="{C8CDCD1A-2DC5-4D30-8257-7935AE003AAC}">
      <dsp:nvSpPr>
        <dsp:cNvPr id="0" name=""/>
        <dsp:cNvSpPr/>
      </dsp:nvSpPr>
      <dsp:spPr>
        <a:xfrm>
          <a:off x="2590801" y="582503"/>
          <a:ext cx="1500374" cy="1268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Variation</a:t>
          </a:r>
        </a:p>
      </dsp:txBody>
      <dsp:txXfrm>
        <a:off x="2590801" y="582503"/>
        <a:ext cx="1500374" cy="1268730"/>
      </dsp:txXfrm>
    </dsp:sp>
    <dsp:sp modelId="{D79BE95C-9D07-4B88-8D7E-BEC04CC5AF2B}">
      <dsp:nvSpPr>
        <dsp:cNvPr id="0" name=""/>
        <dsp:cNvSpPr/>
      </dsp:nvSpPr>
      <dsp:spPr>
        <a:xfrm>
          <a:off x="838201" y="304785"/>
          <a:ext cx="3947160" cy="315772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796763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5677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5677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019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54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985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2793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2793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533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2793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5800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73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848600" cy="1676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D2533C"/>
                </a:solidFill>
                <a:latin typeface="Calibri"/>
              </a:rPr>
              <a:t>Variation </a:t>
            </a:r>
            <a:r>
              <a:rPr lang="en-US" altLang="en-US" dirty="0"/>
              <a:t>in </a:t>
            </a:r>
            <a:r>
              <a:rPr lang="en-US" altLang="en-US" dirty="0" smtClean="0"/>
              <a:t>Traits Lesson 7a 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70C0"/>
                </a:solidFill>
              </a:rPr>
              <a:t>When Mice Survive Long Enough to Have Babies, What Will the Next Generation Look Like?</a:t>
            </a:r>
            <a:endParaRPr lang="en-US" altLang="en-US" sz="4000" dirty="0">
              <a:solidFill>
                <a:srgbClr val="0070C0"/>
              </a:solidFill>
            </a:endParaRPr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3340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124200" y="54102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5486400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 smtClean="0"/>
              <a:t>Let’s Summarize!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750" b="1" dirty="0" smtClean="0"/>
              <a:t>Our focus question: </a:t>
            </a:r>
            <a:r>
              <a:rPr lang="en-US" sz="2750" i="1" dirty="0" smtClean="0"/>
              <a:t>When </a:t>
            </a:r>
            <a:r>
              <a:rPr lang="en-US" sz="2750" i="1" dirty="0"/>
              <a:t>mice survive long enough to have babies, what </a:t>
            </a:r>
            <a:r>
              <a:rPr lang="en-US" sz="2750" i="1" dirty="0" smtClean="0"/>
              <a:t>will the </a:t>
            </a:r>
            <a:r>
              <a:rPr lang="en-US" sz="2750" i="1" dirty="0"/>
              <a:t>next generation look like</a:t>
            </a:r>
            <a:r>
              <a:rPr lang="en-US" sz="2750" i="1" dirty="0" smtClean="0"/>
              <a:t>?</a:t>
            </a:r>
          </a:p>
          <a:p>
            <a:pPr marL="365760" indent="-365760">
              <a:spcBef>
                <a:spcPts val="2400"/>
              </a:spcBef>
              <a:buFont typeface="+mj-lt"/>
              <a:buAutoNum type="arabicPeriod"/>
            </a:pPr>
            <a:r>
              <a:rPr lang="en-US" sz="2750" dirty="0" smtClean="0"/>
              <a:t>What are the variations in the fur-color trait of the mice?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750" dirty="0" smtClean="0"/>
              <a:t>Which colors of mice do the hawks eat more of?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750" dirty="0" smtClean="0"/>
              <a:t>Which fur-color trait do most of the surviving mice have?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750" dirty="0" smtClean="0"/>
              <a:t>Which fur-color trait will the next generation of mice be more likely to have?</a:t>
            </a:r>
            <a:endParaRPr lang="en-US" sz="2750" b="1" dirty="0"/>
          </a:p>
        </p:txBody>
      </p:sp>
    </p:spTree>
    <p:extLst>
      <p:ext uri="{BB962C8B-B14F-4D97-AF65-F5344CB8AC3E}">
        <p14:creationId xmlns:p14="http://schemas.microsoft.com/office/powerpoint/2010/main" xmlns="" val="1595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/>
          <a:lstStyle/>
          <a:p>
            <a:r>
              <a:rPr lang="en-US" dirty="0" smtClean="0"/>
              <a:t>Let’s Summarize!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058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900" b="1" dirty="0" smtClean="0"/>
              <a:t>Our focus question: </a:t>
            </a:r>
            <a:r>
              <a:rPr lang="en-US" sz="2900" i="1" dirty="0" smtClean="0"/>
              <a:t>When </a:t>
            </a:r>
            <a:r>
              <a:rPr lang="en-US" sz="2900" i="1" dirty="0"/>
              <a:t>mice survive long enough to have babies, what </a:t>
            </a:r>
            <a:r>
              <a:rPr lang="en-US" sz="2900" i="1" dirty="0" smtClean="0"/>
              <a:t>will the </a:t>
            </a:r>
            <a:r>
              <a:rPr lang="en-US" sz="2900" i="1" dirty="0"/>
              <a:t>next generation look like?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900" dirty="0" smtClean="0"/>
              <a:t>Use this sentence starter to answer the focus question in your science notebook:</a:t>
            </a:r>
          </a:p>
          <a:p>
            <a:pPr marL="731520" indent="0">
              <a:spcBef>
                <a:spcPts val="600"/>
              </a:spcBef>
              <a:buNone/>
            </a:pPr>
            <a:r>
              <a:rPr lang="en-US" sz="2900" i="1" dirty="0" smtClean="0"/>
              <a:t>When </a:t>
            </a:r>
            <a:r>
              <a:rPr lang="en-US" sz="2900" i="1" dirty="0"/>
              <a:t>mice survive long enough in a field environment to have babies, the next </a:t>
            </a:r>
            <a:r>
              <a:rPr lang="en-US" sz="2900" i="1" dirty="0" smtClean="0"/>
              <a:t/>
            </a:r>
            <a:br>
              <a:rPr lang="en-US" sz="2900" i="1" dirty="0" smtClean="0"/>
            </a:br>
            <a:r>
              <a:rPr lang="en-US" sz="2900" i="1" dirty="0" smtClean="0"/>
              <a:t>generation </a:t>
            </a:r>
            <a:r>
              <a:rPr lang="en-US" sz="2900" i="1" dirty="0"/>
              <a:t>will look </a:t>
            </a:r>
            <a:r>
              <a:rPr lang="en-US" sz="2900" i="1" dirty="0" smtClean="0"/>
              <a:t>like ____________.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900" dirty="0" smtClean="0"/>
              <a:t>Make sure to include key science ideas from our cartoon summary in your explanation.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xmlns="" val="1595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Next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What do you think might happen if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the mice’s environment changes?</a:t>
            </a:r>
            <a:endParaRPr lang="en-US" sz="32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Will the mice 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with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tan-colored fur still be more likely to survive long 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enough to have babies?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Stay tuned for part 2 of our story!</a:t>
            </a:r>
            <a:endParaRPr lang="en-US" sz="32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6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Review: What Affects Survival in Beetles? </a:t>
            </a:r>
            <a:endParaRPr lang="en-US" sz="3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257800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168009499"/>
              </p:ext>
            </p:extLst>
          </p:nvPr>
        </p:nvGraphicFramePr>
        <p:xfrm>
          <a:off x="609600" y="1371600"/>
          <a:ext cx="5638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4D0F648-6B74-4EE3-A1DC-5FFF15C3B037}"/>
              </a:ext>
            </a:extLst>
          </p:cNvPr>
          <p:cNvGrpSpPr/>
          <p:nvPr/>
        </p:nvGrpSpPr>
        <p:grpSpPr>
          <a:xfrm>
            <a:off x="5181600" y="2057400"/>
            <a:ext cx="3586613" cy="3728732"/>
            <a:chOff x="4945368" y="1366765"/>
            <a:chExt cx="3939456" cy="4107203"/>
          </a:xfrm>
        </p:grpSpPr>
        <p:pic>
          <p:nvPicPr>
            <p:cNvPr id="8" name="Picture 2" descr="http://www.realbutterflygifts.com/wp-content/uploads/2013/02/Chrysina-lecontei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9260" y="1366765"/>
              <a:ext cx="1790583" cy="1790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cdn4.sci-news.com/images/enlarge/image_1484_1e-Scarab-beetle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4278" y="3352800"/>
              <a:ext cx="2420546" cy="1902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Beetles, Insects, Nature, Macro, Flying Insect">
              <a:extLst>
                <a:ext uri="{FF2B5EF4-FFF2-40B4-BE49-F238E27FC236}">
                  <a16:creationId xmlns:a16="http://schemas.microsoft.com/office/drawing/2014/main" xmlns="" id="{50505A00-988A-4F5F-B465-F1CF24BC19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4013"/>
            <a:stretch/>
          </p:blipFill>
          <p:spPr bwMode="auto">
            <a:xfrm>
              <a:off x="4945368" y="2242644"/>
              <a:ext cx="1443917" cy="1829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CEDB35E-B140-48ED-9846-AA763B5D2508}"/>
                </a:ext>
              </a:extLst>
            </p:cNvPr>
            <p:cNvSpPr txBox="1"/>
            <p:nvPr/>
          </p:nvSpPr>
          <p:spPr>
            <a:xfrm>
              <a:off x="5124478" y="3968731"/>
              <a:ext cx="1255446" cy="440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Photo courtesy of Pixabay.com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989815A-3C49-48FC-A31A-1CDAE7E70F72}"/>
                </a:ext>
              </a:extLst>
            </p:cNvPr>
            <p:cNvSpPr txBox="1"/>
            <p:nvPr/>
          </p:nvSpPr>
          <p:spPr>
            <a:xfrm>
              <a:off x="6882102" y="5227747"/>
              <a:ext cx="19463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Photo courtesy of Wikimedia.com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A7E3E80-DB5C-4140-BBCC-521C19D43AB7}"/>
                </a:ext>
              </a:extLst>
            </p:cNvPr>
            <p:cNvSpPr txBox="1"/>
            <p:nvPr/>
          </p:nvSpPr>
          <p:spPr>
            <a:xfrm>
              <a:off x="6573929" y="2983468"/>
              <a:ext cx="22012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Photo used with permission from BSCS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212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 smtClean="0"/>
              <a:t>Today’s Focus </a:t>
            </a:r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When </a:t>
            </a:r>
            <a:r>
              <a:rPr lang="en-US" sz="3200" dirty="0"/>
              <a:t>mice survive long enough to have babies, what </a:t>
            </a:r>
            <a:r>
              <a:rPr lang="en-US" sz="3200" dirty="0" smtClean="0"/>
              <a:t>will the </a:t>
            </a:r>
            <a:r>
              <a:rPr lang="en-US" sz="3200" dirty="0"/>
              <a:t>next generation look like?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482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/>
          <a:lstStyle/>
          <a:p>
            <a:r>
              <a:rPr lang="en-US" dirty="0" smtClean="0"/>
              <a:t>Traits and Trait Variation in Mice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What </a:t>
            </a:r>
            <a:r>
              <a:rPr lang="en-US" sz="3200" dirty="0"/>
              <a:t>do you know about </a:t>
            </a:r>
            <a:r>
              <a:rPr lang="en-US" sz="3200" dirty="0" smtClean="0"/>
              <a:t>mice and their environment? 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269319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3124200" cy="129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00600"/>
            <a:ext cx="3047066" cy="133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48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/>
          <a:lstStyle/>
          <a:p>
            <a:r>
              <a:rPr lang="en-US" dirty="0" smtClean="0"/>
              <a:t>Traits and Trait Variation in Mice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Do </a:t>
            </a:r>
            <a:r>
              <a:rPr lang="en-US" sz="3200" dirty="0"/>
              <a:t>you </a:t>
            </a:r>
            <a:r>
              <a:rPr lang="en-US" sz="3200" dirty="0" smtClean="0"/>
              <a:t>think variations in the fur-color trait of mice might give them a better chance of surviving in their environment? 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269319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3124200" cy="129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00600"/>
            <a:ext cx="3047066" cy="133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48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/>
          <a:lstStyle/>
          <a:p>
            <a:r>
              <a:rPr lang="en-US" dirty="0" smtClean="0"/>
              <a:t>A Story about Mice in a Field: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11993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5486400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Which color variation (tan, white, or black) will help the mice survive best in this environment?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2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 smtClean="0"/>
              <a:t>Fur Color in Baby Mice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If two mice with tan fur have a baby, what color fur do you think the baby will have?</a:t>
            </a:r>
            <a:endParaRPr lang="en-US" sz="3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047066" cy="133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3047066" cy="133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7400" y="2590800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libri" pitchFamily="34" charset="0"/>
              </a:rPr>
              <a:t>Mother</a:t>
            </a:r>
            <a:endParaRPr lang="en-US" sz="30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2590800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libri" pitchFamily="34" charset="0"/>
              </a:rPr>
              <a:t>Father</a:t>
            </a:r>
            <a:endParaRPr lang="en-US" sz="30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6388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Calibri" pitchFamily="34" charset="0"/>
              </a:rPr>
              <a:t>Baby?</a:t>
            </a:r>
            <a:endParaRPr lang="en-US" sz="3000" dirty="0">
              <a:latin typeface="Calibri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419600" y="4724400"/>
            <a:ext cx="381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8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pPr marL="777240"/>
            <a:r>
              <a:rPr lang="en-US" dirty="0"/>
              <a:t>Key Science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5105400"/>
          </a:xfrm>
        </p:spPr>
        <p:txBody>
          <a:bodyPr/>
          <a:lstStyle/>
          <a:p>
            <a:pPr marL="365760" indent="-365760">
              <a:spcBef>
                <a:spcPts val="600"/>
              </a:spcBef>
            </a:pPr>
            <a:r>
              <a:rPr lang="en-US" sz="2900" dirty="0" smtClean="0">
                <a:solidFill>
                  <a:srgbClr val="000000"/>
                </a:solidFill>
                <a:latin typeface="Calibri" charset="0"/>
              </a:rPr>
              <a:t>The mice show variation </a:t>
            </a:r>
            <a:r>
              <a:rPr lang="en-US" sz="2900" dirty="0">
                <a:solidFill>
                  <a:srgbClr val="000000"/>
                </a:solidFill>
                <a:latin typeface="Calibri" charset="0"/>
              </a:rPr>
              <a:t>in </a:t>
            </a:r>
            <a:r>
              <a:rPr lang="en-US" sz="2900" dirty="0" smtClean="0">
                <a:solidFill>
                  <a:srgbClr val="000000"/>
                </a:solidFill>
                <a:latin typeface="Calibri" charset="0"/>
              </a:rPr>
              <a:t>the fur-color trait. Some mice are tan, some are white, and some are black. </a:t>
            </a:r>
            <a:endParaRPr lang="en-US" sz="2900" dirty="0">
              <a:solidFill>
                <a:srgbClr val="000000"/>
              </a:solidFill>
              <a:latin typeface="Calibri" charset="0"/>
            </a:endParaRPr>
          </a:p>
          <a:p>
            <a:pPr marL="365760" indent="-365760">
              <a:spcBef>
                <a:spcPts val="600"/>
              </a:spcBef>
            </a:pPr>
            <a:r>
              <a:rPr lang="en-US" sz="2900" dirty="0">
                <a:solidFill>
                  <a:srgbClr val="000000"/>
                </a:solidFill>
                <a:latin typeface="Calibri" charset="0"/>
              </a:rPr>
              <a:t>Some variations in fur color help </a:t>
            </a:r>
            <a:r>
              <a:rPr lang="en-US" sz="2900" dirty="0" smtClean="0">
                <a:solidFill>
                  <a:srgbClr val="000000"/>
                </a:solidFill>
                <a:latin typeface="Calibri" charset="0"/>
              </a:rPr>
              <a:t>the mice blend into their environment better so the hawk can’t see them as easily. These trait variations give the mice a better chance of surviving. </a:t>
            </a:r>
            <a:endParaRPr lang="en-US" sz="2900" dirty="0">
              <a:solidFill>
                <a:srgbClr val="000000"/>
              </a:solidFill>
              <a:latin typeface="Calibri" charset="0"/>
            </a:endParaRPr>
          </a:p>
          <a:p>
            <a:pPr marL="365760" indent="-365760">
              <a:spcBef>
                <a:spcPts val="600"/>
              </a:spcBef>
            </a:pPr>
            <a:r>
              <a:rPr lang="en-US" sz="2900" dirty="0">
                <a:solidFill>
                  <a:srgbClr val="000000"/>
                </a:solidFill>
                <a:latin typeface="Calibri" charset="0"/>
              </a:rPr>
              <a:t>The mice that survive long enough can have baby mice. </a:t>
            </a:r>
          </a:p>
          <a:p>
            <a:pPr marL="365760" indent="-365760">
              <a:spcBef>
                <a:spcPts val="600"/>
              </a:spcBef>
            </a:pPr>
            <a:r>
              <a:rPr lang="en-US" sz="2900" dirty="0">
                <a:solidFill>
                  <a:srgbClr val="000000"/>
                </a:solidFill>
                <a:latin typeface="Calibri" charset="0"/>
              </a:rPr>
              <a:t>The baby mice will have the same color variation as their parents.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33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2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990600"/>
          </a:xfrm>
        </p:spPr>
        <p:txBody>
          <a:bodyPr>
            <a:normAutofit/>
          </a:bodyPr>
          <a:lstStyle/>
          <a:p>
            <a:r>
              <a:rPr lang="en-US" sz="3400" dirty="0"/>
              <a:t>Cartoon Summary of Mice in a Field Environment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9722935"/>
              </p:ext>
            </p:extLst>
          </p:nvPr>
        </p:nvGraphicFramePr>
        <p:xfrm>
          <a:off x="533400" y="1524000"/>
          <a:ext cx="8229600" cy="4724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71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8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2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</a:rPr>
                        <a:t>Box </a:t>
                      </a:r>
                      <a:r>
                        <a:rPr lang="en-US" sz="1500" b="1" dirty="0">
                          <a:effectLst/>
                        </a:rPr>
                        <a:t>1: </a:t>
                      </a:r>
                      <a:r>
                        <a:rPr lang="en-US" sz="1500" dirty="0">
                          <a:effectLst/>
                        </a:rPr>
                        <a:t>The fur colors of mice in this field environment are </a:t>
                      </a:r>
                      <a:r>
                        <a:rPr lang="en-US" sz="1500" dirty="0" smtClean="0">
                          <a:effectLst/>
                        </a:rPr>
                        <a:t>________, </a:t>
                      </a:r>
                      <a:r>
                        <a:rPr lang="en-US" sz="1500" dirty="0">
                          <a:effectLst/>
                        </a:rPr>
                        <a:t>________, and </a:t>
                      </a:r>
                      <a:r>
                        <a:rPr lang="en-US" sz="1500" dirty="0" smtClean="0">
                          <a:effectLst/>
                        </a:rPr>
                        <a:t>__________.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</a:rPr>
                        <a:t>Box </a:t>
                      </a:r>
                      <a:r>
                        <a:rPr lang="en-US" sz="1500" b="1" dirty="0">
                          <a:effectLst/>
                        </a:rPr>
                        <a:t>2: </a:t>
                      </a:r>
                      <a:r>
                        <a:rPr lang="en-US" sz="1500" dirty="0" smtClean="0">
                          <a:effectLst/>
                        </a:rPr>
                        <a:t>The hawks eat more </a:t>
                      </a:r>
                      <a:r>
                        <a:rPr lang="en-US" sz="1500" dirty="0">
                          <a:effectLst/>
                        </a:rPr>
                        <a:t>of the mice that </a:t>
                      </a:r>
                      <a:r>
                        <a:rPr lang="en-US" sz="1500" dirty="0" smtClean="0">
                          <a:effectLst/>
                        </a:rPr>
                        <a:t>have these </a:t>
                      </a:r>
                      <a:r>
                        <a:rPr lang="en-US" sz="1500" dirty="0">
                          <a:effectLst/>
                        </a:rPr>
                        <a:t>fur colors </a:t>
                      </a:r>
                      <a:r>
                        <a:rPr lang="en-US" sz="1500" dirty="0" smtClean="0">
                          <a:effectLst/>
                        </a:rPr>
                        <a:t>: </a:t>
                      </a:r>
                      <a:r>
                        <a:rPr lang="en-US" sz="1500" dirty="0">
                          <a:effectLst/>
                        </a:rPr>
                        <a:t>__________ and </a:t>
                      </a:r>
                      <a:r>
                        <a:rPr lang="en-US" sz="1500" dirty="0" smtClean="0">
                          <a:effectLst/>
                        </a:rPr>
                        <a:t>___________.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In the picture below, draw an </a:t>
                      </a:r>
                      <a:r>
                        <a:rPr lang="en-US" sz="1500" i="1" dirty="0">
                          <a:effectLst/>
                        </a:rPr>
                        <a:t>X</a:t>
                      </a:r>
                      <a:r>
                        <a:rPr lang="en-US" sz="1500" dirty="0">
                          <a:effectLst/>
                        </a:rPr>
                        <a:t> over </a:t>
                      </a:r>
                      <a:r>
                        <a:rPr lang="en-US" sz="1500" b="1" dirty="0" smtClean="0">
                          <a:effectLst/>
                        </a:rPr>
                        <a:t>eight </a:t>
                      </a:r>
                      <a:r>
                        <a:rPr lang="en-US" sz="1500" b="1" dirty="0">
                          <a:effectLst/>
                        </a:rPr>
                        <a:t>mice </a:t>
                      </a:r>
                      <a:r>
                        <a:rPr lang="en-US" sz="1500" dirty="0" smtClean="0">
                          <a:effectLst/>
                        </a:rPr>
                        <a:t>that the hawks are most likely to eat. </a:t>
                      </a:r>
                      <a:r>
                        <a:rPr lang="en-US" sz="1500" dirty="0">
                          <a:effectLst/>
                        </a:rPr>
                        <a:t>Write the fur colors of those mice in the blanks above.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3347722" cy="29718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3810000" cy="29718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20861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8457</TotalTime>
  <Words>480</Words>
  <Application>Microsoft Office PowerPoint</Application>
  <PresentationFormat>On-screen Show (4:3)</PresentationFormat>
  <Paragraphs>72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Variation in Traits Lesson 7a </vt:lpstr>
      <vt:lpstr>Review: What Affects Survival in Beetles? </vt:lpstr>
      <vt:lpstr>Today’s Focus Question</vt:lpstr>
      <vt:lpstr>Traits and Trait Variation in Mice</vt:lpstr>
      <vt:lpstr>Traits and Trait Variation in Mice</vt:lpstr>
      <vt:lpstr>A Story about Mice in a Field: Part 1</vt:lpstr>
      <vt:lpstr>Fur Color in Baby Mice</vt:lpstr>
      <vt:lpstr>Key Science Ideas</vt:lpstr>
      <vt:lpstr>Cartoon Summary of Mice in a Field Environment</vt:lpstr>
      <vt:lpstr>Let’s Summarize!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205</cp:revision>
  <dcterms:created xsi:type="dcterms:W3CDTF">2014-06-10T18:20:14Z</dcterms:created>
  <dcterms:modified xsi:type="dcterms:W3CDTF">2019-12-04T17:38:15Z</dcterms:modified>
</cp:coreProperties>
</file>