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11" r:id="rId2"/>
    <p:sldId id="401" r:id="rId3"/>
    <p:sldId id="403" r:id="rId4"/>
    <p:sldId id="412" r:id="rId5"/>
    <p:sldId id="402" r:id="rId6"/>
    <p:sldId id="387" r:id="rId7"/>
    <p:sldId id="388" r:id="rId8"/>
    <p:sldId id="389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08" r:id="rId17"/>
    <p:sldId id="4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79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49725-5D09-479F-B377-95A735475D77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291D-7277-419F-8A6D-5855C9446B89}">
      <dgm:prSet phldrT="[Text]" custT="1"/>
      <dgm:spPr/>
      <dgm:t>
        <a:bodyPr/>
        <a:lstStyle/>
        <a:p>
          <a:r>
            <a:rPr lang="en-US" sz="1600" dirty="0"/>
            <a:t>Variation</a:t>
          </a:r>
        </a:p>
      </dgm:t>
    </dgm:pt>
    <dgm:pt modelId="{7A269498-1AEF-4FD4-8992-222341F245AF}" type="parTrans" cxnId="{FAB17F74-3B27-44A2-90B3-CC15503F6860}">
      <dgm:prSet/>
      <dgm:spPr/>
      <dgm:t>
        <a:bodyPr/>
        <a:lstStyle/>
        <a:p>
          <a:endParaRPr lang="en-US"/>
        </a:p>
      </dgm:t>
    </dgm:pt>
    <dgm:pt modelId="{62453113-AB14-42F2-8789-FFCEE4F84DAE}" type="sibTrans" cxnId="{FAB17F74-3B27-44A2-90B3-CC15503F6860}">
      <dgm:prSet/>
      <dgm:spPr/>
      <dgm:t>
        <a:bodyPr/>
        <a:lstStyle/>
        <a:p>
          <a:endParaRPr lang="en-US"/>
        </a:p>
      </dgm:t>
    </dgm:pt>
    <dgm:pt modelId="{C8D30016-831C-436A-B8F3-EC58167272A6}">
      <dgm:prSet phldrT="[Text]" custT="1"/>
      <dgm:spPr/>
      <dgm:t>
        <a:bodyPr/>
        <a:lstStyle/>
        <a:p>
          <a:r>
            <a:rPr lang="en-US" sz="2000" dirty="0"/>
            <a:t>Traits</a:t>
          </a:r>
        </a:p>
      </dgm:t>
    </dgm:pt>
    <dgm:pt modelId="{7701336F-BB48-4022-A885-E0C71B1D653A}" type="parTrans" cxnId="{4FD1DA56-57E9-49ED-BE00-BFD77CA7DA14}">
      <dgm:prSet/>
      <dgm:spPr/>
      <dgm:t>
        <a:bodyPr/>
        <a:lstStyle/>
        <a:p>
          <a:endParaRPr lang="en-US"/>
        </a:p>
      </dgm:t>
    </dgm:pt>
    <dgm:pt modelId="{30701A42-7D0B-40A0-B629-03CB1715150D}" type="sibTrans" cxnId="{4FD1DA56-57E9-49ED-BE00-BFD77CA7DA14}">
      <dgm:prSet/>
      <dgm:spPr/>
      <dgm:t>
        <a:bodyPr/>
        <a:lstStyle/>
        <a:p>
          <a:endParaRPr lang="en-US"/>
        </a:p>
      </dgm:t>
    </dgm:pt>
    <dgm:pt modelId="{B014807C-2AD2-4856-80FD-72D9A7A3CCA6}">
      <dgm:prSet phldrT="[Text]"/>
      <dgm:spPr/>
      <dgm:t>
        <a:bodyPr/>
        <a:lstStyle/>
        <a:p>
          <a:r>
            <a:rPr lang="en-US" dirty="0"/>
            <a:t>Environment</a:t>
          </a:r>
        </a:p>
      </dgm:t>
    </dgm:pt>
    <dgm:pt modelId="{1FB43BCC-E2EB-43E6-80AD-A04E2FFA821E}" type="parTrans" cxnId="{99AC7392-AD23-4336-96B7-843D9D81AEF4}">
      <dgm:prSet/>
      <dgm:spPr/>
      <dgm:t>
        <a:bodyPr/>
        <a:lstStyle/>
        <a:p>
          <a:endParaRPr lang="en-US"/>
        </a:p>
      </dgm:t>
    </dgm:pt>
    <dgm:pt modelId="{10905A7B-54F2-4CF0-8148-5DCFC2F0171A}" type="sibTrans" cxnId="{99AC7392-AD23-4336-96B7-843D9D81AEF4}">
      <dgm:prSet/>
      <dgm:spPr/>
      <dgm:t>
        <a:bodyPr/>
        <a:lstStyle/>
        <a:p>
          <a:endParaRPr lang="en-US"/>
        </a:p>
      </dgm:t>
    </dgm:pt>
    <dgm:pt modelId="{3B539DE3-B41D-4201-84B0-5A9A2BBEABC7}">
      <dgm:prSet phldrT="[Text]"/>
      <dgm:spPr/>
      <dgm:t>
        <a:bodyPr/>
        <a:lstStyle/>
        <a:p>
          <a:r>
            <a:rPr lang="en-US" dirty="0"/>
            <a:t>Survival</a:t>
          </a:r>
        </a:p>
      </dgm:t>
    </dgm:pt>
    <dgm:pt modelId="{D6BD3EA5-4AB6-40DF-AF5B-CF5C7CF8962A}" type="parTrans" cxnId="{680585B2-CCE2-4A1F-8095-D5748C09E003}">
      <dgm:prSet/>
      <dgm:spPr/>
      <dgm:t>
        <a:bodyPr/>
        <a:lstStyle/>
        <a:p>
          <a:endParaRPr lang="en-US"/>
        </a:p>
      </dgm:t>
    </dgm:pt>
    <dgm:pt modelId="{96FA5AE2-268B-42C7-8856-DE6985C345D3}" type="sibTrans" cxnId="{680585B2-CCE2-4A1F-8095-D5748C09E003}">
      <dgm:prSet/>
      <dgm:spPr/>
      <dgm:t>
        <a:bodyPr/>
        <a:lstStyle/>
        <a:p>
          <a:endParaRPr lang="en-US"/>
        </a:p>
      </dgm:t>
    </dgm:pt>
    <dgm:pt modelId="{6117D285-9D1F-42F9-BEA5-513575E6E4F3}">
      <dgm:prSet phldrT="[Text]"/>
      <dgm:spPr/>
      <dgm:t>
        <a:bodyPr/>
        <a:lstStyle/>
        <a:p>
          <a:endParaRPr lang="en-US"/>
        </a:p>
      </dgm:t>
    </dgm:pt>
    <dgm:pt modelId="{408721F5-56BD-4BD8-B6B2-D1772F12F87D}" type="parTrans" cxnId="{7BC5A614-D6C7-47D4-9352-B9ADD6CEC666}">
      <dgm:prSet/>
      <dgm:spPr/>
      <dgm:t>
        <a:bodyPr/>
        <a:lstStyle/>
        <a:p>
          <a:endParaRPr lang="en-US"/>
        </a:p>
      </dgm:t>
    </dgm:pt>
    <dgm:pt modelId="{3530BCBA-108B-44DA-9131-3ECC9ADA1DB1}" type="sibTrans" cxnId="{7BC5A614-D6C7-47D4-9352-B9ADD6CEC666}">
      <dgm:prSet/>
      <dgm:spPr/>
      <dgm:t>
        <a:bodyPr/>
        <a:lstStyle/>
        <a:p>
          <a:endParaRPr lang="en-US"/>
        </a:p>
      </dgm:t>
    </dgm:pt>
    <dgm:pt modelId="{6F3A3170-133B-4C8B-B3F0-0E023154E416}" type="pres">
      <dgm:prSet presAssocID="{D9A49725-5D09-479F-B377-95A735475D7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15BB5A-F907-4EF1-8844-EBDDDB89BD1F}" type="pres">
      <dgm:prSet presAssocID="{D9A49725-5D09-479F-B377-95A735475D77}" presName="ellipse" presStyleLbl="trBgShp" presStyleIdx="0" presStyleCnt="1"/>
      <dgm:spPr/>
    </dgm:pt>
    <dgm:pt modelId="{994F4F57-FFA7-4DDA-82A7-0898A39ECAE4}" type="pres">
      <dgm:prSet presAssocID="{D9A49725-5D09-479F-B377-95A735475D77}" presName="arrow1" presStyleLbl="fgShp" presStyleIdx="0" presStyleCnt="1"/>
      <dgm:spPr/>
    </dgm:pt>
    <dgm:pt modelId="{2A35426C-8A83-45DF-A6FE-907F32156674}" type="pres">
      <dgm:prSet presAssocID="{D9A49725-5D09-479F-B377-95A735475D7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72184-1E7C-463D-BA51-C4339005D249}" type="pres">
      <dgm:prSet presAssocID="{C8D30016-831C-436A-B8F3-EC58167272A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E8486-8E09-42EC-9F39-0B5A28389259}" type="pres">
      <dgm:prSet presAssocID="{B014807C-2AD2-4856-80FD-72D9A7A3CCA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DCD1A-2DC5-4D30-8257-7935AE003AAC}" type="pres">
      <dgm:prSet presAssocID="{3B539DE3-B41D-4201-84B0-5A9A2BBEABC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BE95C-9D07-4B88-8D7E-BEC04CC5AF2B}" type="pres">
      <dgm:prSet presAssocID="{D9A49725-5D09-479F-B377-95A735475D77}" presName="funnel" presStyleLbl="trAlignAcc1" presStyleIdx="0" presStyleCnt="1"/>
      <dgm:spPr/>
    </dgm:pt>
  </dgm:ptLst>
  <dgm:cxnLst>
    <dgm:cxn modelId="{7BC5A614-D6C7-47D4-9352-B9ADD6CEC666}" srcId="{D9A49725-5D09-479F-B377-95A735475D77}" destId="{6117D285-9D1F-42F9-BEA5-513575E6E4F3}" srcOrd="4" destOrd="0" parTransId="{408721F5-56BD-4BD8-B6B2-D1772F12F87D}" sibTransId="{3530BCBA-108B-44DA-9131-3ECC9ADA1DB1}"/>
    <dgm:cxn modelId="{680585B2-CCE2-4A1F-8095-D5748C09E003}" srcId="{D9A49725-5D09-479F-B377-95A735475D77}" destId="{3B539DE3-B41D-4201-84B0-5A9A2BBEABC7}" srcOrd="3" destOrd="0" parTransId="{D6BD3EA5-4AB6-40DF-AF5B-CF5C7CF8962A}" sibTransId="{96FA5AE2-268B-42C7-8856-DE6985C345D3}"/>
    <dgm:cxn modelId="{39EBB892-2E75-4CA0-8071-37BFD79F39F0}" type="presOf" srcId="{D9A49725-5D09-479F-B377-95A735475D77}" destId="{6F3A3170-133B-4C8B-B3F0-0E023154E416}" srcOrd="0" destOrd="0" presId="urn:microsoft.com/office/officeart/2005/8/layout/funnel1"/>
    <dgm:cxn modelId="{99AC7392-AD23-4336-96B7-843D9D81AEF4}" srcId="{D9A49725-5D09-479F-B377-95A735475D77}" destId="{B014807C-2AD2-4856-80FD-72D9A7A3CCA6}" srcOrd="2" destOrd="0" parTransId="{1FB43BCC-E2EB-43E6-80AD-A04E2FFA821E}" sibTransId="{10905A7B-54F2-4CF0-8148-5DCFC2F0171A}"/>
    <dgm:cxn modelId="{FAB17F74-3B27-44A2-90B3-CC15503F6860}" srcId="{D9A49725-5D09-479F-B377-95A735475D77}" destId="{4698291D-7277-419F-8A6D-5855C9446B89}" srcOrd="0" destOrd="0" parTransId="{7A269498-1AEF-4FD4-8992-222341F245AF}" sibTransId="{62453113-AB14-42F2-8789-FFCEE4F84DAE}"/>
    <dgm:cxn modelId="{BC3845B2-E45B-41D3-A7D7-71B4360B6C58}" type="presOf" srcId="{C8D30016-831C-436A-B8F3-EC58167272A6}" destId="{9A7E8486-8E09-42EC-9F39-0B5A28389259}" srcOrd="0" destOrd="0" presId="urn:microsoft.com/office/officeart/2005/8/layout/funnel1"/>
    <dgm:cxn modelId="{F7080A1D-51E0-43EC-868A-27D0C0C518A1}" type="presOf" srcId="{3B539DE3-B41D-4201-84B0-5A9A2BBEABC7}" destId="{2A35426C-8A83-45DF-A6FE-907F32156674}" srcOrd="0" destOrd="0" presId="urn:microsoft.com/office/officeart/2005/8/layout/funnel1"/>
    <dgm:cxn modelId="{4FD1DA56-57E9-49ED-BE00-BFD77CA7DA14}" srcId="{D9A49725-5D09-479F-B377-95A735475D77}" destId="{C8D30016-831C-436A-B8F3-EC58167272A6}" srcOrd="1" destOrd="0" parTransId="{7701336F-BB48-4022-A885-E0C71B1D653A}" sibTransId="{30701A42-7D0B-40A0-B629-03CB1715150D}"/>
    <dgm:cxn modelId="{7E780C7A-3798-4026-B886-4CCB23FCDEB1}" type="presOf" srcId="{B014807C-2AD2-4856-80FD-72D9A7A3CCA6}" destId="{75C72184-1E7C-463D-BA51-C4339005D249}" srcOrd="0" destOrd="0" presId="urn:microsoft.com/office/officeart/2005/8/layout/funnel1"/>
    <dgm:cxn modelId="{0A0C1F93-9B13-4E0D-9018-A9B285648597}" type="presOf" srcId="{4698291D-7277-419F-8A6D-5855C9446B89}" destId="{C8CDCD1A-2DC5-4D30-8257-7935AE003AAC}" srcOrd="0" destOrd="0" presId="urn:microsoft.com/office/officeart/2005/8/layout/funnel1"/>
    <dgm:cxn modelId="{10CC81F5-A3C5-4FE9-9BB9-D546E13BF8B4}" type="presParOf" srcId="{6F3A3170-133B-4C8B-B3F0-0E023154E416}" destId="{9315BB5A-F907-4EF1-8844-EBDDDB89BD1F}" srcOrd="0" destOrd="0" presId="urn:microsoft.com/office/officeart/2005/8/layout/funnel1"/>
    <dgm:cxn modelId="{00DF4647-7D5F-40F7-A6EF-DF38FF793E74}" type="presParOf" srcId="{6F3A3170-133B-4C8B-B3F0-0E023154E416}" destId="{994F4F57-FFA7-4DDA-82A7-0898A39ECAE4}" srcOrd="1" destOrd="0" presId="urn:microsoft.com/office/officeart/2005/8/layout/funnel1"/>
    <dgm:cxn modelId="{B898F709-C59A-485D-BEB0-BD237797E69D}" type="presParOf" srcId="{6F3A3170-133B-4C8B-B3F0-0E023154E416}" destId="{2A35426C-8A83-45DF-A6FE-907F32156674}" srcOrd="2" destOrd="0" presId="urn:microsoft.com/office/officeart/2005/8/layout/funnel1"/>
    <dgm:cxn modelId="{CEE5ED1A-3B16-43DB-897C-9F2592E29A85}" type="presParOf" srcId="{6F3A3170-133B-4C8B-B3F0-0E023154E416}" destId="{75C72184-1E7C-463D-BA51-C4339005D249}" srcOrd="3" destOrd="0" presId="urn:microsoft.com/office/officeart/2005/8/layout/funnel1"/>
    <dgm:cxn modelId="{A3DB857D-074A-4408-BD97-161862D2E5E6}" type="presParOf" srcId="{6F3A3170-133B-4C8B-B3F0-0E023154E416}" destId="{9A7E8486-8E09-42EC-9F39-0B5A28389259}" srcOrd="4" destOrd="0" presId="urn:microsoft.com/office/officeart/2005/8/layout/funnel1"/>
    <dgm:cxn modelId="{AECE03BF-C031-40FA-8718-CB56B818C3F6}" type="presParOf" srcId="{6F3A3170-133B-4C8B-B3F0-0E023154E416}" destId="{C8CDCD1A-2DC5-4D30-8257-7935AE003AAC}" srcOrd="5" destOrd="0" presId="urn:microsoft.com/office/officeart/2005/8/layout/funnel1"/>
    <dgm:cxn modelId="{9376942D-1294-4206-9EF3-11D1FE6BFACA}" type="presParOf" srcId="{6F3A3170-133B-4C8B-B3F0-0E023154E416}" destId="{D79BE95C-9D07-4B88-8D7E-BEC04CC5AF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49725-5D09-479F-B377-95A735475D77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291D-7277-419F-8A6D-5855C9446B89}">
      <dgm:prSet phldrT="[Text]" custT="1"/>
      <dgm:spPr/>
      <dgm:t>
        <a:bodyPr/>
        <a:lstStyle/>
        <a:p>
          <a:r>
            <a:rPr lang="en-US" sz="1600" dirty="0"/>
            <a:t>Variation</a:t>
          </a:r>
        </a:p>
      </dgm:t>
    </dgm:pt>
    <dgm:pt modelId="{7A269498-1AEF-4FD4-8992-222341F245AF}" type="parTrans" cxnId="{FAB17F74-3B27-44A2-90B3-CC15503F6860}">
      <dgm:prSet/>
      <dgm:spPr/>
      <dgm:t>
        <a:bodyPr/>
        <a:lstStyle/>
        <a:p>
          <a:endParaRPr lang="en-US"/>
        </a:p>
      </dgm:t>
    </dgm:pt>
    <dgm:pt modelId="{62453113-AB14-42F2-8789-FFCEE4F84DAE}" type="sibTrans" cxnId="{FAB17F74-3B27-44A2-90B3-CC15503F6860}">
      <dgm:prSet/>
      <dgm:spPr/>
      <dgm:t>
        <a:bodyPr/>
        <a:lstStyle/>
        <a:p>
          <a:endParaRPr lang="en-US"/>
        </a:p>
      </dgm:t>
    </dgm:pt>
    <dgm:pt modelId="{C8D30016-831C-436A-B8F3-EC58167272A6}">
      <dgm:prSet phldrT="[Text]" custT="1"/>
      <dgm:spPr/>
      <dgm:t>
        <a:bodyPr/>
        <a:lstStyle/>
        <a:p>
          <a:r>
            <a:rPr lang="en-US" sz="2000" dirty="0"/>
            <a:t>Traits</a:t>
          </a:r>
        </a:p>
      </dgm:t>
    </dgm:pt>
    <dgm:pt modelId="{7701336F-BB48-4022-A885-E0C71B1D653A}" type="parTrans" cxnId="{4FD1DA56-57E9-49ED-BE00-BFD77CA7DA14}">
      <dgm:prSet/>
      <dgm:spPr/>
      <dgm:t>
        <a:bodyPr/>
        <a:lstStyle/>
        <a:p>
          <a:endParaRPr lang="en-US"/>
        </a:p>
      </dgm:t>
    </dgm:pt>
    <dgm:pt modelId="{30701A42-7D0B-40A0-B629-03CB1715150D}" type="sibTrans" cxnId="{4FD1DA56-57E9-49ED-BE00-BFD77CA7DA14}">
      <dgm:prSet/>
      <dgm:spPr/>
      <dgm:t>
        <a:bodyPr/>
        <a:lstStyle/>
        <a:p>
          <a:endParaRPr lang="en-US"/>
        </a:p>
      </dgm:t>
    </dgm:pt>
    <dgm:pt modelId="{B014807C-2AD2-4856-80FD-72D9A7A3CCA6}">
      <dgm:prSet phldrT="[Text]"/>
      <dgm:spPr/>
      <dgm:t>
        <a:bodyPr/>
        <a:lstStyle/>
        <a:p>
          <a:r>
            <a:rPr lang="en-US" dirty="0"/>
            <a:t>Environment</a:t>
          </a:r>
        </a:p>
      </dgm:t>
    </dgm:pt>
    <dgm:pt modelId="{1FB43BCC-E2EB-43E6-80AD-A04E2FFA821E}" type="parTrans" cxnId="{99AC7392-AD23-4336-96B7-843D9D81AEF4}">
      <dgm:prSet/>
      <dgm:spPr/>
      <dgm:t>
        <a:bodyPr/>
        <a:lstStyle/>
        <a:p>
          <a:endParaRPr lang="en-US"/>
        </a:p>
      </dgm:t>
    </dgm:pt>
    <dgm:pt modelId="{10905A7B-54F2-4CF0-8148-5DCFC2F0171A}" type="sibTrans" cxnId="{99AC7392-AD23-4336-96B7-843D9D81AEF4}">
      <dgm:prSet/>
      <dgm:spPr/>
      <dgm:t>
        <a:bodyPr/>
        <a:lstStyle/>
        <a:p>
          <a:endParaRPr lang="en-US"/>
        </a:p>
      </dgm:t>
    </dgm:pt>
    <dgm:pt modelId="{3B539DE3-B41D-4201-84B0-5A9A2BBEABC7}">
      <dgm:prSet phldrT="[Text]"/>
      <dgm:spPr/>
      <dgm:t>
        <a:bodyPr/>
        <a:lstStyle/>
        <a:p>
          <a:r>
            <a:rPr lang="en-US" dirty="0"/>
            <a:t>Survival</a:t>
          </a:r>
        </a:p>
      </dgm:t>
    </dgm:pt>
    <dgm:pt modelId="{D6BD3EA5-4AB6-40DF-AF5B-CF5C7CF8962A}" type="parTrans" cxnId="{680585B2-CCE2-4A1F-8095-D5748C09E003}">
      <dgm:prSet/>
      <dgm:spPr/>
      <dgm:t>
        <a:bodyPr/>
        <a:lstStyle/>
        <a:p>
          <a:endParaRPr lang="en-US"/>
        </a:p>
      </dgm:t>
    </dgm:pt>
    <dgm:pt modelId="{96FA5AE2-268B-42C7-8856-DE6985C345D3}" type="sibTrans" cxnId="{680585B2-CCE2-4A1F-8095-D5748C09E003}">
      <dgm:prSet/>
      <dgm:spPr/>
      <dgm:t>
        <a:bodyPr/>
        <a:lstStyle/>
        <a:p>
          <a:endParaRPr lang="en-US"/>
        </a:p>
      </dgm:t>
    </dgm:pt>
    <dgm:pt modelId="{6117D285-9D1F-42F9-BEA5-513575E6E4F3}">
      <dgm:prSet phldrT="[Text]"/>
      <dgm:spPr/>
      <dgm:t>
        <a:bodyPr/>
        <a:lstStyle/>
        <a:p>
          <a:endParaRPr lang="en-US"/>
        </a:p>
      </dgm:t>
    </dgm:pt>
    <dgm:pt modelId="{408721F5-56BD-4BD8-B6B2-D1772F12F87D}" type="parTrans" cxnId="{7BC5A614-D6C7-47D4-9352-B9ADD6CEC666}">
      <dgm:prSet/>
      <dgm:spPr/>
      <dgm:t>
        <a:bodyPr/>
        <a:lstStyle/>
        <a:p>
          <a:endParaRPr lang="en-US"/>
        </a:p>
      </dgm:t>
    </dgm:pt>
    <dgm:pt modelId="{3530BCBA-108B-44DA-9131-3ECC9ADA1DB1}" type="sibTrans" cxnId="{7BC5A614-D6C7-47D4-9352-B9ADD6CEC666}">
      <dgm:prSet/>
      <dgm:spPr/>
      <dgm:t>
        <a:bodyPr/>
        <a:lstStyle/>
        <a:p>
          <a:endParaRPr lang="en-US"/>
        </a:p>
      </dgm:t>
    </dgm:pt>
    <dgm:pt modelId="{6F3A3170-133B-4C8B-B3F0-0E023154E416}" type="pres">
      <dgm:prSet presAssocID="{D9A49725-5D09-479F-B377-95A735475D7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15BB5A-F907-4EF1-8844-EBDDDB89BD1F}" type="pres">
      <dgm:prSet presAssocID="{D9A49725-5D09-479F-B377-95A735475D77}" presName="ellipse" presStyleLbl="trBgShp" presStyleIdx="0" presStyleCnt="1"/>
      <dgm:spPr/>
    </dgm:pt>
    <dgm:pt modelId="{994F4F57-FFA7-4DDA-82A7-0898A39ECAE4}" type="pres">
      <dgm:prSet presAssocID="{D9A49725-5D09-479F-B377-95A735475D77}" presName="arrow1" presStyleLbl="fgShp" presStyleIdx="0" presStyleCnt="1"/>
      <dgm:spPr/>
    </dgm:pt>
    <dgm:pt modelId="{2A35426C-8A83-45DF-A6FE-907F32156674}" type="pres">
      <dgm:prSet presAssocID="{D9A49725-5D09-479F-B377-95A735475D7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72184-1E7C-463D-BA51-C4339005D249}" type="pres">
      <dgm:prSet presAssocID="{C8D30016-831C-436A-B8F3-EC58167272A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E8486-8E09-42EC-9F39-0B5A28389259}" type="pres">
      <dgm:prSet presAssocID="{B014807C-2AD2-4856-80FD-72D9A7A3CCA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DCD1A-2DC5-4D30-8257-7935AE003AAC}" type="pres">
      <dgm:prSet presAssocID="{3B539DE3-B41D-4201-84B0-5A9A2BBEABC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BE95C-9D07-4B88-8D7E-BEC04CC5AF2B}" type="pres">
      <dgm:prSet presAssocID="{D9A49725-5D09-479F-B377-95A735475D77}" presName="funnel" presStyleLbl="trAlignAcc1" presStyleIdx="0" presStyleCnt="1"/>
      <dgm:spPr/>
    </dgm:pt>
  </dgm:ptLst>
  <dgm:cxnLst>
    <dgm:cxn modelId="{7BC5A614-D6C7-47D4-9352-B9ADD6CEC666}" srcId="{D9A49725-5D09-479F-B377-95A735475D77}" destId="{6117D285-9D1F-42F9-BEA5-513575E6E4F3}" srcOrd="4" destOrd="0" parTransId="{408721F5-56BD-4BD8-B6B2-D1772F12F87D}" sibTransId="{3530BCBA-108B-44DA-9131-3ECC9ADA1DB1}"/>
    <dgm:cxn modelId="{680585B2-CCE2-4A1F-8095-D5748C09E003}" srcId="{D9A49725-5D09-479F-B377-95A735475D77}" destId="{3B539DE3-B41D-4201-84B0-5A9A2BBEABC7}" srcOrd="3" destOrd="0" parTransId="{D6BD3EA5-4AB6-40DF-AF5B-CF5C7CF8962A}" sibTransId="{96FA5AE2-268B-42C7-8856-DE6985C345D3}"/>
    <dgm:cxn modelId="{39EBB892-2E75-4CA0-8071-37BFD79F39F0}" type="presOf" srcId="{D9A49725-5D09-479F-B377-95A735475D77}" destId="{6F3A3170-133B-4C8B-B3F0-0E023154E416}" srcOrd="0" destOrd="0" presId="urn:microsoft.com/office/officeart/2005/8/layout/funnel1"/>
    <dgm:cxn modelId="{99AC7392-AD23-4336-96B7-843D9D81AEF4}" srcId="{D9A49725-5D09-479F-B377-95A735475D77}" destId="{B014807C-2AD2-4856-80FD-72D9A7A3CCA6}" srcOrd="2" destOrd="0" parTransId="{1FB43BCC-E2EB-43E6-80AD-A04E2FFA821E}" sibTransId="{10905A7B-54F2-4CF0-8148-5DCFC2F0171A}"/>
    <dgm:cxn modelId="{FAB17F74-3B27-44A2-90B3-CC15503F6860}" srcId="{D9A49725-5D09-479F-B377-95A735475D77}" destId="{4698291D-7277-419F-8A6D-5855C9446B89}" srcOrd="0" destOrd="0" parTransId="{7A269498-1AEF-4FD4-8992-222341F245AF}" sibTransId="{62453113-AB14-42F2-8789-FFCEE4F84DAE}"/>
    <dgm:cxn modelId="{BC3845B2-E45B-41D3-A7D7-71B4360B6C58}" type="presOf" srcId="{C8D30016-831C-436A-B8F3-EC58167272A6}" destId="{9A7E8486-8E09-42EC-9F39-0B5A28389259}" srcOrd="0" destOrd="0" presId="urn:microsoft.com/office/officeart/2005/8/layout/funnel1"/>
    <dgm:cxn modelId="{F7080A1D-51E0-43EC-868A-27D0C0C518A1}" type="presOf" srcId="{3B539DE3-B41D-4201-84B0-5A9A2BBEABC7}" destId="{2A35426C-8A83-45DF-A6FE-907F32156674}" srcOrd="0" destOrd="0" presId="urn:microsoft.com/office/officeart/2005/8/layout/funnel1"/>
    <dgm:cxn modelId="{4FD1DA56-57E9-49ED-BE00-BFD77CA7DA14}" srcId="{D9A49725-5D09-479F-B377-95A735475D77}" destId="{C8D30016-831C-436A-B8F3-EC58167272A6}" srcOrd="1" destOrd="0" parTransId="{7701336F-BB48-4022-A885-E0C71B1D653A}" sibTransId="{30701A42-7D0B-40A0-B629-03CB1715150D}"/>
    <dgm:cxn modelId="{7E780C7A-3798-4026-B886-4CCB23FCDEB1}" type="presOf" srcId="{B014807C-2AD2-4856-80FD-72D9A7A3CCA6}" destId="{75C72184-1E7C-463D-BA51-C4339005D249}" srcOrd="0" destOrd="0" presId="urn:microsoft.com/office/officeart/2005/8/layout/funnel1"/>
    <dgm:cxn modelId="{0A0C1F93-9B13-4E0D-9018-A9B285648597}" type="presOf" srcId="{4698291D-7277-419F-8A6D-5855C9446B89}" destId="{C8CDCD1A-2DC5-4D30-8257-7935AE003AAC}" srcOrd="0" destOrd="0" presId="urn:microsoft.com/office/officeart/2005/8/layout/funnel1"/>
    <dgm:cxn modelId="{10CC81F5-A3C5-4FE9-9BB9-D546E13BF8B4}" type="presParOf" srcId="{6F3A3170-133B-4C8B-B3F0-0E023154E416}" destId="{9315BB5A-F907-4EF1-8844-EBDDDB89BD1F}" srcOrd="0" destOrd="0" presId="urn:microsoft.com/office/officeart/2005/8/layout/funnel1"/>
    <dgm:cxn modelId="{00DF4647-7D5F-40F7-A6EF-DF38FF793E74}" type="presParOf" srcId="{6F3A3170-133B-4C8B-B3F0-0E023154E416}" destId="{994F4F57-FFA7-4DDA-82A7-0898A39ECAE4}" srcOrd="1" destOrd="0" presId="urn:microsoft.com/office/officeart/2005/8/layout/funnel1"/>
    <dgm:cxn modelId="{B898F709-C59A-485D-BEB0-BD237797E69D}" type="presParOf" srcId="{6F3A3170-133B-4C8B-B3F0-0E023154E416}" destId="{2A35426C-8A83-45DF-A6FE-907F32156674}" srcOrd="2" destOrd="0" presId="urn:microsoft.com/office/officeart/2005/8/layout/funnel1"/>
    <dgm:cxn modelId="{CEE5ED1A-3B16-43DB-897C-9F2592E29A85}" type="presParOf" srcId="{6F3A3170-133B-4C8B-B3F0-0E023154E416}" destId="{75C72184-1E7C-463D-BA51-C4339005D249}" srcOrd="3" destOrd="0" presId="urn:microsoft.com/office/officeart/2005/8/layout/funnel1"/>
    <dgm:cxn modelId="{A3DB857D-074A-4408-BD97-161862D2E5E6}" type="presParOf" srcId="{6F3A3170-133B-4C8B-B3F0-0E023154E416}" destId="{9A7E8486-8E09-42EC-9F39-0B5A28389259}" srcOrd="4" destOrd="0" presId="urn:microsoft.com/office/officeart/2005/8/layout/funnel1"/>
    <dgm:cxn modelId="{AECE03BF-C031-40FA-8718-CB56B818C3F6}" type="presParOf" srcId="{6F3A3170-133B-4C8B-B3F0-0E023154E416}" destId="{C8CDCD1A-2DC5-4D30-8257-7935AE003AAC}" srcOrd="5" destOrd="0" presId="urn:microsoft.com/office/officeart/2005/8/layout/funnel1"/>
    <dgm:cxn modelId="{9376942D-1294-4206-9EF3-11D1FE6BFACA}" type="presParOf" srcId="{6F3A3170-133B-4C8B-B3F0-0E023154E416}" destId="{D79BE95C-9D07-4B88-8D7E-BEC04CC5AF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15BB5A-F907-4EF1-8844-EBDDDB89BD1F}">
      <dsp:nvSpPr>
        <dsp:cNvPr id="0" name=""/>
        <dsp:cNvSpPr/>
      </dsp:nvSpPr>
      <dsp:spPr>
        <a:xfrm>
          <a:off x="1088270" y="177743"/>
          <a:ext cx="3527521" cy="122506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F4F57-FFA7-4DDA-82A7-0898A39ECAE4}">
      <dsp:nvSpPr>
        <dsp:cNvPr id="0" name=""/>
        <dsp:cNvSpPr/>
      </dsp:nvSpPr>
      <dsp:spPr>
        <a:xfrm>
          <a:off x="2515685" y="3177503"/>
          <a:ext cx="683628" cy="43752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5426C-8A83-45DF-A6FE-907F32156674}">
      <dsp:nvSpPr>
        <dsp:cNvPr id="0" name=""/>
        <dsp:cNvSpPr/>
      </dsp:nvSpPr>
      <dsp:spPr>
        <a:xfrm>
          <a:off x="1216792" y="3527521"/>
          <a:ext cx="3281415" cy="820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Survival</a:t>
          </a:r>
        </a:p>
      </dsp:txBody>
      <dsp:txXfrm>
        <a:off x="1216792" y="3527521"/>
        <a:ext cx="3281415" cy="820353"/>
      </dsp:txXfrm>
    </dsp:sp>
    <dsp:sp modelId="{75C72184-1E7C-463D-BA51-C4339005D249}">
      <dsp:nvSpPr>
        <dsp:cNvPr id="0" name=""/>
        <dsp:cNvSpPr/>
      </dsp:nvSpPr>
      <dsp:spPr>
        <a:xfrm>
          <a:off x="2370756" y="1497419"/>
          <a:ext cx="1230530" cy="1230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Environment</a:t>
          </a:r>
        </a:p>
      </dsp:txBody>
      <dsp:txXfrm>
        <a:off x="2370756" y="1497419"/>
        <a:ext cx="1230530" cy="1230530"/>
      </dsp:txXfrm>
    </dsp:sp>
    <dsp:sp modelId="{9A7E8486-8E09-42EC-9F39-0B5A28389259}">
      <dsp:nvSpPr>
        <dsp:cNvPr id="0" name=""/>
        <dsp:cNvSpPr/>
      </dsp:nvSpPr>
      <dsp:spPr>
        <a:xfrm>
          <a:off x="1490243" y="574247"/>
          <a:ext cx="1230530" cy="1230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Traits</a:t>
          </a:r>
        </a:p>
      </dsp:txBody>
      <dsp:txXfrm>
        <a:off x="1490243" y="574247"/>
        <a:ext cx="1230530" cy="1230530"/>
      </dsp:txXfrm>
    </dsp:sp>
    <dsp:sp modelId="{C8CDCD1A-2DC5-4D30-8257-7935AE003AAC}">
      <dsp:nvSpPr>
        <dsp:cNvPr id="0" name=""/>
        <dsp:cNvSpPr/>
      </dsp:nvSpPr>
      <dsp:spPr>
        <a:xfrm>
          <a:off x="2748119" y="276732"/>
          <a:ext cx="1230530" cy="1230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Variation</a:t>
          </a:r>
        </a:p>
      </dsp:txBody>
      <dsp:txXfrm>
        <a:off x="2748119" y="276732"/>
        <a:ext cx="1230530" cy="1230530"/>
      </dsp:txXfrm>
    </dsp:sp>
    <dsp:sp modelId="{D79BE95C-9D07-4B88-8D7E-BEC04CC5AF2B}">
      <dsp:nvSpPr>
        <dsp:cNvPr id="0" name=""/>
        <dsp:cNvSpPr/>
      </dsp:nvSpPr>
      <dsp:spPr>
        <a:xfrm>
          <a:off x="943341" y="27345"/>
          <a:ext cx="3828317" cy="306265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676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378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73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854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183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851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851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320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46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18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15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85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85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12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37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73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84860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D2533C"/>
                </a:solidFill>
                <a:latin typeface="Calibri"/>
              </a:rPr>
              <a:t>Variation </a:t>
            </a:r>
            <a:r>
              <a:rPr lang="en-US" altLang="en-US" dirty="0"/>
              <a:t>in Traits </a:t>
            </a:r>
            <a:r>
              <a:rPr lang="en-US" altLang="en-US"/>
              <a:t>Lesson 7b 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When Mice Survive Long Enough to Have Babies, What Will the Next Generation Look Like?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1242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54864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Your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i="1" dirty="0"/>
              <a:t>I predict the [tan/white/black] mice are more </a:t>
            </a:r>
            <a:br>
              <a:rPr lang="en-US" sz="3200" i="1" dirty="0"/>
            </a:br>
            <a:r>
              <a:rPr lang="en-US" sz="3200" i="1" dirty="0"/>
              <a:t>likely to survive in the changed environment because ____________.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119218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990600"/>
          </a:xfrm>
        </p:spPr>
        <p:txBody>
          <a:bodyPr>
            <a:normAutofit/>
          </a:bodyPr>
          <a:lstStyle/>
          <a:p>
            <a:r>
              <a:rPr lang="en-US" sz="3400" dirty="0"/>
              <a:t>Share Your Cartoon Summaries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9722935"/>
              </p:ext>
            </p:extLst>
          </p:nvPr>
        </p:nvGraphicFramePr>
        <p:xfrm>
          <a:off x="533400" y="1524000"/>
          <a:ext cx="8229600" cy="4876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71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8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6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Box 1: </a:t>
                      </a:r>
                      <a:r>
                        <a:rPr lang="en-US" sz="1500" dirty="0">
                          <a:effectLst/>
                        </a:rPr>
                        <a:t>The fur colors of mice in new lava environment are ________, ________, and __________.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Box 2: </a:t>
                      </a:r>
                      <a:r>
                        <a:rPr lang="en-US" sz="1500" dirty="0">
                          <a:effectLst/>
                        </a:rPr>
                        <a:t>The hawks eat more of the mice that have these fur colors : __________ and ___________.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 the picture below, draw an </a:t>
                      </a:r>
                      <a:r>
                        <a:rPr lang="en-US" sz="1500" i="1" dirty="0">
                          <a:effectLst/>
                        </a:rPr>
                        <a:t>X</a:t>
                      </a:r>
                      <a:r>
                        <a:rPr lang="en-US" sz="1500" dirty="0">
                          <a:effectLst/>
                        </a:rPr>
                        <a:t> over </a:t>
                      </a:r>
                      <a:r>
                        <a:rPr lang="en-US" sz="1500" b="1" dirty="0">
                          <a:effectLst/>
                        </a:rPr>
                        <a:t>eight mice </a:t>
                      </a:r>
                      <a:r>
                        <a:rPr lang="en-US" sz="1500" dirty="0">
                          <a:effectLst/>
                        </a:rPr>
                        <a:t>that the hawks are most likely to eat. Write the fur colors of those mice in the blanks above.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3886200" cy="321273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474098" cy="318007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08613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000" i="1" dirty="0"/>
              <a:t>When mice survive long enough to have babies, what will the next generation look like?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000" dirty="0"/>
              <a:t>Answer this question in your science notebook using this sentence starter: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000" i="1" dirty="0"/>
              <a:t>I think the next generation of mice </a:t>
            </a:r>
            <a:br>
              <a:rPr lang="en-US" sz="3000" i="1" dirty="0"/>
            </a:br>
            <a:r>
              <a:rPr lang="en-US" sz="3000" i="1" dirty="0"/>
              <a:t>will have [tan/white/black] fur </a:t>
            </a:r>
            <a:br>
              <a:rPr lang="en-US" sz="3000" i="1" dirty="0"/>
            </a:br>
            <a:r>
              <a:rPr lang="en-US" sz="3000" i="1" dirty="0"/>
              <a:t>because _____________.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Use science words from our word wall and evidence from the cartoon summary in your explanation.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34829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Our Unit Central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Do all of the mice living in the same environment, such as a field or forest, </a:t>
            </a:r>
            <a:br>
              <a:rPr lang="en-US" sz="3200" dirty="0"/>
            </a:br>
            <a:r>
              <a:rPr lang="en-US" sz="3200" dirty="0"/>
              <a:t>have an equal chance of surviving?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590800" cy="172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2815042" cy="11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2971800" cy="130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67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Before the Volcano Erupted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4343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533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Talk about these questions with an elbow partner:</a:t>
            </a:r>
          </a:p>
          <a:p>
            <a:pPr marL="731520" indent="-365760">
              <a:spcBef>
                <a:spcPts val="1200"/>
              </a:spcBef>
            </a:pPr>
            <a:r>
              <a:rPr lang="en-US" sz="2800" dirty="0"/>
              <a:t>Which variation in the fur-color trait gave the mice more of a survival advantage </a:t>
            </a:r>
            <a:r>
              <a:rPr lang="en-US" sz="2800" b="1" dirty="0"/>
              <a:t>before</a:t>
            </a:r>
            <a:r>
              <a:rPr lang="en-US" sz="2800" dirty="0"/>
              <a:t> the volcano erupted?</a:t>
            </a:r>
          </a:p>
          <a:p>
            <a:pPr marL="731520" indent="-365760">
              <a:spcBef>
                <a:spcPts val="1200"/>
              </a:spcBef>
            </a:pPr>
            <a:r>
              <a:rPr lang="en-US" sz="2800" dirty="0"/>
              <a:t>Which color of mice (tan, white, or black) do you think would become </a:t>
            </a:r>
            <a:r>
              <a:rPr lang="en-US" sz="2800" b="1" dirty="0"/>
              <a:t>more common </a:t>
            </a:r>
            <a:r>
              <a:rPr lang="en-US" sz="2800" dirty="0"/>
              <a:t>over time if the environment </a:t>
            </a:r>
            <a:br>
              <a:rPr lang="en-US" sz="2800" dirty="0"/>
            </a:br>
            <a:r>
              <a:rPr lang="en-US" sz="2800" dirty="0"/>
              <a:t>stayed the same? </a:t>
            </a:r>
            <a:br>
              <a:rPr lang="en-US" sz="2800" dirty="0"/>
            </a:br>
            <a:r>
              <a:rPr lang="en-US" sz="2800" dirty="0"/>
              <a:t>Why do you think </a:t>
            </a:r>
            <a:br>
              <a:rPr lang="en-US" sz="2800" dirty="0"/>
            </a:br>
            <a:r>
              <a:rPr lang="en-US" sz="2800" dirty="0"/>
              <a:t>so?</a:t>
            </a:r>
          </a:p>
        </p:txBody>
      </p:sp>
    </p:spTree>
    <p:extLst>
      <p:ext uri="{BB962C8B-B14F-4D97-AF65-F5344CB8AC3E}">
        <p14:creationId xmlns:p14="http://schemas.microsoft.com/office/powerpoint/2010/main" xmlns="" val="246130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After the Volcano Erupted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533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Talk about these questions with an elbow partner:</a:t>
            </a:r>
          </a:p>
          <a:p>
            <a:pPr marL="731520" indent="-365760">
              <a:spcBef>
                <a:spcPts val="1200"/>
              </a:spcBef>
            </a:pPr>
            <a:r>
              <a:rPr lang="en-US" sz="2800" dirty="0"/>
              <a:t>Which variation in the fur-color trait gave the mice more of a survival advantage </a:t>
            </a:r>
            <a:r>
              <a:rPr lang="en-US" sz="2800" b="1" dirty="0"/>
              <a:t>after </a:t>
            </a:r>
            <a:r>
              <a:rPr lang="en-US" sz="2800" dirty="0"/>
              <a:t>the volcano erupted?</a:t>
            </a:r>
          </a:p>
          <a:p>
            <a:pPr marL="731520" indent="-365760">
              <a:spcBef>
                <a:spcPts val="1200"/>
              </a:spcBef>
            </a:pPr>
            <a:r>
              <a:rPr lang="en-US" sz="2800" dirty="0"/>
              <a:t>Which color of mice (tan, white, or black) do </a:t>
            </a:r>
            <a:br>
              <a:rPr lang="en-US" sz="2800" dirty="0"/>
            </a:br>
            <a:r>
              <a:rPr lang="en-US" sz="2800" dirty="0"/>
              <a:t>you think would become </a:t>
            </a:r>
            <a:r>
              <a:rPr lang="en-US" sz="2800" b="1" dirty="0"/>
              <a:t>more common </a:t>
            </a:r>
            <a:r>
              <a:rPr lang="en-US" sz="2800" dirty="0"/>
              <a:t>over time in the lava </a:t>
            </a:r>
            <a:br>
              <a:rPr lang="en-US" sz="2800" dirty="0"/>
            </a:br>
            <a:r>
              <a:rPr lang="en-US" sz="2800" dirty="0"/>
              <a:t>environment ? </a:t>
            </a:r>
            <a:br>
              <a:rPr lang="en-US" sz="2800" dirty="0"/>
            </a:br>
            <a:r>
              <a:rPr lang="en-US" sz="2800" dirty="0"/>
              <a:t>Why do you think </a:t>
            </a:r>
            <a:br>
              <a:rPr lang="en-US" sz="2800" dirty="0"/>
            </a:br>
            <a:r>
              <a:rPr lang="en-US" sz="2800" dirty="0"/>
              <a:t>so?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4038600" cy="239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130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marL="77724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Variation in traits</a:t>
            </a:r>
            <a:r>
              <a:rPr lang="en-US" sz="3000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Calibri" charset="0"/>
              </a:rPr>
              <a:t>and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 the environment affect which living things of the same kind survive long enough to produce young (babies).</a:t>
            </a:r>
          </a:p>
          <a:p>
            <a:pPr marL="365760" indent="-365760">
              <a:spcBef>
                <a:spcPts val="1800"/>
              </a:spcBef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When the environment changes, living things with trait variations that blend into the environment have a better chance of surviving. </a:t>
            </a:r>
          </a:p>
          <a:p>
            <a:pPr marL="365760" indent="-365760">
              <a:spcBef>
                <a:spcPts val="1800"/>
              </a:spcBef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Living things of the same kind that </a:t>
            </a:r>
            <a:r>
              <a:rPr lang="en-US" sz="3000" b="1" dirty="0">
                <a:solidFill>
                  <a:srgbClr val="000000"/>
                </a:solidFill>
                <a:latin typeface="Calibri" charset="0"/>
              </a:rPr>
              <a:t>survive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 pass on their trait variations to the next generation (the babies). Over time, these variations become more common.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33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600200" y="1397001"/>
          <a:ext cx="5715000" cy="437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>
            <a:off x="4118293" y="5656527"/>
            <a:ext cx="683628" cy="437522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990600" y="6006545"/>
            <a:ext cx="7162800" cy="820353"/>
            <a:chOff x="1216792" y="3527521"/>
            <a:chExt cx="3281415" cy="820353"/>
          </a:xfrm>
        </p:grpSpPr>
        <p:sp>
          <p:nvSpPr>
            <p:cNvPr id="7" name="Rectangle 6"/>
            <p:cNvSpPr/>
            <p:nvPr/>
          </p:nvSpPr>
          <p:spPr>
            <a:xfrm>
              <a:off x="1216792" y="3527521"/>
              <a:ext cx="3281415" cy="8203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216792" y="3527521"/>
              <a:ext cx="3281415" cy="820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/>
                <a:t>Babies or Young (Next Generation)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4681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Our Unit Central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Do all of the mice living in the same environment, such as a field or forest, </a:t>
            </a:r>
            <a:br>
              <a:rPr lang="en-US" sz="3200" dirty="0"/>
            </a:br>
            <a:r>
              <a:rPr lang="en-US" sz="3200" dirty="0"/>
              <a:t>have an equal chance of surviving?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590800" cy="172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2815042" cy="11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2971800" cy="130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67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Review: What Affects Survival in Mice?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350582642"/>
              </p:ext>
            </p:extLst>
          </p:nvPr>
        </p:nvGraphicFramePr>
        <p:xfrm>
          <a:off x="1600200" y="1397001"/>
          <a:ext cx="5715000" cy="437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>
            <a:off x="4118293" y="5656527"/>
            <a:ext cx="683628" cy="437522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990600" y="6006545"/>
            <a:ext cx="7162800" cy="820353"/>
            <a:chOff x="1216792" y="3527521"/>
            <a:chExt cx="3281415" cy="820353"/>
          </a:xfrm>
        </p:grpSpPr>
        <p:sp>
          <p:nvSpPr>
            <p:cNvPr id="7" name="Rectangle 6"/>
            <p:cNvSpPr/>
            <p:nvPr/>
          </p:nvSpPr>
          <p:spPr>
            <a:xfrm>
              <a:off x="1216792" y="3527521"/>
              <a:ext cx="3281415" cy="8203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216792" y="3527521"/>
              <a:ext cx="3281415" cy="820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/>
                <a:t>Babies or Young (Next Generation)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2590800" cy="172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815042" cy="11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2971800" cy="130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92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When mice survive long enough to have babies, what will the next generation look like?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4829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Mice in a Field: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2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130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The Environment Changed!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038600" cy="277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D78B91-329C-4D92-A43F-AF4088A22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87674"/>
            <a:ext cx="4152900" cy="27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39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The Mice Returned!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067"/>
            <a:ext cx="735071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865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990600"/>
          </a:xfrm>
        </p:spPr>
        <p:txBody>
          <a:bodyPr/>
          <a:lstStyle/>
          <a:p>
            <a:r>
              <a:rPr lang="en-US" dirty="0"/>
              <a:t>What Do You Predict?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i="1" dirty="0"/>
              <a:t>Which mice do you think are more likely to survive in the changed environment? Why do you think so?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000" b="1" dirty="0"/>
              <a:t>Turn and Talk: </a:t>
            </a:r>
            <a:r>
              <a:rPr lang="en-US" sz="3000" dirty="0"/>
              <a:t>Discuss these questions with an elbow partner. Then write your predictions and reasoning in your science notebook using this sentence starter: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000" i="1" dirty="0"/>
              <a:t>I predict the [tan/white/black] mice are more </a:t>
            </a:r>
            <a:br>
              <a:rPr lang="en-US" sz="3000" i="1" dirty="0"/>
            </a:br>
            <a:r>
              <a:rPr lang="en-US" sz="3000" i="1" dirty="0"/>
              <a:t>likely to survive in the changed environment because ____________.</a:t>
            </a:r>
          </a:p>
        </p:txBody>
      </p:sp>
    </p:spTree>
    <p:extLst>
      <p:ext uri="{BB962C8B-B14F-4D97-AF65-F5344CB8AC3E}">
        <p14:creationId xmlns:p14="http://schemas.microsoft.com/office/powerpoint/2010/main" xmlns="" val="119218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990600"/>
          </a:xfrm>
        </p:spPr>
        <p:txBody>
          <a:bodyPr>
            <a:normAutofit/>
          </a:bodyPr>
          <a:lstStyle/>
          <a:p>
            <a:r>
              <a:rPr lang="en-US" sz="3400" dirty="0"/>
              <a:t>Cartoon Summary of Mice in a Lava Environment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9722935"/>
              </p:ext>
            </p:extLst>
          </p:nvPr>
        </p:nvGraphicFramePr>
        <p:xfrm>
          <a:off x="533400" y="1524000"/>
          <a:ext cx="8229600" cy="4724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71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8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Box 1: </a:t>
                      </a:r>
                      <a:r>
                        <a:rPr lang="en-US" sz="1500" dirty="0">
                          <a:effectLst/>
                        </a:rPr>
                        <a:t>The fur colors of mice in new lava environment are ________, ________, and __________.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Box 2: </a:t>
                      </a:r>
                      <a:r>
                        <a:rPr lang="en-US" sz="1500" dirty="0">
                          <a:effectLst/>
                        </a:rPr>
                        <a:t>The hawks eat more of the mice that have these fur colors : __________ and ___________.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 the picture below, draw an </a:t>
                      </a:r>
                      <a:r>
                        <a:rPr lang="en-US" sz="1500" i="1" dirty="0">
                          <a:effectLst/>
                        </a:rPr>
                        <a:t>X</a:t>
                      </a:r>
                      <a:r>
                        <a:rPr lang="en-US" sz="1500" dirty="0">
                          <a:effectLst/>
                        </a:rPr>
                        <a:t> over </a:t>
                      </a:r>
                      <a:r>
                        <a:rPr lang="en-US" sz="1500" b="1" dirty="0">
                          <a:effectLst/>
                        </a:rPr>
                        <a:t>eight mice </a:t>
                      </a:r>
                      <a:r>
                        <a:rPr lang="en-US" sz="1500" dirty="0">
                          <a:effectLst/>
                        </a:rPr>
                        <a:t>that the hawks are most likely to eat. Write the fur colors of those mice in the blanks above.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886200" cy="321273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588" y="2971800"/>
            <a:ext cx="3474098" cy="318007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086136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8708</TotalTime>
  <Words>527</Words>
  <Application>Microsoft Office PowerPoint</Application>
  <PresentationFormat>On-screen Show (4:3)</PresentationFormat>
  <Paragraphs>100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Variation in Traits Lesson 7b </vt:lpstr>
      <vt:lpstr>Our Unit Central Question</vt:lpstr>
      <vt:lpstr>Review: What Affects Survival in Mice?</vt:lpstr>
      <vt:lpstr>Today’s Focus Question</vt:lpstr>
      <vt:lpstr>Mice in a Field: Part 1</vt:lpstr>
      <vt:lpstr>The Environment Changed!</vt:lpstr>
      <vt:lpstr>The Mice Returned!</vt:lpstr>
      <vt:lpstr>What Do You Predict?</vt:lpstr>
      <vt:lpstr>Cartoon Summary of Mice in a Lava Environment</vt:lpstr>
      <vt:lpstr>Your Predictions</vt:lpstr>
      <vt:lpstr>Share Your Cartoon Summaries</vt:lpstr>
      <vt:lpstr>Today’s Focus Question</vt:lpstr>
      <vt:lpstr>Our Unit Central Question</vt:lpstr>
      <vt:lpstr>Before the Volcano Erupted</vt:lpstr>
      <vt:lpstr>After the Volcano Erupted</vt:lpstr>
      <vt:lpstr>Key Science Ideas</vt:lpstr>
      <vt:lpstr>Let’s Summarize!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211</cp:revision>
  <dcterms:created xsi:type="dcterms:W3CDTF">2014-06-10T18:20:14Z</dcterms:created>
  <dcterms:modified xsi:type="dcterms:W3CDTF">2019-12-04T17:46:23Z</dcterms:modified>
</cp:coreProperties>
</file>