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sldIdLst>
    <p:sldId id="383" r:id="rId2"/>
    <p:sldId id="384" r:id="rId3"/>
    <p:sldId id="380" r:id="rId4"/>
    <p:sldId id="370" r:id="rId5"/>
    <p:sldId id="371" r:id="rId6"/>
    <p:sldId id="372" r:id="rId7"/>
    <p:sldId id="382" r:id="rId8"/>
    <p:sldId id="385" r:id="rId9"/>
    <p:sldId id="386" r:id="rId10"/>
    <p:sldId id="387" r:id="rId11"/>
    <p:sldId id="374" r:id="rId12"/>
  </p:sldIdLst>
  <p:sldSz cx="9144000" cy="6858000" type="screen4x3"/>
  <p:notesSz cx="6858000" cy="9144000"/>
  <p:custDataLst>
    <p:tags r:id="rId14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Stacey Luce" initials="SL" lastIdx="1" clrIdx="0"/>
  <p:cmAuthor id="1" name="Justine Newell" initials="JN" lastIdx="9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71916" autoAdjust="0"/>
  </p:normalViewPr>
  <p:slideViewPr>
    <p:cSldViewPr>
      <p:cViewPr>
        <p:scale>
          <a:sx n="70" d="100"/>
          <a:sy n="70" d="100"/>
        </p:scale>
        <p:origin x="-1386" y="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gs" Target="tags/tag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13E99A0-5A01-41BA-AC39-BB8F130969B5}" type="datetimeFigureOut">
              <a:rPr lang="en-US" smtClean="0"/>
              <a:pPr/>
              <a:t>5/3/2019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58BEC4D-D1F7-4625-B0BA-2126EAFE9E6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6917972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0A9E7CF9-240F-482B-9EC3-A2AD26735D19}" type="slidenum">
              <a:rPr lang="en-US" altLang="en-US">
                <a:solidFill>
                  <a:prstClr val="black"/>
                </a:solidFill>
              </a:rPr>
              <a:pPr eaLnBrk="1" hangingPunct="1">
                <a:spcBef>
                  <a:spcPct val="0"/>
                </a:spcBef>
              </a:pPr>
              <a:t>1</a:t>
            </a:fld>
            <a:endParaRPr lang="en-US" altLang="en-US">
              <a:solidFill>
                <a:prstClr val="black"/>
              </a:solidFill>
            </a:endParaRPr>
          </a:p>
        </p:txBody>
      </p:sp>
      <p:sp>
        <p:nvSpPr>
          <p:cNvPr id="860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602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xmlns="" val="79676330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66810698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89077874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28184183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5613040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86703857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89896833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89896833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89896833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8907787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685800" y="3398838"/>
            <a:ext cx="7848600" cy="1587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736509-B7D9-4E14-990D-0939A6D2E15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466090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950129-838B-4CD0-82C5-B9E5CA8BA4D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9109853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3227E1-08E6-4E55-9BDE-7F7F260040A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1863072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7A78D6-729F-4E75-A2D7-D2A416F3A9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0394501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731838" y="4598988"/>
            <a:ext cx="7848600" cy="1587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/>
          <a:lstStyle>
            <a:lvl1pPr algn="l">
              <a:defRPr sz="4800" b="0" cap="all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6BBEB5-01D6-47A2-BCF3-B3B9837CD53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51758983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>
                <a:latin typeface="Calibri" panose="020F0502020204030204" pitchFamily="34" charset="0"/>
              </a:defRPr>
            </a:lvl1pPr>
            <a:lvl2pPr>
              <a:defRPr sz="2400">
                <a:latin typeface="Calibri" panose="020F0502020204030204" pitchFamily="34" charset="0"/>
              </a:defRPr>
            </a:lvl2pPr>
            <a:lvl3pPr>
              <a:defRPr sz="2000">
                <a:latin typeface="Calibri" panose="020F0502020204030204" pitchFamily="34" charset="0"/>
              </a:defRPr>
            </a:lvl3pPr>
            <a:lvl4pPr>
              <a:defRPr sz="1800">
                <a:latin typeface="Calibri" panose="020F0502020204030204" pitchFamily="34" charset="0"/>
              </a:defRPr>
            </a:lvl4pPr>
            <a:lvl5pPr>
              <a:defRPr sz="1800">
                <a:latin typeface="Calibri" panose="020F050202020403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>
                <a:latin typeface="Calibri" panose="020F0502020204030204" pitchFamily="34" charset="0"/>
              </a:defRPr>
            </a:lvl1pPr>
            <a:lvl2pPr>
              <a:defRPr sz="2400">
                <a:latin typeface="Calibri" panose="020F0502020204030204" pitchFamily="34" charset="0"/>
              </a:defRPr>
            </a:lvl2pPr>
            <a:lvl3pPr>
              <a:defRPr sz="2000">
                <a:latin typeface="Calibri" panose="020F0502020204030204" pitchFamily="34" charset="0"/>
              </a:defRPr>
            </a:lvl3pPr>
            <a:lvl4pPr>
              <a:defRPr sz="1800">
                <a:latin typeface="Calibri" panose="020F0502020204030204" pitchFamily="34" charset="0"/>
              </a:defRPr>
            </a:lvl4pPr>
            <a:lvl5pPr>
              <a:defRPr sz="1800">
                <a:latin typeface="Calibri" panose="020F050202020403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82B28A-D4AF-4B7E-8537-11780E8ECB0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9816008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 rot="5400000">
            <a:off x="2218531" y="4045744"/>
            <a:ext cx="4708525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>
                <a:latin typeface="Calibri" panose="020F0502020204030204" pitchFamily="34" charset="0"/>
              </a:defRPr>
            </a:lvl1pPr>
            <a:lvl2pPr>
              <a:defRPr sz="2000">
                <a:latin typeface="Calibri" panose="020F0502020204030204" pitchFamily="34" charset="0"/>
              </a:defRPr>
            </a:lvl2pPr>
            <a:lvl3pPr>
              <a:defRPr sz="1800">
                <a:latin typeface="Calibri" panose="020F0502020204030204" pitchFamily="34" charset="0"/>
              </a:defRPr>
            </a:lvl3pPr>
            <a:lvl4pPr>
              <a:defRPr sz="1600">
                <a:latin typeface="Calibri" panose="020F0502020204030204" pitchFamily="34" charset="0"/>
              </a:defRPr>
            </a:lvl4pPr>
            <a:lvl5pPr>
              <a:defRPr sz="1600">
                <a:latin typeface="Calibri" panose="020F050202020403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>
                <a:latin typeface="Calibri" panose="020F0502020204030204" pitchFamily="34" charset="0"/>
              </a:defRPr>
            </a:lvl1pPr>
            <a:lvl2pPr>
              <a:defRPr sz="2000">
                <a:latin typeface="Calibri" panose="020F0502020204030204" pitchFamily="34" charset="0"/>
              </a:defRPr>
            </a:lvl2pPr>
            <a:lvl3pPr>
              <a:defRPr sz="1800">
                <a:latin typeface="Calibri" panose="020F0502020204030204" pitchFamily="34" charset="0"/>
              </a:defRPr>
            </a:lvl3pPr>
            <a:lvl4pPr>
              <a:defRPr sz="1600">
                <a:latin typeface="Calibri" panose="020F0502020204030204" pitchFamily="34" charset="0"/>
              </a:defRPr>
            </a:lvl4pPr>
            <a:lvl5pPr>
              <a:defRPr sz="1600">
                <a:latin typeface="Calibri" panose="020F050202020403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C85E45-36ED-4CB7-AAF7-BE6B50D63CE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3674736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CF5097-F154-45E2-885E-C804689485C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9381159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66BDC2-34F1-4F7E-8EA7-5E37952CD37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022234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 rot="5400000">
            <a:off x="-13494" y="3580607"/>
            <a:ext cx="5578475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>
                <a:latin typeface="Calibri" panose="020F0502020204030204" pitchFamily="34" charset="0"/>
              </a:defRPr>
            </a:lvl1pPr>
            <a:lvl2pPr>
              <a:defRPr sz="2800">
                <a:latin typeface="Calibri" panose="020F0502020204030204" pitchFamily="34" charset="0"/>
              </a:defRPr>
            </a:lvl2pPr>
            <a:lvl3pPr>
              <a:defRPr sz="2400">
                <a:latin typeface="Calibri" panose="020F0502020204030204" pitchFamily="34" charset="0"/>
              </a:defRPr>
            </a:lvl3pPr>
            <a:lvl4pPr>
              <a:defRPr sz="2000">
                <a:latin typeface="Calibri" panose="020F0502020204030204" pitchFamily="34" charset="0"/>
              </a:defRPr>
            </a:lvl4pPr>
            <a:lvl5pPr>
              <a:defRPr sz="2000">
                <a:latin typeface="Calibri" panose="020F050202020403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>
                <a:latin typeface="Calibri" panose="020F050202020403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70B46F-C72C-481F-AA11-EB346A150C1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2028207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/>
          <a:lstStyle>
            <a:lvl1pPr algn="l">
              <a:defRPr sz="2400" b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 rtlCol="0">
            <a:normAutofit/>
          </a:bodyPr>
          <a:lstStyle>
            <a:lvl1pPr marL="0" indent="0">
              <a:buNone/>
              <a:defRPr sz="3200">
                <a:latin typeface="Calibri" panose="020F050202020403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>
                <a:latin typeface="Calibri" panose="020F050202020403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B61DD7-BAA8-421F-9E35-5963BE49B3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3563746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663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4100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/>
              <a:t>Click to edit Master text styles</a:t>
            </a:r>
          </a:p>
          <a:p>
            <a:pPr lvl="1"/>
            <a:r>
              <a:rPr lang="en-US" altLang="en-US" dirty="0"/>
              <a:t>Second level</a:t>
            </a:r>
          </a:p>
          <a:p>
            <a:pPr lvl="2"/>
            <a:r>
              <a:rPr lang="en-US" altLang="en-US" dirty="0"/>
              <a:t>Third level</a:t>
            </a:r>
          </a:p>
          <a:p>
            <a:pPr lvl="3"/>
            <a:r>
              <a:rPr lang="en-US" altLang="en-US" dirty="0"/>
              <a:t>Fourth level</a:t>
            </a:r>
          </a:p>
          <a:p>
            <a:pPr lvl="4"/>
            <a:r>
              <a:rPr lang="en-US" altLang="en-US" dirty="0"/>
              <a:t>Fifth level</a:t>
            </a:r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1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9050"/>
            <a:ext cx="28956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9050"/>
            <a:ext cx="41148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9050"/>
            <a:ext cx="10668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58F8E8D-CCF4-42A3-97FD-9805C969D99B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0202290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b="0" i="0" u="none" kern="1200" spc="-100">
          <a:solidFill>
            <a:schemeClr val="tx2"/>
          </a:solidFill>
          <a:latin typeface="Calibri" panose="020F0502020204030204" pitchFamily="34" charset="0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9pPr>
    </p:titleStyle>
    <p:bodyStyle>
      <a:lvl1pPr marL="182563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Arial" charset="0"/>
        <a:buChar char="•"/>
        <a:defRPr sz="24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1pPr>
      <a:lvl2pPr marL="457200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Arial" charset="0"/>
        <a:buChar char="•"/>
        <a:defRPr sz="20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2pPr>
      <a:lvl3pPr marL="730250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90000"/>
        <a:buFont typeface="Arial" charset="0"/>
        <a:buChar char="•"/>
        <a:defRPr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3pPr>
      <a:lvl4pPr marL="1004888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Arial" charset="0"/>
        <a:buChar char="•"/>
        <a:defRPr sz="16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4pPr>
      <a:lvl5pPr marL="1187450" indent="-1365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Arial" charset="0"/>
        <a:buChar char="•"/>
        <a:defRPr sz="14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gif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95400"/>
            <a:ext cx="7848600" cy="16764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en-US" dirty="0" smtClean="0">
                <a:solidFill>
                  <a:srgbClr val="D2533C"/>
                </a:solidFill>
                <a:latin typeface="Calibri"/>
              </a:rPr>
              <a:t>Variation </a:t>
            </a:r>
            <a:r>
              <a:rPr lang="en-US" altLang="en-US" dirty="0"/>
              <a:t>in </a:t>
            </a:r>
            <a:r>
              <a:rPr lang="en-US" altLang="en-US" dirty="0" smtClean="0"/>
              <a:t>Traits Lesson 2b </a:t>
            </a:r>
            <a:endParaRPr lang="en-US" altLang="en-US" dirty="0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762000" y="3505200"/>
            <a:ext cx="7391400" cy="1828800"/>
          </a:xfrm>
        </p:spPr>
        <p:txBody>
          <a:bodyPr rtlCol="0">
            <a:normAutofit/>
          </a:bodyPr>
          <a:lstStyle/>
          <a:p>
            <a:pPr eaLnBrk="1" fontAlgn="auto" hangingPunct="1">
              <a:lnSpc>
                <a:spcPct val="80000"/>
              </a:lnSpc>
              <a:spcAft>
                <a:spcPts val="0"/>
              </a:spcAft>
              <a:defRPr/>
            </a:pPr>
            <a:r>
              <a:rPr lang="en-US" sz="4000" dirty="0" smtClean="0">
                <a:solidFill>
                  <a:srgbClr val="0070C0"/>
                </a:solidFill>
              </a:rPr>
              <a:t>Do Plants Show Variation in Traits? How Do We Know?</a:t>
            </a:r>
            <a:endParaRPr lang="en-US" altLang="en-US" sz="4000" dirty="0">
              <a:solidFill>
                <a:srgbClr val="0070C0"/>
              </a:solidFill>
            </a:endParaRPr>
          </a:p>
        </p:txBody>
      </p:sp>
      <p:pic>
        <p:nvPicPr>
          <p:cNvPr id="5" name="Picture 4" descr="Noyce Logo copy.pn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219200" y="4800600"/>
            <a:ext cx="787400" cy="787400"/>
          </a:xfrm>
          <a:prstGeom prst="rect">
            <a:avLst/>
          </a:prstGeom>
        </p:spPr>
      </p:pic>
      <p:pic>
        <p:nvPicPr>
          <p:cNvPr id="6" name="Picture 5" descr="Macintosh HD1:Users:nicolewickler:Desktop:Screen Shot 2013-10-14 at 11.04.49 AM.png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3526" t="10564" r="3623" b="5182"/>
          <a:stretch/>
        </p:blipFill>
        <p:spPr bwMode="auto">
          <a:xfrm>
            <a:off x="3282950" y="4927600"/>
            <a:ext cx="679450" cy="622300"/>
          </a:xfrm>
          <a:prstGeom prst="ellipse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pic>
        <p:nvPicPr>
          <p:cNvPr id="7" name="Picture 6" descr="Macintosh HD:Users:ceemast:Desktop:CPP_logogreen1.gif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207000" y="4876800"/>
            <a:ext cx="736600" cy="711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629400" y="4901406"/>
            <a:ext cx="1428750" cy="5857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13483392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81000"/>
            <a:ext cx="8077200" cy="990600"/>
          </a:xfrm>
        </p:spPr>
        <p:txBody>
          <a:bodyPr/>
          <a:lstStyle/>
          <a:p>
            <a:r>
              <a:rPr lang="en-US" dirty="0" smtClean="0"/>
              <a:t>Let’s Summarize!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219200"/>
            <a:ext cx="8229600" cy="5181600"/>
          </a:xfrm>
        </p:spPr>
        <p:txBody>
          <a:bodyPr/>
          <a:lstStyle/>
          <a:p>
            <a:pPr marL="0" indent="0">
              <a:buNone/>
            </a:pPr>
            <a:r>
              <a:rPr lang="en-US" sz="3000" b="1" dirty="0" smtClean="0"/>
              <a:t>Today’s focus </a:t>
            </a:r>
            <a:r>
              <a:rPr lang="en-US" sz="3000" b="1" dirty="0" smtClean="0"/>
              <a:t>questions: </a:t>
            </a:r>
            <a:r>
              <a:rPr lang="en-US" sz="3000" i="1" dirty="0" smtClean="0"/>
              <a:t>Do plants show variation in traits? How do we know?</a:t>
            </a:r>
            <a:endParaRPr lang="en-US" sz="3000" i="1" dirty="0"/>
          </a:p>
          <a:p>
            <a:pPr marL="0" indent="0">
              <a:spcBef>
                <a:spcPts val="2400"/>
              </a:spcBef>
              <a:buNone/>
            </a:pPr>
            <a:r>
              <a:rPr lang="en-US" sz="3000" dirty="0" smtClean="0"/>
              <a:t>To summarize what you’ve learned about variation in traits, answer </a:t>
            </a:r>
            <a:r>
              <a:rPr lang="en-US" sz="3000" dirty="0" smtClean="0"/>
              <a:t>these revised focus questions </a:t>
            </a:r>
            <a:r>
              <a:rPr lang="en-US" sz="3000" dirty="0" smtClean="0"/>
              <a:t>in your notebook:</a:t>
            </a:r>
          </a:p>
          <a:p>
            <a:pPr marL="731520" indent="0">
              <a:spcBef>
                <a:spcPts val="1200"/>
              </a:spcBef>
              <a:buNone/>
            </a:pPr>
            <a:r>
              <a:rPr lang="en-US" sz="3000" i="1" dirty="0" smtClean="0"/>
              <a:t>Do plants and animals of the same kind show variation in traits? How do we know?</a:t>
            </a:r>
          </a:p>
          <a:p>
            <a:pPr marL="0" indent="0">
              <a:spcBef>
                <a:spcPts val="1800"/>
              </a:spcBef>
              <a:buNone/>
            </a:pPr>
            <a:r>
              <a:rPr lang="en-US" sz="3000" dirty="0" smtClean="0"/>
              <a:t>Include evidence from our investigations of the ladybugs, carrots, and leaves. Make sure to use the words </a:t>
            </a:r>
            <a:r>
              <a:rPr lang="en-US" sz="3000" b="1" dirty="0" smtClean="0"/>
              <a:t>trait</a:t>
            </a:r>
            <a:r>
              <a:rPr lang="en-US" sz="3000" dirty="0" smtClean="0"/>
              <a:t> and </a:t>
            </a:r>
            <a:r>
              <a:rPr lang="en-US" sz="3000" b="1" dirty="0" smtClean="0"/>
              <a:t>variation</a:t>
            </a:r>
            <a:r>
              <a:rPr lang="en-US" sz="3000" dirty="0" smtClean="0"/>
              <a:t> in your responses.</a:t>
            </a:r>
          </a:p>
        </p:txBody>
      </p:sp>
    </p:spTree>
    <p:extLst>
      <p:ext uri="{BB962C8B-B14F-4D97-AF65-F5344CB8AC3E}">
        <p14:creationId xmlns:p14="http://schemas.microsoft.com/office/powerpoint/2010/main" xmlns="" val="305303425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81000"/>
            <a:ext cx="8077200" cy="990600"/>
          </a:xfrm>
        </p:spPr>
        <p:txBody>
          <a:bodyPr/>
          <a:lstStyle/>
          <a:p>
            <a:r>
              <a:rPr lang="en-US" dirty="0" smtClean="0"/>
              <a:t>Next Time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219200"/>
            <a:ext cx="8077200" cy="5181600"/>
          </a:xfrm>
        </p:spPr>
        <p:txBody>
          <a:bodyPr/>
          <a:lstStyle/>
          <a:p>
            <a:pPr marL="0" indent="0">
              <a:buNone/>
            </a:pPr>
            <a:r>
              <a:rPr lang="en-US" sz="2800" dirty="0" smtClean="0"/>
              <a:t>In our next lesson, we’ll explore how traits affect beetles and their chances of surviving in the desert. </a:t>
            </a:r>
            <a:endParaRPr lang="en-US" sz="2800" dirty="0"/>
          </a:p>
          <a:p>
            <a:endParaRPr lang="en-US" dirty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 marL="0" indent="0">
              <a:spcBef>
                <a:spcPts val="0"/>
              </a:spcBef>
              <a:buNone/>
            </a:pPr>
            <a:r>
              <a:rPr lang="en-US" sz="2800" dirty="0" smtClean="0"/>
              <a:t>We’ll also gather more information to help us answer our unit central question.</a:t>
            </a:r>
            <a:endParaRPr lang="en-US" sz="2800" dirty="0"/>
          </a:p>
        </p:txBody>
      </p:sp>
      <p:pic>
        <p:nvPicPr>
          <p:cNvPr id="5" name="Picture 4" descr="http://cdn4.sci-news.com/images/enlarge/image_1484_1e-Scarab-beetle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9600" y="2362200"/>
            <a:ext cx="3505200" cy="275486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http://www.realbutterflygifts.com/wp-content/uploads/2013/02/Chrysina-lecontei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2286000"/>
            <a:ext cx="3273425" cy="327342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="" xmlns:a16="http://schemas.microsoft.com/office/drawing/2014/main" id="{CE314595-6DF5-497A-B41B-F4E853F145CB}"/>
              </a:ext>
            </a:extLst>
          </p:cNvPr>
          <p:cNvSpPr txBox="1"/>
          <p:nvPr/>
        </p:nvSpPr>
        <p:spPr>
          <a:xfrm>
            <a:off x="6096000" y="5105400"/>
            <a:ext cx="194636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Calibri" panose="020F0502020204030204" pitchFamily="34" charset="0"/>
                <a:cs typeface="Calibri" panose="020F0502020204030204" pitchFamily="34" charset="0"/>
              </a:rPr>
              <a:t>Photo courtesy of Wikimedia.com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="" xmlns:a16="http://schemas.microsoft.com/office/drawing/2014/main" id="{4691B66D-0C8E-4BFF-96D1-77AD288766D7}"/>
              </a:ext>
            </a:extLst>
          </p:cNvPr>
          <p:cNvSpPr txBox="1"/>
          <p:nvPr/>
        </p:nvSpPr>
        <p:spPr>
          <a:xfrm>
            <a:off x="1600200" y="5181600"/>
            <a:ext cx="220124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Calibri" panose="020F0502020204030204" pitchFamily="34" charset="0"/>
                <a:cs typeface="Calibri" panose="020F0502020204030204" pitchFamily="34" charset="0"/>
              </a:rPr>
              <a:t>Photo used with permission from BSCS</a:t>
            </a:r>
          </a:p>
        </p:txBody>
      </p:sp>
    </p:spTree>
    <p:extLst>
      <p:ext uri="{BB962C8B-B14F-4D97-AF65-F5344CB8AC3E}">
        <p14:creationId xmlns="" xmlns:p14="http://schemas.microsoft.com/office/powerpoint/2010/main" val="32398479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8077200" cy="990600"/>
          </a:xfrm>
        </p:spPr>
        <p:txBody>
          <a:bodyPr/>
          <a:lstStyle/>
          <a:p>
            <a:r>
              <a:rPr lang="en-US" dirty="0" smtClean="0"/>
              <a:t>Review: Plant Traits and Variation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524000"/>
            <a:ext cx="8077200" cy="4876800"/>
          </a:xfrm>
        </p:spPr>
        <p:txBody>
          <a:bodyPr/>
          <a:lstStyle/>
          <a:p>
            <a:pPr marL="0" indent="0">
              <a:spcBef>
                <a:spcPts val="2400"/>
              </a:spcBef>
              <a:buNone/>
            </a:pPr>
            <a:r>
              <a:rPr lang="en-US" sz="3200" dirty="0" smtClean="0"/>
              <a:t>How did you complete this statement  in our last lesson?</a:t>
            </a:r>
          </a:p>
          <a:p>
            <a:pPr marL="731520" indent="0">
              <a:spcBef>
                <a:spcPts val="1200"/>
              </a:spcBef>
              <a:buNone/>
            </a:pPr>
            <a:r>
              <a:rPr lang="en-US" sz="3200" i="1" dirty="0" smtClean="0"/>
              <a:t>Plants </a:t>
            </a:r>
            <a:r>
              <a:rPr lang="en-US" sz="3200" i="1" dirty="0"/>
              <a:t>[show/do not show] variation in their traits</a:t>
            </a:r>
            <a:r>
              <a:rPr lang="en-US" sz="3200" i="1" dirty="0" smtClean="0"/>
              <a:t>. My </a:t>
            </a:r>
            <a:r>
              <a:rPr lang="en-US" sz="3200" i="1" dirty="0"/>
              <a:t>evidence is </a:t>
            </a:r>
            <a:r>
              <a:rPr lang="en-US" sz="3200" i="1" dirty="0" smtClean="0"/>
              <a:t>__________.</a:t>
            </a:r>
          </a:p>
          <a:p>
            <a:pPr marL="365760" indent="-365760">
              <a:spcBef>
                <a:spcPts val="2400"/>
              </a:spcBef>
            </a:pPr>
            <a:r>
              <a:rPr lang="en-US" sz="3200" dirty="0" smtClean="0"/>
              <a:t>What plant </a:t>
            </a:r>
            <a:r>
              <a:rPr lang="en-US" sz="3200" b="1" dirty="0" smtClean="0"/>
              <a:t>trait</a:t>
            </a:r>
            <a:r>
              <a:rPr lang="en-US" sz="3200" dirty="0" smtClean="0"/>
              <a:t> did you measure?</a:t>
            </a:r>
          </a:p>
          <a:p>
            <a:pPr marL="365760" indent="-365760">
              <a:spcBef>
                <a:spcPts val="1200"/>
              </a:spcBef>
            </a:pPr>
            <a:r>
              <a:rPr lang="en-US" sz="3200" dirty="0" smtClean="0"/>
              <a:t>What is a </a:t>
            </a:r>
            <a:r>
              <a:rPr lang="en-US" sz="3200" b="1" dirty="0" smtClean="0"/>
              <a:t>variation</a:t>
            </a:r>
            <a:r>
              <a:rPr lang="en-US" sz="3200" dirty="0" smtClean="0"/>
              <a:t> in a trait?</a:t>
            </a:r>
          </a:p>
          <a:p>
            <a:pPr marL="365760" indent="-365760">
              <a:spcBef>
                <a:spcPts val="1200"/>
              </a:spcBef>
            </a:pPr>
            <a:r>
              <a:rPr lang="en-US" sz="3200" dirty="0" smtClean="0"/>
              <a:t>How does </a:t>
            </a:r>
            <a:r>
              <a:rPr lang="en-US" sz="3200" b="1" dirty="0" smtClean="0"/>
              <a:t>measuring</a:t>
            </a:r>
            <a:r>
              <a:rPr lang="en-US" sz="3200" dirty="0" smtClean="0"/>
              <a:t> help us find out whether there’s variation in a trait?</a:t>
            </a:r>
          </a:p>
          <a:p>
            <a:pPr marL="731520" indent="0">
              <a:spcBef>
                <a:spcPts val="1200"/>
              </a:spcBef>
              <a:buNone/>
            </a:pPr>
            <a:endParaRPr lang="en-US" sz="3200" i="1" dirty="0"/>
          </a:p>
        </p:txBody>
      </p:sp>
    </p:spTree>
    <p:extLst>
      <p:ext uri="{BB962C8B-B14F-4D97-AF65-F5344CB8AC3E}">
        <p14:creationId xmlns:p14="http://schemas.microsoft.com/office/powerpoint/2010/main" xmlns="" val="30530342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8153400" cy="990600"/>
          </a:xfrm>
        </p:spPr>
        <p:txBody>
          <a:bodyPr/>
          <a:lstStyle/>
          <a:p>
            <a:r>
              <a:rPr lang="en-US" dirty="0" smtClean="0"/>
              <a:t>Our Focus </a:t>
            </a:r>
            <a:r>
              <a:rPr lang="en-US" dirty="0"/>
              <a:t>Questions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600200"/>
            <a:ext cx="8153400" cy="4876800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 smtClean="0"/>
              <a:t>Do </a:t>
            </a:r>
            <a:r>
              <a:rPr lang="en-US" sz="3200" dirty="0"/>
              <a:t>plants show </a:t>
            </a:r>
            <a:r>
              <a:rPr lang="en-US" sz="3200" dirty="0" smtClean="0"/>
              <a:t>variation </a:t>
            </a:r>
            <a:r>
              <a:rPr lang="en-US" sz="3200" dirty="0"/>
              <a:t>in traits</a:t>
            </a:r>
            <a:r>
              <a:rPr lang="en-US" sz="3200" dirty="0" smtClean="0"/>
              <a:t>? How </a:t>
            </a:r>
            <a:r>
              <a:rPr lang="en-US" sz="3200" dirty="0"/>
              <a:t>do we know? </a:t>
            </a:r>
          </a:p>
        </p:txBody>
      </p:sp>
    </p:spTree>
    <p:extLst>
      <p:ext uri="{BB962C8B-B14F-4D97-AF65-F5344CB8AC3E}">
        <p14:creationId xmlns="" xmlns:p14="http://schemas.microsoft.com/office/powerpoint/2010/main" val="29421669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990600"/>
          </a:xfrm>
        </p:spPr>
        <p:txBody>
          <a:bodyPr/>
          <a:lstStyle/>
          <a:p>
            <a:r>
              <a:rPr lang="en-US" dirty="0" smtClean="0"/>
              <a:t>Our Plant Data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47800"/>
            <a:ext cx="4038600" cy="5105400"/>
          </a:xfrm>
        </p:spPr>
        <p:txBody>
          <a:bodyPr/>
          <a:lstStyle/>
          <a:p>
            <a:pPr marL="365760" indent="-365760">
              <a:spcBef>
                <a:spcPts val="600"/>
              </a:spcBef>
            </a:pPr>
            <a:r>
              <a:rPr lang="en-US" sz="2600" dirty="0" smtClean="0"/>
              <a:t>Choose </a:t>
            </a:r>
            <a:r>
              <a:rPr lang="en-US" sz="2600" dirty="0"/>
              <a:t>one </a:t>
            </a:r>
            <a:r>
              <a:rPr lang="en-US" sz="2600" dirty="0" smtClean="0"/>
              <a:t>member from your small group to add your data to the class data table for your plant. </a:t>
            </a:r>
          </a:p>
          <a:p>
            <a:pPr marL="365760" indent="-365760">
              <a:spcBef>
                <a:spcPts val="600"/>
              </a:spcBef>
            </a:pPr>
            <a:r>
              <a:rPr lang="en-US" sz="2600" dirty="0" smtClean="0"/>
              <a:t>Plant length should be measured to the nearest quarter of an inch. </a:t>
            </a:r>
          </a:p>
          <a:p>
            <a:pPr marL="365760" indent="-365760">
              <a:spcBef>
                <a:spcPts val="600"/>
              </a:spcBef>
            </a:pPr>
            <a:r>
              <a:rPr lang="en-US" sz="2600" dirty="0" smtClean="0"/>
              <a:t>Place an </a:t>
            </a:r>
            <a:r>
              <a:rPr lang="en-US" sz="2600" i="1" dirty="0" smtClean="0"/>
              <a:t>X</a:t>
            </a:r>
            <a:r>
              <a:rPr lang="en-US" sz="2600" dirty="0" smtClean="0"/>
              <a:t> next to the measurement on the table that matches the length of each plant in your group.</a:t>
            </a:r>
          </a:p>
          <a:p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="" xmlns:p14="http://schemas.microsoft.com/office/powerpoint/2010/main" val="3780927005"/>
              </p:ext>
            </p:extLst>
          </p:nvPr>
        </p:nvGraphicFramePr>
        <p:xfrm>
          <a:off x="4648200" y="1828800"/>
          <a:ext cx="4038600" cy="4267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1930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2019300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200" dirty="0">
                          <a:latin typeface="Calibri" pitchFamily="34" charset="0"/>
                        </a:rPr>
                        <a:t>Length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200" dirty="0">
                          <a:latin typeface="Calibri" pitchFamily="34" charset="0"/>
                        </a:rPr>
                        <a:t>Tally </a:t>
                      </a:r>
                      <a:r>
                        <a:rPr lang="en-US" sz="2200" dirty="0" smtClean="0">
                          <a:latin typeface="Calibri" pitchFamily="34" charset="0"/>
                        </a:rPr>
                        <a:t>Marks</a:t>
                      </a:r>
                      <a:endParaRPr lang="en-US" sz="2200" dirty="0">
                        <a:latin typeface="Calibri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200" dirty="0">
                          <a:latin typeface="Calibri" pitchFamily="34" charset="0"/>
                        </a:rPr>
                        <a:t>2 inches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200" dirty="0">
                          <a:latin typeface="Calibri" pitchFamily="34" charset="0"/>
                        </a:rPr>
                        <a:t>2 ¼ inches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200" dirty="0">
                          <a:latin typeface="Calibri" pitchFamily="34" charset="0"/>
                        </a:rPr>
                        <a:t>2 ½ inches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200" dirty="0">
                          <a:latin typeface="Calibri" pitchFamily="34" charset="0"/>
                        </a:rPr>
                        <a:t>2 ¾ inches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200" dirty="0">
                          <a:latin typeface="Calibri" pitchFamily="34" charset="0"/>
                        </a:rPr>
                        <a:t>X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200" dirty="0">
                          <a:latin typeface="Calibri" pitchFamily="34" charset="0"/>
                        </a:rPr>
                        <a:t>3 inches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200" dirty="0">
                          <a:latin typeface="Calibri" pitchFamily="34" charset="0"/>
                        </a:rPr>
                        <a:t>XXX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200" dirty="0">
                          <a:latin typeface="Calibri" pitchFamily="34" charset="0"/>
                        </a:rPr>
                        <a:t>3 ¼ inches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200" dirty="0">
                        <a:latin typeface="Calibri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200" dirty="0">
                          <a:latin typeface="Calibri" pitchFamily="34" charset="0"/>
                        </a:rPr>
                        <a:t>3 ½ inches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200" dirty="0">
                          <a:latin typeface="Calibri" pitchFamily="34" charset="0"/>
                        </a:rPr>
                        <a:t>X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200" dirty="0">
                          <a:latin typeface="Calibri" pitchFamily="34" charset="0"/>
                        </a:rPr>
                        <a:t>3</a:t>
                      </a:r>
                      <a:r>
                        <a:rPr lang="en-US" sz="2200" baseline="0" dirty="0">
                          <a:latin typeface="Calibri" pitchFamily="34" charset="0"/>
                        </a:rPr>
                        <a:t> ¾ inches</a:t>
                      </a:r>
                      <a:endParaRPr lang="en-US" sz="2200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200" dirty="0">
                          <a:latin typeface="Calibri" pitchFamily="34" charset="0"/>
                        </a:rPr>
                        <a:t>4 inches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41410818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81000"/>
            <a:ext cx="8077200" cy="990600"/>
          </a:xfrm>
        </p:spPr>
        <p:txBody>
          <a:bodyPr>
            <a:normAutofit/>
          </a:bodyPr>
          <a:lstStyle/>
          <a:p>
            <a:r>
              <a:rPr lang="en-US" dirty="0" smtClean="0"/>
              <a:t>Is There Variation in the Length Trait?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447800"/>
            <a:ext cx="8077200" cy="4876800"/>
          </a:xfrm>
        </p:spPr>
        <p:txBody>
          <a:bodyPr/>
          <a:lstStyle/>
          <a:p>
            <a:pPr marL="0" indent="0">
              <a:spcBef>
                <a:spcPts val="0"/>
              </a:spcBef>
              <a:buNone/>
            </a:pPr>
            <a:r>
              <a:rPr lang="en-US" sz="3200" dirty="0" smtClean="0"/>
              <a:t>Look at the data tables for the carrots and the leaves. Discuss in your small group whether the length trait shows variation for each kind of plant. </a:t>
            </a:r>
          </a:p>
          <a:p>
            <a:pPr marL="731520" indent="-365760">
              <a:spcBef>
                <a:spcPts val="2400"/>
              </a:spcBef>
            </a:pPr>
            <a:r>
              <a:rPr lang="en-US" sz="3200" dirty="0" smtClean="0"/>
              <a:t>Do you observe variation </a:t>
            </a:r>
            <a:r>
              <a:rPr lang="en-US" sz="3200" dirty="0"/>
              <a:t>in the </a:t>
            </a:r>
            <a:r>
              <a:rPr lang="en-US" sz="3200" dirty="0" smtClean="0"/>
              <a:t>length trait for carrots</a:t>
            </a:r>
            <a:r>
              <a:rPr lang="en-US" sz="3200" dirty="0"/>
              <a:t>? How can you tell? </a:t>
            </a:r>
          </a:p>
          <a:p>
            <a:pPr marL="731520" indent="-365760">
              <a:spcBef>
                <a:spcPts val="1200"/>
              </a:spcBef>
            </a:pPr>
            <a:r>
              <a:rPr lang="en-US" sz="3200" dirty="0" smtClean="0"/>
              <a:t>Do you observe variation </a:t>
            </a:r>
            <a:r>
              <a:rPr lang="en-US" sz="3200" dirty="0"/>
              <a:t>in the </a:t>
            </a:r>
            <a:r>
              <a:rPr lang="en-US" sz="3200" dirty="0" smtClean="0"/>
              <a:t>length trait for leaves</a:t>
            </a:r>
            <a:r>
              <a:rPr lang="en-US" sz="3200" dirty="0"/>
              <a:t>? How can you tell? </a:t>
            </a:r>
          </a:p>
        </p:txBody>
      </p:sp>
    </p:spTree>
    <p:extLst>
      <p:ext uri="{BB962C8B-B14F-4D97-AF65-F5344CB8AC3E}">
        <p14:creationId xmlns="" xmlns:p14="http://schemas.microsoft.com/office/powerpoint/2010/main" val="18432771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81000"/>
            <a:ext cx="8153400" cy="990600"/>
          </a:xfrm>
        </p:spPr>
        <p:txBody>
          <a:bodyPr>
            <a:normAutofit/>
          </a:bodyPr>
          <a:lstStyle/>
          <a:p>
            <a:r>
              <a:rPr lang="en-US" dirty="0" smtClean="0"/>
              <a:t>Trait Variation in Other Kinds of Plants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371600"/>
            <a:ext cx="8153400" cy="4876800"/>
          </a:xfrm>
        </p:spPr>
        <p:txBody>
          <a:bodyPr/>
          <a:lstStyle/>
          <a:p>
            <a:pPr marL="365760" indent="-365760">
              <a:spcBef>
                <a:spcPts val="1200"/>
              </a:spcBef>
            </a:pPr>
            <a:r>
              <a:rPr lang="en-US" sz="3000" dirty="0" smtClean="0"/>
              <a:t>Talk with an elbow partner and come up with two more traits that </a:t>
            </a:r>
            <a:r>
              <a:rPr lang="en-US" sz="3000" dirty="0"/>
              <a:t>plants have</a:t>
            </a:r>
            <a:r>
              <a:rPr lang="en-US" sz="3000" dirty="0" smtClean="0"/>
              <a:t>.</a:t>
            </a:r>
          </a:p>
          <a:p>
            <a:pPr marL="365760" indent="-365760">
              <a:spcBef>
                <a:spcPts val="1200"/>
              </a:spcBef>
            </a:pPr>
            <a:r>
              <a:rPr lang="en-US" sz="3000" dirty="0" smtClean="0"/>
              <a:t>Then think of another kind of plant and decide whether it shows variation </a:t>
            </a:r>
            <a:r>
              <a:rPr lang="en-US" sz="3000" dirty="0"/>
              <a:t>for those traits? </a:t>
            </a:r>
          </a:p>
        </p:txBody>
      </p:sp>
      <p:pic>
        <p:nvPicPr>
          <p:cNvPr id="2050" name="Picture 2" descr="https://upload.wikimedia.org/wikipedia/commons/1/12/Singapore_Botanic_Gardens_Cactus_Garden_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0400" y="3913406"/>
            <a:ext cx="2667000" cy="200025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494853" y="3562693"/>
            <a:ext cx="2163671" cy="288489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>
            <a:extLst>
              <a:ext uri="{FF2B5EF4-FFF2-40B4-BE49-F238E27FC236}">
                <a16:creationId xmlns="" xmlns:a16="http://schemas.microsoft.com/office/drawing/2014/main" id="{00000000-0008-0000-0100-0000C500000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80455" y="3580190"/>
            <a:ext cx="2172608" cy="289681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>
            <a:extLst>
              <a:ext uri="{FF2B5EF4-FFF2-40B4-BE49-F238E27FC236}">
                <a16:creationId xmlns="" xmlns:a16="http://schemas.microsoft.com/office/drawing/2014/main" id="{4C800058-EBF3-4774-9B7A-D233EFDB02A0}"/>
              </a:ext>
            </a:extLst>
          </p:cNvPr>
          <p:cNvSpPr txBox="1"/>
          <p:nvPr/>
        </p:nvSpPr>
        <p:spPr>
          <a:xfrm>
            <a:off x="4038600" y="5867400"/>
            <a:ext cx="194636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Calibri" panose="020F0502020204030204" pitchFamily="34" charset="0"/>
                <a:cs typeface="Calibri" panose="020F0502020204030204" pitchFamily="34" charset="0"/>
              </a:rPr>
              <a:t>Photo courtesy of Wikimedia.com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="" xmlns:a16="http://schemas.microsoft.com/office/drawing/2014/main" id="{E0643B71-5400-4152-868E-0BE7E7539E8F}"/>
              </a:ext>
            </a:extLst>
          </p:cNvPr>
          <p:cNvSpPr txBox="1"/>
          <p:nvPr/>
        </p:nvSpPr>
        <p:spPr>
          <a:xfrm>
            <a:off x="1085443" y="6430089"/>
            <a:ext cx="179087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Calibri" panose="020F0502020204030204" pitchFamily="34" charset="0"/>
                <a:cs typeface="Calibri" panose="020F0502020204030204" pitchFamily="34" charset="0"/>
              </a:rPr>
              <a:t>Photo courtesy of Pixabay.com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="" xmlns:a16="http://schemas.microsoft.com/office/drawing/2014/main" id="{CB190D42-6377-4098-9DEB-6EEEFCDF5D98}"/>
              </a:ext>
            </a:extLst>
          </p:cNvPr>
          <p:cNvSpPr txBox="1"/>
          <p:nvPr/>
        </p:nvSpPr>
        <p:spPr>
          <a:xfrm>
            <a:off x="7010400" y="6400800"/>
            <a:ext cx="179087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Calibri" panose="020F0502020204030204" pitchFamily="34" charset="0"/>
                <a:cs typeface="Calibri" panose="020F0502020204030204" pitchFamily="34" charset="0"/>
              </a:rPr>
              <a:t>Photo courtesy of Pixabay.com</a:t>
            </a:r>
          </a:p>
        </p:txBody>
      </p:sp>
    </p:spTree>
    <p:extLst>
      <p:ext uri="{BB962C8B-B14F-4D97-AF65-F5344CB8AC3E}">
        <p14:creationId xmlns="" xmlns:p14="http://schemas.microsoft.com/office/powerpoint/2010/main" val="234505786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8077200" cy="990600"/>
          </a:xfrm>
        </p:spPr>
        <p:txBody>
          <a:bodyPr/>
          <a:lstStyle/>
          <a:p>
            <a:r>
              <a:rPr lang="en-US" dirty="0" smtClean="0"/>
              <a:t>Finding Patterns in Our Data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0"/>
            <a:ext cx="8077200" cy="4876800"/>
          </a:xfrm>
        </p:spPr>
        <p:txBody>
          <a:bodyPr/>
          <a:lstStyle/>
          <a:p>
            <a:pPr marL="365760" indent="-365760">
              <a:spcBef>
                <a:spcPts val="1200"/>
              </a:spcBef>
            </a:pPr>
            <a:r>
              <a:rPr lang="en-US" sz="3000" dirty="0" smtClean="0"/>
              <a:t>What patterns did we observe in our class bar graph showing the number of ladybug spots? </a:t>
            </a:r>
          </a:p>
          <a:p>
            <a:pPr marL="365760" indent="-365760">
              <a:spcBef>
                <a:spcPts val="1800"/>
              </a:spcBef>
            </a:pPr>
            <a:r>
              <a:rPr lang="en-US" sz="3000" dirty="0" smtClean="0"/>
              <a:t>What patterns did we observe on our class </a:t>
            </a:r>
            <a:r>
              <a:rPr lang="en-US" sz="3000" dirty="0"/>
              <a:t>data </a:t>
            </a:r>
            <a:r>
              <a:rPr lang="en-US" sz="3000" dirty="0" smtClean="0"/>
              <a:t>tables showing the length of carrots and leaves?</a:t>
            </a:r>
            <a:endParaRPr lang="en-US" sz="3000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05722592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457200"/>
            <a:ext cx="8077200" cy="990600"/>
          </a:xfrm>
        </p:spPr>
        <p:txBody>
          <a:bodyPr/>
          <a:lstStyle/>
          <a:p>
            <a:r>
              <a:rPr lang="en-US" dirty="0" smtClean="0"/>
              <a:t>Bar Graphs and Data Tables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447800"/>
            <a:ext cx="8077200" cy="5105400"/>
          </a:xfrm>
        </p:spPr>
        <p:txBody>
          <a:bodyPr/>
          <a:lstStyle/>
          <a:p>
            <a:pPr marL="0" indent="0">
              <a:spcBef>
                <a:spcPts val="0"/>
              </a:spcBef>
              <a:buNone/>
            </a:pPr>
            <a:r>
              <a:rPr lang="en-US" sz="3000" dirty="0" smtClean="0"/>
              <a:t>Think about the bar graph and data tables we used </a:t>
            </a:r>
            <a:r>
              <a:rPr lang="en-US" sz="3000" dirty="0" smtClean="0"/>
              <a:t>to organize our data.</a:t>
            </a:r>
            <a:endParaRPr lang="en-US" sz="3000" dirty="0"/>
          </a:p>
          <a:p>
            <a:pPr marL="731520" lvl="1" indent="-365760">
              <a:spcBef>
                <a:spcPts val="2400"/>
              </a:spcBef>
            </a:pPr>
            <a:r>
              <a:rPr lang="en-US" sz="3000" dirty="0" smtClean="0"/>
              <a:t>How </a:t>
            </a:r>
            <a:r>
              <a:rPr lang="en-US" sz="3000" dirty="0"/>
              <a:t>are a bar graph and a data table alike and different?</a:t>
            </a:r>
          </a:p>
          <a:p>
            <a:pPr marL="731520" lvl="1" indent="-365760">
              <a:spcBef>
                <a:spcPts val="1200"/>
              </a:spcBef>
            </a:pPr>
            <a:r>
              <a:rPr lang="en-US" sz="3000" dirty="0"/>
              <a:t>Do both </a:t>
            </a:r>
            <a:r>
              <a:rPr lang="en-US" sz="3000" dirty="0" smtClean="0"/>
              <a:t>ways of organizing data help </a:t>
            </a:r>
            <a:r>
              <a:rPr lang="en-US" sz="3000" dirty="0"/>
              <a:t>us find </a:t>
            </a:r>
            <a:r>
              <a:rPr lang="en-US" sz="3000" dirty="0" smtClean="0"/>
              <a:t>patterns?</a:t>
            </a:r>
            <a:endParaRPr lang="en-US" sz="3000" dirty="0"/>
          </a:p>
          <a:p>
            <a:pPr marL="731520" lvl="1" indent="-365760">
              <a:spcBef>
                <a:spcPts val="1200"/>
              </a:spcBef>
            </a:pPr>
            <a:r>
              <a:rPr lang="en-US" sz="3000" dirty="0"/>
              <a:t>Do both show evidence of variation in </a:t>
            </a:r>
            <a:r>
              <a:rPr lang="en-US" sz="3000" dirty="0" smtClean="0"/>
              <a:t>traits </a:t>
            </a:r>
            <a:r>
              <a:rPr lang="en-US" sz="3000" dirty="0"/>
              <a:t>of </a:t>
            </a:r>
            <a:r>
              <a:rPr lang="en-US" sz="3000" dirty="0" smtClean="0"/>
              <a:t>living things </a:t>
            </a:r>
            <a:r>
              <a:rPr lang="en-US" sz="3000" dirty="0"/>
              <a:t>of the same kind</a:t>
            </a:r>
            <a:r>
              <a:rPr lang="en-US" sz="3000" dirty="0" smtClean="0"/>
              <a:t>? In what ways?</a:t>
            </a:r>
            <a:endParaRPr lang="en-US" sz="3000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05722592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57200"/>
            <a:ext cx="8153400" cy="990600"/>
          </a:xfrm>
        </p:spPr>
        <p:txBody>
          <a:bodyPr/>
          <a:lstStyle/>
          <a:p>
            <a:r>
              <a:rPr lang="en-US" dirty="0" smtClean="0"/>
              <a:t>More or Less Trait Variation?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447800"/>
            <a:ext cx="8077200" cy="4953000"/>
          </a:xfrm>
        </p:spPr>
        <p:txBody>
          <a:bodyPr/>
          <a:lstStyle/>
          <a:p>
            <a:pPr marL="365760" lvl="1" indent="-365760">
              <a:spcBef>
                <a:spcPts val="1200"/>
              </a:spcBef>
            </a:pPr>
            <a:r>
              <a:rPr lang="en-US" sz="3000" dirty="0" smtClean="0"/>
              <a:t>Do </a:t>
            </a:r>
            <a:r>
              <a:rPr lang="en-US" sz="3000" dirty="0" smtClean="0"/>
              <a:t>you see more or less </a:t>
            </a:r>
            <a:r>
              <a:rPr lang="en-US" sz="3000" dirty="0" smtClean="0"/>
              <a:t>trait variation </a:t>
            </a:r>
            <a:r>
              <a:rPr lang="en-US" sz="3000" dirty="0" smtClean="0"/>
              <a:t>for the number of spots on the ladybugs? What is your evidence?</a:t>
            </a:r>
            <a:endParaRPr lang="en-US" sz="3000" dirty="0"/>
          </a:p>
          <a:p>
            <a:pPr marL="365760" lvl="1" indent="-365760">
              <a:spcBef>
                <a:spcPts val="1200"/>
              </a:spcBef>
            </a:pPr>
            <a:r>
              <a:rPr lang="en-US" sz="3000" dirty="0" smtClean="0"/>
              <a:t>Do you see more or less </a:t>
            </a:r>
            <a:r>
              <a:rPr lang="en-US" sz="3000" dirty="0" smtClean="0"/>
              <a:t>trait variation </a:t>
            </a:r>
            <a:r>
              <a:rPr lang="en-US" sz="3000" dirty="0" smtClean="0"/>
              <a:t>for the length of the carrots? What is your evidence?</a:t>
            </a:r>
          </a:p>
          <a:p>
            <a:pPr marL="365760" lvl="1" indent="-365760">
              <a:spcBef>
                <a:spcPts val="1200"/>
              </a:spcBef>
            </a:pPr>
            <a:r>
              <a:rPr lang="en-US" sz="3000" dirty="0" smtClean="0"/>
              <a:t>Do you see more or less </a:t>
            </a:r>
            <a:r>
              <a:rPr lang="en-US" sz="3000" dirty="0" smtClean="0"/>
              <a:t>trait variation </a:t>
            </a:r>
            <a:r>
              <a:rPr lang="en-US" sz="3000" dirty="0" smtClean="0"/>
              <a:t>for the length of the leaves? What is your evidence?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057225920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UIDATA" val="&lt;database version=&quot;9.0&quot;&gt;&lt;object type=&quot;1&quot; unique_id=&quot;10001&quot;&gt;&lt;object type=&quot;2&quot; unique_id=&quot;10002&quot;&gt;&lt;object type=&quot;3&quot; unique_id=&quot;10003&quot;&gt;&lt;property id=&quot;20148&quot; value=&quot;5&quot;/&gt;&lt;property id=&quot;20300&quot; value=&quot;Slide 1 - &amp;quot;Lesson 2:  Variation in Traits&amp;quot;&quot;/&gt;&lt;property id=&quot;20307&quot; value=&quot;299&quot;/&gt;&lt;/object&gt;&lt;object type=&quot;3&quot; unique_id=&quot;10004&quot;&gt;&lt;property id=&quot;20148&quot; value=&quot;5&quot;/&gt;&lt;property id=&quot;20300&quot; value=&quot;Slide 2 - &amp;quot;Link to Previous Ideas&amp;quot;&quot;/&gt;&lt;property id=&quot;20307&quot; value=&quot;365&quot;/&gt;&lt;/object&gt;&lt;object type=&quot;3&quot; unique_id=&quot;10005&quot;&gt;&lt;property id=&quot;20148&quot; value=&quot;5&quot;/&gt;&lt;property id=&quot;20300&quot; value=&quot;Slide 3 - &amp;quot;Focus Question&amp;quot;&quot;/&gt;&lt;property id=&quot;20307&quot; value=&quot;366&quot;/&gt;&lt;/object&gt;&lt;object type=&quot;3&quot; unique_id=&quot;10006&quot;&gt;&lt;property id=&quot;20148&quot; value=&quot;5&quot;/&gt;&lt;property id=&quot;20300&quot; value=&quot;Slide 4 - &amp;quot;What are the traits a plant has? &amp;quot;&quot;/&gt;&lt;property id=&quot;20307&quot; value=&quot;367&quot;/&gt;&lt;/object&gt;&lt;object type=&quot;3&quot; unique_id=&quot;10007&quot;&gt;&lt;property id=&quot;20148&quot; value=&quot;5&quot;/&gt;&lt;property id=&quot;20300&quot; value=&quot;Slide 5 - &amp;quot;Today’s Investigation&amp;quot;&quot;/&gt;&lt;property id=&quot;20307&quot; value=&quot;368&quot;/&gt;&lt;/object&gt;&lt;object type=&quot;3&quot; unique_id=&quot;10008&quot;&gt;&lt;property id=&quot;20148&quot; value=&quot;5&quot;/&gt;&lt;property id=&quot;20300&quot; value=&quot;Slide 6 - &amp;quot;Using a Ruler&amp;quot;&quot;/&gt;&lt;property id=&quot;20307&quot; value=&quot;369&quot;/&gt;&lt;/object&gt;&lt;object type=&quot;3&quot; unique_id=&quot;10009&quot;&gt;&lt;property id=&quot;20148&quot; value=&quot;5&quot;/&gt;&lt;property id=&quot;20300&quot; value=&quot;Slide 7 - &amp;quot;Measure and Share Results&amp;quot;&quot;/&gt;&lt;property id=&quot;20307&quot; value=&quot;370&quot;/&gt;&lt;/object&gt;&lt;object type=&quot;3&quot; unique_id=&quot;10010&quot;&gt;&lt;property id=&quot;20148&quot; value=&quot;5&quot;/&gt;&lt;property id=&quot;20300&quot; value=&quot;Slide 8 - &amp;quot;Is there variation in the length  of carrots and leaves?  &amp;quot;&quot;/&gt;&lt;property id=&quot;20307&quot; value=&quot;371&quot;/&gt;&lt;/object&gt;&lt;object type=&quot;3&quot; unique_id=&quot;10011&quot;&gt;&lt;property id=&quot;20148&quot; value=&quot;5&quot;/&gt;&lt;property id=&quot;20300&quot; value=&quot;Slide 9 - &amp;quot;Is there variation in other plant traits? &amp;quot;&quot;/&gt;&lt;property id=&quot;20307&quot; value=&quot;372&quot;/&gt;&lt;/object&gt;&lt;object type=&quot;3&quot; unique_id=&quot;10012&quot;&gt;&lt;property id=&quot;20148&quot; value=&quot;5&quot;/&gt;&lt;property id=&quot;20300&quot; value=&quot;Slide 10 - &amp;quot;Summarize&amp;quot;&quot;/&gt;&lt;property id=&quot;20307&quot; value=&quot;373&quot;/&gt;&lt;/object&gt;&lt;object type=&quot;3&quot; unique_id=&quot;10013&quot;&gt;&lt;property id=&quot;20148&quot; value=&quot;5&quot;/&gt;&lt;property id=&quot;20300&quot; value=&quot;Slide 11 - &amp;quot;Link to Next Lesson&amp;quot;&quot;/&gt;&lt;property id=&quot;20307&quot; value=&quot;374&quot;/&gt;&lt;/object&gt;&lt;/object&gt;&lt;object type=&quot;8&quot; unique_id=&quot;10026&quot;&gt;&lt;/object&gt;&lt;/object&gt;&lt;/database&gt;"/>
  <p:tag name="MMPROD_NEXTUNIQUEID" val="10009"/>
  <p:tag name="SECTOMILLISECCONVERTED" val="1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ity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Clarity">
    <a:dk1>
      <a:srgbClr val="292934"/>
    </a:dk1>
    <a:lt1>
      <a:srgbClr val="FFFFFF"/>
    </a:lt1>
    <a:dk2>
      <a:srgbClr val="D2533C"/>
    </a:dk2>
    <a:lt2>
      <a:srgbClr val="F3F2DC"/>
    </a:lt2>
    <a:accent1>
      <a:srgbClr val="93A299"/>
    </a:accent1>
    <a:accent2>
      <a:srgbClr val="AD8F67"/>
    </a:accent2>
    <a:accent3>
      <a:srgbClr val="726056"/>
    </a:accent3>
    <a:accent4>
      <a:srgbClr val="4C5A6A"/>
    </a:accent4>
    <a:accent5>
      <a:srgbClr val="808DA0"/>
    </a:accent5>
    <a:accent6>
      <a:srgbClr val="79463D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6987</TotalTime>
  <Words>612</Words>
  <Application>Microsoft Office PowerPoint</Application>
  <PresentationFormat>On-screen Show (4:3)</PresentationFormat>
  <Paragraphs>78</Paragraphs>
  <Slides>11</Slides>
  <Notes>10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Clarity</vt:lpstr>
      <vt:lpstr>Variation in Traits Lesson 2b </vt:lpstr>
      <vt:lpstr>Review: Plant Traits and Variation</vt:lpstr>
      <vt:lpstr>Our Focus Questions</vt:lpstr>
      <vt:lpstr>Our Plant Data</vt:lpstr>
      <vt:lpstr>Is There Variation in the Length Trait?</vt:lpstr>
      <vt:lpstr>Trait Variation in Other Kinds of Plants</vt:lpstr>
      <vt:lpstr>Finding Patterns in Our Data</vt:lpstr>
      <vt:lpstr>Bar Graphs and Data Tables</vt:lpstr>
      <vt:lpstr>More or Less Trait Variation?</vt:lpstr>
      <vt:lpstr>Let’s Summarize!</vt:lpstr>
      <vt:lpstr>Next Time</vt:lpstr>
    </vt:vector>
  </TitlesOfParts>
  <Company>BSCS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Paul Numedahl</dc:creator>
  <cp:lastModifiedBy>JLonas</cp:lastModifiedBy>
  <cp:revision>184</cp:revision>
  <dcterms:created xsi:type="dcterms:W3CDTF">2014-06-10T18:20:14Z</dcterms:created>
  <dcterms:modified xsi:type="dcterms:W3CDTF">2019-05-03T16:49:13Z</dcterms:modified>
</cp:coreProperties>
</file>