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handoutMasterIdLst>
    <p:handoutMasterId r:id="rId16"/>
  </p:handoutMasterIdLst>
  <p:sldIdLst>
    <p:sldId id="374" r:id="rId2"/>
    <p:sldId id="369" r:id="rId3"/>
    <p:sldId id="370" r:id="rId4"/>
    <p:sldId id="359" r:id="rId5"/>
    <p:sldId id="375" r:id="rId6"/>
    <p:sldId id="371" r:id="rId7"/>
    <p:sldId id="342" r:id="rId8"/>
    <p:sldId id="344" r:id="rId9"/>
    <p:sldId id="372" r:id="rId10"/>
    <p:sldId id="373" r:id="rId11"/>
    <p:sldId id="346" r:id="rId12"/>
    <p:sldId id="368" r:id="rId13"/>
    <p:sldId id="352" r:id="rId14"/>
  </p:sldIdLst>
  <p:sldSz cx="9144000" cy="6858000" type="screen4x3"/>
  <p:notesSz cx="6858000" cy="93138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580" autoAdjust="0"/>
    <p:restoredTop sz="89602" autoAdjust="0"/>
  </p:normalViewPr>
  <p:slideViewPr>
    <p:cSldViewPr>
      <p:cViewPr varScale="1">
        <p:scale>
          <a:sx n="101" d="100"/>
          <a:sy n="101" d="100"/>
        </p:scale>
        <p:origin x="750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73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73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54353B-30DA-485A-96E9-5B7FE9C4828A}" type="datetimeFigureOut">
              <a:rPr lang="en-US" smtClean="0"/>
              <a:pPr/>
              <a:t>8/9/2019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6554"/>
            <a:ext cx="2971800" cy="4673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46554"/>
            <a:ext cx="2971800" cy="4673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308B9C-5851-486E-BFCC-C24148C3C1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8889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3E99A0-5A01-41BA-AC39-BB8F130969B5}" type="datetimeFigureOut">
              <a:rPr lang="en-US" smtClean="0"/>
              <a:pPr/>
              <a:t>8/9/2019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1725" y="698500"/>
            <a:ext cx="4654550" cy="34925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24085"/>
            <a:ext cx="5486400" cy="41912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6553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46553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8BEC4D-D1F7-4625-B0BA-2126EAFE9E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7972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A9E7CF9-240F-482B-9EC3-A2AD26735D19}" type="slidenum">
              <a:rPr lang="en-US" altLang="en-US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1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261372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BEC4D-D1F7-4625-B0BA-2126EAFE9E6D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9164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BEC4D-D1F7-4625-B0BA-2126EAFE9E6D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1898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BEC4D-D1F7-4625-B0BA-2126EAFE9E6D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6756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BEC4D-D1F7-4625-B0BA-2126EAFE9E6D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3022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BEC4D-D1F7-4625-B0BA-2126EAFE9E6D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3022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BEC4D-D1F7-4625-B0BA-2126EAFE9E6D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1330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BEC4D-D1F7-4625-B0BA-2126EAFE9E6D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2998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Source:</a:t>
            </a:r>
            <a:r>
              <a:rPr lang="en-US" baseline="0" dirty="0"/>
              <a:t> US Geologic survey https://www.americangeosciences.org/critical-issues/maps/volcano-activity-alerts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BEC4D-D1F7-4625-B0BA-2126EAFE9E6D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0697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BEC4D-D1F7-4625-B0BA-2126EAFE9E6D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7415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BEC4D-D1F7-4625-B0BA-2126EAFE9E6D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9172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BEC4D-D1F7-4625-B0BA-2126EAFE9E6D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9164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685800" y="3398838"/>
            <a:ext cx="7848600" cy="158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736509-B7D9-4E14-990D-0939A6D2E1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090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950129-838B-4CD0-82C5-B9E5CA8BA4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85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3227E1-08E6-4E55-9BDE-7F7F260040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3072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7A78D6-729F-4E75-A2D7-D2A416F3A9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4501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731838" y="4598988"/>
            <a:ext cx="7848600" cy="158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/>
          <a:lstStyle>
            <a:lvl1pPr algn="l">
              <a:defRPr sz="4800" b="0" cap="all"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  <a:latin typeface="Calibri" panose="020F050202020403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6BBEB5-01D6-47A2-BCF3-B3B9837CD5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5898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>
                <a:latin typeface="Calibri" panose="020F0502020204030204" pitchFamily="34" charset="0"/>
              </a:defRPr>
            </a:lvl1pPr>
            <a:lvl2pPr>
              <a:defRPr sz="2400">
                <a:latin typeface="Calibri" panose="020F0502020204030204" pitchFamily="34" charset="0"/>
              </a:defRPr>
            </a:lvl2pPr>
            <a:lvl3pPr>
              <a:defRPr sz="2000">
                <a:latin typeface="Calibri" panose="020F0502020204030204" pitchFamily="34" charset="0"/>
              </a:defRPr>
            </a:lvl3pPr>
            <a:lvl4pPr>
              <a:defRPr sz="1800">
                <a:latin typeface="Calibri" panose="020F0502020204030204" pitchFamily="34" charset="0"/>
              </a:defRPr>
            </a:lvl4pPr>
            <a:lvl5pPr>
              <a:defRPr sz="1800">
                <a:latin typeface="Calibri" panose="020F0502020204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>
                <a:latin typeface="Calibri" panose="020F0502020204030204" pitchFamily="34" charset="0"/>
              </a:defRPr>
            </a:lvl1pPr>
            <a:lvl2pPr>
              <a:defRPr sz="2400">
                <a:latin typeface="Calibri" panose="020F0502020204030204" pitchFamily="34" charset="0"/>
              </a:defRPr>
            </a:lvl2pPr>
            <a:lvl3pPr>
              <a:defRPr sz="2000">
                <a:latin typeface="Calibri" panose="020F0502020204030204" pitchFamily="34" charset="0"/>
              </a:defRPr>
            </a:lvl3pPr>
            <a:lvl4pPr>
              <a:defRPr sz="1800">
                <a:latin typeface="Calibri" panose="020F0502020204030204" pitchFamily="34" charset="0"/>
              </a:defRPr>
            </a:lvl4pPr>
            <a:lvl5pPr>
              <a:defRPr sz="1800">
                <a:latin typeface="Calibri" panose="020F0502020204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82B28A-D4AF-4B7E-8537-11780E8ECB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6008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 rot="5400000">
            <a:off x="2218531" y="4045744"/>
            <a:ext cx="4708525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  <a:latin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>
                <a:latin typeface="Calibri" panose="020F0502020204030204" pitchFamily="34" charset="0"/>
              </a:defRPr>
            </a:lvl1pPr>
            <a:lvl2pPr>
              <a:defRPr sz="2000">
                <a:latin typeface="Calibri" panose="020F0502020204030204" pitchFamily="34" charset="0"/>
              </a:defRPr>
            </a:lvl2pPr>
            <a:lvl3pPr>
              <a:defRPr sz="1800">
                <a:latin typeface="Calibri" panose="020F0502020204030204" pitchFamily="34" charset="0"/>
              </a:defRPr>
            </a:lvl3pPr>
            <a:lvl4pPr>
              <a:defRPr sz="1600">
                <a:latin typeface="Calibri" panose="020F0502020204030204" pitchFamily="34" charset="0"/>
              </a:defRPr>
            </a:lvl4pPr>
            <a:lvl5pPr>
              <a:defRPr sz="1600">
                <a:latin typeface="Calibri" panose="020F050202020403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>
                <a:latin typeface="Calibri" panose="020F0502020204030204" pitchFamily="34" charset="0"/>
              </a:defRPr>
            </a:lvl1pPr>
            <a:lvl2pPr>
              <a:defRPr sz="2000">
                <a:latin typeface="Calibri" panose="020F0502020204030204" pitchFamily="34" charset="0"/>
              </a:defRPr>
            </a:lvl2pPr>
            <a:lvl3pPr>
              <a:defRPr sz="1800">
                <a:latin typeface="Calibri" panose="020F0502020204030204" pitchFamily="34" charset="0"/>
              </a:defRPr>
            </a:lvl3pPr>
            <a:lvl4pPr>
              <a:defRPr sz="1600">
                <a:latin typeface="Calibri" panose="020F0502020204030204" pitchFamily="34" charset="0"/>
              </a:defRPr>
            </a:lvl4pPr>
            <a:lvl5pPr>
              <a:defRPr sz="1600">
                <a:latin typeface="Calibri" panose="020F050202020403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C85E45-36ED-4CB7-AAF7-BE6B50D63C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4736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CF5097-F154-45E2-885E-C804689485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1159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66BDC2-34F1-4F7E-8EA7-5E37952CD3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234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 rot="5400000">
            <a:off x="-13494" y="3580607"/>
            <a:ext cx="5578475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>
                <a:latin typeface="Calibri" panose="020F0502020204030204" pitchFamily="34" charset="0"/>
              </a:defRPr>
            </a:lvl1pPr>
            <a:lvl2pPr>
              <a:defRPr sz="2800">
                <a:latin typeface="Calibri" panose="020F0502020204030204" pitchFamily="34" charset="0"/>
              </a:defRPr>
            </a:lvl2pPr>
            <a:lvl3pPr>
              <a:defRPr sz="2400">
                <a:latin typeface="Calibri" panose="020F0502020204030204" pitchFamily="34" charset="0"/>
              </a:defRPr>
            </a:lvl3pPr>
            <a:lvl4pPr>
              <a:defRPr sz="2000">
                <a:latin typeface="Calibri" panose="020F0502020204030204" pitchFamily="34" charset="0"/>
              </a:defRPr>
            </a:lvl4pPr>
            <a:lvl5pPr>
              <a:defRPr sz="2000">
                <a:latin typeface="Calibri" panose="020F050202020403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>
                <a:latin typeface="Calibri" panose="020F050202020403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70B46F-C72C-481F-AA11-EB346A150C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8207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/>
          <a:lstStyle>
            <a:lvl1pPr algn="l">
              <a:defRPr sz="2400" b="0"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3200">
                <a:latin typeface="Calibri" panose="020F050202020403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>
                <a:latin typeface="Calibri" panose="020F050202020403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B61DD7-BAA8-421F-9E35-5963BE49B3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3746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663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10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9050"/>
            <a:ext cx="289560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9050"/>
            <a:ext cx="411480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9050"/>
            <a:ext cx="106680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58F8E8D-CCF4-42A3-97FD-9805C969D99B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229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0" i="0" u="none" kern="1200" spc="-100">
          <a:solidFill>
            <a:schemeClr val="tx2"/>
          </a:solidFill>
          <a:latin typeface="Calibri" panose="020F0502020204030204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9pPr>
    </p:titleStyle>
    <p:bodyStyle>
      <a:lvl1pPr marL="182563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Arial" charset="0"/>
        <a:buChar char="•"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457200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Arial" charset="0"/>
        <a:buChar char="•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2pPr>
      <a:lvl3pPr marL="730250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Arial" charset="0"/>
        <a:buChar char="•"/>
        <a:defRPr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3pPr>
      <a:lvl4pPr marL="1004888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16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4pPr>
      <a:lvl5pPr marL="1187450" indent="-1365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Arial" charset="0"/>
        <a:buChar char="•"/>
        <a:defRPr sz="14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066800"/>
            <a:ext cx="7848600" cy="17526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x-none" dirty="0"/>
              <a:t>Earth’s changing surface Lesson 1b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62000" y="3505200"/>
            <a:ext cx="7772400" cy="2438400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en-US" altLang="en-US" sz="4000" dirty="0">
                <a:solidFill>
                  <a:srgbClr val="0070C0"/>
                </a:solidFill>
              </a:rPr>
              <a:t>In What Ways Does Earth’s Surface Look Different or the Same in Different Places? Do You Think the Surface of Earth Changes. Why Do you Think That?</a:t>
            </a:r>
            <a:endParaRPr lang="en-US" sz="4000" dirty="0">
              <a:solidFill>
                <a:srgbClr val="0070C0"/>
              </a:solidFill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dirty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dirty="0"/>
          </a:p>
        </p:txBody>
      </p:sp>
      <p:pic>
        <p:nvPicPr>
          <p:cNvPr id="5" name="Picture 4" descr="Noyce Logo copy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19200" y="5715000"/>
            <a:ext cx="787400" cy="787400"/>
          </a:xfrm>
          <a:prstGeom prst="rect">
            <a:avLst/>
          </a:prstGeom>
        </p:spPr>
      </p:pic>
      <p:pic>
        <p:nvPicPr>
          <p:cNvPr id="6" name="Picture 5" descr="Macintosh HD1:Users:nicolewickler:Desktop:Screen Shot 2013-10-14 at 11.04.49 AM.pn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26" t="10564" r="3623" b="5182"/>
          <a:stretch/>
        </p:blipFill>
        <p:spPr bwMode="auto">
          <a:xfrm>
            <a:off x="3276600" y="5791200"/>
            <a:ext cx="679450" cy="622300"/>
          </a:xfrm>
          <a:prstGeom prst="ellipse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7" name="Picture 6" descr="Macintosh HD:Users:ceemast:Desktop:CPP_logogreen1.gif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5715000"/>
            <a:ext cx="736600" cy="711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5791200"/>
            <a:ext cx="1439636" cy="590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8339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8001000" cy="990600"/>
          </a:xfrm>
        </p:spPr>
        <p:txBody>
          <a:bodyPr>
            <a:normAutofit/>
          </a:bodyPr>
          <a:lstStyle/>
          <a:p>
            <a:r>
              <a:rPr lang="en-US" dirty="0"/>
              <a:t>Does Earth’s Surface Change?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24000"/>
            <a:ext cx="8153400" cy="4800600"/>
          </a:xfrm>
        </p:spPr>
        <p:txBody>
          <a:bodyPr/>
          <a:lstStyle/>
          <a:p>
            <a:pPr marL="0" lvl="1" indent="0">
              <a:spcBef>
                <a:spcPts val="600"/>
              </a:spcBef>
              <a:buNone/>
            </a:pPr>
            <a:r>
              <a:rPr lang="en-US" sz="3000" dirty="0"/>
              <a:t>In your science notebook, write a few ideas for answering these questions. Make sure to include your reasoning! </a:t>
            </a:r>
          </a:p>
          <a:p>
            <a:pPr marL="731520" lvl="1" indent="-365760">
              <a:spcBef>
                <a:spcPts val="1200"/>
              </a:spcBef>
              <a:buFont typeface="+mj-lt"/>
              <a:buAutoNum type="arabicPeriod"/>
            </a:pPr>
            <a:r>
              <a:rPr lang="en-US" sz="3000" dirty="0"/>
              <a:t>Do you think landforms on Earth’s surface have always looked the way they do now? Why?</a:t>
            </a:r>
          </a:p>
          <a:p>
            <a:pPr marL="731520" lvl="1" indent="-365760">
              <a:spcBef>
                <a:spcPts val="600"/>
              </a:spcBef>
              <a:buFont typeface="+mj-lt"/>
              <a:buAutoNum type="arabicPeriod"/>
            </a:pPr>
            <a:r>
              <a:rPr lang="en-US" sz="3000" dirty="0"/>
              <a:t>Do you think these landforms will change in the future? Why?</a:t>
            </a:r>
          </a:p>
          <a:p>
            <a:pPr marL="0" lvl="1" indent="0">
              <a:spcBef>
                <a:spcPts val="1200"/>
              </a:spcBef>
              <a:buNone/>
            </a:pPr>
            <a:r>
              <a:rPr lang="en-US" sz="3000" dirty="0"/>
              <a:t>Be ready to share your ideas with the class.</a:t>
            </a:r>
          </a:p>
        </p:txBody>
      </p:sp>
    </p:spTree>
    <p:extLst>
      <p:ext uri="{BB962C8B-B14F-4D97-AF65-F5344CB8AC3E}">
        <p14:creationId xmlns:p14="http://schemas.microsoft.com/office/powerpoint/2010/main" val="30148551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8077200" cy="990600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Does Earth’s Surface Change?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8077200" cy="4495800"/>
          </a:xfrm>
        </p:spPr>
        <p:txBody>
          <a:bodyPr/>
          <a:lstStyle/>
          <a:p>
            <a:pPr marL="365760" indent="-365760">
              <a:spcBef>
                <a:spcPts val="1200"/>
              </a:spcBef>
            </a:pPr>
            <a:r>
              <a:rPr lang="en-US" sz="3200" dirty="0"/>
              <a:t>Share your ideas for answering this question. </a:t>
            </a:r>
          </a:p>
          <a:p>
            <a:pPr marL="365760" indent="-365760">
              <a:spcBef>
                <a:spcPts val="1200"/>
              </a:spcBef>
            </a:pPr>
            <a:r>
              <a:rPr lang="en-US" sz="3200" dirty="0"/>
              <a:t>Listen carefully to the ideas of others. Do you agree, disagree, or have something to add?</a:t>
            </a:r>
          </a:p>
          <a:p>
            <a:pPr marL="365760" indent="-365760">
              <a:spcBef>
                <a:spcPts val="1200"/>
              </a:spcBef>
            </a:pPr>
            <a:r>
              <a:rPr lang="en-US" sz="3200" dirty="0"/>
              <a:t>Remember to communicate in scientific ways!</a:t>
            </a:r>
          </a:p>
          <a:p>
            <a:pPr marL="0" indent="0">
              <a:buNone/>
            </a:pPr>
            <a:endParaRPr lang="en-US" sz="3200" dirty="0"/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183810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153400" cy="990600"/>
          </a:xfrm>
        </p:spPr>
        <p:txBody>
          <a:bodyPr/>
          <a:lstStyle/>
          <a:p>
            <a:r>
              <a:rPr lang="en-US" dirty="0"/>
              <a:t>Let’s Summarize!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71600"/>
            <a:ext cx="8229600" cy="5257800"/>
          </a:xfrm>
        </p:spPr>
        <p:txBody>
          <a:bodyPr/>
          <a:lstStyle/>
          <a:p>
            <a:pPr marL="0" indent="0">
              <a:spcBef>
                <a:spcPts val="1200"/>
              </a:spcBef>
              <a:buNone/>
            </a:pPr>
            <a:r>
              <a:rPr lang="en-US" sz="2700" b="1" dirty="0"/>
              <a:t>Today’s focus questions:</a:t>
            </a:r>
          </a:p>
          <a:p>
            <a:pPr marL="365760" indent="-365760">
              <a:spcBef>
                <a:spcPts val="600"/>
              </a:spcBef>
            </a:pPr>
            <a:r>
              <a:rPr lang="en-US" sz="2700" i="1" dirty="0"/>
              <a:t>In what ways does Earth’s surface look different or the same in different places?</a:t>
            </a:r>
          </a:p>
          <a:p>
            <a:pPr marL="365760" indent="-365760">
              <a:spcBef>
                <a:spcPts val="600"/>
              </a:spcBef>
            </a:pPr>
            <a:r>
              <a:rPr lang="en-US" sz="2700" i="1" dirty="0"/>
              <a:t>Do you think the surface of Earth changes? Why do you think that?</a:t>
            </a:r>
          </a:p>
          <a:p>
            <a:pPr marL="0" indent="0">
              <a:spcBef>
                <a:spcPts val="2400"/>
              </a:spcBef>
              <a:buNone/>
            </a:pPr>
            <a:r>
              <a:rPr lang="en-US" sz="2700" b="1" dirty="0"/>
              <a:t>Turn and Talk: </a:t>
            </a:r>
            <a:r>
              <a:rPr lang="en-US" sz="2700" dirty="0"/>
              <a:t>Pair up with an elbow partner and use what you’ve learned so far about Earth’s surface and landform patterns to answer these questions. 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sz="2700" dirty="0"/>
              <a:t>Make sure to include your observations and evidence from the relief map. And be prepared to share your ideas with the class.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8077200" cy="990600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Next Time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47800"/>
            <a:ext cx="8077200" cy="4876800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/>
              <a:t>Today we identified landform patterns on a relief map of the United States. These patterns offer more evidence that Earth’s surface isn’t the same everywhere.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n-US" sz="3200" dirty="0"/>
              <a:t>We also thought about whether Earth’s surface changes over time. We’ll continue this investigation in our next lesson!</a:t>
            </a:r>
          </a:p>
        </p:txBody>
      </p:sp>
    </p:spTree>
    <p:extLst>
      <p:ext uri="{BB962C8B-B14F-4D97-AF65-F5344CB8AC3E}">
        <p14:creationId xmlns:p14="http://schemas.microsoft.com/office/powerpoint/2010/main" val="26126228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077200" cy="990600"/>
          </a:xfrm>
        </p:spPr>
        <p:txBody>
          <a:bodyPr>
            <a:normAutofit/>
          </a:bodyPr>
          <a:lstStyle/>
          <a:p>
            <a:r>
              <a:rPr lang="en-US" dirty="0"/>
              <a:t>Review: Landforms on Earth’s Surface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71600"/>
            <a:ext cx="8077200" cy="5105400"/>
          </a:xfrm>
        </p:spPr>
        <p:txBody>
          <a:bodyPr/>
          <a:lstStyle/>
          <a:p>
            <a:pPr marL="365760" lvl="1" indent="-365760">
              <a:spcBef>
                <a:spcPts val="1800"/>
              </a:spcBef>
            </a:pPr>
            <a:r>
              <a:rPr lang="en-US" sz="3200" dirty="0"/>
              <a:t>What landforms did we list on our class chart last time?</a:t>
            </a:r>
          </a:p>
          <a:p>
            <a:pPr marL="365760" lvl="1" indent="-365760">
              <a:spcBef>
                <a:spcPts val="1800"/>
              </a:spcBef>
            </a:pPr>
            <a:r>
              <a:rPr lang="en-US" sz="3200" dirty="0"/>
              <a:t>What else did we notice about landforms from our relief map of the United States?</a:t>
            </a:r>
          </a:p>
          <a:p>
            <a:pPr lvl="1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6370739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077200" cy="990600"/>
          </a:xfrm>
        </p:spPr>
        <p:txBody>
          <a:bodyPr>
            <a:normAutofit/>
          </a:bodyPr>
          <a:lstStyle/>
          <a:p>
            <a:r>
              <a:rPr lang="en-US" dirty="0"/>
              <a:t>Review: Landforms on Earth’s Surface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71600"/>
            <a:ext cx="8077200" cy="5105400"/>
          </a:xfrm>
        </p:spPr>
        <p:txBody>
          <a:bodyPr/>
          <a:lstStyle/>
          <a:p>
            <a:pPr marL="685800" lvl="1" indent="0">
              <a:spcBef>
                <a:spcPts val="1200"/>
              </a:spcBef>
              <a:buNone/>
            </a:pPr>
            <a:r>
              <a:rPr lang="en-US" sz="3200" dirty="0"/>
              <a:t>Key science ideas about landforms:</a:t>
            </a:r>
          </a:p>
          <a:p>
            <a:pPr marL="731520" lvl="1" indent="-365760">
              <a:spcBef>
                <a:spcPts val="1200"/>
              </a:spcBef>
            </a:pPr>
            <a:r>
              <a:rPr lang="en-US" sz="3200" dirty="0"/>
              <a:t>There are many different kinds of landforms on Earth’s surface.</a:t>
            </a:r>
          </a:p>
          <a:p>
            <a:pPr marL="731520" lvl="1" indent="-365760">
              <a:spcBef>
                <a:spcPts val="1200"/>
              </a:spcBef>
            </a:pPr>
            <a:r>
              <a:rPr lang="en-US" sz="3200" dirty="0"/>
              <a:t>Landforms aren’t the same everywhere on Earth.</a:t>
            </a:r>
          </a:p>
          <a:p>
            <a:pPr marL="0" lvl="1" indent="0">
              <a:spcBef>
                <a:spcPts val="2400"/>
              </a:spcBef>
              <a:buNone/>
            </a:pPr>
            <a:r>
              <a:rPr lang="en-US" sz="3200" dirty="0"/>
              <a:t>Relief maps can help us identify the differences and similarities in landforms in different places.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371600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7073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153400" cy="990600"/>
          </a:xfrm>
        </p:spPr>
        <p:txBody>
          <a:bodyPr>
            <a:normAutofit/>
          </a:bodyPr>
          <a:lstStyle/>
          <a:p>
            <a:r>
              <a:rPr lang="en-US" dirty="0"/>
              <a:t>Today’s Focus 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24000"/>
            <a:ext cx="8077200" cy="4876800"/>
          </a:xfrm>
        </p:spPr>
        <p:txBody>
          <a:bodyPr/>
          <a:lstStyle/>
          <a:p>
            <a:pPr marL="365760" indent="-365760">
              <a:spcBef>
                <a:spcPts val="1200"/>
              </a:spcBef>
            </a:pPr>
            <a:r>
              <a:rPr lang="en-US" sz="3200" dirty="0">
                <a:solidFill>
                  <a:srgbClr val="000000"/>
                </a:solidFill>
                <a:latin typeface="Calibri" charset="0"/>
              </a:rPr>
              <a:t>In what ways does Earth’s surface look different or the same in different places?</a:t>
            </a:r>
          </a:p>
          <a:p>
            <a:pPr marL="365760" indent="-365760">
              <a:spcBef>
                <a:spcPts val="1200"/>
              </a:spcBef>
            </a:pPr>
            <a:r>
              <a:rPr lang="en-US" sz="3200" dirty="0">
                <a:solidFill>
                  <a:srgbClr val="000000"/>
                </a:solidFill>
                <a:latin typeface="Calibri" charset="0"/>
              </a:rPr>
              <a:t>Do you think the surface of Earth changes? Why do you think that?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5064571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382000" cy="990600"/>
          </a:xfrm>
        </p:spPr>
        <p:txBody>
          <a:bodyPr>
            <a:noAutofit/>
          </a:bodyPr>
          <a:lstStyle/>
          <a:p>
            <a:pPr lvl="0"/>
            <a:br>
              <a:rPr lang="en-US" sz="3600" dirty="0"/>
            </a:br>
            <a:r>
              <a:rPr lang="en-US" sz="3800" dirty="0"/>
              <a:t>Investigation: Identifying Landform Patterns </a:t>
            </a:r>
            <a:br>
              <a:rPr lang="en-US" sz="3600" dirty="0"/>
            </a:br>
            <a:endParaRPr lang="en-US" sz="36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CA8EE86-1652-4167-A1FC-4FCBCC77ECA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319" y="1490929"/>
            <a:ext cx="5641320" cy="331402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56F25C2-8932-41D7-8061-49733FC58B6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3913842"/>
            <a:ext cx="4689529" cy="266762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2F69EBB-E839-45D9-A17D-D25708380230}"/>
              </a:ext>
            </a:extLst>
          </p:cNvPr>
          <p:cNvSpPr txBox="1"/>
          <p:nvPr/>
        </p:nvSpPr>
        <p:spPr>
          <a:xfrm>
            <a:off x="7391400" y="6581464"/>
            <a:ext cx="17526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Calibri" panose="020F0502020204030204" pitchFamily="34" charset="0"/>
                <a:cs typeface="Calibri" panose="020F0502020204030204" pitchFamily="34" charset="0"/>
              </a:rPr>
              <a:t>Photo courtesy of Cal Poly Pomona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215DDBC-647C-4B18-9988-38061BE542DC}"/>
              </a:ext>
            </a:extLst>
          </p:cNvPr>
          <p:cNvSpPr txBox="1"/>
          <p:nvPr/>
        </p:nvSpPr>
        <p:spPr>
          <a:xfrm>
            <a:off x="2667000" y="4804949"/>
            <a:ext cx="17526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Calibri" panose="020F0502020204030204" pitchFamily="34" charset="0"/>
                <a:cs typeface="Calibri" panose="020F0502020204030204" pitchFamily="34" charset="0"/>
              </a:rPr>
              <a:t>Photo courtesy of Cal Poly Pomona </a:t>
            </a:r>
          </a:p>
        </p:txBody>
      </p:sp>
    </p:spTree>
    <p:extLst>
      <p:ext uri="{BB962C8B-B14F-4D97-AF65-F5344CB8AC3E}">
        <p14:creationId xmlns:p14="http://schemas.microsoft.com/office/powerpoint/2010/main" val="1894336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458200" cy="990600"/>
          </a:xfrm>
        </p:spPr>
        <p:txBody>
          <a:bodyPr>
            <a:noAutofit/>
          </a:bodyPr>
          <a:lstStyle/>
          <a:p>
            <a:r>
              <a:rPr lang="en-US" sz="3800" dirty="0"/>
              <a:t>Investigation: Identifying Landform Patterns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1000" y="1447800"/>
            <a:ext cx="8534400" cy="483418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2CFD593-6E83-4C7B-B117-5FB64ACC8FFD}"/>
              </a:ext>
            </a:extLst>
          </p:cNvPr>
          <p:cNvSpPr txBox="1"/>
          <p:nvPr/>
        </p:nvSpPr>
        <p:spPr>
          <a:xfrm>
            <a:off x="7734300" y="6261556"/>
            <a:ext cx="11811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Calibri" panose="020F0502020204030204" pitchFamily="34" charset="0"/>
                <a:cs typeface="Calibri" panose="020F0502020204030204" pitchFamily="34" charset="0"/>
              </a:rPr>
              <a:t>Photo courtesy of USGS</a:t>
            </a:r>
          </a:p>
        </p:txBody>
      </p:sp>
    </p:spTree>
    <p:extLst>
      <p:ext uri="{BB962C8B-B14F-4D97-AF65-F5344CB8AC3E}">
        <p14:creationId xmlns:p14="http://schemas.microsoft.com/office/powerpoint/2010/main" val="27163729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57200"/>
            <a:ext cx="8382000" cy="914400"/>
          </a:xfrm>
        </p:spPr>
        <p:txBody>
          <a:bodyPr>
            <a:noAutofit/>
          </a:bodyPr>
          <a:lstStyle/>
          <a:p>
            <a:r>
              <a:rPr lang="en-US" sz="3800" dirty="0"/>
              <a:t>Investigation: Identifying Landform Patterns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371600"/>
            <a:ext cx="8153400" cy="4953000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/>
              <a:t>Study the relief map in your small groups:</a:t>
            </a:r>
          </a:p>
          <a:p>
            <a:pPr marL="731520" indent="-365760">
              <a:spcBef>
                <a:spcPts val="1200"/>
              </a:spcBef>
              <a:buFont typeface="+mj-lt"/>
              <a:buAutoNum type="arabicPeriod"/>
            </a:pPr>
            <a:r>
              <a:rPr lang="en-US" sz="3200" dirty="0"/>
              <a:t>What landform patterns do you notice? </a:t>
            </a:r>
          </a:p>
          <a:p>
            <a:pPr marL="731520" indent="-365760">
              <a:spcBef>
                <a:spcPts val="1200"/>
              </a:spcBef>
              <a:buFont typeface="+mj-lt"/>
              <a:buAutoNum type="arabicPeriod"/>
            </a:pPr>
            <a:r>
              <a:rPr lang="en-US" sz="3200" dirty="0"/>
              <a:t>Where are different landforms located on the map?</a:t>
            </a:r>
          </a:p>
          <a:p>
            <a:pPr marL="731520" indent="-365760">
              <a:spcBef>
                <a:spcPts val="1200"/>
              </a:spcBef>
              <a:buFont typeface="+mj-lt"/>
              <a:buAutoNum type="arabicPeriod"/>
            </a:pPr>
            <a:r>
              <a:rPr lang="en-US" sz="3200" dirty="0"/>
              <a:t>Try to find </a:t>
            </a:r>
            <a:r>
              <a:rPr lang="en-US" sz="3200" b="1" dirty="0"/>
              <a:t>at least three </a:t>
            </a:r>
            <a:r>
              <a:rPr lang="en-US" sz="3200" dirty="0"/>
              <a:t>landform patterns on the map.</a:t>
            </a:r>
          </a:p>
          <a:p>
            <a:pPr marL="731520" indent="-365760">
              <a:spcBef>
                <a:spcPts val="1200"/>
              </a:spcBef>
              <a:buFont typeface="+mj-lt"/>
              <a:buAutoNum type="arabicPeriod"/>
            </a:pPr>
            <a:r>
              <a:rPr lang="en-US" sz="3200" dirty="0"/>
              <a:t>Each time you identify a pattern, describe it in your science notebook. Make sure to use complete sentences!</a:t>
            </a:r>
          </a:p>
          <a:p>
            <a:endParaRPr lang="en-US" sz="3200" dirty="0"/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7531377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8077200" cy="990600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What Patterns Did You Identify?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458200" cy="5334000"/>
          </a:xfrm>
        </p:spPr>
        <p:txBody>
          <a:bodyPr/>
          <a:lstStyle/>
          <a:p>
            <a:pPr marL="0" indent="0">
              <a:buNone/>
            </a:pPr>
            <a:endParaRPr lang="en-US" sz="3200" dirty="0"/>
          </a:p>
          <a:p>
            <a:endParaRPr lang="en-US" sz="3200" dirty="0"/>
          </a:p>
          <a:p>
            <a:endParaRPr lang="en-US" sz="3200" dirty="0"/>
          </a:p>
          <a:p>
            <a:endParaRPr lang="en-US" sz="3200" dirty="0"/>
          </a:p>
          <a:p>
            <a:endParaRPr lang="en-US" sz="3200" dirty="0"/>
          </a:p>
          <a:p>
            <a:pPr marL="365760" indent="-365760">
              <a:spcBef>
                <a:spcPts val="2400"/>
              </a:spcBef>
            </a:pPr>
            <a:r>
              <a:rPr lang="en-US" sz="3000" dirty="0"/>
              <a:t>Share the patterns you observed on the relief map.</a:t>
            </a:r>
          </a:p>
          <a:p>
            <a:pPr marL="365760" indent="-365760"/>
            <a:r>
              <a:rPr lang="en-US" sz="3000" dirty="0"/>
              <a:t>As your classmates share, listen carefully to their ideas and be prepared to agree, disagree, or add an idea. Make sure to use evidence from the map!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6121810"/>
              </p:ext>
            </p:extLst>
          </p:nvPr>
        </p:nvGraphicFramePr>
        <p:xfrm>
          <a:off x="533400" y="1524000"/>
          <a:ext cx="8153400" cy="2819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76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76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7087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Patterns We Noticed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What</a:t>
                      </a:r>
                      <a:r>
                        <a:rPr lang="en-US" baseline="0" dirty="0"/>
                        <a:t> We Wonder About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12313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  <a:p>
                      <a:pPr algn="ctr"/>
                      <a:endParaRPr lang="en-US" dirty="0"/>
                    </a:p>
                    <a:p>
                      <a:pPr algn="ctr"/>
                      <a:endParaRPr lang="en-US" dirty="0"/>
                    </a:p>
                    <a:p>
                      <a:pPr algn="ctr"/>
                      <a:endParaRPr lang="en-US" dirty="0"/>
                    </a:p>
                    <a:p>
                      <a:pPr algn="ctr"/>
                      <a:endParaRPr lang="en-US" dirty="0"/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576619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153400" cy="990600"/>
          </a:xfrm>
        </p:spPr>
        <p:txBody>
          <a:bodyPr>
            <a:normAutofit/>
          </a:bodyPr>
          <a:lstStyle/>
          <a:p>
            <a:r>
              <a:rPr lang="en-US" dirty="0"/>
              <a:t>Does Earth’s Surface Change?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524000"/>
            <a:ext cx="8305800" cy="4800600"/>
          </a:xfrm>
        </p:spPr>
        <p:txBody>
          <a:bodyPr/>
          <a:lstStyle/>
          <a:p>
            <a:pPr marL="0" indent="0">
              <a:spcBef>
                <a:spcPts val="1800"/>
              </a:spcBef>
              <a:buNone/>
            </a:pPr>
            <a:r>
              <a:rPr lang="en-US" sz="3000" i="1" dirty="0"/>
              <a:t>Do you think the surface of Earth changes? Why do you think that?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n-US" sz="3000" b="1" dirty="0"/>
              <a:t>Think about these questions:</a:t>
            </a:r>
          </a:p>
          <a:p>
            <a:pPr marL="731520" lvl="1" indent="-365760">
              <a:spcBef>
                <a:spcPts val="600"/>
              </a:spcBef>
              <a:buFont typeface="+mj-lt"/>
              <a:buAutoNum type="arabicPeriod"/>
            </a:pPr>
            <a:r>
              <a:rPr lang="en-US" sz="3000" dirty="0"/>
              <a:t>Do you think landforms on Earth’s surface have always looked the way they do now? Why?</a:t>
            </a:r>
          </a:p>
          <a:p>
            <a:pPr marL="731520" lvl="1" indent="-365760">
              <a:spcBef>
                <a:spcPts val="600"/>
              </a:spcBef>
              <a:buFont typeface="+mj-lt"/>
              <a:buAutoNum type="arabicPeriod"/>
            </a:pPr>
            <a:r>
              <a:rPr lang="en-US" sz="3000" dirty="0"/>
              <a:t>Do you think these landforms will change in the future? Why?</a:t>
            </a:r>
          </a:p>
        </p:txBody>
      </p:sp>
    </p:spTree>
    <p:extLst>
      <p:ext uri="{BB962C8B-B14F-4D97-AF65-F5344CB8AC3E}">
        <p14:creationId xmlns:p14="http://schemas.microsoft.com/office/powerpoint/2010/main" val="301485513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Clarity">
    <a:dk1>
      <a:srgbClr val="292934"/>
    </a:dk1>
    <a:lt1>
      <a:srgbClr val="FFFFFF"/>
    </a:lt1>
    <a:dk2>
      <a:srgbClr val="D2533C"/>
    </a:dk2>
    <a:lt2>
      <a:srgbClr val="F3F2DC"/>
    </a:lt2>
    <a:accent1>
      <a:srgbClr val="93A299"/>
    </a:accent1>
    <a:accent2>
      <a:srgbClr val="AD8F67"/>
    </a:accent2>
    <a:accent3>
      <a:srgbClr val="726056"/>
    </a:accent3>
    <a:accent4>
      <a:srgbClr val="4C5A6A"/>
    </a:accent4>
    <a:accent5>
      <a:srgbClr val="808DA0"/>
    </a:accent5>
    <a:accent6>
      <a:srgbClr val="79463D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1563</TotalTime>
  <Words>619</Words>
  <Application>Microsoft Office PowerPoint</Application>
  <PresentationFormat>On-screen Show (4:3)</PresentationFormat>
  <Paragraphs>75</Paragraphs>
  <Slides>13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Calibri</vt:lpstr>
      <vt:lpstr>Clarity</vt:lpstr>
      <vt:lpstr>Earth’s changing surface Lesson 1b</vt:lpstr>
      <vt:lpstr>Review: Landforms on Earth’s Surface</vt:lpstr>
      <vt:lpstr>Review: Landforms on Earth’s Surface</vt:lpstr>
      <vt:lpstr>Today’s Focus Questions</vt:lpstr>
      <vt:lpstr> Investigation: Identifying Landform Patterns  </vt:lpstr>
      <vt:lpstr>Investigation: Identifying Landform Patterns</vt:lpstr>
      <vt:lpstr>Investigation: Identifying Landform Patterns</vt:lpstr>
      <vt:lpstr>What Patterns Did You Identify?</vt:lpstr>
      <vt:lpstr>Does Earth’s Surface Change?</vt:lpstr>
      <vt:lpstr>Does Earth’s Surface Change?</vt:lpstr>
      <vt:lpstr>Does Earth’s Surface Change?</vt:lpstr>
      <vt:lpstr>Let’s Summarize!</vt:lpstr>
      <vt:lpstr>Next Time</vt:lpstr>
    </vt:vector>
  </TitlesOfParts>
  <Company>BSCS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Paul Numedahl</dc:creator>
  <cp:lastModifiedBy>Mai Ngoc Tran</cp:lastModifiedBy>
  <cp:revision>150</cp:revision>
  <cp:lastPrinted>2019-03-19T14:23:06Z</cp:lastPrinted>
  <dcterms:created xsi:type="dcterms:W3CDTF">2014-06-10T18:20:14Z</dcterms:created>
  <dcterms:modified xsi:type="dcterms:W3CDTF">2019-08-09T18:08:59Z</dcterms:modified>
</cp:coreProperties>
</file>