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355" r:id="rId2"/>
    <p:sldId id="358" r:id="rId3"/>
    <p:sldId id="359" r:id="rId4"/>
    <p:sldId id="361" r:id="rId5"/>
    <p:sldId id="362" r:id="rId6"/>
    <p:sldId id="343" r:id="rId7"/>
    <p:sldId id="344" r:id="rId8"/>
    <p:sldId id="345" r:id="rId9"/>
    <p:sldId id="346" r:id="rId10"/>
    <p:sldId id="347" r:id="rId11"/>
    <p:sldId id="348" r:id="rId12"/>
    <p:sldId id="349" r:id="rId13"/>
    <p:sldId id="351" r:id="rId14"/>
    <p:sldId id="360" r:id="rId15"/>
    <p:sldId id="354" r:id="rId16"/>
    <p:sldId id="36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59" autoAdjust="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3E99A0-5A01-41BA-AC39-BB8F130969B5}" type="datetimeFigureOut">
              <a:rPr lang="en-US" smtClean="0"/>
              <a:pPr/>
              <a:t>6/6/2019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BEC4D-D1F7-4625-B0BA-2126EAFE9E6D}" type="slidenum">
              <a:rPr lang="en-US" smtClean="0"/>
              <a:pPr/>
              <a:t>‹#›</a:t>
            </a:fld>
            <a:endParaRPr lang="en-US"/>
          </a:p>
        </p:txBody>
      </p:sp>
    </p:spTree>
    <p:extLst>
      <p:ext uri="{BB962C8B-B14F-4D97-AF65-F5344CB8AC3E}">
        <p14:creationId xmlns:p14="http://schemas.microsoft.com/office/powerpoint/2010/main" xmlns="" val="2691797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9E7CF9-240F-482B-9EC3-A2AD26735D19}" type="slidenum">
              <a:rPr lang="en-US" altLang="en-US">
                <a:solidFill>
                  <a:prstClr val="black"/>
                </a:solidFill>
              </a:rPr>
              <a:pPr eaLnBrk="1" hangingPunct="1">
                <a:spcBef>
                  <a:spcPct val="0"/>
                </a:spcBef>
              </a:pPr>
              <a:t>1</a:t>
            </a:fld>
            <a:endParaRPr lang="en-US" altLang="en-US">
              <a:solidFill>
                <a:prstClr val="black"/>
              </a:solidFill>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xmlns="" val="2214516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12</a:t>
            </a:fld>
            <a:endParaRPr lang="en-US"/>
          </a:p>
        </p:txBody>
      </p:sp>
    </p:spTree>
    <p:extLst>
      <p:ext uri="{BB962C8B-B14F-4D97-AF65-F5344CB8AC3E}">
        <p14:creationId xmlns:p14="http://schemas.microsoft.com/office/powerpoint/2010/main" xmlns="" val="2658996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13</a:t>
            </a:fld>
            <a:endParaRPr lang="en-US"/>
          </a:p>
        </p:txBody>
      </p:sp>
    </p:spTree>
    <p:extLst>
      <p:ext uri="{BB962C8B-B14F-4D97-AF65-F5344CB8AC3E}">
        <p14:creationId xmlns:p14="http://schemas.microsoft.com/office/powerpoint/2010/main" xmlns="" val="627514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14</a:t>
            </a:fld>
            <a:endParaRPr lang="en-US"/>
          </a:p>
        </p:txBody>
      </p:sp>
    </p:spTree>
    <p:extLst>
      <p:ext uri="{BB962C8B-B14F-4D97-AF65-F5344CB8AC3E}">
        <p14:creationId xmlns:p14="http://schemas.microsoft.com/office/powerpoint/2010/main" xmlns="" val="3315534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15</a:t>
            </a:fld>
            <a:endParaRPr lang="en-US"/>
          </a:p>
        </p:txBody>
      </p:sp>
    </p:spTree>
    <p:extLst>
      <p:ext uri="{BB962C8B-B14F-4D97-AF65-F5344CB8AC3E}">
        <p14:creationId xmlns:p14="http://schemas.microsoft.com/office/powerpoint/2010/main" xmlns="" val="2182485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16</a:t>
            </a:fld>
            <a:endParaRPr lang="en-US"/>
          </a:p>
        </p:txBody>
      </p:sp>
    </p:spTree>
    <p:extLst>
      <p:ext uri="{BB962C8B-B14F-4D97-AF65-F5344CB8AC3E}">
        <p14:creationId xmlns:p14="http://schemas.microsoft.com/office/powerpoint/2010/main" xmlns="" val="218248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2</a:t>
            </a:fld>
            <a:endParaRPr lang="en-US"/>
          </a:p>
        </p:txBody>
      </p:sp>
    </p:spTree>
    <p:extLst>
      <p:ext uri="{BB962C8B-B14F-4D97-AF65-F5344CB8AC3E}">
        <p14:creationId xmlns:p14="http://schemas.microsoft.com/office/powerpoint/2010/main" xmlns="" val="18757836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3</a:t>
            </a:fld>
            <a:endParaRPr lang="en-US"/>
          </a:p>
        </p:txBody>
      </p:sp>
    </p:spTree>
    <p:extLst>
      <p:ext uri="{BB962C8B-B14F-4D97-AF65-F5344CB8AC3E}">
        <p14:creationId xmlns:p14="http://schemas.microsoft.com/office/powerpoint/2010/main" xmlns="" val="4240895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6</a:t>
            </a:fld>
            <a:endParaRPr lang="en-US"/>
          </a:p>
        </p:txBody>
      </p:sp>
    </p:spTree>
    <p:extLst>
      <p:ext uri="{BB962C8B-B14F-4D97-AF65-F5344CB8AC3E}">
        <p14:creationId xmlns:p14="http://schemas.microsoft.com/office/powerpoint/2010/main" xmlns="" val="2357198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7</a:t>
            </a:fld>
            <a:endParaRPr lang="en-US"/>
          </a:p>
        </p:txBody>
      </p:sp>
    </p:spTree>
    <p:extLst>
      <p:ext uri="{BB962C8B-B14F-4D97-AF65-F5344CB8AC3E}">
        <p14:creationId xmlns:p14="http://schemas.microsoft.com/office/powerpoint/2010/main" xmlns="" val="3433386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8</a:t>
            </a:fld>
            <a:endParaRPr lang="en-US"/>
          </a:p>
        </p:txBody>
      </p:sp>
    </p:spTree>
    <p:extLst>
      <p:ext uri="{BB962C8B-B14F-4D97-AF65-F5344CB8AC3E}">
        <p14:creationId xmlns:p14="http://schemas.microsoft.com/office/powerpoint/2010/main" xmlns="" val="3562546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9</a:t>
            </a:fld>
            <a:endParaRPr lang="en-US"/>
          </a:p>
        </p:txBody>
      </p:sp>
    </p:spTree>
    <p:extLst>
      <p:ext uri="{BB962C8B-B14F-4D97-AF65-F5344CB8AC3E}">
        <p14:creationId xmlns:p14="http://schemas.microsoft.com/office/powerpoint/2010/main" xmlns="" val="1599870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10</a:t>
            </a:fld>
            <a:endParaRPr lang="en-US"/>
          </a:p>
        </p:txBody>
      </p:sp>
    </p:spTree>
    <p:extLst>
      <p:ext uri="{BB962C8B-B14F-4D97-AF65-F5344CB8AC3E}">
        <p14:creationId xmlns:p14="http://schemas.microsoft.com/office/powerpoint/2010/main" xmlns="" val="3200250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58BEC4D-D1F7-4625-B0BA-2126EAFE9E6D}" type="slidenum">
              <a:rPr lang="en-US" smtClean="0"/>
              <a:pPr/>
              <a:t>11</a:t>
            </a:fld>
            <a:endParaRPr lang="en-US"/>
          </a:p>
        </p:txBody>
      </p:sp>
    </p:spTree>
    <p:extLst>
      <p:ext uri="{BB962C8B-B14F-4D97-AF65-F5344CB8AC3E}">
        <p14:creationId xmlns:p14="http://schemas.microsoft.com/office/powerpoint/2010/main" xmlns="" val="2390397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736509-B7D9-4E14-990D-0939A6D2E156}" type="slidenum">
              <a:rPr lang="en-US"/>
              <a:pPr>
                <a:defRPr/>
              </a:pPr>
              <a:t>‹#›</a:t>
            </a:fld>
            <a:endParaRPr lang="en-US"/>
          </a:p>
        </p:txBody>
      </p:sp>
    </p:spTree>
    <p:extLst>
      <p:ext uri="{BB962C8B-B14F-4D97-AF65-F5344CB8AC3E}">
        <p14:creationId xmlns:p14="http://schemas.microsoft.com/office/powerpoint/2010/main" xmlns="" val="14660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950129-838B-4CD0-82C5-B9E5CA8BA4D1}" type="slidenum">
              <a:rPr lang="en-US"/>
              <a:pPr>
                <a:defRPr/>
              </a:pPr>
              <a:t>‹#›</a:t>
            </a:fld>
            <a:endParaRPr lang="en-US"/>
          </a:p>
        </p:txBody>
      </p:sp>
    </p:spTree>
    <p:extLst>
      <p:ext uri="{BB962C8B-B14F-4D97-AF65-F5344CB8AC3E}">
        <p14:creationId xmlns:p14="http://schemas.microsoft.com/office/powerpoint/2010/main" xmlns="" val="2910985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lvl1pPr>
              <a:defRPr>
                <a:latin typeface="Calibri" panose="020F050202020403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609600"/>
            <a:ext cx="6019800" cy="5867400"/>
          </a:xfrm>
        </p:spPr>
        <p:txBody>
          <a:bodyPr vert="eaVert"/>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227E1-08E6-4E55-9BDE-7F7F260040A8}" type="slidenum">
              <a:rPr lang="en-US"/>
              <a:pPr>
                <a:defRPr/>
              </a:pPr>
              <a:t>‹#›</a:t>
            </a:fld>
            <a:endParaRPr lang="en-US"/>
          </a:p>
        </p:txBody>
      </p:sp>
    </p:spTree>
    <p:extLst>
      <p:ext uri="{BB962C8B-B14F-4D97-AF65-F5344CB8AC3E}">
        <p14:creationId xmlns:p14="http://schemas.microsoft.com/office/powerpoint/2010/main" xmlns="" val="3186307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7A78D6-729F-4E75-A2D7-D2A416F3A9DE}" type="slidenum">
              <a:rPr lang="en-US"/>
              <a:pPr>
                <a:defRPr/>
              </a:pPr>
              <a:t>‹#›</a:t>
            </a:fld>
            <a:endParaRPr lang="en-US"/>
          </a:p>
        </p:txBody>
      </p:sp>
    </p:spTree>
    <p:extLst>
      <p:ext uri="{BB962C8B-B14F-4D97-AF65-F5344CB8AC3E}">
        <p14:creationId xmlns:p14="http://schemas.microsoft.com/office/powerpoint/2010/main" xmlns="" val="1039450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latin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BBEB5-01D6-47A2-BCF3-B3B9837CD530}" type="slidenum">
              <a:rPr lang="en-US"/>
              <a:pPr>
                <a:defRPr/>
              </a:pPr>
              <a:t>‹#›</a:t>
            </a:fld>
            <a:endParaRPr lang="en-US"/>
          </a:p>
        </p:txBody>
      </p:sp>
    </p:spTree>
    <p:extLst>
      <p:ext uri="{BB962C8B-B14F-4D97-AF65-F5344CB8AC3E}">
        <p14:creationId xmlns:p14="http://schemas.microsoft.com/office/powerpoint/2010/main" xmlns="" val="25175898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atin typeface="Calibri" panose="020F0502020204030204" pitchFamily="34" charset="0"/>
              </a:defRPr>
            </a:lvl1pPr>
            <a:lvl2pPr>
              <a:defRPr sz="2400">
                <a:latin typeface="Calibri" panose="020F0502020204030204" pitchFamily="34" charset="0"/>
              </a:defRPr>
            </a:lvl2pPr>
            <a:lvl3pPr>
              <a:defRPr sz="2000">
                <a:latin typeface="Calibri" panose="020F0502020204030204" pitchFamily="34" charset="0"/>
              </a:defRPr>
            </a:lvl3pPr>
            <a:lvl4pPr>
              <a:defRPr sz="1800">
                <a:latin typeface="Calibri" panose="020F0502020204030204" pitchFamily="34" charset="0"/>
              </a:defRPr>
            </a:lvl4pPr>
            <a:lvl5pPr>
              <a:defRPr sz="1800">
                <a:latin typeface="Calibri" panose="020F050202020403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82B28A-D4AF-4B7E-8537-11780E8ECB02}" type="slidenum">
              <a:rPr lang="en-US"/>
              <a:pPr>
                <a:defRPr/>
              </a:pPr>
              <a:t>‹#›</a:t>
            </a:fld>
            <a:endParaRPr lang="en-US"/>
          </a:p>
        </p:txBody>
      </p:sp>
    </p:spTree>
    <p:extLst>
      <p:ext uri="{BB962C8B-B14F-4D97-AF65-F5344CB8AC3E}">
        <p14:creationId xmlns:p14="http://schemas.microsoft.com/office/powerpoint/2010/main" xmlns="" val="1981600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latin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Calibri" panose="020F0502020204030204" pitchFamily="34" charset="0"/>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atin typeface="Calibri" panose="020F0502020204030204" pitchFamily="34" charset="0"/>
              </a:defRPr>
            </a:lvl1pPr>
            <a:lvl2pPr>
              <a:defRPr sz="2000">
                <a:latin typeface="Calibri" panose="020F0502020204030204" pitchFamily="34" charset="0"/>
              </a:defRPr>
            </a:lvl2pPr>
            <a:lvl3pPr>
              <a:defRPr sz="1800">
                <a:latin typeface="Calibri" panose="020F0502020204030204" pitchFamily="34" charset="0"/>
              </a:defRPr>
            </a:lvl3pPr>
            <a:lvl4pPr>
              <a:defRPr sz="1600">
                <a:latin typeface="Calibri" panose="020F0502020204030204" pitchFamily="34" charset="0"/>
              </a:defRPr>
            </a:lvl4pPr>
            <a:lvl5pPr>
              <a:defRPr sz="1600">
                <a:latin typeface="Calibri" panose="020F0502020204030204"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2AC85E45-36ED-4CB7-AAF7-BE6B50D63CE7}" type="slidenum">
              <a:rPr lang="en-US"/>
              <a:pPr>
                <a:defRPr/>
              </a:pPr>
              <a:t>‹#›</a:t>
            </a:fld>
            <a:endParaRPr lang="en-US"/>
          </a:p>
        </p:txBody>
      </p:sp>
    </p:spTree>
    <p:extLst>
      <p:ext uri="{BB962C8B-B14F-4D97-AF65-F5344CB8AC3E}">
        <p14:creationId xmlns:p14="http://schemas.microsoft.com/office/powerpoint/2010/main" xmlns="" val="1367473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CF5097-F154-45E2-885E-C804689485C2}" type="slidenum">
              <a:rPr lang="en-US"/>
              <a:pPr>
                <a:defRPr/>
              </a:pPr>
              <a:t>‹#›</a:t>
            </a:fld>
            <a:endParaRPr lang="en-US"/>
          </a:p>
        </p:txBody>
      </p:sp>
    </p:spTree>
    <p:extLst>
      <p:ext uri="{BB962C8B-B14F-4D97-AF65-F5344CB8AC3E}">
        <p14:creationId xmlns:p14="http://schemas.microsoft.com/office/powerpoint/2010/main" xmlns="" val="39381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66BDC2-34F1-4F7E-8EA7-5E37952CD375}" type="slidenum">
              <a:rPr lang="en-US"/>
              <a:pPr>
                <a:defRPr/>
              </a:pPr>
              <a:t>‹#›</a:t>
            </a:fld>
            <a:endParaRPr lang="en-US"/>
          </a:p>
        </p:txBody>
      </p:sp>
    </p:spTree>
    <p:extLst>
      <p:ext uri="{BB962C8B-B14F-4D97-AF65-F5344CB8AC3E}">
        <p14:creationId xmlns:p14="http://schemas.microsoft.com/office/powerpoint/2010/main" xmlns="" val="302223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2971800" y="792080"/>
            <a:ext cx="5715000" cy="5577840"/>
          </a:xfrm>
        </p:spPr>
        <p:txBody>
          <a:bodyPr/>
          <a:lstStyle>
            <a:lvl1pPr>
              <a:defRPr sz="3200">
                <a:latin typeface="Calibri" panose="020F0502020204030204" pitchFamily="34" charset="0"/>
              </a:defRPr>
            </a:lvl1pPr>
            <a:lvl2pPr>
              <a:defRPr sz="2800">
                <a:latin typeface="Calibri" panose="020F0502020204030204" pitchFamily="34" charset="0"/>
              </a:defRPr>
            </a:lvl2pPr>
            <a:lvl3pPr>
              <a:defRPr sz="2400">
                <a:latin typeface="Calibri" panose="020F0502020204030204" pitchFamily="34" charset="0"/>
              </a:defRPr>
            </a:lvl3pPr>
            <a:lvl4pPr>
              <a:defRPr sz="2000">
                <a:latin typeface="Calibri" panose="020F0502020204030204" pitchFamily="34" charset="0"/>
              </a:defRPr>
            </a:lvl4pPr>
            <a:lvl5pPr>
              <a:defRPr sz="2000">
                <a:latin typeface="Calibri" panose="020F050202020403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070B46F-C72C-481F-AA11-EB346A150C1A}" type="slidenum">
              <a:rPr lang="en-US"/>
              <a:pPr>
                <a:defRPr/>
              </a:pPr>
              <a:t>‹#›</a:t>
            </a:fld>
            <a:endParaRPr lang="en-US"/>
          </a:p>
        </p:txBody>
      </p:sp>
    </p:spTree>
    <p:extLst>
      <p:ext uri="{BB962C8B-B14F-4D97-AF65-F5344CB8AC3E}">
        <p14:creationId xmlns:p14="http://schemas.microsoft.com/office/powerpoint/2010/main" xmlns="" val="3202820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atin typeface="Calibri" panose="020F0502020204030204" pitchFamily="34" charset="0"/>
              </a:defRPr>
            </a:lvl1pPr>
          </a:lstStyle>
          <a:p>
            <a:r>
              <a:rPr lang="en-US" dirty="0"/>
              <a:t>Click to edit Master title style</a:t>
            </a:r>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atin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atin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6B61DD7-BAA8-421F-9E35-5963BE49B3F3}" type="slidenum">
              <a:rPr lang="en-US"/>
              <a:pPr>
                <a:defRPr/>
              </a:pPr>
              <a:t>‹#›</a:t>
            </a:fld>
            <a:endParaRPr lang="en-US"/>
          </a:p>
        </p:txBody>
      </p:sp>
    </p:spTree>
    <p:extLst>
      <p:ext uri="{BB962C8B-B14F-4D97-AF65-F5344CB8AC3E}">
        <p14:creationId xmlns:p14="http://schemas.microsoft.com/office/powerpoint/2010/main" xmlns="" val="3356374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4100"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fontAlgn="base">
              <a:spcBef>
                <a:spcPct val="0"/>
              </a:spcBef>
              <a:spcAft>
                <a:spcPct val="0"/>
              </a:spcAft>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defRPr>
            </a:lvl1pPr>
          </a:lstStyle>
          <a:p>
            <a:pPr fontAlgn="base">
              <a:spcBef>
                <a:spcPct val="0"/>
              </a:spcBef>
              <a:spcAft>
                <a:spcPct val="0"/>
              </a:spcAft>
              <a:defRPr/>
            </a:pPr>
            <a:fld id="{F58F8E8D-CCF4-42A3-97FD-9805C969D99B}"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xmlns="" val="202022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4000" b="0" i="0" u="none" kern="1200" spc="-1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Calibri" panose="020F0502020204030204" pitchFamily="34" charset="0"/>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Calibri" panose="020F0502020204030204" pitchFamily="34" charset="0"/>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Calibri" panose="020F0502020204030204" pitchFamily="34" charset="0"/>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Calibri" panose="020F0502020204030204" pitchFamily="34" charset="0"/>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Calibri" panose="020F0502020204030204"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609600"/>
            <a:ext cx="7848600" cy="2285999"/>
          </a:xfrm>
        </p:spPr>
        <p:txBody>
          <a:bodyPr/>
          <a:lstStyle/>
          <a:p>
            <a:pPr eaLnBrk="1" fontAlgn="auto" hangingPunct="1">
              <a:spcAft>
                <a:spcPts val="0"/>
              </a:spcAft>
              <a:defRPr/>
            </a:pPr>
            <a:r>
              <a:rPr lang="en-US" altLang="en-US" sz="4000" dirty="0"/>
              <a:t/>
            </a:r>
            <a:br>
              <a:rPr lang="en-US" altLang="en-US" sz="4000" dirty="0"/>
            </a:br>
            <a:r>
              <a:rPr lang="en-US" altLang="en-US" sz="4000" dirty="0"/>
              <a:t/>
            </a:r>
            <a:br>
              <a:rPr lang="en-US" altLang="en-US" sz="4000" dirty="0"/>
            </a:br>
            <a:r>
              <a:rPr lang="en-US" altLang="en-US" dirty="0"/>
              <a:t>Earth’s changing surface lesson 2b</a:t>
            </a:r>
            <a:endParaRPr lang="en-US" altLang="x-none" dirty="0"/>
          </a:p>
        </p:txBody>
      </p:sp>
      <p:sp>
        <p:nvSpPr>
          <p:cNvPr id="8195" name="Rectangle 3"/>
          <p:cNvSpPr>
            <a:spLocks noGrp="1" noChangeArrowheads="1"/>
          </p:cNvSpPr>
          <p:nvPr>
            <p:ph type="subTitle" idx="1"/>
          </p:nvPr>
        </p:nvSpPr>
        <p:spPr>
          <a:xfrm>
            <a:off x="762000" y="3505200"/>
            <a:ext cx="7391400" cy="1828800"/>
          </a:xfrm>
        </p:spPr>
        <p:txBody>
          <a:bodyPr rtlCol="0">
            <a:normAutofit/>
          </a:bodyPr>
          <a:lstStyle/>
          <a:p>
            <a:pPr eaLnBrk="1" fontAlgn="auto" hangingPunct="1">
              <a:lnSpc>
                <a:spcPct val="80000"/>
              </a:lnSpc>
              <a:spcAft>
                <a:spcPts val="0"/>
              </a:spcAft>
              <a:defRPr/>
            </a:pPr>
            <a:r>
              <a:rPr lang="en-US" altLang="en-US" sz="4000" dirty="0">
                <a:solidFill>
                  <a:srgbClr val="0070C0"/>
                </a:solidFill>
              </a:rPr>
              <a:t>What Happens to Earth’s Surface That Causes Mountains to Form? </a:t>
            </a:r>
          </a:p>
          <a:p>
            <a:pPr eaLnBrk="1" fontAlgn="auto" hangingPunct="1">
              <a:lnSpc>
                <a:spcPct val="80000"/>
              </a:lnSpc>
              <a:spcAft>
                <a:spcPts val="0"/>
              </a:spcAft>
              <a:buFont typeface="Arial" pitchFamily="34" charset="0"/>
              <a:buNone/>
              <a:defRPr/>
            </a:pPr>
            <a:endParaRPr lang="en-US" altLang="en-US" dirty="0"/>
          </a:p>
        </p:txBody>
      </p:sp>
      <p:pic>
        <p:nvPicPr>
          <p:cNvPr id="5" name="Picture 4" descr="Noyce Logo copy.png"/>
          <p:cNvPicPr/>
          <p:nvPr/>
        </p:nvPicPr>
        <p:blipFill>
          <a:blip r:embed="rId3" cstate="print"/>
          <a:stretch>
            <a:fillRect/>
          </a:stretch>
        </p:blipFill>
        <p:spPr>
          <a:xfrm>
            <a:off x="1219200" y="4800600"/>
            <a:ext cx="787400" cy="787400"/>
          </a:xfrm>
          <a:prstGeom prst="rect">
            <a:avLst/>
          </a:prstGeom>
        </p:spPr>
      </p:pic>
      <p:pic>
        <p:nvPicPr>
          <p:cNvPr id="6" name="Picture 5" descr="Macintosh HD1:Users:nicolewickler:Desktop:Screen Shot 2013-10-14 at 11.04.49 AM.png"/>
          <p:cNvPicPr/>
          <p:nvPr/>
        </p:nvPicPr>
        <p:blipFill rotWithShape="1">
          <a:blip r:embed="rId4" cstate="print">
            <a:extLst>
              <a:ext uri="{28A0092B-C50C-407E-A947-70E740481C1C}">
                <a14:useLocalDpi xmlns:a14="http://schemas.microsoft.com/office/drawing/2010/main" xmlns="" val="0"/>
              </a:ext>
            </a:extLst>
          </a:blip>
          <a:srcRect l="13526" t="10564" r="3623" b="5182"/>
          <a:stretch/>
        </p:blipFill>
        <p:spPr bwMode="auto">
          <a:xfrm>
            <a:off x="3282950" y="4927600"/>
            <a:ext cx="679450" cy="622300"/>
          </a:xfrm>
          <a:prstGeom prst="ellipse">
            <a:avLst/>
          </a:prstGeom>
          <a:noFill/>
          <a:ln>
            <a:noFill/>
          </a:ln>
          <a:extLst>
            <a:ext uri="{53640926-AAD7-44d8-BBD7-CCE9431645EC}">
              <a14:shadowObscured xmlns:a14="http://schemas.microsoft.com/office/drawing/2010/main" xmlns=""/>
            </a:ext>
          </a:extLst>
        </p:spPr>
      </p:pic>
      <p:pic>
        <p:nvPicPr>
          <p:cNvPr id="7" name="Picture 6" descr="Macintosh HD:Users:ceemast:Desktop:CPP_logogreen1.gif"/>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207000" y="4876800"/>
            <a:ext cx="736600" cy="711200"/>
          </a:xfrm>
          <a:prstGeom prst="rect">
            <a:avLst/>
          </a:prstGeom>
          <a:noFill/>
          <a:ln>
            <a:noFill/>
          </a:ln>
        </p:spPr>
      </p:pic>
      <p:pic>
        <p:nvPicPr>
          <p:cNvPr id="2" name="Picture 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6712261" y="4953000"/>
            <a:ext cx="1288739" cy="528383"/>
          </a:xfrm>
          <a:prstGeom prst="rect">
            <a:avLst/>
          </a:prstGeom>
        </p:spPr>
      </p:pic>
    </p:spTree>
    <p:extLst>
      <p:ext uri="{BB962C8B-B14F-4D97-AF65-F5344CB8AC3E}">
        <p14:creationId xmlns:p14="http://schemas.microsoft.com/office/powerpoint/2010/main" xmlns="" val="240318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990600"/>
          </a:xfrm>
        </p:spPr>
        <p:txBody>
          <a:bodyPr>
            <a:normAutofit/>
          </a:bodyPr>
          <a:lstStyle/>
          <a:p>
            <a:r>
              <a:rPr lang="en-US" dirty="0"/>
              <a:t>Investigation: Earth’s Moving Plates</a:t>
            </a:r>
          </a:p>
        </p:txBody>
      </p:sp>
      <p:sp>
        <p:nvSpPr>
          <p:cNvPr id="3" name="Content Placeholder 2"/>
          <p:cNvSpPr>
            <a:spLocks noGrp="1"/>
          </p:cNvSpPr>
          <p:nvPr>
            <p:ph idx="1"/>
          </p:nvPr>
        </p:nvSpPr>
        <p:spPr>
          <a:xfrm>
            <a:off x="533400" y="1371600"/>
            <a:ext cx="8382000" cy="5181600"/>
          </a:xfrm>
        </p:spPr>
        <p:txBody>
          <a:bodyPr/>
          <a:lstStyle/>
          <a:p>
            <a:pPr marL="0" indent="0">
              <a:buNone/>
            </a:pPr>
            <a:r>
              <a:rPr lang="en-US" sz="3100" dirty="0"/>
              <a:t>As the system heats up, observe what happens.</a:t>
            </a:r>
          </a:p>
          <a:p>
            <a:pPr marL="731520" lvl="1" indent="-365760">
              <a:spcBef>
                <a:spcPts val="1200"/>
              </a:spcBef>
            </a:pPr>
            <a:r>
              <a:rPr lang="en-US" sz="3100" dirty="0"/>
              <a:t>What patterns of movement do you notice?  (</a:t>
            </a:r>
            <a:r>
              <a:rPr lang="en-US" sz="3100" i="1" dirty="0"/>
              <a:t>Observe the baking dish from the top and </a:t>
            </a:r>
            <a:br>
              <a:rPr lang="en-US" sz="3100" i="1" dirty="0"/>
            </a:br>
            <a:r>
              <a:rPr lang="en-US" sz="3100" i="1" dirty="0"/>
              <a:t>from the sides.)</a:t>
            </a:r>
          </a:p>
          <a:p>
            <a:pPr marL="731520" lvl="1" indent="-365760">
              <a:spcBef>
                <a:spcPts val="1200"/>
              </a:spcBef>
            </a:pPr>
            <a:r>
              <a:rPr lang="en-US" sz="3100" dirty="0"/>
              <a:t>Where do you observe upward flow in the oil? What about sideways flow? Downward flow?</a:t>
            </a:r>
          </a:p>
          <a:p>
            <a:pPr marL="731520" lvl="1" indent="-365760">
              <a:spcBef>
                <a:spcPts val="1200"/>
              </a:spcBef>
            </a:pPr>
            <a:r>
              <a:rPr lang="en-US" sz="3100" dirty="0"/>
              <a:t>What’s happening to the plates?</a:t>
            </a:r>
          </a:p>
          <a:p>
            <a:pPr marL="0" lvl="1" indent="0">
              <a:spcBef>
                <a:spcPts val="1800"/>
              </a:spcBef>
              <a:buNone/>
            </a:pPr>
            <a:r>
              <a:rPr lang="en-US" sz="3100" b="1" dirty="0"/>
              <a:t>Remember: </a:t>
            </a:r>
            <a:r>
              <a:rPr lang="en-US" sz="3100" dirty="0"/>
              <a:t>The oil represents hot, slow-moving rock inside Earth!</a:t>
            </a:r>
          </a:p>
        </p:txBody>
      </p:sp>
    </p:spTree>
    <p:extLst>
      <p:ext uri="{BB962C8B-B14F-4D97-AF65-F5344CB8AC3E}">
        <p14:creationId xmlns:p14="http://schemas.microsoft.com/office/powerpoint/2010/main" xmlns="" val="2460896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Investigation: Earth’s Moving Plates</a:t>
            </a:r>
          </a:p>
        </p:txBody>
      </p:sp>
      <p:sp>
        <p:nvSpPr>
          <p:cNvPr id="3" name="Content Placeholder 2"/>
          <p:cNvSpPr>
            <a:spLocks noGrp="1"/>
          </p:cNvSpPr>
          <p:nvPr>
            <p:ph idx="1"/>
          </p:nvPr>
        </p:nvSpPr>
        <p:spPr>
          <a:xfrm>
            <a:off x="609600" y="1524000"/>
            <a:ext cx="8077200" cy="4800600"/>
          </a:xfrm>
        </p:spPr>
        <p:txBody>
          <a:bodyPr/>
          <a:lstStyle/>
          <a:p>
            <a:pPr marL="0" indent="0">
              <a:buNone/>
            </a:pPr>
            <a:r>
              <a:rPr lang="en-US" sz="3200" dirty="0"/>
              <a:t>In your science notebooks:</a:t>
            </a:r>
          </a:p>
          <a:p>
            <a:pPr marL="731520" lvl="1" indent="-365760">
              <a:spcBef>
                <a:spcPts val="1200"/>
              </a:spcBef>
              <a:buClr>
                <a:schemeClr val="accent1">
                  <a:lumMod val="50000"/>
                </a:schemeClr>
              </a:buClr>
              <a:buFont typeface="+mj-lt"/>
              <a:buAutoNum type="arabicPeriod"/>
            </a:pPr>
            <a:r>
              <a:rPr lang="en-US" sz="3200" dirty="0"/>
              <a:t>Draw a picture of what you observed when you looked at the baking dish from the side.</a:t>
            </a:r>
          </a:p>
          <a:p>
            <a:pPr marL="731520" lvl="1" indent="-365760">
              <a:spcBef>
                <a:spcPts val="1200"/>
              </a:spcBef>
              <a:buClr>
                <a:schemeClr val="accent1">
                  <a:lumMod val="50000"/>
                </a:schemeClr>
              </a:buClr>
              <a:buFont typeface="+mj-lt"/>
              <a:buAutoNum type="arabicPeriod"/>
            </a:pPr>
            <a:r>
              <a:rPr lang="en-US" sz="3200" dirty="0"/>
              <a:t>Label your picture.</a:t>
            </a:r>
          </a:p>
          <a:p>
            <a:pPr marL="731520" lvl="1" indent="-365760">
              <a:spcBef>
                <a:spcPts val="1200"/>
              </a:spcBef>
              <a:buClr>
                <a:schemeClr val="accent1">
                  <a:lumMod val="50000"/>
                </a:schemeClr>
              </a:buClr>
              <a:buFont typeface="+mj-lt"/>
              <a:buAutoNum type="arabicPeriod"/>
            </a:pPr>
            <a:r>
              <a:rPr lang="en-US" sz="3200" dirty="0"/>
              <a:t>Write a description telling how this model is like what happens to Earth’s crust. </a:t>
            </a:r>
            <a:r>
              <a:rPr lang="en-US" sz="3200" b="1" dirty="0"/>
              <a:t>Make sure to use complete sentences!</a:t>
            </a:r>
          </a:p>
        </p:txBody>
      </p:sp>
    </p:spTree>
    <p:extLst>
      <p:ext uri="{BB962C8B-B14F-4D97-AF65-F5344CB8AC3E}">
        <p14:creationId xmlns:p14="http://schemas.microsoft.com/office/powerpoint/2010/main" xmlns="" val="51695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Investigation: Earth’s Moving Plates</a:t>
            </a:r>
          </a:p>
        </p:txBody>
      </p:sp>
      <p:sp>
        <p:nvSpPr>
          <p:cNvPr id="3" name="Content Placeholder 2"/>
          <p:cNvSpPr>
            <a:spLocks noGrp="1"/>
          </p:cNvSpPr>
          <p:nvPr>
            <p:ph idx="1"/>
          </p:nvPr>
        </p:nvSpPr>
        <p:spPr>
          <a:xfrm>
            <a:off x="609600" y="1600200"/>
            <a:ext cx="8077200" cy="4495800"/>
          </a:xfrm>
        </p:spPr>
        <p:txBody>
          <a:bodyPr/>
          <a:lstStyle/>
          <a:p>
            <a:pPr marL="365760" lvl="1" indent="-365760">
              <a:spcBef>
                <a:spcPts val="1200"/>
              </a:spcBef>
            </a:pPr>
            <a:r>
              <a:rPr lang="en-US" sz="3200" dirty="0"/>
              <a:t>Listen carefully as your classmates share their ideas.</a:t>
            </a:r>
          </a:p>
          <a:p>
            <a:pPr marL="365760" lvl="1" indent="-365760">
              <a:spcBef>
                <a:spcPts val="1200"/>
              </a:spcBef>
            </a:pPr>
            <a:r>
              <a:rPr lang="en-US" sz="3200" dirty="0"/>
              <a:t>Do you agree, disagree, or have something to add?</a:t>
            </a:r>
          </a:p>
          <a:p>
            <a:pPr marL="365760" lvl="1" indent="-365760">
              <a:spcBef>
                <a:spcPts val="1200"/>
              </a:spcBef>
            </a:pPr>
            <a:r>
              <a:rPr lang="en-US" sz="3200" dirty="0"/>
              <a:t>Do you have any questions about the model or about any of your classmates’ ideas?</a:t>
            </a:r>
          </a:p>
          <a:p>
            <a:pPr lvl="1"/>
            <a:endParaRPr lang="en-US" sz="3200" dirty="0"/>
          </a:p>
        </p:txBody>
      </p:sp>
    </p:spTree>
    <p:extLst>
      <p:ext uri="{BB962C8B-B14F-4D97-AF65-F5344CB8AC3E}">
        <p14:creationId xmlns:p14="http://schemas.microsoft.com/office/powerpoint/2010/main" xmlns="" val="3168499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82000" cy="914400"/>
          </a:xfrm>
        </p:spPr>
        <p:txBody>
          <a:bodyPr>
            <a:noAutofit/>
          </a:bodyPr>
          <a:lstStyle/>
          <a:p>
            <a:r>
              <a:rPr lang="en-US" sz="3600" dirty="0"/>
              <a:t/>
            </a:r>
            <a:br>
              <a:rPr lang="en-US" sz="3600" dirty="0"/>
            </a:br>
            <a:r>
              <a:rPr lang="en-US" dirty="0">
                <a:solidFill>
                  <a:srgbClr val="D2533C"/>
                </a:solidFill>
                <a:latin typeface="Calibri"/>
              </a:rPr>
              <a:t>Let’s Summarize!</a:t>
            </a:r>
            <a:r>
              <a:rPr lang="en-US" sz="3600" dirty="0"/>
              <a:t/>
            </a:r>
            <a:br>
              <a:rPr lang="en-US" sz="3600" dirty="0"/>
            </a:br>
            <a:endParaRPr lang="en-US" sz="3600" dirty="0"/>
          </a:p>
        </p:txBody>
      </p:sp>
      <p:sp>
        <p:nvSpPr>
          <p:cNvPr id="3" name="Content Placeholder 2"/>
          <p:cNvSpPr>
            <a:spLocks noGrp="1"/>
          </p:cNvSpPr>
          <p:nvPr>
            <p:ph idx="1"/>
          </p:nvPr>
        </p:nvSpPr>
        <p:spPr>
          <a:xfrm>
            <a:off x="533400" y="1447800"/>
            <a:ext cx="8382000" cy="4876800"/>
          </a:xfrm>
        </p:spPr>
        <p:txBody>
          <a:bodyPr/>
          <a:lstStyle/>
          <a:p>
            <a:pPr marL="0" indent="0">
              <a:buNone/>
            </a:pPr>
            <a:r>
              <a:rPr lang="en-US" sz="3200" b="1" dirty="0"/>
              <a:t>Focus question:</a:t>
            </a:r>
            <a:r>
              <a:rPr lang="en-US" sz="3200" i="1" dirty="0"/>
              <a:t> What happens to Earth’s surface that causes mountains to form?</a:t>
            </a:r>
          </a:p>
          <a:p>
            <a:pPr marL="0" indent="0">
              <a:spcBef>
                <a:spcPts val="1800"/>
              </a:spcBef>
              <a:buNone/>
            </a:pPr>
            <a:r>
              <a:rPr lang="en-US" sz="3200" dirty="0"/>
              <a:t>What did we learn from the following activities that can help us answer this question?</a:t>
            </a:r>
          </a:p>
          <a:p>
            <a:pPr marL="822960" lvl="1" indent="-457200">
              <a:spcBef>
                <a:spcPts val="1200"/>
              </a:spcBef>
              <a:buFont typeface="+mj-lt"/>
              <a:buAutoNum type="arabicPeriod"/>
            </a:pPr>
            <a:r>
              <a:rPr lang="en-US" sz="3200" dirty="0"/>
              <a:t>The pictures of volcanoes</a:t>
            </a:r>
          </a:p>
          <a:p>
            <a:pPr marL="822960" lvl="1" indent="-457200">
              <a:spcBef>
                <a:spcPts val="1200"/>
              </a:spcBef>
              <a:buFont typeface="+mj-lt"/>
              <a:buAutoNum type="arabicPeriod"/>
            </a:pPr>
            <a:r>
              <a:rPr lang="en-US" sz="3200" dirty="0"/>
              <a:t>The hard-boiled egg and cracked eggshell</a:t>
            </a:r>
          </a:p>
          <a:p>
            <a:pPr marL="822960" lvl="1" indent="-457200">
              <a:spcBef>
                <a:spcPts val="1200"/>
              </a:spcBef>
              <a:buFont typeface="+mj-lt"/>
              <a:buAutoNum type="arabicPeriod"/>
            </a:pPr>
            <a:r>
              <a:rPr lang="en-US" sz="3200" dirty="0"/>
              <a:t>The model using heated vegetable oil</a:t>
            </a:r>
          </a:p>
          <a:p>
            <a:pPr marL="274637" lvl="1" indent="0">
              <a:spcBef>
                <a:spcPts val="1200"/>
              </a:spcBef>
              <a:buNone/>
            </a:pPr>
            <a:r>
              <a:rPr lang="en-US" sz="3200" b="1" dirty="0"/>
              <a:t>Hint: </a:t>
            </a:r>
            <a:r>
              <a:rPr lang="en-US" sz="3200" dirty="0"/>
              <a:t>What did we learn about Earth’s crust?</a:t>
            </a:r>
          </a:p>
          <a:p>
            <a:pPr lvl="1"/>
            <a:endParaRPr lang="en-US" sz="3200" dirty="0"/>
          </a:p>
        </p:txBody>
      </p:sp>
    </p:spTree>
    <p:extLst>
      <p:ext uri="{BB962C8B-B14F-4D97-AF65-F5344CB8AC3E}">
        <p14:creationId xmlns:p14="http://schemas.microsoft.com/office/powerpoint/2010/main" xmlns="" val="3289498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Your Ideas about Mountain Building</a:t>
            </a:r>
          </a:p>
        </p:txBody>
      </p:sp>
      <p:sp>
        <p:nvSpPr>
          <p:cNvPr id="3" name="Content Placeholder 2"/>
          <p:cNvSpPr>
            <a:spLocks noGrp="1"/>
          </p:cNvSpPr>
          <p:nvPr>
            <p:ph idx="1"/>
          </p:nvPr>
        </p:nvSpPr>
        <p:spPr>
          <a:xfrm>
            <a:off x="609600" y="1524000"/>
            <a:ext cx="8077200" cy="4876800"/>
          </a:xfrm>
        </p:spPr>
        <p:txBody>
          <a:bodyPr/>
          <a:lstStyle/>
          <a:p>
            <a:pPr marL="0" indent="0">
              <a:spcBef>
                <a:spcPts val="1800"/>
              </a:spcBef>
              <a:buNone/>
            </a:pPr>
            <a:r>
              <a:rPr lang="en-US" sz="3200" dirty="0"/>
              <a:t>Do you think the movement of Earth’s tectonic plates has anything to do with building mountains? Why or why not?</a:t>
            </a:r>
          </a:p>
          <a:p>
            <a:pPr marL="0" indent="0">
              <a:spcBef>
                <a:spcPts val="1800"/>
              </a:spcBef>
              <a:buNone/>
            </a:pPr>
            <a:r>
              <a:rPr lang="en-US" sz="3200" b="1" dirty="0"/>
              <a:t>Sentence starters:</a:t>
            </a:r>
          </a:p>
          <a:p>
            <a:pPr marL="731520" indent="-365760">
              <a:spcBef>
                <a:spcPts val="600"/>
              </a:spcBef>
            </a:pPr>
            <a:r>
              <a:rPr lang="en-US" sz="3200" i="1" dirty="0"/>
              <a:t>Yes, I think plate movement causes mountains to form because _________.</a:t>
            </a:r>
          </a:p>
          <a:p>
            <a:pPr marL="731520" indent="-365760">
              <a:spcBef>
                <a:spcPts val="600"/>
              </a:spcBef>
            </a:pPr>
            <a:r>
              <a:rPr lang="en-US" sz="3200" i="1" dirty="0"/>
              <a:t>No, I don’t think plate movement causes mountains to form because _________.</a:t>
            </a:r>
          </a:p>
          <a:p>
            <a:pPr marL="0" indent="0">
              <a:buNone/>
            </a:pPr>
            <a:endParaRPr lang="en-US" sz="3200" dirty="0">
              <a:latin typeface="Calibri" charset="0"/>
            </a:endParaRPr>
          </a:p>
          <a:p>
            <a:endParaRPr lang="en-US" dirty="0"/>
          </a:p>
          <a:p>
            <a:endParaRPr lang="en-US" dirty="0"/>
          </a:p>
          <a:p>
            <a:endParaRPr lang="en-US" dirty="0"/>
          </a:p>
        </p:txBody>
      </p:sp>
    </p:spTree>
    <p:extLst>
      <p:ext uri="{BB962C8B-B14F-4D97-AF65-F5344CB8AC3E}">
        <p14:creationId xmlns:p14="http://schemas.microsoft.com/office/powerpoint/2010/main" xmlns="" val="430385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What We’ve Discovered So Far</a:t>
            </a:r>
          </a:p>
        </p:txBody>
      </p:sp>
      <p:sp>
        <p:nvSpPr>
          <p:cNvPr id="3" name="Content Placeholder 2"/>
          <p:cNvSpPr>
            <a:spLocks noGrp="1"/>
          </p:cNvSpPr>
          <p:nvPr>
            <p:ph idx="1"/>
          </p:nvPr>
        </p:nvSpPr>
        <p:spPr>
          <a:xfrm>
            <a:off x="609600" y="1600200"/>
            <a:ext cx="8077200" cy="4876800"/>
          </a:xfrm>
        </p:spPr>
        <p:txBody>
          <a:bodyPr/>
          <a:lstStyle/>
          <a:p>
            <a:pPr marL="365760" indent="-365760">
              <a:spcBef>
                <a:spcPts val="1200"/>
              </a:spcBef>
            </a:pPr>
            <a:r>
              <a:rPr lang="en-US" sz="3200" dirty="0"/>
              <a:t>Volcanic eruptions can build mountains.</a:t>
            </a:r>
          </a:p>
          <a:p>
            <a:pPr marL="365760" indent="-365760">
              <a:spcBef>
                <a:spcPts val="1200"/>
              </a:spcBef>
            </a:pPr>
            <a:r>
              <a:rPr lang="en-US" sz="3200" dirty="0"/>
              <a:t>Earth’s crust is very thin and is divided into tectonic plates that fit together like puzzle pieces.</a:t>
            </a:r>
          </a:p>
          <a:p>
            <a:pPr marL="365760" indent="-365760">
              <a:spcBef>
                <a:spcPts val="1200"/>
              </a:spcBef>
            </a:pPr>
            <a:r>
              <a:rPr lang="en-US" sz="3200" dirty="0"/>
              <a:t>A thick layer of hot, slow-moving rock inside Earth causes </a:t>
            </a:r>
            <a:r>
              <a:rPr lang="en-US" sz="3200"/>
              <a:t>these crustal plates </a:t>
            </a:r>
            <a:r>
              <a:rPr lang="en-US" sz="3200" dirty="0"/>
              <a:t>to move.</a:t>
            </a:r>
          </a:p>
        </p:txBody>
      </p:sp>
    </p:spTree>
    <p:extLst>
      <p:ext uri="{BB962C8B-B14F-4D97-AF65-F5344CB8AC3E}">
        <p14:creationId xmlns:p14="http://schemas.microsoft.com/office/powerpoint/2010/main" xmlns="" val="299516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Next Time</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t>Are Earth’s tectonic plates involved in building mountains? If so, how?</a:t>
            </a:r>
          </a:p>
          <a:p>
            <a:pPr marL="0" indent="0">
              <a:spcBef>
                <a:spcPts val="1800"/>
              </a:spcBef>
              <a:buNone/>
            </a:pPr>
            <a:r>
              <a:rPr lang="en-US" sz="3200" dirty="0"/>
              <a:t>That’s what we’ll investigate next time!</a:t>
            </a:r>
          </a:p>
        </p:txBody>
      </p:sp>
    </p:spTree>
    <p:extLst>
      <p:ext uri="{BB962C8B-B14F-4D97-AF65-F5344CB8AC3E}">
        <p14:creationId xmlns:p14="http://schemas.microsoft.com/office/powerpoint/2010/main" xmlns="" val="299516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Review: Changes to Earth’s Surface</a:t>
            </a:r>
          </a:p>
        </p:txBody>
      </p:sp>
      <p:sp>
        <p:nvSpPr>
          <p:cNvPr id="3" name="Content Placeholder 2"/>
          <p:cNvSpPr>
            <a:spLocks noGrp="1"/>
          </p:cNvSpPr>
          <p:nvPr>
            <p:ph idx="1"/>
          </p:nvPr>
        </p:nvSpPr>
        <p:spPr>
          <a:xfrm>
            <a:off x="609600" y="1600200"/>
            <a:ext cx="8077200" cy="4800600"/>
          </a:xfrm>
        </p:spPr>
        <p:txBody>
          <a:bodyPr/>
          <a:lstStyle/>
          <a:p>
            <a:pPr marL="0" indent="0">
              <a:buNone/>
            </a:pPr>
            <a:r>
              <a:rPr lang="en-US" sz="3200" dirty="0"/>
              <a:t>What have we learned so far about the ways Earth’s surface changes over time?</a:t>
            </a:r>
          </a:p>
        </p:txBody>
      </p:sp>
    </p:spTree>
    <p:extLst>
      <p:ext uri="{BB962C8B-B14F-4D97-AF65-F5344CB8AC3E}">
        <p14:creationId xmlns:p14="http://schemas.microsoft.com/office/powerpoint/2010/main" xmlns="" val="3130743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153400" cy="990600"/>
          </a:xfrm>
        </p:spPr>
        <p:txBody>
          <a:bodyPr>
            <a:normAutofit/>
          </a:bodyPr>
          <a:lstStyle/>
          <a:p>
            <a:r>
              <a:rPr lang="en-US" dirty="0"/>
              <a:t>Today’s Focus Question</a:t>
            </a:r>
          </a:p>
        </p:txBody>
      </p:sp>
      <p:sp>
        <p:nvSpPr>
          <p:cNvPr id="3" name="Content Placeholder 2"/>
          <p:cNvSpPr>
            <a:spLocks noGrp="1"/>
          </p:cNvSpPr>
          <p:nvPr>
            <p:ph idx="1"/>
          </p:nvPr>
        </p:nvSpPr>
        <p:spPr>
          <a:xfrm>
            <a:off x="609600" y="1600200"/>
            <a:ext cx="8077200" cy="4876800"/>
          </a:xfrm>
        </p:spPr>
        <p:txBody>
          <a:bodyPr/>
          <a:lstStyle/>
          <a:p>
            <a:pPr marL="0" indent="0">
              <a:spcBef>
                <a:spcPts val="1200"/>
              </a:spcBef>
              <a:buNone/>
            </a:pPr>
            <a:r>
              <a:rPr lang="en-US" sz="3200" dirty="0"/>
              <a:t>What happens to Earth’s surface that causes mountains to form.</a:t>
            </a:r>
          </a:p>
        </p:txBody>
      </p:sp>
    </p:spTree>
    <p:extLst>
      <p:ext uri="{BB962C8B-B14F-4D97-AF65-F5344CB8AC3E}">
        <p14:creationId xmlns:p14="http://schemas.microsoft.com/office/powerpoint/2010/main" xmlns="" val="3129973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lstStyle/>
          <a:p>
            <a:r>
              <a:rPr lang="en-US" dirty="0"/>
              <a:t>What Causes Mountains to Form?</a:t>
            </a:r>
          </a:p>
        </p:txBody>
      </p:sp>
      <p:sp>
        <p:nvSpPr>
          <p:cNvPr id="3" name="Content Placeholder 2"/>
          <p:cNvSpPr>
            <a:spLocks noGrp="1"/>
          </p:cNvSpPr>
          <p:nvPr>
            <p:ph idx="1"/>
          </p:nvPr>
        </p:nvSpPr>
        <p:spPr>
          <a:xfrm>
            <a:off x="609600" y="1600200"/>
            <a:ext cx="8077200" cy="4876800"/>
          </a:xfrm>
        </p:spPr>
        <p:txBody>
          <a:bodyPr/>
          <a:lstStyle/>
          <a:p>
            <a:pPr marL="0" indent="0">
              <a:buNone/>
            </a:pPr>
            <a:r>
              <a:rPr lang="en-US" sz="3200" dirty="0"/>
              <a:t>Do you think tectonic plates have anything to do with mountains forming on Earth’s surface? Why or why not?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077200" cy="990600"/>
          </a:xfrm>
        </p:spPr>
        <p:txBody>
          <a:bodyPr/>
          <a:lstStyle/>
          <a:p>
            <a:pPr marL="777240"/>
            <a:r>
              <a:rPr lang="en-US" dirty="0"/>
              <a:t>Key Science Ideas</a:t>
            </a:r>
          </a:p>
        </p:txBody>
      </p:sp>
      <p:sp>
        <p:nvSpPr>
          <p:cNvPr id="3" name="Content Placeholder 2"/>
          <p:cNvSpPr>
            <a:spLocks noGrp="1"/>
          </p:cNvSpPr>
          <p:nvPr>
            <p:ph idx="1"/>
          </p:nvPr>
        </p:nvSpPr>
        <p:spPr>
          <a:xfrm>
            <a:off x="609600" y="1447800"/>
            <a:ext cx="8077200" cy="5029200"/>
          </a:xfrm>
        </p:spPr>
        <p:txBody>
          <a:bodyPr/>
          <a:lstStyle/>
          <a:p>
            <a:pPr marL="365760" indent="-365760">
              <a:spcBef>
                <a:spcPts val="1200"/>
              </a:spcBef>
              <a:buFont typeface="+mj-lt"/>
              <a:buAutoNum type="arabicPeriod"/>
            </a:pPr>
            <a:r>
              <a:rPr lang="en-US" sz="3200" dirty="0"/>
              <a:t>Earth’s crust is very thin.</a:t>
            </a:r>
          </a:p>
          <a:p>
            <a:pPr marL="365760" indent="-365760">
              <a:spcBef>
                <a:spcPts val="1200"/>
              </a:spcBef>
              <a:buFont typeface="+mj-lt"/>
              <a:buAutoNum type="arabicPeriod"/>
            </a:pPr>
            <a:r>
              <a:rPr lang="en-US" sz="3200" dirty="0"/>
              <a:t>Earth’s crust is made up of interlocking tectonic plates that fit together like puzzle pieces.</a:t>
            </a:r>
          </a:p>
          <a:p>
            <a:pPr marL="0" indent="0">
              <a:spcBef>
                <a:spcPts val="1200"/>
              </a:spcBef>
              <a:buNone/>
            </a:pPr>
            <a:r>
              <a:rPr lang="en-US" sz="3200" b="1" dirty="0"/>
              <a:t>Two new ideas:</a:t>
            </a:r>
          </a:p>
          <a:p>
            <a:pPr marL="514350" indent="-514350">
              <a:spcBef>
                <a:spcPts val="1200"/>
              </a:spcBef>
              <a:buFont typeface="+mj-lt"/>
              <a:buAutoNum type="arabicPeriod" startAt="3"/>
            </a:pPr>
            <a:r>
              <a:rPr lang="en-US" sz="3200" dirty="0"/>
              <a:t>Earth’s tectonic plates move.</a:t>
            </a:r>
          </a:p>
          <a:p>
            <a:pPr marL="514350" indent="-514350">
              <a:spcBef>
                <a:spcPts val="1200"/>
              </a:spcBef>
              <a:buFont typeface="+mj-lt"/>
              <a:buAutoNum type="arabicPeriod" startAt="3"/>
            </a:pPr>
            <a:r>
              <a:rPr lang="en-US" sz="3200" dirty="0"/>
              <a:t>There is a thick layer of hot, slowly moving rock inside Earth.</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800" y="6096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990600"/>
          </a:xfrm>
        </p:spPr>
        <p:txBody>
          <a:bodyPr>
            <a:normAutofit/>
          </a:bodyPr>
          <a:lstStyle/>
          <a:p>
            <a:r>
              <a:rPr lang="en-US" dirty="0"/>
              <a:t>First New Science Idea</a:t>
            </a:r>
          </a:p>
        </p:txBody>
      </p:sp>
      <p:sp>
        <p:nvSpPr>
          <p:cNvPr id="3" name="Content Placeholder 2"/>
          <p:cNvSpPr>
            <a:spLocks noGrp="1"/>
          </p:cNvSpPr>
          <p:nvPr>
            <p:ph idx="1"/>
          </p:nvPr>
        </p:nvSpPr>
        <p:spPr>
          <a:xfrm>
            <a:off x="685800" y="1524000"/>
            <a:ext cx="8001000" cy="4876800"/>
          </a:xfrm>
        </p:spPr>
        <p:txBody>
          <a:bodyPr/>
          <a:lstStyle/>
          <a:p>
            <a:pPr marL="0" indent="0">
              <a:buNone/>
            </a:pPr>
            <a:r>
              <a:rPr lang="en-US" sz="3200" b="1" dirty="0"/>
              <a:t>Earth’s tectonic plates move.</a:t>
            </a:r>
          </a:p>
          <a:p>
            <a:pPr marL="731520" indent="-365760">
              <a:spcBef>
                <a:spcPts val="1200"/>
              </a:spcBef>
            </a:pPr>
            <a:r>
              <a:rPr lang="en-US" sz="3200" dirty="0"/>
              <a:t>That means there are </a:t>
            </a:r>
            <a:r>
              <a:rPr lang="en-US" sz="3200" b="1" dirty="0"/>
              <a:t>moving </a:t>
            </a:r>
            <a:r>
              <a:rPr lang="en-US" sz="3200" dirty="0"/>
              <a:t>plates underneath the ground we’re standing on! How is that possible?</a:t>
            </a:r>
          </a:p>
          <a:p>
            <a:pPr marL="731520" indent="-365760">
              <a:spcBef>
                <a:spcPts val="1200"/>
              </a:spcBef>
            </a:pPr>
            <a:r>
              <a:rPr lang="en-US" sz="3200" dirty="0"/>
              <a:t>Using your scientific imaginations, see if you can come up with some ideas about how Earth’s tectonic plates could be moving underneath the ground we’re standing. What could make them move?</a:t>
            </a:r>
          </a:p>
          <a:p>
            <a:endParaRPr lang="en-US" sz="3200" dirty="0"/>
          </a:p>
        </p:txBody>
      </p:sp>
    </p:spTree>
    <p:extLst>
      <p:ext uri="{BB962C8B-B14F-4D97-AF65-F5344CB8AC3E}">
        <p14:creationId xmlns:p14="http://schemas.microsoft.com/office/powerpoint/2010/main" xmlns="" val="1062037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90600"/>
          </a:xfrm>
        </p:spPr>
        <p:txBody>
          <a:bodyPr>
            <a:normAutofit/>
          </a:bodyPr>
          <a:lstStyle/>
          <a:p>
            <a:r>
              <a:rPr lang="en-US" dirty="0"/>
              <a:t>Second New Science Idea</a:t>
            </a:r>
          </a:p>
        </p:txBody>
      </p:sp>
      <p:sp>
        <p:nvSpPr>
          <p:cNvPr id="3" name="Content Placeholder 2"/>
          <p:cNvSpPr>
            <a:spLocks noGrp="1"/>
          </p:cNvSpPr>
          <p:nvPr>
            <p:ph idx="1"/>
          </p:nvPr>
        </p:nvSpPr>
        <p:spPr>
          <a:xfrm>
            <a:off x="609600" y="1371600"/>
            <a:ext cx="8153400" cy="5257800"/>
          </a:xfrm>
        </p:spPr>
        <p:txBody>
          <a:bodyPr/>
          <a:lstStyle/>
          <a:p>
            <a:pPr marL="0" indent="0">
              <a:buNone/>
            </a:pPr>
            <a:r>
              <a:rPr lang="en-US" sz="3200" b="1" dirty="0"/>
              <a:t>There is a thick layer of hot, slowly moving rock inside Earth.</a:t>
            </a:r>
          </a:p>
          <a:p>
            <a:pPr marL="731520" lvl="1" indent="-365760">
              <a:spcBef>
                <a:spcPts val="1200"/>
              </a:spcBef>
            </a:pPr>
            <a:r>
              <a:rPr lang="en-US" sz="3200" dirty="0"/>
              <a:t>Scientists think that this underlying layer </a:t>
            </a:r>
            <a:br>
              <a:rPr lang="en-US" sz="3200" dirty="0"/>
            </a:br>
            <a:r>
              <a:rPr lang="en-US" sz="3200" dirty="0"/>
              <a:t>of hot, slow-moving rock causes Earth’s tectonic plates to move!</a:t>
            </a:r>
          </a:p>
          <a:p>
            <a:pPr marL="731520" lvl="1" indent="-365760">
              <a:spcBef>
                <a:spcPts val="600"/>
              </a:spcBef>
            </a:pPr>
            <a:r>
              <a:rPr lang="en-US" sz="3200" dirty="0"/>
              <a:t>How could this happen?</a:t>
            </a:r>
          </a:p>
          <a:p>
            <a:pPr marL="731520" lvl="1" indent="-365760">
              <a:spcBef>
                <a:spcPts val="600"/>
              </a:spcBef>
            </a:pPr>
            <a:r>
              <a:rPr lang="en-US" sz="3200" dirty="0"/>
              <a:t>It’s hard to imagine broken sections of an eggshell moving, so we need another model to help us understand how this works!</a:t>
            </a:r>
          </a:p>
          <a:p>
            <a:pPr marL="731520" lvl="1" indent="-365760">
              <a:spcBef>
                <a:spcPts val="600"/>
              </a:spcBef>
            </a:pPr>
            <a:endParaRPr lang="en-US" sz="3000" dirty="0"/>
          </a:p>
          <a:p>
            <a:pPr marL="0" indent="0">
              <a:buNone/>
            </a:pPr>
            <a:endParaRPr lang="en-US" sz="3200" dirty="0"/>
          </a:p>
          <a:p>
            <a:endParaRPr lang="en-US" sz="3200" dirty="0"/>
          </a:p>
        </p:txBody>
      </p:sp>
    </p:spTree>
    <p:extLst>
      <p:ext uri="{BB962C8B-B14F-4D97-AF65-F5344CB8AC3E}">
        <p14:creationId xmlns:p14="http://schemas.microsoft.com/office/powerpoint/2010/main" xmlns="" val="177464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Investigation: Earth’s Moving Plates</a:t>
            </a:r>
          </a:p>
        </p:txBody>
      </p:sp>
      <p:sp>
        <p:nvSpPr>
          <p:cNvPr id="3" name="Content Placeholder 2"/>
          <p:cNvSpPr>
            <a:spLocks noGrp="1"/>
          </p:cNvSpPr>
          <p:nvPr>
            <p:ph idx="1"/>
          </p:nvPr>
        </p:nvSpPr>
        <p:spPr>
          <a:xfrm>
            <a:off x="609600" y="5486401"/>
            <a:ext cx="8077200" cy="1142999"/>
          </a:xfrm>
        </p:spPr>
        <p:txBody>
          <a:bodyPr/>
          <a:lstStyle/>
          <a:p>
            <a:pPr marL="0" lvl="1" indent="0">
              <a:buNone/>
            </a:pPr>
            <a:r>
              <a:rPr lang="en-US" sz="3200" dirty="0"/>
              <a:t>We’ll use this model to investigate what makes Earth’s tectonic plates move.</a:t>
            </a:r>
          </a:p>
          <a:p>
            <a:endParaRPr lang="en-US" sz="3200" dirty="0"/>
          </a:p>
          <a:p>
            <a:endParaRPr lang="en-US" sz="3200" dirty="0"/>
          </a:p>
        </p:txBody>
      </p:sp>
      <p:pic>
        <p:nvPicPr>
          <p:cNvPr id="4" name="Picture 3" descr="Fi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0" y="1857374"/>
            <a:ext cx="5119687" cy="3400425"/>
          </a:xfrm>
          <a:prstGeom prst="rect">
            <a:avLst/>
          </a:prstGeom>
          <a:noFill/>
          <a:ln>
            <a:noFill/>
          </a:ln>
        </p:spPr>
      </p:pic>
      <p:sp>
        <p:nvSpPr>
          <p:cNvPr id="5" name="TextBox 4"/>
          <p:cNvSpPr txBox="1"/>
          <p:nvPr/>
        </p:nvSpPr>
        <p:spPr>
          <a:xfrm>
            <a:off x="5638800" y="5240180"/>
            <a:ext cx="1406154" cy="246221"/>
          </a:xfrm>
          <a:prstGeom prst="rect">
            <a:avLst/>
          </a:prstGeom>
          <a:noFill/>
        </p:spPr>
        <p:txBody>
          <a:bodyPr wrap="none" rtlCol="0">
            <a:spAutoFit/>
          </a:bodyPr>
          <a:lstStyle/>
          <a:p>
            <a:r>
              <a:rPr lang="en-US" sz="1000" dirty="0">
                <a:latin typeface="Calibri" panose="020F0502020204030204" pitchFamily="34" charset="0"/>
                <a:cs typeface="Calibri" panose="020F0502020204030204" pitchFamily="34" charset="0"/>
              </a:rPr>
              <a:t>Photograph</a:t>
            </a:r>
            <a:r>
              <a:rPr lang="en-US" sz="900" dirty="0"/>
              <a:t> by L. </a:t>
            </a:r>
            <a:r>
              <a:rPr lang="en-US" sz="900" dirty="0" err="1"/>
              <a:t>Braile</a:t>
            </a:r>
            <a:endParaRPr lang="en-US" sz="900" dirty="0"/>
          </a:p>
        </p:txBody>
      </p:sp>
    </p:spTree>
    <p:extLst>
      <p:ext uri="{BB962C8B-B14F-4D97-AF65-F5344CB8AC3E}">
        <p14:creationId xmlns:p14="http://schemas.microsoft.com/office/powerpoint/2010/main" xmlns="" val="987321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077200" cy="990600"/>
          </a:xfrm>
        </p:spPr>
        <p:txBody>
          <a:bodyPr>
            <a:normAutofit/>
          </a:bodyPr>
          <a:lstStyle/>
          <a:p>
            <a:r>
              <a:rPr lang="en-US" dirty="0"/>
              <a:t>Investigation: Earth’s Moving Plates</a:t>
            </a:r>
          </a:p>
        </p:txBody>
      </p:sp>
      <p:sp>
        <p:nvSpPr>
          <p:cNvPr id="3" name="Content Placeholder 2"/>
          <p:cNvSpPr>
            <a:spLocks noGrp="1"/>
          </p:cNvSpPr>
          <p:nvPr>
            <p:ph idx="1"/>
          </p:nvPr>
        </p:nvSpPr>
        <p:spPr>
          <a:xfrm>
            <a:off x="609600" y="1524000"/>
            <a:ext cx="8153400" cy="4648200"/>
          </a:xfrm>
        </p:spPr>
        <p:txBody>
          <a:bodyPr/>
          <a:lstStyle/>
          <a:p>
            <a:pPr marL="365760" indent="-365760"/>
            <a:r>
              <a:rPr lang="en-US" sz="3200" dirty="0"/>
              <a:t>What do these parts of our model represent?</a:t>
            </a:r>
          </a:p>
          <a:p>
            <a:pPr marL="731520" lvl="1" indent="-365760">
              <a:spcBef>
                <a:spcPts val="600"/>
              </a:spcBef>
            </a:pPr>
            <a:r>
              <a:rPr lang="en-US" sz="3200" dirty="0"/>
              <a:t>The pieces of wood</a:t>
            </a:r>
          </a:p>
          <a:p>
            <a:pPr marL="731520" lvl="1" indent="-365760">
              <a:spcBef>
                <a:spcPts val="600"/>
              </a:spcBef>
            </a:pPr>
            <a:r>
              <a:rPr lang="en-US" sz="3200" dirty="0"/>
              <a:t>The vegetable oil</a:t>
            </a:r>
          </a:p>
          <a:p>
            <a:pPr marL="731520" lvl="1" indent="-365760">
              <a:spcBef>
                <a:spcPts val="600"/>
              </a:spcBef>
            </a:pPr>
            <a:r>
              <a:rPr lang="en-US" sz="3200" dirty="0"/>
              <a:t>The heat source</a:t>
            </a:r>
          </a:p>
          <a:p>
            <a:pPr marL="365760" indent="-365760">
              <a:spcBef>
                <a:spcPts val="1200"/>
              </a:spcBef>
            </a:pPr>
            <a:r>
              <a:rPr lang="en-US" sz="3200" dirty="0"/>
              <a:t>What do you observe about this system?</a:t>
            </a:r>
          </a:p>
          <a:p>
            <a:pPr marL="365760" indent="-365760">
              <a:spcBef>
                <a:spcPts val="1200"/>
              </a:spcBef>
            </a:pPr>
            <a:r>
              <a:rPr lang="en-US" sz="3200" dirty="0"/>
              <a:t>Do you think the heat will cause any changes to the plates? If so, what do you think will change?</a:t>
            </a:r>
          </a:p>
          <a:p>
            <a:pPr lvl="1"/>
            <a:endParaRPr lang="en-US" sz="3200" dirty="0"/>
          </a:p>
        </p:txBody>
      </p:sp>
    </p:spTree>
    <p:extLst>
      <p:ext uri="{BB962C8B-B14F-4D97-AF65-F5344CB8AC3E}">
        <p14:creationId xmlns:p14="http://schemas.microsoft.com/office/powerpoint/2010/main" xmlns="" val="1593988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1121</TotalTime>
  <Words>607</Words>
  <Application>Microsoft Office PowerPoint</Application>
  <PresentationFormat>On-screen Show (4:3)</PresentationFormat>
  <Paragraphs>84</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  Earth’s changing surface lesson 2b</vt:lpstr>
      <vt:lpstr>Review: Changes to Earth’s Surface</vt:lpstr>
      <vt:lpstr>Today’s Focus Question</vt:lpstr>
      <vt:lpstr>What Causes Mountains to Form?</vt:lpstr>
      <vt:lpstr>Key Science Ideas</vt:lpstr>
      <vt:lpstr>First New Science Idea</vt:lpstr>
      <vt:lpstr>Second New Science Idea</vt:lpstr>
      <vt:lpstr>Investigation: Earth’s Moving Plates</vt:lpstr>
      <vt:lpstr>Investigation: Earth’s Moving Plates</vt:lpstr>
      <vt:lpstr>Investigation: Earth’s Moving Plates</vt:lpstr>
      <vt:lpstr>Investigation: Earth’s Moving Plates</vt:lpstr>
      <vt:lpstr>Investigation: Earth’s Moving Plates</vt:lpstr>
      <vt:lpstr> Let’s Summarize! </vt:lpstr>
      <vt:lpstr>Your Ideas about Mountain Building</vt:lpstr>
      <vt:lpstr>What We’ve Discovered So Far</vt:lpstr>
      <vt:lpstr>Next Time</vt:lpstr>
    </vt:vector>
  </TitlesOfParts>
  <Company>BSCS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Numedahl</dc:creator>
  <cp:lastModifiedBy>JLonas</cp:lastModifiedBy>
  <cp:revision>148</cp:revision>
  <dcterms:created xsi:type="dcterms:W3CDTF">2014-06-10T18:20:14Z</dcterms:created>
  <dcterms:modified xsi:type="dcterms:W3CDTF">2019-06-06T13:15:15Z</dcterms:modified>
</cp:coreProperties>
</file>