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50" r:id="rId2"/>
    <p:sldId id="355" r:id="rId3"/>
    <p:sldId id="358" r:id="rId4"/>
    <p:sldId id="345" r:id="rId5"/>
    <p:sldId id="356" r:id="rId6"/>
    <p:sldId id="361" r:id="rId7"/>
    <p:sldId id="362" r:id="rId8"/>
    <p:sldId id="346" r:id="rId9"/>
    <p:sldId id="363" r:id="rId10"/>
    <p:sldId id="364" r:id="rId11"/>
    <p:sldId id="348" r:id="rId12"/>
    <p:sldId id="359" r:id="rId13"/>
    <p:sldId id="336" r:id="rId14"/>
    <p:sldId id="33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94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8854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79613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03991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9158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44683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0179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4199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8689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015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2913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2913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2913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7961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7961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1513" y="603085"/>
            <a:ext cx="7848600" cy="221631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Earth’s changing surface Lesson 6b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4290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 smtClean="0">
                <a:solidFill>
                  <a:srgbClr val="0070C0"/>
                </a:solidFill>
              </a:rPr>
              <a:t>How Does Flowing Water Change Earth’s Surface?</a:t>
            </a:r>
            <a:endParaRPr lang="en-US" alt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9400" y="4876800"/>
            <a:ext cx="1439636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4729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77200" cy="990600"/>
          </a:xfrm>
        </p:spPr>
        <p:txBody>
          <a:bodyPr>
            <a:noAutofit/>
          </a:bodyPr>
          <a:lstStyle/>
          <a:p>
            <a:pPr marL="685800"/>
            <a:r>
              <a:rPr lang="en-US" dirty="0" smtClean="0"/>
              <a:t>Key Science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495800"/>
          </a:xfrm>
        </p:spPr>
        <p:txBody>
          <a:bodyPr/>
          <a:lstStyle/>
          <a:p>
            <a:pPr marL="365760" indent="-365760">
              <a:spcBef>
                <a:spcPts val="600"/>
              </a:spcBef>
            </a:pPr>
            <a:r>
              <a:rPr lang="en-US" sz="3200" dirty="0" smtClean="0"/>
              <a:t>On steep mountains, streams or rivers flow downhill so fast that most earth materials get carried a long way until they’re deposited in a lake or ocean.</a:t>
            </a:r>
          </a:p>
          <a:p>
            <a:pPr marL="365760" indent="-365760">
              <a:spcBef>
                <a:spcPts val="600"/>
              </a:spcBef>
            </a:pPr>
            <a:r>
              <a:rPr lang="en-US" sz="3200" dirty="0" smtClean="0"/>
              <a:t>When a stream or river is less steep, the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water </a:t>
            </a:r>
            <a:r>
              <a:rPr lang="en-US" sz="3200" dirty="0" smtClean="0"/>
              <a:t>moves more slowly, and earth materials are deposited along the banks and </a:t>
            </a:r>
            <a:r>
              <a:rPr lang="en-US" sz="3200" dirty="0" smtClean="0"/>
              <a:t>on the streambed or riverbed.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7620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344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Real-Life Examples of Flowing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305800" cy="2133600"/>
          </a:xfrm>
        </p:spPr>
        <p:txBody>
          <a:bodyPr/>
          <a:lstStyle/>
          <a:p>
            <a:pPr marL="365760" indent="-365760">
              <a:spcBef>
                <a:spcPts val="600"/>
              </a:spcBef>
            </a:pPr>
            <a:r>
              <a:rPr lang="en-US" sz="3000" dirty="0"/>
              <a:t>How is </a:t>
            </a:r>
            <a:r>
              <a:rPr lang="en-US" sz="3000" dirty="0" smtClean="0"/>
              <a:t>our stream </a:t>
            </a:r>
            <a:r>
              <a:rPr lang="en-US" sz="3000" dirty="0"/>
              <a:t>model like a real stream?</a:t>
            </a:r>
          </a:p>
          <a:p>
            <a:pPr marL="365760" indent="-365760">
              <a:spcBef>
                <a:spcPts val="600"/>
              </a:spcBef>
            </a:pPr>
            <a:r>
              <a:rPr lang="en-US" sz="3000" dirty="0"/>
              <a:t>How is </a:t>
            </a:r>
            <a:r>
              <a:rPr lang="en-US" sz="3000" dirty="0" smtClean="0"/>
              <a:t>it different </a:t>
            </a:r>
            <a:r>
              <a:rPr lang="en-US" sz="3000" dirty="0"/>
              <a:t>from a real stream?</a:t>
            </a:r>
          </a:p>
          <a:p>
            <a:pPr marL="365760" indent="-365760">
              <a:spcBef>
                <a:spcPts val="600"/>
              </a:spcBef>
            </a:pPr>
            <a:r>
              <a:rPr lang="en-US" sz="3000" dirty="0"/>
              <a:t>Where do you think erosion and deposition happen in these streams?</a:t>
            </a:r>
          </a:p>
        </p:txBody>
      </p:sp>
      <p:pic>
        <p:nvPicPr>
          <p:cNvPr id="1026" name="Picture 2" descr="S:\Production\Art Files--Final\RESPECT-MSPCP\Earths Changing Surface\RES.C1.ECS.CB.01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073"/>
          <a:stretch/>
        </p:blipFill>
        <p:spPr bwMode="auto">
          <a:xfrm>
            <a:off x="1002008" y="3655128"/>
            <a:ext cx="2807992" cy="2853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S:\Production\Art Files--Final\RESPECT-MSPCP\Earths Changing Surface\RES.C1.ECS.CB.015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49" t="21655" r="14923"/>
          <a:stretch/>
        </p:blipFill>
        <p:spPr bwMode="auto">
          <a:xfrm>
            <a:off x="3958771" y="3655128"/>
            <a:ext cx="4210174" cy="2853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627585" y="6475239"/>
            <a:ext cx="1615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Corel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79386" y="6475239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Corel</a:t>
            </a:r>
          </a:p>
        </p:txBody>
      </p:sp>
    </p:spTree>
    <p:extLst>
      <p:ext uri="{BB962C8B-B14F-4D97-AF65-F5344CB8AC3E}">
        <p14:creationId xmlns:p14="http://schemas.microsoft.com/office/powerpoint/2010/main" xmlns="" val="3829582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990600"/>
          </a:xfrm>
        </p:spPr>
        <p:txBody>
          <a:bodyPr/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292934"/>
                </a:solidFill>
                <a:latin typeface="Calibri" charset="0"/>
              </a:rPr>
              <a:t>Question 4 (and our focus question): 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000" i="1" dirty="0" smtClean="0">
                <a:solidFill>
                  <a:srgbClr val="292934"/>
                </a:solidFill>
                <a:latin typeface="Calibri" charset="0"/>
              </a:rPr>
              <a:t>Think about your stream-model observations and answer this question: How </a:t>
            </a:r>
            <a:r>
              <a:rPr lang="en-US" sz="3000" i="1" dirty="0">
                <a:solidFill>
                  <a:srgbClr val="292934"/>
                </a:solidFill>
                <a:latin typeface="Calibri" charset="0"/>
              </a:rPr>
              <a:t>does flowing water change Earth’s </a:t>
            </a:r>
            <a:r>
              <a:rPr lang="en-US" sz="3000" i="1" dirty="0" smtClean="0">
                <a:solidFill>
                  <a:srgbClr val="292934"/>
                </a:solidFill>
                <a:latin typeface="Calibri" charset="0"/>
              </a:rPr>
              <a:t>surface? </a:t>
            </a:r>
            <a:endParaRPr lang="en-US" sz="3000" i="1" dirty="0">
              <a:solidFill>
                <a:srgbClr val="292934"/>
              </a:solidFill>
              <a:latin typeface="Calibri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Write </a:t>
            </a:r>
            <a:r>
              <a:rPr lang="en-US" sz="3000" dirty="0" smtClean="0">
                <a:solidFill>
                  <a:srgbClr val="000000"/>
                </a:solidFill>
                <a:latin typeface="Calibri" charset="0"/>
              </a:rPr>
              <a:t>an answer to the focus question in one or two complete sentences. Make sure to use these words in your answer:</a:t>
            </a:r>
          </a:p>
          <a:p>
            <a:pPr marL="274637" lvl="1" indent="0">
              <a:spcBef>
                <a:spcPts val="300"/>
              </a:spcBef>
              <a:buNone/>
            </a:pPr>
            <a:r>
              <a:rPr lang="en-US" sz="3000" dirty="0" smtClean="0">
                <a:solidFill>
                  <a:srgbClr val="000000"/>
                </a:solidFill>
                <a:latin typeface="Calibri" charset="0"/>
              </a:rPr>
              <a:t>	Erosion			Deposition</a:t>
            </a:r>
            <a:endParaRPr lang="en-US" sz="3000" dirty="0">
              <a:solidFill>
                <a:srgbClr val="000000"/>
              </a:solidFill>
              <a:latin typeface="Calibri" charset="0"/>
            </a:endParaRPr>
          </a:p>
          <a:p>
            <a:pPr marL="274637" lvl="1" indent="0">
              <a:spcBef>
                <a:spcPts val="300"/>
              </a:spcBef>
              <a:buNone/>
            </a:pPr>
            <a:r>
              <a:rPr lang="en-US" sz="3000" dirty="0" smtClean="0">
                <a:solidFill>
                  <a:srgbClr val="000000"/>
                </a:solidFill>
                <a:latin typeface="Calibri" charset="0"/>
              </a:rPr>
              <a:t>	Building up			Wearing </a:t>
            </a: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down</a:t>
            </a:r>
          </a:p>
          <a:p>
            <a:pPr marL="274637" lvl="1" indent="0">
              <a:spcBef>
                <a:spcPts val="300"/>
              </a:spcBef>
              <a:buNone/>
            </a:pPr>
            <a:r>
              <a:rPr lang="en-US" sz="3000" dirty="0" smtClean="0">
                <a:solidFill>
                  <a:srgbClr val="000000"/>
                </a:solidFill>
                <a:latin typeface="Calibri" charset="0"/>
              </a:rPr>
              <a:t>	Earth’s </a:t>
            </a: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surface</a:t>
            </a:r>
          </a:p>
          <a:p>
            <a:pPr marL="0" indent="0">
              <a:buNone/>
            </a:pPr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</a:rPr>
              <a:t/>
            </a:r>
            <a:br>
              <a:rPr lang="en-US" sz="3200" dirty="0">
                <a:solidFill>
                  <a:srgbClr val="000000"/>
                </a:solidFill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465766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Can Mountains Reach Outer Space?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In lesson 5, you wrote an answer to this focus question in your notebooks: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200" i="1" dirty="0" smtClean="0"/>
              <a:t>Can mountains grow so tall they reach </a:t>
            </a:r>
            <a:br>
              <a:rPr lang="en-US" sz="3200" i="1" dirty="0" smtClean="0"/>
            </a:br>
            <a:r>
              <a:rPr lang="en-US" sz="3200" i="1" dirty="0" smtClean="0"/>
              <a:t>outer space?</a:t>
            </a:r>
            <a:endParaRPr lang="en-US" sz="3200" i="1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Look at your answer and the sentences you wrote today about erosion and deposition.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 smtClean="0"/>
              <a:t>Then write a new best answer to this question in one or two sentences. Make sure to use </a:t>
            </a:r>
            <a:r>
              <a:rPr lang="en-US" sz="3200" dirty="0"/>
              <a:t>the words </a:t>
            </a:r>
            <a:r>
              <a:rPr lang="en-US" sz="3200" b="1" dirty="0" smtClean="0"/>
              <a:t>erosion</a:t>
            </a:r>
            <a:r>
              <a:rPr lang="en-US" sz="3200" dirty="0" smtClean="0"/>
              <a:t> </a:t>
            </a:r>
            <a:r>
              <a:rPr lang="en-US" sz="3200" dirty="0"/>
              <a:t>and </a:t>
            </a:r>
            <a:r>
              <a:rPr lang="en-US" sz="3200" b="1" dirty="0"/>
              <a:t>deposition</a:t>
            </a:r>
            <a:r>
              <a:rPr lang="en-US" sz="3200" dirty="0"/>
              <a:t> in your answer.</a:t>
            </a:r>
          </a:p>
        </p:txBody>
      </p:sp>
    </p:spTree>
    <p:extLst>
      <p:ext uri="{BB962C8B-B14F-4D97-AF65-F5344CB8AC3E}">
        <p14:creationId xmlns:p14="http://schemas.microsoft.com/office/powerpoint/2010/main" xmlns="" val="2389092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/>
              <a:t>In this unit, we’ve been exploring how Earth’s surface is built up and worn down.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000" dirty="0" smtClean="0"/>
              <a:t>Volcanic eruptions, plate collisions, and deposition are constantly building up Earth’s surface. At the same time, weathering and erosion are constantly wearing it down.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000" dirty="0" smtClean="0"/>
              <a:t>Next time, we’ll revisit our unit central questions: </a:t>
            </a:r>
          </a:p>
          <a:p>
            <a:pPr marL="731520" indent="0">
              <a:spcBef>
                <a:spcPts val="600"/>
              </a:spcBef>
              <a:buNone/>
            </a:pPr>
            <a:r>
              <a:rPr lang="en-US" sz="3000" i="1" dirty="0" smtClean="0"/>
              <a:t>Why isn’t all of Earth’s surface flat? What </a:t>
            </a:r>
            <a:r>
              <a:rPr lang="en-US" sz="3000" i="1" dirty="0"/>
              <a:t>causes </a:t>
            </a:r>
            <a:r>
              <a:rPr lang="en-US" sz="3000" i="1" dirty="0" smtClean="0"/>
              <a:t>the surface </a:t>
            </a:r>
            <a:r>
              <a:rPr lang="en-US" sz="3000" i="1" dirty="0"/>
              <a:t>to look different in </a:t>
            </a:r>
            <a:r>
              <a:rPr lang="en-US" sz="3000" i="1" dirty="0" smtClean="0"/>
              <a:t/>
            </a:r>
            <a:br>
              <a:rPr lang="en-US" sz="3000" i="1" dirty="0" smtClean="0"/>
            </a:br>
            <a:r>
              <a:rPr lang="en-US" sz="3000" i="1" dirty="0" smtClean="0"/>
              <a:t>different </a:t>
            </a:r>
            <a:r>
              <a:rPr lang="en-US" sz="3000" i="1" dirty="0"/>
              <a:t>places?</a:t>
            </a:r>
          </a:p>
        </p:txBody>
      </p:sp>
    </p:spTree>
    <p:extLst>
      <p:ext uri="{BB962C8B-B14F-4D97-AF65-F5344CB8AC3E}">
        <p14:creationId xmlns:p14="http://schemas.microsoft.com/office/powerpoint/2010/main" xmlns="" val="90045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 smtClean="0"/>
              <a:t>Review: Weathering and Erosion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Focus questions from previous lessons:</a:t>
            </a:r>
            <a:endParaRPr lang="en-US" sz="3200" dirty="0"/>
          </a:p>
          <a:p>
            <a:pPr marL="88011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3200" dirty="0" smtClean="0"/>
              <a:t>Can </a:t>
            </a:r>
            <a:r>
              <a:rPr lang="en-US" sz="3200" dirty="0"/>
              <a:t>mountains grow so tall </a:t>
            </a:r>
            <a:r>
              <a:rPr lang="en-US" sz="3200" dirty="0" smtClean="0"/>
              <a:t>they reach </a:t>
            </a:r>
            <a:r>
              <a:rPr lang="en-US" sz="3200" dirty="0"/>
              <a:t>outer space? Why or why not?</a:t>
            </a:r>
          </a:p>
          <a:p>
            <a:pPr marL="88011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3200" dirty="0" smtClean="0"/>
              <a:t>How does flowing water change Earth’s surface?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What science ideas did we learn about that answer the first focus question?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 smtClean="0"/>
              <a:t>How do you think these science ideas relate to the second focus question? </a:t>
            </a:r>
          </a:p>
        </p:txBody>
      </p:sp>
    </p:spTree>
    <p:extLst>
      <p:ext uri="{BB962C8B-B14F-4D97-AF65-F5344CB8AC3E}">
        <p14:creationId xmlns:p14="http://schemas.microsoft.com/office/powerpoint/2010/main" xmlns="" val="2068400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Today’s Focus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How </a:t>
            </a:r>
            <a:r>
              <a:rPr lang="en-US" sz="3200" dirty="0"/>
              <a:t>does flowing water change </a:t>
            </a:r>
            <a:r>
              <a:rPr lang="en-US" sz="3200" dirty="0" smtClean="0"/>
              <a:t>Earth’s </a:t>
            </a:r>
            <a:r>
              <a:rPr lang="en-US" sz="3200" dirty="0"/>
              <a:t>surface?</a:t>
            </a:r>
          </a:p>
        </p:txBody>
      </p:sp>
    </p:spTree>
    <p:extLst>
      <p:ext uri="{BB962C8B-B14F-4D97-AF65-F5344CB8AC3E}">
        <p14:creationId xmlns:p14="http://schemas.microsoft.com/office/powerpoint/2010/main" xmlns="" val="891876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Investigation: How </a:t>
            </a:r>
            <a:r>
              <a:rPr lang="en-US" sz="4400" dirty="0" smtClean="0"/>
              <a:t>Water Changes </a:t>
            </a:r>
            <a:r>
              <a:rPr lang="en-US" sz="4400" dirty="0"/>
              <a:t>Earth’s </a:t>
            </a:r>
            <a:r>
              <a:rPr lang="en-US" sz="4400" dirty="0" smtClean="0"/>
              <a:t>Surface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305800" cy="4800600"/>
          </a:xfrm>
        </p:spPr>
        <p:txBody>
          <a:bodyPr/>
          <a:lstStyle/>
          <a:p>
            <a:pPr marL="365760" indent="-365760"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/>
              <a:t>What you need for today’s investigation:</a:t>
            </a:r>
          </a:p>
          <a:p>
            <a:pPr marL="731520" indent="-365760">
              <a:spcBef>
                <a:spcPts val="300"/>
              </a:spcBef>
            </a:pPr>
            <a:r>
              <a:rPr lang="en-US" sz="3200" dirty="0" smtClean="0"/>
              <a:t>Your science notebooks</a:t>
            </a:r>
          </a:p>
          <a:p>
            <a:pPr marL="731520" indent="-365760">
              <a:spcBef>
                <a:spcPts val="300"/>
              </a:spcBef>
            </a:pPr>
            <a:r>
              <a:rPr lang="en-US" sz="3200" dirty="0" smtClean="0"/>
              <a:t>Handout 6.1 (Stream-Model Observation) from the last lesson</a:t>
            </a:r>
          </a:p>
          <a:p>
            <a:pPr marL="365760" indent="-365760">
              <a:spcBef>
                <a:spcPts val="800"/>
              </a:spcBef>
              <a:buFont typeface="+mj-lt"/>
              <a:buAutoNum type="arabicPeriod" startAt="2"/>
            </a:pPr>
            <a:r>
              <a:rPr lang="en-US" sz="3200" dirty="0" smtClean="0"/>
              <a:t>Locate your data and observations from parts 1 and 2 of the handout. </a:t>
            </a:r>
          </a:p>
          <a:p>
            <a:pPr marL="365760" indent="-365760">
              <a:spcBef>
                <a:spcPts val="800"/>
              </a:spcBef>
              <a:buFont typeface="+mj-lt"/>
              <a:buAutoNum type="arabicPeriod" startAt="2"/>
            </a:pPr>
            <a:r>
              <a:rPr lang="en-US" sz="3200" dirty="0" smtClean="0"/>
              <a:t>You should have two sets of drawings and written descriptions of erosion and deposition from parts 1 and 2.</a:t>
            </a:r>
          </a:p>
          <a:p>
            <a:pPr marL="731520" indent="-365760">
              <a:spcBef>
                <a:spcPts val="600"/>
              </a:spcBef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913630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1066800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D2533C"/>
                </a:solidFill>
                <a:latin typeface="Calibri" charset="0"/>
              </a:rPr>
              <a:t/>
            </a:r>
            <a:br>
              <a:rPr lang="en-US" sz="4400" dirty="0">
                <a:solidFill>
                  <a:srgbClr val="D2533C"/>
                </a:solidFill>
                <a:latin typeface="Calibri" charset="0"/>
              </a:rPr>
            </a:br>
            <a:r>
              <a:rPr lang="en-US" sz="4400" dirty="0">
                <a:solidFill>
                  <a:srgbClr val="D2533C"/>
                </a:solidFill>
                <a:latin typeface="Calibri" charset="0"/>
              </a:rPr>
              <a:t>Investigation: How </a:t>
            </a:r>
            <a:r>
              <a:rPr lang="en-US" sz="4400" dirty="0" smtClean="0">
                <a:solidFill>
                  <a:srgbClr val="D2533C"/>
                </a:solidFill>
                <a:latin typeface="Calibri" charset="0"/>
              </a:rPr>
              <a:t>Water Changes Earth’s Surface</a:t>
            </a:r>
            <a:r>
              <a:rPr lang="en-US" sz="4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As stream scientists, you’ll …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Reflect on what happened in your stream models during the last investigation.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 smtClean="0"/>
              <a:t>Try to make sense of your data and observations.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 smtClean="0"/>
              <a:t>Work independently and in small groups to answer the questions in part 3 of your handout.</a:t>
            </a:r>
            <a:r>
              <a:rPr lang="en-US" sz="3600" dirty="0" smtClean="0"/>
              <a:t> 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036798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13716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D2533C"/>
                </a:solidFill>
                <a:latin typeface="Calibri" charset="0"/>
              </a:rPr>
              <a:t>Investigation: How Water Changes Earth’s Surface</a:t>
            </a:r>
            <a:r>
              <a:rPr lang="en-US" sz="4400" dirty="0" smtClean="0">
                <a:solidFill>
                  <a:srgbClr val="000000"/>
                </a:solidFill>
                <a:latin typeface="Calibri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153400" cy="4343400"/>
          </a:xfrm>
        </p:spPr>
        <p:txBody>
          <a:bodyPr/>
          <a:lstStyle/>
          <a:p>
            <a:pPr marL="365760" indent="-365760">
              <a:spcBef>
                <a:spcPts val="600"/>
              </a:spcBef>
              <a:buNone/>
            </a:pPr>
            <a:r>
              <a:rPr lang="en-US" sz="3000" b="1" dirty="0" smtClean="0"/>
              <a:t>Independently:</a:t>
            </a:r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000" dirty="0" smtClean="0"/>
              <a:t>Review your written observations, ideas, and drawings from last time.</a:t>
            </a:r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000" dirty="0" smtClean="0"/>
              <a:t>Answer the first three questions in part 3 of your Stream-Model Observations handout. </a:t>
            </a:r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000" dirty="0" smtClean="0"/>
              <a:t>For questions 1 and 2, make sure to include your observations for both the low-angle model and the steep-angle model you used for parts 1 and 2 of the investigation.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1036798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1066800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D2533C"/>
                </a:solidFill>
                <a:latin typeface="Calibri" charset="0"/>
              </a:rPr>
              <a:t/>
            </a:r>
            <a:br>
              <a:rPr lang="en-US" sz="4400" dirty="0">
                <a:solidFill>
                  <a:srgbClr val="D2533C"/>
                </a:solidFill>
                <a:latin typeface="Calibri" charset="0"/>
              </a:rPr>
            </a:br>
            <a:r>
              <a:rPr lang="en-US" sz="4400" dirty="0" smtClean="0">
                <a:solidFill>
                  <a:srgbClr val="D2533C"/>
                </a:solidFill>
                <a:latin typeface="Calibri" charset="0"/>
              </a:rPr>
              <a:t>Investigation: How Water Changes Earth’s Surface</a:t>
            </a:r>
            <a:r>
              <a:rPr lang="en-US" sz="4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724400"/>
          </a:xfrm>
        </p:spPr>
        <p:txBody>
          <a:bodyPr/>
          <a:lstStyle/>
          <a:p>
            <a:pPr marL="365760" indent="-365760">
              <a:spcBef>
                <a:spcPts val="600"/>
              </a:spcBef>
              <a:buNone/>
            </a:pPr>
            <a:r>
              <a:rPr lang="en-US" sz="2900" b="1" dirty="0" smtClean="0"/>
              <a:t>In your small </a:t>
            </a:r>
            <a:r>
              <a:rPr lang="en-US" sz="2900" b="1" dirty="0" smtClean="0"/>
              <a:t>group:</a:t>
            </a:r>
            <a:endParaRPr lang="en-US" sz="2900" b="1" dirty="0" smtClean="0"/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900" dirty="0" smtClean="0"/>
              <a:t>Share your steam-model observations, ideas, and drawings. Listen to the ideas others share and revise your own ideas if theirs are better.</a:t>
            </a:r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900" dirty="0" smtClean="0"/>
              <a:t>Discuss the first three questions in part 3 of your handout. (Spend most of your time talking about question 3.) </a:t>
            </a:r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900" dirty="0" smtClean="0"/>
              <a:t>For questions 1 and 2, talk about any differences you noticed between the low-angle model and the steep-angle model.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xmlns="" val="1036798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Follow-Up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267200"/>
          </a:xfrm>
        </p:spPr>
        <p:txBody>
          <a:bodyPr/>
          <a:lstStyle/>
          <a:p>
            <a:pPr marL="365760" indent="-365760">
              <a:spcBef>
                <a:spcPts val="600"/>
              </a:spcBef>
            </a:pPr>
            <a:r>
              <a:rPr lang="en-US" sz="3200" dirty="0"/>
              <a:t>Which earth materials </a:t>
            </a:r>
            <a:r>
              <a:rPr lang="en-US" sz="3200" dirty="0" smtClean="0"/>
              <a:t>in the stream model were easy for the water to carry away? </a:t>
            </a:r>
            <a:r>
              <a:rPr lang="en-US" sz="3200" dirty="0"/>
              <a:t>Why do you think so</a:t>
            </a:r>
            <a:r>
              <a:rPr lang="en-US" sz="3200" dirty="0" smtClean="0"/>
              <a:t>?</a:t>
            </a:r>
            <a:endParaRPr lang="en-US" sz="3200" dirty="0"/>
          </a:p>
          <a:p>
            <a:pPr marL="365760" indent="-365760">
              <a:spcBef>
                <a:spcPts val="1800"/>
              </a:spcBef>
            </a:pPr>
            <a:r>
              <a:rPr lang="en-US" sz="3200" dirty="0"/>
              <a:t>Which earth materials </a:t>
            </a:r>
            <a:r>
              <a:rPr lang="en-US" sz="3200" dirty="0" smtClean="0"/>
              <a:t>were harder for the water to carry away? </a:t>
            </a:r>
            <a:r>
              <a:rPr lang="en-US" sz="3200" dirty="0"/>
              <a:t>Why do you think so</a:t>
            </a:r>
            <a:r>
              <a:rPr lang="en-US" sz="3200" dirty="0" smtClean="0"/>
              <a:t>?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dirty="0" smtClean="0"/>
              <a:t>Where were most of the earth materials deposited? Why do you think this happened?</a:t>
            </a:r>
          </a:p>
        </p:txBody>
      </p:sp>
    </p:spTree>
    <p:extLst>
      <p:ext uri="{BB962C8B-B14F-4D97-AF65-F5344CB8AC3E}">
        <p14:creationId xmlns:p14="http://schemas.microsoft.com/office/powerpoint/2010/main" xmlns="" val="1783441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Follow-Up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267200"/>
          </a:xfrm>
        </p:spPr>
        <p:txBody>
          <a:bodyPr/>
          <a:lstStyle/>
          <a:p>
            <a:pPr marL="365760" indent="-365760">
              <a:spcBef>
                <a:spcPts val="600"/>
              </a:spcBef>
            </a:pPr>
            <a:r>
              <a:rPr lang="en-US" sz="3200" dirty="0" smtClean="0"/>
              <a:t>What differences did you notice when the stream-table angle was lower and when it was steeper?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dirty="0" smtClean="0"/>
              <a:t>How would you explain these differences?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dirty="0" smtClean="0"/>
              <a:t>How did erosion and deposition change when the angle of the stream table changed?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7834411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684</Words>
  <Application>Microsoft Office PowerPoint</Application>
  <PresentationFormat>On-screen Show (4:3)</PresentationFormat>
  <Paragraphs>81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Earth’s changing surface Lesson 6b</vt:lpstr>
      <vt:lpstr>Review: Weathering and Erosion</vt:lpstr>
      <vt:lpstr>Today’s Focus Question</vt:lpstr>
      <vt:lpstr> Investigation: How Water Changes Earth’s Surface </vt:lpstr>
      <vt:lpstr> Investigation: How Water Changes Earth’s Surface  </vt:lpstr>
      <vt:lpstr>Investigation: How Water Changes Earth’s Surface </vt:lpstr>
      <vt:lpstr> Investigation: How Water Changes Earth’s Surface  </vt:lpstr>
      <vt:lpstr>Follow-Up Questions</vt:lpstr>
      <vt:lpstr>Follow-Up Questions</vt:lpstr>
      <vt:lpstr>Key Science Ideas</vt:lpstr>
      <vt:lpstr>Real-Life Examples of Flowing Water</vt:lpstr>
      <vt:lpstr>Let’s Summarize!</vt:lpstr>
      <vt:lpstr>Can Mountains Reach Outer Space?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138</cp:revision>
  <dcterms:created xsi:type="dcterms:W3CDTF">2014-06-10T18:20:14Z</dcterms:created>
  <dcterms:modified xsi:type="dcterms:W3CDTF">2019-06-06T21:57:45Z</dcterms:modified>
</cp:coreProperties>
</file>