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50" r:id="rId2"/>
    <p:sldId id="338" r:id="rId3"/>
    <p:sldId id="351" r:id="rId4"/>
    <p:sldId id="341" r:id="rId5"/>
    <p:sldId id="354" r:id="rId6"/>
    <p:sldId id="346" r:id="rId7"/>
    <p:sldId id="353" r:id="rId8"/>
    <p:sldId id="347" r:id="rId9"/>
    <p:sldId id="349" r:id="rId10"/>
    <p:sldId id="355" r:id="rId11"/>
    <p:sldId id="348" r:id="rId12"/>
    <p:sldId id="33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29" autoAdjust="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04162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094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525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14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2597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0584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669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669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3249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794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7482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09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energy transfer </a:t>
            </a:r>
            <a:br>
              <a:rPr lang="en-US" altLang="en-US" dirty="0" smtClean="0"/>
            </a:br>
            <a:r>
              <a:rPr lang="en-US" altLang="en-US" dirty="0" smtClean="0"/>
              <a:t>Lesson 1b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How Do We Know Whether Something </a:t>
            </a:r>
            <a:r>
              <a:rPr lang="en-US" altLang="en-US" sz="4000" smtClean="0">
                <a:solidFill>
                  <a:srgbClr val="0070C0"/>
                </a:solidFill>
              </a:rPr>
              <a:t>Has Energy?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487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Questions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How do you know the </a:t>
            </a:r>
            <a:r>
              <a:rPr lang="en-US" sz="3200" dirty="0"/>
              <a:t>rubber ball </a:t>
            </a:r>
            <a:r>
              <a:rPr lang="en-US" sz="3200" dirty="0" smtClean="0"/>
              <a:t>has energy</a:t>
            </a:r>
            <a:r>
              <a:rPr lang="en-US" sz="3200" dirty="0"/>
              <a:t>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Which of these balls has the </a:t>
            </a:r>
            <a:r>
              <a:rPr lang="en-US" sz="3200" b="1" dirty="0" smtClean="0"/>
              <a:t>most</a:t>
            </a:r>
            <a:r>
              <a:rPr lang="en-US" sz="3200" dirty="0" smtClean="0"/>
              <a:t> energy?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How do you know? What’s your evidence?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121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Be Energy </a:t>
            </a:r>
            <a:r>
              <a:rPr lang="en-US" dirty="0"/>
              <a:t>Detectives at </a:t>
            </a:r>
            <a:r>
              <a:rPr lang="en-US" dirty="0" smtClean="0"/>
              <a:t>Home!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Look for at least 3 objects at home that have energy and show it in </a:t>
            </a:r>
            <a:r>
              <a:rPr lang="en-US" sz="3200" b="1" dirty="0" smtClean="0"/>
              <a:t>different</a:t>
            </a:r>
            <a:r>
              <a:rPr lang="en-US" sz="3200" dirty="0" smtClean="0"/>
              <a:t> ways. (Use as many senses as you can to detect evidence of energy!)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Add these objects to </a:t>
            </a:r>
            <a:r>
              <a:rPr lang="en-US" sz="3200" dirty="0"/>
              <a:t>your data table and </a:t>
            </a:r>
            <a:r>
              <a:rPr lang="en-US" sz="3200" dirty="0" smtClean="0"/>
              <a:t>record your observations and evidence that they have energy</a:t>
            </a:r>
            <a:r>
              <a:rPr lang="en-US" sz="3200" dirty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Be prepared to share your great detective work </a:t>
            </a:r>
            <a:r>
              <a:rPr lang="en-US" sz="3200" dirty="0" smtClean="0"/>
              <a:t>next time!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11812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Can the </a:t>
            </a:r>
            <a:r>
              <a:rPr lang="en-US" sz="3200" i="1" dirty="0"/>
              <a:t>amount</a:t>
            </a:r>
            <a:r>
              <a:rPr lang="en-US" sz="3200" dirty="0"/>
              <a:t> of energy change in a moving object?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How </a:t>
            </a:r>
            <a:r>
              <a:rPr lang="en-US" sz="3200" dirty="0" smtClean="0"/>
              <a:t>can we know whether an </a:t>
            </a:r>
            <a:r>
              <a:rPr lang="en-US" sz="3200" dirty="0"/>
              <a:t>object has more </a:t>
            </a:r>
            <a:r>
              <a:rPr lang="en-US" sz="3200" dirty="0" smtClean="0"/>
              <a:t>energy than another object?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0045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 smtClean="0"/>
              <a:t>Be Energy Detectives!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51435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What is a detective? </a:t>
            </a:r>
          </a:p>
          <a:p>
            <a:pPr marL="51435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What does a detective </a:t>
            </a:r>
            <a:r>
              <a:rPr lang="en-US" sz="3200" dirty="0"/>
              <a:t>do</a:t>
            </a:r>
            <a:r>
              <a:rPr lang="en-US" sz="3200" dirty="0" smtClean="0"/>
              <a:t>?</a:t>
            </a:r>
          </a:p>
          <a:p>
            <a:pPr marL="51435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What were you trying to detect in the last lesson?</a:t>
            </a:r>
          </a:p>
          <a:p>
            <a:pPr marL="51435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Were you successful? How do you know you detected energy?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Are </a:t>
            </a:r>
            <a:r>
              <a:rPr lang="en-US" sz="3200" dirty="0"/>
              <a:t>you ready to become energy </a:t>
            </a:r>
            <a:r>
              <a:rPr lang="en-US" sz="3200" dirty="0" smtClean="0"/>
              <a:t>detectives and </a:t>
            </a:r>
            <a:r>
              <a:rPr lang="en-US" sz="3200" dirty="0"/>
              <a:t>investigate some new objects?</a:t>
            </a:r>
          </a:p>
        </p:txBody>
      </p:sp>
    </p:spTree>
    <p:extLst>
      <p:ext uri="{BB962C8B-B14F-4D97-AF65-F5344CB8AC3E}">
        <p14:creationId xmlns:p14="http://schemas.microsoft.com/office/powerpoint/2010/main" xmlns="" val="137073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Focus </a:t>
            </a:r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How do we know </a:t>
            </a:r>
            <a:r>
              <a:rPr lang="en-US" sz="3200" i="1" dirty="0" smtClean="0"/>
              <a:t>whether something </a:t>
            </a:r>
            <a:r>
              <a:rPr lang="en-US" sz="3200" i="1" dirty="0"/>
              <a:t>has energy</a:t>
            </a:r>
            <a:r>
              <a:rPr lang="en-US" sz="3200" i="1" dirty="0" smtClean="0"/>
              <a:t>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What ideas did you come up with </a:t>
            </a:r>
            <a:br>
              <a:rPr lang="en-US" sz="3200" dirty="0" smtClean="0"/>
            </a:br>
            <a:r>
              <a:rPr lang="en-US" sz="3200" dirty="0" smtClean="0"/>
              <a:t>last time for answering this question?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83289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</a:t>
            </a:r>
            <a:r>
              <a:rPr lang="en-US" dirty="0" smtClean="0"/>
              <a:t>: Objects in a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006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Do you think any of the objects in the bag have energy?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How could you find out?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 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8408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</a:t>
            </a:r>
            <a:r>
              <a:rPr lang="en-US" dirty="0" smtClean="0"/>
              <a:t>: Objects in a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900" b="1" dirty="0" smtClean="0"/>
              <a:t>Small groups: </a:t>
            </a:r>
            <a:r>
              <a:rPr lang="en-US" sz="2900" dirty="0" smtClean="0"/>
              <a:t>Examine the objects in the bag. Then talk about whether these objects have energy.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 smtClean="0">
                <a:latin typeface="Calibri" charset="0"/>
              </a:rPr>
              <a:t>What do you </a:t>
            </a:r>
            <a:r>
              <a:rPr lang="en-US" sz="2900" dirty="0">
                <a:latin typeface="Calibri" charset="0"/>
              </a:rPr>
              <a:t>observe? </a:t>
            </a:r>
          </a:p>
          <a:p>
            <a:pPr marL="731520" indent="-365760">
              <a:spcBef>
                <a:spcPts val="600"/>
              </a:spcBef>
            </a:pPr>
            <a:r>
              <a:rPr lang="en-US" sz="2900" dirty="0">
                <a:latin typeface="Calibri" charset="0"/>
              </a:rPr>
              <a:t>Which sense(s) </a:t>
            </a:r>
            <a:r>
              <a:rPr lang="en-US" sz="2900" dirty="0" smtClean="0">
                <a:latin typeface="Calibri" charset="0"/>
              </a:rPr>
              <a:t>are you using to </a:t>
            </a:r>
            <a:r>
              <a:rPr lang="en-US" sz="2900" dirty="0">
                <a:latin typeface="Calibri" charset="0"/>
              </a:rPr>
              <a:t>detect </a:t>
            </a:r>
            <a:r>
              <a:rPr lang="en-US" sz="2900" dirty="0" smtClean="0">
                <a:latin typeface="Calibri" charset="0"/>
              </a:rPr>
              <a:t>energy in each object?</a:t>
            </a:r>
            <a:endParaRPr lang="en-US" sz="2900" dirty="0">
              <a:latin typeface="Calibri" charset="0"/>
            </a:endParaRPr>
          </a:p>
          <a:p>
            <a:pPr marL="731520" indent="-365760">
              <a:spcBef>
                <a:spcPts val="600"/>
              </a:spcBef>
            </a:pPr>
            <a:r>
              <a:rPr lang="en-US" sz="2900" dirty="0">
                <a:latin typeface="Calibri" charset="0"/>
              </a:rPr>
              <a:t>What </a:t>
            </a:r>
            <a:r>
              <a:rPr lang="en-US" sz="2900" dirty="0" smtClean="0">
                <a:latin typeface="Calibri" charset="0"/>
              </a:rPr>
              <a:t>evidence can you find that shows </a:t>
            </a:r>
            <a:r>
              <a:rPr lang="en-US" sz="2900" dirty="0">
                <a:latin typeface="Calibri" charset="0"/>
              </a:rPr>
              <a:t>the object has energy?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900" dirty="0"/>
              <a:t>Record your observations and evidence </a:t>
            </a:r>
            <a:r>
              <a:rPr lang="en-US" sz="2900" dirty="0" smtClean="0"/>
              <a:t>on your </a:t>
            </a:r>
            <a:r>
              <a:rPr lang="en-US" sz="2900" dirty="0"/>
              <a:t>data table. </a:t>
            </a:r>
            <a:r>
              <a:rPr lang="en-US" sz="2900" dirty="0" smtClean="0"/>
              <a:t>Include anything you did to each object to detect energy.</a:t>
            </a:r>
            <a:endParaRPr lang="en-US" sz="2900" dirty="0"/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8408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What Evidence Did You Find?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As energy detectives, you examined each of the objects in a bag. 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What did you discover?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Do you think the objects have energy?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What is your evidence?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200" b="1" dirty="0" smtClean="0"/>
              <a:t>Sentence starter for each object:</a:t>
            </a:r>
          </a:p>
          <a:p>
            <a:pPr marL="731520" lvl="1" indent="-365760">
              <a:spcBef>
                <a:spcPts val="0"/>
              </a:spcBef>
            </a:pPr>
            <a:r>
              <a:rPr lang="en-US" sz="3200" i="1" dirty="0" smtClean="0"/>
              <a:t>I think this object [has/does not have] </a:t>
            </a:r>
            <a:r>
              <a:rPr lang="en-US" sz="3200" i="1" dirty="0"/>
              <a:t>energy</a:t>
            </a:r>
            <a:r>
              <a:rPr lang="en-US" sz="3200" i="1" dirty="0" smtClean="0"/>
              <a:t>. My </a:t>
            </a:r>
            <a:r>
              <a:rPr lang="en-US" sz="3200" i="1" dirty="0"/>
              <a:t>evidence is </a:t>
            </a:r>
            <a:r>
              <a:rPr lang="en-US" sz="3200" i="1" dirty="0" smtClean="0"/>
              <a:t>____________.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279795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 smtClean="0">
                <a:solidFill>
                  <a:srgbClr val="D2533C"/>
                </a:solidFill>
                <a:latin typeface="Calibri"/>
              </a:rPr>
              <a:t>Let’s Summarize!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Read this sentence in your notebook and revise it based on the evidence you gathered today:</a:t>
            </a:r>
          </a:p>
          <a:p>
            <a:pPr marL="914400" indent="0">
              <a:spcBef>
                <a:spcPts val="1200"/>
              </a:spcBef>
              <a:buNone/>
            </a:pPr>
            <a:r>
              <a:rPr lang="en-US" sz="3200" i="1" dirty="0" smtClean="0"/>
              <a:t>I </a:t>
            </a:r>
            <a:r>
              <a:rPr lang="en-US" sz="3200" i="1" dirty="0"/>
              <a:t>know </a:t>
            </a:r>
            <a:r>
              <a:rPr lang="en-US" sz="3200" i="1" dirty="0" smtClean="0"/>
              <a:t>that something </a:t>
            </a:r>
            <a:r>
              <a:rPr lang="en-US" sz="3200" i="1" dirty="0"/>
              <a:t>has energy because </a:t>
            </a:r>
            <a:r>
              <a:rPr lang="en-US" sz="3200" i="1" dirty="0" smtClean="0"/>
              <a:t>it ________________.</a:t>
            </a:r>
            <a:endParaRPr lang="en-US" sz="3200" i="1" dirty="0"/>
          </a:p>
          <a:p>
            <a:pPr marL="514350" indent="-514350">
              <a:spcBef>
                <a:spcPts val="2400"/>
              </a:spcBef>
              <a:buFont typeface="+mj-lt"/>
              <a:buAutoNum type="arabicPeriod" startAt="2"/>
            </a:pPr>
            <a:r>
              <a:rPr lang="en-US" sz="3200" dirty="0" smtClean="0"/>
              <a:t>Complete this new sentence in your notebook: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3200" i="1" dirty="0" smtClean="0"/>
              <a:t>I </a:t>
            </a:r>
            <a:r>
              <a:rPr lang="en-US" sz="3200" i="1" dirty="0"/>
              <a:t>used my sense of _______ to gather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my </a:t>
            </a:r>
            <a:r>
              <a:rPr lang="en-US" sz="3200" i="1" dirty="0"/>
              <a:t>evidence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2484572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pPr marL="685800"/>
            <a:r>
              <a:rPr lang="en-US" dirty="0"/>
              <a:t>Key Science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Moving </a:t>
            </a:r>
            <a:r>
              <a:rPr lang="en-US" sz="3200" dirty="0"/>
              <a:t>objects and objects that produce sound, heat, and/or light have energy.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513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Rubber Balls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Do you think a </a:t>
            </a:r>
            <a:r>
              <a:rPr lang="en-US" sz="3200" dirty="0"/>
              <a:t>rubber ball </a:t>
            </a:r>
            <a:r>
              <a:rPr lang="en-US" sz="3200" dirty="0" smtClean="0"/>
              <a:t>has energy</a:t>
            </a:r>
            <a:r>
              <a:rPr lang="en-US" sz="3200" dirty="0"/>
              <a:t>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How </a:t>
            </a:r>
            <a:r>
              <a:rPr lang="en-US" sz="3200" dirty="0" smtClean="0"/>
              <a:t>could you </a:t>
            </a:r>
            <a:r>
              <a:rPr lang="en-US" sz="3200" b="1" dirty="0"/>
              <a:t>give</a:t>
            </a:r>
            <a:r>
              <a:rPr lang="en-US" sz="3200" dirty="0"/>
              <a:t> </a:t>
            </a:r>
            <a:r>
              <a:rPr lang="en-US" sz="3200" dirty="0" smtClean="0"/>
              <a:t>the ball energy without </a:t>
            </a:r>
            <a:r>
              <a:rPr lang="en-US" sz="3200" dirty="0"/>
              <a:t>throwing </a:t>
            </a:r>
            <a:r>
              <a:rPr lang="en-US" sz="3200" dirty="0" smtClean="0"/>
              <a:t>it or breaking something?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121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468</Words>
  <Application>Microsoft Office PowerPoint</Application>
  <PresentationFormat>On-screen Show (4:3)</PresentationFormat>
  <Paragraphs>62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energy transfer  Lesson 1b</vt:lpstr>
      <vt:lpstr>Be Energy Detectives!</vt:lpstr>
      <vt:lpstr>Today’s Focus Question</vt:lpstr>
      <vt:lpstr>Investigation: Objects in a Bag</vt:lpstr>
      <vt:lpstr>Investigation: Objects in a Bag</vt:lpstr>
      <vt:lpstr>What Evidence Did You Find?</vt:lpstr>
      <vt:lpstr> Let’s Summarize! </vt:lpstr>
      <vt:lpstr>Key Science Idea</vt:lpstr>
      <vt:lpstr>Rubber Balls and Energy</vt:lpstr>
      <vt:lpstr>Questions to Think About</vt:lpstr>
      <vt:lpstr>Be Energy Detectives at Home!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125</cp:revision>
  <dcterms:created xsi:type="dcterms:W3CDTF">2014-06-10T18:20:14Z</dcterms:created>
  <dcterms:modified xsi:type="dcterms:W3CDTF">2019-06-07T13:22:49Z</dcterms:modified>
</cp:coreProperties>
</file>