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9" r:id="rId2"/>
    <p:sldId id="337" r:id="rId3"/>
    <p:sldId id="335" r:id="rId4"/>
    <p:sldId id="349" r:id="rId5"/>
    <p:sldId id="350" r:id="rId6"/>
    <p:sldId id="351" r:id="rId7"/>
    <p:sldId id="367" r:id="rId8"/>
    <p:sldId id="345" r:id="rId9"/>
    <p:sldId id="353" r:id="rId10"/>
    <p:sldId id="368" r:id="rId11"/>
    <p:sldId id="369" r:id="rId12"/>
    <p:sldId id="370" r:id="rId13"/>
    <p:sldId id="364" r:id="rId14"/>
    <p:sldId id="365" r:id="rId15"/>
    <p:sldId id="3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77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93432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60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6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247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861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374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84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86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037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974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5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165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165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24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6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energy transfer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Lesson 2a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Causes a Moving Object to Have More or Less Motion Energy?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494585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762000"/>
          </a:xfrm>
        </p:spPr>
        <p:txBody>
          <a:bodyPr>
            <a:normAutofit/>
          </a:bodyPr>
          <a:lstStyle/>
          <a:p>
            <a:r>
              <a:rPr lang="en-US" dirty="0"/>
              <a:t>Investigation: Two Ramps and a Marble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1371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100" dirty="0"/>
              <a:t>Carefully follow the procedure shown on the document reader. Your ramp setup should look something like this.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2971800"/>
            <a:ext cx="6400800" cy="3200400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xmlns="" id="{13619D81-D84D-4850-AFE7-DBEEFD4C1715}"/>
              </a:ext>
            </a:extLst>
          </p:cNvPr>
          <p:cNvSpPr txBox="1"/>
          <p:nvPr/>
        </p:nvSpPr>
        <p:spPr>
          <a:xfrm>
            <a:off x="6477000" y="6172200"/>
            <a:ext cx="174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31966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762000"/>
          </a:xfrm>
        </p:spPr>
        <p:txBody>
          <a:bodyPr>
            <a:normAutofit/>
          </a:bodyPr>
          <a:lstStyle/>
          <a:p>
            <a:r>
              <a:rPr lang="en-US" dirty="0"/>
              <a:t>Investigation: Two Ramps and a Marble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160019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000" dirty="0"/>
              <a:t>Make sure the groove in your Styrofoam block is facing the ramp so the marble will roll into the groove when it reaches the bottom of the ramp.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3" t="16667" r="9267"/>
          <a:stretch/>
        </p:blipFill>
        <p:spPr>
          <a:xfrm>
            <a:off x="1981200" y="3124200"/>
            <a:ext cx="4876800" cy="3048000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5410200" y="6172200"/>
            <a:ext cx="174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31966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2743200"/>
            <a:ext cx="83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slower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274320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faster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8600" y="3962400"/>
            <a:ext cx="6096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4572000"/>
            <a:ext cx="8077200" cy="762000"/>
          </a:xfrm>
          <a:prstGeom prst="round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4637" y="1219200"/>
            <a:ext cx="4208462" cy="838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533400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tx2"/>
                </a:solidFill>
                <a:latin typeface="Calibri" pitchFamily="34" charset="0"/>
              </a:rPr>
              <a:t>Investigation: Two Ramps and a Marble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743200"/>
            <a:ext cx="8305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>
                <a:latin typeface="Calibri" pitchFamily="34" charset="0"/>
              </a:rPr>
              <a:t>1. Speed of the marble: __________          1. Speed of the marble __________</a:t>
            </a:r>
          </a:p>
          <a:p>
            <a:pPr marL="457200" indent="-457200"/>
            <a:r>
              <a:rPr lang="en-US" sz="2000" dirty="0">
                <a:latin typeface="Calibri" pitchFamily="34" charset="0"/>
              </a:rPr>
              <a:t>                                           </a:t>
            </a:r>
            <a:r>
              <a:rPr lang="en-US" sz="1500" dirty="0">
                <a:latin typeface="Calibri" pitchFamily="34" charset="0"/>
              </a:rPr>
              <a:t>(faster or slower)                                                                     (faster or slower)               </a:t>
            </a:r>
          </a:p>
          <a:p>
            <a:pPr marL="457200" indent="-457200">
              <a:spcBef>
                <a:spcPts val="1200"/>
              </a:spcBef>
            </a:pPr>
            <a:r>
              <a:rPr lang="en-US" sz="2000" dirty="0">
                <a:latin typeface="Calibri" pitchFamily="34" charset="0"/>
              </a:rPr>
              <a:t>2. Distance Styrofoam block moved:           2. Distance Styrofoam block moved:</a:t>
            </a:r>
          </a:p>
          <a:p>
            <a:pPr marL="457200" indent="-457200">
              <a:spcBef>
                <a:spcPts val="1200"/>
              </a:spcBef>
            </a:pPr>
            <a:r>
              <a:rPr lang="en-US" sz="2000" dirty="0">
                <a:latin typeface="Calibri" pitchFamily="34" charset="0"/>
              </a:rPr>
              <a:t>______________________________          ____________________________</a:t>
            </a:r>
          </a:p>
          <a:p>
            <a:pPr marL="457200" indent="-457200"/>
            <a:r>
              <a:rPr lang="en-US" sz="1500" dirty="0">
                <a:latin typeface="Calibri" pitchFamily="34" charset="0"/>
              </a:rPr>
              <a:t>                         (inches or centimeters)                                                       (inches or centimeters)</a:t>
            </a:r>
          </a:p>
          <a:p>
            <a:pPr marL="457200" indent="-457200">
              <a:spcBef>
                <a:spcPts val="1200"/>
              </a:spcBef>
            </a:pPr>
            <a:r>
              <a:rPr lang="en-US" sz="2000" dirty="0">
                <a:latin typeface="Calibri" pitchFamily="34" charset="0"/>
              </a:rPr>
              <a:t>3. Energy of the marble: __________          3. Energy of the marble: ________</a:t>
            </a:r>
          </a:p>
          <a:p>
            <a:pPr marL="457200" indent="-457200"/>
            <a:r>
              <a:rPr lang="en-US" sz="1500" dirty="0">
                <a:latin typeface="Calibri" pitchFamily="34" charset="0"/>
              </a:rPr>
              <a:t>			                  (more or less)			           (more or less)</a:t>
            </a:r>
          </a:p>
          <a:p>
            <a:pPr marL="457200" indent="-457200">
              <a:spcBef>
                <a:spcPts val="1200"/>
              </a:spcBef>
            </a:pPr>
            <a:r>
              <a:rPr lang="en-US" sz="2000" dirty="0">
                <a:latin typeface="Calibri" pitchFamily="34" charset="0"/>
              </a:rPr>
              <a:t>4. Height of the ramp:                  	             4. Height of the ramp:</a:t>
            </a:r>
          </a:p>
          <a:p>
            <a:pPr marL="457200" indent="-457200">
              <a:spcBef>
                <a:spcPts val="600"/>
              </a:spcBef>
            </a:pPr>
            <a:r>
              <a:rPr lang="en-US" sz="2000" dirty="0">
                <a:latin typeface="Calibri" pitchFamily="34" charset="0"/>
              </a:rPr>
              <a:t>______________________________          ____________________________</a:t>
            </a:r>
          </a:p>
          <a:p>
            <a:pPr marL="457200" indent="-457200"/>
            <a:r>
              <a:rPr lang="en-US" sz="1500" dirty="0">
                <a:latin typeface="Calibri" pitchFamily="34" charset="0"/>
              </a:rPr>
              <a:t>		     (inches or centimeters)		               (inches or centimeters)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495800" y="3962400"/>
            <a:ext cx="6096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04800" y="5791200"/>
            <a:ext cx="6096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495800" y="5791200"/>
            <a:ext cx="6096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2209800"/>
            <a:ext cx="830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Calibri" pitchFamily="34" charset="0"/>
              </a:rPr>
              <a:t>Complete work on Ramp 1 before you move on to Ramp 2!</a:t>
            </a:r>
          </a:p>
        </p:txBody>
      </p:sp>
    </p:spTree>
    <p:extLst>
      <p:ext uri="{BB962C8B-B14F-4D97-AF65-F5344CB8AC3E}">
        <p14:creationId xmlns:p14="http://schemas.microsoft.com/office/powerpoint/2010/main" xmlns="" val="132801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Your Observations and Evidence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Where did your group detect energy in the ramp-and-marble setups?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How did you detect motion energy in the marbles?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Did you detect energy in any other objects?</a:t>
            </a:r>
          </a:p>
        </p:txBody>
      </p:sp>
    </p:spTree>
    <p:extLst>
      <p:ext uri="{BB962C8B-B14F-4D97-AF65-F5344CB8AC3E}">
        <p14:creationId xmlns:p14="http://schemas.microsoft.com/office/powerpoint/2010/main" xmlns="" val="105158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000" b="1" dirty="0"/>
              <a:t>Today’s focus question: 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000" i="1" dirty="0"/>
              <a:t>What makes a moving object have more </a:t>
            </a:r>
            <a:br>
              <a:rPr lang="en-US" sz="3000" i="1" dirty="0"/>
            </a:br>
            <a:r>
              <a:rPr lang="en-US" sz="3000" i="1" dirty="0"/>
              <a:t>or less motion energy?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/>
              <a:t>Think about what you’ve learned so far about energy as energy detectives. Then answer the focus question in your science </a:t>
            </a:r>
            <a:r>
              <a:rPr lang="en-US" sz="3000" dirty="0" smtClean="0"/>
              <a:t>notebook </a:t>
            </a:r>
            <a:r>
              <a:rPr lang="en-US" sz="3000" dirty="0"/>
              <a:t>using this sentence starter: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000" i="1" dirty="0"/>
              <a:t>I think a moving object has [more motion energy /less motion energy] when _______.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000" i="1" dirty="0"/>
              <a:t>My evidence is 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13105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Using our senses, we observed that a marble rolls faster down a higher ramp. We think that the faster marble has more energy.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But how do we know that our ideas </a:t>
            </a:r>
            <a:br>
              <a:rPr lang="en-US" sz="3200" b="1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about motion and energy are correct?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Next time, we’ll examine the data we collected and look for evidence to support these ideas.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494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Energy Detectives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three objects did you find at home that have energy?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What’s your evidence?</a:t>
            </a:r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causes a moving object to have more or less motion energy?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Making a Ramp Plan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029200"/>
          </a:xfrm>
        </p:spPr>
        <p:txBody>
          <a:bodyPr/>
          <a:lstStyle/>
          <a:p>
            <a:pPr marL="0" lvl="1">
              <a:spcBef>
                <a:spcPts val="0"/>
              </a:spcBef>
              <a:buNone/>
            </a:pPr>
            <a:r>
              <a:rPr lang="en-US" sz="3200" b="1" dirty="0"/>
              <a:t>Materials: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/>
              <a:t>2 marbles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/>
              <a:t>2 rulers (1 ruler for each ramp)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/>
              <a:t>Blocks of wood (to elevate each ramp)</a:t>
            </a:r>
          </a:p>
          <a:p>
            <a:pPr marL="365760" lvl="1" indent="-365760">
              <a:spcBef>
                <a:spcPts val="2400"/>
              </a:spcBef>
              <a:buNone/>
            </a:pPr>
            <a:r>
              <a:rPr lang="en-US" sz="3200" b="1" dirty="0"/>
              <a:t>Discuss in your small group: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 smtClean="0"/>
              <a:t>How </a:t>
            </a:r>
            <a:r>
              <a:rPr lang="en-US" sz="3200" dirty="0"/>
              <a:t>would you set up a ramp to make a marble roll </a:t>
            </a:r>
            <a:r>
              <a:rPr lang="en-US" sz="3200" b="1" dirty="0" smtClean="0"/>
              <a:t>slow</a:t>
            </a:r>
            <a:r>
              <a:rPr lang="en-US" sz="3200" dirty="0" smtClean="0"/>
              <a:t>?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 smtClean="0"/>
              <a:t>How would you set up a ramp to make a marble roll </a:t>
            </a:r>
            <a:r>
              <a:rPr lang="en-US" sz="3200" b="1" dirty="0" smtClean="0"/>
              <a:t>fast</a:t>
            </a:r>
            <a:r>
              <a:rPr lang="en-US" sz="3200" dirty="0" smtClean="0"/>
              <a:t>?</a:t>
            </a:r>
          </a:p>
          <a:p>
            <a:pPr marL="365760" lvl="1" indent="-365760">
              <a:spcBef>
                <a:spcPts val="12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1116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What Did You Observe?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Describe the speed of the marbles.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Describe the ramps these marbles rolled down.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Compare the ramps and marble speed: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i="1" dirty="0"/>
              <a:t>The marble on Ramp 1 was [faster/slower] because _____________.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i="1" dirty="0"/>
              <a:t>The marble on Ramp 2 was [faster/slower] because _____________.</a:t>
            </a:r>
          </a:p>
          <a:p>
            <a:pPr marL="274637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5586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marL="68580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Complete this sentence in your science notebook and draw a box around it:</a:t>
            </a:r>
          </a:p>
          <a:p>
            <a:pPr marL="457200" indent="0">
              <a:spcBef>
                <a:spcPts val="2400"/>
              </a:spcBef>
              <a:buNone/>
            </a:pPr>
            <a:r>
              <a:rPr lang="en-US" sz="3200" i="1" dirty="0"/>
              <a:t>If an object is moving, it has _______.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17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Your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Which marble has the most energy—the faster marble or the slower marble?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Sentence starter:</a:t>
            </a:r>
          </a:p>
          <a:p>
            <a:pPr marL="731520" indent="0">
              <a:buNone/>
            </a:pPr>
            <a:r>
              <a:rPr lang="en-US" sz="3200" i="1" dirty="0"/>
              <a:t>I predict that the [faster/slower] marble has the most energy because _________.</a:t>
            </a:r>
          </a:p>
          <a:p>
            <a:pP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317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tx2"/>
                </a:solidFill>
                <a:latin typeface="Calibri" pitchFamily="34" charset="0"/>
              </a:rPr>
              <a:t>Investigation: Two Ramps and a Marble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Look at the two ramps on your handout: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0943" y="2133600"/>
            <a:ext cx="459105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3352800"/>
            <a:ext cx="8001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Predict the speed of the marble as it rolls down </a:t>
            </a:r>
            <a:r>
              <a:rPr lang="en-US" sz="3000" b="1" dirty="0">
                <a:latin typeface="Calibri" pitchFamily="34" charset="0"/>
              </a:rPr>
              <a:t>Ramp 1</a:t>
            </a:r>
            <a:r>
              <a:rPr lang="en-US" sz="3000" dirty="0">
                <a:latin typeface="Calibri" pitchFamily="34" charset="0"/>
              </a:rPr>
              <a:t>. Record your prediction on your handout (column 1, question 1).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Predict the speed of the marble as it rolls down </a:t>
            </a:r>
            <a:r>
              <a:rPr lang="en-US" sz="3000" b="1" dirty="0">
                <a:latin typeface="Calibri" pitchFamily="34" charset="0"/>
              </a:rPr>
              <a:t>Ramp 2</a:t>
            </a:r>
            <a:r>
              <a:rPr lang="en-US" sz="3000" dirty="0">
                <a:latin typeface="Calibri" pitchFamily="34" charset="0"/>
              </a:rPr>
              <a:t>. Record your prediction on your handout (column 1, question 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64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762000"/>
          </a:xfrm>
        </p:spPr>
        <p:txBody>
          <a:bodyPr>
            <a:normAutofit/>
          </a:bodyPr>
          <a:lstStyle/>
          <a:p>
            <a:r>
              <a:rPr lang="en-US" dirty="0"/>
              <a:t>Investigation: Two Ramps and a Marble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b="1" dirty="0"/>
              <a:t>Materials for each group: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1 ruler (for the ramps)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1 marble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Wood blocks (to elevate the ramps)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Small block of Styrofoam (with a groove)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2 pieces of plain white paper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Tape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668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588</Words>
  <Application>Microsoft Office PowerPoint</Application>
  <PresentationFormat>On-screen Show (4:3)</PresentationFormat>
  <Paragraphs>90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energy transfer  Lesson 2a</vt:lpstr>
      <vt:lpstr>Energy Detectives at Home</vt:lpstr>
      <vt:lpstr>Today’s Focus Question</vt:lpstr>
      <vt:lpstr> Making a Ramp Plan </vt:lpstr>
      <vt:lpstr>What Did You Observe?</vt:lpstr>
      <vt:lpstr>Key Science Idea</vt:lpstr>
      <vt:lpstr>Your Predictions</vt:lpstr>
      <vt:lpstr>Slide 8</vt:lpstr>
      <vt:lpstr>Investigation: Two Ramps and a Marble</vt:lpstr>
      <vt:lpstr>Investigation: Two Ramps and a Marble</vt:lpstr>
      <vt:lpstr>Investigation: Two Ramps and a Marble</vt:lpstr>
      <vt:lpstr>Slide 12</vt:lpstr>
      <vt:lpstr>Your Observations and Evidence 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151</cp:revision>
  <dcterms:created xsi:type="dcterms:W3CDTF">2014-06-10T18:20:14Z</dcterms:created>
  <dcterms:modified xsi:type="dcterms:W3CDTF">2019-06-07T16:26:29Z</dcterms:modified>
</cp:coreProperties>
</file>