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62" r:id="rId2"/>
    <p:sldId id="367" r:id="rId3"/>
    <p:sldId id="363" r:id="rId4"/>
    <p:sldId id="368" r:id="rId5"/>
    <p:sldId id="338" r:id="rId6"/>
    <p:sldId id="339" r:id="rId7"/>
    <p:sldId id="336" r:id="rId8"/>
    <p:sldId id="358" r:id="rId9"/>
    <p:sldId id="370" r:id="rId10"/>
    <p:sldId id="359" r:id="rId11"/>
    <p:sldId id="361" r:id="rId12"/>
    <p:sldId id="369" r:id="rId13"/>
    <p:sldId id="334" r:id="rId14"/>
    <p:sldId id="3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77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6913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7011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4231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154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067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067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6686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7458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4578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2463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7824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2000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3920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392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err="1" smtClean="0"/>
              <a:t>ENERGy</a:t>
            </a:r>
            <a:r>
              <a:rPr lang="en-US" altLang="en-US" smtClean="0"/>
              <a:t> transfer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Lesson 2b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What Causes a Moving Object to Have More or Less Motion Energy?</a:t>
            </a:r>
            <a:endParaRPr lang="en-US" alt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494585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7288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</a:rPr>
              <a:t>A New Way to Share Our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700" b="1" dirty="0" smtClean="0"/>
              <a:t>Partner 1 (Ask for feedback): </a:t>
            </a:r>
            <a:r>
              <a:rPr lang="en-US" sz="2700" dirty="0" smtClean="0"/>
              <a:t>Ask Partner 2 how you could improve </a:t>
            </a:r>
            <a:r>
              <a:rPr lang="en-US" sz="2700" dirty="0"/>
              <a:t>your </a:t>
            </a:r>
            <a:r>
              <a:rPr lang="en-US" sz="2700" dirty="0" smtClean="0"/>
              <a:t>answer to the focus question.</a:t>
            </a:r>
            <a:endParaRPr lang="en-US" sz="2700" dirty="0"/>
          </a:p>
          <a:p>
            <a:pPr marL="731520" lvl="1" indent="-365760">
              <a:spcBef>
                <a:spcPts val="600"/>
              </a:spcBef>
            </a:pPr>
            <a:r>
              <a:rPr lang="en-US" sz="2700" dirty="0"/>
              <a:t>Was anything </a:t>
            </a:r>
            <a:r>
              <a:rPr lang="en-US" sz="2700" dirty="0" smtClean="0"/>
              <a:t>confusing about my answer?</a:t>
            </a:r>
            <a:endParaRPr lang="en-US" sz="2700" dirty="0"/>
          </a:p>
          <a:p>
            <a:pPr marL="731520" lvl="1" indent="-365760">
              <a:spcBef>
                <a:spcPts val="600"/>
              </a:spcBef>
            </a:pPr>
            <a:r>
              <a:rPr lang="en-US" sz="2700" dirty="0"/>
              <a:t>How can I make my answer clearer? </a:t>
            </a:r>
            <a:endParaRPr lang="en-US" sz="2700" dirty="0" smtClean="0"/>
          </a:p>
          <a:p>
            <a:pPr marL="731520" lvl="1" indent="-365760">
              <a:spcBef>
                <a:spcPts val="600"/>
              </a:spcBef>
            </a:pPr>
            <a:r>
              <a:rPr lang="en-US" sz="2700" dirty="0" smtClean="0"/>
              <a:t>How can I make my answer more </a:t>
            </a:r>
            <a:r>
              <a:rPr lang="en-US" sz="2700" dirty="0"/>
              <a:t>accurate</a:t>
            </a:r>
            <a:r>
              <a:rPr lang="en-US" sz="2700" dirty="0" smtClean="0"/>
              <a:t>?</a:t>
            </a:r>
          </a:p>
          <a:p>
            <a:pPr marL="514350" lvl="1" indent="-514350">
              <a:spcBef>
                <a:spcPts val="1200"/>
              </a:spcBef>
              <a:buNone/>
            </a:pPr>
            <a:r>
              <a:rPr lang="en-US" sz="2700" b="1" dirty="0" smtClean="0"/>
              <a:t>Partner 2 (Give feedback): </a:t>
            </a:r>
            <a:r>
              <a:rPr lang="en-US" sz="2700" dirty="0" smtClean="0"/>
              <a:t>Share ideas for improving Partner 1’s answer. Use these sentence starters: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2700" i="1" dirty="0" smtClean="0"/>
              <a:t>I agree/disagree with your answer because ______.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2700" i="1" dirty="0" smtClean="0"/>
              <a:t>I think if you said _____________, it would make your answer clearer/more accurate.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2700" b="1" dirty="0" smtClean="0"/>
              <a:t>Then switch </a:t>
            </a:r>
            <a:r>
              <a:rPr lang="en-US" sz="2700" b="1" dirty="0" smtClean="0"/>
              <a:t>roles: </a:t>
            </a:r>
            <a:r>
              <a:rPr lang="en-US" sz="2700" dirty="0" smtClean="0"/>
              <a:t>Partner 2 asks Partner 1 for feedback.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xmlns="" val="4102029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</a:rPr>
              <a:t>Revise Your Answers</a:t>
            </a: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How could you revise your answer to make it better and more accurate?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 smtClean="0"/>
              <a:t>Think about the ideas your partner shared for improving your answer. </a:t>
            </a:r>
            <a:r>
              <a:rPr lang="en-US" sz="3200" b="1" dirty="0" smtClean="0"/>
              <a:t>Are any of your partner’s ideas better or more accurate than your original ideas?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 smtClean="0"/>
              <a:t>Using a different-colored pencil, revise or rewrite your answer to the focus question.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774296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pPr marL="685800"/>
            <a:r>
              <a:rPr lang="en-US" dirty="0" smtClean="0"/>
              <a:t>Key </a:t>
            </a:r>
            <a:r>
              <a:rPr lang="en-US" dirty="0"/>
              <a:t>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05800" cy="51816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Energy is all around </a:t>
            </a: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us, </a:t>
            </a: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and we can detect </a:t>
            </a: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it with </a:t>
            </a: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our senses.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Moving objects have </a:t>
            </a:r>
            <a:r>
              <a:rPr lang="en-US" sz="3000" b="1" dirty="0" smtClean="0">
                <a:solidFill>
                  <a:srgbClr val="000000"/>
                </a:solidFill>
                <a:latin typeface="Calibri" charset="0"/>
              </a:rPr>
              <a:t>motion energy</a:t>
            </a: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A marble will roll </a:t>
            </a: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down </a:t>
            </a: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a higher ramp </a:t>
            </a: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faster than it will roll down a </a:t>
            </a: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lower ramp of the same length.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When a faster-moving </a:t>
            </a: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marble </a:t>
            </a: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collides with an object, it will </a:t>
            </a: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push </a:t>
            </a: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the object </a:t>
            </a: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farther than a </a:t>
            </a: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slower-moving marble on a lower ramp would.</a:t>
            </a:r>
            <a:endParaRPr lang="en-US" sz="3000" dirty="0">
              <a:solidFill>
                <a:srgbClr val="000000"/>
              </a:solidFill>
              <a:latin typeface="Calibri" charset="0"/>
            </a:endParaRPr>
          </a:p>
          <a:p>
            <a:pPr marL="365760" indent="-365760">
              <a:spcBef>
                <a:spcPts val="1200"/>
              </a:spcBef>
            </a:pP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Therefore, </a:t>
            </a: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a faster-moving </a:t>
            </a: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object </a:t>
            </a:r>
            <a:r>
              <a:rPr lang="en-US" sz="3000" dirty="0" smtClean="0">
                <a:solidFill>
                  <a:srgbClr val="000000"/>
                </a:solidFill>
                <a:latin typeface="Calibri" charset="0"/>
              </a:rPr>
              <a:t>has </a:t>
            </a:r>
            <a:r>
              <a:rPr lang="en-US" sz="3000" b="1" dirty="0">
                <a:solidFill>
                  <a:srgbClr val="000000"/>
                </a:solidFill>
                <a:latin typeface="Calibri" charset="0"/>
              </a:rPr>
              <a:t>more</a:t>
            </a: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 motion energy.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334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467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Marbles, Motion, and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365760" indent="-365760"/>
            <a:r>
              <a:rPr lang="en-US" sz="3200" dirty="0" smtClean="0"/>
              <a:t>M</a:t>
            </a:r>
            <a:r>
              <a:rPr lang="en-US" sz="3200" dirty="0" smtClean="0"/>
              <a:t>arbles aren’t the </a:t>
            </a:r>
            <a:r>
              <a:rPr lang="en-US" sz="3200" dirty="0" smtClean="0"/>
              <a:t>only objects with motion and </a:t>
            </a:r>
            <a:r>
              <a:rPr lang="en-US" sz="3200" dirty="0" smtClean="0"/>
              <a:t>energy!</a:t>
            </a:r>
            <a:endParaRPr lang="en-US" sz="3200" dirty="0" smtClean="0"/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Have you ever ridden a bicycle down a hill?</a:t>
            </a:r>
          </a:p>
          <a:p>
            <a:pPr marL="731520" indent="-365760"/>
            <a:r>
              <a:rPr lang="en-US" sz="3200" dirty="0" smtClean="0"/>
              <a:t>Did you have to pedal your bike to move down the hill?</a:t>
            </a:r>
          </a:p>
          <a:p>
            <a:pPr marL="731520" indent="-365760"/>
            <a:r>
              <a:rPr lang="en-US" sz="3200" dirty="0" smtClean="0"/>
              <a:t>Describe your speed and energy as you rode down the hill.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900455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In the next lesson, we’ll read a story about two friends who are riding their bikes.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One of </a:t>
            </a:r>
            <a:r>
              <a:rPr lang="en-US" sz="3200" smtClean="0"/>
              <a:t>the boys is </a:t>
            </a:r>
            <a:r>
              <a:rPr lang="en-US" sz="3200" dirty="0" smtClean="0"/>
              <a:t>riding </a:t>
            </a:r>
            <a:r>
              <a:rPr lang="en-US" sz="3200" b="1" dirty="0" smtClean="0"/>
              <a:t>very fast </a:t>
            </a:r>
            <a:r>
              <a:rPr lang="en-US" sz="3200" dirty="0" smtClean="0"/>
              <a:t>down </a:t>
            </a:r>
            <a:r>
              <a:rPr lang="en-US" sz="3200" dirty="0"/>
              <a:t>a </a:t>
            </a:r>
            <a:r>
              <a:rPr lang="en-US" sz="3200" dirty="0" smtClean="0"/>
              <a:t>hill, and the other is waiting at the bottom.</a:t>
            </a:r>
            <a:endParaRPr lang="en-US" sz="3200" dirty="0"/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What do you think will happen?</a:t>
            </a:r>
            <a:endParaRPr lang="en-US" sz="3200" dirty="0"/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What does </a:t>
            </a:r>
            <a:r>
              <a:rPr lang="en-US" sz="3200" dirty="0" smtClean="0"/>
              <a:t>this scenario have to do with motion and energy?</a:t>
            </a:r>
            <a:endParaRPr lang="en-US" sz="32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Stay tuned!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90045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/>
          <a:lstStyle/>
          <a:p>
            <a:r>
              <a:rPr lang="en-US" dirty="0" smtClean="0"/>
              <a:t>What Did You Predict?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 smtClean="0">
                <a:solidFill>
                  <a:srgbClr val="000000"/>
                </a:solidFill>
                <a:latin typeface="Calibri" charset="0"/>
              </a:rPr>
              <a:t>Which marble </a:t>
            </a:r>
            <a:r>
              <a:rPr lang="en-US" sz="3200" i="1" dirty="0">
                <a:solidFill>
                  <a:srgbClr val="000000"/>
                </a:solidFill>
                <a:latin typeface="Calibri" charset="0"/>
              </a:rPr>
              <a:t>has the most </a:t>
            </a:r>
            <a:r>
              <a:rPr lang="en-US" sz="3200" i="1" dirty="0" smtClean="0">
                <a:solidFill>
                  <a:srgbClr val="000000"/>
                </a:solidFill>
                <a:latin typeface="Calibri" charset="0"/>
              </a:rPr>
              <a:t>energy</a:t>
            </a:r>
            <a:r>
              <a:rPr lang="en-US" sz="3200" i="1" dirty="0" smtClean="0"/>
              <a:t>—the faster marble or the slower marble</a:t>
            </a:r>
            <a:r>
              <a:rPr lang="en-US" sz="3200" i="1" dirty="0" smtClean="0">
                <a:solidFill>
                  <a:srgbClr val="000000"/>
                </a:solidFill>
                <a:latin typeface="Calibri" charset="0"/>
              </a:rPr>
              <a:t>?</a:t>
            </a:r>
            <a:endParaRPr lang="en-US" i="1" dirty="0"/>
          </a:p>
          <a:p>
            <a:pPr marL="731520" indent="-365760">
              <a:spcBef>
                <a:spcPts val="24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Who predicted that the </a:t>
            </a:r>
            <a:r>
              <a:rPr lang="en-US" sz="3200" b="1" dirty="0" smtClean="0">
                <a:solidFill>
                  <a:srgbClr val="000000"/>
                </a:solidFill>
                <a:latin typeface="Calibri" charset="0"/>
              </a:rPr>
              <a:t>faster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 marble </a:t>
            </a:r>
            <a:br>
              <a:rPr lang="en-US" sz="3200" dirty="0" smtClean="0">
                <a:solidFill>
                  <a:srgbClr val="000000"/>
                </a:solidFill>
                <a:latin typeface="Calibri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has the most energy?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Who predicted that the </a:t>
            </a:r>
            <a:r>
              <a:rPr lang="en-US" sz="3200" b="1" dirty="0" smtClean="0">
                <a:solidFill>
                  <a:srgbClr val="000000"/>
                </a:solidFill>
                <a:latin typeface="Calibri" charset="0"/>
              </a:rPr>
              <a:t>slower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 marble </a:t>
            </a:r>
            <a:br>
              <a:rPr lang="en-US" sz="3200" dirty="0" smtClean="0">
                <a:solidFill>
                  <a:srgbClr val="000000"/>
                </a:solidFill>
                <a:latin typeface="Calibri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has the most energy?</a:t>
            </a:r>
          </a:p>
        </p:txBody>
      </p:sp>
    </p:spTree>
    <p:extLst>
      <p:ext uri="{BB962C8B-B14F-4D97-AF65-F5344CB8AC3E}">
        <p14:creationId xmlns:p14="http://schemas.microsoft.com/office/powerpoint/2010/main" xmlns="" val="2727664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Today’s Focus </a:t>
            </a:r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 smtClean="0"/>
              <a:t>What causes a </a:t>
            </a:r>
            <a:r>
              <a:rPr lang="en-US" sz="3200" i="1" dirty="0"/>
              <a:t>moving object </a:t>
            </a:r>
            <a:r>
              <a:rPr lang="en-US" sz="3200" i="1" dirty="0" smtClean="0"/>
              <a:t>to have </a:t>
            </a:r>
            <a:r>
              <a:rPr lang="en-US" sz="3200" i="1" dirty="0"/>
              <a:t>more or less motion energy</a:t>
            </a:r>
            <a:r>
              <a:rPr lang="en-US" sz="3200" i="1" dirty="0" smtClean="0"/>
              <a:t>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b="1" dirty="0" smtClean="0"/>
              <a:t>Sentence starter:</a:t>
            </a:r>
          </a:p>
          <a:p>
            <a:pPr marL="731520" indent="0">
              <a:spcBef>
                <a:spcPts val="600"/>
              </a:spcBef>
              <a:buNone/>
            </a:pPr>
            <a:r>
              <a:rPr lang="en-US" sz="3200" i="1" dirty="0" smtClean="0"/>
              <a:t>I think a moving object has [more motion energy/less motion energy] when ______. My evidence is ___________.</a:t>
            </a:r>
          </a:p>
        </p:txBody>
      </p:sp>
    </p:spTree>
    <p:extLst>
      <p:ext uri="{BB962C8B-B14F-4D97-AF65-F5344CB8AC3E}">
        <p14:creationId xmlns:p14="http://schemas.microsoft.com/office/powerpoint/2010/main" xmlns="" val="3564417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Review: Investigating Ramps and Marbles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Data we collected in our ramp-and-marble investigation:</a:t>
            </a:r>
            <a:endParaRPr lang="en-US" sz="3200" dirty="0"/>
          </a:p>
          <a:p>
            <a:pPr marL="880110" lvl="1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smtClean="0"/>
              <a:t>The speed </a:t>
            </a:r>
            <a:r>
              <a:rPr lang="en-US" sz="3200" dirty="0"/>
              <a:t>of </a:t>
            </a:r>
            <a:r>
              <a:rPr lang="en-US" sz="3200" dirty="0" smtClean="0"/>
              <a:t>the marble </a:t>
            </a:r>
            <a:r>
              <a:rPr lang="en-US" sz="3200" dirty="0"/>
              <a:t>(</a:t>
            </a:r>
            <a:r>
              <a:rPr lang="en-US" sz="3200" dirty="0" smtClean="0"/>
              <a:t>faster </a:t>
            </a:r>
            <a:r>
              <a:rPr lang="en-US" sz="3200" dirty="0"/>
              <a:t>or </a:t>
            </a:r>
            <a:r>
              <a:rPr lang="en-US" sz="3200" dirty="0" smtClean="0"/>
              <a:t>slower)</a:t>
            </a:r>
            <a:endParaRPr lang="en-US" sz="3200" dirty="0"/>
          </a:p>
          <a:p>
            <a:pPr marL="88011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200" dirty="0" smtClean="0"/>
              <a:t>The distance the Styrofoam </a:t>
            </a:r>
            <a:r>
              <a:rPr lang="en-US" sz="3200" dirty="0"/>
              <a:t>block moved</a:t>
            </a:r>
          </a:p>
          <a:p>
            <a:pPr marL="88011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200" dirty="0" smtClean="0"/>
              <a:t>The height </a:t>
            </a:r>
            <a:r>
              <a:rPr lang="en-US" sz="3200" dirty="0"/>
              <a:t>of </a:t>
            </a:r>
            <a:r>
              <a:rPr lang="en-US" sz="3200" dirty="0" smtClean="0"/>
              <a:t>the ramp</a:t>
            </a:r>
            <a:endParaRPr lang="en-US" sz="3200" dirty="0"/>
          </a:p>
          <a:p>
            <a:pPr marL="0" lvl="1" indent="0">
              <a:spcBef>
                <a:spcPts val="1200"/>
              </a:spcBef>
              <a:buNone/>
            </a:pPr>
            <a:r>
              <a:rPr lang="en-US" sz="3200" dirty="0" smtClean="0"/>
              <a:t>Let’s examine our data and evidence to help us answer today’s focus question!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696822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Sample Data from Our Investigation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Use the data from your handout to answer these questions: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Which marble was on the higher ramp—the faster marble or the slower marble? Which marble was on the lower ramp? 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Which marble moved the Styrofoam farther? 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Which </a:t>
            </a:r>
            <a:r>
              <a:rPr lang="en-US" sz="3200" dirty="0"/>
              <a:t>marble </a:t>
            </a:r>
            <a:r>
              <a:rPr lang="en-US" sz="3200" dirty="0" smtClean="0"/>
              <a:t>do you think has the most motion energy? Why?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976678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1534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Investigating Ramps and Marbles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800600"/>
          </a:xfrm>
        </p:spPr>
        <p:txBody>
          <a:bodyPr/>
          <a:lstStyle/>
          <a:p>
            <a:pPr marL="731520" indent="0">
              <a:buNone/>
            </a:pPr>
            <a:r>
              <a:rPr lang="en-US" sz="3200" b="1" dirty="0" smtClean="0"/>
              <a:t>Key science idea: </a:t>
            </a:r>
            <a:r>
              <a:rPr lang="en-US" sz="3200" i="1" dirty="0" smtClean="0"/>
              <a:t>When an object moves faster, it has more motion energy.</a:t>
            </a:r>
            <a:endParaRPr lang="en-US" sz="3200" i="1" dirty="0"/>
          </a:p>
          <a:p>
            <a:pPr marL="0" indent="0">
              <a:spcBef>
                <a:spcPts val="2400"/>
              </a:spcBef>
              <a:buNone/>
            </a:pPr>
            <a:r>
              <a:rPr lang="en-US" sz="3200" b="1" dirty="0" smtClean="0"/>
              <a:t>Our evidence</a:t>
            </a:r>
            <a:r>
              <a:rPr lang="en-US" sz="3200" b="1" dirty="0"/>
              <a:t>: </a:t>
            </a:r>
            <a:r>
              <a:rPr lang="en-US" sz="3200" dirty="0"/>
              <a:t>The faster marble moved </a:t>
            </a:r>
            <a:r>
              <a:rPr lang="en-US" sz="3200" dirty="0" smtClean="0"/>
              <a:t>the block of </a:t>
            </a:r>
            <a:r>
              <a:rPr lang="en-US" sz="3200" dirty="0"/>
              <a:t>Styrofoam farther </a:t>
            </a:r>
            <a:r>
              <a:rPr lang="en-US" sz="3200" dirty="0" smtClean="0"/>
              <a:t>than the slower marble.</a:t>
            </a:r>
            <a:endParaRPr lang="en-US" sz="3200" dirty="0"/>
          </a:p>
          <a:p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64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2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Today’s Focus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077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900" i="1" dirty="0" smtClean="0"/>
              <a:t>What causes a </a:t>
            </a:r>
            <a:r>
              <a:rPr lang="en-US" sz="2900" i="1" dirty="0"/>
              <a:t>moving object </a:t>
            </a:r>
            <a:r>
              <a:rPr lang="en-US" sz="2900" i="1" dirty="0" smtClean="0"/>
              <a:t>to have more </a:t>
            </a:r>
            <a:r>
              <a:rPr lang="en-US" sz="2900" i="1" dirty="0"/>
              <a:t>or less motion energy?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dirty="0" smtClean="0"/>
              <a:t>Review the answer you wrote in your science notebook last time.</a:t>
            </a:r>
          </a:p>
          <a:p>
            <a:pPr marL="731520" indent="-365760">
              <a:spcBef>
                <a:spcPts val="600"/>
              </a:spcBef>
            </a:pPr>
            <a:r>
              <a:rPr lang="en-US" sz="2900" dirty="0" smtClean="0"/>
              <a:t>Decide whether to make changes to your answer or write a new answer.</a:t>
            </a:r>
          </a:p>
          <a:p>
            <a:pPr marL="731520" indent="-365760">
              <a:spcBef>
                <a:spcPts val="600"/>
              </a:spcBef>
            </a:pPr>
            <a:r>
              <a:rPr lang="en-US" sz="2900" dirty="0" smtClean="0"/>
              <a:t>Make sure to use complete sentences and include your evidence and reasoning. </a:t>
            </a:r>
            <a:br>
              <a:rPr lang="en-US" sz="2900" dirty="0" smtClean="0"/>
            </a:br>
            <a:r>
              <a:rPr lang="en-US" sz="2900" dirty="0" smtClean="0"/>
              <a:t>(</a:t>
            </a:r>
            <a:r>
              <a:rPr lang="en-US" sz="2900" b="1" dirty="0"/>
              <a:t>Hint:</a:t>
            </a:r>
            <a:r>
              <a:rPr lang="en-US" sz="2900" dirty="0"/>
              <a:t> What do you know about a marble’s speed and energy?)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38909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A New Way to Share Our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Next we’ll use the </a:t>
            </a:r>
            <a:r>
              <a:rPr lang="en-US" sz="3200" b="1" dirty="0" smtClean="0"/>
              <a:t>CCCR strategy </a:t>
            </a:r>
            <a:r>
              <a:rPr lang="en-US" sz="3200" dirty="0" smtClean="0"/>
              <a:t>to improve </a:t>
            </a:r>
            <a:br>
              <a:rPr lang="en-US" sz="3200" dirty="0" smtClean="0"/>
            </a:br>
            <a:r>
              <a:rPr lang="en-US" sz="3200" dirty="0" smtClean="0"/>
              <a:t>our answers to the focus question. CCCR stands for ...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Consider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Contribute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Consult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Revise</a:t>
            </a:r>
          </a:p>
        </p:txBody>
      </p:sp>
    </p:spTree>
    <p:extLst>
      <p:ext uri="{BB962C8B-B14F-4D97-AF65-F5344CB8AC3E}">
        <p14:creationId xmlns:p14="http://schemas.microsoft.com/office/powerpoint/2010/main" xmlns="" val="370508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A New Way to Share Our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Work </a:t>
            </a:r>
            <a:r>
              <a:rPr lang="en-US" sz="3200" dirty="0"/>
              <a:t>with a partner </a:t>
            </a:r>
            <a:r>
              <a:rPr lang="en-US" sz="3200" dirty="0" smtClean="0"/>
              <a:t>to revise your ideas:</a:t>
            </a:r>
            <a:endParaRPr lang="en-US" sz="3200" dirty="0"/>
          </a:p>
          <a:p>
            <a:pPr marL="365760" lvl="1" indent="0">
              <a:spcBef>
                <a:spcPts val="1200"/>
              </a:spcBef>
              <a:buNone/>
            </a:pPr>
            <a:r>
              <a:rPr lang="en-US" sz="3200" b="1" dirty="0" smtClean="0"/>
              <a:t>Partner 1 (Reader): </a:t>
            </a:r>
            <a:r>
              <a:rPr lang="en-US" sz="3200" dirty="0" smtClean="0"/>
              <a:t>Read the answer you wrote in your notebook to the focus question.</a:t>
            </a:r>
            <a:endParaRPr lang="en-US" sz="3200" dirty="0"/>
          </a:p>
          <a:p>
            <a:pPr marL="365760" lvl="1" indent="0">
              <a:spcBef>
                <a:spcPts val="1200"/>
              </a:spcBef>
              <a:buNone/>
            </a:pPr>
            <a:r>
              <a:rPr lang="en-US" sz="3200" b="1" dirty="0" smtClean="0"/>
              <a:t>Partner 2 (Listener): </a:t>
            </a:r>
            <a:r>
              <a:rPr lang="en-US" sz="3200" dirty="0" smtClean="0"/>
              <a:t>Listen carefully and think about these questions:</a:t>
            </a:r>
            <a:endParaRPr lang="en-US" sz="3200" dirty="0"/>
          </a:p>
          <a:p>
            <a:pPr marL="1097280" lvl="2" indent="-365760">
              <a:spcBef>
                <a:spcPts val="600"/>
              </a:spcBef>
            </a:pPr>
            <a:r>
              <a:rPr lang="en-US" sz="3200" dirty="0"/>
              <a:t>Does the answer make sense?</a:t>
            </a:r>
          </a:p>
          <a:p>
            <a:pPr marL="1097280" lvl="2" indent="-365760">
              <a:spcBef>
                <a:spcPts val="600"/>
              </a:spcBef>
            </a:pPr>
            <a:r>
              <a:rPr lang="en-US" sz="3200" dirty="0" smtClean="0"/>
              <a:t>Do the ideas answer </a:t>
            </a:r>
            <a:r>
              <a:rPr lang="en-US" sz="3200" dirty="0"/>
              <a:t>the focus question</a:t>
            </a:r>
            <a:r>
              <a:rPr lang="en-US" sz="3200" dirty="0" smtClean="0"/>
              <a:t>?</a:t>
            </a:r>
          </a:p>
          <a:p>
            <a:pPr marL="365760" lvl="2" indent="0">
              <a:spcBef>
                <a:spcPts val="1200"/>
              </a:spcBef>
              <a:buNone/>
            </a:pPr>
            <a:r>
              <a:rPr lang="en-US" sz="3200" b="1" dirty="0" smtClean="0"/>
              <a:t>Then switch </a:t>
            </a:r>
            <a:r>
              <a:rPr lang="en-US" sz="3200" b="1" dirty="0" smtClean="0"/>
              <a:t>roles: </a:t>
            </a:r>
            <a:r>
              <a:rPr lang="en-US" sz="3200" dirty="0" smtClean="0"/>
              <a:t>Partner 2 is the reader, and Partner 1 is the listener.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705084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736</Words>
  <Application>Microsoft Office PowerPoint</Application>
  <PresentationFormat>On-screen Show (4:3)</PresentationFormat>
  <Paragraphs>86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ENERGy transfer Lesson 2b</vt:lpstr>
      <vt:lpstr>What Did You Predict?</vt:lpstr>
      <vt:lpstr>Today’s Focus Question</vt:lpstr>
      <vt:lpstr>Review: Investigating Ramps and Marbles</vt:lpstr>
      <vt:lpstr> Sample Data from Our Investigation </vt:lpstr>
      <vt:lpstr>Investigating Ramps and Marbles</vt:lpstr>
      <vt:lpstr>Today’s Focus Question</vt:lpstr>
      <vt:lpstr>A New Way to Share Our Ideas</vt:lpstr>
      <vt:lpstr>A New Way to Share Our Ideas</vt:lpstr>
      <vt:lpstr>A New Way to Share Our Ideas</vt:lpstr>
      <vt:lpstr>Revise Your Answers</vt:lpstr>
      <vt:lpstr>Key Science Ideas</vt:lpstr>
      <vt:lpstr>Marbles, Motion, and Energy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184</cp:revision>
  <dcterms:created xsi:type="dcterms:W3CDTF">2014-06-10T18:20:14Z</dcterms:created>
  <dcterms:modified xsi:type="dcterms:W3CDTF">2019-06-07T16:41:10Z</dcterms:modified>
</cp:coreProperties>
</file>