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43" r:id="rId2"/>
    <p:sldId id="348" r:id="rId3"/>
    <p:sldId id="349" r:id="rId4"/>
    <p:sldId id="350" r:id="rId5"/>
    <p:sldId id="341" r:id="rId6"/>
    <p:sldId id="353" r:id="rId7"/>
    <p:sldId id="354" r:id="rId8"/>
    <p:sldId id="352" r:id="rId9"/>
    <p:sldId id="336" r:id="rId10"/>
    <p:sldId id="35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154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6/7/2019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055027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1347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4773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5553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5553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5396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5396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53969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53969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1347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848600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energy transfer</a:t>
            </a:r>
            <a:br>
              <a:rPr lang="en-US" altLang="en-US" dirty="0" smtClean="0"/>
            </a:br>
            <a:r>
              <a:rPr lang="en-US" altLang="en-US" dirty="0" smtClean="0"/>
              <a:t>Lesson 6b</a:t>
            </a:r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505200"/>
            <a:ext cx="7391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000" dirty="0" smtClean="0">
                <a:solidFill>
                  <a:srgbClr val="0070C0"/>
                </a:solidFill>
              </a:rPr>
              <a:t>How Can Knowing about Energy Help to Solve Problems?</a:t>
            </a:r>
            <a:endParaRPr lang="en-US" altLang="en-US" sz="4000" dirty="0">
              <a:solidFill>
                <a:srgbClr val="0070C0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48006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282950" y="49276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07000" y="48768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0" y="4901406"/>
            <a:ext cx="1428750" cy="58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23543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9248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400" dirty="0" smtClean="0"/>
              <a:t>Let’s </a:t>
            </a:r>
            <a:r>
              <a:rPr lang="en-US" sz="4400" dirty="0" smtClean="0">
                <a:solidFill>
                  <a:srgbClr val="D2533C"/>
                </a:solidFill>
                <a:latin typeface="Calibri"/>
              </a:rPr>
              <a:t>Summarize!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9248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Unit central question: </a:t>
            </a:r>
            <a:r>
              <a:rPr lang="en-US" sz="3200" i="1" dirty="0" smtClean="0"/>
              <a:t>How does the energy of an object move and change?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3200" dirty="0" smtClean="0"/>
              <a:t>Use everything you know about energy to write your </a:t>
            </a:r>
            <a:r>
              <a:rPr lang="en-US" sz="3200" b="1" dirty="0" smtClean="0"/>
              <a:t>best</a:t>
            </a:r>
            <a:r>
              <a:rPr lang="en-US" sz="3200" dirty="0" smtClean="0"/>
              <a:t> </a:t>
            </a:r>
            <a:r>
              <a:rPr lang="en-US" sz="3200" b="1" dirty="0" smtClean="0"/>
              <a:t>answer</a:t>
            </a:r>
            <a:r>
              <a:rPr lang="en-US" sz="3200" dirty="0" smtClean="0"/>
              <a:t> to this question in your science notebooks.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200" b="1" dirty="0" smtClean="0"/>
              <a:t>Sentence starters:</a:t>
            </a:r>
          </a:p>
          <a:p>
            <a:pPr marL="0" indent="0">
              <a:buNone/>
            </a:pPr>
            <a:r>
              <a:rPr lang="en-US" sz="3200" i="1" dirty="0" smtClean="0"/>
              <a:t>The </a:t>
            </a:r>
            <a:r>
              <a:rPr lang="en-US" sz="3200" i="1" dirty="0"/>
              <a:t>energy of an object can transfer (move) 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3200" i="1" dirty="0" smtClean="0"/>
              <a:t>or </a:t>
            </a:r>
            <a:r>
              <a:rPr lang="en-US" sz="3200" i="1" dirty="0"/>
              <a:t>transform (change costumes) </a:t>
            </a:r>
            <a:r>
              <a:rPr lang="en-US" sz="3200" i="1" dirty="0" smtClean="0"/>
              <a:t>when ______. My </a:t>
            </a:r>
            <a:r>
              <a:rPr lang="en-US" sz="3200" i="1" dirty="0"/>
              <a:t>evidence is </a:t>
            </a:r>
            <a:r>
              <a:rPr lang="en-US" sz="3200" i="1" dirty="0" smtClean="0"/>
              <a:t>_________________________.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xmlns="" val="2389092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001000" cy="990600"/>
          </a:xfrm>
        </p:spPr>
        <p:txBody>
          <a:bodyPr>
            <a:normAutofit/>
          </a:bodyPr>
          <a:lstStyle/>
          <a:p>
            <a:r>
              <a:rPr lang="en-US" smtClean="0"/>
              <a:t>Think about Energy </a:t>
            </a:r>
            <a:r>
              <a:rPr lang="en-US" dirty="0" smtClean="0"/>
              <a:t>Flow in Your Device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Think about how energy moves and changes costumes in the device you designed to </a:t>
            </a:r>
            <a:r>
              <a:rPr lang="en-US" sz="3200" dirty="0"/>
              <a:t>solve </a:t>
            </a:r>
            <a:r>
              <a:rPr lang="en-US" sz="3200" dirty="0" smtClean="0"/>
              <a:t>Mumford’s </a:t>
            </a:r>
            <a:r>
              <a:rPr lang="en-US" sz="3200" dirty="0"/>
              <a:t>problem.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 smtClean="0"/>
              <a:t>Does energy move (</a:t>
            </a:r>
            <a:r>
              <a:rPr lang="en-US" sz="3200" b="1" dirty="0" smtClean="0"/>
              <a:t>transfer</a:t>
            </a:r>
            <a:r>
              <a:rPr lang="en-US" sz="3200" dirty="0" smtClean="0"/>
              <a:t>) from place to place or object to object in your device? </a:t>
            </a:r>
            <a:endParaRPr lang="en-US" sz="3200" dirty="0"/>
          </a:p>
          <a:p>
            <a:pPr marL="731520" indent="-365760">
              <a:spcBef>
                <a:spcPts val="1200"/>
              </a:spcBef>
            </a:pPr>
            <a:r>
              <a:rPr lang="en-US" sz="3200" dirty="0" smtClean="0"/>
              <a:t>Does energy change costumes or </a:t>
            </a:r>
            <a:r>
              <a:rPr lang="en-US" sz="3200" b="1" dirty="0" smtClean="0"/>
              <a:t>transform</a:t>
            </a:r>
            <a:r>
              <a:rPr lang="en-US" sz="3200" dirty="0" smtClean="0"/>
              <a:t> from one form to another in your device?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348190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Today’s </a:t>
            </a:r>
            <a:r>
              <a:rPr lang="en-US" dirty="0"/>
              <a:t>Focus </a:t>
            </a:r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How </a:t>
            </a:r>
            <a:r>
              <a:rPr lang="en-US" sz="3200" dirty="0"/>
              <a:t>can knowing about energy help </a:t>
            </a:r>
            <a:r>
              <a:rPr lang="en-US" sz="3200" dirty="0" smtClean="0"/>
              <a:t>us solve </a:t>
            </a:r>
            <a:r>
              <a:rPr lang="en-US" sz="3200" dirty="0"/>
              <a:t>problems</a:t>
            </a:r>
            <a:r>
              <a:rPr lang="en-US" sz="3200" dirty="0" smtClean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448972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Unit Central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How does the energy of an object move and change?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448972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400" dirty="0" smtClean="0"/>
              <a:t>Creating an Energy-Flow Diagram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153400" cy="5029200"/>
          </a:xfrm>
        </p:spPr>
        <p:txBody>
          <a:bodyPr/>
          <a:lstStyle/>
          <a:p>
            <a:pPr marL="365760" indent="-365760">
              <a:spcBef>
                <a:spcPts val="600"/>
              </a:spcBef>
            </a:pPr>
            <a:r>
              <a:rPr lang="en-US" sz="3200" dirty="0" smtClean="0"/>
              <a:t>Set up your device and make any final changes. Then test it one last time.</a:t>
            </a:r>
          </a:p>
          <a:p>
            <a:pPr marL="365760" indent="-365760">
              <a:spcBef>
                <a:spcPts val="600"/>
              </a:spcBef>
            </a:pPr>
            <a:r>
              <a:rPr lang="en-US" sz="3200" dirty="0" smtClean="0"/>
              <a:t>Create an energy-flow diagram showing the energy transfers and transformations in your device.</a:t>
            </a:r>
          </a:p>
          <a:p>
            <a:pPr marL="365760" indent="-365760">
              <a:spcBef>
                <a:spcPts val="600"/>
              </a:spcBef>
            </a:pPr>
            <a:r>
              <a:rPr lang="en-US" sz="3200" b="1" dirty="0" smtClean="0"/>
              <a:t>Hint: </a:t>
            </a:r>
            <a:r>
              <a:rPr lang="en-US" sz="3200" dirty="0" smtClean="0"/>
              <a:t>Pay close attention to where energy comes from and where it goes!</a:t>
            </a:r>
          </a:p>
          <a:p>
            <a:pPr marL="731520" indent="-365760">
              <a:spcBef>
                <a:spcPts val="600"/>
              </a:spcBef>
            </a:pPr>
            <a:r>
              <a:rPr lang="en-US" sz="3200" dirty="0" smtClean="0"/>
              <a:t>Where do you see, hear, or feel energy changing costumes or moving from place </a:t>
            </a:r>
            <a:br>
              <a:rPr lang="en-US" sz="3200" dirty="0" smtClean="0"/>
            </a:br>
            <a:r>
              <a:rPr lang="en-US" sz="3200" dirty="0" smtClean="0"/>
              <a:t>to place?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87070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>
            <a:normAutofit/>
          </a:bodyPr>
          <a:lstStyle/>
          <a:p>
            <a:pPr marL="685800"/>
            <a:r>
              <a:rPr lang="en-US" dirty="0" smtClean="0"/>
              <a:t>Key Science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153400" cy="50292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3200" i="1" dirty="0" smtClean="0"/>
              <a:t>In all interactions, energy ultimately changes to heat and spreads out all around us in the environment. Eventually, it leaves Earth’s atmosphere.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3200" dirty="0" smtClean="0"/>
              <a:t>Make sure to include this science idea in your energy-flow diagram. 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334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7070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Guidelines for Mumford’s Bell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153400" cy="51054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3200" dirty="0" smtClean="0"/>
              <a:t>Complete the last three requirements on your handout:</a:t>
            </a:r>
          </a:p>
          <a:p>
            <a:pPr marL="73152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3200" dirty="0" smtClean="0"/>
              <a:t>Draw an energy-flow diagram for your device that includes arrows and labels.</a:t>
            </a:r>
          </a:p>
          <a:p>
            <a:pPr marL="73152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3200" dirty="0" smtClean="0"/>
              <a:t>Write a caption (2 or 3 sentences) that describes the energy transfers and transformations in your device.</a:t>
            </a:r>
          </a:p>
          <a:p>
            <a:pPr marL="73152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3200" dirty="0" smtClean="0"/>
              <a:t>Fold this paper in half and place it in your science notebook between the pages that include your energy-flow diagram.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8707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010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400" dirty="0" smtClean="0"/>
              <a:t>Your Energy-Flow Diagrams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0772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How does </a:t>
            </a:r>
            <a:r>
              <a:rPr lang="en-US" sz="2800" dirty="0" smtClean="0"/>
              <a:t>energy flow through your device?</a:t>
            </a:r>
            <a:endParaRPr lang="en-US" sz="2800" dirty="0"/>
          </a:p>
          <a:p>
            <a:pPr marL="731520" lvl="1" indent="-365760">
              <a:spcBef>
                <a:spcPts val="1200"/>
              </a:spcBef>
            </a:pPr>
            <a:r>
              <a:rPr lang="en-US" sz="2800" dirty="0" smtClean="0"/>
              <a:t>Where does </a:t>
            </a:r>
            <a:r>
              <a:rPr lang="en-US" sz="2800" dirty="0"/>
              <a:t>energy </a:t>
            </a:r>
            <a:r>
              <a:rPr lang="en-US" sz="2800" dirty="0" smtClean="0"/>
              <a:t>transfer </a:t>
            </a:r>
            <a:r>
              <a:rPr lang="en-US" sz="2800" dirty="0"/>
              <a:t>from </a:t>
            </a:r>
            <a:r>
              <a:rPr lang="en-US" sz="2800" dirty="0" smtClean="0"/>
              <a:t>place to place or object </a:t>
            </a:r>
            <a:r>
              <a:rPr lang="en-US" sz="2800" dirty="0"/>
              <a:t>to </a:t>
            </a:r>
            <a:r>
              <a:rPr lang="en-US" sz="2800" dirty="0" smtClean="0"/>
              <a:t>object in your device?</a:t>
            </a:r>
            <a:endParaRPr lang="en-US" sz="2800" dirty="0"/>
          </a:p>
          <a:p>
            <a:pPr marL="731520" lvl="1" indent="-365760">
              <a:spcBef>
                <a:spcPts val="600"/>
              </a:spcBef>
            </a:pPr>
            <a:r>
              <a:rPr lang="en-US" sz="2800" dirty="0" smtClean="0"/>
              <a:t>Where does energy change costumes or transform into another form in your device?</a:t>
            </a:r>
            <a:endParaRPr lang="en-US" sz="2800" dirty="0"/>
          </a:p>
          <a:p>
            <a:pPr marL="731520" lvl="1" indent="-365760">
              <a:spcBef>
                <a:spcPts val="600"/>
              </a:spcBef>
            </a:pPr>
            <a:r>
              <a:rPr lang="en-US" sz="2800" dirty="0" smtClean="0"/>
              <a:t>Does your device have potential energy? If so, where?</a:t>
            </a:r>
          </a:p>
          <a:p>
            <a:pPr marL="731520" lvl="1" indent="-365760">
              <a:spcBef>
                <a:spcPts val="600"/>
              </a:spcBef>
            </a:pPr>
            <a:r>
              <a:rPr lang="en-US" sz="2800" dirty="0" smtClean="0"/>
              <a:t>Do you think there are energy changes in your device that you can’t detect? Why?</a:t>
            </a:r>
          </a:p>
          <a:p>
            <a:pPr marL="731520" lvl="1" indent="-365760">
              <a:spcBef>
                <a:spcPts val="600"/>
              </a:spcBef>
            </a:pPr>
            <a:r>
              <a:rPr lang="en-US" sz="2800" dirty="0" smtClean="0"/>
              <a:t>Does </a:t>
            </a:r>
            <a:r>
              <a:rPr lang="en-US" sz="2800" dirty="0"/>
              <a:t>all </a:t>
            </a:r>
            <a:r>
              <a:rPr lang="en-US" sz="2800" dirty="0" smtClean="0"/>
              <a:t>of the energy in your device eventually </a:t>
            </a:r>
            <a:r>
              <a:rPr lang="en-US" sz="2800" dirty="0"/>
              <a:t>end up ringing the </a:t>
            </a:r>
            <a:r>
              <a:rPr lang="en-US" sz="2800" dirty="0" smtClean="0"/>
              <a:t>bell? Why?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87070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9248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400" dirty="0" smtClean="0"/>
              <a:t>Our Focus Question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9248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3200" i="1" dirty="0" smtClean="0"/>
              <a:t>How can knowing about energy help us solve problems?</a:t>
            </a:r>
          </a:p>
          <a:p>
            <a:pPr marL="731520" indent="-365760">
              <a:spcBef>
                <a:spcPts val="2400"/>
              </a:spcBef>
            </a:pPr>
            <a:r>
              <a:rPr lang="en-US" sz="3200" dirty="0" smtClean="0"/>
              <a:t>Did we succeed in solving Mumford’s </a:t>
            </a:r>
            <a:br>
              <a:rPr lang="en-US" sz="3200" dirty="0" smtClean="0"/>
            </a:br>
            <a:r>
              <a:rPr lang="en-US" sz="3200" dirty="0" smtClean="0"/>
              <a:t>paper-delivery problem by using ideas </a:t>
            </a:r>
            <a:br>
              <a:rPr lang="en-US" sz="3200" dirty="0" smtClean="0"/>
            </a:br>
            <a:r>
              <a:rPr lang="en-US" sz="3200" dirty="0" smtClean="0"/>
              <a:t>about energy?</a:t>
            </a:r>
          </a:p>
        </p:txBody>
      </p:sp>
    </p:spTree>
    <p:extLst>
      <p:ext uri="{BB962C8B-B14F-4D97-AF65-F5344CB8AC3E}">
        <p14:creationId xmlns:p14="http://schemas.microsoft.com/office/powerpoint/2010/main" xmlns="" val="23890924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425</Words>
  <Application>Microsoft Office PowerPoint</Application>
  <PresentationFormat>On-screen Show (4:3)</PresentationFormat>
  <Paragraphs>48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energy transfer Lesson 6b</vt:lpstr>
      <vt:lpstr>Think about Energy Flow in Your Device</vt:lpstr>
      <vt:lpstr>Today’s Focus Question</vt:lpstr>
      <vt:lpstr>Unit Central Question</vt:lpstr>
      <vt:lpstr> Creating an Energy-Flow Diagram </vt:lpstr>
      <vt:lpstr>Key Science Idea</vt:lpstr>
      <vt:lpstr>Guidelines for Mumford’s Bell Challenge</vt:lpstr>
      <vt:lpstr> Your Energy-Flow Diagrams </vt:lpstr>
      <vt:lpstr>  Our Focus Question  </vt:lpstr>
      <vt:lpstr>  Let’s Summarize!  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79</cp:revision>
  <dcterms:created xsi:type="dcterms:W3CDTF">2014-06-10T18:20:14Z</dcterms:created>
  <dcterms:modified xsi:type="dcterms:W3CDTF">2019-06-07T21:41:17Z</dcterms:modified>
</cp:coreProperties>
</file>