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84"/>
  </p:notesMasterIdLst>
  <p:handoutMasterIdLst>
    <p:handoutMasterId r:id="rId85"/>
  </p:handoutMasterIdLst>
  <p:sldIdLst>
    <p:sldId id="402" r:id="rId3"/>
    <p:sldId id="403" r:id="rId4"/>
    <p:sldId id="404" r:id="rId5"/>
    <p:sldId id="405" r:id="rId6"/>
    <p:sldId id="406" r:id="rId7"/>
    <p:sldId id="407" r:id="rId8"/>
    <p:sldId id="408" r:id="rId9"/>
    <p:sldId id="409"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4" r:id="rId25"/>
    <p:sldId id="425" r:id="rId26"/>
    <p:sldId id="426" r:id="rId27"/>
    <p:sldId id="427" r:id="rId28"/>
    <p:sldId id="428" r:id="rId29"/>
    <p:sldId id="429" r:id="rId30"/>
    <p:sldId id="430" r:id="rId31"/>
    <p:sldId id="356" r:id="rId32"/>
    <p:sldId id="357" r:id="rId33"/>
    <p:sldId id="434" r:id="rId34"/>
    <p:sldId id="435" r:id="rId35"/>
    <p:sldId id="360" r:id="rId36"/>
    <p:sldId id="436" r:id="rId37"/>
    <p:sldId id="362" r:id="rId38"/>
    <p:sldId id="363" r:id="rId39"/>
    <p:sldId id="364" r:id="rId40"/>
    <p:sldId id="365" r:id="rId41"/>
    <p:sldId id="366" r:id="rId42"/>
    <p:sldId id="367" r:id="rId43"/>
    <p:sldId id="368" r:id="rId44"/>
    <p:sldId id="437" r:id="rId45"/>
    <p:sldId id="438" r:id="rId46"/>
    <p:sldId id="370" r:id="rId47"/>
    <p:sldId id="439" r:id="rId48"/>
    <p:sldId id="372" r:id="rId49"/>
    <p:sldId id="373" r:id="rId50"/>
    <p:sldId id="374" r:id="rId51"/>
    <p:sldId id="375" r:id="rId52"/>
    <p:sldId id="376" r:id="rId53"/>
    <p:sldId id="377" r:id="rId54"/>
    <p:sldId id="441" r:id="rId55"/>
    <p:sldId id="378" r:id="rId56"/>
    <p:sldId id="442" r:id="rId57"/>
    <p:sldId id="380" r:id="rId58"/>
    <p:sldId id="381" r:id="rId59"/>
    <p:sldId id="382" r:id="rId60"/>
    <p:sldId id="383" r:id="rId61"/>
    <p:sldId id="384" r:id="rId62"/>
    <p:sldId id="443" r:id="rId63"/>
    <p:sldId id="444" r:id="rId64"/>
    <p:sldId id="386" r:id="rId65"/>
    <p:sldId id="445" r:id="rId66"/>
    <p:sldId id="388" r:id="rId67"/>
    <p:sldId id="389" r:id="rId68"/>
    <p:sldId id="390" r:id="rId69"/>
    <p:sldId id="391" r:id="rId70"/>
    <p:sldId id="392" r:id="rId71"/>
    <p:sldId id="393" r:id="rId72"/>
    <p:sldId id="394" r:id="rId73"/>
    <p:sldId id="395" r:id="rId74"/>
    <p:sldId id="396" r:id="rId75"/>
    <p:sldId id="397" r:id="rId76"/>
    <p:sldId id="398" r:id="rId77"/>
    <p:sldId id="399" r:id="rId78"/>
    <p:sldId id="446" r:id="rId79"/>
    <p:sldId id="400" r:id="rId80"/>
    <p:sldId id="431" r:id="rId81"/>
    <p:sldId id="432" r:id="rId82"/>
    <p:sldId id="433" r:id="rId8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63" autoAdjust="0"/>
    <p:restoredTop sz="72939" autoAdjust="0"/>
  </p:normalViewPr>
  <p:slideViewPr>
    <p:cSldViewPr>
      <p:cViewPr varScale="1">
        <p:scale>
          <a:sx n="82" d="100"/>
          <a:sy n="82" d="100"/>
        </p:scale>
        <p:origin x="276" y="96"/>
      </p:cViewPr>
      <p:guideLst>
        <p:guide orient="horz" pos="2160"/>
        <p:guide pos="2880"/>
      </p:guideLst>
    </p:cSldViewPr>
  </p:slideViewPr>
  <p:notesTextViewPr>
    <p:cViewPr>
      <p:scale>
        <a:sx n="1" d="1"/>
        <a:sy n="1" d="1"/>
      </p:scale>
      <p:origin x="0" y="0"/>
    </p:cViewPr>
  </p:notesTextViewPr>
  <p:sorterViewPr>
    <p:cViewPr>
      <p:scale>
        <a:sx n="100" d="100"/>
        <a:sy n="100" d="100"/>
      </p:scale>
      <p:origin x="0" y="-270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641E4DF-CC49-453D-A637-08771FA8A063}" type="datetimeFigureOut">
              <a:rPr lang="en-US" smtClean="0"/>
              <a:pPr/>
              <a:t>1/7/2020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FCB00251-494A-4E29-9488-0F7FF6DAA189}" type="slidenum">
              <a:rPr lang="en-US" smtClean="0"/>
              <a:pPr/>
              <a:t>‹#›</a:t>
            </a:fld>
            <a:endParaRPr lang="en-US"/>
          </a:p>
        </p:txBody>
      </p:sp>
    </p:spTree>
    <p:extLst>
      <p:ext uri="{BB962C8B-B14F-4D97-AF65-F5344CB8AC3E}">
        <p14:creationId xmlns:p14="http://schemas.microsoft.com/office/powerpoint/2010/main" val="322654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baseline="0" dirty="0"/>
              <a:t>3 min</a:t>
            </a:r>
          </a:p>
          <a:p>
            <a:pPr eaLnBrk="1" hangingPunct="1"/>
            <a:endParaRPr lang="en-US" altLang="en-US" baseline="0" dirty="0"/>
          </a:p>
          <a:p>
            <a:pPr eaLnBrk="1" hangingPunct="1"/>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Take care of any housekeeping issues. </a:t>
            </a:r>
            <a:endParaRPr lang="en-US" altLang="en-US" dirty="0"/>
          </a:p>
        </p:txBody>
      </p:sp>
    </p:spTree>
    <p:extLst>
      <p:ext uri="{BB962C8B-B14F-4D97-AF65-F5344CB8AC3E}">
        <p14:creationId xmlns:p14="http://schemas.microsoft.com/office/powerpoint/2010/main" val="1709481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Less than 1 min</a:t>
            </a:r>
          </a:p>
          <a:p>
            <a:pPr eaLnBrk="1" hangingPunct="1"/>
            <a:endParaRPr lang="en-US" dirty="0"/>
          </a:p>
          <a:p>
            <a:pPr marL="0" lvl="1"/>
            <a:r>
              <a:rPr lang="en-US" sz="1200" kern="1200" dirty="0">
                <a:solidFill>
                  <a:schemeClr val="tx1"/>
                </a:solidFill>
                <a:latin typeface="+mn-lt"/>
                <a:ea typeface="+mn-ea"/>
                <a:cs typeface="+mn-cs"/>
              </a:rPr>
              <a:t>a. “This is the three-step protocol that will guide o</a:t>
            </a:r>
            <a:r>
              <a:rPr lang="en-US" sz="1200" kern="1200" baseline="0" dirty="0">
                <a:solidFill>
                  <a:schemeClr val="tx1"/>
                </a:solidFill>
                <a:latin typeface="+mn-lt"/>
                <a:ea typeface="+mn-ea"/>
                <a:cs typeface="+mn-cs"/>
              </a:rPr>
              <a:t>ur video-based lesson analysis work. Although we’ll follow the protocol a bit more loosely during the Summer Institute, </a:t>
            </a:r>
            <a:r>
              <a:rPr lang="en-US" sz="1200" kern="1200" dirty="0">
                <a:solidFill>
                  <a:schemeClr val="tx1"/>
                </a:solidFill>
                <a:latin typeface="+mn-lt"/>
                <a:ea typeface="+mn-ea"/>
                <a:cs typeface="+mn-cs"/>
              </a:rPr>
              <a:t>we’ll rely heavily on this explicit three-step</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format as we move into the fall study groups.”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 then tell participants, “Framing our analysis in this way and following</a:t>
            </a:r>
            <a:r>
              <a:rPr lang="en-US" sz="1200" kern="1200" baseline="0" dirty="0">
                <a:solidFill>
                  <a:schemeClr val="tx1"/>
                </a:solidFill>
                <a:latin typeface="+mn-lt"/>
                <a:ea typeface="+mn-ea"/>
                <a:cs typeface="+mn-cs"/>
              </a:rPr>
              <a:t> specific steps </a:t>
            </a:r>
            <a:r>
              <a:rPr lang="en-US" sz="1200" kern="1200" dirty="0">
                <a:solidFill>
                  <a:schemeClr val="tx1"/>
                </a:solidFill>
                <a:latin typeface="+mn-lt"/>
                <a:ea typeface="+mn-ea"/>
                <a:cs typeface="+mn-cs"/>
              </a:rPr>
              <a:t>will help us focus more holistically on the </a:t>
            </a:r>
            <a:r>
              <a:rPr lang="en-US" sz="1200" u="none" kern="1200" dirty="0">
                <a:solidFill>
                  <a:schemeClr val="tx1"/>
                </a:solidFill>
                <a:latin typeface="+mn-lt"/>
                <a:ea typeface="+mn-ea"/>
                <a:cs typeface="+mn-cs"/>
              </a:rPr>
              <a:t>teaching</a:t>
            </a:r>
            <a:r>
              <a:rPr lang="en-US" sz="1200" kern="1200" dirty="0">
                <a:solidFill>
                  <a:schemeClr val="tx1"/>
                </a:solidFill>
                <a:latin typeface="+mn-lt"/>
                <a:ea typeface="+mn-ea"/>
                <a:cs typeface="+mn-cs"/>
              </a:rPr>
              <a:t> and the </a:t>
            </a:r>
            <a:r>
              <a:rPr lang="en-US" sz="1200" u="none" kern="1200" dirty="0">
                <a:solidFill>
                  <a:schemeClr val="tx1"/>
                </a:solidFill>
                <a:latin typeface="+mn-lt"/>
                <a:ea typeface="+mn-ea"/>
                <a:cs typeface="+mn-cs"/>
              </a:rPr>
              <a:t>impact</a:t>
            </a:r>
            <a:r>
              <a:rPr lang="en-US" sz="1200" kern="1200" dirty="0">
                <a:solidFill>
                  <a:schemeClr val="tx1"/>
                </a:solidFill>
                <a:latin typeface="+mn-lt"/>
                <a:ea typeface="+mn-ea"/>
                <a:cs typeface="+mn-cs"/>
              </a:rPr>
              <a:t>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t>
            </a:r>
            <a:r>
              <a:rPr lang="en-US" sz="900" kern="1200" dirty="0">
                <a:solidFill>
                  <a:schemeClr val="tx1"/>
                </a:solidFill>
                <a:latin typeface="+mn-lt"/>
                <a:ea typeface="+mn-ea"/>
                <a:cs typeface="+mn-cs"/>
              </a:rPr>
              <a:t> </a:t>
            </a:r>
            <a:r>
              <a:rPr lang="en-US" sz="1200" kern="1200" dirty="0">
                <a:solidFill>
                  <a:schemeClr val="tx1"/>
                </a:solidFill>
                <a:latin typeface="+mn-lt"/>
                <a:ea typeface="+mn-ea"/>
                <a:cs typeface="+mn-cs"/>
              </a:rPr>
              <a:t>on student thinking and learning and the storyline students are constructing (i.e.,</a:t>
            </a:r>
            <a:r>
              <a:rPr lang="en-US" sz="1200" kern="1200" baseline="0" dirty="0">
                <a:solidFill>
                  <a:schemeClr val="tx1"/>
                </a:solidFill>
                <a:latin typeface="+mn-lt"/>
                <a:ea typeface="+mn-ea"/>
                <a:cs typeface="+mn-cs"/>
              </a:rPr>
              <a:t> the Student Thinking Lens and the Science Content Storyline Lens)</a:t>
            </a:r>
            <a:r>
              <a:rPr lang="en-US" sz="1200" kern="1200" dirty="0">
                <a:solidFill>
                  <a:schemeClr val="tx1"/>
                </a:solidFill>
                <a:latin typeface="+mn-lt"/>
                <a:ea typeface="+mn-ea"/>
                <a:cs typeface="+mn-cs"/>
              </a:rPr>
              <a:t>.”</a:t>
            </a:r>
            <a:r>
              <a:rPr lang="en-US" dirty="0"/>
              <a:t> </a:t>
            </a:r>
            <a:r>
              <a:rPr lang="en-US" sz="900" kern="1200" dirty="0">
                <a:solidFill>
                  <a:schemeClr val="tx1"/>
                </a:solidFill>
                <a:latin typeface="+mn-lt"/>
                <a:ea typeface="+mn-ea"/>
                <a:cs typeface="+mn-cs"/>
              </a:rPr>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Less</a:t>
            </a:r>
            <a:r>
              <a:rPr lang="en-US" baseline="0" dirty="0"/>
              <a:t> than 1 min</a:t>
            </a:r>
          </a:p>
          <a:p>
            <a:pPr lvl="0"/>
            <a:endParaRPr lang="en-US" baseline="0" dirty="0"/>
          </a:p>
          <a:p>
            <a:pPr lvl="0"/>
            <a:r>
              <a:rPr lang="en-US" sz="1200" kern="1200" dirty="0">
                <a:solidFill>
                  <a:schemeClr val="tx1"/>
                </a:solidFill>
                <a:latin typeface="+mn-lt"/>
                <a:ea typeface="+mn-ea"/>
                <a:cs typeface="+mn-cs"/>
              </a:rPr>
              <a:t>a. “The lesson analysis protocol includes this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five-step process.</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b. Review the steps on the slide</a:t>
            </a:r>
            <a:r>
              <a:rPr lang="en-US" sz="1200" kern="1200" baseline="0" dirty="0">
                <a:solidFill>
                  <a:schemeClr val="tx1"/>
                </a:solidFill>
                <a:latin typeface="+mn-lt"/>
                <a:ea typeface="+mn-ea"/>
                <a:cs typeface="+mn-cs"/>
              </a:rPr>
              <a:t> and note that in the study groups, these steps will be followed more explicitly than they will be during the Summer Institute.</a:t>
            </a:r>
            <a:r>
              <a:rPr lang="en-US" sz="1200" kern="1200" dirty="0">
                <a:solidFill>
                  <a:schemeClr val="tx1"/>
                </a:solidFill>
                <a:latin typeface="+mn-lt"/>
                <a:ea typeface="+mn-ea"/>
                <a:cs typeface="+mn-cs"/>
              </a:rPr>
              <a:t> </a:t>
            </a:r>
          </a:p>
          <a:p>
            <a:pPr lvl="0"/>
            <a:endParaRPr lang="en-US" dirty="0"/>
          </a:p>
        </p:txBody>
      </p:sp>
      <p:sp>
        <p:nvSpPr>
          <p:cNvPr id="44036" name="Slide Number Placeholder 3"/>
          <p:cNvSpPr>
            <a:spLocks noGrp="1"/>
          </p:cNvSpPr>
          <p:nvPr>
            <p:ph type="sldNum" sz="quarter" idx="5"/>
          </p:nvPr>
        </p:nvSpPr>
        <p:spPr>
          <a:noFill/>
        </p:spPr>
        <p:txBody>
          <a:bodyPr/>
          <a:lstStyle>
            <a:lvl1pPr defTabSz="984925" eaLnBrk="0" hangingPunct="0">
              <a:defRPr>
                <a:solidFill>
                  <a:schemeClr val="tx1"/>
                </a:solidFill>
                <a:latin typeface="Arial" charset="0"/>
              </a:defRPr>
            </a:lvl1pPr>
            <a:lvl2pPr marL="785256" indent="-302021" defTabSz="984925" eaLnBrk="0" hangingPunct="0">
              <a:defRPr>
                <a:solidFill>
                  <a:schemeClr val="tx1"/>
                </a:solidFill>
                <a:latin typeface="Arial" charset="0"/>
              </a:defRPr>
            </a:lvl2pPr>
            <a:lvl3pPr marL="1208086" indent="-241617" defTabSz="984925" eaLnBrk="0" hangingPunct="0">
              <a:defRPr>
                <a:solidFill>
                  <a:schemeClr val="tx1"/>
                </a:solidFill>
                <a:latin typeface="Arial" charset="0"/>
              </a:defRPr>
            </a:lvl3pPr>
            <a:lvl4pPr marL="1691318" indent="-241617" defTabSz="984925" eaLnBrk="0" hangingPunct="0">
              <a:defRPr>
                <a:solidFill>
                  <a:schemeClr val="tx1"/>
                </a:solidFill>
                <a:latin typeface="Arial" charset="0"/>
              </a:defRPr>
            </a:lvl4pPr>
            <a:lvl5pPr marL="2174554" indent="-241617" defTabSz="984925" eaLnBrk="0" hangingPunct="0">
              <a:defRPr>
                <a:solidFill>
                  <a:schemeClr val="tx1"/>
                </a:solidFill>
                <a:latin typeface="Arial" charset="0"/>
              </a:defRPr>
            </a:lvl5pPr>
            <a:lvl6pPr marL="2657787" indent="-241617" defTabSz="984925" eaLnBrk="0" fontAlgn="base" hangingPunct="0">
              <a:spcBef>
                <a:spcPct val="0"/>
              </a:spcBef>
              <a:spcAft>
                <a:spcPct val="0"/>
              </a:spcAft>
              <a:defRPr>
                <a:solidFill>
                  <a:schemeClr val="tx1"/>
                </a:solidFill>
                <a:latin typeface="Arial" charset="0"/>
              </a:defRPr>
            </a:lvl6pPr>
            <a:lvl7pPr marL="3141021" indent="-241617" defTabSz="984925" eaLnBrk="0" fontAlgn="base" hangingPunct="0">
              <a:spcBef>
                <a:spcPct val="0"/>
              </a:spcBef>
              <a:spcAft>
                <a:spcPct val="0"/>
              </a:spcAft>
              <a:defRPr>
                <a:solidFill>
                  <a:schemeClr val="tx1"/>
                </a:solidFill>
                <a:latin typeface="Arial" charset="0"/>
              </a:defRPr>
            </a:lvl7pPr>
            <a:lvl8pPr marL="3624256" indent="-241617" defTabSz="984925" eaLnBrk="0" fontAlgn="base" hangingPunct="0">
              <a:spcBef>
                <a:spcPct val="0"/>
              </a:spcBef>
              <a:spcAft>
                <a:spcPct val="0"/>
              </a:spcAft>
              <a:defRPr>
                <a:solidFill>
                  <a:schemeClr val="tx1"/>
                </a:solidFill>
                <a:latin typeface="Arial" charset="0"/>
              </a:defRPr>
            </a:lvl8pPr>
            <a:lvl9pPr marL="4107489" indent="-241617" defTabSz="984925"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“Why is each of these viewing basics important? Which will be hardest for you?”</a:t>
            </a:r>
          </a:p>
          <a:p>
            <a:endParaRPr lang="en-US" sz="1200" u="sng" kern="1200" dirty="0">
              <a:solidFill>
                <a:schemeClr val="tx1"/>
              </a:solidFill>
              <a:latin typeface="+mn-lt"/>
              <a:ea typeface="+mn-ea"/>
              <a:cs typeface="+mn-cs"/>
            </a:endParaRPr>
          </a:p>
          <a:p>
            <a:r>
              <a:rPr lang="en-US" sz="1200" b="0" i="0" u="none" kern="1200" dirty="0">
                <a:solidFill>
                  <a:schemeClr val="tx1"/>
                </a:solidFill>
                <a:latin typeface="+mn-lt"/>
                <a:ea typeface="+mn-ea"/>
                <a:cs typeface="+mn-cs"/>
              </a:rPr>
              <a:t>b. </a:t>
            </a:r>
            <a:r>
              <a:rPr lang="en-US" sz="1200" u="none" kern="1200" dirty="0">
                <a:solidFill>
                  <a:schemeClr val="tx1"/>
                </a:solidFill>
                <a:latin typeface="+mn-lt"/>
                <a:ea typeface="+mn-ea"/>
                <a:cs typeface="+mn-cs"/>
              </a:rPr>
              <a:t>Tell participants </a:t>
            </a:r>
            <a:r>
              <a:rPr lang="en-US" sz="1200" kern="1200" dirty="0">
                <a:solidFill>
                  <a:schemeClr val="tx1"/>
                </a:solidFill>
                <a:latin typeface="+mn-lt"/>
                <a:ea typeface="+mn-ea"/>
                <a:cs typeface="+mn-cs"/>
              </a:rPr>
              <a:t>they can find details on the viewing basics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refer to this information later.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“The videos we’ll be viewing throughout</a:t>
            </a:r>
            <a:r>
              <a:rPr lang="en-US" sz="1200" kern="1200" baseline="0" dirty="0">
                <a:solidFill>
                  <a:schemeClr val="tx1"/>
                </a:solidFill>
                <a:latin typeface="+mn-lt"/>
                <a:ea typeface="+mn-ea"/>
                <a:cs typeface="+mn-cs"/>
              </a:rPr>
              <a:t> the program </a:t>
            </a:r>
            <a:r>
              <a:rPr lang="en-US" sz="1200" kern="1200" dirty="0">
                <a:solidFill>
                  <a:schemeClr val="tx1"/>
                </a:solidFill>
                <a:latin typeface="+mn-lt"/>
                <a:ea typeface="+mn-ea"/>
                <a:cs typeface="+mn-cs"/>
              </a:rPr>
              <a:t>aren’t necessarily exemplary, but rather they provide real-world examples of teachers implementing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Examples like these deepen our thinking because we can see the sometimes unintended results of teacher decisions and consider missed opportunities.”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a:t>
            </a:r>
            <a:r>
              <a:rPr lang="en-US" sz="1200" b="1" u="none" kern="1200" dirty="0">
                <a:solidFill>
                  <a:schemeClr val="tx1"/>
                </a:solidFill>
                <a:latin typeface="+mn-lt"/>
                <a:ea typeface="+mn-ea"/>
                <a:cs typeface="+mn-cs"/>
              </a:rPr>
              <a:t>Honor the </a:t>
            </a:r>
            <a:r>
              <a:rPr lang="en-US" sz="1200" b="1" u="none" kern="1200" dirty="0" err="1">
                <a:solidFill>
                  <a:schemeClr val="tx1"/>
                </a:solidFill>
                <a:latin typeface="+mn-lt"/>
                <a:ea typeface="+mn-ea"/>
                <a:cs typeface="+mn-cs"/>
              </a:rPr>
              <a:t>videocase</a:t>
            </a:r>
            <a:r>
              <a:rPr lang="en-US" sz="1200" b="1" u="none" kern="1200" dirty="0">
                <a:solidFill>
                  <a:schemeClr val="tx1"/>
                </a:solidFill>
                <a:latin typeface="+mn-lt"/>
                <a:ea typeface="+mn-ea"/>
                <a:cs typeface="+mn-cs"/>
              </a:rPr>
              <a:t> teachers! </a:t>
            </a:r>
            <a:r>
              <a:rPr lang="en-US" sz="1200" kern="1200" dirty="0">
                <a:solidFill>
                  <a:schemeClr val="tx1"/>
                </a:solidFill>
                <a:latin typeface="+mn-lt"/>
                <a:ea typeface="+mn-ea"/>
                <a:cs typeface="+mn-cs"/>
              </a:rPr>
              <a:t>All of these courageous teachers are not only working hard to improve their own teaching practice but are also willing to make their practice public so that others can learn from it. None of them would claim to be exemplary science teachers. </a:t>
            </a:r>
            <a:r>
              <a:rPr lang="en-US" sz="9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Describe the context of the first video clip participants will watch. (See the top of the transcript—handout 2.1 in the PD program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sz="1200" kern="1200" dirty="0">
                <a:solidFill>
                  <a:schemeClr val="tx1"/>
                </a:solidFill>
                <a:latin typeface="+mn-lt"/>
                <a:ea typeface="+mn-ea"/>
                <a:cs typeface="+mn-cs"/>
              </a:rPr>
              <a:t>a. Provide instructions for watching video clip 1 and using the transcript (handout 2.1) to </a:t>
            </a:r>
            <a:r>
              <a:rPr lang="en-US" sz="1200" u="none" kern="1200" dirty="0">
                <a:solidFill>
                  <a:schemeClr val="tx1"/>
                </a:solidFill>
                <a:latin typeface="+mn-lt"/>
                <a:ea typeface="+mn-ea"/>
                <a:cs typeface="+mn-cs"/>
              </a:rPr>
              <a:t>identify</a:t>
            </a:r>
            <a:r>
              <a:rPr lang="en-US" sz="1200" b="1" i="1" u="none" kern="1200" dirty="0">
                <a:solidFill>
                  <a:schemeClr val="tx1"/>
                </a:solidFill>
                <a:latin typeface="+mn-lt"/>
                <a:ea typeface="+mn-ea"/>
                <a:cs typeface="+mn-cs"/>
              </a:rPr>
              <a:t> </a:t>
            </a:r>
            <a:r>
              <a:rPr lang="en-US" sz="1200" u="none" kern="1200" dirty="0">
                <a:solidFill>
                  <a:schemeClr val="tx1"/>
                </a:solidFill>
                <a:latin typeface="+mn-lt"/>
                <a:ea typeface="+mn-ea"/>
                <a:cs typeface="+mn-cs"/>
              </a:rPr>
              <a:t>questions that elicit (E) and probe (P)</a:t>
            </a:r>
            <a:r>
              <a:rPr lang="en-US" sz="1200" kern="1200" dirty="0">
                <a:solidFill>
                  <a:schemeClr val="tx1"/>
                </a:solidFill>
                <a:latin typeface="+mn-lt"/>
                <a:ea typeface="+mn-ea"/>
                <a:cs typeface="+mn-cs"/>
              </a:rPr>
              <a:t> student ideas and predictions.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Remind participants </a:t>
            </a:r>
            <a:r>
              <a:rPr lang="en-US" sz="1200" kern="1200" dirty="0">
                <a:solidFill>
                  <a:schemeClr val="tx1"/>
                </a:solidFill>
                <a:latin typeface="+mn-lt"/>
                <a:ea typeface="+mn-ea"/>
                <a:cs typeface="+mn-cs"/>
              </a:rPr>
              <a:t>that the purpose of watching the video clip is to deepen their shared understandings of these strategies and to build their individual and collective lesson analysis skills.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Allow time for participants to review the video transcript and mark E and 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what participants found in the transcript. Encourage them to use evidence from the transcript and reasons from their Z-fold summary charts or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to support their ideas. Participants should work to differentiate elicit and probe questions and distinguish them from other types of teacher questions or statements.</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81390">
              <a:defRPr/>
            </a:pPr>
            <a:endParaRPr lang="en-US" dirty="0"/>
          </a:p>
          <a:p>
            <a:pPr marL="0" lvl="1"/>
            <a:r>
              <a:rPr lang="en-US" sz="1200" kern="1200" dirty="0">
                <a:solidFill>
                  <a:schemeClr val="tx1"/>
                </a:solidFill>
                <a:latin typeface="+mn-lt"/>
                <a:ea typeface="+mn-ea"/>
                <a:cs typeface="+mn-cs"/>
              </a:rPr>
              <a:t>a. Give participants time to review the video transcript and develop an answer to one of the analysis questions on this slide. Encourage them to write down their answers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this first video analysis, do a round-robin and have each participant share. Ask probe and challenge questions to support participants in communicating their ideas clearly and completely:</a:t>
            </a:r>
          </a:p>
          <a:p>
            <a:pPr marL="457200" indent="-137160">
              <a:buFont typeface="Arial" pitchFamily="34" charset="0"/>
              <a:buChar char="•"/>
            </a:pPr>
            <a:r>
              <a:rPr lang="en-US" sz="1200" b="1" kern="1200" dirty="0">
                <a:solidFill>
                  <a:schemeClr val="tx1"/>
                </a:solidFill>
                <a:latin typeface="+mn-lt"/>
                <a:ea typeface="+mn-ea"/>
                <a:cs typeface="+mn-cs"/>
              </a:rPr>
              <a:t>Probe question:</a:t>
            </a:r>
            <a:r>
              <a:rPr lang="en-US" sz="1200" kern="1200" dirty="0">
                <a:solidFill>
                  <a:schemeClr val="tx1"/>
                </a:solidFill>
                <a:latin typeface="+mn-lt"/>
                <a:ea typeface="+mn-ea"/>
                <a:cs typeface="+mn-cs"/>
              </a:rPr>
              <a:t> “Can you say more about what you mean by …?”  </a:t>
            </a:r>
          </a:p>
          <a:p>
            <a:pPr marL="457200" indent="-137160">
              <a:buFont typeface="Arial" pitchFamily="34" charset="0"/>
              <a:buChar char="•"/>
            </a:pPr>
            <a:r>
              <a:rPr lang="en-US" sz="1200" b="1" kern="1200" dirty="0">
                <a:solidFill>
                  <a:schemeClr val="tx1"/>
                </a:solidFill>
                <a:latin typeface="+mn-lt"/>
                <a:ea typeface="+mn-ea"/>
                <a:cs typeface="+mn-cs"/>
              </a:rPr>
              <a:t>Challenge question:</a:t>
            </a:r>
            <a:r>
              <a:rPr lang="en-US" sz="1200" kern="1200" dirty="0">
                <a:solidFill>
                  <a:schemeClr val="tx1"/>
                </a:solidFill>
                <a:latin typeface="+mn-lt"/>
                <a:ea typeface="+mn-ea"/>
                <a:cs typeface="+mn-cs"/>
              </a:rPr>
              <a:t> “Can you point to a specific place in the transcript that supports your idea?”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encourage others to respond by asking questions like these:</a:t>
            </a:r>
          </a:p>
          <a:p>
            <a:pPr marL="457200" indent="-137160">
              <a:buFont typeface="Arial" pitchFamily="34" charset="0"/>
              <a:buChar char="•"/>
            </a:pPr>
            <a:r>
              <a:rPr lang="en-US" sz="1200" kern="1200" dirty="0">
                <a:solidFill>
                  <a:schemeClr val="tx1"/>
                </a:solidFill>
                <a:latin typeface="+mn-lt"/>
                <a:ea typeface="+mn-ea"/>
                <a:cs typeface="+mn-cs"/>
              </a:rPr>
              <a:t>Do others have additional evidence to support (or challenge) this idea?</a:t>
            </a:r>
          </a:p>
          <a:p>
            <a:pPr marL="457200" indent="-137160">
              <a:buFont typeface="Arial" pitchFamily="34" charset="0"/>
              <a:buChar char="•"/>
            </a:pPr>
            <a:r>
              <a:rPr lang="en-US" sz="1200" kern="1200" dirty="0">
                <a:solidFill>
                  <a:schemeClr val="tx1"/>
                </a:solidFill>
                <a:latin typeface="+mn-lt"/>
                <a:ea typeface="+mn-ea"/>
                <a:cs typeface="+mn-cs"/>
              </a:rPr>
              <a:t>Do others have a different interpretation?</a:t>
            </a:r>
          </a:p>
          <a:p>
            <a:endParaRPr lang="en-US" dirty="0"/>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20</a:t>
            </a:r>
            <a:r>
              <a:rPr lang="en-US" baseline="0" dirty="0"/>
              <a:t> min</a:t>
            </a:r>
          </a:p>
          <a:p>
            <a:pPr lvl="0"/>
            <a:endParaRPr lang="en-US" baseline="0" dirty="0"/>
          </a:p>
          <a:p>
            <a:pPr marL="0" lvl="1"/>
            <a:r>
              <a:rPr lang="en-US" sz="1200" kern="1200" dirty="0">
                <a:solidFill>
                  <a:schemeClr val="tx1"/>
                </a:solidFill>
                <a:latin typeface="+mn-lt"/>
                <a:ea typeface="+mn-ea"/>
                <a:cs typeface="+mn-cs"/>
              </a:rPr>
              <a:t>a. Provide instructions for watching video clip 2 and using the transcript (handout 2.2) to </a:t>
            </a:r>
            <a:r>
              <a:rPr lang="en-US" sz="1200" u="none" kern="1200" dirty="0">
                <a:solidFill>
                  <a:schemeClr val="tx1"/>
                </a:solidFill>
                <a:latin typeface="+mn-lt"/>
                <a:ea typeface="+mn-ea"/>
                <a:cs typeface="+mn-cs"/>
              </a:rPr>
              <a:t>identify</a:t>
            </a:r>
            <a:r>
              <a:rPr lang="en-US" sz="1200" kern="1200" dirty="0">
                <a:solidFill>
                  <a:schemeClr val="tx1"/>
                </a:solidFill>
                <a:latin typeface="+mn-lt"/>
                <a:ea typeface="+mn-ea"/>
                <a:cs typeface="+mn-cs"/>
              </a:rPr>
              <a:t> questions that </a:t>
            </a:r>
            <a:r>
              <a:rPr lang="en-US" sz="1200" u="none" kern="1200" dirty="0">
                <a:solidFill>
                  <a:schemeClr val="tx1"/>
                </a:solidFill>
                <a:latin typeface="+mn-lt"/>
                <a:ea typeface="+mn-ea"/>
                <a:cs typeface="+mn-cs"/>
              </a:rPr>
              <a:t>probe</a:t>
            </a:r>
            <a:r>
              <a:rPr lang="en-US" sz="1200" kern="1200" dirty="0">
                <a:solidFill>
                  <a:schemeClr val="tx1"/>
                </a:solidFill>
                <a:latin typeface="+mn-lt"/>
                <a:ea typeface="+mn-ea"/>
                <a:cs typeface="+mn-cs"/>
              </a:rPr>
              <a:t> student ideas and predictions and </a:t>
            </a:r>
            <a:r>
              <a:rPr lang="en-US" sz="1200" u="none" kern="1200" dirty="0">
                <a:solidFill>
                  <a:schemeClr val="tx1"/>
                </a:solidFill>
                <a:latin typeface="+mn-lt"/>
                <a:ea typeface="+mn-ea"/>
                <a:cs typeface="+mn-cs"/>
              </a:rPr>
              <a:t>challenge</a:t>
            </a:r>
            <a:r>
              <a:rPr lang="en-US" sz="1200" kern="1200" dirty="0">
                <a:solidFill>
                  <a:schemeClr val="tx1"/>
                </a:solidFill>
                <a:latin typeface="+mn-lt"/>
                <a:ea typeface="+mn-ea"/>
                <a:cs typeface="+mn-cs"/>
              </a:rPr>
              <a:t> student thinking.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Encourage</a:t>
            </a:r>
            <a:r>
              <a:rPr lang="en-US" sz="1200" kern="1200" dirty="0">
                <a:solidFill>
                  <a:schemeClr val="tx1"/>
                </a:solidFill>
                <a:latin typeface="+mn-lt"/>
                <a:ea typeface="+mn-ea"/>
                <a:cs typeface="+mn-cs"/>
              </a:rPr>
              <a:t> participants to refer to the strategy charts from</a:t>
            </a:r>
            <a:r>
              <a:rPr lang="en-US" sz="1200" kern="1200" baseline="0" dirty="0">
                <a:solidFill>
                  <a:schemeClr val="tx1"/>
                </a:solidFill>
                <a:latin typeface="+mn-lt"/>
                <a:ea typeface="+mn-ea"/>
                <a:cs typeface="+mn-cs"/>
              </a:rPr>
              <a:t> day 1 (STL strategies 1</a:t>
            </a: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for help differentiating probe and challenge questions. </a:t>
            </a:r>
            <a:r>
              <a:rPr lang="en-US" sz="1200" u="none" kern="1200" dirty="0">
                <a:solidFill>
                  <a:schemeClr val="tx1"/>
                </a:solidFill>
                <a:latin typeface="+mn-lt"/>
                <a:ea typeface="+mn-ea"/>
                <a:cs typeface="+mn-cs"/>
              </a:rPr>
              <a:t>Remind</a:t>
            </a:r>
            <a:r>
              <a:rPr lang="en-US" sz="1200" kern="1200" dirty="0">
                <a:solidFill>
                  <a:schemeClr val="tx1"/>
                </a:solidFill>
                <a:latin typeface="+mn-lt"/>
                <a:ea typeface="+mn-ea"/>
                <a:cs typeface="+mn-cs"/>
              </a:rPr>
              <a:t> them that other types of questions (such as elicit questions) may appear in this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Set the context: </a:t>
            </a:r>
            <a:r>
              <a:rPr lang="en-US" sz="1200" kern="1200" dirty="0">
                <a:solidFill>
                  <a:schemeClr val="tx1"/>
                </a:solidFill>
                <a:latin typeface="+mn-lt"/>
                <a:ea typeface="+mn-ea"/>
                <a:cs typeface="+mn-cs"/>
              </a:rPr>
              <a:t>Read the context for video clip 2 (at the top of the transcript).</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a:t>
            </a:r>
            <a:r>
              <a:rPr lang="en-US" sz="1200" b="0" u="none" kern="1200" dirty="0">
                <a:solidFill>
                  <a:schemeClr val="tx1"/>
                </a:solidFill>
                <a:latin typeface="+mn-lt"/>
                <a:ea typeface="+mn-ea"/>
                <a:cs typeface="+mn-cs"/>
              </a:rPr>
              <a:t>Show the video clip and a</a:t>
            </a:r>
            <a:r>
              <a:rPr lang="en-US" sz="1200" kern="1200" dirty="0">
                <a:solidFill>
                  <a:schemeClr val="tx1"/>
                </a:solidFill>
                <a:latin typeface="+mn-lt"/>
                <a:ea typeface="+mn-ea"/>
                <a:cs typeface="+mn-cs"/>
              </a:rPr>
              <a:t>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sz="1200" kern="1200" dirty="0">
                <a:solidFill>
                  <a:schemeClr val="tx1"/>
                </a:solidFill>
                <a:latin typeface="+mn-lt"/>
                <a:ea typeface="+mn-ea"/>
                <a:cs typeface="+mn-cs"/>
              </a:rPr>
              <a:t>a. After each suggested probe or challenge question, </a:t>
            </a:r>
            <a:r>
              <a:rPr lang="en-US" sz="1200" u="none" kern="1200" dirty="0">
                <a:solidFill>
                  <a:schemeClr val="tx1"/>
                </a:solidFill>
                <a:latin typeface="+mn-lt"/>
                <a:ea typeface="+mn-ea"/>
                <a:cs typeface="+mn-cs"/>
              </a:rPr>
              <a:t>ask participants </a:t>
            </a:r>
            <a:r>
              <a:rPr lang="en-US" sz="1200" kern="1200" dirty="0">
                <a:solidFill>
                  <a:schemeClr val="tx1"/>
                </a:solidFill>
                <a:latin typeface="+mn-lt"/>
                <a:ea typeface="+mn-ea"/>
                <a:cs typeface="+mn-cs"/>
              </a:rPr>
              <a:t>the following:</a:t>
            </a:r>
          </a:p>
          <a:p>
            <a:pPr marL="457200" indent="-137160">
              <a:buFont typeface="Arial" pitchFamily="34" charset="0"/>
              <a:buChar char="•"/>
            </a:pPr>
            <a:r>
              <a:rPr lang="en-US" sz="1200" kern="1200" dirty="0">
                <a:solidFill>
                  <a:schemeClr val="tx1"/>
                </a:solidFill>
                <a:latin typeface="+mn-lt"/>
                <a:ea typeface="+mn-ea"/>
                <a:cs typeface="+mn-cs"/>
              </a:rPr>
              <a:t>“What makes this a probe/challenge question?”</a:t>
            </a:r>
          </a:p>
          <a:p>
            <a:pPr marL="457200" indent="-137160">
              <a:buFont typeface="Arial" pitchFamily="34" charset="0"/>
              <a:buChar char="•"/>
            </a:pPr>
            <a:r>
              <a:rPr lang="en-US" sz="1200" kern="1200" dirty="0">
                <a:solidFill>
                  <a:schemeClr val="tx1"/>
                </a:solidFill>
                <a:latin typeface="+mn-lt"/>
                <a:ea typeface="+mn-ea"/>
                <a:cs typeface="+mn-cs"/>
              </a:rPr>
              <a:t>“Did others mark this as a probe/challenge question?”</a:t>
            </a:r>
          </a:p>
          <a:p>
            <a:pPr marL="457200" indent="-137160">
              <a:buFont typeface="Arial" pitchFamily="34" charset="0"/>
              <a:buChar char="•"/>
            </a:pPr>
            <a:r>
              <a:rPr lang="en-US" sz="1200" kern="1200" dirty="0">
                <a:solidFill>
                  <a:schemeClr val="tx1"/>
                </a:solidFill>
                <a:effectLst/>
                <a:latin typeface="+mn-lt"/>
                <a:ea typeface="+mn-ea"/>
                <a:cs typeface="+mn-cs"/>
              </a:rPr>
              <a:t>“Can you point to any of our resources (the Z-fold summary chart, our strategy charts from day 1, or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to support your answer?”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Don’t worry about debate and lack of agreement on some questions. </a:t>
            </a:r>
            <a:r>
              <a:rPr lang="en-US" sz="1200" b="1" kern="1200" dirty="0">
                <a:solidFill>
                  <a:schemeClr val="tx1"/>
                </a:solidFill>
                <a:latin typeface="+mn-lt"/>
                <a:ea typeface="+mn-ea"/>
                <a:cs typeface="+mn-cs"/>
              </a:rPr>
              <a:t>The important thing</a:t>
            </a:r>
            <a:r>
              <a:rPr lang="en-US" sz="1200" kern="1200" dirty="0">
                <a:solidFill>
                  <a:schemeClr val="tx1"/>
                </a:solidFill>
                <a:latin typeface="+mn-lt"/>
                <a:ea typeface="+mn-ea"/>
                <a:cs typeface="+mn-cs"/>
              </a:rPr>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a:t>
            </a:r>
            <a:r>
              <a:rPr lang="en-US" sz="1200" kern="1200" baseline="0" dirty="0">
                <a:solidFill>
                  <a:schemeClr val="tx1"/>
                </a:solidFill>
                <a:latin typeface="+mn-lt"/>
                <a:ea typeface="+mn-ea"/>
                <a:cs typeface="+mn-cs"/>
              </a:rPr>
              <a:t> elicit questions to reveal student ideas and misconceptions.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050" kern="1200" dirty="0">
                <a:solidFill>
                  <a:schemeClr val="tx1"/>
                </a:solidFill>
                <a:latin typeface="+mn-lt"/>
                <a:ea typeface="+mn-ea"/>
                <a:cs typeface="+mn-cs"/>
              </a:rPr>
              <a:t> </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“Identify a missed opportunity for a probe question in the video transcript.”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Have participants</a:t>
            </a:r>
            <a:r>
              <a:rPr lang="en-US" sz="1200" kern="1200" baseline="0" dirty="0">
                <a:solidFill>
                  <a:schemeClr val="tx1"/>
                </a:solidFill>
                <a:latin typeface="+mn-lt"/>
                <a:ea typeface="+mn-ea"/>
                <a:cs typeface="+mn-cs"/>
              </a:rPr>
              <a:t> pair up and discuss their suggested probe questions. </a:t>
            </a:r>
            <a:r>
              <a:rPr lang="en-US" sz="1200" kern="1200" dirty="0">
                <a:solidFill>
                  <a:schemeClr val="tx1"/>
                </a:solidFill>
                <a:latin typeface="+mn-lt"/>
                <a:ea typeface="+mn-ea"/>
                <a:cs typeface="+mn-cs"/>
              </a:rPr>
              <a:t>Listen to their conversations to assess whether they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truly comprehend that a probe question is designed to help them understand what students are thinking.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Participants may need guidance about when to ask probe questions. Remind them that probe questions are appropriate when students make vague or abbreviated statements, or when they simply use a vocabulary term without </a:t>
            </a:r>
            <a:r>
              <a:rPr lang="en-US" sz="1200" kern="1200" dirty="0">
                <a:solidFill>
                  <a:schemeClr val="tx1"/>
                </a:solidFill>
                <a:effectLst/>
                <a:latin typeface="+mn-lt"/>
                <a:ea typeface="+mn-ea"/>
                <a:cs typeface="+mn-cs"/>
              </a:rPr>
              <a:t>saying what it means</a:t>
            </a:r>
            <a:r>
              <a:rPr lang="en-US" sz="1200" kern="1200" dirty="0">
                <a:solidFill>
                  <a:schemeClr val="tx1"/>
                </a:solidFill>
                <a:latin typeface="+mn-lt"/>
                <a:ea typeface="+mn-ea"/>
                <a:cs typeface="+mn-cs"/>
              </a:rPr>
              <a:t>. Do they really understand the term or concept, or do they have misconceptions? Ask a probe question to find out!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“Don’t probe everything a student says. Just probe responses that seem relevant to the lesson’s main learning goal and might reveal interesting student thinking.”  </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12 min</a:t>
            </a:r>
          </a:p>
          <a:p>
            <a:pPr eaLnBrk="1" hangingPunct="1"/>
            <a:endParaRPr lang="en-US" dirty="0"/>
          </a:p>
          <a:p>
            <a:pPr marL="0" lvl="1"/>
            <a:r>
              <a:rPr lang="en-US" sz="1200" kern="1200" dirty="0">
                <a:solidFill>
                  <a:schemeClr val="tx1"/>
                </a:solidFill>
                <a:latin typeface="+mn-lt"/>
                <a:ea typeface="+mn-ea"/>
                <a:cs typeface="+mn-cs"/>
              </a:rPr>
              <a:t>a. “Now let’s consider some commonly held student ideas (misconceptions). Then we can analyze whether any of these ideas appear in our video clips.” </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locate the Common Student Ideas chart in the resources section of their lesson plans binders.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 Common Student Ideas chart shows some commonly held student ideas that are interesting but aren’t scientifically accurate.”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mark with a red sticker dot any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ideas they’ve observed among their students, and mark with a blue sticker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dot any ideas they’ve had themselves.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discuss their observations with a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Ask participants to share</a:t>
            </a:r>
            <a:r>
              <a:rPr lang="en-US" sz="1200" b="0" kern="1200" baseline="0" dirty="0">
                <a:solidFill>
                  <a:schemeClr val="tx1"/>
                </a:solidFill>
                <a:latin typeface="+mn-lt"/>
                <a:ea typeface="+mn-ea"/>
                <a:cs typeface="+mn-cs"/>
              </a:rPr>
              <a:t> which ideas they’ve observed in their students and themselves. During this share-out, apply sticker dots to the Common Student Ideas chart at the front of the room to highlight patterns in the results. Then discuss the following questions:</a:t>
            </a:r>
            <a:endParaRPr lang="en-US" sz="1200" b="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“What conceptual patterns do you notice in the red and blue dots?” </a:t>
            </a:r>
          </a:p>
          <a:p>
            <a:pPr marL="457200" indent="-137160">
              <a:buFont typeface="Arial" pitchFamily="34" charset="0"/>
              <a:buChar char="•"/>
            </a:pPr>
            <a:r>
              <a:rPr lang="en-US" sz="1200" kern="1200" dirty="0">
                <a:solidFill>
                  <a:schemeClr val="tx1"/>
                </a:solidFill>
                <a:latin typeface="+mn-lt"/>
                <a:ea typeface="+mn-ea"/>
                <a:cs typeface="+mn-cs"/>
              </a:rPr>
              <a:t>“What reactions do you have to this analysis? What did it make you think about?”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If time is short, skip this pattern analysis and discussion.</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kern="1200" dirty="0">
                <a:solidFill>
                  <a:schemeClr val="tx1"/>
                </a:solidFill>
                <a:latin typeface="+mn-lt"/>
                <a:ea typeface="+mn-ea"/>
                <a:cs typeface="+mn-cs"/>
              </a:rPr>
              <a:t>“We’ve recognized these common ideas in students or held them ourselves. It’s important to be aware of them when we’re analyzing student thinking in the video clips or planning and teaching lessons in the future.”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h. </a:t>
            </a:r>
            <a:r>
              <a:rPr lang="en-US" sz="1200" kern="1200" dirty="0">
                <a:solidFill>
                  <a:schemeClr val="tx1"/>
                </a:solidFill>
                <a:latin typeface="+mn-lt"/>
                <a:ea typeface="+mn-ea"/>
                <a:cs typeface="+mn-cs"/>
              </a:rPr>
              <a:t>“Now let’s look for evidence of these common student ideas in a video clip.”</a:t>
            </a:r>
            <a:r>
              <a:rPr lang="en-US" dirty="0"/>
              <a:t> </a:t>
            </a:r>
            <a:r>
              <a:rPr lang="en-US" sz="9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a:t>
            </a:r>
            <a:r>
              <a:rPr lang="en-US" baseline="0" dirty="0"/>
              <a:t> </a:t>
            </a:r>
            <a:r>
              <a:rPr lang="en-US" dirty="0"/>
              <a:t>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Select three or four student</a:t>
            </a:r>
            <a:r>
              <a:rPr lang="en-US" sz="1200" kern="1200" baseline="0" dirty="0">
                <a:solidFill>
                  <a:schemeClr val="tx1"/>
                </a:solidFill>
                <a:latin typeface="+mn-lt"/>
                <a:ea typeface="+mn-ea"/>
                <a:cs typeface="+mn-cs"/>
              </a:rPr>
              <a:t> misconceptions </a:t>
            </a:r>
            <a:r>
              <a:rPr lang="en-US" sz="1200" kern="1200" dirty="0">
                <a:solidFill>
                  <a:schemeClr val="tx1"/>
                </a:solidFill>
                <a:latin typeface="+mn-lt"/>
                <a:ea typeface="+mn-ea"/>
                <a:cs typeface="+mn-cs"/>
              </a:rPr>
              <a:t>from Common Student Ideas chart and insert them on the PPT. At least one of the misconceptions should be clearly visible in the video clip.</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the scientific explanations on the Common Student Ideas chart that correspond with the student misconceptions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explanations briefly with a partner. What was new to you? Write on sticky notes any content questions you have and place the notes on the Parking Lot poster.”</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sz="1200" kern="1200" dirty="0">
                <a:solidFill>
                  <a:schemeClr val="tx1"/>
                </a:solidFill>
                <a:latin typeface="+mn-lt"/>
                <a:ea typeface="+mn-ea"/>
                <a:cs typeface="+mn-cs"/>
              </a:rPr>
              <a:t>a. “Before we analyze the video clip for student thinking, let’s think about our lesson analysis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analysis basics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Direct participants to page 2 in the strategies booklet if they have specific questions that require more information.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Why the analysis basics are important:</a:t>
            </a:r>
            <a:r>
              <a:rPr lang="en-US" sz="1200" kern="1200" dirty="0">
                <a:solidFill>
                  <a:schemeClr val="tx1"/>
                </a:solidFill>
                <a:latin typeface="+mn-lt"/>
                <a:ea typeface="+mn-ea"/>
                <a:cs typeface="+mn-cs"/>
              </a:rPr>
              <a:t> “The analysis basics will help us dig deeper and learn more from our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 analyses while keeping us focused on the ultimate goal of improved student learning.”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lesson analysis process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about critiquing teachers but about improving student learning.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kern="1200" dirty="0">
                <a:solidFill>
                  <a:schemeClr val="tx1"/>
                </a:solidFill>
                <a:latin typeface="+mn-lt"/>
                <a:ea typeface="+mn-ea"/>
                <a:cs typeface="+mn-cs"/>
              </a:rPr>
              <a:t>“We’ll use a more structured lesson analysis protocol when we begin reviewing each other’s videos in the fall study-group sessions.”</a:t>
            </a:r>
            <a:r>
              <a:rPr lang="en-US" dirty="0"/>
              <a:t> </a:t>
            </a:r>
            <a:endParaRPr lang="en-US" sz="1050" kern="1200" dirty="0">
              <a:solidFill>
                <a:schemeClr val="tx1"/>
              </a:solidFill>
              <a:latin typeface="+mn-lt"/>
              <a:ea typeface="+mn-ea"/>
              <a:cs typeface="+mn-cs"/>
            </a:endParaRPr>
          </a:p>
          <a:p>
            <a:pPr marL="220348" lvl="1" indent="-220348" defTabSz="881390">
              <a:buFont typeface="+mj-lt"/>
              <a:buNone/>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sz="1200" u="none" kern="1200" dirty="0">
                <a:solidFill>
                  <a:schemeClr val="tx1"/>
                </a:solidFill>
                <a:latin typeface="+mn-lt"/>
                <a:ea typeface="+mn-ea"/>
                <a:cs typeface="+mn-cs"/>
              </a:rPr>
              <a:t>a. Remind participants </a:t>
            </a:r>
            <a:r>
              <a:rPr lang="en-US" sz="1200" kern="1200" dirty="0">
                <a:solidFill>
                  <a:schemeClr val="tx1"/>
                </a:solidFill>
                <a:latin typeface="+mn-lt"/>
                <a:ea typeface="+mn-ea"/>
                <a:cs typeface="+mn-cs"/>
              </a:rPr>
              <a:t>of the purposes of video analysis: to deepen understandings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to develop their ability to analyze student thinking; and, ultimately, to improve student learning.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“Remember to refer to your Common Student Ideas chart as you analyze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 the tasks.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Have several participants share their claims and evidence. </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you recognize any of the common student ideas in the students’ responses?”</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probe or challenge questions might you ask to better understand student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Remember to use probe and challenge questions as you interact with participants.</a:t>
            </a:r>
            <a:endParaRPr lang="en-US" sz="1600" kern="1200" dirty="0">
              <a:solidFill>
                <a:schemeClr val="tx1"/>
              </a:solidFill>
              <a:latin typeface="+mn-lt"/>
              <a:ea typeface="+mn-ea"/>
              <a:cs typeface="+mn-cs"/>
            </a:endParaRPr>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15 min</a:t>
            </a:r>
          </a:p>
          <a:p>
            <a:pPr lvl="0"/>
            <a:endParaRPr lang="en-US" u="none" dirty="0">
              <a:latin typeface="Arial" charset="0"/>
            </a:endParaRPr>
          </a:p>
          <a:p>
            <a:pPr marL="0" lvl="1"/>
            <a:r>
              <a:rPr lang="en-US" sz="1200" b="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context for this video clip (at the top of the transcript). </a:t>
            </a:r>
          </a:p>
          <a:p>
            <a:pPr marL="0"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Provide instructions for watching video clip 3 and using the transcript (handout 2.3) to </a:t>
            </a:r>
            <a:r>
              <a:rPr lang="en-US" sz="1200" u="none" kern="1200" dirty="0">
                <a:solidFill>
                  <a:schemeClr val="tx1"/>
                </a:solidFill>
                <a:latin typeface="+mn-lt"/>
                <a:ea typeface="+mn-ea"/>
                <a:cs typeface="+mn-cs"/>
              </a:rPr>
              <a:t>identify</a:t>
            </a:r>
            <a:r>
              <a:rPr lang="en-US" sz="1200" b="1" i="1" kern="1200" dirty="0">
                <a:solidFill>
                  <a:schemeClr val="tx1"/>
                </a:solidFill>
                <a:latin typeface="+mn-lt"/>
                <a:ea typeface="+mn-ea"/>
                <a:cs typeface="+mn-cs"/>
              </a:rPr>
              <a:t> </a:t>
            </a:r>
            <a:r>
              <a:rPr lang="en-US" sz="1200" kern="1200" dirty="0">
                <a:solidFill>
                  <a:schemeClr val="tx1"/>
                </a:solidFill>
                <a:latin typeface="+mn-lt"/>
                <a:ea typeface="+mn-ea"/>
                <a:cs typeface="+mn-cs"/>
              </a:rPr>
              <a:t>questions that </a:t>
            </a:r>
            <a:r>
              <a:rPr lang="en-US" sz="1200" u="none" kern="1200" dirty="0">
                <a:solidFill>
                  <a:schemeClr val="tx1"/>
                </a:solidFill>
                <a:latin typeface="+mn-lt"/>
                <a:ea typeface="+mn-ea"/>
                <a:cs typeface="+mn-cs"/>
              </a:rPr>
              <a:t>probe</a:t>
            </a:r>
            <a:r>
              <a:rPr lang="en-US" sz="1200" kern="1200" dirty="0">
                <a:solidFill>
                  <a:schemeClr val="tx1"/>
                </a:solidFill>
                <a:latin typeface="+mn-lt"/>
                <a:ea typeface="+mn-ea"/>
                <a:cs typeface="+mn-cs"/>
              </a:rPr>
              <a:t> student ideas and predictions and </a:t>
            </a:r>
            <a:r>
              <a:rPr lang="en-US" sz="1200" u="none" kern="1200" dirty="0">
                <a:solidFill>
                  <a:schemeClr val="tx1"/>
                </a:solidFill>
                <a:latin typeface="+mn-lt"/>
                <a:ea typeface="+mn-ea"/>
                <a:cs typeface="+mn-cs"/>
              </a:rPr>
              <a:t>challenge</a:t>
            </a:r>
            <a:r>
              <a:rPr lang="en-US" sz="1200" kern="1200" dirty="0">
                <a:solidFill>
                  <a:schemeClr val="tx1"/>
                </a:solidFill>
                <a:latin typeface="+mn-lt"/>
                <a:ea typeface="+mn-ea"/>
                <a:cs typeface="+mn-cs"/>
              </a:rPr>
              <a:t> student thinking. </a:t>
            </a:r>
            <a:r>
              <a:rPr lang="en-US" sz="1200" b="1" kern="1200" dirty="0">
                <a:solidFill>
                  <a:schemeClr val="tx1"/>
                </a:solidFill>
                <a:latin typeface="+mn-lt"/>
                <a:ea typeface="+mn-ea"/>
                <a:cs typeface="+mn-cs"/>
              </a:rPr>
              <a:t>Participants should also be on the lookout for </a:t>
            </a:r>
            <a:r>
              <a:rPr lang="en-US" sz="1200" b="1" u="none" kern="1200" dirty="0">
                <a:solidFill>
                  <a:schemeClr val="tx1"/>
                </a:solidFill>
                <a:latin typeface="+mn-lt"/>
                <a:ea typeface="+mn-ea"/>
                <a:cs typeface="+mn-cs"/>
              </a:rPr>
              <a:t>leading questions and missed opportunities.</a:t>
            </a:r>
            <a:r>
              <a:rPr lang="en-US" sz="1200" u="none" kern="1200" dirty="0">
                <a:solidFill>
                  <a:schemeClr val="tx1"/>
                </a:solidFill>
                <a:latin typeface="+mn-lt"/>
                <a:ea typeface="+mn-ea"/>
                <a:cs typeface="+mn-cs"/>
              </a:rPr>
              <a:t> </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Leading questions provide hints or make it easy for students to give the “right” answer.) Remind participants that other types of</a:t>
            </a:r>
            <a:r>
              <a:rPr lang="en-US" sz="1200" kern="1200" baseline="0" dirty="0">
                <a:solidFill>
                  <a:schemeClr val="tx1"/>
                </a:solidFill>
                <a:latin typeface="+mn-lt"/>
                <a:ea typeface="+mn-ea"/>
                <a:cs typeface="+mn-cs"/>
              </a:rPr>
              <a:t> questions (such as elicit questions) may appear in this video clip.</a:t>
            </a:r>
            <a:endParaRPr lang="en-US" sz="120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 the tasks.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u="none" kern="1200" dirty="0">
                <a:solidFill>
                  <a:schemeClr val="tx1"/>
                </a:solidFill>
                <a:latin typeface="+mn-lt"/>
                <a:ea typeface="+mn-ea"/>
                <a:cs typeface="+mn-cs"/>
              </a:rPr>
              <a:t>Challenge participants</a:t>
            </a:r>
            <a:r>
              <a:rPr lang="en-US" sz="1200" kern="1200" dirty="0">
                <a:solidFill>
                  <a:schemeClr val="tx1"/>
                </a:solidFill>
                <a:latin typeface="+mn-lt"/>
                <a:ea typeface="+mn-ea"/>
                <a:cs typeface="+mn-cs"/>
              </a:rPr>
              <a:t> to clearly state their reasons for identifying a question as probe, challenge, or leading.</a:t>
            </a:r>
          </a:p>
          <a:p>
            <a:pPr marL="457200" indent="-137160">
              <a:buFont typeface="Arial" pitchFamily="34" charset="0"/>
              <a:buChar char="•"/>
            </a:pPr>
            <a:r>
              <a:rPr lang="en-US" sz="1200" kern="1200" dirty="0">
                <a:solidFill>
                  <a:schemeClr val="tx1"/>
                </a:solidFill>
                <a:latin typeface="+mn-lt"/>
                <a:ea typeface="+mn-ea"/>
                <a:cs typeface="+mn-cs"/>
              </a:rPr>
              <a:t>Encourage participants to provide evidence from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to support their claims.</a:t>
            </a:r>
          </a:p>
          <a:p>
            <a:pPr eaLnBrk="1" hangingPunct="1"/>
            <a:endParaRPr lang="en-US" dirty="0"/>
          </a:p>
          <a:p>
            <a:pPr lvl="0"/>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a:t>
            </a:r>
            <a:r>
              <a:rPr lang="en-US" baseline="0" dirty="0"/>
              <a:t>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“Remember to refer to your Common Student Ideas chart as you analyze the video.”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a:t>
            </a:r>
            <a:r>
              <a:rPr lang="en-US" sz="1200" kern="1200" baseline="0" dirty="0">
                <a:solidFill>
                  <a:schemeClr val="tx1"/>
                </a:solidFill>
                <a:latin typeface="+mn-lt"/>
                <a:ea typeface="+mn-ea"/>
                <a:cs typeface="+mn-cs"/>
              </a:rPr>
              <a:t> developing a claim to answer the analysis question</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Have several participants share their claims and evidence. </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you recognize any of the common student ideas in the students’ responses?”</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probe or challenge questions might you ask to better understand student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Remember to use probe and challenge questions as you interact with participants.</a:t>
            </a:r>
            <a:endParaRPr lang="en-US" sz="16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3 min</a:t>
            </a:r>
          </a:p>
          <a:p>
            <a:pPr eaLnBrk="1" hangingPunct="1"/>
            <a:endParaRPr lang="en-US" dirty="0"/>
          </a:p>
          <a:p>
            <a:pPr marL="0" lvl="1"/>
            <a:r>
              <a:rPr lang="en-US" sz="1200" b="0" u="none" kern="1200" dirty="0">
                <a:solidFill>
                  <a:schemeClr val="tx1"/>
                </a:solidFill>
                <a:latin typeface="+mn-lt"/>
                <a:ea typeface="+mn-ea"/>
                <a:cs typeface="+mn-cs"/>
              </a:rPr>
              <a:t>a. </a:t>
            </a:r>
            <a:r>
              <a:rPr lang="en-US" sz="1200" u="none" kern="1200" dirty="0">
                <a:solidFill>
                  <a:schemeClr val="tx1"/>
                </a:solidFill>
                <a:latin typeface="+mn-lt"/>
                <a:ea typeface="+mn-ea"/>
                <a:cs typeface="+mn-cs"/>
              </a:rPr>
              <a:t>Pose the first question </a:t>
            </a:r>
            <a:r>
              <a:rPr lang="en-US" sz="1200" kern="1200" dirty="0">
                <a:solidFill>
                  <a:schemeClr val="tx1"/>
                </a:solidFill>
                <a:latin typeface="+mn-lt"/>
                <a:ea typeface="+mn-ea"/>
                <a:cs typeface="+mn-cs"/>
              </a:rPr>
              <a:t>on the slide. If participants need support, point them to the descriptions of strategies 1, 2, and 3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(especially the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Pose the second question. </a:t>
            </a:r>
            <a:r>
              <a:rPr lang="en-US" sz="1200" kern="1200" dirty="0">
                <a:solidFill>
                  <a:schemeClr val="tx1"/>
                </a:solidFill>
                <a:latin typeface="+mn-lt"/>
                <a:ea typeface="+mn-ea"/>
                <a:cs typeface="+mn-cs"/>
              </a:rPr>
              <a:t>Do participants come up with the idea that science-content knowledge is essential for asking good elicit, probe, and challenge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Use the rest of the time to highlight the importance of knowing science content and being aware of common student ideas.</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81390">
              <a:defRPr/>
            </a:pPr>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Ideally, participants will first respond to the questions in a quick write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10</a:t>
            </a:r>
            <a:r>
              <a:rPr lang="en-US" baseline="0" dirty="0"/>
              <a:t>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Describe the challenge: </a:t>
            </a:r>
            <a:r>
              <a:rPr lang="en-US" sz="1200" kern="1200" dirty="0">
                <a:solidFill>
                  <a:schemeClr val="tx1"/>
                </a:solidFill>
                <a:latin typeface="+mn-lt"/>
                <a:ea typeface="+mn-ea"/>
                <a:cs typeface="+mn-cs"/>
              </a:rPr>
              <a:t>“Next, you and a partner will practice using elicit and probe questions by interviewing each other. The challenge is to ask your partner an elicit question and then follow up by asking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probe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participant a different elicit question</a:t>
            </a:r>
            <a:r>
              <a:rPr lang="en-US" sz="1200" kern="1200" baseline="0" dirty="0">
                <a:solidFill>
                  <a:schemeClr val="tx1"/>
                </a:solidFill>
                <a:latin typeface="+mn-lt"/>
                <a:ea typeface="+mn-ea"/>
                <a:cs typeface="+mn-cs"/>
              </a:rPr>
              <a:t> (from the PD leader master cards)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u="none" kern="1200" dirty="0">
                <a:solidFill>
                  <a:schemeClr val="tx1"/>
                </a:solidFill>
                <a:latin typeface="+mn-lt"/>
                <a:ea typeface="+mn-ea"/>
                <a:cs typeface="+mn-cs"/>
              </a:rPr>
              <a:t>Direct participants </a:t>
            </a:r>
            <a:r>
              <a:rPr lang="en-US" sz="1200" kern="1200" dirty="0">
                <a:solidFill>
                  <a:schemeClr val="tx1"/>
                </a:solidFill>
                <a:latin typeface="+mn-lt"/>
                <a:ea typeface="+mn-ea"/>
                <a:cs typeface="+mn-cs"/>
              </a:rPr>
              <a:t>to prepare for the interviews by following the slide instructions.</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15</a:t>
            </a:r>
            <a:r>
              <a:rPr lang="en-US" baseline="0" dirty="0"/>
              <a:t> min</a:t>
            </a:r>
          </a:p>
          <a:p>
            <a:pPr eaLnBrk="1" hangingPunct="1"/>
            <a:endParaRPr lang="en-US" dirty="0"/>
          </a:p>
          <a:p>
            <a:pPr marL="228600" lvl="1" indent="-228600">
              <a:buNone/>
            </a:pPr>
            <a:r>
              <a:rPr lang="en-US" sz="1200" kern="1200" dirty="0">
                <a:solidFill>
                  <a:schemeClr val="tx1"/>
                </a:solidFill>
                <a:effectLst/>
                <a:latin typeface="+mn-lt"/>
                <a:ea typeface="+mn-ea"/>
                <a:cs typeface="+mn-cs"/>
              </a:rPr>
              <a:t>a. Review the instructions on the slide. </a:t>
            </a:r>
          </a:p>
          <a:p>
            <a:pPr marL="228600" lvl="1" indent="-228600">
              <a:buNone/>
            </a:pPr>
            <a:endParaRPr lang="en-US" sz="1200" kern="1200" dirty="0">
              <a:solidFill>
                <a:schemeClr val="tx1"/>
              </a:solidFill>
              <a:effectLst/>
              <a:latin typeface="+mn-lt"/>
              <a:ea typeface="+mn-ea"/>
              <a:cs typeface="+mn-cs"/>
            </a:endParaRPr>
          </a:p>
          <a:p>
            <a:pPr marL="228600" lvl="1" indent="-228600">
              <a:buNone/>
            </a:pPr>
            <a:r>
              <a:rPr lang="en-US" sz="1200" kern="1200" dirty="0">
                <a:solidFill>
                  <a:schemeClr val="tx1"/>
                </a:solidFill>
                <a:effectLst/>
                <a:latin typeface="+mn-lt"/>
                <a:ea typeface="+mn-ea"/>
                <a:cs typeface="+mn-cs"/>
              </a:rPr>
              <a:t>b. </a:t>
            </a:r>
            <a:r>
              <a:rPr lang="en-US" sz="1200" kern="1200" dirty="0">
                <a:solidFill>
                  <a:schemeClr val="tx1"/>
                </a:solidFill>
                <a:latin typeface="+mn-lt"/>
                <a:ea typeface="+mn-ea"/>
                <a:cs typeface="+mn-cs"/>
              </a:rPr>
              <a:t>“Each interviewer will have 5 minutes to ask questions. Try to keep going with your probe questions for at least 2 minutes.”</a:t>
            </a:r>
          </a:p>
          <a:p>
            <a:endParaRPr lang="en-US" sz="1050" b="1" kern="1200" dirty="0">
              <a:solidFill>
                <a:schemeClr val="tx1"/>
              </a:solidFill>
              <a:latin typeface="+mn-lt"/>
              <a:ea typeface="+mn-ea"/>
              <a:cs typeface="+mn-cs"/>
            </a:endParaRPr>
          </a:p>
          <a:p>
            <a:r>
              <a:rPr lang="en-US" sz="1050" b="0" kern="1200" dirty="0">
                <a:solidFill>
                  <a:schemeClr val="tx1"/>
                </a:solidFill>
                <a:latin typeface="+mn-lt"/>
                <a:ea typeface="+mn-ea"/>
                <a:cs typeface="+mn-cs"/>
              </a:rPr>
              <a:t>c. </a:t>
            </a:r>
            <a:r>
              <a:rPr lang="en-US" sz="1050" b="1" kern="1200" dirty="0">
                <a:solidFill>
                  <a:schemeClr val="tx1"/>
                </a:solidFill>
                <a:latin typeface="+mn-lt"/>
                <a:ea typeface="+mn-ea"/>
                <a:cs typeface="+mn-cs"/>
              </a:rPr>
              <a:t>Interviewees:</a:t>
            </a:r>
            <a:r>
              <a:rPr lang="en-US" sz="1200" kern="1200" dirty="0">
                <a:solidFill>
                  <a:schemeClr val="tx1"/>
                </a:solidFill>
                <a:latin typeface="+mn-lt"/>
                <a:ea typeface="+mn-ea"/>
                <a:cs typeface="+mn-cs"/>
              </a:rPr>
              <a:t> “Don’t pretend to be an elementary student; be yourself. </a:t>
            </a:r>
            <a:r>
              <a:rPr lang="en-US" sz="1200" u="none" kern="1200" dirty="0">
                <a:solidFill>
                  <a:schemeClr val="tx1"/>
                </a:solidFill>
                <a:latin typeface="+mn-lt"/>
                <a:ea typeface="+mn-ea"/>
                <a:cs typeface="+mn-cs"/>
              </a:rPr>
              <a:t>H</a:t>
            </a:r>
            <a:r>
              <a:rPr lang="en-US" sz="1050" u="none" kern="1200" dirty="0">
                <a:solidFill>
                  <a:schemeClr val="tx1"/>
                </a:solidFill>
                <a:latin typeface="+mn-lt"/>
                <a:ea typeface="+mn-ea"/>
                <a:cs typeface="+mn-cs"/>
              </a:rPr>
              <a:t>elp your partner</a:t>
            </a:r>
            <a:r>
              <a:rPr lang="en-US" sz="1200" u="none" kern="1200" dirty="0">
                <a:solidFill>
                  <a:schemeClr val="tx1"/>
                </a:solidFill>
                <a:latin typeface="+mn-lt"/>
                <a:ea typeface="+mn-ea"/>
                <a:cs typeface="+mn-cs"/>
              </a:rPr>
              <a:t> </a:t>
            </a:r>
            <a:r>
              <a:rPr lang="en-US" sz="1200" kern="1200" dirty="0">
                <a:solidFill>
                  <a:schemeClr val="tx1"/>
                </a:solidFill>
                <a:latin typeface="+mn-lt"/>
                <a:ea typeface="+mn-ea"/>
                <a:cs typeface="+mn-cs"/>
              </a:rPr>
              <a:t>by pushing yourself to explain things in more depth than you actually understand. Try to come up with possible explanations that go beyond the surface vocabulary. Don’t worry about being wrong; this will actually make the task more like what you might encounter in the classroom.”</a:t>
            </a:r>
            <a:r>
              <a:rPr lang="en-US" dirty="0"/>
              <a:t> </a:t>
            </a:r>
            <a:endParaRPr lang="en-US" sz="1050" kern="1200" dirty="0">
              <a:solidFill>
                <a:schemeClr val="tx1"/>
              </a:solidFill>
              <a:latin typeface="+mn-lt"/>
              <a:ea typeface="+mn-ea"/>
              <a:cs typeface="+mn-cs"/>
            </a:endParaRPr>
          </a:p>
          <a:p>
            <a:pPr marL="220348" indent="-220348">
              <a:buFont typeface="+mj-lt"/>
              <a:buNone/>
            </a:pPr>
            <a:endParaRPr lang="en-US" sz="17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there’s time,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“How might it help your teaching to do more of this type of practice (with a partner or small group)?”</a:t>
            </a:r>
            <a:endParaRPr lang="en-US" dirty="0"/>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Provide context:</a:t>
            </a:r>
            <a:r>
              <a:rPr lang="en-US" sz="1200" kern="1200" dirty="0">
                <a:solidFill>
                  <a:schemeClr val="tx1"/>
                </a:solidFill>
                <a:latin typeface="+mn-lt"/>
                <a:ea typeface="+mn-ea"/>
                <a:cs typeface="+mn-cs"/>
              </a:rPr>
              <a:t> “Since we’ll</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be working together throughout the Summer Institute and the academic year, we need norms that will enable us to build trust and productivity as a group.</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“Do you want to clarify or revise any of these norms?”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Have </a:t>
            </a:r>
            <a:r>
              <a:rPr lang="en-US" sz="1200" kern="1200" dirty="0">
                <a:solidFill>
                  <a:schemeClr val="tx1"/>
                </a:solidFill>
                <a:latin typeface="+mn-lt"/>
                <a:ea typeface="+mn-ea"/>
                <a:cs typeface="+mn-cs"/>
              </a:rPr>
              <a:t>participants locate the half-page sheet of norms they pasted into their science notebooks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on day 1. Remind them to leave space for revising the norms.</a:t>
            </a:r>
            <a:endParaRPr lang="en-US" sz="1600" kern="1200" dirty="0">
              <a:solidFill>
                <a:schemeClr val="tx1"/>
              </a:solidFill>
              <a:latin typeface="+mn-lt"/>
              <a:ea typeface="+mn-ea"/>
              <a:cs typeface="+mn-cs"/>
            </a:endParaRP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Encourage</a:t>
            </a:r>
            <a:r>
              <a:rPr lang="en-US" sz="1200" kern="1200" dirty="0">
                <a:solidFill>
                  <a:schemeClr val="tx1"/>
                </a:solidFill>
                <a:latin typeface="+mn-lt"/>
                <a:ea typeface="+mn-ea"/>
                <a:cs typeface="+mn-cs"/>
              </a:rPr>
              <a:t> participants to ask clarifying questions regarding the meaning of any of the norms and jot notes in their science notebooks.</a:t>
            </a:r>
            <a:endParaRPr lang="en-US" sz="1600" kern="1200" dirty="0">
              <a:solidFill>
                <a:schemeClr val="tx1"/>
              </a:solidFill>
              <a:latin typeface="+mn-lt"/>
              <a:ea typeface="+mn-ea"/>
              <a:cs typeface="+mn-cs"/>
            </a:endParaRPr>
          </a:p>
          <a:p>
            <a:endParaRPr lang="en-US" sz="1200" u="sng" kern="1200" dirty="0">
              <a:solidFill>
                <a:schemeClr val="tx1"/>
              </a:solidFill>
              <a:latin typeface="+mn-lt"/>
              <a:ea typeface="+mn-ea"/>
              <a:cs typeface="+mn-cs"/>
            </a:endParaRPr>
          </a:p>
          <a:p>
            <a:r>
              <a:rPr lang="en-US" sz="1200" b="0" u="none" kern="1200" dirty="0">
                <a:solidFill>
                  <a:schemeClr val="tx1"/>
                </a:solidFill>
                <a:latin typeface="+mn-lt"/>
                <a:ea typeface="+mn-ea"/>
                <a:cs typeface="+mn-cs"/>
              </a:rPr>
              <a:t>d. </a:t>
            </a:r>
            <a:r>
              <a:rPr lang="en-US" sz="1200" u="none" kern="1200" dirty="0">
                <a:solidFill>
                  <a:schemeClr val="tx1"/>
                </a:solidFill>
                <a:latin typeface="+mn-lt"/>
                <a:ea typeface="+mn-ea"/>
                <a:cs typeface="+mn-cs"/>
              </a:rPr>
              <a:t>Ask</a:t>
            </a:r>
            <a:r>
              <a:rPr lang="en-US" sz="1200" kern="1200" dirty="0">
                <a:solidFill>
                  <a:schemeClr val="tx1"/>
                </a:solidFill>
                <a:latin typeface="+mn-lt"/>
                <a:ea typeface="+mn-ea"/>
                <a:cs typeface="+mn-cs"/>
              </a:rPr>
              <a:t> participants if they’re willing to live with these norms today, and let them know they’ll have an opportunity to revise them tomorrow. Remind them of this at the end of the session.</a:t>
            </a:r>
            <a:endParaRPr lang="en-US" dirty="0"/>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228600" lvl="0" indent="-228600">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pPr marL="228600" lvl="0" indent="-228600">
              <a:buNone/>
            </a:pPr>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Earth’s Changing Surface: Learning Goals for Students and Teachers, the content background document, and Common Student Ideas about Earth’s Changing Surface.</a:t>
            </a:r>
          </a:p>
        </p:txBody>
      </p:sp>
    </p:spTree>
    <p:extLst>
      <p:ext uri="{BB962C8B-B14F-4D97-AF65-F5344CB8AC3E}">
        <p14:creationId xmlns:p14="http://schemas.microsoft.com/office/powerpoint/2010/main" val="2113866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228600" indent="-228600">
              <a:buFont typeface="+mj-lt"/>
              <a:buAutoNum type="alphaLcParenR"/>
            </a:pPr>
            <a:endParaRPr lang="en-US" dirty="0"/>
          </a:p>
          <a:p>
            <a:pPr marL="228600" lvl="0" indent="-228600">
              <a:buFont typeface="+mj-lt"/>
              <a:buNone/>
            </a:pPr>
            <a:r>
              <a:rPr lang="en-US" sz="1200" kern="1200" dirty="0">
                <a:solidFill>
                  <a:schemeClr val="tx1"/>
                </a:solidFill>
                <a:latin typeface="+mn-lt"/>
                <a:ea typeface="+mn-ea"/>
                <a:cs typeface="+mn-cs"/>
              </a:rPr>
              <a:t>a. “Today’s content deepening will focus on </a:t>
            </a:r>
            <a:r>
              <a:rPr lang="en-US" sz="1200" kern="1200">
                <a:solidFill>
                  <a:schemeClr val="tx1"/>
                </a:solidFill>
                <a:latin typeface="+mn-lt"/>
                <a:ea typeface="+mn-ea"/>
                <a:cs typeface="+mn-cs"/>
              </a:rPr>
              <a:t>science ideas </a:t>
            </a:r>
            <a:r>
              <a:rPr lang="en-US" sz="1200" kern="1200" dirty="0">
                <a:solidFill>
                  <a:schemeClr val="tx1"/>
                </a:solidFill>
                <a:latin typeface="+mn-lt"/>
                <a:ea typeface="+mn-ea"/>
                <a:cs typeface="+mn-cs"/>
              </a:rPr>
              <a:t>about Earth’s changing surface from ECS lessons 2a, 3a/b, and 4a/b.”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37739983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lvl="0"/>
            <a:r>
              <a:rPr lang="en-US" sz="1200" kern="1200" dirty="0">
                <a:solidFill>
                  <a:schemeClr val="tx1"/>
                </a:solidFill>
                <a:latin typeface="+mn-lt"/>
                <a:ea typeface="+mn-ea"/>
                <a:cs typeface="+mn-cs"/>
              </a:rPr>
              <a:t>a. Review the unit central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these questions will guide student learning throughout the entire series of ECS lessons.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“Keep in mind that our content deepening investigations this week will help us answer these questions.”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Review the key science ideas on the slide that were developed during the previous content deepening session.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fundamental theme behind the ECS unit is that Earth’s surface form is the result of competing energy sources and processes that build up and wear down the surface at the same time.”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“First, we’ll explore ideas about Earth’s changing surface from lesson 2b, focusing on an investigation of thermal convection.”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24871208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Review the focus question on the slide</a:t>
            </a:r>
            <a:r>
              <a:rPr lang="en-US" sz="1200" kern="1200" baseline="0" dirty="0">
                <a:solidFill>
                  <a:schemeClr val="tx1"/>
                </a:solidFill>
                <a:latin typeface="+mn-lt"/>
                <a:ea typeface="+mn-ea"/>
                <a:cs typeface="+mn-cs"/>
              </a:rPr>
              <a:t> from the previous session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focus question from ECS lesson 2a will guide student learning throughout lesson 2b as well.”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“What initial ideas did we come up with in our previous content deepening session for answering this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Highlight the key idea that volcanic eruptions are involved in forming mountains as layers of lava, ash, and other materials build up Earth’s surface over time.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“In our previous session, we also learned about tectonic plates. These crustal plates are broken into interlocking sections that fit together like puzzle pieces. In today’s investigation, we’ll explore the movement of these plates and consider how they might be involved in mountain formation.”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lvl="0"/>
            <a:r>
              <a:rPr lang="en-US" sz="1200" kern="1200" dirty="0">
                <a:solidFill>
                  <a:schemeClr val="tx1"/>
                </a:solidFill>
                <a:latin typeface="+mn-lt"/>
                <a:ea typeface="+mn-ea"/>
                <a:cs typeface="+mn-cs"/>
              </a:rPr>
              <a:t>a. Ask participants to bring their notebooks and pencils to the front of the room and gather around the thermal-convection apparatus.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should already have set up the apparatus in advance and started heating the vegetable oil at the beginning of the session to ensure that it’s properly heated and circulating when the investigation begins.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Divide the group into pairs. Direct participants to examine the apparatus and discuss their observations with their partners.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extLst>
      <p:ext uri="{BB962C8B-B14F-4D97-AF65-F5344CB8AC3E}">
        <p14:creationId xmlns:p14="http://schemas.microsoft.com/office/powerpoint/2010/main" val="5825137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a:r>
              <a:rPr lang="en-US" sz="1200" kern="1200" dirty="0">
                <a:solidFill>
                  <a:schemeClr val="tx1"/>
                </a:solidFill>
                <a:latin typeface="+mn-lt"/>
                <a:ea typeface="+mn-ea"/>
                <a:cs typeface="+mn-cs"/>
              </a:rPr>
              <a:t>a. Read through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your partners and then write down your answers in your science notebooks.”</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15998700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a:r>
              <a:rPr lang="en-US" sz="1200" kern="1200" dirty="0">
                <a:solidFill>
                  <a:schemeClr val="tx1"/>
                </a:solidFill>
                <a:latin typeface="+mn-lt"/>
                <a:ea typeface="+mn-ea"/>
                <a:cs typeface="+mn-cs"/>
              </a:rPr>
              <a:t>a. Distribute copies of the template (figure 4) from ECS lesson handout 2.1 (Earth’s Moving Mantle Demonstration).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Inform participants that they’ll use this template to make a sketch of the oil-flow directions in the baking dish.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079760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lvl="0"/>
            <a:r>
              <a:rPr lang="en-US" sz="1200" kern="1200" dirty="0">
                <a:solidFill>
                  <a:schemeClr val="tx1"/>
                </a:solidFill>
                <a:latin typeface="+mn-lt"/>
                <a:ea typeface="+mn-ea"/>
                <a:cs typeface="+mn-cs"/>
              </a:rPr>
              <a:t>a. Read through the instructions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“Work with your partner</a:t>
            </a:r>
            <a:r>
              <a:rPr lang="en-US" sz="1200" kern="1200" baseline="0" dirty="0">
                <a:solidFill>
                  <a:schemeClr val="tx1"/>
                </a:solidFill>
                <a:latin typeface="+mn-lt"/>
                <a:ea typeface="+mn-ea"/>
                <a:cs typeface="+mn-cs"/>
              </a:rPr>
              <a:t> to</a:t>
            </a:r>
            <a:r>
              <a:rPr lang="en-US" sz="1200" kern="1200" dirty="0">
                <a:solidFill>
                  <a:schemeClr val="tx1"/>
                </a:solidFill>
                <a:latin typeface="+mn-lt"/>
                <a:ea typeface="+mn-ea"/>
                <a:cs typeface="+mn-cs"/>
              </a:rPr>
              <a:t> draw a sketch of what’s happening in the baking dish. Then discuss the questions on the slide and record your answers in your notebooks.”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3200250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sz="1200" u="sng" kern="1200" baseline="0" dirty="0">
              <a:solidFill>
                <a:schemeClr val="tx1"/>
              </a:solidFill>
              <a:latin typeface="+mn-lt"/>
              <a:ea typeface="+mn-ea"/>
              <a:cs typeface="+mn-cs"/>
            </a:endParaRPr>
          </a:p>
          <a:p>
            <a:r>
              <a:rPr lang="en-US" sz="1200" u="none" kern="1200" dirty="0">
                <a:solidFill>
                  <a:schemeClr val="tx1"/>
                </a:solidFill>
                <a:latin typeface="+mn-lt"/>
                <a:ea typeface="+mn-ea"/>
                <a:cs typeface="+mn-cs"/>
              </a:rPr>
              <a:t>a. “Now let’s review the norms</a:t>
            </a:r>
            <a:r>
              <a:rPr lang="en-US" sz="1200" u="none" kern="1200" baseline="0" dirty="0">
                <a:solidFill>
                  <a:schemeClr val="tx1"/>
                </a:solidFill>
                <a:latin typeface="+mn-lt"/>
                <a:ea typeface="+mn-ea"/>
                <a:cs typeface="+mn-cs"/>
              </a:rPr>
              <a:t> at the heart of the </a:t>
            </a:r>
            <a:r>
              <a:rPr lang="en-US" sz="1200" u="none" kern="1200" baseline="0" dirty="0" err="1">
                <a:solidFill>
                  <a:schemeClr val="tx1"/>
                </a:solidFill>
                <a:latin typeface="+mn-lt"/>
                <a:ea typeface="+mn-ea"/>
                <a:cs typeface="+mn-cs"/>
              </a:rPr>
              <a:t>R</a:t>
            </a:r>
            <a:r>
              <a:rPr lang="en-US" sz="1200" u="none" kern="1200" dirty="0" err="1">
                <a:solidFill>
                  <a:schemeClr val="tx1"/>
                </a:solidFill>
                <a:latin typeface="+mn-lt"/>
                <a:ea typeface="+mn-ea"/>
                <a:cs typeface="+mn-cs"/>
              </a:rPr>
              <a:t>ESPeCT</a:t>
            </a:r>
            <a:r>
              <a:rPr lang="en-US" sz="1200" u="none" kern="1200" dirty="0">
                <a:solidFill>
                  <a:schemeClr val="tx1"/>
                </a:solidFill>
                <a:latin typeface="+mn-lt"/>
                <a:ea typeface="+mn-ea"/>
                <a:cs typeface="+mn-cs"/>
              </a:rPr>
              <a:t> PD program.”</a:t>
            </a:r>
          </a:p>
          <a:p>
            <a:endParaRPr lang="en-US" sz="1200" u="none" kern="1200" dirty="0">
              <a:solidFill>
                <a:schemeClr val="tx1"/>
              </a:solidFill>
              <a:latin typeface="+mn-lt"/>
              <a:ea typeface="+mn-ea"/>
              <a:cs typeface="+mn-cs"/>
            </a:endParaRPr>
          </a:p>
          <a:p>
            <a:r>
              <a:rPr lang="en-US" sz="1200" u="none" kern="1200" dirty="0">
                <a:solidFill>
                  <a:schemeClr val="tx1"/>
                </a:solidFill>
                <a:latin typeface="+mn-lt"/>
                <a:ea typeface="+mn-ea"/>
                <a:cs typeface="+mn-cs"/>
              </a:rPr>
              <a:t>b. “Do </a:t>
            </a:r>
            <a:r>
              <a:rPr lang="en-US" sz="1200" kern="1200" dirty="0">
                <a:solidFill>
                  <a:schemeClr val="tx1"/>
                </a:solidFill>
                <a:latin typeface="+mn-lt"/>
                <a:ea typeface="+mn-ea"/>
                <a:cs typeface="+mn-cs"/>
              </a:rPr>
              <a:t>you want to clarify or revise</a:t>
            </a:r>
            <a:r>
              <a:rPr lang="en-US" sz="1200" u="none" kern="1200" dirty="0">
                <a:solidFill>
                  <a:schemeClr val="tx1"/>
                </a:solidFill>
                <a:latin typeface="+mn-lt"/>
                <a:ea typeface="+mn-ea"/>
                <a:cs typeface="+mn-cs"/>
              </a:rPr>
              <a:t> any of these norms?”</a:t>
            </a:r>
          </a:p>
          <a:p>
            <a:endParaRPr lang="en-US" sz="1200" u="none" kern="1200" dirty="0">
              <a:solidFill>
                <a:schemeClr val="tx1"/>
              </a:solidFill>
              <a:latin typeface="+mn-lt"/>
              <a:ea typeface="+mn-ea"/>
              <a:cs typeface="+mn-cs"/>
            </a:endParaRPr>
          </a:p>
          <a:p>
            <a:r>
              <a:rPr lang="en-US" sz="1200" u="none" kern="1200" dirty="0">
                <a:solidFill>
                  <a:schemeClr val="tx1"/>
                </a:solidFill>
                <a:latin typeface="+mn-lt"/>
                <a:ea typeface="+mn-ea"/>
                <a:cs typeface="+mn-cs"/>
              </a:rPr>
              <a:t>c. “Do </a:t>
            </a:r>
            <a:r>
              <a:rPr lang="en-US" sz="1200" kern="1200" dirty="0">
                <a:solidFill>
                  <a:schemeClr val="tx1"/>
                </a:solidFill>
                <a:latin typeface="+mn-lt"/>
                <a:ea typeface="+mn-ea"/>
                <a:cs typeface="+mn-cs"/>
              </a:rPr>
              <a:t>you want to add </a:t>
            </a:r>
            <a:r>
              <a:rPr lang="en-US" sz="1200" u="none" kern="1200" dirty="0">
                <a:solidFill>
                  <a:schemeClr val="tx1"/>
                </a:solidFill>
                <a:latin typeface="+mn-lt"/>
                <a:ea typeface="+mn-ea"/>
                <a:cs typeface="+mn-cs"/>
              </a:rPr>
              <a:t>any norms to the list?”</a:t>
            </a:r>
          </a:p>
          <a:p>
            <a:endParaRPr lang="en-US" sz="1200" b="1"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Ask participants if they’re willing to live with these norms today, and announce that they’ll have an opportunity to revise them tomorrow. </a:t>
            </a:r>
            <a:endParaRPr lang="en-US" dirty="0"/>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a:r>
              <a:rPr lang="en-US" sz="1200" kern="1200" dirty="0">
                <a:solidFill>
                  <a:schemeClr val="tx1"/>
                </a:solidFill>
                <a:latin typeface="+mn-lt"/>
                <a:ea typeface="+mn-ea"/>
                <a:cs typeface="+mn-cs"/>
              </a:rPr>
              <a:t>a. Have participants to return to their seats. Then draw their attention to the diagram on the slide.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“Do your sketches of the oil-flow directions in the baking dish look something like this illustration?”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Call on pairs to share their observations of the oil flow in the baking dish and the patterns of movement they recorded in their science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“So how do you think the patterns of movement in this experiment might relate to tectonic plates on Earth?”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41785706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lvl="0"/>
            <a:r>
              <a:rPr lang="en-US" sz="1200" kern="1200" dirty="0">
                <a:solidFill>
                  <a:schemeClr val="tx1"/>
                </a:solidFill>
                <a:latin typeface="+mn-lt"/>
                <a:ea typeface="+mn-ea"/>
                <a:cs typeface="+mn-cs"/>
              </a:rPr>
              <a:t>a. “The diagrams on this slide illustrate thermal convection in a pot of boiling water and within Earth’s mantle.”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key science ideas at the bottom of the slide and explain that this is the most widely accepted theory of how tectonic plates move around Earth’s surface.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“How do you think this theory relates to the thermal-convection investigation we just completed? Let’s hear a few of your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Explain that density plays a very important role in thermal convection. Like oil in a baking dish or water in a pot being heated from below, as the bottom layer of rock in the mantle absorbs heat from Earth’s core, it expands and becomes less dense. This causes the rock to rise toward the surface, or away from the center of Earth. When it reaches the surface, heat is released, and the rock begins to cool. As it cools and contracts, the density increases, and the rock sinks back toward the center of Earth, pushing the newly heated, less dense rock out of the way. The newly heated rock continues rising toward the surface, while the cooler rocker begins to heat again. This is the basic process involved in a convection cell.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rotating convection cell in the mantle (or </a:t>
            </a:r>
            <a:r>
              <a:rPr lang="en-US" sz="1200" kern="1200" dirty="0" err="1">
                <a:solidFill>
                  <a:schemeClr val="tx1"/>
                </a:solidFill>
                <a:latin typeface="+mn-lt"/>
                <a:ea typeface="+mn-ea"/>
                <a:cs typeface="+mn-cs"/>
              </a:rPr>
              <a:t>asthenosphere</a:t>
            </a:r>
            <a:r>
              <a:rPr lang="en-US" sz="1200" kern="1200" dirty="0">
                <a:solidFill>
                  <a:schemeClr val="tx1"/>
                </a:solidFill>
                <a:latin typeface="+mn-lt"/>
                <a:ea typeface="+mn-ea"/>
                <a:cs typeface="+mn-cs"/>
              </a:rPr>
              <a:t>) exerts a drag force on the overlying crust (or lithosphere). This drag force pulls the overlying tectonic plates along like suitcases on an airport conveyer belt, or pieces of wood floating on vegetable oil in our thermal-convection model.”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Emphasize that the thermal-convection model can promote a significant misconception that Earth’s mantle is composed of liquid like vegetable oil in a baking dish or water in a pot. But the mantle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liquid. It consists of solid, dense, heated rock that can deform or flow very slowly, much like </a:t>
            </a:r>
            <a:r>
              <a:rPr lang="en-US" sz="1200" kern="1200" dirty="0" err="1">
                <a:solidFill>
                  <a:schemeClr val="tx1"/>
                </a:solidFill>
                <a:latin typeface="+mn-lt"/>
                <a:ea typeface="+mn-ea"/>
                <a:cs typeface="+mn-cs"/>
              </a:rPr>
              <a:t>playdough</a:t>
            </a:r>
            <a:r>
              <a:rPr lang="en-US" sz="1200" kern="1200" dirty="0">
                <a:solidFill>
                  <a:schemeClr val="tx1"/>
                </a:solidFill>
                <a:latin typeface="+mn-lt"/>
                <a:ea typeface="+mn-ea"/>
                <a:cs typeface="+mn-cs"/>
              </a:rPr>
              <a:t> or warm wax. Many people think that the mantle is a pool of liquid lava, but this is also a misconception. The mantle is composed of solid, hot, gooey rock that is capable of flowing very slowly, like the growth rate of a fingernail.</a:t>
            </a:r>
            <a:r>
              <a:rPr lang="en-US" dirty="0"/>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extLst>
      <p:ext uri="{BB962C8B-B14F-4D97-AF65-F5344CB8AC3E}">
        <p14:creationId xmlns:p14="http://schemas.microsoft.com/office/powerpoint/2010/main" val="26019763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a:r>
              <a:rPr lang="en-US" sz="1200" kern="1200" dirty="0">
                <a:solidFill>
                  <a:schemeClr val="tx1"/>
                </a:solidFill>
                <a:latin typeface="+mn-lt"/>
                <a:ea typeface="+mn-ea"/>
                <a:cs typeface="+mn-cs"/>
              </a:rPr>
              <a:t>a. “The illustration on this slide shows how mantle convection leads to plate tectonics.”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“Above the rising layer of mantle rock in a convection cell, tectonic plates are pulled apart, and new, warm crust is formed in the gap. This process is called </a:t>
            </a:r>
            <a:r>
              <a:rPr lang="en-US" sz="1200" i="1" kern="1200" dirty="0">
                <a:solidFill>
                  <a:schemeClr val="tx1"/>
                </a:solidFill>
                <a:latin typeface="+mn-lt"/>
                <a:ea typeface="+mn-ea"/>
                <a:cs typeface="+mn-cs"/>
              </a:rPr>
              <a:t>seafloor spreading</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“Above the falling layer of mantle rock in a convection cell, tectonic plates are pushed together, and old, cold crust is pulled back into the mantle. This process is called </a:t>
            </a:r>
            <a:r>
              <a:rPr lang="en-US" sz="1200" i="1" kern="1200" dirty="0">
                <a:solidFill>
                  <a:schemeClr val="tx1"/>
                </a:solidFill>
                <a:latin typeface="+mn-lt"/>
                <a:ea typeface="+mn-ea"/>
                <a:cs typeface="+mn-cs"/>
              </a:rPr>
              <a:t>seafloor </a:t>
            </a:r>
            <a:r>
              <a:rPr lang="en-US" sz="1200" i="1" kern="1200" dirty="0" err="1">
                <a:solidFill>
                  <a:schemeClr val="tx1"/>
                </a:solidFill>
                <a:latin typeface="+mn-lt"/>
                <a:ea typeface="+mn-ea"/>
                <a:cs typeface="+mn-cs"/>
              </a:rPr>
              <a:t>subduction</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“While old, cold oceanic crust can sink back into the mantle, thicker continental crust is too low in density to sink. Oceanic crust is recycled over time, but continental crust stays afloat, riding on the mantle like pieces of balsa wood floating on vegetable oil, or whipped cream sitting on top of a latte.”</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704747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ideas did our thermal-convection investigations give you for answering this question? Do you think thermal convection and the movement of tectonic plates might be involved in mountain building?”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Review the key science ideas on the slide that provide an initial answer to the focus question. Emphasize that participants’ observations and evidence from volcano and tectonic-plate investigations helped shape these responses.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endParaRPr lang="en-US" sz="1200" kern="1200" baseline="0" dirty="0">
              <a:solidFill>
                <a:schemeClr val="tx1"/>
              </a:solidFill>
              <a:latin typeface="+mn-lt"/>
              <a:ea typeface="+mn-ea"/>
              <a:cs typeface="+mn-cs"/>
            </a:endParaRP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c. Ask participants to copy these ideas into their science notebooks under the focus question. </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d. </a:t>
            </a:r>
            <a:r>
              <a:rPr lang="en-US" sz="1200" kern="1200" dirty="0">
                <a:solidFill>
                  <a:schemeClr val="tx1"/>
                </a:solidFill>
                <a:latin typeface="+mn-lt"/>
                <a:ea typeface="+mn-ea"/>
                <a:cs typeface="+mn-cs"/>
              </a:rPr>
              <a:t>Note that more information is needed to determine exactly how volcanoes and tectonic plates cause mountains to form.</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marL="228600" lvl="0" indent="-228600">
              <a:buFont typeface="+mj-lt"/>
              <a:buNone/>
            </a:pPr>
            <a:endParaRPr lang="en-US" sz="1200" kern="1200" dirty="0">
              <a:solidFill>
                <a:schemeClr val="tx1"/>
              </a:solidFill>
              <a:latin typeface="+mn-lt"/>
              <a:ea typeface="+mn-ea"/>
              <a:cs typeface="+mn-cs"/>
            </a:endParaRPr>
          </a:p>
          <a:p>
            <a:pPr marL="228600" lvl="0" indent="-228600">
              <a:buFont typeface="+mj-lt"/>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explore ideas about Earth’s changing surface from lesson 3a.”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9138865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Read the focus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these questions will guide student learning throughout ECS lesson 3a.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write the questions in their science notebooks and draw a box around them.</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a:r>
              <a:rPr lang="en-US" sz="1200" kern="1200" dirty="0">
                <a:solidFill>
                  <a:schemeClr val="tx1"/>
                </a:solidFill>
                <a:latin typeface="+mn-lt"/>
                <a:ea typeface="+mn-ea"/>
                <a:cs typeface="+mn-cs"/>
              </a:rPr>
              <a:t>a. Have participants pair up again; then distribute two foam mats and two construction-paper arrows to each pair.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this investigation, you and your partner will use the foam mats and arrows to explore the possible movements and interactions of tectonic plates.”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42757442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lvl="0"/>
            <a:r>
              <a:rPr lang="en-US" sz="1200" kern="1200" dirty="0">
                <a:solidFill>
                  <a:schemeClr val="tx1"/>
                </a:solidFill>
                <a:latin typeface="+mn-lt"/>
                <a:ea typeface="+mn-ea"/>
                <a:cs typeface="+mn-cs"/>
              </a:rPr>
              <a:t>a. Read the directions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you and your partner discuss the directions Earth’s plates could move, keep in mind that they could move in a number of different ways.”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“Use the foam mats to model how the plates might move, and use the arrows to show the direction of plate movement. Then write and draw your observations in your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While pairs are working with their models, walk around the room and observe what they’re doing. If you see participants moving the mats in unusual ways, ask probe questions to guide their thinking.</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5335311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Call on pairs to answer the first question on the slide and share their observations from the investigation. Probe participants’ responses (e.g., “What do you mean by ‘away from each other’?”; “What do you mean by ‘crashing together’?”) and elicit differing points of view (e.g., “Does everyone agree with these observations?”).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Following this discussion, read the other three questions on the slide one at a time and call on one or two participants to share their observations. Keep participants focused on what happens to the mats with each movement (e.g., When the mats are pushed toward each other, they get crumpled up). Remind participants that the mats represent Earth’s tectonic plates and therefore may not move or interact in some of the ways their models are capable of moving and interacting.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533531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Review the summary slide and emphasize the three different directions the arrows are pointing.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“Does everyone agree that these are the three basic directions Earth’s tectonic plates could move?”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“Do you want to add or revise anything?”</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11847010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pPr lvl="0"/>
            <a:r>
              <a:rPr lang="en-US" sz="1200" kern="1200" dirty="0">
                <a:solidFill>
                  <a:schemeClr val="tx1"/>
                </a:solidFill>
                <a:latin typeface="+mn-lt"/>
                <a:ea typeface="+mn-ea"/>
                <a:cs typeface="+mn-cs"/>
              </a:rPr>
              <a:t>a. Review the focus question on the slide.</a:t>
            </a:r>
          </a:p>
          <a:p>
            <a:pPr lvl="0"/>
            <a:endParaRPr lang="en-US" sz="1200" b="1"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“So based on our mat investigation, how would you answer this question? Share your ideas with your partner and make sure to include evidence from our mat investigation to support your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Call on pairs to share their ideas and reasoning. Probe participants’ responses and elicit differing points of view.</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d. “Does anyone agree or disagree, have a question to ask, or want to add on?”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e. During this discussion, record key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“So can we all agree that mountains are most likely to form when tectonic plates collide? Do you have any other observations or ideas to add?”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Some participants may also suggest that mountains can form where plates move apart, and/or slide side to side or past each other. This is actually correct, as the following slide will demonstrate.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g. “We’ll continue thinking about this focus question during our next investigation and see if we gather more information to add to our answer.”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5335311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“This slide shows three main types of plate boundaries: divergent, convergent, and transform. The arrows indicate the direction of plate movement in each diagram.”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 </a:t>
            </a:r>
            <a:r>
              <a:rPr lang="en-US" sz="1200" i="1" kern="1200" dirty="0">
                <a:solidFill>
                  <a:schemeClr val="tx1"/>
                </a:solidFill>
                <a:latin typeface="+mn-lt"/>
                <a:ea typeface="+mn-ea"/>
                <a:cs typeface="+mn-cs"/>
              </a:rPr>
              <a:t>divergent boundary</a:t>
            </a:r>
            <a:r>
              <a:rPr lang="en-US" sz="1200" kern="1200" dirty="0">
                <a:solidFill>
                  <a:schemeClr val="tx1"/>
                </a:solidFill>
                <a:latin typeface="+mn-lt"/>
                <a:ea typeface="+mn-ea"/>
                <a:cs typeface="+mn-cs"/>
              </a:rPr>
              <a:t>, tectonic plates move away from each other,</a:t>
            </a:r>
            <a:r>
              <a:rPr lang="en-US" sz="1200" kern="1200" baseline="0" dirty="0">
                <a:solidFill>
                  <a:schemeClr val="tx1"/>
                </a:solidFill>
                <a:latin typeface="+mn-lt"/>
                <a:ea typeface="+mn-ea"/>
                <a:cs typeface="+mn-cs"/>
              </a:rPr>
              <a:t> which is called </a:t>
            </a:r>
            <a:r>
              <a:rPr lang="en-US" sz="1200" i="1" kern="1200" baseline="0" dirty="0">
                <a:solidFill>
                  <a:schemeClr val="tx1"/>
                </a:solidFill>
                <a:latin typeface="+mn-lt"/>
                <a:ea typeface="+mn-ea"/>
                <a:cs typeface="+mn-cs"/>
              </a:rPr>
              <a:t>extension</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At a </a:t>
            </a:r>
            <a:r>
              <a:rPr lang="en-US" sz="1200" i="1" kern="1200" dirty="0">
                <a:solidFill>
                  <a:schemeClr val="tx1"/>
                </a:solidFill>
                <a:latin typeface="+mn-lt"/>
                <a:ea typeface="+mn-ea"/>
                <a:cs typeface="+mn-cs"/>
              </a:rPr>
              <a:t>convergent boundary</a:t>
            </a:r>
            <a:r>
              <a:rPr lang="en-US" sz="1200" kern="1200" dirty="0">
                <a:solidFill>
                  <a:schemeClr val="tx1"/>
                </a:solidFill>
                <a:latin typeface="+mn-lt"/>
                <a:ea typeface="+mn-ea"/>
                <a:cs typeface="+mn-cs"/>
              </a:rPr>
              <a:t>, plates move toward each other, and at a </a:t>
            </a:r>
            <a:r>
              <a:rPr lang="en-US" sz="1200" i="1" kern="1200" dirty="0">
                <a:solidFill>
                  <a:schemeClr val="tx1"/>
                </a:solidFill>
                <a:latin typeface="+mn-lt"/>
                <a:ea typeface="+mn-ea"/>
                <a:cs typeface="+mn-cs"/>
              </a:rPr>
              <a:t>transform boundary</a:t>
            </a:r>
            <a:r>
              <a:rPr lang="en-US" sz="1200" kern="1200" dirty="0">
                <a:solidFill>
                  <a:schemeClr val="tx1"/>
                </a:solidFill>
                <a:latin typeface="+mn-lt"/>
                <a:ea typeface="+mn-ea"/>
                <a:cs typeface="+mn-cs"/>
              </a:rPr>
              <a:t>, plates slide past each other, which is called </a:t>
            </a:r>
            <a:r>
              <a:rPr lang="en-US" sz="1200" i="1" kern="1200" dirty="0">
                <a:solidFill>
                  <a:schemeClr val="tx1"/>
                </a:solidFill>
                <a:latin typeface="+mn-lt"/>
                <a:ea typeface="+mn-ea"/>
                <a:cs typeface="+mn-cs"/>
              </a:rPr>
              <a:t>shear</a:t>
            </a:r>
            <a:r>
              <a:rPr lang="en-US" sz="1200" kern="1200" dirty="0">
                <a:solidFill>
                  <a:schemeClr val="tx1"/>
                </a:solidFill>
                <a:latin typeface="+mn-lt"/>
                <a:ea typeface="+mn-ea"/>
                <a:cs typeface="+mn-cs"/>
              </a:rPr>
              <a:t>. This reflects the conclusions we reached about plate movements in our foam-mat investigation, doesn’t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“Plate collisions at convergent boundaries are the most common cause of mountain formation. Remember what happened to the foam mats when you pushed them together?”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“Most convergent boundaries are also </a:t>
            </a:r>
            <a:r>
              <a:rPr lang="en-US" sz="1200" i="1" kern="1200" dirty="0" err="1">
                <a:solidFill>
                  <a:schemeClr val="tx1"/>
                </a:solidFill>
                <a:latin typeface="+mn-lt"/>
                <a:ea typeface="+mn-ea"/>
                <a:cs typeface="+mn-cs"/>
              </a:rPr>
              <a:t>subduction</a:t>
            </a:r>
            <a:r>
              <a:rPr lang="en-US" sz="1200" i="1" kern="1200" dirty="0">
                <a:solidFill>
                  <a:schemeClr val="tx1"/>
                </a:solidFill>
                <a:latin typeface="+mn-lt"/>
                <a:ea typeface="+mn-ea"/>
                <a:cs typeface="+mn-cs"/>
              </a:rPr>
              <a:t> zones</a:t>
            </a:r>
            <a:r>
              <a:rPr lang="en-US" sz="1200" kern="1200" dirty="0">
                <a:solidFill>
                  <a:schemeClr val="tx1"/>
                </a:solidFill>
                <a:latin typeface="+mn-lt"/>
                <a:ea typeface="+mn-ea"/>
                <a:cs typeface="+mn-cs"/>
              </a:rPr>
              <a:t>, where one oceanic plate sinks back into the mantle under another plate. This process causes mantle melting and the formation of volcanic mountains. So mountains form not only when plates collide and crumple upward but when one plate sinks under another and melts.”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“Mountains can also form at divergent and transform boundaries, though this isn’t as common. As we talked about earlier, tectonic plates can pull apart above the rising layer of mantle in a convection cell. This process is called </a:t>
            </a:r>
            <a:r>
              <a:rPr lang="en-US" sz="1200" i="1" kern="1200" dirty="0">
                <a:solidFill>
                  <a:schemeClr val="tx1"/>
                </a:solidFill>
                <a:latin typeface="+mn-lt"/>
                <a:ea typeface="+mn-ea"/>
                <a:cs typeface="+mn-cs"/>
              </a:rPr>
              <a:t>seafloor spreading</a:t>
            </a:r>
            <a:r>
              <a:rPr lang="en-US" sz="1200" kern="1200" dirty="0">
                <a:solidFill>
                  <a:schemeClr val="tx1"/>
                </a:solidFill>
                <a:latin typeface="+mn-lt"/>
                <a:ea typeface="+mn-ea"/>
                <a:cs typeface="+mn-cs"/>
              </a:rPr>
              <a:t>. Heat from the rising mantle causes the crust to expand at this divergent boundary and grow into a </a:t>
            </a:r>
            <a:r>
              <a:rPr lang="en-US" sz="1200" kern="1200" dirty="0" err="1">
                <a:solidFill>
                  <a:schemeClr val="tx1"/>
                </a:solidFill>
                <a:latin typeface="+mn-lt"/>
                <a:ea typeface="+mn-ea"/>
                <a:cs typeface="+mn-cs"/>
              </a:rPr>
              <a:t>midocean</a:t>
            </a:r>
            <a:r>
              <a:rPr lang="en-US" sz="1200" kern="1200" dirty="0">
                <a:solidFill>
                  <a:schemeClr val="tx1"/>
                </a:solidFill>
                <a:latin typeface="+mn-lt"/>
                <a:ea typeface="+mn-ea"/>
                <a:cs typeface="+mn-cs"/>
              </a:rPr>
              <a:t> ridge or giant undersea mountain range.”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“At a transform boundary, mountains can form where a kink or bend in the fault line makes it difficult for two plates to slide past each other. As the plates crumple up against each other, mountains can form. Examples include the San Gabriel Mountains and the San Bernardino Mountains along the San Andreas Fault in Southern California.”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331871134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Review the key science ideas on the slide that answer the focus question. Emphasize that participants’ observations and evidence from the foam-mat investigation helped shape these responses.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lvl="0" indent="-228600">
              <a:buFont typeface="+mj-lt"/>
              <a:buNone/>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we’ll explore ideas about Earth’s changing surface from lesson 3b.”</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16445760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Review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focus question from ECS lesson 3a will guide student learning throughout lesson 3b as well.”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pPr lvl="0"/>
            <a:r>
              <a:rPr lang="en-US" sz="1200" kern="1200" dirty="0">
                <a:solidFill>
                  <a:schemeClr val="tx1"/>
                </a:solidFill>
                <a:latin typeface="+mn-lt"/>
                <a:ea typeface="+mn-ea"/>
                <a:cs typeface="+mn-cs"/>
              </a:rPr>
              <a:t>a. “The graham crackers on this slide have been dipped in water and are a little soggy.”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“Imagine that these soggy graham crackers are two tectonic plates that are moving toward each other at a convergent boundary.”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a:p>
        </p:txBody>
      </p:sp>
    </p:spTree>
    <p:extLst>
      <p:ext uri="{BB962C8B-B14F-4D97-AF65-F5344CB8AC3E}">
        <p14:creationId xmlns:p14="http://schemas.microsoft.com/office/powerpoint/2010/main" val="39468251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a:r>
              <a:rPr lang="en-US" sz="1200" kern="1200" dirty="0">
                <a:solidFill>
                  <a:schemeClr val="tx1"/>
                </a:solidFill>
                <a:latin typeface="+mn-lt"/>
                <a:ea typeface="+mn-ea"/>
                <a:cs typeface="+mn-cs"/>
              </a:rPr>
              <a:t>a. Read the directions on the slide and ask participants to write the question in their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participants work on their predictions, toggle back to the previous slide so they can make a sketch of the graham crackers.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everyone has finished writing their predictions and drawing their sketches before advancing the </a:t>
            </a:r>
            <a:r>
              <a:rPr lang="en-US" sz="1200" kern="1200">
                <a:solidFill>
                  <a:schemeClr val="tx1"/>
                </a:solidFill>
                <a:latin typeface="+mn-lt"/>
                <a:ea typeface="+mn-ea"/>
                <a:cs typeface="+mn-cs"/>
              </a:rPr>
              <a:t>slide.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18065903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“The slide shows what happened to the graham crackers when they collided. Is this what you predicted?”</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participants to share their predictions and observations.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a:p>
        </p:txBody>
      </p:sp>
    </p:spTree>
    <p:extLst>
      <p:ext uri="{BB962C8B-B14F-4D97-AF65-F5344CB8AC3E}">
        <p14:creationId xmlns:p14="http://schemas.microsoft.com/office/powerpoint/2010/main" val="306497354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lvl="0"/>
            <a:r>
              <a:rPr lang="en-US" sz="1200" kern="1200" dirty="0">
                <a:solidFill>
                  <a:schemeClr val="tx1"/>
                </a:solidFill>
                <a:latin typeface="+mn-lt"/>
                <a:ea typeface="+mn-ea"/>
                <a:cs typeface="+mn-cs"/>
              </a:rPr>
              <a:t>a. Read the questions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several participants to share their ideas and observations. Remind them to use evidence from the investigations to support their answers.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1349684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a:t>
            </a:r>
            <a:r>
              <a:rPr lang="en-US" sz="1200" kern="1200" dirty="0">
                <a:solidFill>
                  <a:schemeClr val="tx1"/>
                </a:solidFill>
                <a:effectLst/>
                <a:latin typeface="+mn-lt"/>
                <a:ea typeface="+mn-ea"/>
                <a:cs typeface="+mn-cs"/>
              </a:rPr>
              <a:t>Introduce the focus questions that will guide today’s session.</a:t>
            </a:r>
            <a:endParaRPr lang="en-US" dirty="0"/>
          </a:p>
          <a:p>
            <a:pPr lvl="0"/>
            <a:endParaRPr lang="en-US" dirty="0"/>
          </a:p>
          <a:p>
            <a:pPr lvl="0"/>
            <a:r>
              <a:rPr lang="en-US" dirty="0"/>
              <a:t>b. </a:t>
            </a:r>
            <a:r>
              <a:rPr lang="en-US" baseline="0" dirty="0"/>
              <a:t>“</a:t>
            </a:r>
            <a:r>
              <a:rPr lang="en-US" dirty="0"/>
              <a:t>Each day we’re going to have at least one lesson analysis focus question and one 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“This diagram is an example of a continent-versus-continent collision in which the sides of two tectonic plates crumple up and form a mountain range. A collision of this type between the Indian and Eurasian Plates formed the Himalayan Mountains.”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Compare this illustration with the photo of the crumpled-up graham crackers. Note that the two images are very similar in illustrating how plate collisions form mountains.</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Earth’s tectonic plates move very slowly, and unlike the graham-cracker and foam-mat models, plate collisions form mountains and mountain ranges a tiny bit at a time over many, many years. This is why we can’t see mountains being built.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60</a:t>
            </a:fld>
            <a:endParaRPr lang="en-US"/>
          </a:p>
        </p:txBody>
      </p:sp>
    </p:spTree>
    <p:extLst>
      <p:ext uri="{BB962C8B-B14F-4D97-AF65-F5344CB8AC3E}">
        <p14:creationId xmlns:p14="http://schemas.microsoft.com/office/powerpoint/2010/main" val="10140643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lvl="0" indent="-228600">
              <a:buNone/>
            </a:pPr>
            <a:r>
              <a:rPr lang="en-US" sz="1200" kern="1200" dirty="0">
                <a:solidFill>
                  <a:schemeClr val="tx1"/>
                </a:solidFill>
                <a:latin typeface="+mn-lt"/>
                <a:ea typeface="+mn-ea"/>
                <a:cs typeface="+mn-cs"/>
              </a:rPr>
              <a:t>a. Review the focus question on the slide.</a:t>
            </a:r>
          </a:p>
          <a:p>
            <a:pPr marL="228600" lvl="0" indent="-228600">
              <a:buNone/>
            </a:pPr>
            <a:endParaRPr lang="en-US" sz="1200" kern="1200" dirty="0">
              <a:solidFill>
                <a:schemeClr val="tx1"/>
              </a:solidFill>
              <a:latin typeface="+mn-lt"/>
              <a:ea typeface="+mn-ea"/>
              <a:cs typeface="+mn-cs"/>
            </a:endParaRPr>
          </a:p>
          <a:p>
            <a:pPr marL="228600" lvl="0" indent="-228600">
              <a:buNone/>
            </a:pPr>
            <a:r>
              <a:rPr lang="en-US" sz="1200" kern="1200" dirty="0">
                <a:solidFill>
                  <a:schemeClr val="tx1"/>
                </a:solidFill>
                <a:latin typeface="+mn-lt"/>
                <a:ea typeface="+mn-ea"/>
                <a:cs typeface="+mn-cs"/>
              </a:rPr>
              <a:t>b. Ask: “How would you answer this question now?”</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Invite participants to share their ideas for answering the question, using evidence from the mat and graham-cracker investigations to support their ideas.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d. “As others share their ideas and evidence, listen carefully and be prepared to agree, disagree, ask questions, or add new ideas and evidence.”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During this discussion, record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153353110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Review the key science ideas on the slide that answer the focus question. Emphasize that participants’ observations and evidence from the mat and graham-cracker investigations helped shape these responses.</a:t>
            </a:r>
          </a:p>
          <a:p>
            <a:endParaRPr lang="en-US"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188156979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a:t>
            </a:r>
            <a:r>
              <a:rPr lang="en-US" dirty="0"/>
              <a:t> min</a:t>
            </a:r>
          </a:p>
          <a:p>
            <a:endParaRPr lang="en-US" dirty="0"/>
          </a:p>
          <a:p>
            <a:r>
              <a:rPr lang="en-US" dirty="0"/>
              <a:t>a.</a:t>
            </a:r>
            <a:r>
              <a:rPr lang="en-US" baseline="0" dirty="0"/>
              <a:t> </a:t>
            </a:r>
            <a:r>
              <a:rPr lang="en-US" sz="1200" kern="1200" dirty="0">
                <a:solidFill>
                  <a:schemeClr val="tx1"/>
                </a:solidFill>
                <a:latin typeface="+mn-lt"/>
                <a:ea typeface="+mn-ea"/>
                <a:cs typeface="+mn-cs"/>
              </a:rPr>
              <a:t>“Our next investigation is from ECS lesson 4a.”</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extLst>
      <p:ext uri="{BB962C8B-B14F-4D97-AF65-F5344CB8AC3E}">
        <p14:creationId xmlns:p14="http://schemas.microsoft.com/office/powerpoint/2010/main" val="28624355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Less than 1 min</a:t>
            </a:r>
          </a:p>
          <a:p>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Read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focus question will guide student learning throughout ECS lesson</a:t>
            </a:r>
            <a:r>
              <a:rPr lang="en-US" sz="1200" kern="1200" baseline="0" dirty="0">
                <a:solidFill>
                  <a:schemeClr val="tx1"/>
                </a:solidFill>
                <a:latin typeface="+mn-lt"/>
                <a:ea typeface="+mn-ea"/>
                <a:cs typeface="+mn-cs"/>
              </a:rPr>
              <a:t> 4a</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this question in their science notebooks and draw a box around it.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lvl="0"/>
            <a:r>
              <a:rPr lang="en-US" sz="1200" kern="1200" dirty="0">
                <a:solidFill>
                  <a:schemeClr val="tx1"/>
                </a:solidFill>
                <a:latin typeface="+mn-lt"/>
                <a:ea typeface="+mn-ea"/>
                <a:cs typeface="+mn-cs"/>
              </a:rPr>
              <a:t>a. Have participants pair up with the same partners from previous investigations.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Direct participants to locate handout 4.1 (Map of Plate Boundaries around the World) in their lesson plans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 map shows the boundaries of Earth’s major tectonic plates.”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65</a:t>
            </a:fld>
            <a:endParaRPr lang="en-US"/>
          </a:p>
        </p:txBody>
      </p:sp>
    </p:spTree>
    <p:extLst>
      <p:ext uri="{BB962C8B-B14F-4D97-AF65-F5344CB8AC3E}">
        <p14:creationId xmlns:p14="http://schemas.microsoft.com/office/powerpoint/2010/main" val="407598451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a:r>
              <a:rPr lang="en-US" sz="1200" kern="1200" dirty="0">
                <a:solidFill>
                  <a:schemeClr val="tx1"/>
                </a:solidFill>
                <a:latin typeface="+mn-lt"/>
                <a:ea typeface="+mn-ea"/>
                <a:cs typeface="+mn-cs"/>
              </a:rPr>
              <a:t>a. Read the questions on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“Examine the map on your handouts and discuss these questions with your partners. Then write your answers in your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16342281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lvl="0"/>
            <a:r>
              <a:rPr lang="en-US" sz="1200" kern="1200" dirty="0">
                <a:solidFill>
                  <a:schemeClr val="tx1"/>
                </a:solidFill>
                <a:latin typeface="+mn-lt"/>
                <a:ea typeface="+mn-ea"/>
                <a:cs typeface="+mn-cs"/>
              </a:rPr>
              <a:t>a. Read the questions on the slide</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questions with your partners and write your answers in your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and observations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1634228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“This map shows Earth’s tectonic plates and their motion. Three types of plate boundaries are shown at the bottom of the slide. The green lines on the map represent divergent motion, the black lines represent transform motion, and the pink lines represent convergent motion.”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Have participants pair up with an elbow partner,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compare this map with the map they just examined, and share their observations.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Whole</a:t>
            </a:r>
            <a:r>
              <a:rPr lang="en-US" sz="1200" b="1" kern="1200" baseline="0" dirty="0">
                <a:solidFill>
                  <a:schemeClr val="tx1"/>
                </a:solidFill>
                <a:latin typeface="+mn-lt"/>
                <a:ea typeface="+mn-ea"/>
                <a:cs typeface="+mn-cs"/>
              </a:rPr>
              <a:t> group: </a:t>
            </a:r>
            <a:r>
              <a:rPr lang="en-US" sz="1200" kern="1200" baseline="0" dirty="0">
                <a:solidFill>
                  <a:schemeClr val="tx1"/>
                </a:solidFill>
                <a:latin typeface="+mn-lt"/>
                <a:ea typeface="+mn-ea"/>
                <a:cs typeface="+mn-cs"/>
              </a:rPr>
              <a:t>Invite a few participants to share their observations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10176635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“Next, we’ll explore ideas about Earth’s changing surface from lesson 4b.”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a:p>
        </p:txBody>
      </p:sp>
    </p:spTree>
    <p:extLst>
      <p:ext uri="{BB962C8B-B14F-4D97-AF65-F5344CB8AC3E}">
        <p14:creationId xmlns:p14="http://schemas.microsoft.com/office/powerpoint/2010/main" val="3601302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lvl="0"/>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our final content deepening investigation, we’ll gather more information about plate boundaries to help us answer this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from lesson 4a will guide student learning throughout lesson 4b as well.”</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70</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pPr marL="228600" lvl="0" indent="-228600">
              <a:buFont typeface="+mj-lt"/>
              <a:buNone/>
            </a:pPr>
            <a:r>
              <a:rPr lang="en-US" sz="1200" kern="1200" dirty="0">
                <a:solidFill>
                  <a:schemeClr val="tx1"/>
                </a:solidFill>
                <a:latin typeface="+mn-lt"/>
                <a:ea typeface="+mn-ea"/>
                <a:cs typeface="+mn-cs"/>
              </a:rPr>
              <a:t>a. “For this investigation, you’ll work in pairs again. You’ll also need your plate-boundaries map from the previous investigation.”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71</a:t>
            </a:fld>
            <a:endParaRPr lang="en-US"/>
          </a:p>
        </p:txBody>
      </p:sp>
    </p:spTree>
    <p:extLst>
      <p:ext uri="{BB962C8B-B14F-4D97-AF65-F5344CB8AC3E}">
        <p14:creationId xmlns:p14="http://schemas.microsoft.com/office/powerpoint/2010/main" val="154495715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lvl="0"/>
            <a:r>
              <a:rPr lang="en-US" sz="1200" kern="1200" dirty="0">
                <a:solidFill>
                  <a:schemeClr val="tx1"/>
                </a:solidFill>
                <a:latin typeface="+mn-lt"/>
                <a:ea typeface="+mn-ea"/>
                <a:cs typeface="+mn-cs"/>
              </a:rPr>
              <a:t>a. Direct participants to locate handout 4.2 (Physical Map of the World) in their lesson plans binders.</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b. “This map shows the topographic features of Earth’s surface, such as ocean basins, continents, and mountains.”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72</a:t>
            </a:fld>
            <a:endParaRPr lang="en-US"/>
          </a:p>
        </p:txBody>
      </p:sp>
    </p:spTree>
    <p:extLst>
      <p:ext uri="{BB962C8B-B14F-4D97-AF65-F5344CB8AC3E}">
        <p14:creationId xmlns:p14="http://schemas.microsoft.com/office/powerpoint/2010/main" val="399349385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a:r>
              <a:rPr lang="en-US" sz="1200" kern="1200" dirty="0">
                <a:solidFill>
                  <a:schemeClr val="tx1"/>
                </a:solidFill>
                <a:latin typeface="+mn-lt"/>
                <a:ea typeface="+mn-ea"/>
                <a:cs typeface="+mn-cs"/>
              </a:rPr>
              <a:t>a. Read the directions and questions on the slide.</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the two maps on your handouts and discuss the questions on the slide. Then write your answers in your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and observations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16342281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“Next, we’ll compare this plate-boundaries map with another showing where volcanoes and earthquakes are located on Earth’s surface.”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“What do you predict you’ll see when you compare these maps?”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74</a:t>
            </a:fld>
            <a:endParaRPr lang="en-US"/>
          </a:p>
        </p:txBody>
      </p:sp>
    </p:spTree>
    <p:extLst>
      <p:ext uri="{BB962C8B-B14F-4D97-AF65-F5344CB8AC3E}">
        <p14:creationId xmlns:p14="http://schemas.microsoft.com/office/powerpoint/2010/main" val="35830938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lvl="0"/>
            <a:r>
              <a:rPr lang="en-US" sz="1200" kern="1200" dirty="0">
                <a:solidFill>
                  <a:schemeClr val="tx1"/>
                </a:solidFill>
                <a:latin typeface="+mn-lt"/>
                <a:ea typeface="+mn-ea"/>
                <a:cs typeface="+mn-cs"/>
              </a:rPr>
              <a:t>a. Direct participants to locate handout 4.3 (Volcanoes and Earthquakes around the World) in their lesson plans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map shows the distribution of volcanoes and earthquakes across Earth’s surface. The black dots represent volcanoes, and the red dots represent earthquakes.”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75</a:t>
            </a:fld>
            <a:endParaRPr lang="en-US"/>
          </a:p>
        </p:txBody>
      </p:sp>
    </p:spTree>
    <p:extLst>
      <p:ext uri="{BB962C8B-B14F-4D97-AF65-F5344CB8AC3E}">
        <p14:creationId xmlns:p14="http://schemas.microsoft.com/office/powerpoint/2010/main" val="10493836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a:r>
              <a:rPr lang="en-US" sz="1200" kern="1200" dirty="0">
                <a:solidFill>
                  <a:schemeClr val="tx1"/>
                </a:solidFill>
                <a:latin typeface="+mn-lt"/>
                <a:ea typeface="+mn-ea"/>
                <a:cs typeface="+mn-cs"/>
              </a:rPr>
              <a:t>a. Read the directions and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“Compare the two maps on your handouts and discuss the questions on the slide. Then write your answers in your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and observations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76</a:t>
            </a:fld>
            <a:endParaRPr lang="en-US">
              <a:solidFill>
                <a:prstClr val="black"/>
              </a:solidFill>
            </a:endParaRPr>
          </a:p>
        </p:txBody>
      </p:sp>
    </p:spTree>
    <p:extLst>
      <p:ext uri="{BB962C8B-B14F-4D97-AF65-F5344CB8AC3E}">
        <p14:creationId xmlns:p14="http://schemas.microsoft.com/office/powerpoint/2010/main" val="16342281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Invite participants to share their ideas for answering the question, using observations and evidence from the map investigations.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p>
          <a:p>
            <a:pPr marL="228600" lvl="0" indent="-228600">
              <a:buNone/>
            </a:pPr>
            <a:endParaRPr lang="en-US" sz="1200" kern="1200" dirty="0">
              <a:solidFill>
                <a:schemeClr val="tx1"/>
              </a:solidFill>
              <a:latin typeface="+mn-lt"/>
              <a:ea typeface="+mn-ea"/>
              <a:cs typeface="+mn-cs"/>
            </a:endParaRPr>
          </a:p>
          <a:p>
            <a:pPr marL="228600" lvl="0" indent="-228600">
              <a:buNone/>
            </a:pP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77</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Review the key science ideas on the slide that answer the focus question. Emphasize that participants’ observations and evidence from the map investigations helped shape these responses.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copy these ideas into their science notebooks under the focus question.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78</a:t>
            </a:fld>
            <a:endParaRPr lang="en-US">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79</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8 min</a:t>
            </a:r>
          </a:p>
          <a:p>
            <a:pPr eaLnBrk="1" hangingPunct="1"/>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Divide participants into two groups. Have Group 1 come up with some conclusions/key ideas related to focus questions 1 and 2. Have Group 2 do the same thing for focus questions 3 and 4. </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Give each group 3 minutes to come up with ideas and conclusions.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Allow a 2-minute share-out for each group.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500" eaLnBrk="0" fontAlgn="base" hangingPunct="0">
              <a:spcBef>
                <a:spcPct val="30000"/>
              </a:spcBef>
              <a:spcAft>
                <a:spcPct val="0"/>
              </a:spcAft>
              <a:defRPr/>
            </a:pPr>
            <a:r>
              <a:rPr lang="en-US" dirty="0">
                <a:latin typeface="Arial" charset="0"/>
              </a:rPr>
              <a:t>15</a:t>
            </a:r>
            <a:r>
              <a:rPr lang="en-US" baseline="0" dirty="0">
                <a:latin typeface="Arial" charset="0"/>
              </a:rPr>
              <a:t> min </a:t>
            </a:r>
          </a:p>
          <a:p>
            <a:pPr defTabSz="931500" eaLnBrk="0" fontAlgn="base" hangingPunct="0">
              <a:spcBef>
                <a:spcPct val="30000"/>
              </a:spcBef>
              <a:spcAft>
                <a:spcPct val="0"/>
              </a:spcAft>
              <a:defRPr/>
            </a:pPr>
            <a:endParaRPr lang="en-US" baseline="0" dirty="0">
              <a:latin typeface="Arial" charset="0"/>
            </a:endParaRPr>
          </a:p>
          <a:p>
            <a:r>
              <a:rPr lang="en-US" sz="1200" kern="1200" dirty="0">
                <a:solidFill>
                  <a:schemeClr val="tx1"/>
                </a:solidFill>
                <a:latin typeface="+mn-lt"/>
                <a:ea typeface="+mn-ea"/>
                <a:cs typeface="+mn-cs"/>
              </a:rPr>
              <a:t>a. Have participants look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at a dialogue example for strategy 3 that highlights probe and challenge questions.</a:t>
            </a:r>
          </a:p>
          <a:p>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r>
              <a:rPr lang="en-US" sz="1200" b="0" kern="1200" dirty="0">
                <a:solidFill>
                  <a:schemeClr val="tx1"/>
                </a:solidFill>
                <a:latin typeface="+mn-lt"/>
                <a:ea typeface="+mn-ea"/>
                <a:cs typeface="+mn-cs"/>
              </a:rPr>
              <a:t>b. The purposes of this activity are as follows:</a:t>
            </a:r>
            <a:endParaRPr lang="en-US" sz="1600" b="0" kern="1200" dirty="0">
              <a:solidFill>
                <a:schemeClr val="tx1"/>
              </a:solidFill>
              <a:latin typeface="+mn-lt"/>
              <a:ea typeface="+mn-ea"/>
              <a:cs typeface="+mn-cs"/>
            </a:endParaRPr>
          </a:p>
          <a:p>
            <a:endParaRPr lang="en-US" sz="1600" b="0" kern="1200" dirty="0">
              <a:solidFill>
                <a:schemeClr val="tx1"/>
              </a:solidFill>
              <a:latin typeface="+mn-lt"/>
              <a:ea typeface="+mn-ea"/>
              <a:cs typeface="+mn-cs"/>
            </a:endParaRPr>
          </a:p>
          <a:p>
            <a:pPr marL="228600" indent="-137160"/>
            <a:r>
              <a:rPr lang="en-US" sz="1200" kern="1200" dirty="0">
                <a:solidFill>
                  <a:schemeClr val="tx1"/>
                </a:solidFill>
                <a:latin typeface="+mn-lt"/>
                <a:ea typeface="+mn-ea"/>
                <a:cs typeface="+mn-cs"/>
              </a:rPr>
              <a:t>1. To get participants’ heads back into the questioning strategies discussed on day 1. </a:t>
            </a:r>
          </a:p>
          <a:p>
            <a:pPr marL="228600" indent="-137160"/>
            <a:endParaRPr lang="en-US" sz="1200" kern="1200" dirty="0">
              <a:solidFill>
                <a:schemeClr val="tx1"/>
              </a:solidFill>
              <a:latin typeface="+mn-lt"/>
              <a:ea typeface="+mn-ea"/>
              <a:cs typeface="+mn-cs"/>
            </a:endParaRPr>
          </a:p>
          <a:p>
            <a:pPr marL="228600" indent="-137160"/>
            <a:r>
              <a:rPr lang="en-US" sz="1200" kern="1200" dirty="0">
                <a:solidFill>
                  <a:schemeClr val="tx1"/>
                </a:solidFill>
                <a:latin typeface="+mn-lt"/>
                <a:ea typeface="+mn-ea"/>
                <a:cs typeface="+mn-cs"/>
              </a:rPr>
              <a:t>2. To make sure participants understand the distinct purposes of probe and challenge questions:  </a:t>
            </a:r>
          </a:p>
          <a:p>
            <a:endParaRPr lang="en-US" sz="1200" b="1" kern="1200" dirty="0">
              <a:solidFill>
                <a:schemeClr val="tx1"/>
              </a:solidFill>
              <a:latin typeface="+mn-lt"/>
              <a:ea typeface="+mn-ea"/>
              <a:cs typeface="+mn-cs"/>
            </a:endParaRPr>
          </a:p>
          <a:p>
            <a:pPr marL="274320" lvl="1" indent="-137160">
              <a:buFont typeface="Arial" pitchFamily="34" charset="0"/>
              <a:buChar char="•"/>
            </a:pPr>
            <a:r>
              <a:rPr lang="en-US" sz="1200" b="1" kern="1200" dirty="0">
                <a:solidFill>
                  <a:schemeClr val="tx1"/>
                </a:solidFill>
                <a:latin typeface="+mn-lt"/>
                <a:ea typeface="+mn-ea"/>
                <a:cs typeface="+mn-cs"/>
              </a:rPr>
              <a:t>Probe questions</a:t>
            </a:r>
            <a:r>
              <a:rPr lang="en-US" sz="1200" kern="1200" dirty="0">
                <a:solidFill>
                  <a:schemeClr val="tx1"/>
                </a:solidFill>
                <a:latin typeface="+mn-lt"/>
                <a:ea typeface="+mn-ea"/>
                <a:cs typeface="+mn-cs"/>
              </a:rPr>
              <a:t> seek to understand what students are saying/writing and encourage them to explain their ideas more clearly or fully (not to change their thinking).</a:t>
            </a:r>
          </a:p>
          <a:p>
            <a:pPr marL="274320" lvl="1" indent="-137160">
              <a:buFont typeface="Arial" pitchFamily="34" charset="0"/>
              <a:buChar char="•"/>
            </a:pPr>
            <a:r>
              <a:rPr lang="en-US" sz="1200" b="1" kern="1200" dirty="0">
                <a:solidFill>
                  <a:schemeClr val="tx1"/>
                </a:solidFill>
                <a:latin typeface="+mn-lt"/>
                <a:ea typeface="+mn-ea"/>
                <a:cs typeface="+mn-cs"/>
              </a:rPr>
              <a:t>Challenge questions</a:t>
            </a:r>
            <a:r>
              <a:rPr lang="en-US" sz="1200" kern="1200" dirty="0">
                <a:solidFill>
                  <a:schemeClr val="tx1"/>
                </a:solidFill>
                <a:latin typeface="+mn-lt"/>
                <a:ea typeface="+mn-ea"/>
                <a:cs typeface="+mn-cs"/>
              </a:rPr>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1" indent="-228600">
              <a:buNone/>
            </a:pPr>
            <a:r>
              <a:rPr lang="en-US" sz="1200" u="none" kern="1200" dirty="0">
                <a:solidFill>
                  <a:schemeClr val="tx1"/>
                </a:solidFill>
                <a:latin typeface="+mn-lt"/>
                <a:ea typeface="+mn-ea"/>
                <a:cs typeface="+mn-cs"/>
              </a:rPr>
              <a:t>a. Forecast </a:t>
            </a:r>
            <a:r>
              <a:rPr lang="en-US" sz="1200" kern="1200" dirty="0">
                <a:solidFill>
                  <a:schemeClr val="tx1"/>
                </a:solidFill>
                <a:latin typeface="+mn-lt"/>
                <a:ea typeface="+mn-ea"/>
                <a:cs typeface="+mn-cs"/>
              </a:rPr>
              <a:t>that tomorrow </a:t>
            </a:r>
            <a:r>
              <a:rPr lang="en-US" sz="1200" kern="1200">
                <a:solidFill>
                  <a:schemeClr val="tx1"/>
                </a:solidFill>
                <a:latin typeface="+mn-lt"/>
                <a:ea typeface="+mn-ea"/>
                <a:cs typeface="+mn-cs"/>
              </a:rPr>
              <a:t>you’ll tackle two </a:t>
            </a:r>
            <a:r>
              <a:rPr lang="en-US" sz="1200" kern="1200" dirty="0">
                <a:solidFill>
                  <a:schemeClr val="tx1"/>
                </a:solidFill>
                <a:latin typeface="+mn-lt"/>
                <a:ea typeface="+mn-ea"/>
                <a:cs typeface="+mn-cs"/>
              </a:rPr>
              <a:t>new, closely interconnected Student Thinking Lens strategies.</a:t>
            </a:r>
          </a:p>
          <a:p>
            <a:pPr marL="228600" lvl="1" indent="-228600">
              <a:buNone/>
            </a:pPr>
            <a:endParaRPr lang="en-US" sz="1200" kern="1200" dirty="0">
              <a:solidFill>
                <a:schemeClr val="tx1"/>
              </a:solidFill>
              <a:latin typeface="+mn-lt"/>
              <a:ea typeface="+mn-ea"/>
              <a:cs typeface="+mn-cs"/>
            </a:endParaRPr>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copy the homework assignment into their science notebooks.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Remind</a:t>
            </a:r>
            <a:r>
              <a:rPr lang="en-US" sz="1200" kern="1200" dirty="0">
                <a:solidFill>
                  <a:schemeClr val="tx1"/>
                </a:solidFill>
                <a:latin typeface="+mn-lt"/>
                <a:ea typeface="+mn-ea"/>
                <a:cs typeface="+mn-cs"/>
              </a:rPr>
              <a:t> participants about their homework for Friday (becoming experts on the lesson plans assigned to them).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80</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81</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Make sure participants have </a:t>
            </a:r>
            <a:r>
              <a:rPr lang="en-US" sz="1200" b="1" u="none"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to think</a:t>
            </a:r>
            <a:r>
              <a:rPr lang="en-US" sz="1200" kern="1200" baseline="0" dirty="0">
                <a:solidFill>
                  <a:schemeClr val="tx1"/>
                </a:solidFill>
                <a:latin typeface="+mn-lt"/>
                <a:ea typeface="+mn-ea"/>
                <a:cs typeface="+mn-cs"/>
              </a:rPr>
              <a:t> about the questions on the reflections sheet </a:t>
            </a:r>
            <a:r>
              <a:rPr lang="en-US" sz="1200" kern="1200" dirty="0">
                <a:solidFill>
                  <a:schemeClr val="tx1"/>
                </a:solidFill>
                <a:latin typeface="+mn-lt"/>
                <a:ea typeface="+mn-ea"/>
                <a:cs typeface="+mn-cs"/>
              </a:rPr>
              <a:t>(</a:t>
            </a:r>
            <a:r>
              <a:rPr lang="en-US" sz="1200" kern="1200">
                <a:solidFill>
                  <a:schemeClr val="tx1"/>
                </a:solidFill>
                <a:latin typeface="+mn-lt"/>
                <a:ea typeface="+mn-ea"/>
                <a:cs typeface="+mn-cs"/>
              </a:rPr>
              <a:t>handout 2.5 </a:t>
            </a:r>
            <a:r>
              <a:rPr lang="en-US" sz="1200" kern="1200" dirty="0">
                <a:solidFill>
                  <a:schemeClr val="tx1"/>
                </a:solidFill>
                <a:latin typeface="+mn-lt"/>
                <a:ea typeface="+mn-ea"/>
                <a:cs typeface="+mn-cs"/>
              </a:rPr>
              <a:t>in the PD program binder)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270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“Today we’ll explore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focus question: How can lesson analysis help us better understand how elicit, probe, and challenge questions can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reveal and challenge student thinking?”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“But first let’s discuss what lesson analysis</a:t>
            </a:r>
            <a:r>
              <a:rPr lang="en-US" sz="1200" kern="1200" baseline="0" dirty="0">
                <a:solidFill>
                  <a:schemeClr val="tx1"/>
                </a:solidFill>
                <a:latin typeface="+mn-lt"/>
                <a:ea typeface="+mn-ea"/>
                <a:cs typeface="+mn-cs"/>
              </a:rPr>
              <a:t> involves</a:t>
            </a:r>
            <a:r>
              <a:rPr lang="en-US" sz="1200" kern="1200" dirty="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774829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197056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727266936"/>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embed/k5qQNr8KW4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pnr1znak-50"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vONwnxVR-m8"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8.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646331"/>
          </a:xfrm>
          <a:prstGeom prst="rect">
            <a:avLst/>
          </a:prstGeom>
          <a:noFill/>
        </p:spPr>
        <p:txBody>
          <a:bodyPr wrap="square" rtlCol="0">
            <a:spAutoFit/>
          </a:bodyPr>
          <a:lstStyle/>
          <a:p>
            <a:pPr algn="ctr"/>
            <a:r>
              <a:rPr lang="en-US" sz="36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a:t>
            </a:r>
            <a:r>
              <a:rPr lang="en-US" sz="2800" dirty="0" err="1"/>
              <a:t>STeLLA</a:t>
            </a:r>
            <a:r>
              <a:rPr lang="en-US" sz="2800" dirty="0"/>
              <a:t>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a:t>
            </a:r>
            <a:r>
              <a:rPr lang="en-US" sz="2800" dirty="0" err="1"/>
              <a:t>STeLLA</a:t>
            </a:r>
            <a:r>
              <a:rPr lang="en-US" sz="2800" dirty="0"/>
              <a:t>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1015663"/>
          </a:xfrm>
          <a:prstGeom prst="rect">
            <a:avLst/>
          </a:prstGeom>
          <a:noFill/>
        </p:spPr>
        <p:txBody>
          <a:bodyPr wrap="square" rtlCol="0">
            <a:spAutoFit/>
          </a:bodyPr>
          <a:lstStyle/>
          <a:p>
            <a:r>
              <a:rPr lang="en-US" sz="3000" b="1" dirty="0">
                <a:latin typeface="Calibri" pitchFamily="34" charset="0"/>
              </a:rPr>
              <a:t>Note: </a:t>
            </a:r>
            <a:r>
              <a:rPr lang="en-US" sz="3000" dirty="0">
                <a:latin typeface="Calibri" pitchFamily="34" charset="0"/>
              </a:rPr>
              <a:t>Find out more about the viewing basics on page 1 of the </a:t>
            </a:r>
            <a:r>
              <a:rPr lang="en-US" sz="3000" dirty="0" err="1">
                <a:latin typeface="Calibri" pitchFamily="34" charset="0"/>
              </a:rPr>
              <a:t>STeLLA</a:t>
            </a:r>
            <a:r>
              <a:rPr lang="en-US" sz="3000" dirty="0">
                <a:latin typeface="Calibri" pitchFamily="34" charset="0"/>
              </a:rPr>
              <a:t>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6940"/>
            <a:ext cx="6172200" cy="990600"/>
          </a:xfrm>
        </p:spPr>
        <p:txBody>
          <a:bodyPr>
            <a:normAutofit/>
          </a:bodyPr>
          <a:lstStyle/>
          <a:p>
            <a:r>
              <a:rPr lang="en-US" dirty="0"/>
              <a:t>Our First Video Clip </a:t>
            </a:r>
          </a:p>
        </p:txBody>
      </p:sp>
      <p:sp>
        <p:nvSpPr>
          <p:cNvPr id="3" name="Content Placeholder 2"/>
          <p:cNvSpPr>
            <a:spLocks noGrp="1"/>
          </p:cNvSpPr>
          <p:nvPr>
            <p:ph idx="1"/>
          </p:nvPr>
        </p:nvSpPr>
        <p:spPr>
          <a:xfrm>
            <a:off x="762000" y="1295400"/>
            <a:ext cx="8153400" cy="5334000"/>
          </a:xfrm>
        </p:spPr>
        <p:txBody>
          <a:bodyPr/>
          <a:lstStyle/>
          <a:p>
            <a:pPr marL="0" indent="0">
              <a:buNone/>
            </a:pPr>
            <a:r>
              <a:rPr lang="en-US" sz="3000" b="1" dirty="0"/>
              <a:t>Context:  </a:t>
            </a:r>
          </a:p>
          <a:p>
            <a:pPr marL="365760" indent="-365760">
              <a:spcBef>
                <a:spcPts val="600"/>
              </a:spcBef>
            </a:pPr>
            <a:r>
              <a:rPr lang="en-US" sz="3000" dirty="0"/>
              <a:t>An interview with a student (Nick) before the teacher begins instruction on Earth’s changing surface.</a:t>
            </a:r>
          </a:p>
          <a:p>
            <a:pPr marL="365760" indent="-365760">
              <a:spcBef>
                <a:spcPts val="600"/>
              </a:spcBef>
            </a:pPr>
            <a:r>
              <a:rPr lang="en-US" sz="3000" dirty="0"/>
              <a:t>Read the context at the top of the video transcript (handout 2.1 in your PD program binder).</a:t>
            </a:r>
          </a:p>
          <a:p>
            <a:pPr marL="365760" indent="-365760">
              <a:spcBef>
                <a:spcPts val="600"/>
              </a:spcBef>
            </a:pPr>
            <a:r>
              <a:rPr lang="en-US" sz="3000" dirty="0"/>
              <a:t>Nick and the interviewer refer to a relief map </a:t>
            </a:r>
            <a:br>
              <a:rPr lang="en-US" sz="3000" dirty="0"/>
            </a:br>
            <a:r>
              <a:rPr lang="en-US" sz="3000" dirty="0"/>
              <a:t>of the United States that shows various topographical features.</a:t>
            </a: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a:p>
            <a:pPr marL="0" indent="0">
              <a:buNone/>
            </a:pPr>
            <a:endParaRPr lang="en-US" sz="1600" dirty="0"/>
          </a:p>
        </p:txBody>
      </p:sp>
      <p:sp>
        <p:nvSpPr>
          <p:cNvPr id="5" name="TextBox 4"/>
          <p:cNvSpPr txBox="1"/>
          <p:nvPr/>
        </p:nvSpPr>
        <p:spPr>
          <a:xfrm>
            <a:off x="7848600" y="533400"/>
            <a:ext cx="914400" cy="646331"/>
          </a:xfrm>
          <a:prstGeom prst="rect">
            <a:avLst/>
          </a:prstGeom>
          <a:solidFill>
            <a:schemeClr val="bg1">
              <a:lumMod val="85000"/>
              <a:alpha val="78000"/>
            </a:schemeClr>
          </a:solidFill>
        </p:spPr>
        <p:txBody>
          <a:bodyPr wrap="square" rtlCol="0">
            <a:spAutoFit/>
          </a:bodyPr>
          <a:lstStyle/>
          <a:p>
            <a:r>
              <a:rPr lang="en-US" b="1" dirty="0"/>
              <a:t>Video </a:t>
            </a:r>
            <a:br>
              <a:rPr lang="en-US" b="1" dirty="0"/>
            </a:br>
            <a:r>
              <a:rPr lang="en-US" b="1" dirty="0"/>
              <a:t>Clip 1</a:t>
            </a:r>
          </a:p>
        </p:txBody>
      </p:sp>
    </p:spTree>
    <p:extLst>
      <p:ext uri="{BB962C8B-B14F-4D97-AF65-F5344CB8AC3E}">
        <p14:creationId xmlns:p14="http://schemas.microsoft.com/office/powerpoint/2010/main" val="100673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elicit and probe questions.</a:t>
            </a:r>
          </a:p>
          <a:p>
            <a:pPr marL="228600" lvl="1" indent="-228600">
              <a:spcBef>
                <a:spcPts val="0"/>
              </a:spcBef>
              <a:spcAft>
                <a:spcPts val="300"/>
              </a:spcAft>
              <a:tabLst>
                <a:tab pos="137160" algn="l"/>
              </a:tabLst>
            </a:pPr>
            <a:r>
              <a:rPr lang="en-US" sz="2600" b="1" dirty="0"/>
              <a:t>Individuals: </a:t>
            </a:r>
            <a:r>
              <a:rPr lang="en-US" sz="2600" dirty="0"/>
              <a:t>Mark E (elicit) and P (probe) on your transcript.</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p:cNvSpPr txBox="1"/>
          <p:nvPr/>
        </p:nvSpPr>
        <p:spPr>
          <a:xfrm>
            <a:off x="2971800" y="6019800"/>
            <a:ext cx="5943600" cy="369332"/>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3"/>
              </a:rPr>
              <a:t>2.1_stella2-04-torres4-SI_pre_nick_c1</a:t>
            </a:r>
            <a:endParaRPr lang="en-US" dirty="0">
              <a:solidFill>
                <a:srgbClr val="0070C0"/>
              </a:solidFill>
              <a:latin typeface="Calibri" pitchFamily="34" charset="0"/>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153400" cy="5029200"/>
          </a:xfrm>
        </p:spPr>
        <p:txBody>
          <a:bodyPr/>
          <a:lstStyle/>
          <a:p>
            <a:pPr marL="0" indent="0">
              <a:spcAft>
                <a:spcPts val="1200"/>
              </a:spcAft>
              <a:buNone/>
            </a:pPr>
            <a:r>
              <a:rPr lang="en-US" sz="3200" dirty="0"/>
              <a:t>Review the interview transcript. </a:t>
            </a:r>
          </a:p>
          <a:p>
            <a:pPr marL="731520" indent="-365760">
              <a:spcBef>
                <a:spcPts val="300"/>
              </a:spcBef>
              <a:spcAft>
                <a:spcPts val="1200"/>
              </a:spcAft>
              <a:tabLst>
                <a:tab pos="457200" algn="l"/>
              </a:tabLst>
            </a:pPr>
            <a:r>
              <a:rPr lang="en-US" sz="3200" dirty="0"/>
              <a:t>What student thinking was revealed through the interviewer’s elicit and probe questions?  </a:t>
            </a:r>
          </a:p>
          <a:p>
            <a:pPr marL="731520" lvl="1" indent="-365760">
              <a:spcBef>
                <a:spcPts val="300"/>
              </a:spcBef>
              <a:spcAft>
                <a:spcPts val="1200"/>
              </a:spcAft>
              <a:tabLst>
                <a:tab pos="457200" algn="l"/>
              </a:tabLst>
            </a:pPr>
            <a:r>
              <a:rPr lang="en-US" sz="3200" dirty="0"/>
              <a:t>What ideas did Nick have about how mountains are formed?  </a:t>
            </a:r>
          </a:p>
          <a:p>
            <a:pPr marL="731520" lvl="1" indent="-365760">
              <a:spcBef>
                <a:spcPts val="300"/>
              </a:spcBef>
              <a:spcAft>
                <a:spcPts val="0"/>
              </a:spcAft>
              <a:tabLst>
                <a:tab pos="457200" algn="l"/>
              </a:tabLst>
            </a:pPr>
            <a:r>
              <a:rPr lang="en-US" sz="3200" dirty="0"/>
              <a:t>Were there places you wished the interviewer had probed more into Nick’s thinking?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a:t>
            </a:r>
          </a:p>
          <a:p>
            <a:pPr marL="365760" lvl="1" indent="-365760">
              <a:spcBef>
                <a:spcPts val="0"/>
              </a:spcBef>
              <a:spcAft>
                <a:spcPts val="600"/>
              </a:spcAft>
              <a:buFont typeface="+mj-lt"/>
              <a:buAutoNum type="arabicPeriod"/>
            </a:pP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4114800" y="6324600"/>
            <a:ext cx="4739640" cy="369332"/>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2.2_stella2-04-torres4-L1_c1</a:t>
            </a:r>
            <a:endParaRPr lang="en-US" dirty="0">
              <a:solidFill>
                <a:srgbClr val="0070C0"/>
              </a:solidFill>
              <a:latin typeface="Calibri" pitchFamily="34" charset="0"/>
            </a:endParaRPr>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514350" indent="-457200" eaLnBrk="1" hangingPunct="1">
              <a:spcBef>
                <a:spcPts val="0"/>
              </a:spcBef>
              <a:spcAft>
                <a:spcPts val="600"/>
              </a:spcAft>
              <a:buFont typeface="+mj-lt"/>
              <a:buAutoNum type="arabicPeriod"/>
              <a:defRPr/>
            </a:pPr>
            <a:r>
              <a:rPr lang="en-US" sz="2600" dirty="0"/>
              <a:t>Locate Common Student Ideas about Earth’s Changing Surface (in lesson plans binder).</a:t>
            </a:r>
            <a:endParaRPr lang="en-US" sz="2600" dirty="0">
              <a:solidFill>
                <a:srgbClr val="FF0000"/>
              </a:solidFill>
            </a:endParaRPr>
          </a:p>
          <a:p>
            <a:pPr marL="514350" indent="-457200" eaLnBrk="1" hangingPunct="1">
              <a:spcBef>
                <a:spcPts val="0"/>
              </a:spcBef>
              <a:spcAft>
                <a:spcPts val="600"/>
              </a:spcAft>
              <a:buFont typeface="+mj-lt"/>
              <a:buAutoNum type="arabicPeriod"/>
              <a:defRPr/>
            </a:pPr>
            <a:r>
              <a:rPr lang="en-US" sz="2600" dirty="0"/>
              <a:t>Read through the </a:t>
            </a:r>
            <a:r>
              <a:rPr lang="en-US" sz="2600" b="1" dirty="0"/>
              <a:t>left-hand column on the handout</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552450" indent="-49530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524000"/>
            <a:ext cx="8001000" cy="4876800"/>
          </a:xfrm>
        </p:spPr>
        <p:txBody>
          <a:bodyPr>
            <a:noAutofit/>
          </a:bodyPr>
          <a:lstStyle/>
          <a:p>
            <a:pPr marL="365760" indent="-365760">
              <a:spcBef>
                <a:spcPts val="0"/>
              </a:spcBef>
              <a:spcAft>
                <a:spcPts val="1800"/>
              </a:spcAft>
            </a:pPr>
            <a:r>
              <a:rPr lang="en-US" sz="2800" b="1" dirty="0"/>
              <a:t>Individuals: </a:t>
            </a:r>
            <a:r>
              <a:rPr lang="en-US" sz="2800" dirty="0"/>
              <a:t>Read the scientific explanations on the Common Student Ideas chart that correspond with these misconceptions:</a:t>
            </a:r>
          </a:p>
          <a:p>
            <a:pPr marL="731520" indent="-365760">
              <a:spcBef>
                <a:spcPts val="0"/>
              </a:spcBef>
              <a:spcAft>
                <a:spcPts val="600"/>
              </a:spcAft>
            </a:pPr>
            <a:r>
              <a:rPr lang="en-US" sz="2800" dirty="0">
                <a:solidFill>
                  <a:srgbClr val="00B0F0"/>
                </a:solidFill>
              </a:rPr>
              <a:t>[Insert student idea]</a:t>
            </a:r>
          </a:p>
          <a:p>
            <a:pPr marL="731520" indent="-365760">
              <a:spcBef>
                <a:spcPts val="0"/>
              </a:spcBef>
              <a:spcAft>
                <a:spcPts val="600"/>
              </a:spcAft>
            </a:pPr>
            <a:r>
              <a:rPr lang="en-US" sz="2800" dirty="0">
                <a:solidFill>
                  <a:srgbClr val="00B0F0"/>
                </a:solidFill>
              </a:rPr>
              <a:t>[Insert student idea]</a:t>
            </a:r>
          </a:p>
          <a:p>
            <a:pPr marL="731520" indent="-365760">
              <a:spcBef>
                <a:spcPts val="0"/>
              </a:spcBef>
              <a:spcAft>
                <a:spcPts val="1800"/>
              </a:spcAft>
            </a:pPr>
            <a:r>
              <a:rPr lang="en-US" sz="2800" dirty="0">
                <a:solidFill>
                  <a:srgbClr val="00B0F0"/>
                </a:solidFill>
              </a:rPr>
              <a:t>[Insert student idea]</a:t>
            </a:r>
          </a:p>
          <a:p>
            <a:pPr marL="365760" indent="-365760">
              <a:spcAft>
                <a:spcPts val="0"/>
              </a:spcAft>
            </a:pPr>
            <a:r>
              <a:rPr lang="en-US" sz="2800" b="1" dirty="0"/>
              <a:t>Pairs: </a:t>
            </a:r>
            <a:r>
              <a:rPr lang="en-US" sz="28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5334000"/>
          </a:xfrm>
        </p:spPr>
        <p:txBody>
          <a:bodyPr>
            <a:normAutofit/>
          </a:bodyPr>
          <a:lstStyle/>
          <a:p>
            <a:pPr marL="365760" indent="-365760">
              <a:spcBef>
                <a:spcPts val="0"/>
              </a:spcBef>
              <a:spcAft>
                <a:spcPts val="1200"/>
              </a:spcAft>
            </a:pPr>
            <a:r>
              <a:rPr lang="en-US" sz="3000" b="1" dirty="0"/>
              <a:t>Analysis basic 1: </a:t>
            </a:r>
            <a:r>
              <a:rPr lang="en-US" sz="3000" dirty="0"/>
              <a:t>Focus on student thinking and the science content storyline.</a:t>
            </a:r>
          </a:p>
          <a:p>
            <a:pPr marL="365760" indent="-365760">
              <a:spcBef>
                <a:spcPts val="0"/>
              </a:spcBef>
              <a:spcAft>
                <a:spcPts val="600"/>
              </a:spcAft>
            </a:pPr>
            <a:r>
              <a:rPr lang="en-US" sz="3000" b="1" dirty="0"/>
              <a:t>Analysis basic 2: </a:t>
            </a:r>
            <a:r>
              <a:rPr lang="en-US" sz="3000" dirty="0"/>
              <a:t>Look for evidence to support any claims.</a:t>
            </a:r>
          </a:p>
          <a:p>
            <a:pPr marL="365760" indent="-365760">
              <a:spcBef>
                <a:spcPts val="0"/>
              </a:spcBef>
              <a:spcAft>
                <a:spcPts val="600"/>
              </a:spcAft>
            </a:pPr>
            <a:r>
              <a:rPr lang="en-US" sz="3000" b="1" dirty="0"/>
              <a:t>Analysis basic 3: </a:t>
            </a:r>
            <a:r>
              <a:rPr lang="en-US" sz="3000" dirty="0"/>
              <a:t>Look more than once (in the video and transcript).</a:t>
            </a:r>
          </a:p>
          <a:p>
            <a:pPr marL="365760" indent="-365760">
              <a:spcBef>
                <a:spcPts val="0"/>
              </a:spcBef>
              <a:spcAft>
                <a:spcPts val="600"/>
              </a:spcAft>
            </a:pPr>
            <a:r>
              <a:rPr lang="en-US" sz="3000" b="1" dirty="0"/>
              <a:t>Analysis basic 4: </a:t>
            </a:r>
            <a:r>
              <a:rPr lang="en-US" sz="30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562600"/>
            <a:ext cx="8229600" cy="1015663"/>
          </a:xfrm>
          <a:prstGeom prst="rect">
            <a:avLst/>
          </a:prstGeom>
          <a:noFill/>
        </p:spPr>
        <p:txBody>
          <a:bodyPr wrap="square" rtlCol="0">
            <a:spAutoFit/>
          </a:bodyPr>
          <a:lstStyle/>
          <a:p>
            <a:r>
              <a:rPr lang="en-US" sz="3000" b="1" dirty="0">
                <a:latin typeface="Calibri" pitchFamily="34" charset="0"/>
              </a:rPr>
              <a:t>Note: </a:t>
            </a:r>
            <a:r>
              <a:rPr lang="en-US" sz="3000" dirty="0">
                <a:latin typeface="Calibri" pitchFamily="34" charset="0"/>
              </a:rPr>
              <a:t>Find out more about the analysis basics on page 2 of the </a:t>
            </a:r>
            <a:r>
              <a:rPr lang="en-US" sz="3000" dirty="0" err="1">
                <a:latin typeface="Calibri" pitchFamily="34" charset="0"/>
              </a:rPr>
              <a:t>STeLLA</a:t>
            </a:r>
            <a:r>
              <a:rPr lang="en-US" sz="3000" dirty="0">
                <a:latin typeface="Calibri" pitchFamily="34" charset="0"/>
              </a:rPr>
              <a:t> strategies booklet.</a:t>
            </a:r>
          </a:p>
        </p:txBody>
      </p:sp>
      <p:sp>
        <p:nvSpPr>
          <p:cNvPr id="5" name="TextBox 4"/>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31800" y="451366"/>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00200"/>
            <a:ext cx="8305800" cy="5029200"/>
          </a:xfrm>
        </p:spPr>
        <p:txBody>
          <a:bodyPr>
            <a:noAutofit/>
          </a:bodyPr>
          <a:lstStyle/>
          <a:p>
            <a:pPr marL="0" indent="0" eaLnBrk="1" hangingPunct="1">
              <a:spcBef>
                <a:spcPts val="0"/>
              </a:spcBef>
              <a:spcAft>
                <a:spcPts val="600"/>
              </a:spcAft>
              <a:buNone/>
            </a:pPr>
            <a:r>
              <a:rPr lang="en-US" sz="2500" b="1" dirty="0"/>
              <a:t>Analysis question: </a:t>
            </a:r>
            <a:r>
              <a:rPr lang="en-US" sz="25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500" b="1" dirty="0"/>
              <a:t>Individuals: </a:t>
            </a:r>
            <a:r>
              <a:rPr lang="en-US" sz="25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500" dirty="0"/>
              <a:t>evidence from the transcript,  </a:t>
            </a:r>
          </a:p>
          <a:p>
            <a:pPr lvl="1" indent="-228600" eaLnBrk="1" hangingPunct="1">
              <a:spcBef>
                <a:spcPts val="0"/>
              </a:spcBef>
              <a:spcAft>
                <a:spcPts val="300"/>
              </a:spcAft>
            </a:pPr>
            <a:r>
              <a:rPr lang="en-US" sz="2500" dirty="0"/>
              <a:t>ideas from the Common Student Ideas chart, and/or</a:t>
            </a:r>
          </a:p>
          <a:p>
            <a:pPr lvl="1" indent="-228600" eaLnBrk="1" hangingPunct="1">
              <a:spcBef>
                <a:spcPts val="0"/>
              </a:spcBef>
              <a:spcAft>
                <a:spcPts val="600"/>
              </a:spcAft>
            </a:pPr>
            <a:r>
              <a:rPr lang="en-US" sz="2500" dirty="0"/>
              <a:t>ideas from the </a:t>
            </a:r>
            <a:r>
              <a:rPr lang="en-US" sz="2500" dirty="0" err="1"/>
              <a:t>STeLLA</a:t>
            </a:r>
            <a:r>
              <a:rPr lang="en-US" sz="2500" dirty="0"/>
              <a:t> strategies booklet.</a:t>
            </a:r>
          </a:p>
          <a:p>
            <a:pPr marL="0" indent="0" eaLnBrk="1" hangingPunct="1">
              <a:spcBef>
                <a:spcPts val="400"/>
              </a:spcBef>
              <a:spcAft>
                <a:spcPts val="0"/>
              </a:spcAft>
              <a:buNone/>
            </a:pPr>
            <a:r>
              <a:rPr lang="en-US" sz="2500" b="1" dirty="0"/>
              <a:t>Whole group: </a:t>
            </a:r>
            <a:r>
              <a:rPr lang="en-US" sz="2500" dirty="0"/>
              <a:t>Share claims and evidence. </a:t>
            </a:r>
          </a:p>
        </p:txBody>
      </p:sp>
      <p:sp>
        <p:nvSpPr>
          <p:cNvPr id="5" name="TextBox 4"/>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 </a:t>
            </a:r>
            <a:r>
              <a:rPr lang="en-US" sz="3600" dirty="0">
                <a:cs typeface="Times New Roman" pitchFamily="18" charset="0"/>
              </a:rPr>
              <a:t>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three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581400" y="6248400"/>
            <a:ext cx="5334000" cy="369332"/>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3: </a:t>
            </a:r>
            <a:r>
              <a:rPr lang="en-US" dirty="0">
                <a:solidFill>
                  <a:srgbClr val="0070C0"/>
                </a:solidFill>
                <a:latin typeface="Calibri" pitchFamily="34" charset="0"/>
                <a:hlinkClick r:id="rId4"/>
              </a:rPr>
              <a:t>2.3_stella2-04-torres4-L3_c1-c2</a:t>
            </a:r>
            <a:endParaRPr lang="en-US" dirty="0">
              <a:solidFill>
                <a:srgbClr val="0070C0"/>
              </a:solidFill>
              <a:latin typeface="Calibri" pitchFamily="34" charset="0"/>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b="1" dirty="0"/>
              <a:t>Analyze </a:t>
            </a:r>
            <a:r>
              <a:rPr lang="en-US"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a:t>
            </a:r>
            <a:r>
              <a:rPr lang="en-US" sz="3000" dirty="0" err="1"/>
              <a:t>STeLLA</a:t>
            </a:r>
            <a:r>
              <a:rPr lang="en-US" sz="3000" dirty="0"/>
              <a:t>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81000"/>
            <a:ext cx="8686800" cy="990600"/>
          </a:xfrm>
        </p:spPr>
        <p:txBody>
          <a:bodyPr>
            <a:noAutofit/>
          </a:bodyPr>
          <a:lstStyle/>
          <a:p>
            <a:pPr eaLnBrk="1" hangingPunct="1"/>
            <a:r>
              <a:rPr lang="en-US" sz="3400" dirty="0"/>
              <a:t>Summarize:  Elicit, Probe, and Challenge Questions</a:t>
            </a:r>
          </a:p>
        </p:txBody>
      </p:sp>
      <p:sp>
        <p:nvSpPr>
          <p:cNvPr id="19459" name="Rectangle 3"/>
          <p:cNvSpPr>
            <a:spLocks noGrp="1" noChangeArrowheads="1"/>
          </p:cNvSpPr>
          <p:nvPr>
            <p:ph idx="1"/>
          </p:nvPr>
        </p:nvSpPr>
        <p:spPr>
          <a:xfrm>
            <a:off x="457200" y="1371600"/>
            <a:ext cx="8229600" cy="4876800"/>
          </a:xfrm>
        </p:spPr>
        <p:txBody>
          <a:bodyPr>
            <a:noAutofit/>
          </a:bodyPr>
          <a:lstStyle/>
          <a:p>
            <a:pPr marL="365760" indent="-365760" eaLnBrk="1" hangingPunct="1">
              <a:spcAft>
                <a:spcPts val="1200"/>
              </a:spcAft>
              <a:buFont typeface="+mj-lt"/>
              <a:buAutoNum type="arabicPeriod"/>
            </a:pPr>
            <a:r>
              <a:rPr lang="en-US" sz="3000" dirty="0"/>
              <a:t>What makes a good elicit question? A good probe question? A good challenge question?</a:t>
            </a:r>
          </a:p>
          <a:p>
            <a:pPr marL="365760" indent="-365760" eaLnBrk="1" hangingPunct="1">
              <a:spcAft>
                <a:spcPts val="1200"/>
              </a:spcAft>
              <a:buFont typeface="+mj-lt"/>
              <a:buAutoNum type="arabicPeriod"/>
            </a:pPr>
            <a:r>
              <a:rPr lang="en-US" sz="3000" dirty="0"/>
              <a:t>What do you need to know to ask good elicit, probe, and challenge questions?</a:t>
            </a:r>
          </a:p>
          <a:p>
            <a:pPr marL="0" indent="0" eaLnBrk="1" hangingPunct="1">
              <a:spcBef>
                <a:spcPts val="1200"/>
              </a:spcBef>
              <a:spcAft>
                <a:spcPts val="600"/>
              </a:spcAft>
              <a:buNone/>
            </a:pPr>
            <a:r>
              <a:rPr lang="en-US" sz="3000" dirty="0"/>
              <a:t>To ask good questions that make student thinking visible, you need a clear understanding of</a:t>
            </a:r>
          </a:p>
          <a:p>
            <a:pPr marL="731520" lvl="1" indent="-365760" eaLnBrk="1" hangingPunct="1">
              <a:spcAft>
                <a:spcPts val="0"/>
              </a:spcAft>
              <a:buFont typeface="+mj-lt"/>
              <a:buAutoNum type="alphaLcPeriod"/>
            </a:pPr>
            <a:r>
              <a:rPr lang="en-US" sz="3000" dirty="0"/>
              <a:t>the science concepts you are teaching, and</a:t>
            </a:r>
          </a:p>
          <a:p>
            <a:pPr marL="731520" lvl="1" indent="-365760" eaLnBrk="1" hangingPunct="1">
              <a:spcAft>
                <a:spcPts val="1200"/>
              </a:spcAft>
              <a:buFont typeface="+mj-lt"/>
              <a:buAutoNum type="alphaLcPeriod"/>
            </a:pPr>
            <a:r>
              <a:rPr lang="en-US" sz="30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8534400" cy="990600"/>
          </a:xfrm>
        </p:spPr>
        <p:txBody>
          <a:bodyPr>
            <a:normAutofit fontScale="90000"/>
          </a:bodyPr>
          <a:lstStyle/>
          <a:p>
            <a:pPr eaLnBrk="1" hangingPunct="1"/>
            <a:r>
              <a:rPr lang="en-US"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rmAutofit fontScale="90000"/>
          </a:bodyPr>
          <a:lstStyle/>
          <a:p>
            <a:pPr eaLnBrk="1" hangingPunct="1"/>
            <a:r>
              <a:rPr lang="en-US" dirty="0"/>
              <a:t>Practice Elicit and Probe Questions: Interview Process</a:t>
            </a:r>
          </a:p>
        </p:txBody>
      </p:sp>
      <p:sp>
        <p:nvSpPr>
          <p:cNvPr id="21507" name="Rectangle 3"/>
          <p:cNvSpPr>
            <a:spLocks noGrp="1" noChangeArrowheads="1"/>
          </p:cNvSpPr>
          <p:nvPr>
            <p:ph idx="1"/>
          </p:nvPr>
        </p:nvSpPr>
        <p:spPr>
          <a:xfrm>
            <a:off x="533400" y="1524000"/>
            <a:ext cx="8382000" cy="5105400"/>
          </a:xfrm>
        </p:spPr>
        <p:txBody>
          <a:bodyPr/>
          <a:lstStyle/>
          <a:p>
            <a:pPr marL="514350" indent="-514350" eaLnBrk="1" hangingPunct="1">
              <a:spcBef>
                <a:spcPts val="0"/>
              </a:spcBef>
              <a:spcAft>
                <a:spcPts val="300"/>
              </a:spcAft>
              <a:buFont typeface="+mj-lt"/>
              <a:buAutoNum type="arabicPeriod"/>
            </a:pPr>
            <a:r>
              <a:rPr lang="en-US" sz="2800" dirty="0"/>
              <a:t>Ask your partner the elicit question.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EARTH’S CHANGING SURFACE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37235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000000"/>
                </a:solidFill>
              </a:rPr>
              <a:t>SCIENCE CONTENT DEEPENING                       	  Grade 4</a:t>
            </a:r>
            <a:br>
              <a:rPr lang="en-US" sz="2000" dirty="0">
                <a:solidFill>
                  <a:srgbClr val="000000"/>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901D7F-B6EC-48A2-8FD6-B6F711DB90A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14600" y="457200"/>
            <a:ext cx="6400800" cy="6400800"/>
          </a:xfrm>
          <a:prstGeom prst="rect">
            <a:avLst/>
          </a:prstGeom>
        </p:spPr>
      </p:pic>
      <p:sp>
        <p:nvSpPr>
          <p:cNvPr id="6" name="TextBox 5">
            <a:extLst>
              <a:ext uri="{FF2B5EF4-FFF2-40B4-BE49-F238E27FC236}">
                <a16:creationId xmlns:a16="http://schemas.microsoft.com/office/drawing/2014/main" id="{962BB8CC-5A6F-42A4-97A0-D9224E9771FC}"/>
              </a:ext>
            </a:extLst>
          </p:cNvPr>
          <p:cNvSpPr txBox="1"/>
          <p:nvPr/>
        </p:nvSpPr>
        <p:spPr>
          <a:xfrm>
            <a:off x="304800" y="838200"/>
            <a:ext cx="2416046" cy="5247590"/>
          </a:xfrm>
          <a:prstGeom prst="rect">
            <a:avLst/>
          </a:prstGeom>
          <a:noFill/>
        </p:spPr>
        <p:txBody>
          <a:bodyPr wrap="none" rtlCol="0">
            <a:spAutoFit/>
          </a:bodyPr>
          <a:lstStyle/>
          <a:p>
            <a:r>
              <a:rPr lang="en-US" sz="3600" i="1" dirty="0">
                <a:solidFill>
                  <a:srgbClr val="FFFF00"/>
                </a:solidFill>
              </a:rPr>
              <a:t>Earth’s </a:t>
            </a:r>
          </a:p>
          <a:p>
            <a:r>
              <a:rPr lang="en-US" sz="3600" i="1" dirty="0">
                <a:solidFill>
                  <a:srgbClr val="FFFF00"/>
                </a:solidFill>
              </a:rPr>
              <a:t>Changing</a:t>
            </a:r>
          </a:p>
          <a:p>
            <a:r>
              <a:rPr lang="en-US" sz="3600" i="1" dirty="0">
                <a:solidFill>
                  <a:srgbClr val="FFFF00"/>
                </a:solidFill>
              </a:rPr>
              <a:t>Surface</a:t>
            </a:r>
          </a:p>
          <a:p>
            <a:endParaRPr lang="en-US" sz="1500" i="1" dirty="0">
              <a:solidFill>
                <a:schemeClr val="bg1"/>
              </a:solidFill>
            </a:endParaRPr>
          </a:p>
          <a:p>
            <a:r>
              <a:rPr lang="en-US" sz="3600" i="1" dirty="0">
                <a:solidFill>
                  <a:schemeClr val="bg1"/>
                </a:solidFill>
              </a:rPr>
              <a:t>Content</a:t>
            </a:r>
          </a:p>
          <a:p>
            <a:r>
              <a:rPr lang="en-US" sz="3600" i="1" dirty="0">
                <a:solidFill>
                  <a:schemeClr val="bg1"/>
                </a:solidFill>
              </a:rPr>
              <a:t>Deepening</a:t>
            </a: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endParaRPr lang="en-US" sz="1500" i="1" dirty="0">
              <a:solidFill>
                <a:schemeClr val="bg1"/>
              </a:solidFill>
            </a:endParaRPr>
          </a:p>
          <a:p>
            <a:r>
              <a:rPr lang="en-US" sz="1600" i="1" dirty="0">
                <a:solidFill>
                  <a:schemeClr val="bg1"/>
                </a:solidFill>
              </a:rPr>
              <a:t>Developed by</a:t>
            </a:r>
          </a:p>
          <a:p>
            <a:r>
              <a:rPr lang="en-US" sz="1600" i="1" dirty="0">
                <a:solidFill>
                  <a:schemeClr val="bg1"/>
                </a:solidFill>
              </a:rPr>
              <a:t>Dr. Jeff Marshall</a:t>
            </a:r>
          </a:p>
          <a:p>
            <a:r>
              <a:rPr lang="en-US" sz="1600" i="1" dirty="0">
                <a:solidFill>
                  <a:schemeClr val="bg1"/>
                </a:solidFill>
              </a:rPr>
              <a:t>Geological Sciences</a:t>
            </a:r>
          </a:p>
          <a:p>
            <a:r>
              <a:rPr lang="en-US" sz="1600" i="1" dirty="0">
                <a:solidFill>
                  <a:schemeClr val="bg1"/>
                </a:solidFill>
              </a:rPr>
              <a:t>Cal Poly Pomona</a:t>
            </a:r>
          </a:p>
          <a:p>
            <a:r>
              <a:rPr lang="en-US" sz="1600" i="1" dirty="0">
                <a:solidFill>
                  <a:schemeClr val="bg1"/>
                </a:solidFill>
              </a:rPr>
              <a:t>Used by permission</a:t>
            </a:r>
          </a:p>
        </p:txBody>
      </p:sp>
      <p:sp>
        <p:nvSpPr>
          <p:cNvPr id="7" name="TextBox 6">
            <a:extLst>
              <a:ext uri="{FF2B5EF4-FFF2-40B4-BE49-F238E27FC236}">
                <a16:creationId xmlns:a16="http://schemas.microsoft.com/office/drawing/2014/main" id="{A06E8B89-4860-4469-8D7C-564C382F6BAC}"/>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012052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740" y="497006"/>
            <a:ext cx="8031708" cy="990600"/>
          </a:xfrm>
        </p:spPr>
        <p:txBody>
          <a:bodyPr>
            <a:noAutofit/>
          </a:bodyPr>
          <a:lstStyle/>
          <a:p>
            <a:pPr lvl="0"/>
            <a:br>
              <a:rPr lang="en-US" sz="3600" dirty="0"/>
            </a:br>
            <a:r>
              <a:rPr lang="en-US" dirty="0"/>
              <a:t>Unit Central Questions</a:t>
            </a:r>
            <a:br>
              <a:rPr lang="en-US" sz="3600" dirty="0"/>
            </a:br>
            <a:endParaRPr lang="en-US" sz="3600" dirty="0"/>
          </a:p>
        </p:txBody>
      </p:sp>
      <p:sp>
        <p:nvSpPr>
          <p:cNvPr id="3" name="Content Placeholder 2"/>
          <p:cNvSpPr>
            <a:spLocks noGrp="1"/>
          </p:cNvSpPr>
          <p:nvPr>
            <p:ph idx="1"/>
          </p:nvPr>
        </p:nvSpPr>
        <p:spPr>
          <a:xfrm>
            <a:off x="696036" y="1603612"/>
            <a:ext cx="7977115" cy="4495800"/>
          </a:xfrm>
        </p:spPr>
        <p:txBody>
          <a:bodyPr/>
          <a:lstStyle/>
          <a:p>
            <a:pPr marL="0" lvl="1" indent="0">
              <a:buNone/>
            </a:pPr>
            <a:r>
              <a:rPr lang="en-US" sz="3200" dirty="0"/>
              <a:t>Why isn’t all of Earth’s surface flat? What causes the surface to look different in different places?</a:t>
            </a:r>
          </a:p>
          <a:p>
            <a:endParaRPr lang="en-US" sz="3200" dirty="0"/>
          </a:p>
        </p:txBody>
      </p:sp>
    </p:spTree>
    <p:extLst>
      <p:ext uri="{BB962C8B-B14F-4D97-AF65-F5344CB8AC3E}">
        <p14:creationId xmlns:p14="http://schemas.microsoft.com/office/powerpoint/2010/main" val="4867393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5910" y="326410"/>
            <a:ext cx="8127242" cy="990600"/>
          </a:xfrm>
        </p:spPr>
        <p:txBody>
          <a:bodyPr>
            <a:noAutofit/>
          </a:bodyPr>
          <a:lstStyle/>
          <a:p>
            <a:pPr marL="685800"/>
            <a:r>
              <a:rPr lang="en-US" dirty="0"/>
              <a:t>Key Science Ideas</a:t>
            </a:r>
          </a:p>
        </p:txBody>
      </p:sp>
      <p:sp>
        <p:nvSpPr>
          <p:cNvPr id="3" name="Content Placeholder 2"/>
          <p:cNvSpPr>
            <a:spLocks noGrp="1"/>
          </p:cNvSpPr>
          <p:nvPr>
            <p:ph idx="1"/>
          </p:nvPr>
        </p:nvSpPr>
        <p:spPr>
          <a:xfrm>
            <a:off x="573205" y="1201003"/>
            <a:ext cx="8352431" cy="5418161"/>
          </a:xfrm>
        </p:spPr>
        <p:txBody>
          <a:bodyPr/>
          <a:lstStyle/>
          <a:p>
            <a:pPr marL="365760" indent="-365760">
              <a:spcBef>
                <a:spcPts val="600"/>
              </a:spcBef>
            </a:pPr>
            <a:r>
              <a:rPr lang="en-US" sz="2600" dirty="0">
                <a:solidFill>
                  <a:srgbClr val="000000"/>
                </a:solidFill>
              </a:rPr>
              <a:t>Earth’s surface form, or shape, is the result of competing energy sources (geothermal and solar energy) and processes (plate tectonics and erosion) that build up and wear down the surface at the same time. </a:t>
            </a:r>
          </a:p>
          <a:p>
            <a:pPr marL="365760" indent="-365760">
              <a:spcBef>
                <a:spcPts val="600"/>
              </a:spcBef>
            </a:pPr>
            <a:r>
              <a:rPr lang="en-US" sz="2600" dirty="0">
                <a:solidFill>
                  <a:srgbClr val="000000"/>
                </a:solidFill>
                <a:latin typeface="Calibri"/>
                <a:cs typeface="Calibri"/>
              </a:rPr>
              <a:t>Volcanic eruptions and earthquakes are examples of tectonic processes that build up Earth’s surface.</a:t>
            </a:r>
          </a:p>
          <a:p>
            <a:pPr marL="365760" indent="-365760">
              <a:spcBef>
                <a:spcPts val="600"/>
              </a:spcBef>
            </a:pPr>
            <a:r>
              <a:rPr lang="en-US" sz="2600" dirty="0">
                <a:solidFill>
                  <a:srgbClr val="000000"/>
                </a:solidFill>
                <a:latin typeface="Calibri"/>
                <a:cs typeface="Calibri"/>
              </a:rPr>
              <a:t>Floods and landslides are examples of </a:t>
            </a:r>
            <a:r>
              <a:rPr lang="en-US" sz="2600" dirty="0" err="1">
                <a:solidFill>
                  <a:srgbClr val="000000"/>
                </a:solidFill>
                <a:latin typeface="Calibri"/>
                <a:cs typeface="Calibri"/>
              </a:rPr>
              <a:t>erosional</a:t>
            </a:r>
            <a:r>
              <a:rPr lang="en-US" sz="2600" dirty="0">
                <a:solidFill>
                  <a:srgbClr val="000000"/>
                </a:solidFill>
                <a:latin typeface="Calibri"/>
                <a:cs typeface="Calibri"/>
              </a:rPr>
              <a:t> processes that wear down Earth’s surface. </a:t>
            </a:r>
          </a:p>
          <a:p>
            <a:pPr marL="365760" indent="-365760">
              <a:spcBef>
                <a:spcPts val="600"/>
              </a:spcBef>
            </a:pPr>
            <a:r>
              <a:rPr lang="en-US" sz="2600" dirty="0">
                <a:solidFill>
                  <a:srgbClr val="000000"/>
                </a:solidFill>
                <a:latin typeface="Calibri"/>
                <a:cs typeface="Calibri"/>
              </a:rPr>
              <a:t>The surface of Earth is continually changing, and the landscapes we see around us are only momentary snapshots.</a:t>
            </a:r>
          </a:p>
          <a:p>
            <a:pPr marL="365760" indent="-365760">
              <a:spcBef>
                <a:spcPts val="600"/>
              </a:spcBef>
            </a:pPr>
            <a:r>
              <a:rPr lang="en-US" sz="2600" dirty="0">
                <a:solidFill>
                  <a:srgbClr val="000000"/>
                </a:solidFill>
                <a:latin typeface="Calibri"/>
                <a:cs typeface="Calibri"/>
              </a:rPr>
              <a:t>Landforms, landscapes, and geomorphic provinces are distinct aspects of Earth’s surface.</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502692"/>
            <a:ext cx="685800" cy="685800"/>
          </a:xfrm>
          <a:prstGeom prst="rect">
            <a:avLst/>
          </a:prstGeom>
        </p:spPr>
      </p:pic>
    </p:spTree>
    <p:extLst>
      <p:ext uri="{BB962C8B-B14F-4D97-AF65-F5344CB8AC3E}">
        <p14:creationId xmlns:p14="http://schemas.microsoft.com/office/powerpoint/2010/main" val="2814755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CA849B-8289-442B-ACA9-D7161BB8B07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D1B8E95C-F74D-4659-9315-6AF26A9CB9E5}"/>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2b</a:t>
            </a:r>
          </a:p>
        </p:txBody>
      </p:sp>
      <p:sp>
        <p:nvSpPr>
          <p:cNvPr id="6" name="TextBox 5">
            <a:extLst>
              <a:ext uri="{FF2B5EF4-FFF2-40B4-BE49-F238E27FC236}">
                <a16:creationId xmlns:a16="http://schemas.microsoft.com/office/drawing/2014/main" id="{8199B16B-777F-48FA-B888-C52BC5794DCA}"/>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37112207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113594" cy="990600"/>
          </a:xfrm>
        </p:spPr>
        <p:txBody>
          <a:bodyPr>
            <a:noAutofit/>
          </a:bodyPr>
          <a:lstStyle/>
          <a:p>
            <a:pPr lvl="0"/>
            <a:r>
              <a:rPr lang="en-US" dirty="0"/>
              <a:t>Content Deepening Focus Question</a:t>
            </a:r>
          </a:p>
        </p:txBody>
      </p:sp>
      <p:sp>
        <p:nvSpPr>
          <p:cNvPr id="3" name="Content Placeholder 2"/>
          <p:cNvSpPr>
            <a:spLocks noGrp="1"/>
          </p:cNvSpPr>
          <p:nvPr>
            <p:ph idx="1"/>
          </p:nvPr>
        </p:nvSpPr>
        <p:spPr>
          <a:xfrm>
            <a:off x="614148" y="1781032"/>
            <a:ext cx="8086299" cy="4495800"/>
          </a:xfrm>
        </p:spPr>
        <p:txBody>
          <a:bodyPr/>
          <a:lstStyle/>
          <a:p>
            <a:pPr marL="0" lvl="1" indent="0">
              <a:spcBef>
                <a:spcPts val="0"/>
              </a:spcBef>
              <a:spcAft>
                <a:spcPts val="2400"/>
              </a:spcAft>
              <a:buNone/>
            </a:pPr>
            <a:r>
              <a:rPr lang="en-US" sz="3200" dirty="0"/>
              <a:t>What happens to Earth’s surface that causes mountains to form?</a:t>
            </a:r>
          </a:p>
        </p:txBody>
      </p:sp>
    </p:spTree>
    <p:extLst>
      <p:ext uri="{BB962C8B-B14F-4D97-AF65-F5344CB8AC3E}">
        <p14:creationId xmlns:p14="http://schemas.microsoft.com/office/powerpoint/2010/main" val="3539252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1_Gr4_ECS_CD_Day_2_JSM_02_16_Slide_06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1556" y="1186132"/>
            <a:ext cx="8382000" cy="5562489"/>
          </a:xfrm>
          <a:prstGeom prst="rect">
            <a:avLst/>
          </a:prstGeom>
        </p:spPr>
      </p:pic>
      <p:sp>
        <p:nvSpPr>
          <p:cNvPr id="4" name="TextBox 3">
            <a:extLst>
              <a:ext uri="{FF2B5EF4-FFF2-40B4-BE49-F238E27FC236}">
                <a16:creationId xmlns:a16="http://schemas.microsoft.com/office/drawing/2014/main" id="{C850359C-1FAF-4EFD-AF0A-4E449EA0E749}"/>
              </a:ext>
            </a:extLst>
          </p:cNvPr>
          <p:cNvSpPr txBox="1"/>
          <p:nvPr/>
        </p:nvSpPr>
        <p:spPr>
          <a:xfrm>
            <a:off x="381000" y="457200"/>
            <a:ext cx="8331756" cy="707886"/>
          </a:xfrm>
          <a:prstGeom prst="rect">
            <a:avLst/>
          </a:prstGeom>
          <a:noFill/>
        </p:spPr>
        <p:txBody>
          <a:bodyPr wrap="squar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1: Thermal Convection</a:t>
            </a:r>
          </a:p>
        </p:txBody>
      </p:sp>
      <p:sp>
        <p:nvSpPr>
          <p:cNvPr id="5" name="TextBox 4">
            <a:extLst>
              <a:ext uri="{FF2B5EF4-FFF2-40B4-BE49-F238E27FC236}">
                <a16:creationId xmlns:a16="http://schemas.microsoft.com/office/drawing/2014/main" id="{21216059-7D5C-49A7-A945-80EE53255F9D}"/>
              </a:ext>
            </a:extLst>
          </p:cNvPr>
          <p:cNvSpPr txBox="1"/>
          <p:nvPr/>
        </p:nvSpPr>
        <p:spPr>
          <a:xfrm>
            <a:off x="7239000" y="6527800"/>
            <a:ext cx="1393330"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Photograph by L. </a:t>
            </a:r>
            <a:r>
              <a:rPr lang="en-US" sz="1000" dirty="0" err="1">
                <a:solidFill>
                  <a:schemeClr val="bg1"/>
                </a:solidFill>
                <a:latin typeface="Calibri" panose="020F0502020204030204" pitchFamily="34" charset="0"/>
                <a:cs typeface="Calibri" panose="020F0502020204030204" pitchFamily="34" charset="0"/>
              </a:rPr>
              <a:t>Braile</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79235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dirty="0"/>
              <a:t>Investigation 1: Thermal Convection</a:t>
            </a:r>
          </a:p>
        </p:txBody>
      </p:sp>
      <p:sp>
        <p:nvSpPr>
          <p:cNvPr id="3" name="Content Placeholder 2"/>
          <p:cNvSpPr>
            <a:spLocks noGrp="1"/>
          </p:cNvSpPr>
          <p:nvPr>
            <p:ph idx="1"/>
          </p:nvPr>
        </p:nvSpPr>
        <p:spPr>
          <a:xfrm>
            <a:off x="609600" y="1600200"/>
            <a:ext cx="8305800" cy="4648200"/>
          </a:xfrm>
        </p:spPr>
        <p:txBody>
          <a:bodyPr/>
          <a:lstStyle/>
          <a:p>
            <a:pPr marL="365760" indent="-365760">
              <a:spcBef>
                <a:spcPts val="0"/>
              </a:spcBef>
              <a:spcAft>
                <a:spcPts val="1200"/>
              </a:spcAft>
            </a:pPr>
            <a:r>
              <a:rPr lang="en-US" sz="3200" dirty="0"/>
              <a:t>What does each of these items represent in relation to Earth?</a:t>
            </a:r>
          </a:p>
          <a:p>
            <a:pPr marL="731520" lvl="1" indent="-365760">
              <a:spcBef>
                <a:spcPts val="0"/>
              </a:spcBef>
              <a:spcAft>
                <a:spcPts val="600"/>
              </a:spcAft>
            </a:pPr>
            <a:r>
              <a:rPr lang="en-US" sz="3200" dirty="0"/>
              <a:t>Pieces of wood</a:t>
            </a:r>
          </a:p>
          <a:p>
            <a:pPr marL="731520" lvl="1" indent="-365760">
              <a:spcBef>
                <a:spcPts val="0"/>
              </a:spcBef>
              <a:spcAft>
                <a:spcPts val="600"/>
              </a:spcAft>
            </a:pPr>
            <a:r>
              <a:rPr lang="en-US" sz="3200" dirty="0"/>
              <a:t>Vegetable oil</a:t>
            </a:r>
          </a:p>
          <a:p>
            <a:pPr marL="731520" lvl="1" indent="-365760">
              <a:spcBef>
                <a:spcPts val="0"/>
              </a:spcBef>
              <a:spcAft>
                <a:spcPts val="600"/>
              </a:spcAft>
            </a:pPr>
            <a:r>
              <a:rPr lang="en-US" sz="3200" dirty="0"/>
              <a:t>Heat source</a:t>
            </a:r>
          </a:p>
          <a:p>
            <a:pPr marL="365760" indent="-365760">
              <a:spcBef>
                <a:spcPts val="1200"/>
              </a:spcBef>
              <a:spcAft>
                <a:spcPts val="0"/>
              </a:spcAft>
            </a:pPr>
            <a:r>
              <a:rPr lang="en-US" sz="3200" dirty="0"/>
              <a:t>Do you think the heat will cause any changes to occur in the system? If so, what do you think will change?</a:t>
            </a:r>
          </a:p>
          <a:p>
            <a:pPr>
              <a:spcBef>
                <a:spcPts val="0"/>
              </a:spcBef>
              <a:spcAft>
                <a:spcPts val="1200"/>
              </a:spcAft>
            </a:pPr>
            <a:endParaRPr lang="en-US" sz="2800" dirty="0"/>
          </a:p>
          <a:p>
            <a:pPr lvl="1">
              <a:spcBef>
                <a:spcPts val="0"/>
              </a:spcBef>
              <a:spcAft>
                <a:spcPts val="1200"/>
              </a:spcAft>
            </a:pPr>
            <a:endParaRPr lang="en-US" sz="2800" dirty="0"/>
          </a:p>
        </p:txBody>
      </p:sp>
    </p:spTree>
    <p:extLst>
      <p:ext uri="{BB962C8B-B14F-4D97-AF65-F5344CB8AC3E}">
        <p14:creationId xmlns:p14="http://schemas.microsoft.com/office/powerpoint/2010/main" val="2696913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1_JSM_02_16_Slide_44.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1000" y="1752600"/>
            <a:ext cx="8382000" cy="4863472"/>
          </a:xfrm>
          <a:prstGeom prst="rect">
            <a:avLst/>
          </a:prstGeom>
        </p:spPr>
      </p:pic>
      <p:sp>
        <p:nvSpPr>
          <p:cNvPr id="3" name="TextBox 2">
            <a:extLst>
              <a:ext uri="{FF2B5EF4-FFF2-40B4-BE49-F238E27FC236}">
                <a16:creationId xmlns:a16="http://schemas.microsoft.com/office/drawing/2014/main" id="{0BE5707E-C08E-4358-A189-EDD83CD7E54E}"/>
              </a:ext>
            </a:extLst>
          </p:cNvPr>
          <p:cNvSpPr txBox="1"/>
          <p:nvPr/>
        </p:nvSpPr>
        <p:spPr>
          <a:xfrm>
            <a:off x="609600" y="838200"/>
            <a:ext cx="7829195"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1: Thermal Convection</a:t>
            </a:r>
          </a:p>
        </p:txBody>
      </p:sp>
      <p:sp>
        <p:nvSpPr>
          <p:cNvPr id="4" name="TextBox 3">
            <a:extLst>
              <a:ext uri="{FF2B5EF4-FFF2-40B4-BE49-F238E27FC236}">
                <a16:creationId xmlns:a16="http://schemas.microsoft.com/office/drawing/2014/main" id="{F21AEECB-FF4A-4351-861F-D48D3BAEF747}"/>
              </a:ext>
            </a:extLst>
          </p:cNvPr>
          <p:cNvSpPr txBox="1"/>
          <p:nvPr/>
        </p:nvSpPr>
        <p:spPr>
          <a:xfrm>
            <a:off x="7391400" y="6400800"/>
            <a:ext cx="1225015"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L. </a:t>
            </a:r>
            <a:r>
              <a:rPr lang="en-US" sz="1000" dirty="0" err="1">
                <a:solidFill>
                  <a:schemeClr val="bg1"/>
                </a:solidFill>
                <a:latin typeface="Calibri" panose="020F0502020204030204" pitchFamily="34" charset="0"/>
                <a:cs typeface="Calibri" panose="020F0502020204030204" pitchFamily="34" charset="0"/>
              </a:rPr>
              <a:t>Braile</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37681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Autofit/>
          </a:bodyPr>
          <a:lstStyle/>
          <a:p>
            <a:r>
              <a:rPr lang="en-US" dirty="0"/>
              <a:t>Investigation 1: Thermal Convection</a:t>
            </a:r>
          </a:p>
        </p:txBody>
      </p:sp>
      <p:sp>
        <p:nvSpPr>
          <p:cNvPr id="3" name="Content Placeholder 2"/>
          <p:cNvSpPr>
            <a:spLocks noGrp="1"/>
          </p:cNvSpPr>
          <p:nvPr>
            <p:ph idx="1"/>
          </p:nvPr>
        </p:nvSpPr>
        <p:spPr>
          <a:xfrm>
            <a:off x="533400" y="1371600"/>
            <a:ext cx="8305800" cy="5105400"/>
          </a:xfrm>
        </p:spPr>
        <p:txBody>
          <a:bodyPr/>
          <a:lstStyle/>
          <a:p>
            <a:pPr marL="365760" indent="-365760">
              <a:spcBef>
                <a:spcPts val="0"/>
              </a:spcBef>
              <a:spcAft>
                <a:spcPts val="1200"/>
              </a:spcAft>
              <a:buFont typeface="+mj-lt"/>
              <a:buAutoNum type="arabicPeriod"/>
            </a:pPr>
            <a:r>
              <a:rPr lang="en-US" sz="2800" dirty="0"/>
              <a:t>Using the convection template, draw a picture of what’s happening in the baking dish as the oil is heated from below.</a:t>
            </a:r>
          </a:p>
          <a:p>
            <a:pPr marL="365760" indent="-365760">
              <a:spcBef>
                <a:spcPts val="0"/>
              </a:spcBef>
              <a:spcAft>
                <a:spcPts val="1200"/>
              </a:spcAft>
              <a:buFont typeface="+mj-lt"/>
              <a:buAutoNum type="arabicPeriod"/>
            </a:pPr>
            <a:r>
              <a:rPr lang="en-US" sz="2800" dirty="0"/>
              <a:t>Look at the dish from the top and the sides. Describe the patterns of movement you observe.</a:t>
            </a:r>
          </a:p>
          <a:p>
            <a:pPr marL="731520" lvl="1" indent="-365760">
              <a:spcBef>
                <a:spcPts val="0"/>
              </a:spcBef>
              <a:spcAft>
                <a:spcPts val="600"/>
              </a:spcAft>
            </a:pPr>
            <a:r>
              <a:rPr lang="en-US" sz="2800" dirty="0"/>
              <a:t>Where do you observe upward flow in the oil? What about sideways flow? Downward flow?</a:t>
            </a:r>
          </a:p>
          <a:p>
            <a:pPr marL="731520" lvl="1" indent="-365760">
              <a:spcBef>
                <a:spcPts val="0"/>
              </a:spcBef>
              <a:spcAft>
                <a:spcPts val="600"/>
              </a:spcAft>
            </a:pPr>
            <a:r>
              <a:rPr lang="en-US" sz="2800" dirty="0"/>
              <a:t>What’s happening to the wood pieces and the thyme?</a:t>
            </a:r>
          </a:p>
          <a:p>
            <a:pPr marL="731520" lvl="1" indent="-365760">
              <a:spcBef>
                <a:spcPts val="0"/>
              </a:spcBef>
              <a:spcAft>
                <a:spcPts val="600"/>
              </a:spcAft>
            </a:pPr>
            <a:r>
              <a:rPr lang="en-US" sz="2800" dirty="0"/>
              <a:t>How might these patterns of movement relate to tectonic plates on Earth?</a:t>
            </a:r>
          </a:p>
        </p:txBody>
      </p:sp>
    </p:spTree>
    <p:extLst>
      <p:ext uri="{BB962C8B-B14F-4D97-AF65-F5344CB8AC3E}">
        <p14:creationId xmlns:p14="http://schemas.microsoft.com/office/powerpoint/2010/main" val="2679513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a:t>
            </a:r>
            <a:r>
              <a:rPr lang="en-US" sz="3200" b="1" dirty="0" err="1"/>
              <a:t>RESPeCT</a:t>
            </a:r>
            <a:r>
              <a:rPr lang="en-US" sz="3200" b="1" dirty="0"/>
              <a: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1_JSM_02_16_Slide_43.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1948" y="1447800"/>
            <a:ext cx="8382000" cy="5312092"/>
          </a:xfrm>
          <a:prstGeom prst="rect">
            <a:avLst/>
          </a:prstGeom>
        </p:spPr>
      </p:pic>
      <p:sp>
        <p:nvSpPr>
          <p:cNvPr id="3" name="TextBox 2">
            <a:extLst>
              <a:ext uri="{FF2B5EF4-FFF2-40B4-BE49-F238E27FC236}">
                <a16:creationId xmlns:a16="http://schemas.microsoft.com/office/drawing/2014/main" id="{4E49CB0C-3DEE-45D5-A758-6E766EF4475C}"/>
              </a:ext>
            </a:extLst>
          </p:cNvPr>
          <p:cNvSpPr txBox="1"/>
          <p:nvPr/>
        </p:nvSpPr>
        <p:spPr>
          <a:xfrm>
            <a:off x="658360" y="685800"/>
            <a:ext cx="7829195"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1: Thermal Convection</a:t>
            </a:r>
          </a:p>
        </p:txBody>
      </p:sp>
      <p:sp>
        <p:nvSpPr>
          <p:cNvPr id="4" name="TextBox 3">
            <a:extLst>
              <a:ext uri="{FF2B5EF4-FFF2-40B4-BE49-F238E27FC236}">
                <a16:creationId xmlns:a16="http://schemas.microsoft.com/office/drawing/2014/main" id="{441B8E8E-A046-4368-9BD8-A9B3FC4A8D72}"/>
              </a:ext>
            </a:extLst>
          </p:cNvPr>
          <p:cNvSpPr txBox="1"/>
          <p:nvPr/>
        </p:nvSpPr>
        <p:spPr>
          <a:xfrm>
            <a:off x="7461785" y="6535579"/>
            <a:ext cx="1225015"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L. </a:t>
            </a:r>
            <a:r>
              <a:rPr lang="en-US" sz="1000" dirty="0" err="1">
                <a:solidFill>
                  <a:schemeClr val="bg1"/>
                </a:solidFill>
                <a:latin typeface="Calibri" panose="020F0502020204030204" pitchFamily="34" charset="0"/>
                <a:cs typeface="Calibri" panose="020F0502020204030204" pitchFamily="34" charset="0"/>
              </a:rPr>
              <a:t>Braile</a:t>
            </a:r>
            <a:endParaRPr lang="en-US" sz="1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17077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4800" y="1227549"/>
            <a:ext cx="8534400" cy="3869501"/>
          </a:xfrm>
          <a:prstGeom prst="rect">
            <a:avLst/>
          </a:prstGeom>
        </p:spPr>
      </p:pic>
      <p:sp>
        <p:nvSpPr>
          <p:cNvPr id="3" name="TextBox 2">
            <a:extLst>
              <a:ext uri="{FF2B5EF4-FFF2-40B4-BE49-F238E27FC236}">
                <a16:creationId xmlns:a16="http://schemas.microsoft.com/office/drawing/2014/main" id="{0F60633D-260E-4B1F-AFDD-D2367E2FE58A}"/>
              </a:ext>
            </a:extLst>
          </p:cNvPr>
          <p:cNvSpPr txBox="1"/>
          <p:nvPr/>
        </p:nvSpPr>
        <p:spPr>
          <a:xfrm>
            <a:off x="373675" y="533400"/>
            <a:ext cx="8447249" cy="584775"/>
          </a:xfrm>
          <a:prstGeom prst="rect">
            <a:avLst/>
          </a:prstGeom>
          <a:noFill/>
        </p:spPr>
        <p:txBody>
          <a:bodyPr wrap="none" rtlCol="0">
            <a:spAutoFit/>
          </a:bodyPr>
          <a:lstStyle/>
          <a:p>
            <a:pPr algn="ctr"/>
            <a:r>
              <a:rPr lang="en-US" sz="3200" b="1" dirty="0">
                <a:solidFill>
                  <a:srgbClr val="FFFF00"/>
                </a:solidFill>
                <a:latin typeface="Calibri" panose="020F0502020204030204" pitchFamily="34" charset="0"/>
                <a:cs typeface="Calibri" panose="020F0502020204030204" pitchFamily="34" charset="0"/>
              </a:rPr>
              <a:t>Investigation 2: Convection and Plate Movement</a:t>
            </a:r>
          </a:p>
        </p:txBody>
      </p:sp>
      <p:sp>
        <p:nvSpPr>
          <p:cNvPr id="4" name="TextBox 3">
            <a:extLst>
              <a:ext uri="{FF2B5EF4-FFF2-40B4-BE49-F238E27FC236}">
                <a16:creationId xmlns:a16="http://schemas.microsoft.com/office/drawing/2014/main" id="{528CC198-1AFC-4B8E-A26A-7F86EB91AB6A}"/>
              </a:ext>
            </a:extLst>
          </p:cNvPr>
          <p:cNvSpPr txBox="1"/>
          <p:nvPr/>
        </p:nvSpPr>
        <p:spPr>
          <a:xfrm>
            <a:off x="323380" y="5257800"/>
            <a:ext cx="8592020" cy="1569660"/>
          </a:xfrm>
          <a:prstGeom prst="rect">
            <a:avLst/>
          </a:prstGeom>
          <a:noFill/>
        </p:spPr>
        <p:txBody>
          <a:bodyPr wrap="square" rtlCol="0">
            <a:spAutoFit/>
          </a:bodyPr>
          <a:lstStyle/>
          <a:p>
            <a:pPr marL="365760" indent="-365760">
              <a:buAutoNum type="arabicPeriod"/>
            </a:pPr>
            <a:r>
              <a:rPr lang="en-US" sz="2400" b="1" i="1" dirty="0">
                <a:solidFill>
                  <a:schemeClr val="bg1"/>
                </a:solidFill>
                <a:latin typeface="Calibri" panose="020F0502020204030204" pitchFamily="34" charset="0"/>
                <a:cs typeface="Calibri" panose="020F0502020204030204" pitchFamily="34" charset="0"/>
              </a:rPr>
              <a:t>Geothermal heat rises from Earth’s core.</a:t>
            </a:r>
          </a:p>
          <a:p>
            <a:pPr marL="365760" indent="-365760">
              <a:buAutoNum type="arabicPeriod"/>
            </a:pPr>
            <a:r>
              <a:rPr lang="en-US" sz="2400" b="1" i="1" dirty="0">
                <a:solidFill>
                  <a:schemeClr val="bg1"/>
                </a:solidFill>
                <a:latin typeface="Calibri" panose="020F0502020204030204" pitchFamily="34" charset="0"/>
                <a:cs typeface="Calibri" panose="020F0502020204030204" pitchFamily="34" charset="0"/>
              </a:rPr>
              <a:t>This rising heat forms convection cells within the mantle.</a:t>
            </a:r>
          </a:p>
          <a:p>
            <a:pPr marL="365760" indent="-365760">
              <a:buAutoNum type="arabicPeriod"/>
            </a:pPr>
            <a:r>
              <a:rPr lang="en-US" sz="2400" b="1" i="1" dirty="0">
                <a:solidFill>
                  <a:schemeClr val="bg1"/>
                </a:solidFill>
                <a:latin typeface="Calibri" panose="020F0502020204030204" pitchFamily="34" charset="0"/>
                <a:cs typeface="Calibri" panose="020F0502020204030204" pitchFamily="34" charset="0"/>
              </a:rPr>
              <a:t>Tectonic plates are carried along on top of the mantle like suitcases on a conveyor belt.</a:t>
            </a:r>
          </a:p>
        </p:txBody>
      </p:sp>
      <p:sp>
        <p:nvSpPr>
          <p:cNvPr id="5" name="TextBox 4">
            <a:extLst>
              <a:ext uri="{FF2B5EF4-FFF2-40B4-BE49-F238E27FC236}">
                <a16:creationId xmlns:a16="http://schemas.microsoft.com/office/drawing/2014/main" id="{9CCD9F41-CBBD-4F68-A153-85227735EE94}"/>
              </a:ext>
            </a:extLst>
          </p:cNvPr>
          <p:cNvSpPr txBox="1"/>
          <p:nvPr/>
        </p:nvSpPr>
        <p:spPr>
          <a:xfrm>
            <a:off x="7239000" y="5097050"/>
            <a:ext cx="1677062"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ClipartXtras.com</a:t>
            </a:r>
          </a:p>
        </p:txBody>
      </p:sp>
      <p:sp>
        <p:nvSpPr>
          <p:cNvPr id="6" name="TextBox 5">
            <a:extLst>
              <a:ext uri="{FF2B5EF4-FFF2-40B4-BE49-F238E27FC236}">
                <a16:creationId xmlns:a16="http://schemas.microsoft.com/office/drawing/2014/main" id="{E084C5C1-62AF-47C7-A347-5A16A23CF35F}"/>
              </a:ext>
            </a:extLst>
          </p:cNvPr>
          <p:cNvSpPr txBox="1"/>
          <p:nvPr/>
        </p:nvSpPr>
        <p:spPr>
          <a:xfrm>
            <a:off x="304800" y="1371600"/>
            <a:ext cx="389850" cy="369332"/>
          </a:xfrm>
          <a:prstGeom prst="rect">
            <a:avLst/>
          </a:prstGeom>
          <a:noFill/>
        </p:spPr>
        <p:txBody>
          <a:bodyPr wrap="none" rtlCol="0">
            <a:spAutoFit/>
          </a:bodyPr>
          <a:lstStyle/>
          <a:p>
            <a:r>
              <a:rPr lang="en-US" dirty="0"/>
              <a:t>a)</a:t>
            </a:r>
          </a:p>
        </p:txBody>
      </p:sp>
      <p:sp>
        <p:nvSpPr>
          <p:cNvPr id="7" name="TextBox 6">
            <a:extLst>
              <a:ext uri="{FF2B5EF4-FFF2-40B4-BE49-F238E27FC236}">
                <a16:creationId xmlns:a16="http://schemas.microsoft.com/office/drawing/2014/main" id="{761E8D6A-A6A5-4E88-9D6C-2E1094A1A45D}"/>
              </a:ext>
            </a:extLst>
          </p:cNvPr>
          <p:cNvSpPr txBox="1"/>
          <p:nvPr/>
        </p:nvSpPr>
        <p:spPr>
          <a:xfrm>
            <a:off x="4724400" y="1371600"/>
            <a:ext cx="389850" cy="369332"/>
          </a:xfrm>
          <a:prstGeom prst="rect">
            <a:avLst/>
          </a:prstGeom>
          <a:noFill/>
        </p:spPr>
        <p:txBody>
          <a:bodyPr wrap="none" rtlCol="0">
            <a:spAutoFit/>
          </a:bodyPr>
          <a:lstStyle/>
          <a:p>
            <a:r>
              <a:rPr lang="en-US" dirty="0"/>
              <a:t>b)</a:t>
            </a:r>
          </a:p>
        </p:txBody>
      </p:sp>
    </p:spTree>
    <p:extLst>
      <p:ext uri="{BB962C8B-B14F-4D97-AF65-F5344CB8AC3E}">
        <p14:creationId xmlns:p14="http://schemas.microsoft.com/office/powerpoint/2010/main" val="36956988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CBE553D-D1A0-44F8-9406-8AD40A11E260}"/>
              </a:ext>
            </a:extLst>
          </p:cNvPr>
          <p:cNvSpPr txBox="1"/>
          <p:nvPr/>
        </p:nvSpPr>
        <p:spPr>
          <a:xfrm>
            <a:off x="152400" y="4826000"/>
            <a:ext cx="2895600" cy="1938992"/>
          </a:xfrm>
          <a:prstGeom prst="rect">
            <a:avLst/>
          </a:prstGeom>
          <a:noFill/>
        </p:spPr>
        <p:txBody>
          <a:bodyPr wrap="square" rtlCol="0">
            <a:spAutoFit/>
          </a:bodyPr>
          <a:lstStyle/>
          <a:p>
            <a:pPr algn="ctr"/>
            <a:r>
              <a:rPr lang="en-US" sz="2400" b="1" i="1" dirty="0">
                <a:solidFill>
                  <a:srgbClr val="FFFF00"/>
                </a:solidFill>
                <a:latin typeface="Calibri" panose="020F0502020204030204" pitchFamily="34" charset="0"/>
                <a:cs typeface="Calibri" panose="020F0502020204030204" pitchFamily="34" charset="0"/>
              </a:rPr>
              <a:t>Seafloor</a:t>
            </a:r>
          </a:p>
          <a:p>
            <a:pPr algn="ctr"/>
            <a:r>
              <a:rPr lang="en-US" sz="2400" b="1" i="1" dirty="0">
                <a:solidFill>
                  <a:srgbClr val="FFFF00"/>
                </a:solidFill>
                <a:latin typeface="Calibri" panose="020F0502020204030204" pitchFamily="34" charset="0"/>
                <a:cs typeface="Calibri" panose="020F0502020204030204" pitchFamily="34" charset="0"/>
              </a:rPr>
              <a:t>Spreading</a:t>
            </a:r>
          </a:p>
          <a:p>
            <a:pPr algn="ctr"/>
            <a:r>
              <a:rPr lang="en-US" sz="2400" b="1" dirty="0">
                <a:solidFill>
                  <a:srgbClr val="FF0000"/>
                </a:solidFill>
                <a:latin typeface="Calibri" panose="020F0502020204030204" pitchFamily="34" charset="0"/>
                <a:cs typeface="Calibri" panose="020F0502020204030204" pitchFamily="34" charset="0"/>
              </a:rPr>
              <a:t>Young, Warm, Rising: Oceanic Crust Formed</a:t>
            </a:r>
          </a:p>
        </p:txBody>
      </p:sp>
      <p:sp>
        <p:nvSpPr>
          <p:cNvPr id="5" name="TextBox 4">
            <a:extLst>
              <a:ext uri="{FF2B5EF4-FFF2-40B4-BE49-F238E27FC236}">
                <a16:creationId xmlns:a16="http://schemas.microsoft.com/office/drawing/2014/main" id="{31CDD297-8067-448C-95FC-7210BE0E3CAB}"/>
              </a:ext>
            </a:extLst>
          </p:cNvPr>
          <p:cNvSpPr txBox="1"/>
          <p:nvPr/>
        </p:nvSpPr>
        <p:spPr>
          <a:xfrm>
            <a:off x="3048000" y="4826000"/>
            <a:ext cx="2895600" cy="1938992"/>
          </a:xfrm>
          <a:prstGeom prst="rect">
            <a:avLst/>
          </a:prstGeom>
          <a:noFill/>
        </p:spPr>
        <p:txBody>
          <a:bodyPr wrap="square" rtlCol="0">
            <a:spAutoFit/>
          </a:bodyPr>
          <a:lstStyle/>
          <a:p>
            <a:pPr algn="ctr"/>
            <a:r>
              <a:rPr lang="en-US" sz="2400" b="1" i="1" dirty="0">
                <a:solidFill>
                  <a:srgbClr val="FFFF00"/>
                </a:solidFill>
                <a:latin typeface="Calibri" panose="020F0502020204030204" pitchFamily="34" charset="0"/>
                <a:cs typeface="Calibri" panose="020F0502020204030204" pitchFamily="34" charset="0"/>
              </a:rPr>
              <a:t>Seafloor</a:t>
            </a:r>
          </a:p>
          <a:p>
            <a:pPr algn="ctr"/>
            <a:r>
              <a:rPr lang="en-US" sz="2400" b="1" i="1" dirty="0">
                <a:solidFill>
                  <a:srgbClr val="FFFF00"/>
                </a:solidFill>
                <a:latin typeface="Calibri" panose="020F0502020204030204" pitchFamily="34" charset="0"/>
                <a:cs typeface="Calibri" panose="020F0502020204030204" pitchFamily="34" charset="0"/>
              </a:rPr>
              <a:t>Subduction</a:t>
            </a:r>
          </a:p>
          <a:p>
            <a:pPr algn="ctr"/>
            <a:r>
              <a:rPr lang="en-US" sz="2400" b="1" dirty="0">
                <a:solidFill>
                  <a:srgbClr val="00B0F0"/>
                </a:solidFill>
                <a:latin typeface="Calibri" panose="020F0502020204030204" pitchFamily="34" charset="0"/>
                <a:cs typeface="Calibri" panose="020F0502020204030204" pitchFamily="34" charset="0"/>
              </a:rPr>
              <a:t>Old, Cold, Sinking: Oceanic Crust Consumed</a:t>
            </a:r>
          </a:p>
        </p:txBody>
      </p:sp>
      <p:sp>
        <p:nvSpPr>
          <p:cNvPr id="6" name="TextBox 5">
            <a:extLst>
              <a:ext uri="{FF2B5EF4-FFF2-40B4-BE49-F238E27FC236}">
                <a16:creationId xmlns:a16="http://schemas.microsoft.com/office/drawing/2014/main" id="{19116AA5-6C10-4E48-B61D-84DB85FF6282}"/>
              </a:ext>
            </a:extLst>
          </p:cNvPr>
          <p:cNvSpPr txBox="1"/>
          <p:nvPr/>
        </p:nvSpPr>
        <p:spPr>
          <a:xfrm>
            <a:off x="5943600" y="4826000"/>
            <a:ext cx="2895600" cy="1938992"/>
          </a:xfrm>
          <a:prstGeom prst="rect">
            <a:avLst/>
          </a:prstGeom>
          <a:noFill/>
        </p:spPr>
        <p:txBody>
          <a:bodyPr wrap="square" rtlCol="0">
            <a:spAutoFit/>
          </a:bodyPr>
          <a:lstStyle/>
          <a:p>
            <a:pPr algn="ctr"/>
            <a:r>
              <a:rPr lang="en-US" sz="2400" b="1" i="1" dirty="0">
                <a:solidFill>
                  <a:srgbClr val="FFFF00"/>
                </a:solidFill>
                <a:latin typeface="Calibri" panose="020F0502020204030204" pitchFamily="34" charset="0"/>
                <a:cs typeface="Calibri" panose="020F0502020204030204" pitchFamily="34" charset="0"/>
              </a:rPr>
              <a:t>Stable Continent</a:t>
            </a:r>
          </a:p>
          <a:p>
            <a:pPr algn="ctr"/>
            <a:r>
              <a:rPr lang="en-US" sz="2400" b="1" dirty="0">
                <a:solidFill>
                  <a:srgbClr val="92D050"/>
                </a:solidFill>
                <a:latin typeface="Calibri" panose="020F0502020204030204" pitchFamily="34" charset="0"/>
                <a:cs typeface="Calibri" panose="020F0502020204030204" pitchFamily="34" charset="0"/>
              </a:rPr>
              <a:t>Low Density Continental Crust Remains at Earth’s Surface</a:t>
            </a:r>
          </a:p>
        </p:txBody>
      </p:sp>
      <p:sp>
        <p:nvSpPr>
          <p:cNvPr id="7" name="TextBox 6">
            <a:extLst>
              <a:ext uri="{FF2B5EF4-FFF2-40B4-BE49-F238E27FC236}">
                <a16:creationId xmlns:a16="http://schemas.microsoft.com/office/drawing/2014/main" id="{D8868E5E-C31F-403A-A958-81BD81D10A70}"/>
              </a:ext>
            </a:extLst>
          </p:cNvPr>
          <p:cNvSpPr txBox="1"/>
          <p:nvPr/>
        </p:nvSpPr>
        <p:spPr>
          <a:xfrm>
            <a:off x="344789" y="609600"/>
            <a:ext cx="8456354" cy="584775"/>
          </a:xfrm>
          <a:prstGeom prst="rect">
            <a:avLst/>
          </a:prstGeom>
          <a:noFill/>
        </p:spPr>
        <p:txBody>
          <a:bodyPr wrap="none" rtlCol="0">
            <a:spAutoFit/>
          </a:bodyPr>
          <a:lstStyle/>
          <a:p>
            <a:pPr algn="ctr"/>
            <a:r>
              <a:rPr lang="en-US" sz="3200" b="1" dirty="0">
                <a:solidFill>
                  <a:srgbClr val="FFFF00"/>
                </a:solidFill>
                <a:latin typeface="Calibri" panose="020F0502020204030204" pitchFamily="34" charset="0"/>
                <a:cs typeface="Calibri" panose="020F0502020204030204" pitchFamily="34" charset="0"/>
              </a:rPr>
              <a:t>Investigation 2: Convection and Plate Movement</a:t>
            </a:r>
          </a:p>
        </p:txBody>
      </p:sp>
      <p:grpSp>
        <p:nvGrpSpPr>
          <p:cNvPr id="10" name="Group 9">
            <a:extLst>
              <a:ext uri="{FF2B5EF4-FFF2-40B4-BE49-F238E27FC236}">
                <a16:creationId xmlns:a16="http://schemas.microsoft.com/office/drawing/2014/main" id="{E448BFA6-24DB-4F05-B24B-169F5C08EAE0}"/>
              </a:ext>
            </a:extLst>
          </p:cNvPr>
          <p:cNvGrpSpPr/>
          <p:nvPr/>
        </p:nvGrpSpPr>
        <p:grpSpPr>
          <a:xfrm>
            <a:off x="685800" y="1143000"/>
            <a:ext cx="8153400" cy="3717746"/>
            <a:chOff x="685800" y="1143000"/>
            <a:chExt cx="8153400" cy="3717746"/>
          </a:xfrm>
        </p:grpSpPr>
        <p:pic>
          <p:nvPicPr>
            <p:cNvPr id="11" name="Picture 10">
              <a:extLst>
                <a:ext uri="{FF2B5EF4-FFF2-40B4-BE49-F238E27FC236}">
                  <a16:creationId xmlns:a16="http://schemas.microsoft.com/office/drawing/2014/main" id="{ADF80C80-C668-4268-80CB-8BAAEEBD2DA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5800" y="1143000"/>
              <a:ext cx="7842973" cy="3506270"/>
            </a:xfrm>
            <a:prstGeom prst="rect">
              <a:avLst/>
            </a:prstGeom>
          </p:spPr>
        </p:pic>
        <p:sp>
          <p:nvSpPr>
            <p:cNvPr id="12" name="TextBox 11">
              <a:extLst>
                <a:ext uri="{FF2B5EF4-FFF2-40B4-BE49-F238E27FC236}">
                  <a16:creationId xmlns:a16="http://schemas.microsoft.com/office/drawing/2014/main" id="{D2A6F78B-D763-43AF-9E5C-95C2C0C3AC8D}"/>
                </a:ext>
              </a:extLst>
            </p:cNvPr>
            <p:cNvSpPr txBox="1"/>
            <p:nvPr/>
          </p:nvSpPr>
          <p:spPr>
            <a:xfrm>
              <a:off x="7182414" y="4614525"/>
              <a:ext cx="1656786" cy="246221"/>
            </a:xfrm>
            <a:prstGeom prst="rect">
              <a:avLst/>
            </a:prstGeom>
            <a:noFill/>
          </p:spPr>
          <p:txBody>
            <a:bodyPr wrap="square" rtlCol="0">
              <a:spAutoFit/>
            </a:bodyPr>
            <a:lstStyle/>
            <a:p>
              <a:r>
                <a:rPr lang="en-US" sz="1000" dirty="0">
                  <a:solidFill>
                    <a:schemeClr val="bg1"/>
                  </a:solidFill>
                  <a:latin typeface="Calibri" panose="020F0502020204030204" pitchFamily="34" charset="0"/>
                  <a:cs typeface="Calibri" panose="020F0502020204030204" pitchFamily="34" charset="0"/>
                </a:rPr>
                <a:t>Courtesy of USGS.gov</a:t>
              </a:r>
            </a:p>
          </p:txBody>
        </p:sp>
        <p:sp>
          <p:nvSpPr>
            <p:cNvPr id="13" name="TextBox 12">
              <a:extLst>
                <a:ext uri="{FF2B5EF4-FFF2-40B4-BE49-F238E27FC236}">
                  <a16:creationId xmlns:a16="http://schemas.microsoft.com/office/drawing/2014/main" id="{A0774AFA-2BDE-445E-9DA8-736073E323B3}"/>
                </a:ext>
              </a:extLst>
            </p:cNvPr>
            <p:cNvSpPr txBox="1"/>
            <p:nvPr/>
          </p:nvSpPr>
          <p:spPr>
            <a:xfrm>
              <a:off x="3657600" y="3581400"/>
              <a:ext cx="1851789" cy="369332"/>
            </a:xfrm>
            <a:prstGeom prst="rect">
              <a:avLst/>
            </a:prstGeom>
            <a:noFill/>
          </p:spPr>
          <p:txBody>
            <a:bodyPr wrap="none" rtlCol="0">
              <a:spAutoFit/>
            </a:bodyPr>
            <a:lstStyle/>
            <a:p>
              <a:r>
                <a:rPr lang="en-US" dirty="0"/>
                <a:t>Midocean Ridge</a:t>
              </a:r>
            </a:p>
          </p:txBody>
        </p:sp>
        <p:sp>
          <p:nvSpPr>
            <p:cNvPr id="14" name="TextBox 13">
              <a:extLst>
                <a:ext uri="{FF2B5EF4-FFF2-40B4-BE49-F238E27FC236}">
                  <a16:creationId xmlns:a16="http://schemas.microsoft.com/office/drawing/2014/main" id="{EF193663-F451-4811-A8FC-F7607786A0EE}"/>
                </a:ext>
              </a:extLst>
            </p:cNvPr>
            <p:cNvSpPr txBox="1"/>
            <p:nvPr/>
          </p:nvSpPr>
          <p:spPr>
            <a:xfrm>
              <a:off x="1758791" y="3571009"/>
              <a:ext cx="1620957" cy="369332"/>
            </a:xfrm>
            <a:prstGeom prst="rect">
              <a:avLst/>
            </a:prstGeom>
            <a:noFill/>
          </p:spPr>
          <p:txBody>
            <a:bodyPr wrap="none" rtlCol="0">
              <a:spAutoFit/>
            </a:bodyPr>
            <a:lstStyle/>
            <a:p>
              <a:r>
                <a:rPr lang="en-US" dirty="0"/>
                <a:t>Oceanic Plate</a:t>
              </a:r>
            </a:p>
          </p:txBody>
        </p:sp>
        <p:sp>
          <p:nvSpPr>
            <p:cNvPr id="15" name="TextBox 14">
              <a:extLst>
                <a:ext uri="{FF2B5EF4-FFF2-40B4-BE49-F238E27FC236}">
                  <a16:creationId xmlns:a16="http://schemas.microsoft.com/office/drawing/2014/main" id="{31F5A906-3470-4A97-B599-51CCE8EA4CFC}"/>
                </a:ext>
              </a:extLst>
            </p:cNvPr>
            <p:cNvSpPr txBox="1"/>
            <p:nvPr/>
          </p:nvSpPr>
          <p:spPr>
            <a:xfrm>
              <a:off x="4048690" y="1524000"/>
              <a:ext cx="894219" cy="369332"/>
            </a:xfrm>
            <a:prstGeom prst="rect">
              <a:avLst/>
            </a:prstGeom>
            <a:noFill/>
          </p:spPr>
          <p:txBody>
            <a:bodyPr wrap="none" rtlCol="0">
              <a:spAutoFit/>
            </a:bodyPr>
            <a:lstStyle/>
            <a:p>
              <a:r>
                <a:rPr lang="en-US" dirty="0"/>
                <a:t>Trench</a:t>
              </a:r>
            </a:p>
          </p:txBody>
        </p:sp>
        <p:sp>
          <p:nvSpPr>
            <p:cNvPr id="16" name="TextBox 15">
              <a:extLst>
                <a:ext uri="{FF2B5EF4-FFF2-40B4-BE49-F238E27FC236}">
                  <a16:creationId xmlns:a16="http://schemas.microsoft.com/office/drawing/2014/main" id="{2B37B766-72EB-45F1-988E-19F5B458D9E9}"/>
                </a:ext>
              </a:extLst>
            </p:cNvPr>
            <p:cNvSpPr txBox="1"/>
            <p:nvPr/>
          </p:nvSpPr>
          <p:spPr>
            <a:xfrm>
              <a:off x="6389890" y="1488242"/>
              <a:ext cx="1941557" cy="369332"/>
            </a:xfrm>
            <a:prstGeom prst="rect">
              <a:avLst/>
            </a:prstGeom>
            <a:noFill/>
          </p:spPr>
          <p:txBody>
            <a:bodyPr wrap="none" rtlCol="0">
              <a:spAutoFit/>
            </a:bodyPr>
            <a:lstStyle/>
            <a:p>
              <a:r>
                <a:rPr lang="en-US" dirty="0"/>
                <a:t>Continental Plate</a:t>
              </a:r>
            </a:p>
          </p:txBody>
        </p:sp>
        <p:cxnSp>
          <p:nvCxnSpPr>
            <p:cNvPr id="17" name="Straight Arrow Connector 16">
              <a:extLst>
                <a:ext uri="{FF2B5EF4-FFF2-40B4-BE49-F238E27FC236}">
                  <a16:creationId xmlns:a16="http://schemas.microsoft.com/office/drawing/2014/main" id="{7B20E31E-D043-4AD1-A06B-6EA611453866}"/>
                </a:ext>
              </a:extLst>
            </p:cNvPr>
            <p:cNvCxnSpPr>
              <a:cxnSpLocks/>
            </p:cNvCxnSpPr>
            <p:nvPr/>
          </p:nvCxnSpPr>
          <p:spPr>
            <a:xfrm flipH="1" flipV="1">
              <a:off x="2254091" y="2896135"/>
              <a:ext cx="184309" cy="67487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5E8212E0-6C80-4549-86AB-8460F3B929EE}"/>
                </a:ext>
              </a:extLst>
            </p:cNvPr>
            <p:cNvCxnSpPr>
              <a:cxnSpLocks/>
              <a:stCxn id="13" idx="0"/>
            </p:cNvCxnSpPr>
            <p:nvPr/>
          </p:nvCxnSpPr>
          <p:spPr>
            <a:xfrm flipH="1" flipV="1">
              <a:off x="4543991" y="2818388"/>
              <a:ext cx="39504" cy="76301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0F4DFEEB-B692-41EE-BBB0-47F22B9E7C35}"/>
                </a:ext>
              </a:extLst>
            </p:cNvPr>
            <p:cNvCxnSpPr>
              <a:cxnSpLocks/>
            </p:cNvCxnSpPr>
            <p:nvPr/>
          </p:nvCxnSpPr>
          <p:spPr>
            <a:xfrm>
              <a:off x="4495799" y="1923246"/>
              <a:ext cx="838201" cy="74375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44902C70-2AA1-4864-8D35-75AEB83AA26D}"/>
                </a:ext>
              </a:extLst>
            </p:cNvPr>
            <p:cNvCxnSpPr>
              <a:cxnSpLocks/>
            </p:cNvCxnSpPr>
            <p:nvPr/>
          </p:nvCxnSpPr>
          <p:spPr>
            <a:xfrm flipH="1">
              <a:off x="6934200" y="1893332"/>
              <a:ext cx="413644" cy="10028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1" name="Arrow: Down 20">
              <a:extLst>
                <a:ext uri="{FF2B5EF4-FFF2-40B4-BE49-F238E27FC236}">
                  <a16:creationId xmlns:a16="http://schemas.microsoft.com/office/drawing/2014/main" id="{24F54F77-A4A0-4BF1-B83C-66118D80DDB7}"/>
                </a:ext>
              </a:extLst>
            </p:cNvPr>
            <p:cNvSpPr/>
            <p:nvPr/>
          </p:nvSpPr>
          <p:spPr>
            <a:xfrm rot="5014432">
              <a:off x="3949075" y="2878899"/>
              <a:ext cx="219726" cy="381000"/>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id="{6426D45F-E703-4754-8EF9-755F81C0AE43}"/>
                </a:ext>
              </a:extLst>
            </p:cNvPr>
            <p:cNvSpPr/>
            <p:nvPr/>
          </p:nvSpPr>
          <p:spPr>
            <a:xfrm rot="16671874">
              <a:off x="4926961" y="2874497"/>
              <a:ext cx="219726" cy="381000"/>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Down 22">
              <a:extLst>
                <a:ext uri="{FF2B5EF4-FFF2-40B4-BE49-F238E27FC236}">
                  <a16:creationId xmlns:a16="http://schemas.microsoft.com/office/drawing/2014/main" id="{1573E439-83A0-4084-AA5C-E33D64DF4CDF}"/>
                </a:ext>
              </a:extLst>
            </p:cNvPr>
            <p:cNvSpPr/>
            <p:nvPr/>
          </p:nvSpPr>
          <p:spPr>
            <a:xfrm rot="18129023">
              <a:off x="6824337" y="3749841"/>
              <a:ext cx="219726" cy="381000"/>
            </a:xfrm>
            <a:prstGeom prst="downArrow">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723735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633483"/>
            <a:ext cx="8215952" cy="990600"/>
          </a:xfrm>
        </p:spPr>
        <p:txBody>
          <a:bodyPr>
            <a:noAutofit/>
          </a:bodyPr>
          <a:lstStyle/>
          <a:p>
            <a:pPr lvl="0"/>
            <a:r>
              <a:rPr lang="en-US" dirty="0"/>
              <a:t>Reflect: Content Deepening Focus Question 1</a:t>
            </a:r>
          </a:p>
        </p:txBody>
      </p:sp>
      <p:sp>
        <p:nvSpPr>
          <p:cNvPr id="3" name="Content Placeholder 2"/>
          <p:cNvSpPr>
            <a:spLocks noGrp="1"/>
          </p:cNvSpPr>
          <p:nvPr>
            <p:ph idx="1"/>
          </p:nvPr>
        </p:nvSpPr>
        <p:spPr>
          <a:xfrm>
            <a:off x="614148" y="1981200"/>
            <a:ext cx="8086299" cy="4295632"/>
          </a:xfrm>
        </p:spPr>
        <p:txBody>
          <a:bodyPr/>
          <a:lstStyle/>
          <a:p>
            <a:pPr marL="0" lvl="1" indent="0">
              <a:spcBef>
                <a:spcPts val="0"/>
              </a:spcBef>
              <a:spcAft>
                <a:spcPts val="2400"/>
              </a:spcAft>
              <a:buNone/>
            </a:pPr>
            <a:r>
              <a:rPr lang="en-US" sz="3200" dirty="0"/>
              <a:t>What happens to Earth’s surface that causes mountains to form?</a:t>
            </a:r>
          </a:p>
        </p:txBody>
      </p:sp>
    </p:spTree>
    <p:extLst>
      <p:ext uri="{BB962C8B-B14F-4D97-AF65-F5344CB8AC3E}">
        <p14:creationId xmlns:p14="http://schemas.microsoft.com/office/powerpoint/2010/main" val="35392527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Autofit/>
          </a:bodyPr>
          <a:lstStyle/>
          <a:p>
            <a:pPr marL="731520"/>
            <a:r>
              <a:rPr lang="en-US" dirty="0"/>
              <a:t>Key Science Ideas</a:t>
            </a:r>
          </a:p>
        </p:txBody>
      </p:sp>
      <p:sp>
        <p:nvSpPr>
          <p:cNvPr id="3" name="Content Placeholder 2"/>
          <p:cNvSpPr>
            <a:spLocks noGrp="1"/>
          </p:cNvSpPr>
          <p:nvPr>
            <p:ph idx="1"/>
          </p:nvPr>
        </p:nvSpPr>
        <p:spPr>
          <a:xfrm>
            <a:off x="533400" y="1371600"/>
            <a:ext cx="8305800" cy="5105400"/>
          </a:xfrm>
        </p:spPr>
        <p:txBody>
          <a:bodyPr/>
          <a:lstStyle/>
          <a:p>
            <a:pPr marL="365760" indent="-365760">
              <a:spcBef>
                <a:spcPts val="0"/>
              </a:spcBef>
              <a:spcAft>
                <a:spcPts val="1200"/>
              </a:spcAft>
            </a:pPr>
            <a:r>
              <a:rPr lang="en-US" sz="2900" dirty="0">
                <a:solidFill>
                  <a:srgbClr val="000000"/>
                </a:solidFill>
                <a:latin typeface="Calibri"/>
                <a:cs typeface="Calibri"/>
              </a:rPr>
              <a:t>Layers of hardened lava and other materials from repeated volcanic eruptions change Earth’s surface and form mountains.</a:t>
            </a:r>
          </a:p>
          <a:p>
            <a:pPr marL="365760" lvl="1" indent="-365760">
              <a:spcBef>
                <a:spcPts val="0"/>
              </a:spcBef>
              <a:spcAft>
                <a:spcPts val="0"/>
              </a:spcAft>
            </a:pPr>
            <a:r>
              <a:rPr lang="en-US" sz="2900" dirty="0">
                <a:solidFill>
                  <a:srgbClr val="000000"/>
                </a:solidFill>
                <a:latin typeface="Calibri"/>
                <a:cs typeface="Calibri"/>
              </a:rPr>
              <a:t>Earth’s </a:t>
            </a:r>
            <a:r>
              <a:rPr lang="en-US" sz="2900" dirty="0"/>
              <a:t>thin outer layer (crust) is broken into sections called </a:t>
            </a:r>
            <a:r>
              <a:rPr lang="en-US" sz="2900" i="1" dirty="0"/>
              <a:t>tectonic plates</a:t>
            </a:r>
            <a:r>
              <a:rPr lang="en-US" sz="2900" b="1" i="1" dirty="0"/>
              <a:t> </a:t>
            </a:r>
            <a:r>
              <a:rPr lang="en-US" sz="2900" dirty="0"/>
              <a:t>that fit together like puzzle pieces. These plates float on top of a layer of hot, slowly moving rock in Earth’s mantle that rises and falls in rotating thermal-convection cells that carry the plates like suitcases on a conveyor belt. The resulting plate movements may be involved in mountain formation.</a:t>
            </a:r>
          </a:p>
          <a:p>
            <a:pPr marL="365760" indent="-365760">
              <a:spcBef>
                <a:spcPts val="0"/>
              </a:spcBef>
              <a:spcAft>
                <a:spcPts val="600"/>
              </a:spcAft>
            </a:pPr>
            <a:endParaRPr lang="en-US" sz="3200" dirty="0">
              <a:solidFill>
                <a:srgbClr val="000000"/>
              </a:solidFill>
              <a:latin typeface="Calibri"/>
              <a:cs typeface="Calibri"/>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533400"/>
            <a:ext cx="685800" cy="685800"/>
          </a:xfrm>
          <a:prstGeom prst="rect">
            <a:avLst/>
          </a:prstGeom>
        </p:spPr>
      </p:pic>
    </p:spTree>
    <p:extLst>
      <p:ext uri="{BB962C8B-B14F-4D97-AF65-F5344CB8AC3E}">
        <p14:creationId xmlns:p14="http://schemas.microsoft.com/office/powerpoint/2010/main" val="174810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B9E22F-4C2E-4D1B-993F-6B8CB82C8A1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4" name="TextBox 3">
            <a:extLst>
              <a:ext uri="{FF2B5EF4-FFF2-40B4-BE49-F238E27FC236}">
                <a16:creationId xmlns:a16="http://schemas.microsoft.com/office/drawing/2014/main" id="{1F6F4C96-EBF2-48A0-8D1B-BE0D96B3114A}"/>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3a</a:t>
            </a:r>
          </a:p>
        </p:txBody>
      </p:sp>
      <p:sp>
        <p:nvSpPr>
          <p:cNvPr id="5" name="TextBox 4">
            <a:extLst>
              <a:ext uri="{FF2B5EF4-FFF2-40B4-BE49-F238E27FC236}">
                <a16:creationId xmlns:a16="http://schemas.microsoft.com/office/drawing/2014/main" id="{9DC1F714-9E19-4DE3-B246-D598F1499F1E}"/>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7399714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15952" cy="990600"/>
          </a:xfrm>
        </p:spPr>
        <p:txBody>
          <a:bodyPr>
            <a:noAutofit/>
          </a:bodyPr>
          <a:lstStyle/>
          <a:p>
            <a:pPr lvl="0"/>
            <a:r>
              <a:rPr lang="en-US" dirty="0"/>
              <a:t>Content Deepening: Focus Question 2</a:t>
            </a:r>
          </a:p>
        </p:txBody>
      </p:sp>
      <p:sp>
        <p:nvSpPr>
          <p:cNvPr id="3" name="Content Placeholder 2"/>
          <p:cNvSpPr>
            <a:spLocks noGrp="1"/>
          </p:cNvSpPr>
          <p:nvPr>
            <p:ph idx="1"/>
          </p:nvPr>
        </p:nvSpPr>
        <p:spPr>
          <a:xfrm>
            <a:off x="609600" y="1676400"/>
            <a:ext cx="8086299" cy="4295632"/>
          </a:xfrm>
        </p:spPr>
        <p:txBody>
          <a:bodyPr/>
          <a:lstStyle/>
          <a:p>
            <a:pPr marL="0" lvl="1" indent="0">
              <a:spcBef>
                <a:spcPts val="0"/>
              </a:spcBef>
              <a:spcAft>
                <a:spcPts val="2400"/>
              </a:spcAft>
              <a:buNone/>
            </a:pPr>
            <a:r>
              <a:rPr lang="en-US" sz="3200" dirty="0"/>
              <a:t>Are the moving plates of Earth’s crust involved in building up Earth’s surface and forming mountains? If so, how?</a:t>
            </a:r>
          </a:p>
        </p:txBody>
      </p:sp>
    </p:spTree>
    <p:extLst>
      <p:ext uri="{BB962C8B-B14F-4D97-AF65-F5344CB8AC3E}">
        <p14:creationId xmlns:p14="http://schemas.microsoft.com/office/powerpoint/2010/main" val="35392527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1_Gr4_ECS_CD_Day_2_JSM_02_16_Slide_15a.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 y="1295400"/>
            <a:ext cx="8305800" cy="5334000"/>
          </a:xfrm>
          <a:prstGeom prst="rect">
            <a:avLst/>
          </a:prstGeom>
        </p:spPr>
      </p:pic>
      <p:sp>
        <p:nvSpPr>
          <p:cNvPr id="4" name="TextBox 3">
            <a:extLst>
              <a:ext uri="{FF2B5EF4-FFF2-40B4-BE49-F238E27FC236}">
                <a16:creationId xmlns:a16="http://schemas.microsoft.com/office/drawing/2014/main" id="{DF31C35B-C15A-43C9-9B57-EC4750152E8A}"/>
              </a:ext>
            </a:extLst>
          </p:cNvPr>
          <p:cNvSpPr txBox="1"/>
          <p:nvPr/>
        </p:nvSpPr>
        <p:spPr>
          <a:xfrm>
            <a:off x="685800" y="533400"/>
            <a:ext cx="7723396" cy="677108"/>
          </a:xfrm>
          <a:prstGeom prst="rect">
            <a:avLst/>
          </a:prstGeom>
          <a:noFill/>
        </p:spPr>
        <p:txBody>
          <a:bodyPr wrap="none" rtlCol="0">
            <a:spAutoFit/>
          </a:bodyPr>
          <a:lstStyle/>
          <a:p>
            <a:pPr algn="ctr"/>
            <a:r>
              <a:rPr lang="en-US" sz="3800" b="1" dirty="0">
                <a:solidFill>
                  <a:srgbClr val="FFFF00"/>
                </a:solidFill>
                <a:latin typeface="Calibri" panose="020F0502020204030204" pitchFamily="34" charset="0"/>
                <a:cs typeface="Calibri" panose="020F0502020204030204" pitchFamily="34" charset="0"/>
              </a:rPr>
              <a:t>Investigation 3: Earth’s Moving Plates</a:t>
            </a:r>
          </a:p>
        </p:txBody>
      </p:sp>
      <p:sp>
        <p:nvSpPr>
          <p:cNvPr id="5" name="TextBox 4">
            <a:extLst>
              <a:ext uri="{FF2B5EF4-FFF2-40B4-BE49-F238E27FC236}">
                <a16:creationId xmlns:a16="http://schemas.microsoft.com/office/drawing/2014/main" id="{1BECEA40-1B6F-49DC-9B5C-CD68A9EA1D07}"/>
              </a:ext>
            </a:extLst>
          </p:cNvPr>
          <p:cNvSpPr txBox="1"/>
          <p:nvPr/>
        </p:nvSpPr>
        <p:spPr>
          <a:xfrm>
            <a:off x="6629400" y="6400800"/>
            <a:ext cx="1600118"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BSCS.org</a:t>
            </a:r>
          </a:p>
        </p:txBody>
      </p:sp>
    </p:spTree>
    <p:extLst>
      <p:ext uri="{BB962C8B-B14F-4D97-AF65-F5344CB8AC3E}">
        <p14:creationId xmlns:p14="http://schemas.microsoft.com/office/powerpoint/2010/main" val="875950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229600" cy="5410200"/>
          </a:xfrm>
        </p:spPr>
        <p:txBody>
          <a:bodyPr/>
          <a:lstStyle/>
          <a:p>
            <a:pPr marL="365760" indent="-365760">
              <a:spcBef>
                <a:spcPts val="0"/>
              </a:spcBef>
              <a:spcAft>
                <a:spcPts val="600"/>
              </a:spcAft>
              <a:buFont typeface="+mj-lt"/>
              <a:buAutoNum type="arabicPeriod"/>
            </a:pPr>
            <a:r>
              <a:rPr lang="en-US" sz="2800" dirty="0"/>
              <a:t>Imagine the foam mats represent tectonic plates, and the table represents the hot, slowly moving rock underneath the plates.</a:t>
            </a:r>
          </a:p>
          <a:p>
            <a:pPr marL="365760" indent="-365760">
              <a:spcBef>
                <a:spcPts val="0"/>
              </a:spcBef>
              <a:spcAft>
                <a:spcPts val="600"/>
              </a:spcAft>
              <a:buFont typeface="+mj-lt"/>
              <a:buAutoNum type="arabicPeriod"/>
            </a:pPr>
            <a:r>
              <a:rPr lang="en-US" sz="2800" dirty="0"/>
              <a:t>Lay the mats next to each other on the table, making sure their sides are touching.</a:t>
            </a:r>
          </a:p>
          <a:p>
            <a:pPr marL="365760" indent="-365760">
              <a:spcBef>
                <a:spcPts val="0"/>
              </a:spcBef>
              <a:spcAft>
                <a:spcPts val="600"/>
              </a:spcAft>
              <a:buFont typeface="+mj-lt"/>
              <a:buAutoNum type="arabicPeriod"/>
            </a:pPr>
            <a:r>
              <a:rPr lang="en-US" sz="2800" dirty="0"/>
              <a:t>Discuss all of the possible directions Earth’s plates could move as they float on the layer of hot, slow-moving rock beneath them.</a:t>
            </a:r>
          </a:p>
          <a:p>
            <a:pPr marL="365760" indent="-365760">
              <a:spcBef>
                <a:spcPts val="0"/>
              </a:spcBef>
              <a:spcAft>
                <a:spcPts val="600"/>
              </a:spcAft>
              <a:buFont typeface="+mj-lt"/>
              <a:buAutoNum type="arabicPeriod"/>
            </a:pPr>
            <a:r>
              <a:rPr lang="en-US" sz="2800" dirty="0"/>
              <a:t>Push the foam mats in these directions, using the arrows to show the direction of plate movement.</a:t>
            </a:r>
          </a:p>
          <a:p>
            <a:pPr marL="365760" indent="-365760">
              <a:spcBef>
                <a:spcPts val="0"/>
              </a:spcBef>
              <a:spcAft>
                <a:spcPts val="600"/>
              </a:spcAft>
              <a:buFont typeface="+mj-lt"/>
              <a:buAutoNum type="arabicPeriod"/>
            </a:pPr>
            <a:r>
              <a:rPr lang="en-US" sz="2800" dirty="0"/>
              <a:t>Record your observations and drawings in your science notebooks.</a:t>
            </a:r>
          </a:p>
          <a:p>
            <a:pPr>
              <a:spcBef>
                <a:spcPts val="0"/>
              </a:spcBef>
              <a:spcAft>
                <a:spcPts val="1200"/>
              </a:spcAft>
            </a:pPr>
            <a:endParaRPr lang="en-US" sz="2800" dirty="0"/>
          </a:p>
        </p:txBody>
      </p:sp>
      <p:sp>
        <p:nvSpPr>
          <p:cNvPr id="7" name="Title 1"/>
          <p:cNvSpPr>
            <a:spLocks noGrp="1"/>
          </p:cNvSpPr>
          <p:nvPr>
            <p:ph type="title"/>
          </p:nvPr>
        </p:nvSpPr>
        <p:spPr>
          <a:xfrm>
            <a:off x="609600" y="457200"/>
            <a:ext cx="8534400" cy="685800"/>
          </a:xfrm>
        </p:spPr>
        <p:txBody>
          <a:bodyPr>
            <a:noAutofit/>
          </a:bodyPr>
          <a:lstStyle/>
          <a:p>
            <a:r>
              <a:rPr lang="en-US" dirty="0"/>
              <a:t>Investigation 3: Earth’s Moving Plates</a:t>
            </a:r>
          </a:p>
        </p:txBody>
      </p:sp>
    </p:spTree>
    <p:extLst>
      <p:ext uri="{BB962C8B-B14F-4D97-AF65-F5344CB8AC3E}">
        <p14:creationId xmlns:p14="http://schemas.microsoft.com/office/powerpoint/2010/main" val="12487135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01000" cy="685800"/>
          </a:xfrm>
        </p:spPr>
        <p:txBody>
          <a:bodyPr>
            <a:noAutofit/>
          </a:bodyPr>
          <a:lstStyle/>
          <a:p>
            <a:r>
              <a:rPr lang="en-US" dirty="0"/>
              <a:t>Investigation 3: Earth’s Moving Plates</a:t>
            </a:r>
          </a:p>
        </p:txBody>
      </p:sp>
      <p:sp>
        <p:nvSpPr>
          <p:cNvPr id="3" name="Content Placeholder 2"/>
          <p:cNvSpPr>
            <a:spLocks noGrp="1"/>
          </p:cNvSpPr>
          <p:nvPr>
            <p:ph idx="1"/>
          </p:nvPr>
        </p:nvSpPr>
        <p:spPr>
          <a:xfrm>
            <a:off x="609600" y="1371600"/>
            <a:ext cx="8229600" cy="5334000"/>
          </a:xfrm>
        </p:spPr>
        <p:txBody>
          <a:bodyPr/>
          <a:lstStyle/>
          <a:p>
            <a:pPr marL="514350" indent="-514350">
              <a:spcBef>
                <a:spcPts val="0"/>
              </a:spcBef>
              <a:spcAft>
                <a:spcPts val="1200"/>
              </a:spcAft>
              <a:buFont typeface="+mj-lt"/>
              <a:buAutoNum type="arabicPeriod"/>
            </a:pPr>
            <a:r>
              <a:rPr lang="en-US" sz="3200" dirty="0"/>
              <a:t>How many different ways can you move the foam mats?</a:t>
            </a:r>
          </a:p>
          <a:p>
            <a:pPr marL="514350" indent="-514350">
              <a:spcBef>
                <a:spcPts val="0"/>
              </a:spcBef>
              <a:spcAft>
                <a:spcPts val="1200"/>
              </a:spcAft>
              <a:buFont typeface="+mj-lt"/>
              <a:buAutoNum type="arabicPeriod"/>
            </a:pPr>
            <a:r>
              <a:rPr lang="en-US" sz="3200" dirty="0"/>
              <a:t>What happens when you move the mats away from each other?</a:t>
            </a:r>
          </a:p>
          <a:p>
            <a:pPr marL="514350" indent="-514350">
              <a:spcBef>
                <a:spcPts val="0"/>
              </a:spcBef>
              <a:spcAft>
                <a:spcPts val="1200"/>
              </a:spcAft>
              <a:buFont typeface="+mj-lt"/>
              <a:buAutoNum type="arabicPeriod"/>
            </a:pPr>
            <a:r>
              <a:rPr lang="en-US" sz="3200" dirty="0"/>
              <a:t>What happens when you push the mats toward each other?</a:t>
            </a:r>
          </a:p>
          <a:p>
            <a:pPr marL="514350" indent="-514350">
              <a:spcBef>
                <a:spcPts val="0"/>
              </a:spcBef>
              <a:spcAft>
                <a:spcPts val="1200"/>
              </a:spcAft>
              <a:buFont typeface="+mj-lt"/>
              <a:buAutoNum type="arabicPeriod"/>
            </a:pPr>
            <a:r>
              <a:rPr lang="en-US" sz="3200" dirty="0"/>
              <a:t>What happens when you slide the mats sideways past each other?</a:t>
            </a:r>
          </a:p>
          <a:p>
            <a:pPr marL="0" indent="0">
              <a:spcBef>
                <a:spcPts val="0"/>
              </a:spcBef>
              <a:spcAft>
                <a:spcPts val="1200"/>
              </a:spcAft>
              <a:buNone/>
            </a:pPr>
            <a:endParaRPr lang="en-US" sz="2800" dirty="0"/>
          </a:p>
          <a:p>
            <a:pPr>
              <a:spcBef>
                <a:spcPts val="0"/>
              </a:spcBef>
              <a:spcAft>
                <a:spcPts val="1200"/>
              </a:spcAft>
            </a:pPr>
            <a:endParaRPr lang="en-US" sz="2800" dirty="0"/>
          </a:p>
        </p:txBody>
      </p:sp>
    </p:spTree>
    <p:extLst>
      <p:ext uri="{BB962C8B-B14F-4D97-AF65-F5344CB8AC3E}">
        <p14:creationId xmlns:p14="http://schemas.microsoft.com/office/powerpoint/2010/main" val="3286255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Earth’s changing surface</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2_JSM_02_16_Slide_16a.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00800" y="1621248"/>
            <a:ext cx="2438400" cy="5039480"/>
          </a:xfrm>
          <a:prstGeom prst="rect">
            <a:avLst/>
          </a:prstGeom>
        </p:spPr>
      </p:pic>
      <p:sp>
        <p:nvSpPr>
          <p:cNvPr id="3" name="TextBox 2">
            <a:extLst>
              <a:ext uri="{FF2B5EF4-FFF2-40B4-BE49-F238E27FC236}">
                <a16:creationId xmlns:a16="http://schemas.microsoft.com/office/drawing/2014/main" id="{C7865F20-1CD3-4D02-ADE4-B1B72D91E9B1}"/>
              </a:ext>
            </a:extLst>
          </p:cNvPr>
          <p:cNvSpPr txBox="1"/>
          <p:nvPr/>
        </p:nvSpPr>
        <p:spPr>
          <a:xfrm>
            <a:off x="469832" y="685800"/>
            <a:ext cx="8206285"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3: Earth’s Moving Pla</a:t>
            </a:r>
            <a:r>
              <a:rPr lang="en-US" sz="4000" b="1" i="1" dirty="0">
                <a:solidFill>
                  <a:srgbClr val="FFFF00"/>
                </a:solidFill>
                <a:latin typeface="Calibri" panose="020F0502020204030204" pitchFamily="34" charset="0"/>
                <a:cs typeface="Calibri" panose="020F0502020204030204" pitchFamily="34" charset="0"/>
              </a:rPr>
              <a:t>tes</a:t>
            </a:r>
          </a:p>
        </p:txBody>
      </p:sp>
      <p:graphicFrame>
        <p:nvGraphicFramePr>
          <p:cNvPr id="4" name="Table 3">
            <a:extLst>
              <a:ext uri="{FF2B5EF4-FFF2-40B4-BE49-F238E27FC236}">
                <a16:creationId xmlns:a16="http://schemas.microsoft.com/office/drawing/2014/main" id="{737EA0D7-848E-428A-A06E-2D39AA7B5657}"/>
              </a:ext>
            </a:extLst>
          </p:cNvPr>
          <p:cNvGraphicFramePr>
            <a:graphicFrameLocks noGrp="1"/>
          </p:cNvGraphicFramePr>
          <p:nvPr>
            <p:extLst>
              <p:ext uri="{D42A27DB-BD31-4B8C-83A1-F6EECF244321}">
                <p14:modId xmlns:p14="http://schemas.microsoft.com/office/powerpoint/2010/main" val="2901875062"/>
              </p:ext>
            </p:extLst>
          </p:nvPr>
        </p:nvGraphicFramePr>
        <p:xfrm>
          <a:off x="609600" y="1686680"/>
          <a:ext cx="5510092" cy="4876800"/>
        </p:xfrm>
        <a:graphic>
          <a:graphicData uri="http://schemas.openxmlformats.org/drawingml/2006/table">
            <a:tbl>
              <a:tblPr firstRow="1" firstCol="1" bandRow="1">
                <a:tableStyleId>{5C22544A-7EE6-4342-B048-85BDC9FD1C3A}</a:tableStyleId>
              </a:tblPr>
              <a:tblGrid>
                <a:gridCol w="2185394">
                  <a:extLst>
                    <a:ext uri="{9D8B030D-6E8A-4147-A177-3AD203B41FA5}">
                      <a16:colId xmlns:a16="http://schemas.microsoft.com/office/drawing/2014/main" val="1664624540"/>
                    </a:ext>
                  </a:extLst>
                </a:gridCol>
                <a:gridCol w="3324698">
                  <a:extLst>
                    <a:ext uri="{9D8B030D-6E8A-4147-A177-3AD203B41FA5}">
                      <a16:colId xmlns:a16="http://schemas.microsoft.com/office/drawing/2014/main" val="684789358"/>
                    </a:ext>
                  </a:extLst>
                </a:gridCol>
              </a:tblGrid>
              <a:tr h="616606">
                <a:tc gridSpan="2">
                  <a:txBody>
                    <a:bodyPr/>
                    <a:lstStyle/>
                    <a:p>
                      <a:pPr marL="0" marR="0" algn="ctr">
                        <a:lnSpc>
                          <a:spcPct val="115000"/>
                        </a:lnSpc>
                        <a:spcBef>
                          <a:spcPts val="0"/>
                        </a:spcBef>
                        <a:spcAft>
                          <a:spcPts val="600"/>
                        </a:spcAft>
                      </a:pPr>
                      <a:r>
                        <a:rPr lang="en-US" sz="1800" dirty="0">
                          <a:solidFill>
                            <a:schemeClr val="tx1"/>
                          </a:solidFill>
                          <a:effectLst/>
                        </a:rPr>
                        <a:t>How Earth’s Plates Move </a:t>
                      </a:r>
                      <a:br>
                        <a:rPr lang="en-US" sz="1800" dirty="0">
                          <a:solidFill>
                            <a:schemeClr val="tx1"/>
                          </a:solidFill>
                          <a:effectLst/>
                        </a:rPr>
                      </a:br>
                      <a:r>
                        <a:rPr lang="en-US" sz="1800" dirty="0">
                          <a:solidFill>
                            <a:schemeClr val="tx1"/>
                          </a:solidFill>
                          <a:effectLst/>
                        </a:rPr>
                        <a:t>(Teacher Master)</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037420820"/>
                  </a:ext>
                </a:extLst>
              </a:tr>
              <a:tr h="1428389">
                <a:tc>
                  <a:txBody>
                    <a:bodyPr/>
                    <a:lstStyle/>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600" dirty="0">
                          <a:solidFill>
                            <a:schemeClr val="tx1"/>
                          </a:solidFill>
                          <a:effectLst/>
                        </a:rPr>
                        <a:t> </a:t>
                      </a:r>
                      <a:endParaRPr lang="en-US" sz="1000" dirty="0">
                        <a:solidFill>
                          <a:schemeClr val="tx1"/>
                        </a:solidFill>
                        <a:effectLst/>
                      </a:endParaRPr>
                    </a:p>
                    <a:p>
                      <a:pPr marL="0" marR="0" algn="ctr">
                        <a:lnSpc>
                          <a:spcPct val="115000"/>
                        </a:lnSpc>
                        <a:spcBef>
                          <a:spcPts val="0"/>
                        </a:spcBef>
                        <a:spcAft>
                          <a:spcPts val="0"/>
                        </a:spcAft>
                      </a:pPr>
                      <a:br>
                        <a:rPr lang="en-US" sz="1000" dirty="0">
                          <a:solidFill>
                            <a:schemeClr val="tx1"/>
                          </a:solidFill>
                          <a:effectLst/>
                        </a:rPr>
                      </a:br>
                      <a:r>
                        <a:rPr lang="en-US" sz="2000" dirty="0">
                          <a:solidFill>
                            <a:schemeClr val="tx1"/>
                          </a:solidFill>
                          <a:effectLst/>
                        </a:rPr>
                        <a:t>Plates move toward </a:t>
                      </a:r>
                      <a:br>
                        <a:rPr lang="en-US" sz="2000" dirty="0">
                          <a:solidFill>
                            <a:schemeClr val="tx1"/>
                          </a:solidFill>
                          <a:effectLst/>
                        </a:rPr>
                      </a:br>
                      <a:r>
                        <a:rPr lang="en-US" sz="2000" dirty="0">
                          <a:solidFill>
                            <a:schemeClr val="tx1"/>
                          </a:solidFill>
                          <a:effectLst/>
                        </a:rPr>
                        <a:t>each other and collide.</a:t>
                      </a:r>
                      <a:endParaRPr lang="en-US" sz="1000" dirty="0">
                        <a:solidFill>
                          <a:schemeClr val="tx1"/>
                        </a:solidFill>
                        <a:effectLst/>
                      </a:endParaRPr>
                    </a:p>
                    <a:p>
                      <a:pPr marL="0" marR="0">
                        <a:lnSpc>
                          <a:spcPct val="115000"/>
                        </a:lnSpc>
                        <a:spcBef>
                          <a:spcPts val="0"/>
                        </a:spcBef>
                        <a:spcAft>
                          <a:spcPts val="0"/>
                        </a:spcAft>
                      </a:pPr>
                      <a:r>
                        <a:rPr lang="en-US" sz="16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51849218"/>
                  </a:ext>
                </a:extLst>
              </a:tr>
              <a:tr h="1428389">
                <a:tc>
                  <a:txBody>
                    <a:bodyPr/>
                    <a:lstStyle/>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endParaRPr lang="en-US"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600" dirty="0">
                          <a:solidFill>
                            <a:schemeClr val="tx1"/>
                          </a:solidFill>
                          <a:effectLst/>
                        </a:rPr>
                        <a:t> </a:t>
                      </a:r>
                      <a:endParaRPr lang="en-US" sz="1000" dirty="0">
                        <a:solidFill>
                          <a:schemeClr val="tx1"/>
                        </a:solidFill>
                        <a:effectLst/>
                      </a:endParaRPr>
                    </a:p>
                    <a:p>
                      <a:pPr marL="0" marR="0" algn="ctr">
                        <a:lnSpc>
                          <a:spcPct val="115000"/>
                        </a:lnSpc>
                        <a:spcBef>
                          <a:spcPts val="0"/>
                        </a:spcBef>
                        <a:spcAft>
                          <a:spcPts val="0"/>
                        </a:spcAft>
                      </a:pPr>
                      <a:br>
                        <a:rPr lang="en-US" sz="1000" dirty="0">
                          <a:solidFill>
                            <a:schemeClr val="tx1"/>
                          </a:solidFill>
                          <a:effectLst/>
                        </a:rPr>
                      </a:br>
                      <a:r>
                        <a:rPr lang="en-US" sz="2000" dirty="0">
                          <a:solidFill>
                            <a:schemeClr val="tx1"/>
                          </a:solidFill>
                          <a:effectLst/>
                        </a:rPr>
                        <a:t>Plates move away from </a:t>
                      </a:r>
                      <a:br>
                        <a:rPr lang="en-US" sz="2000" dirty="0">
                          <a:solidFill>
                            <a:schemeClr val="tx1"/>
                          </a:solidFill>
                          <a:effectLst/>
                        </a:rPr>
                      </a:br>
                      <a:r>
                        <a:rPr lang="en-US" sz="2000" dirty="0">
                          <a:solidFill>
                            <a:schemeClr val="tx1"/>
                          </a:solidFill>
                          <a:effectLst/>
                        </a:rPr>
                        <a:t>each other.</a:t>
                      </a:r>
                      <a:endParaRPr lang="en-US" sz="1000" dirty="0">
                        <a:solidFill>
                          <a:schemeClr val="tx1"/>
                        </a:solidFill>
                        <a:effectLst/>
                      </a:endParaRPr>
                    </a:p>
                    <a:p>
                      <a:pPr marL="0" marR="0">
                        <a:lnSpc>
                          <a:spcPct val="115000"/>
                        </a:lnSpc>
                        <a:spcBef>
                          <a:spcPts val="0"/>
                        </a:spcBef>
                        <a:spcAft>
                          <a:spcPts val="0"/>
                        </a:spcAft>
                      </a:pPr>
                      <a:r>
                        <a:rPr lang="en-US" sz="16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9429891"/>
                  </a:ext>
                </a:extLst>
              </a:tr>
              <a:tr h="1403416">
                <a:tc>
                  <a:txBody>
                    <a:bodyPr/>
                    <a:lstStyle/>
                    <a:p>
                      <a:pPr marL="0" marR="0">
                        <a:lnSpc>
                          <a:spcPct val="115000"/>
                        </a:lnSpc>
                        <a:spcBef>
                          <a:spcPts val="0"/>
                        </a:spcBef>
                        <a:spcAft>
                          <a:spcPts val="0"/>
                        </a:spcAft>
                      </a:pPr>
                      <a:endParaRPr lang="en-US" sz="1000">
                        <a:solidFill>
                          <a:schemeClr val="tx1"/>
                        </a:solidFill>
                        <a:effectLst/>
                      </a:endParaRP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p>
                    <a:p>
                      <a:pPr marL="0" marR="0">
                        <a:lnSpc>
                          <a:spcPct val="115000"/>
                        </a:lnSpc>
                        <a:spcBef>
                          <a:spcPts val="0"/>
                        </a:spcBef>
                        <a:spcAft>
                          <a:spcPts val="0"/>
                        </a:spcAft>
                      </a:pPr>
                      <a:r>
                        <a:rPr lang="en-US" sz="1000">
                          <a:solidFill>
                            <a:schemeClr val="tx1"/>
                          </a:solidFill>
                          <a:effectLst/>
                        </a:rPr>
                        <a:t> </a:t>
                      </a:r>
                      <a:endParaRPr lang="en-US"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600" dirty="0">
                          <a:solidFill>
                            <a:schemeClr val="tx1"/>
                          </a:solidFill>
                          <a:effectLst/>
                        </a:rPr>
                        <a:t> </a:t>
                      </a:r>
                      <a:endParaRPr lang="en-US" sz="1000" dirty="0">
                        <a:solidFill>
                          <a:schemeClr val="tx1"/>
                        </a:solidFill>
                        <a:effectLst/>
                      </a:endParaRPr>
                    </a:p>
                    <a:p>
                      <a:pPr marL="0" marR="0" algn="ctr">
                        <a:lnSpc>
                          <a:spcPct val="115000"/>
                        </a:lnSpc>
                        <a:spcBef>
                          <a:spcPts val="600"/>
                        </a:spcBef>
                        <a:spcAft>
                          <a:spcPts val="0"/>
                        </a:spcAft>
                      </a:pPr>
                      <a:r>
                        <a:rPr lang="en-US" sz="2000" dirty="0">
                          <a:solidFill>
                            <a:schemeClr val="tx1"/>
                          </a:solidFill>
                          <a:effectLst/>
                        </a:rPr>
                        <a:t>Plates move side to side </a:t>
                      </a:r>
                      <a:br>
                        <a:rPr lang="en-US" sz="2000" dirty="0">
                          <a:solidFill>
                            <a:schemeClr val="tx1"/>
                          </a:solidFill>
                          <a:effectLst/>
                        </a:rPr>
                      </a:br>
                      <a:r>
                        <a:rPr lang="en-US" sz="2000" dirty="0">
                          <a:solidFill>
                            <a:schemeClr val="tx1"/>
                          </a:solidFill>
                          <a:effectLst/>
                        </a:rPr>
                        <a:t>(slide past each other).</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144" marR="6214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431743"/>
                  </a:ext>
                </a:extLst>
              </a:tr>
            </a:tbl>
          </a:graphicData>
        </a:graphic>
      </p:graphicFrame>
      <p:sp>
        <p:nvSpPr>
          <p:cNvPr id="5" name="Left Arrow 2">
            <a:extLst>
              <a:ext uri="{FF2B5EF4-FFF2-40B4-BE49-F238E27FC236}">
                <a16:creationId xmlns:a16="http://schemas.microsoft.com/office/drawing/2014/main" id="{9D052BA4-9250-48A8-8E1B-6F7194D42DF3}"/>
              </a:ext>
            </a:extLst>
          </p:cNvPr>
          <p:cNvSpPr>
            <a:spLocks noChangeArrowheads="1"/>
          </p:cNvSpPr>
          <p:nvPr/>
        </p:nvSpPr>
        <p:spPr bwMode="auto">
          <a:xfrm>
            <a:off x="724635" y="4191754"/>
            <a:ext cx="923925" cy="390525"/>
          </a:xfrm>
          <a:prstGeom prst="leftArrow">
            <a:avLst>
              <a:gd name="adj1" fmla="val 50000"/>
              <a:gd name="adj2" fmla="val 50001"/>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6" name="Left Arrow 3">
            <a:extLst>
              <a:ext uri="{FF2B5EF4-FFF2-40B4-BE49-F238E27FC236}">
                <a16:creationId xmlns:a16="http://schemas.microsoft.com/office/drawing/2014/main" id="{B074EB81-73CA-42E9-AC74-5726C93D897B}"/>
              </a:ext>
            </a:extLst>
          </p:cNvPr>
          <p:cNvSpPr>
            <a:spLocks noChangeArrowheads="1"/>
          </p:cNvSpPr>
          <p:nvPr/>
        </p:nvSpPr>
        <p:spPr bwMode="auto">
          <a:xfrm>
            <a:off x="1722966" y="2831787"/>
            <a:ext cx="923925" cy="390525"/>
          </a:xfrm>
          <a:prstGeom prst="leftArrow">
            <a:avLst>
              <a:gd name="adj1" fmla="val 50000"/>
              <a:gd name="adj2" fmla="val 50001"/>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7" name="Right Arrow 6">
            <a:extLst>
              <a:ext uri="{FF2B5EF4-FFF2-40B4-BE49-F238E27FC236}">
                <a16:creationId xmlns:a16="http://schemas.microsoft.com/office/drawing/2014/main" id="{1AF2ED45-68C3-486D-8BB8-F1952597D11A}"/>
              </a:ext>
            </a:extLst>
          </p:cNvPr>
          <p:cNvSpPr>
            <a:spLocks noChangeArrowheads="1"/>
          </p:cNvSpPr>
          <p:nvPr/>
        </p:nvSpPr>
        <p:spPr bwMode="auto">
          <a:xfrm rot="-5400000">
            <a:off x="1062771" y="5811838"/>
            <a:ext cx="895350" cy="390525"/>
          </a:xfrm>
          <a:prstGeom prst="rightArrow">
            <a:avLst>
              <a:gd name="adj1" fmla="val 50000"/>
              <a:gd name="adj2" fmla="val 50004"/>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8" name="Right Arrow 8">
            <a:extLst>
              <a:ext uri="{FF2B5EF4-FFF2-40B4-BE49-F238E27FC236}">
                <a16:creationId xmlns:a16="http://schemas.microsoft.com/office/drawing/2014/main" id="{AE3E9FD5-A8C3-4C15-B276-EEA4C4A9932C}"/>
              </a:ext>
            </a:extLst>
          </p:cNvPr>
          <p:cNvSpPr>
            <a:spLocks noChangeArrowheads="1"/>
          </p:cNvSpPr>
          <p:nvPr/>
        </p:nvSpPr>
        <p:spPr bwMode="auto">
          <a:xfrm rot="5400000">
            <a:off x="1581884" y="5529263"/>
            <a:ext cx="895350" cy="390525"/>
          </a:xfrm>
          <a:prstGeom prst="rightArrow">
            <a:avLst>
              <a:gd name="adj1" fmla="val 50000"/>
              <a:gd name="adj2" fmla="val 50004"/>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0" name="Right Arrow 5">
            <a:extLst>
              <a:ext uri="{FF2B5EF4-FFF2-40B4-BE49-F238E27FC236}">
                <a16:creationId xmlns:a16="http://schemas.microsoft.com/office/drawing/2014/main" id="{EAC54273-70DA-4405-B2DE-F5B3EF408868}"/>
              </a:ext>
            </a:extLst>
          </p:cNvPr>
          <p:cNvSpPr>
            <a:spLocks noChangeArrowheads="1"/>
          </p:cNvSpPr>
          <p:nvPr/>
        </p:nvSpPr>
        <p:spPr bwMode="auto">
          <a:xfrm>
            <a:off x="1777147" y="4191754"/>
            <a:ext cx="895350" cy="390525"/>
          </a:xfrm>
          <a:prstGeom prst="rightArrow">
            <a:avLst>
              <a:gd name="adj1" fmla="val 50000"/>
              <a:gd name="adj2" fmla="val 50004"/>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9" name="Right Arrow 4">
            <a:extLst>
              <a:ext uri="{FF2B5EF4-FFF2-40B4-BE49-F238E27FC236}">
                <a16:creationId xmlns:a16="http://schemas.microsoft.com/office/drawing/2014/main" id="{D3444569-B501-4129-B91C-C372F7D8095B}"/>
              </a:ext>
            </a:extLst>
          </p:cNvPr>
          <p:cNvSpPr>
            <a:spLocks noChangeArrowheads="1"/>
          </p:cNvSpPr>
          <p:nvPr/>
        </p:nvSpPr>
        <p:spPr bwMode="auto">
          <a:xfrm>
            <a:off x="727604" y="2830200"/>
            <a:ext cx="895350" cy="390525"/>
          </a:xfrm>
          <a:prstGeom prst="rightArrow">
            <a:avLst>
              <a:gd name="adj1" fmla="val 50000"/>
              <a:gd name="adj2" fmla="val 50004"/>
            </a:avLst>
          </a:prstGeom>
          <a:solidFill>
            <a:srgbClr val="4F81BD"/>
          </a:solidFill>
          <a:ln w="25400">
            <a:solidFill>
              <a:srgbClr val="243F6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11" name="Rectangle 7">
            <a:extLst>
              <a:ext uri="{FF2B5EF4-FFF2-40B4-BE49-F238E27FC236}">
                <a16:creationId xmlns:a16="http://schemas.microsoft.com/office/drawing/2014/main" id="{9F940C29-05C4-4443-8466-58E05B20141B}"/>
              </a:ext>
            </a:extLst>
          </p:cNvPr>
          <p:cNvSpPr>
            <a:spLocks noChangeArrowheads="1"/>
          </p:cNvSpPr>
          <p:nvPr/>
        </p:nvSpPr>
        <p:spPr bwMode="auto">
          <a:xfrm>
            <a:off x="610334" y="16866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8">
            <a:extLst>
              <a:ext uri="{FF2B5EF4-FFF2-40B4-BE49-F238E27FC236}">
                <a16:creationId xmlns:a16="http://schemas.microsoft.com/office/drawing/2014/main" id="{9222028A-4C0E-450D-9E37-1E135F84FE3E}"/>
              </a:ext>
            </a:extLst>
          </p:cNvPr>
          <p:cNvSpPr>
            <a:spLocks noChangeArrowheads="1"/>
          </p:cNvSpPr>
          <p:nvPr/>
        </p:nvSpPr>
        <p:spPr bwMode="auto">
          <a:xfrm>
            <a:off x="610334" y="21438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5245480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533400" y="1981200"/>
            <a:ext cx="8153400" cy="4648200"/>
          </a:xfrm>
        </p:spPr>
        <p:txBody>
          <a:bodyPr/>
          <a:lstStyle/>
          <a:p>
            <a:pPr marL="0" indent="0">
              <a:spcBef>
                <a:spcPts val="0"/>
              </a:spcBef>
              <a:spcAft>
                <a:spcPts val="0"/>
              </a:spcAft>
              <a:buNone/>
            </a:pPr>
            <a:r>
              <a:rPr lang="en-US" sz="3200" dirty="0"/>
              <a:t>Are the moving plates of Earth’s crust involved in building up Earth’s surface and forming mountains? If so, how?</a:t>
            </a:r>
          </a:p>
        </p:txBody>
      </p:sp>
    </p:spTree>
    <p:extLst>
      <p:ext uri="{BB962C8B-B14F-4D97-AF65-F5344CB8AC3E}">
        <p14:creationId xmlns:p14="http://schemas.microsoft.com/office/powerpoint/2010/main" val="41533847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633D4C-088C-4D9A-B7E4-471847CCD1BA}"/>
              </a:ext>
            </a:extLst>
          </p:cNvPr>
          <p:cNvSpPr txBox="1"/>
          <p:nvPr/>
        </p:nvSpPr>
        <p:spPr>
          <a:xfrm>
            <a:off x="3570288" y="6156265"/>
            <a:ext cx="2765424" cy="584775"/>
          </a:xfrm>
          <a:prstGeom prst="rect">
            <a:avLst/>
          </a:prstGeom>
          <a:noFill/>
        </p:spPr>
        <p:txBody>
          <a:bodyPr wrap="square" rtlCol="0">
            <a:spAutoFit/>
          </a:bodyPr>
          <a:lstStyle/>
          <a:p>
            <a:r>
              <a:rPr lang="en-US" sz="32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C. Transform</a:t>
            </a:r>
          </a:p>
        </p:txBody>
      </p:sp>
      <p:pic>
        <p:nvPicPr>
          <p:cNvPr id="5" name="Picture 4">
            <a:extLst>
              <a:ext uri="{FF2B5EF4-FFF2-40B4-BE49-F238E27FC236}">
                <a16:creationId xmlns:a16="http://schemas.microsoft.com/office/drawing/2014/main" id="{584C746E-F522-43C0-8A92-5888ACA75F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465" y="4385738"/>
            <a:ext cx="3147604" cy="1770527"/>
          </a:xfrm>
          <a:prstGeom prst="rect">
            <a:avLst/>
          </a:prstGeom>
        </p:spPr>
      </p:pic>
      <p:pic>
        <p:nvPicPr>
          <p:cNvPr id="7" name="Picture 6">
            <a:extLst>
              <a:ext uri="{FF2B5EF4-FFF2-40B4-BE49-F238E27FC236}">
                <a16:creationId xmlns:a16="http://schemas.microsoft.com/office/drawing/2014/main" id="{1A8B872C-A2F0-4115-83D5-92120B4E05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5210" y="1774130"/>
            <a:ext cx="3108587" cy="1865152"/>
          </a:xfrm>
          <a:prstGeom prst="rect">
            <a:avLst/>
          </a:prstGeom>
        </p:spPr>
      </p:pic>
      <p:pic>
        <p:nvPicPr>
          <p:cNvPr id="9" name="Picture 8">
            <a:extLst>
              <a:ext uri="{FF2B5EF4-FFF2-40B4-BE49-F238E27FC236}">
                <a16:creationId xmlns:a16="http://schemas.microsoft.com/office/drawing/2014/main" id="{50AC455F-916C-4562-9377-04383B917F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53000" y="1735272"/>
            <a:ext cx="3108587" cy="1904010"/>
          </a:xfrm>
          <a:prstGeom prst="rect">
            <a:avLst/>
          </a:prstGeom>
        </p:spPr>
      </p:pic>
      <p:sp>
        <p:nvSpPr>
          <p:cNvPr id="11" name="Title 10">
            <a:extLst>
              <a:ext uri="{FF2B5EF4-FFF2-40B4-BE49-F238E27FC236}">
                <a16:creationId xmlns:a16="http://schemas.microsoft.com/office/drawing/2014/main" id="{0F83CE5B-C4BB-4C1C-95F2-6FCDB31995A4}"/>
              </a:ext>
            </a:extLst>
          </p:cNvPr>
          <p:cNvSpPr>
            <a:spLocks noGrp="1"/>
          </p:cNvSpPr>
          <p:nvPr>
            <p:ph type="title"/>
          </p:nvPr>
        </p:nvSpPr>
        <p:spPr/>
        <p:txBody>
          <a:bodyPr/>
          <a:lstStyle/>
          <a:p>
            <a:r>
              <a:rPr lang="en-US" dirty="0"/>
              <a:t>Types of Plate Boundaries</a:t>
            </a:r>
          </a:p>
        </p:txBody>
      </p:sp>
      <p:sp>
        <p:nvSpPr>
          <p:cNvPr id="12" name="TextBox 11">
            <a:extLst>
              <a:ext uri="{FF2B5EF4-FFF2-40B4-BE49-F238E27FC236}">
                <a16:creationId xmlns:a16="http://schemas.microsoft.com/office/drawing/2014/main" id="{3F128A58-591E-404A-BF14-363D19FF8C6E}"/>
              </a:ext>
            </a:extLst>
          </p:cNvPr>
          <p:cNvSpPr txBox="1"/>
          <p:nvPr/>
        </p:nvSpPr>
        <p:spPr>
          <a:xfrm>
            <a:off x="1632410" y="3624543"/>
            <a:ext cx="2765424" cy="584775"/>
          </a:xfrm>
          <a:prstGeom prst="rect">
            <a:avLst/>
          </a:prstGeom>
          <a:noFill/>
        </p:spPr>
        <p:txBody>
          <a:bodyPr wrap="square" rtlCol="0">
            <a:spAutoFit/>
          </a:bodyPr>
          <a:lstStyle/>
          <a:p>
            <a:r>
              <a:rPr lang="en-US" sz="32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A. Divergent</a:t>
            </a:r>
          </a:p>
        </p:txBody>
      </p:sp>
      <p:sp>
        <p:nvSpPr>
          <p:cNvPr id="13" name="TextBox 12">
            <a:extLst>
              <a:ext uri="{FF2B5EF4-FFF2-40B4-BE49-F238E27FC236}">
                <a16:creationId xmlns:a16="http://schemas.microsoft.com/office/drawing/2014/main" id="{A00180B8-5917-4C20-BC28-9DDDB5D2FD93}"/>
              </a:ext>
            </a:extLst>
          </p:cNvPr>
          <p:cNvSpPr txBox="1"/>
          <p:nvPr/>
        </p:nvSpPr>
        <p:spPr>
          <a:xfrm>
            <a:off x="5332779" y="3624543"/>
            <a:ext cx="2765424" cy="584775"/>
          </a:xfrm>
          <a:prstGeom prst="rect">
            <a:avLst/>
          </a:prstGeom>
          <a:noFill/>
        </p:spPr>
        <p:txBody>
          <a:bodyPr wrap="square" rtlCol="0">
            <a:spAutoFit/>
          </a:bodyPr>
          <a:lstStyle/>
          <a:p>
            <a:r>
              <a:rPr lang="en-US" sz="32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B. Convergent</a:t>
            </a:r>
          </a:p>
        </p:txBody>
      </p:sp>
      <p:sp>
        <p:nvSpPr>
          <p:cNvPr id="14" name="TextBox 13">
            <a:extLst>
              <a:ext uri="{FF2B5EF4-FFF2-40B4-BE49-F238E27FC236}">
                <a16:creationId xmlns:a16="http://schemas.microsoft.com/office/drawing/2014/main" id="{2B1C811E-3766-4AC0-9F98-435B2DD82DB8}"/>
              </a:ext>
            </a:extLst>
          </p:cNvPr>
          <p:cNvSpPr txBox="1"/>
          <p:nvPr/>
        </p:nvSpPr>
        <p:spPr>
          <a:xfrm>
            <a:off x="6400800" y="6324600"/>
            <a:ext cx="2097049"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Domdomegg</a:t>
            </a:r>
            <a:r>
              <a:rPr lang="en-US" sz="1000" dirty="0">
                <a:latin typeface="Calibri" panose="020F0502020204030204" pitchFamily="34" charset="0"/>
                <a:cs typeface="Calibri" panose="020F0502020204030204" pitchFamily="34" charset="0"/>
              </a:rPr>
              <a:t>, Wikimedia</a:t>
            </a:r>
          </a:p>
        </p:txBody>
      </p:sp>
    </p:spTree>
    <p:extLst>
      <p:ext uri="{BB962C8B-B14F-4D97-AF65-F5344CB8AC3E}">
        <p14:creationId xmlns:p14="http://schemas.microsoft.com/office/powerpoint/2010/main" val="32589680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Autofit/>
          </a:bodyPr>
          <a:lstStyle/>
          <a:p>
            <a:pPr marL="731520"/>
            <a:r>
              <a:rPr lang="en-US" dirty="0"/>
              <a:t>Key Science Ideas</a:t>
            </a:r>
          </a:p>
        </p:txBody>
      </p:sp>
      <p:sp>
        <p:nvSpPr>
          <p:cNvPr id="3" name="Content Placeholder 2"/>
          <p:cNvSpPr>
            <a:spLocks noGrp="1"/>
          </p:cNvSpPr>
          <p:nvPr>
            <p:ph idx="1"/>
          </p:nvPr>
        </p:nvSpPr>
        <p:spPr>
          <a:xfrm>
            <a:off x="533400" y="1447800"/>
            <a:ext cx="8305800" cy="5105400"/>
          </a:xfrm>
        </p:spPr>
        <p:txBody>
          <a:bodyPr/>
          <a:lstStyle/>
          <a:p>
            <a:pPr marL="365760" indent="-365760">
              <a:spcBef>
                <a:spcPts val="0"/>
              </a:spcBef>
              <a:spcAft>
                <a:spcPts val="800"/>
              </a:spcAft>
            </a:pPr>
            <a:r>
              <a:rPr lang="en-US" sz="2800" dirty="0">
                <a:solidFill>
                  <a:srgbClr val="000000"/>
                </a:solidFill>
                <a:latin typeface="Calibri"/>
                <a:cs typeface="Calibri"/>
              </a:rPr>
              <a:t>Mountains form when Earth’s </a:t>
            </a:r>
            <a:r>
              <a:rPr lang="en-US" sz="2800" dirty="0"/>
              <a:t>tectonic plates move toward each other and collide. This is called a </a:t>
            </a:r>
            <a:r>
              <a:rPr lang="en-US" sz="2800" i="1" dirty="0"/>
              <a:t>convergent boundary</a:t>
            </a:r>
            <a:r>
              <a:rPr lang="en-US" sz="2800" dirty="0"/>
              <a:t>.</a:t>
            </a:r>
          </a:p>
          <a:p>
            <a:pPr marL="365760" indent="-365760">
              <a:spcBef>
                <a:spcPts val="0"/>
              </a:spcBef>
              <a:spcAft>
                <a:spcPts val="800"/>
              </a:spcAft>
            </a:pPr>
            <a:r>
              <a:rPr lang="en-US" sz="2800" dirty="0"/>
              <a:t>Plate collisions at convergent boundaries are the most common cause of mountain formation.</a:t>
            </a:r>
          </a:p>
          <a:p>
            <a:pPr marL="365760" indent="-365760">
              <a:spcBef>
                <a:spcPts val="0"/>
              </a:spcBef>
              <a:spcAft>
                <a:spcPts val="800"/>
              </a:spcAft>
            </a:pPr>
            <a:r>
              <a:rPr lang="en-US" sz="2800" dirty="0"/>
              <a:t>Mountains can also form at </a:t>
            </a:r>
            <a:r>
              <a:rPr lang="en-US" sz="2800" i="1" dirty="0"/>
              <a:t>divergent boundaries </a:t>
            </a:r>
            <a:r>
              <a:rPr lang="en-US" sz="2800" dirty="0"/>
              <a:t>(where plates move apart) or </a:t>
            </a:r>
            <a:r>
              <a:rPr lang="en-US" sz="2800" i="1" dirty="0"/>
              <a:t>transform boundaries </a:t>
            </a:r>
            <a:r>
              <a:rPr lang="en-US" sz="2800" dirty="0"/>
              <a:t>(where plates slide past each other).</a:t>
            </a:r>
          </a:p>
          <a:p>
            <a:pPr marL="365760" indent="-365760">
              <a:spcBef>
                <a:spcPts val="0"/>
              </a:spcBef>
              <a:spcAft>
                <a:spcPts val="600"/>
              </a:spcAft>
            </a:pPr>
            <a:r>
              <a:rPr lang="en-US" sz="2800" dirty="0"/>
              <a:t>Undersea mountains form at divergent boundaries, and the San Gabriel Mountains formed at a transform boundary (the San Andreas Fault).</a:t>
            </a:r>
          </a:p>
          <a:p>
            <a:pPr marL="365760" indent="-365760">
              <a:spcBef>
                <a:spcPts val="0"/>
              </a:spcBef>
              <a:spcAft>
                <a:spcPts val="600"/>
              </a:spcAft>
            </a:pPr>
            <a:endParaRPr lang="en-US" sz="3200" dirty="0">
              <a:solidFill>
                <a:srgbClr val="000000"/>
              </a:solidFill>
              <a:latin typeface="Calibri"/>
              <a:cs typeface="Calibri"/>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533400"/>
            <a:ext cx="685800" cy="685800"/>
          </a:xfrm>
          <a:prstGeom prst="rect">
            <a:avLst/>
          </a:prstGeom>
        </p:spPr>
      </p:pic>
    </p:spTree>
    <p:extLst>
      <p:ext uri="{BB962C8B-B14F-4D97-AF65-F5344CB8AC3E}">
        <p14:creationId xmlns:p14="http://schemas.microsoft.com/office/powerpoint/2010/main" val="174810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BFE432-6019-4F85-82B9-C3C0FC417CF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B31911F3-5C39-4F93-AEFF-2183401AD5BB}"/>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3b</a:t>
            </a:r>
          </a:p>
        </p:txBody>
      </p:sp>
      <p:sp>
        <p:nvSpPr>
          <p:cNvPr id="6" name="TextBox 5">
            <a:extLst>
              <a:ext uri="{FF2B5EF4-FFF2-40B4-BE49-F238E27FC236}">
                <a16:creationId xmlns:a16="http://schemas.microsoft.com/office/drawing/2014/main" id="{44860CCB-155F-437B-9F55-F78769A1A09D}"/>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30652451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15952" cy="990600"/>
          </a:xfrm>
        </p:spPr>
        <p:txBody>
          <a:bodyPr>
            <a:noAutofit/>
          </a:bodyPr>
          <a:lstStyle/>
          <a:p>
            <a:pPr lvl="0"/>
            <a:r>
              <a:rPr lang="en-US" dirty="0"/>
              <a:t>Content Deepening: Focus Question 2</a:t>
            </a:r>
          </a:p>
        </p:txBody>
      </p:sp>
      <p:sp>
        <p:nvSpPr>
          <p:cNvPr id="3" name="Content Placeholder 2"/>
          <p:cNvSpPr>
            <a:spLocks noGrp="1"/>
          </p:cNvSpPr>
          <p:nvPr>
            <p:ph idx="1"/>
          </p:nvPr>
        </p:nvSpPr>
        <p:spPr>
          <a:xfrm>
            <a:off x="609600" y="1676400"/>
            <a:ext cx="8086299" cy="4295632"/>
          </a:xfrm>
        </p:spPr>
        <p:txBody>
          <a:bodyPr/>
          <a:lstStyle/>
          <a:p>
            <a:pPr marL="0" lvl="1" indent="0">
              <a:spcBef>
                <a:spcPts val="0"/>
              </a:spcBef>
              <a:spcAft>
                <a:spcPts val="2400"/>
              </a:spcAft>
              <a:buNone/>
            </a:pPr>
            <a:r>
              <a:rPr lang="en-US" sz="3200" dirty="0"/>
              <a:t>Are the moving plates of Earth’s crust involved in building up Earth’s surface and forming mountains? If so, how?</a:t>
            </a:r>
          </a:p>
        </p:txBody>
      </p:sp>
    </p:spTree>
    <p:extLst>
      <p:ext uri="{BB962C8B-B14F-4D97-AF65-F5344CB8AC3E}">
        <p14:creationId xmlns:p14="http://schemas.microsoft.com/office/powerpoint/2010/main" val="35392527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01_Gr4_ECS_CD_Day_2_JSM_02_16_Slide_18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8893" y="1295399"/>
            <a:ext cx="8168144" cy="5334001"/>
          </a:xfrm>
          <a:prstGeom prst="rect">
            <a:avLst/>
          </a:prstGeom>
        </p:spPr>
      </p:pic>
      <p:sp>
        <p:nvSpPr>
          <p:cNvPr id="4" name="TextBox 3">
            <a:extLst>
              <a:ext uri="{FF2B5EF4-FFF2-40B4-BE49-F238E27FC236}">
                <a16:creationId xmlns:a16="http://schemas.microsoft.com/office/drawing/2014/main" id="{0BE11161-CA5A-4E10-B2FC-511751C7DE7C}"/>
              </a:ext>
            </a:extLst>
          </p:cNvPr>
          <p:cNvSpPr txBox="1"/>
          <p:nvPr/>
        </p:nvSpPr>
        <p:spPr>
          <a:xfrm>
            <a:off x="762000" y="533400"/>
            <a:ext cx="7559826"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4: Mountain Building</a:t>
            </a:r>
          </a:p>
        </p:txBody>
      </p:sp>
      <p:sp>
        <p:nvSpPr>
          <p:cNvPr id="5" name="TextBox 4">
            <a:extLst>
              <a:ext uri="{FF2B5EF4-FFF2-40B4-BE49-F238E27FC236}">
                <a16:creationId xmlns:a16="http://schemas.microsoft.com/office/drawing/2014/main" id="{76FAAE86-8F1B-4B86-AB85-F4486FC1B346}"/>
              </a:ext>
            </a:extLst>
          </p:cNvPr>
          <p:cNvSpPr txBox="1"/>
          <p:nvPr/>
        </p:nvSpPr>
        <p:spPr>
          <a:xfrm>
            <a:off x="6934200" y="6400800"/>
            <a:ext cx="1600118"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BSCS.org</a:t>
            </a:r>
          </a:p>
        </p:txBody>
      </p:sp>
    </p:spTree>
    <p:extLst>
      <p:ext uri="{BB962C8B-B14F-4D97-AF65-F5344CB8AC3E}">
        <p14:creationId xmlns:p14="http://schemas.microsoft.com/office/powerpoint/2010/main" val="11546631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609600"/>
          </a:xfrm>
        </p:spPr>
        <p:txBody>
          <a:bodyPr>
            <a:noAutofit/>
          </a:bodyPr>
          <a:lstStyle/>
          <a:p>
            <a:r>
              <a:rPr lang="en-US" dirty="0"/>
              <a:t>Investigation 4: </a:t>
            </a:r>
            <a:r>
              <a:rPr lang="en-US" dirty="0">
                <a:latin typeface="Calibri" charset="0"/>
              </a:rPr>
              <a:t>Mountain Building </a:t>
            </a:r>
            <a:endParaRPr lang="en-US" dirty="0"/>
          </a:p>
        </p:txBody>
      </p:sp>
      <p:sp>
        <p:nvSpPr>
          <p:cNvPr id="3" name="Content Placeholder 2"/>
          <p:cNvSpPr>
            <a:spLocks noGrp="1"/>
          </p:cNvSpPr>
          <p:nvPr>
            <p:ph idx="1"/>
          </p:nvPr>
        </p:nvSpPr>
        <p:spPr>
          <a:xfrm>
            <a:off x="457200" y="1524000"/>
            <a:ext cx="8229600" cy="4876800"/>
          </a:xfrm>
        </p:spPr>
        <p:txBody>
          <a:bodyPr/>
          <a:lstStyle/>
          <a:p>
            <a:pPr marL="0" indent="0">
              <a:buNone/>
            </a:pPr>
            <a:r>
              <a:rPr lang="en-US" sz="3200" dirty="0"/>
              <a:t>What do you think the two graham-cracker “plates” will look like if they collide?</a:t>
            </a:r>
          </a:p>
          <a:p>
            <a:pPr marL="731520" indent="-365760">
              <a:spcBef>
                <a:spcPts val="2400"/>
              </a:spcBef>
            </a:pPr>
            <a:r>
              <a:rPr lang="en-US" sz="3200" dirty="0"/>
              <a:t>Write your prediction in your science notebook and include a drawing of the graham crackers.</a:t>
            </a:r>
          </a:p>
          <a:p>
            <a:endParaRPr lang="en-US" sz="2800" dirty="0"/>
          </a:p>
          <a:p>
            <a:endParaRPr lang="en-US" sz="2800" dirty="0"/>
          </a:p>
        </p:txBody>
      </p:sp>
    </p:spTree>
    <p:extLst>
      <p:ext uri="{BB962C8B-B14F-4D97-AF65-F5344CB8AC3E}">
        <p14:creationId xmlns:p14="http://schemas.microsoft.com/office/powerpoint/2010/main" val="38365780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2_JSM_02_16_Slide_19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8893" y="1270575"/>
            <a:ext cx="8168144" cy="5347639"/>
          </a:xfrm>
          <a:prstGeom prst="rect">
            <a:avLst/>
          </a:prstGeom>
        </p:spPr>
      </p:pic>
      <p:sp>
        <p:nvSpPr>
          <p:cNvPr id="3" name="TextBox 2">
            <a:extLst>
              <a:ext uri="{FF2B5EF4-FFF2-40B4-BE49-F238E27FC236}">
                <a16:creationId xmlns:a16="http://schemas.microsoft.com/office/drawing/2014/main" id="{44E0155A-ADC4-47BD-A304-94920106C0BB}"/>
              </a:ext>
            </a:extLst>
          </p:cNvPr>
          <p:cNvSpPr txBox="1"/>
          <p:nvPr/>
        </p:nvSpPr>
        <p:spPr>
          <a:xfrm>
            <a:off x="914400" y="609600"/>
            <a:ext cx="7512634"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4: Mountain Building</a:t>
            </a:r>
          </a:p>
        </p:txBody>
      </p:sp>
      <p:sp>
        <p:nvSpPr>
          <p:cNvPr id="4" name="TextBox 3">
            <a:extLst>
              <a:ext uri="{FF2B5EF4-FFF2-40B4-BE49-F238E27FC236}">
                <a16:creationId xmlns:a16="http://schemas.microsoft.com/office/drawing/2014/main" id="{737392C9-B7F3-48D9-8A1D-1D39E122770B}"/>
              </a:ext>
            </a:extLst>
          </p:cNvPr>
          <p:cNvSpPr txBox="1"/>
          <p:nvPr/>
        </p:nvSpPr>
        <p:spPr>
          <a:xfrm>
            <a:off x="6898226" y="6488168"/>
            <a:ext cx="1600118"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BSCS.org</a:t>
            </a:r>
          </a:p>
        </p:txBody>
      </p:sp>
    </p:spTree>
    <p:extLst>
      <p:ext uri="{BB962C8B-B14F-4D97-AF65-F5344CB8AC3E}">
        <p14:creationId xmlns:p14="http://schemas.microsoft.com/office/powerpoint/2010/main" val="35112276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0"/>
            <a:ext cx="8077200" cy="4343400"/>
          </a:xfrm>
        </p:spPr>
        <p:txBody>
          <a:bodyPr/>
          <a:lstStyle/>
          <a:p>
            <a:pPr marL="0" indent="0">
              <a:buNone/>
            </a:pPr>
            <a:r>
              <a:rPr lang="en-US" sz="3200" dirty="0"/>
              <a:t>Is the result of the graham-cracker collision similar to what happened with the foam mats when they collided? How so?</a:t>
            </a:r>
          </a:p>
        </p:txBody>
      </p:sp>
      <p:sp>
        <p:nvSpPr>
          <p:cNvPr id="7" name="Title 1"/>
          <p:cNvSpPr txBox="1">
            <a:spLocks/>
          </p:cNvSpPr>
          <p:nvPr/>
        </p:nvSpPr>
        <p:spPr>
          <a:xfrm>
            <a:off x="609600" y="685800"/>
            <a:ext cx="8077200" cy="609600"/>
          </a:xfrm>
          <a:prstGeom prst="rect">
            <a:avLst/>
          </a:prstGeom>
        </p:spPr>
        <p:txBody>
          <a:bodyPr vert="horz" lIns="91440" tIns="45720" rIns="91440" bIns="45720" rtlCol="0" anchor="ctr">
            <a:noAutofit/>
          </a:bodyPr>
          <a:lst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a:lstStyle>
          <a:p>
            <a:r>
              <a:rPr lang="en-US" dirty="0"/>
              <a:t>Investigation 4: </a:t>
            </a:r>
            <a:r>
              <a:rPr lang="en-US" dirty="0">
                <a:latin typeface="Calibri" charset="0"/>
              </a:rPr>
              <a:t>Mountain Building </a:t>
            </a:r>
            <a:endParaRPr lang="en-US" dirty="0"/>
          </a:p>
        </p:txBody>
      </p:sp>
    </p:spTree>
    <p:extLst>
      <p:ext uri="{BB962C8B-B14F-4D97-AF65-F5344CB8AC3E}">
        <p14:creationId xmlns:p14="http://schemas.microsoft.com/office/powerpoint/2010/main" val="3661632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28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25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2800" dirty="0"/>
              <a:t>Content Deepening</a:t>
            </a:r>
          </a:p>
        </p:txBody>
      </p:sp>
      <p:sp>
        <p:nvSpPr>
          <p:cNvPr id="5" name="Content Placeholder 4"/>
          <p:cNvSpPr>
            <a:spLocks noGrp="1"/>
          </p:cNvSpPr>
          <p:nvPr>
            <p:ph sz="quarter" idx="4"/>
          </p:nvPr>
        </p:nvSpPr>
        <p:spPr>
          <a:xfrm>
            <a:off x="4724400" y="1828800"/>
            <a:ext cx="4267200" cy="4800600"/>
          </a:xfrm>
        </p:spPr>
        <p:txBody>
          <a:bodyPr/>
          <a:lstStyle/>
          <a:p>
            <a:pPr>
              <a:spcBef>
                <a:spcPts val="300"/>
              </a:spcBef>
            </a:pPr>
            <a:r>
              <a:rPr lang="en-US" sz="2500" dirty="0"/>
              <a:t>What happens to Earth’s surface that causes mountains to form? </a:t>
            </a:r>
          </a:p>
          <a:p>
            <a:pPr>
              <a:spcBef>
                <a:spcPts val="300"/>
              </a:spcBef>
            </a:pPr>
            <a:r>
              <a:rPr lang="en-US" sz="2500" dirty="0"/>
              <a:t>Are the moving plates of Earth’s crust involved in building up Earth’s surface and forming mountains? If so, how? </a:t>
            </a:r>
          </a:p>
          <a:p>
            <a:pPr>
              <a:spcBef>
                <a:spcPts val="300"/>
              </a:spcBef>
            </a:pPr>
            <a:r>
              <a:rPr lang="en-US" sz="2500" dirty="0"/>
              <a:t>What evidence can we find to support the idea that mountains form when Earth’s crustal plates collide? </a:t>
            </a:r>
          </a:p>
        </p:txBody>
      </p:sp>
    </p:spTree>
    <p:extLst>
      <p:ext uri="{BB962C8B-B14F-4D97-AF65-F5344CB8AC3E}">
        <p14:creationId xmlns:p14="http://schemas.microsoft.com/office/powerpoint/2010/main" val="2982044396"/>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824778-2E32-46DC-91A2-47E6D250CB82}"/>
              </a:ext>
            </a:extLst>
          </p:cNvPr>
          <p:cNvSpPr>
            <a:spLocks noGrp="1"/>
          </p:cNvSpPr>
          <p:nvPr>
            <p:ph type="title"/>
          </p:nvPr>
        </p:nvSpPr>
        <p:spPr/>
        <p:txBody>
          <a:bodyPr/>
          <a:lstStyle/>
          <a:p>
            <a:r>
              <a:rPr lang="en-US" dirty="0"/>
              <a:t>Investigation 4: Mountain Building</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00200" y="1676400"/>
            <a:ext cx="6076298" cy="3492357"/>
          </a:xfrm>
          <a:prstGeom prst="rect">
            <a:avLst/>
          </a:prstGeom>
        </p:spPr>
      </p:pic>
      <p:sp>
        <p:nvSpPr>
          <p:cNvPr id="4" name="TextBox 3">
            <a:extLst>
              <a:ext uri="{FF2B5EF4-FFF2-40B4-BE49-F238E27FC236}">
                <a16:creationId xmlns:a16="http://schemas.microsoft.com/office/drawing/2014/main" id="{3AF453B8-C65D-48E8-B80E-74F4133F2601}"/>
              </a:ext>
            </a:extLst>
          </p:cNvPr>
          <p:cNvSpPr txBox="1"/>
          <p:nvPr/>
        </p:nvSpPr>
        <p:spPr>
          <a:xfrm>
            <a:off x="1335116" y="5334000"/>
            <a:ext cx="6426888" cy="1077218"/>
          </a:xfrm>
          <a:prstGeom prst="rect">
            <a:avLst/>
          </a:prstGeom>
          <a:noFill/>
        </p:spPr>
        <p:txBody>
          <a:bodyPr wrap="none" rtlCol="0">
            <a:spAutoFit/>
          </a:bodyPr>
          <a:lstStyle/>
          <a:p>
            <a:pPr algn="ctr"/>
            <a:r>
              <a:rPr lang="en-US" sz="3200" b="1" dirty="0">
                <a:latin typeface="Calibri" panose="020F0502020204030204" pitchFamily="34" charset="0"/>
                <a:cs typeface="Calibri" panose="020F0502020204030204" pitchFamily="34" charset="0"/>
              </a:rPr>
              <a:t>Himalayan Mountain Belt:</a:t>
            </a:r>
          </a:p>
          <a:p>
            <a:pPr algn="ctr"/>
            <a:r>
              <a:rPr lang="en-US" sz="3200" b="1" dirty="0">
                <a:latin typeface="Calibri" panose="020F0502020204030204" pitchFamily="34" charset="0"/>
                <a:cs typeface="Calibri" panose="020F0502020204030204" pitchFamily="34" charset="0"/>
              </a:rPr>
              <a:t>Continent-versus-Continent Collision</a:t>
            </a:r>
          </a:p>
        </p:txBody>
      </p:sp>
      <p:sp>
        <p:nvSpPr>
          <p:cNvPr id="6" name="TextBox 5">
            <a:extLst>
              <a:ext uri="{FF2B5EF4-FFF2-40B4-BE49-F238E27FC236}">
                <a16:creationId xmlns:a16="http://schemas.microsoft.com/office/drawing/2014/main" id="{0A89239E-765C-415A-9624-EFFA5275ADE7}"/>
              </a:ext>
            </a:extLst>
          </p:cNvPr>
          <p:cNvSpPr txBox="1"/>
          <p:nvPr/>
        </p:nvSpPr>
        <p:spPr>
          <a:xfrm>
            <a:off x="6096000" y="4876800"/>
            <a:ext cx="1569660"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Wikimedia.org</a:t>
            </a:r>
          </a:p>
        </p:txBody>
      </p:sp>
    </p:spTree>
    <p:extLst>
      <p:ext uri="{BB962C8B-B14F-4D97-AF65-F5344CB8AC3E}">
        <p14:creationId xmlns:p14="http://schemas.microsoft.com/office/powerpoint/2010/main" val="205145286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533400" y="1981200"/>
            <a:ext cx="8153400" cy="4648200"/>
          </a:xfrm>
        </p:spPr>
        <p:txBody>
          <a:bodyPr/>
          <a:lstStyle/>
          <a:p>
            <a:pPr marL="0" indent="0">
              <a:spcBef>
                <a:spcPts val="0"/>
              </a:spcBef>
              <a:spcAft>
                <a:spcPts val="0"/>
              </a:spcAft>
              <a:buNone/>
            </a:pPr>
            <a:r>
              <a:rPr lang="en-US" sz="3200" dirty="0"/>
              <a:t>Are the moving plates of Earth’s crust involved in building up Earth’s surface and forming mountains? If so, how?</a:t>
            </a:r>
          </a:p>
        </p:txBody>
      </p:sp>
    </p:spTree>
    <p:extLst>
      <p:ext uri="{BB962C8B-B14F-4D97-AF65-F5344CB8AC3E}">
        <p14:creationId xmlns:p14="http://schemas.microsoft.com/office/powerpoint/2010/main" val="41533847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Autofit/>
          </a:bodyPr>
          <a:lstStyle/>
          <a:p>
            <a:pPr marL="731520"/>
            <a:r>
              <a:rPr lang="en-US" dirty="0"/>
              <a:t>Key Science Ideas</a:t>
            </a:r>
          </a:p>
        </p:txBody>
      </p:sp>
      <p:sp>
        <p:nvSpPr>
          <p:cNvPr id="3" name="Content Placeholder 2"/>
          <p:cNvSpPr>
            <a:spLocks noGrp="1"/>
          </p:cNvSpPr>
          <p:nvPr>
            <p:ph idx="1"/>
          </p:nvPr>
        </p:nvSpPr>
        <p:spPr>
          <a:xfrm>
            <a:off x="533400" y="1447800"/>
            <a:ext cx="8305800" cy="5105400"/>
          </a:xfrm>
        </p:spPr>
        <p:txBody>
          <a:bodyPr/>
          <a:lstStyle/>
          <a:p>
            <a:pPr marL="365760" indent="-365760">
              <a:spcBef>
                <a:spcPts val="0"/>
              </a:spcBef>
              <a:spcAft>
                <a:spcPts val="800"/>
              </a:spcAft>
            </a:pPr>
            <a:r>
              <a:rPr lang="en-US" sz="2800" dirty="0">
                <a:solidFill>
                  <a:srgbClr val="000000"/>
                </a:solidFill>
                <a:latin typeface="Calibri"/>
                <a:cs typeface="Calibri"/>
              </a:rPr>
              <a:t>Mountains form when Earth’s </a:t>
            </a:r>
            <a:r>
              <a:rPr lang="en-US" sz="2800" dirty="0"/>
              <a:t>tectonic plates collide. Plate collisions can also cause the formation of volcanic mountains.</a:t>
            </a:r>
          </a:p>
          <a:p>
            <a:pPr marL="365760" indent="-365760">
              <a:spcBef>
                <a:spcPts val="0"/>
              </a:spcBef>
              <a:spcAft>
                <a:spcPts val="800"/>
              </a:spcAft>
            </a:pPr>
            <a:r>
              <a:rPr lang="en-US" sz="2800" dirty="0"/>
              <a:t>Plate collisions at convergent boundaries are the most common cause of mountain formation. But mountains can also form at </a:t>
            </a:r>
            <a:r>
              <a:rPr lang="en-US" sz="2800" i="1" dirty="0"/>
              <a:t>divergent boundaries </a:t>
            </a:r>
            <a:r>
              <a:rPr lang="en-US" sz="2800" dirty="0"/>
              <a:t>(where plates move apart) or </a:t>
            </a:r>
            <a:r>
              <a:rPr lang="en-US" sz="2800" i="1" dirty="0"/>
              <a:t>transform boundaries </a:t>
            </a:r>
            <a:r>
              <a:rPr lang="en-US" sz="2800" dirty="0"/>
              <a:t>(where plates slide past each other).</a:t>
            </a:r>
          </a:p>
          <a:p>
            <a:pPr marL="365760" indent="-365760">
              <a:spcBef>
                <a:spcPts val="0"/>
              </a:spcBef>
              <a:spcAft>
                <a:spcPts val="800"/>
              </a:spcAft>
            </a:pPr>
            <a:r>
              <a:rPr lang="en-US" sz="2800" dirty="0">
                <a:solidFill>
                  <a:srgbClr val="000000"/>
                </a:solidFill>
              </a:rPr>
              <a:t>Earth’s tectonic plates move very slowly. Unlike graham crackers and foam mats, plate collisions form mountains a tiny bit at a time over a period of years.</a:t>
            </a:r>
          </a:p>
          <a:p>
            <a:pPr marL="365760" indent="-365760">
              <a:spcBef>
                <a:spcPts val="0"/>
              </a:spcBef>
              <a:spcAft>
                <a:spcPts val="800"/>
              </a:spcAft>
            </a:pPr>
            <a:endParaRPr lang="en-US" sz="2800"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3400" y="533400"/>
            <a:ext cx="685800" cy="685800"/>
          </a:xfrm>
          <a:prstGeom prst="rect">
            <a:avLst/>
          </a:prstGeom>
        </p:spPr>
      </p:pic>
    </p:spTree>
    <p:extLst>
      <p:ext uri="{BB962C8B-B14F-4D97-AF65-F5344CB8AC3E}">
        <p14:creationId xmlns:p14="http://schemas.microsoft.com/office/powerpoint/2010/main" val="174810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8DD94B-1423-4898-8153-D18FDCF87D3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5" name="TextBox 4">
            <a:extLst>
              <a:ext uri="{FF2B5EF4-FFF2-40B4-BE49-F238E27FC236}">
                <a16:creationId xmlns:a16="http://schemas.microsoft.com/office/drawing/2014/main" id="{E758BC6F-08AF-49C6-B0AD-EC34EEF89671}"/>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4a</a:t>
            </a:r>
          </a:p>
        </p:txBody>
      </p:sp>
      <p:sp>
        <p:nvSpPr>
          <p:cNvPr id="6" name="TextBox 5">
            <a:extLst>
              <a:ext uri="{FF2B5EF4-FFF2-40B4-BE49-F238E27FC236}">
                <a16:creationId xmlns:a16="http://schemas.microsoft.com/office/drawing/2014/main" id="{FCDAEDE4-F665-438A-BBA0-C126FAF7D750}"/>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11594656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15952" cy="990600"/>
          </a:xfrm>
        </p:spPr>
        <p:txBody>
          <a:bodyPr>
            <a:noAutofit/>
          </a:bodyPr>
          <a:lstStyle/>
          <a:p>
            <a:pPr lvl="0"/>
            <a:r>
              <a:rPr lang="en-US" dirty="0"/>
              <a:t>Content Deepening: Focus Question 3</a:t>
            </a:r>
          </a:p>
        </p:txBody>
      </p:sp>
      <p:sp>
        <p:nvSpPr>
          <p:cNvPr id="3" name="Content Placeholder 2"/>
          <p:cNvSpPr>
            <a:spLocks noGrp="1"/>
          </p:cNvSpPr>
          <p:nvPr>
            <p:ph idx="1"/>
          </p:nvPr>
        </p:nvSpPr>
        <p:spPr>
          <a:xfrm>
            <a:off x="609600" y="1676400"/>
            <a:ext cx="8086299" cy="4295632"/>
          </a:xfrm>
        </p:spPr>
        <p:txBody>
          <a:bodyPr/>
          <a:lstStyle/>
          <a:p>
            <a:pPr marL="0" lvl="1" indent="0">
              <a:spcBef>
                <a:spcPts val="0"/>
              </a:spcBef>
              <a:spcAft>
                <a:spcPts val="2400"/>
              </a:spcAft>
              <a:buNone/>
            </a:pPr>
            <a:r>
              <a:rPr lang="en-US" sz="3200" dirty="0"/>
              <a:t>What evidence can we find to support the idea that mountains form when Earth’s crustal plates collide?</a:t>
            </a:r>
          </a:p>
        </p:txBody>
      </p:sp>
    </p:spTree>
    <p:extLst>
      <p:ext uri="{BB962C8B-B14F-4D97-AF65-F5344CB8AC3E}">
        <p14:creationId xmlns:p14="http://schemas.microsoft.com/office/powerpoint/2010/main" val="35392527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447800"/>
            <a:ext cx="8229600" cy="5005198"/>
          </a:xfrm>
          <a:prstGeom prst="rect">
            <a:avLst/>
          </a:prstGeom>
        </p:spPr>
      </p:pic>
      <p:sp>
        <p:nvSpPr>
          <p:cNvPr id="3" name="TextBox 2">
            <a:extLst>
              <a:ext uri="{FF2B5EF4-FFF2-40B4-BE49-F238E27FC236}">
                <a16:creationId xmlns:a16="http://schemas.microsoft.com/office/drawing/2014/main" id="{B7556222-AD64-4B31-A643-725BA9254D58}"/>
              </a:ext>
            </a:extLst>
          </p:cNvPr>
          <p:cNvSpPr txBox="1"/>
          <p:nvPr/>
        </p:nvSpPr>
        <p:spPr>
          <a:xfrm>
            <a:off x="990600" y="609600"/>
            <a:ext cx="7168309"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5: Plate Boundaries</a:t>
            </a:r>
          </a:p>
        </p:txBody>
      </p:sp>
      <p:sp>
        <p:nvSpPr>
          <p:cNvPr id="4" name="TextBox 3">
            <a:extLst>
              <a:ext uri="{FF2B5EF4-FFF2-40B4-BE49-F238E27FC236}">
                <a16:creationId xmlns:a16="http://schemas.microsoft.com/office/drawing/2014/main" id="{06CA6876-A949-4C33-9971-3E4EDFE8DFEB}"/>
              </a:ext>
            </a:extLst>
          </p:cNvPr>
          <p:cNvSpPr txBox="1"/>
          <p:nvPr/>
        </p:nvSpPr>
        <p:spPr>
          <a:xfrm>
            <a:off x="7580265" y="6460201"/>
            <a:ext cx="1069524"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31675292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762000"/>
          </a:xfrm>
        </p:spPr>
        <p:txBody>
          <a:bodyPr>
            <a:normAutofit/>
          </a:bodyPr>
          <a:lstStyle/>
          <a:p>
            <a:r>
              <a:rPr lang="en-US" dirty="0"/>
              <a:t>Investigation 5: Plate Boundaries</a:t>
            </a:r>
          </a:p>
        </p:txBody>
      </p:sp>
      <p:sp>
        <p:nvSpPr>
          <p:cNvPr id="3" name="Content Placeholder 2"/>
          <p:cNvSpPr>
            <a:spLocks noGrp="1"/>
          </p:cNvSpPr>
          <p:nvPr>
            <p:ph idx="1"/>
          </p:nvPr>
        </p:nvSpPr>
        <p:spPr>
          <a:xfrm>
            <a:off x="609600" y="1447800"/>
            <a:ext cx="8305800" cy="4953000"/>
          </a:xfrm>
        </p:spPr>
        <p:txBody>
          <a:bodyPr/>
          <a:lstStyle/>
          <a:p>
            <a:pPr marL="0" indent="0">
              <a:spcBef>
                <a:spcPts val="0"/>
              </a:spcBef>
              <a:spcAft>
                <a:spcPts val="1200"/>
              </a:spcAft>
              <a:buNone/>
            </a:pPr>
            <a:r>
              <a:rPr lang="en-US" sz="3200" dirty="0"/>
              <a:t>Examine the map on handout 4.1 (Map of Plate Boundaries around the World).</a:t>
            </a:r>
          </a:p>
          <a:p>
            <a:pPr marL="822960" indent="-457200">
              <a:spcBef>
                <a:spcPts val="0"/>
              </a:spcBef>
              <a:spcAft>
                <a:spcPts val="1200"/>
              </a:spcAft>
              <a:buFont typeface="+mj-lt"/>
              <a:buAutoNum type="arabicPeriod"/>
            </a:pPr>
            <a:r>
              <a:rPr lang="en-US" sz="3200" dirty="0"/>
              <a:t>What do you notice about this map? How would you describe it?</a:t>
            </a:r>
          </a:p>
          <a:p>
            <a:pPr marL="822960" indent="-457200">
              <a:spcBef>
                <a:spcPts val="0"/>
              </a:spcBef>
              <a:spcAft>
                <a:spcPts val="1200"/>
              </a:spcAft>
              <a:buFont typeface="+mj-lt"/>
              <a:buAutoNum type="arabicPeriod"/>
            </a:pPr>
            <a:r>
              <a:rPr lang="en-US" sz="3200" dirty="0"/>
              <a:t>In what ways does this map remind you of the cracked eggshell from our earlier investigation?</a:t>
            </a:r>
          </a:p>
          <a:p>
            <a:pPr marL="822960" indent="-457200">
              <a:spcBef>
                <a:spcPts val="0"/>
              </a:spcBef>
              <a:spcAft>
                <a:spcPts val="1200"/>
              </a:spcAft>
              <a:buFont typeface="+mj-lt"/>
              <a:buAutoNum type="arabicPeriod"/>
            </a:pPr>
            <a:r>
              <a:rPr lang="en-US" sz="3200" dirty="0"/>
              <a:t>What do the red lines represent? </a:t>
            </a:r>
          </a:p>
          <a:p>
            <a:pPr marL="822960" indent="-457200">
              <a:spcBef>
                <a:spcPts val="0"/>
              </a:spcBef>
              <a:spcAft>
                <a:spcPts val="1200"/>
              </a:spcAft>
              <a:buFont typeface="+mj-lt"/>
              <a:buAutoNum type="arabicPeriod"/>
            </a:pPr>
            <a:r>
              <a:rPr lang="en-US" sz="3200" dirty="0"/>
              <a:t>What do the arrows represent?</a:t>
            </a:r>
          </a:p>
        </p:txBody>
      </p:sp>
    </p:spTree>
    <p:extLst>
      <p:ext uri="{BB962C8B-B14F-4D97-AF65-F5344CB8AC3E}">
        <p14:creationId xmlns:p14="http://schemas.microsoft.com/office/powerpoint/2010/main" val="29482354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762000"/>
          </a:xfrm>
        </p:spPr>
        <p:txBody>
          <a:bodyPr>
            <a:normAutofit/>
          </a:bodyPr>
          <a:lstStyle/>
          <a:p>
            <a:r>
              <a:rPr lang="en-US" dirty="0"/>
              <a:t>Investigation 5: Plate Boundaries</a:t>
            </a:r>
          </a:p>
        </p:txBody>
      </p:sp>
      <p:sp>
        <p:nvSpPr>
          <p:cNvPr id="3" name="Content Placeholder 2"/>
          <p:cNvSpPr>
            <a:spLocks noGrp="1"/>
          </p:cNvSpPr>
          <p:nvPr>
            <p:ph idx="1"/>
          </p:nvPr>
        </p:nvSpPr>
        <p:spPr>
          <a:xfrm>
            <a:off x="609600" y="1447800"/>
            <a:ext cx="8305800" cy="4724400"/>
          </a:xfrm>
        </p:spPr>
        <p:txBody>
          <a:bodyPr/>
          <a:lstStyle/>
          <a:p>
            <a:pPr marL="0" indent="0">
              <a:spcBef>
                <a:spcPts val="0"/>
              </a:spcBef>
              <a:spcAft>
                <a:spcPts val="1200"/>
              </a:spcAft>
              <a:buNone/>
            </a:pPr>
            <a:r>
              <a:rPr lang="en-US" sz="3200" dirty="0"/>
              <a:t>How would you describe the tectonic plates on the map?</a:t>
            </a:r>
          </a:p>
          <a:p>
            <a:pPr marL="822960" lvl="1" indent="-457200">
              <a:spcBef>
                <a:spcPts val="0"/>
              </a:spcBef>
              <a:spcAft>
                <a:spcPts val="1200"/>
              </a:spcAft>
              <a:buFont typeface="+mj-lt"/>
              <a:buAutoNum type="arabicPeriod"/>
            </a:pPr>
            <a:r>
              <a:rPr lang="en-US" sz="3200" dirty="0"/>
              <a:t>Are the plates large or small?</a:t>
            </a:r>
          </a:p>
          <a:p>
            <a:pPr marL="822960" lvl="1" indent="-457200">
              <a:spcBef>
                <a:spcPts val="0"/>
              </a:spcBef>
              <a:spcAft>
                <a:spcPts val="1200"/>
              </a:spcAft>
              <a:buFont typeface="+mj-lt"/>
              <a:buAutoNum type="arabicPeriod"/>
            </a:pPr>
            <a:r>
              <a:rPr lang="en-US" sz="3200" dirty="0"/>
              <a:t>Do they touch one another?</a:t>
            </a:r>
          </a:p>
          <a:p>
            <a:pPr marL="822960" lvl="1" indent="-457200">
              <a:spcBef>
                <a:spcPts val="0"/>
              </a:spcBef>
              <a:spcAft>
                <a:spcPts val="1200"/>
              </a:spcAft>
              <a:buFont typeface="+mj-lt"/>
              <a:buAutoNum type="arabicPeriod"/>
            </a:pPr>
            <a:r>
              <a:rPr lang="en-US" sz="3200" dirty="0"/>
              <a:t>Are the borders even or uneven?</a:t>
            </a:r>
          </a:p>
          <a:p>
            <a:pPr marL="822960" lvl="1" indent="-457200">
              <a:spcBef>
                <a:spcPts val="0"/>
              </a:spcBef>
              <a:spcAft>
                <a:spcPts val="1200"/>
              </a:spcAft>
              <a:buFont typeface="+mj-lt"/>
              <a:buAutoNum type="arabicPeriod"/>
            </a:pPr>
            <a:r>
              <a:rPr lang="en-US" sz="3200" dirty="0"/>
              <a:t>What else do you notice?</a:t>
            </a:r>
          </a:p>
        </p:txBody>
      </p:sp>
    </p:spTree>
    <p:extLst>
      <p:ext uri="{BB962C8B-B14F-4D97-AF65-F5344CB8AC3E}">
        <p14:creationId xmlns:p14="http://schemas.microsoft.com/office/powerpoint/2010/main" val="14576550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449DB0-83A6-4995-A86C-A38C55DC5986}"/>
              </a:ext>
            </a:extLst>
          </p:cNvPr>
          <p:cNvSpPr>
            <a:spLocks noGrp="1"/>
          </p:cNvSpPr>
          <p:nvPr>
            <p:ph type="title"/>
          </p:nvPr>
        </p:nvSpPr>
        <p:spPr>
          <a:xfrm>
            <a:off x="609600" y="457200"/>
            <a:ext cx="8077200" cy="990600"/>
          </a:xfrm>
        </p:spPr>
        <p:txBody>
          <a:bodyPr/>
          <a:lstStyle/>
          <a:p>
            <a:r>
              <a:rPr lang="en-US" dirty="0"/>
              <a:t>Investigation 5: Plate Boundaries</a:t>
            </a:r>
          </a:p>
        </p:txBody>
      </p:sp>
      <p:pic>
        <p:nvPicPr>
          <p:cNvPr id="7" name="Content Placeholder 6">
            <a:extLst>
              <a:ext uri="{FF2B5EF4-FFF2-40B4-BE49-F238E27FC236}">
                <a16:creationId xmlns:a16="http://schemas.microsoft.com/office/drawing/2014/main" id="{98700398-0C5F-49CA-B031-7C1514744DC6}"/>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685800" y="1371600"/>
            <a:ext cx="7696200" cy="5015240"/>
          </a:xfrm>
        </p:spPr>
      </p:pic>
      <p:sp>
        <p:nvSpPr>
          <p:cNvPr id="8" name="TextBox 7">
            <a:extLst>
              <a:ext uri="{FF2B5EF4-FFF2-40B4-BE49-F238E27FC236}">
                <a16:creationId xmlns:a16="http://schemas.microsoft.com/office/drawing/2014/main" id="{EB74B10A-3FDF-414D-B199-9CC7BBFF2315}"/>
              </a:ext>
            </a:extLst>
          </p:cNvPr>
          <p:cNvSpPr txBox="1"/>
          <p:nvPr/>
        </p:nvSpPr>
        <p:spPr>
          <a:xfrm>
            <a:off x="6400800" y="6324600"/>
            <a:ext cx="199285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Hughrance</a:t>
            </a:r>
            <a:r>
              <a:rPr lang="en-US" sz="1000" dirty="0">
                <a:latin typeface="Calibri" panose="020F0502020204030204" pitchFamily="34" charset="0"/>
                <a:cs typeface="Calibri" panose="020F0502020204030204" pitchFamily="34" charset="0"/>
              </a:rPr>
              <a:t>, Wikimedia</a:t>
            </a:r>
          </a:p>
        </p:txBody>
      </p:sp>
    </p:spTree>
    <p:extLst>
      <p:ext uri="{BB962C8B-B14F-4D97-AF65-F5344CB8AC3E}">
        <p14:creationId xmlns:p14="http://schemas.microsoft.com/office/powerpoint/2010/main" val="3186861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7EFF133-C3AD-4F54-8CAB-AA09017CBD8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2311" y="457098"/>
            <a:ext cx="6399377" cy="6399377"/>
          </a:xfrm>
          <a:prstGeom prst="rect">
            <a:avLst/>
          </a:prstGeom>
        </p:spPr>
      </p:pic>
      <p:sp>
        <p:nvSpPr>
          <p:cNvPr id="4" name="TextBox 3">
            <a:extLst>
              <a:ext uri="{FF2B5EF4-FFF2-40B4-BE49-F238E27FC236}">
                <a16:creationId xmlns:a16="http://schemas.microsoft.com/office/drawing/2014/main" id="{FA40A24E-BC05-4D2B-BD18-D7ADF1CAE938}"/>
              </a:ext>
            </a:extLst>
          </p:cNvPr>
          <p:cNvSpPr txBox="1"/>
          <p:nvPr/>
        </p:nvSpPr>
        <p:spPr>
          <a:xfrm>
            <a:off x="723899" y="3056621"/>
            <a:ext cx="7696200" cy="1200329"/>
          </a:xfrm>
          <a:prstGeom prst="rect">
            <a:avLst/>
          </a:prstGeom>
          <a:noFill/>
        </p:spPr>
        <p:txBody>
          <a:bodyPr wrap="square" rtlCol="0">
            <a:spAutoFit/>
          </a:bodyPr>
          <a:lstStyle/>
          <a:p>
            <a:pPr algn="ctr"/>
            <a:r>
              <a:rPr lang="en-US" sz="3600" b="1" dirty="0">
                <a:solidFill>
                  <a:srgbClr val="FFFF00"/>
                </a:solidFill>
                <a:effectLst>
                  <a:innerShdw blurRad="63500" dist="50800" dir="18900000">
                    <a:prstClr val="black">
                      <a:alpha val="50000"/>
                    </a:prstClr>
                  </a:innerShdw>
                </a:effectLst>
              </a:rPr>
              <a:t>Earth’s Changing Surface</a:t>
            </a:r>
          </a:p>
          <a:p>
            <a:pPr algn="ctr"/>
            <a:r>
              <a:rPr lang="en-US" sz="3600" b="1" dirty="0">
                <a:solidFill>
                  <a:srgbClr val="FFFF00"/>
                </a:solidFill>
                <a:effectLst>
                  <a:innerShdw blurRad="63500" dist="50800" dir="18900000">
                    <a:prstClr val="black">
                      <a:alpha val="50000"/>
                    </a:prstClr>
                  </a:innerShdw>
                </a:effectLst>
              </a:rPr>
              <a:t>Lesson 4b</a:t>
            </a:r>
          </a:p>
        </p:txBody>
      </p:sp>
      <p:sp>
        <p:nvSpPr>
          <p:cNvPr id="5" name="TextBox 4">
            <a:extLst>
              <a:ext uri="{FF2B5EF4-FFF2-40B4-BE49-F238E27FC236}">
                <a16:creationId xmlns:a16="http://schemas.microsoft.com/office/drawing/2014/main" id="{E79D93BB-DBF5-4877-B8F1-8438478133C8}"/>
              </a:ext>
            </a:extLst>
          </p:cNvPr>
          <p:cNvSpPr txBox="1"/>
          <p:nvPr/>
        </p:nvSpPr>
        <p:spPr>
          <a:xfrm>
            <a:off x="7330683" y="6477000"/>
            <a:ext cx="1813317"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Photo courtesy of Visible Earth </a:t>
            </a:r>
          </a:p>
        </p:txBody>
      </p:sp>
    </p:spTree>
    <p:extLst>
      <p:ext uri="{BB962C8B-B14F-4D97-AF65-F5344CB8AC3E}">
        <p14:creationId xmlns:p14="http://schemas.microsoft.com/office/powerpoint/2010/main" val="2135743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6400" y="383113"/>
            <a:ext cx="5868219" cy="6420746"/>
          </a:xfrm>
          <a:prstGeom prst="rect">
            <a:avLst/>
          </a:prstGeom>
        </p:spPr>
      </p:pic>
      <p:sp>
        <p:nvSpPr>
          <p:cNvPr id="5" name="Rectangle 6"/>
          <p:cNvSpPr>
            <a:spLocks noChangeArrowheads="1"/>
          </p:cNvSpPr>
          <p:nvPr/>
        </p:nvSpPr>
        <p:spPr bwMode="auto">
          <a:xfrm>
            <a:off x="1904999" y="2667000"/>
            <a:ext cx="2678369"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r>
              <a:rPr lang="en-US" dirty="0"/>
              <a:t>Content Deepening: Focus Question 3</a:t>
            </a:r>
          </a:p>
        </p:txBody>
      </p:sp>
      <p:sp>
        <p:nvSpPr>
          <p:cNvPr id="3" name="Content Placeholder 2"/>
          <p:cNvSpPr>
            <a:spLocks noGrp="1"/>
          </p:cNvSpPr>
          <p:nvPr>
            <p:ph idx="1"/>
          </p:nvPr>
        </p:nvSpPr>
        <p:spPr>
          <a:xfrm>
            <a:off x="609600" y="1828800"/>
            <a:ext cx="8077200" cy="4495800"/>
          </a:xfrm>
        </p:spPr>
        <p:txBody>
          <a:bodyPr/>
          <a:lstStyle/>
          <a:p>
            <a:pPr marL="0" lvl="1" indent="0">
              <a:spcBef>
                <a:spcPts val="0"/>
              </a:spcBef>
              <a:spcAft>
                <a:spcPts val="2400"/>
              </a:spcAft>
              <a:buNone/>
            </a:pPr>
            <a:r>
              <a:rPr lang="en-US" sz="3200" dirty="0"/>
              <a:t>What evidence can we find to support the idea that mountains form when Earth’s crustal plates collide?</a:t>
            </a:r>
          </a:p>
          <a:p>
            <a:pPr marL="274637" lvl="1" indent="0">
              <a:spcBef>
                <a:spcPts val="0"/>
              </a:spcBef>
              <a:spcAft>
                <a:spcPts val="2400"/>
              </a:spcAft>
              <a:buNone/>
            </a:pPr>
            <a:endParaRPr lang="en-US" sz="2800" dirty="0"/>
          </a:p>
        </p:txBody>
      </p:sp>
    </p:spTree>
    <p:extLst>
      <p:ext uri="{BB962C8B-B14F-4D97-AF65-F5344CB8AC3E}">
        <p14:creationId xmlns:p14="http://schemas.microsoft.com/office/powerpoint/2010/main" val="243191756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9B64E6-0D0C-4867-A555-0D1C189C1D10}"/>
              </a:ext>
            </a:extLst>
          </p:cNvPr>
          <p:cNvSpPr txBox="1"/>
          <p:nvPr/>
        </p:nvSpPr>
        <p:spPr>
          <a:xfrm>
            <a:off x="888008" y="533400"/>
            <a:ext cx="7416582"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6: Map Comparisons</a:t>
            </a:r>
          </a:p>
        </p:txBody>
      </p:sp>
      <p:pic>
        <p:nvPicPr>
          <p:cNvPr id="5" name="Picture 4">
            <a:extLst>
              <a:ext uri="{FF2B5EF4-FFF2-40B4-BE49-F238E27FC236}">
                <a16:creationId xmlns:a16="http://schemas.microsoft.com/office/drawing/2014/main" id="{66DC25CF-C8FD-4710-AF6A-2D9938EB99C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447800"/>
            <a:ext cx="8229600" cy="5005198"/>
          </a:xfrm>
          <a:prstGeom prst="rect">
            <a:avLst/>
          </a:prstGeom>
        </p:spPr>
      </p:pic>
      <p:sp>
        <p:nvSpPr>
          <p:cNvPr id="6" name="TextBox 5">
            <a:extLst>
              <a:ext uri="{FF2B5EF4-FFF2-40B4-BE49-F238E27FC236}">
                <a16:creationId xmlns:a16="http://schemas.microsoft.com/office/drawing/2014/main" id="{E0240CF0-5F2A-41F6-BDE3-0AC1DAF9CC5F}"/>
              </a:ext>
            </a:extLst>
          </p:cNvPr>
          <p:cNvSpPr txBox="1"/>
          <p:nvPr/>
        </p:nvSpPr>
        <p:spPr>
          <a:xfrm>
            <a:off x="7580265" y="6460201"/>
            <a:ext cx="1069524"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61689994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01_Gr4_ECS_CD_Day_2_JSM_02_16_Slide_26b.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 y="1270575"/>
            <a:ext cx="8229600" cy="5587425"/>
          </a:xfrm>
          <a:prstGeom prst="rect">
            <a:avLst/>
          </a:prstGeom>
        </p:spPr>
      </p:pic>
      <p:sp>
        <p:nvSpPr>
          <p:cNvPr id="3" name="TextBox 2">
            <a:extLst>
              <a:ext uri="{FF2B5EF4-FFF2-40B4-BE49-F238E27FC236}">
                <a16:creationId xmlns:a16="http://schemas.microsoft.com/office/drawing/2014/main" id="{2CDDA389-0B4B-4F03-8B94-847F7075FB60}"/>
              </a:ext>
            </a:extLst>
          </p:cNvPr>
          <p:cNvSpPr txBox="1"/>
          <p:nvPr/>
        </p:nvSpPr>
        <p:spPr>
          <a:xfrm>
            <a:off x="888008" y="533400"/>
            <a:ext cx="7416582"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6: Map Comparisons</a:t>
            </a:r>
          </a:p>
        </p:txBody>
      </p:sp>
      <p:sp>
        <p:nvSpPr>
          <p:cNvPr id="4" name="TextBox 3">
            <a:extLst>
              <a:ext uri="{FF2B5EF4-FFF2-40B4-BE49-F238E27FC236}">
                <a16:creationId xmlns:a16="http://schemas.microsoft.com/office/drawing/2014/main" id="{FC058D84-704D-40B5-8EE3-C8ECC41C6DC5}"/>
              </a:ext>
            </a:extLst>
          </p:cNvPr>
          <p:cNvSpPr txBox="1"/>
          <p:nvPr/>
        </p:nvSpPr>
        <p:spPr>
          <a:xfrm>
            <a:off x="7580265" y="6460201"/>
            <a:ext cx="1091966"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USGS</a:t>
            </a:r>
          </a:p>
        </p:txBody>
      </p:sp>
    </p:spTree>
    <p:extLst>
      <p:ext uri="{BB962C8B-B14F-4D97-AF65-F5344CB8AC3E}">
        <p14:creationId xmlns:p14="http://schemas.microsoft.com/office/powerpoint/2010/main" val="9429025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153400" cy="762000"/>
          </a:xfrm>
        </p:spPr>
        <p:txBody>
          <a:bodyPr>
            <a:normAutofit/>
          </a:bodyPr>
          <a:lstStyle/>
          <a:p>
            <a:r>
              <a:rPr lang="en-US" dirty="0"/>
              <a:t>Investigation 6: Map Comparisons</a:t>
            </a:r>
          </a:p>
        </p:txBody>
      </p:sp>
      <p:sp>
        <p:nvSpPr>
          <p:cNvPr id="3" name="Content Placeholder 2"/>
          <p:cNvSpPr>
            <a:spLocks noGrp="1"/>
          </p:cNvSpPr>
          <p:nvPr>
            <p:ph idx="1"/>
          </p:nvPr>
        </p:nvSpPr>
        <p:spPr>
          <a:xfrm>
            <a:off x="685800" y="1524000"/>
            <a:ext cx="8153400" cy="4953000"/>
          </a:xfrm>
        </p:spPr>
        <p:txBody>
          <a:bodyPr/>
          <a:lstStyle/>
          <a:p>
            <a:pPr marL="0" indent="0">
              <a:spcBef>
                <a:spcPts val="0"/>
              </a:spcBef>
              <a:spcAft>
                <a:spcPts val="1200"/>
              </a:spcAft>
              <a:buNone/>
            </a:pPr>
            <a:r>
              <a:rPr lang="en-US" sz="3200" dirty="0"/>
              <a:t>Compare the plate-boundaries map (handout 4.1) with the physical map (handout 4.2). Then discuss these questions with your partner and write your answers in your notebook:</a:t>
            </a:r>
          </a:p>
          <a:p>
            <a:pPr marL="731520" indent="-365760">
              <a:spcBef>
                <a:spcPts val="0"/>
              </a:spcBef>
              <a:spcAft>
                <a:spcPts val="600"/>
              </a:spcAft>
            </a:pPr>
            <a:r>
              <a:rPr lang="en-US" sz="3200" dirty="0"/>
              <a:t>What do you observe when you compare the two maps? </a:t>
            </a:r>
          </a:p>
          <a:p>
            <a:pPr marL="731520" indent="-365760">
              <a:spcBef>
                <a:spcPts val="0"/>
              </a:spcBef>
              <a:spcAft>
                <a:spcPts val="600"/>
              </a:spcAft>
            </a:pPr>
            <a:r>
              <a:rPr lang="en-US" sz="3200" dirty="0"/>
              <a:t>What landforms do you see on the physical map in the same areas where Earth’s plates collide on the plate-boundaries map?</a:t>
            </a:r>
          </a:p>
          <a:p>
            <a:endParaRPr lang="en-US" sz="2800" dirty="0"/>
          </a:p>
        </p:txBody>
      </p:sp>
    </p:spTree>
    <p:extLst>
      <p:ext uri="{BB962C8B-B14F-4D97-AF65-F5344CB8AC3E}">
        <p14:creationId xmlns:p14="http://schemas.microsoft.com/office/powerpoint/2010/main" val="28798549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B215A8F-D27E-4A52-9488-60B18AA8A169}"/>
              </a:ext>
            </a:extLst>
          </p:cNvPr>
          <p:cNvSpPr txBox="1"/>
          <p:nvPr/>
        </p:nvSpPr>
        <p:spPr>
          <a:xfrm>
            <a:off x="914400" y="533400"/>
            <a:ext cx="7416582"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6: Map Comparisons</a:t>
            </a:r>
          </a:p>
        </p:txBody>
      </p:sp>
      <p:pic>
        <p:nvPicPr>
          <p:cNvPr id="5" name="Picture 4">
            <a:extLst>
              <a:ext uri="{FF2B5EF4-FFF2-40B4-BE49-F238E27FC236}">
                <a16:creationId xmlns:a16="http://schemas.microsoft.com/office/drawing/2014/main" id="{AB2EE60E-5433-470B-9E4B-1C07B5A3284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371600"/>
            <a:ext cx="8229600" cy="5105400"/>
          </a:xfrm>
          <a:prstGeom prst="rect">
            <a:avLst/>
          </a:prstGeom>
        </p:spPr>
      </p:pic>
      <p:sp>
        <p:nvSpPr>
          <p:cNvPr id="6" name="TextBox 5">
            <a:extLst>
              <a:ext uri="{FF2B5EF4-FFF2-40B4-BE49-F238E27FC236}">
                <a16:creationId xmlns:a16="http://schemas.microsoft.com/office/drawing/2014/main" id="{BCC9D02A-FE27-4D70-A285-A0A7399EC7F6}"/>
              </a:ext>
            </a:extLst>
          </p:cNvPr>
          <p:cNvSpPr txBox="1"/>
          <p:nvPr/>
        </p:nvSpPr>
        <p:spPr>
          <a:xfrm>
            <a:off x="7580265" y="6460201"/>
            <a:ext cx="1069524"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41738997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 y="1371600"/>
            <a:ext cx="8229600" cy="5105400"/>
          </a:xfrm>
          <a:prstGeom prst="rect">
            <a:avLst/>
          </a:prstGeom>
        </p:spPr>
      </p:pic>
      <p:sp>
        <p:nvSpPr>
          <p:cNvPr id="3" name="TextBox 2">
            <a:extLst>
              <a:ext uri="{FF2B5EF4-FFF2-40B4-BE49-F238E27FC236}">
                <a16:creationId xmlns:a16="http://schemas.microsoft.com/office/drawing/2014/main" id="{9E49EA8A-00D2-499E-B032-D8CEFCB79BFD}"/>
              </a:ext>
            </a:extLst>
          </p:cNvPr>
          <p:cNvSpPr txBox="1"/>
          <p:nvPr/>
        </p:nvSpPr>
        <p:spPr>
          <a:xfrm>
            <a:off x="914400" y="533400"/>
            <a:ext cx="7416582" cy="707886"/>
          </a:xfrm>
          <a:prstGeom prst="rect">
            <a:avLst/>
          </a:prstGeom>
          <a:noFill/>
        </p:spPr>
        <p:txBody>
          <a:bodyPr wrap="none" rtlCol="0">
            <a:spAutoFit/>
          </a:bodyPr>
          <a:lstStyle/>
          <a:p>
            <a:pPr algn="ctr"/>
            <a:r>
              <a:rPr lang="en-US" sz="4000" b="1" dirty="0">
                <a:solidFill>
                  <a:srgbClr val="FFFF00"/>
                </a:solidFill>
                <a:latin typeface="Calibri" panose="020F0502020204030204" pitchFamily="34" charset="0"/>
                <a:cs typeface="Calibri" panose="020F0502020204030204" pitchFamily="34" charset="0"/>
              </a:rPr>
              <a:t>Investigation 6: Map Comparisons</a:t>
            </a:r>
          </a:p>
        </p:txBody>
      </p:sp>
      <p:sp>
        <p:nvSpPr>
          <p:cNvPr id="4" name="TextBox 3">
            <a:extLst>
              <a:ext uri="{FF2B5EF4-FFF2-40B4-BE49-F238E27FC236}">
                <a16:creationId xmlns:a16="http://schemas.microsoft.com/office/drawing/2014/main" id="{AA593FA3-B5B4-45AA-B3C1-728AABD367A8}"/>
              </a:ext>
            </a:extLst>
          </p:cNvPr>
          <p:cNvSpPr txBox="1"/>
          <p:nvPr/>
        </p:nvSpPr>
        <p:spPr>
          <a:xfrm>
            <a:off x="7580265" y="6460201"/>
            <a:ext cx="1090363" cy="246221"/>
          </a:xfrm>
          <a:prstGeom prst="rect">
            <a:avLst/>
          </a:prstGeom>
          <a:noFill/>
        </p:spPr>
        <p:txBody>
          <a:bodyPr wrap="none" rtlCol="0">
            <a:spAutoFit/>
          </a:bodyPr>
          <a:lstStyle/>
          <a:p>
            <a:r>
              <a:rPr lang="en-US" sz="1000" dirty="0">
                <a:solidFill>
                  <a:schemeClr val="bg1"/>
                </a:solidFill>
                <a:latin typeface="Calibri" panose="020F0502020204030204" pitchFamily="34" charset="0"/>
                <a:cs typeface="Calibri" panose="020F0502020204030204" pitchFamily="34" charset="0"/>
              </a:rPr>
              <a:t>Source: unknown</a:t>
            </a:r>
          </a:p>
        </p:txBody>
      </p:sp>
    </p:spTree>
    <p:extLst>
      <p:ext uri="{BB962C8B-B14F-4D97-AF65-F5344CB8AC3E}">
        <p14:creationId xmlns:p14="http://schemas.microsoft.com/office/powerpoint/2010/main" val="877659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762000"/>
          </a:xfrm>
        </p:spPr>
        <p:txBody>
          <a:bodyPr>
            <a:normAutofit/>
          </a:bodyPr>
          <a:lstStyle/>
          <a:p>
            <a:r>
              <a:rPr lang="en-US" dirty="0"/>
              <a:t>Investigation 6: Map Comparisons</a:t>
            </a:r>
          </a:p>
        </p:txBody>
      </p:sp>
      <p:sp>
        <p:nvSpPr>
          <p:cNvPr id="3" name="Content Placeholder 2"/>
          <p:cNvSpPr>
            <a:spLocks noGrp="1"/>
          </p:cNvSpPr>
          <p:nvPr>
            <p:ph idx="1"/>
          </p:nvPr>
        </p:nvSpPr>
        <p:spPr>
          <a:xfrm>
            <a:off x="609600" y="1371600"/>
            <a:ext cx="8305800" cy="5029200"/>
          </a:xfrm>
        </p:spPr>
        <p:txBody>
          <a:bodyPr/>
          <a:lstStyle/>
          <a:p>
            <a:pPr marL="0" indent="0">
              <a:spcBef>
                <a:spcPts val="0"/>
              </a:spcBef>
              <a:spcAft>
                <a:spcPts val="1800"/>
              </a:spcAft>
              <a:buNone/>
            </a:pPr>
            <a:r>
              <a:rPr lang="en-US" sz="2900" dirty="0"/>
              <a:t>Compare the plate-boundaries map (handout 4.1) with the map of volcanoes and earthquakes (handout 4.3). Then discuss these questions with your partner and write your answers in your notebook:</a:t>
            </a:r>
          </a:p>
          <a:p>
            <a:pPr marL="731520" indent="-365760">
              <a:spcBef>
                <a:spcPts val="0"/>
              </a:spcBef>
              <a:spcAft>
                <a:spcPts val="1200"/>
              </a:spcAft>
            </a:pPr>
            <a:r>
              <a:rPr lang="en-US" sz="2900" dirty="0"/>
              <a:t>What patterns do you observe when you compare these maps? </a:t>
            </a:r>
          </a:p>
          <a:p>
            <a:pPr marL="731520" indent="-365760">
              <a:spcBef>
                <a:spcPts val="0"/>
              </a:spcBef>
              <a:spcAft>
                <a:spcPts val="1200"/>
              </a:spcAft>
            </a:pPr>
            <a:r>
              <a:rPr lang="en-US" sz="2900" dirty="0"/>
              <a:t>What relationship do you notice between plate boundaries and the locations of volcanoes and earthquakes?</a:t>
            </a:r>
          </a:p>
          <a:p>
            <a:pPr marL="731520" indent="-365760">
              <a:spcBef>
                <a:spcPts val="0"/>
              </a:spcBef>
              <a:spcAft>
                <a:spcPts val="600"/>
              </a:spcAft>
            </a:pPr>
            <a:r>
              <a:rPr lang="en-US" sz="2900" dirty="0"/>
              <a:t>Is this what you predicted?</a:t>
            </a:r>
          </a:p>
        </p:txBody>
      </p:sp>
    </p:spTree>
    <p:extLst>
      <p:ext uri="{BB962C8B-B14F-4D97-AF65-F5344CB8AC3E}">
        <p14:creationId xmlns:p14="http://schemas.microsoft.com/office/powerpoint/2010/main" val="37111959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pPr lvl="0"/>
            <a:r>
              <a:rPr lang="en-US" dirty="0"/>
              <a:t>Reflect: Content Deepening Focus Question 3</a:t>
            </a:r>
          </a:p>
        </p:txBody>
      </p:sp>
      <p:sp>
        <p:nvSpPr>
          <p:cNvPr id="3" name="Content Placeholder 2"/>
          <p:cNvSpPr>
            <a:spLocks noGrp="1"/>
          </p:cNvSpPr>
          <p:nvPr>
            <p:ph idx="1"/>
          </p:nvPr>
        </p:nvSpPr>
        <p:spPr>
          <a:xfrm>
            <a:off x="609600" y="1981200"/>
            <a:ext cx="8077200" cy="4495800"/>
          </a:xfrm>
        </p:spPr>
        <p:txBody>
          <a:bodyPr/>
          <a:lstStyle/>
          <a:p>
            <a:pPr marL="0" lvl="1" indent="0">
              <a:spcBef>
                <a:spcPts val="0"/>
              </a:spcBef>
              <a:spcAft>
                <a:spcPts val="2400"/>
              </a:spcAft>
              <a:buNone/>
            </a:pPr>
            <a:r>
              <a:rPr lang="en-US" sz="3200" dirty="0"/>
              <a:t>What evidence can we find to support the idea that mountains form when Earth’s crustal plates collide?</a:t>
            </a:r>
          </a:p>
          <a:p>
            <a:pPr marL="274637" lvl="1" indent="0">
              <a:spcBef>
                <a:spcPts val="0"/>
              </a:spcBef>
              <a:spcAft>
                <a:spcPts val="2400"/>
              </a:spcAft>
              <a:buNone/>
            </a:pPr>
            <a:endParaRPr lang="en-US" sz="2800" dirty="0"/>
          </a:p>
        </p:txBody>
      </p:sp>
    </p:spTree>
    <p:extLst>
      <p:ext uri="{BB962C8B-B14F-4D97-AF65-F5344CB8AC3E}">
        <p14:creationId xmlns:p14="http://schemas.microsoft.com/office/powerpoint/2010/main" val="243191756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05800" cy="914400"/>
          </a:xfrm>
        </p:spPr>
        <p:txBody>
          <a:bodyPr>
            <a:noAutofit/>
          </a:bodyPr>
          <a:lstStyle/>
          <a:p>
            <a:pPr marL="685800" lvl="0"/>
            <a:r>
              <a:rPr lang="en-US" dirty="0"/>
              <a:t>Key Science Ideas</a:t>
            </a:r>
            <a:endParaRPr lang="en-US" sz="3200" dirty="0"/>
          </a:p>
        </p:txBody>
      </p:sp>
      <p:sp>
        <p:nvSpPr>
          <p:cNvPr id="4" name="Content Placeholder 2"/>
          <p:cNvSpPr txBox="1">
            <a:spLocks/>
          </p:cNvSpPr>
          <p:nvPr/>
        </p:nvSpPr>
        <p:spPr bwMode="auto">
          <a:xfrm>
            <a:off x="533400" y="1295400"/>
            <a:ext cx="83820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0"/>
              </a:spcBef>
              <a:spcAft>
                <a:spcPts val="600"/>
              </a:spcAft>
              <a:buClr>
                <a:srgbClr val="93A299"/>
              </a:buClr>
            </a:pPr>
            <a:r>
              <a:rPr lang="en-US" sz="2800" dirty="0">
                <a:solidFill>
                  <a:srgbClr val="000000"/>
                </a:solidFill>
              </a:rPr>
              <a:t>Earth’s tectonic plates move in three basic ways:</a:t>
            </a:r>
          </a:p>
          <a:p>
            <a:pPr marL="731520" lvl="1" indent="-365760">
              <a:spcBef>
                <a:spcPts val="0"/>
              </a:spcBef>
              <a:spcAft>
                <a:spcPts val="0"/>
              </a:spcAft>
              <a:buClr>
                <a:srgbClr val="93A299"/>
              </a:buClr>
            </a:pPr>
            <a:r>
              <a:rPr lang="en-US" sz="2800" dirty="0">
                <a:solidFill>
                  <a:srgbClr val="000000"/>
                </a:solidFill>
              </a:rPr>
              <a:t>They move away from each other. (This is called </a:t>
            </a:r>
            <a:r>
              <a:rPr lang="en-US" sz="2800" i="1" dirty="0">
                <a:solidFill>
                  <a:srgbClr val="000000"/>
                </a:solidFill>
              </a:rPr>
              <a:t>extension</a:t>
            </a:r>
            <a:r>
              <a:rPr lang="en-US" sz="2800" dirty="0">
                <a:solidFill>
                  <a:srgbClr val="000000"/>
                </a:solidFill>
              </a:rPr>
              <a:t>.)</a:t>
            </a:r>
          </a:p>
          <a:p>
            <a:pPr marL="731520" lvl="1" indent="-365760">
              <a:spcBef>
                <a:spcPts val="0"/>
              </a:spcBef>
              <a:spcAft>
                <a:spcPts val="0"/>
              </a:spcAft>
              <a:buClr>
                <a:srgbClr val="93A299"/>
              </a:buClr>
            </a:pPr>
            <a:r>
              <a:rPr lang="en-US" sz="2800" dirty="0">
                <a:solidFill>
                  <a:srgbClr val="000000"/>
                </a:solidFill>
              </a:rPr>
              <a:t>They move toward each other and collide.</a:t>
            </a:r>
          </a:p>
          <a:p>
            <a:pPr marL="731520" lvl="1" indent="-365760">
              <a:spcBef>
                <a:spcPts val="0"/>
              </a:spcBef>
              <a:spcAft>
                <a:spcPts val="600"/>
              </a:spcAft>
              <a:buClr>
                <a:srgbClr val="93A299"/>
              </a:buClr>
            </a:pPr>
            <a:r>
              <a:rPr lang="en-US" sz="2800" dirty="0">
                <a:solidFill>
                  <a:srgbClr val="000000"/>
                </a:solidFill>
              </a:rPr>
              <a:t>They slide past each other. (This is called </a:t>
            </a:r>
            <a:r>
              <a:rPr lang="en-US" sz="2800" i="1" dirty="0">
                <a:solidFill>
                  <a:srgbClr val="000000"/>
                </a:solidFill>
              </a:rPr>
              <a:t>shear</a:t>
            </a:r>
            <a:r>
              <a:rPr lang="en-US" sz="2800" dirty="0">
                <a:solidFill>
                  <a:srgbClr val="000000"/>
                </a:solidFill>
              </a:rPr>
              <a:t>.)</a:t>
            </a:r>
          </a:p>
          <a:p>
            <a:pPr marL="365760" indent="-365760">
              <a:spcBef>
                <a:spcPts val="1200"/>
              </a:spcBef>
              <a:spcAft>
                <a:spcPts val="0"/>
              </a:spcAft>
              <a:buClr>
                <a:srgbClr val="93A299"/>
              </a:buClr>
            </a:pPr>
            <a:r>
              <a:rPr lang="en-US" sz="2800" dirty="0">
                <a:solidFill>
                  <a:srgbClr val="000000"/>
                </a:solidFill>
              </a:rPr>
              <a:t>All of these plate movements are involved in building up Earth’s surface and forming mountains, but most mountain ranges form where plates collide.</a:t>
            </a:r>
          </a:p>
          <a:p>
            <a:pPr marL="365760" indent="-365760">
              <a:spcBef>
                <a:spcPts val="1200"/>
              </a:spcBef>
              <a:spcAft>
                <a:spcPts val="0"/>
              </a:spcAft>
              <a:buClr>
                <a:srgbClr val="93A299"/>
              </a:buClr>
            </a:pPr>
            <a:r>
              <a:rPr lang="en-US" sz="2800" dirty="0">
                <a:solidFill>
                  <a:srgbClr val="000000"/>
                </a:solidFill>
              </a:rPr>
              <a:t>Most volcanoes and earthquakes occur at convergent plate boundaries, but they can also occur at divergent and transform boundaries.</a:t>
            </a:r>
          </a:p>
          <a:p>
            <a:pPr>
              <a:spcBef>
                <a:spcPts val="0"/>
              </a:spcBef>
              <a:spcAft>
                <a:spcPts val="1200"/>
              </a:spcAft>
              <a:buClr>
                <a:srgbClr val="93A299"/>
              </a:buClr>
            </a:pPr>
            <a:endParaRPr lang="en-US" sz="2800" dirty="0">
              <a:solidFill>
                <a:srgbClr val="000000"/>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533400"/>
            <a:ext cx="685800" cy="685800"/>
          </a:xfrm>
          <a:prstGeom prst="rect">
            <a:avLst/>
          </a:prstGeom>
        </p:spPr>
      </p:pic>
    </p:spTree>
    <p:extLst>
      <p:ext uri="{BB962C8B-B14F-4D97-AF65-F5344CB8AC3E}">
        <p14:creationId xmlns:p14="http://schemas.microsoft.com/office/powerpoint/2010/main" val="298116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304800"/>
            <a:ext cx="8153400" cy="990600"/>
          </a:xfrm>
        </p:spPr>
        <p:txBody>
          <a:bodyPr>
            <a:normAutofit/>
          </a:bodyPr>
          <a:lstStyle/>
          <a:p>
            <a:pPr eaLnBrk="1" hangingPunct="1"/>
            <a:r>
              <a:rPr lang="en-US" dirty="0"/>
              <a:t>Summary: Today’s Focus Questions</a:t>
            </a:r>
          </a:p>
        </p:txBody>
      </p:sp>
      <p:sp>
        <p:nvSpPr>
          <p:cNvPr id="90115" name="Rectangle 3"/>
          <p:cNvSpPr>
            <a:spLocks noGrp="1" noChangeArrowheads="1"/>
          </p:cNvSpPr>
          <p:nvPr>
            <p:ph idx="1"/>
          </p:nvPr>
        </p:nvSpPr>
        <p:spPr>
          <a:xfrm>
            <a:off x="533400" y="1143000"/>
            <a:ext cx="8305800" cy="5257800"/>
          </a:xfrm>
        </p:spPr>
        <p:txBody>
          <a:bodyPr>
            <a:noAutofit/>
          </a:bodyPr>
          <a:lstStyle/>
          <a:p>
            <a:pPr marL="0" lvl="0" indent="0" eaLnBrk="1" hangingPunct="1">
              <a:spcBef>
                <a:spcPts val="0"/>
              </a:spcBef>
              <a:spcAft>
                <a:spcPts val="600"/>
              </a:spcAft>
              <a:buNone/>
              <a:defRPr/>
            </a:pPr>
            <a:r>
              <a:rPr lang="en-US" sz="2700" dirty="0"/>
              <a:t>What progress have we made in addressing our focus questions?</a:t>
            </a:r>
          </a:p>
          <a:p>
            <a:pPr marL="731520" lvl="0" indent="-365760" eaLnBrk="1" hangingPunct="1">
              <a:spcBef>
                <a:spcPts val="0"/>
              </a:spcBef>
              <a:spcAft>
                <a:spcPts val="0"/>
              </a:spcAft>
              <a:buFont typeface="+mj-lt"/>
              <a:buAutoNum type="arabicPeriod"/>
              <a:defRPr/>
            </a:pPr>
            <a:r>
              <a:rPr lang="en-US" sz="2700" dirty="0"/>
              <a:t>How can lesson analysis help us better understand how elicit, probe, and challenge questions can reveal and challenge student thinking? </a:t>
            </a:r>
          </a:p>
          <a:p>
            <a:pPr marL="731520" lvl="0" indent="-365760" eaLnBrk="1" hangingPunct="1">
              <a:spcBef>
                <a:spcPts val="600"/>
              </a:spcBef>
              <a:spcAft>
                <a:spcPts val="0"/>
              </a:spcAft>
              <a:buFont typeface="+mj-lt"/>
              <a:buAutoNum type="arabicPeriod"/>
              <a:defRPr/>
            </a:pPr>
            <a:r>
              <a:rPr lang="en-US" sz="2700" dirty="0"/>
              <a:t>What happens to Earth’s surface that causes mountains to form? </a:t>
            </a:r>
          </a:p>
          <a:p>
            <a:pPr marL="731520" lvl="0" indent="-365760" eaLnBrk="1" hangingPunct="1">
              <a:spcBef>
                <a:spcPts val="600"/>
              </a:spcBef>
              <a:spcAft>
                <a:spcPts val="0"/>
              </a:spcAft>
              <a:buFont typeface="+mj-lt"/>
              <a:buAutoNum type="arabicPeriod"/>
              <a:defRPr/>
            </a:pPr>
            <a:r>
              <a:rPr lang="en-US" sz="2700" dirty="0"/>
              <a:t>Are the moving plates of Earth’s crust involved in building up Earth’s surface and forming mountains? If so, how?</a:t>
            </a:r>
          </a:p>
          <a:p>
            <a:pPr marL="731520" lvl="0" indent="-365760" eaLnBrk="1" hangingPunct="1">
              <a:spcBef>
                <a:spcPts val="600"/>
              </a:spcBef>
              <a:spcAft>
                <a:spcPts val="0"/>
              </a:spcAft>
              <a:buFont typeface="+mj-lt"/>
              <a:buAutoNum type="arabicPeriod"/>
              <a:defRPr/>
            </a:pPr>
            <a:r>
              <a:rPr lang="en-US" sz="2700" dirty="0"/>
              <a:t>What evidence can we find to support the idea that mountains form when Earth’s crustal plates collide?</a:t>
            </a:r>
          </a:p>
        </p:txBody>
      </p:sp>
    </p:spTree>
    <p:extLst>
      <p:ext uri="{BB962C8B-B14F-4D97-AF65-F5344CB8AC3E}">
        <p14:creationId xmlns:p14="http://schemas.microsoft.com/office/powerpoint/2010/main" val="2738679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a:t>
            </a:r>
            <a:r>
              <a:rPr lang="en-US" sz="3200" dirty="0" err="1"/>
              <a:t>STeLLA</a:t>
            </a:r>
            <a:r>
              <a:rPr lang="en-US" sz="3200" dirty="0"/>
              <a:t>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Homework</a:t>
            </a:r>
          </a:p>
        </p:txBody>
      </p:sp>
      <p:sp>
        <p:nvSpPr>
          <p:cNvPr id="3" name="Content Placeholder 2"/>
          <p:cNvSpPr>
            <a:spLocks noGrp="1"/>
          </p:cNvSpPr>
          <p:nvPr>
            <p:ph idx="1"/>
          </p:nvPr>
        </p:nvSpPr>
        <p:spPr>
          <a:xfrm>
            <a:off x="609600" y="1371600"/>
            <a:ext cx="8153400" cy="4876800"/>
          </a:xfrm>
        </p:spPr>
        <p:txBody>
          <a:bodyPr/>
          <a:lstStyle/>
          <a:p>
            <a:pPr marL="365760" indent="-365760">
              <a:spcBef>
                <a:spcPts val="0"/>
              </a:spcBef>
              <a:spcAft>
                <a:spcPts val="600"/>
              </a:spcAft>
              <a:buFont typeface="+mj-lt"/>
              <a:buAutoNum type="arabicPeriod"/>
            </a:pPr>
            <a:r>
              <a:rPr lang="en-US" sz="3000" dirty="0"/>
              <a:t>For tomorrow, read the </a:t>
            </a:r>
            <a:r>
              <a:rPr lang="en-US" sz="3000" dirty="0" err="1"/>
              <a:t>STeLLA</a:t>
            </a:r>
            <a:r>
              <a:rPr lang="en-US" sz="3000" dirty="0"/>
              <a:t> strategies booklet and complete the Z-fold summary chart for these Student Thinking Lens strategies:</a:t>
            </a:r>
          </a:p>
          <a:p>
            <a:pPr marL="731520" lvl="1" indent="-365760">
              <a:buFont typeface="Arial" pitchFamily="34" charset="0"/>
              <a:buChar char="•"/>
            </a:pPr>
            <a:r>
              <a:rPr lang="en-US" sz="3000" b="1" dirty="0"/>
              <a:t>Strategy 4: </a:t>
            </a:r>
            <a:r>
              <a:rPr lang="en-US" sz="3000" dirty="0"/>
              <a:t>Engage students in analyzing and interpreting data and observations.</a:t>
            </a:r>
          </a:p>
          <a:p>
            <a:pPr marL="731520" lvl="1" indent="-365760">
              <a:spcBef>
                <a:spcPts val="300"/>
              </a:spcBef>
              <a:spcAft>
                <a:spcPts val="600"/>
              </a:spcAft>
              <a:buFont typeface="Arial" pitchFamily="34" charset="0"/>
              <a:buChar char="•"/>
            </a:pPr>
            <a:r>
              <a:rPr lang="en-US" sz="3000" b="1" dirty="0"/>
              <a:t>Strategy 5: </a:t>
            </a:r>
            <a:r>
              <a:rPr lang="en-US" sz="3000" dirty="0"/>
              <a:t>Engage students in constructing explanations and arguments. </a:t>
            </a:r>
          </a:p>
          <a:p>
            <a:pPr marL="365760" indent="-365760">
              <a:buFont typeface="+mj-lt"/>
              <a:buAutoNum type="arabicPeriod"/>
            </a:pPr>
            <a:r>
              <a:rPr lang="en-US" sz="3000" dirty="0"/>
              <a:t>Don’t forget about the lesson plan reading-and-reporting assignment due on day 4. </a:t>
            </a:r>
          </a:p>
        </p:txBody>
      </p:sp>
    </p:spTree>
    <p:extLst>
      <p:ext uri="{BB962C8B-B14F-4D97-AF65-F5344CB8AC3E}">
        <p14:creationId xmlns:p14="http://schemas.microsoft.com/office/powerpoint/2010/main" val="400027133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2.5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819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ustom 1">
      <a:dk1>
        <a:srgbClr val="000000"/>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10847</TotalTime>
  <Words>10098</Words>
  <Application>Microsoft Office PowerPoint</Application>
  <PresentationFormat>On-screen Show (4:3)</PresentationFormat>
  <Paragraphs>1132</Paragraphs>
  <Slides>81</Slides>
  <Notes>81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81</vt:i4>
      </vt:variant>
    </vt:vector>
  </HeadingPairs>
  <TitlesOfParts>
    <vt:vector size="87" baseType="lpstr">
      <vt:lpstr>Arial</vt:lpstr>
      <vt:lpstr>Calibri</vt:lpstr>
      <vt:lpstr>Lucida Sans Unicode</vt:lpstr>
      <vt:lpstr>Times New Roman</vt:lpstr>
      <vt:lpstr>Clarity</vt:lpstr>
      <vt:lpstr>RESPeCT Template</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 </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EARTH’S CHANGING SURFACE</vt:lpstr>
      <vt:lpstr>PowerPoint Presentation</vt:lpstr>
      <vt:lpstr> Unit Central Questions </vt:lpstr>
      <vt:lpstr>Key Science Ideas</vt:lpstr>
      <vt:lpstr>PowerPoint Presentation</vt:lpstr>
      <vt:lpstr>Content Deepening Focus Question</vt:lpstr>
      <vt:lpstr>PowerPoint Presentation</vt:lpstr>
      <vt:lpstr>Investigation 1: Thermal Convection</vt:lpstr>
      <vt:lpstr>PowerPoint Presentation</vt:lpstr>
      <vt:lpstr>Investigation 1: Thermal Convection</vt:lpstr>
      <vt:lpstr>PowerPoint Presentation</vt:lpstr>
      <vt:lpstr>PowerPoint Presentation</vt:lpstr>
      <vt:lpstr>PowerPoint Presentation</vt:lpstr>
      <vt:lpstr>Reflect: Content Deepening Focus Question 1</vt:lpstr>
      <vt:lpstr>Key Science Ideas</vt:lpstr>
      <vt:lpstr>PowerPoint Presentation</vt:lpstr>
      <vt:lpstr>Content Deepening: Focus Question 2</vt:lpstr>
      <vt:lpstr>PowerPoint Presentation</vt:lpstr>
      <vt:lpstr>Investigation 3: Earth’s Moving Plates</vt:lpstr>
      <vt:lpstr>Investigation 3: Earth’s Moving Plates</vt:lpstr>
      <vt:lpstr>PowerPoint Presentation</vt:lpstr>
      <vt:lpstr>Reflect: Content Deepening Focus Question 2</vt:lpstr>
      <vt:lpstr>Types of Plate Boundaries</vt:lpstr>
      <vt:lpstr>Key Science Ideas</vt:lpstr>
      <vt:lpstr>PowerPoint Presentation</vt:lpstr>
      <vt:lpstr>Content Deepening: Focus Question 2</vt:lpstr>
      <vt:lpstr>PowerPoint Presentation</vt:lpstr>
      <vt:lpstr>Investigation 4: Mountain Building </vt:lpstr>
      <vt:lpstr>PowerPoint Presentation</vt:lpstr>
      <vt:lpstr>PowerPoint Presentation</vt:lpstr>
      <vt:lpstr>Investigation 4: Mountain Building</vt:lpstr>
      <vt:lpstr>Reflect: Content Deepening Focus Question 2</vt:lpstr>
      <vt:lpstr>Key Science Ideas</vt:lpstr>
      <vt:lpstr>PowerPoint Presentation</vt:lpstr>
      <vt:lpstr>Content Deepening: Focus Question 3</vt:lpstr>
      <vt:lpstr>PowerPoint Presentation</vt:lpstr>
      <vt:lpstr>Investigation 5: Plate Boundaries</vt:lpstr>
      <vt:lpstr>Investigation 5: Plate Boundaries</vt:lpstr>
      <vt:lpstr>Investigation 5: Plate Boundaries</vt:lpstr>
      <vt:lpstr>PowerPoint Presentation</vt:lpstr>
      <vt:lpstr>Content Deepening: Focus Question 3</vt:lpstr>
      <vt:lpstr>PowerPoint Presentation</vt:lpstr>
      <vt:lpstr>PowerPoint Presentation</vt:lpstr>
      <vt:lpstr>Investigation 6: Map Comparisons</vt:lpstr>
      <vt:lpstr>PowerPoint Presentation</vt:lpstr>
      <vt:lpstr>PowerPoint Presentation</vt:lpstr>
      <vt:lpstr>Investigation 6: Map Comparisons</vt:lpstr>
      <vt:lpstr>Reflect: Content Deepening Focus Question 3</vt:lpstr>
      <vt:lpstr>Key Science Ideas</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464</cp:revision>
  <cp:lastPrinted>2016-03-07T22:59:22Z</cp:lastPrinted>
  <dcterms:created xsi:type="dcterms:W3CDTF">2014-06-10T18:20:14Z</dcterms:created>
  <dcterms:modified xsi:type="dcterms:W3CDTF">2020-01-07T22:27:32Z</dcterms:modified>
</cp:coreProperties>
</file>