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3"/>
  </p:notesMasterIdLst>
  <p:handoutMasterIdLst>
    <p:handoutMasterId r:id="rId114"/>
  </p:handoutMasterIdLst>
  <p:sldIdLst>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263"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00" r:id="rId39"/>
    <p:sldId id="449" r:id="rId40"/>
    <p:sldId id="450" r:id="rId41"/>
    <p:sldId id="355" r:id="rId42"/>
    <p:sldId id="473" r:id="rId43"/>
    <p:sldId id="357" r:id="rId44"/>
    <p:sldId id="464" r:id="rId45"/>
    <p:sldId id="358" r:id="rId46"/>
    <p:sldId id="474" r:id="rId47"/>
    <p:sldId id="360" r:id="rId48"/>
    <p:sldId id="475" r:id="rId49"/>
    <p:sldId id="362" r:id="rId50"/>
    <p:sldId id="363" r:id="rId51"/>
    <p:sldId id="364" r:id="rId52"/>
    <p:sldId id="476" r:id="rId53"/>
    <p:sldId id="366" r:id="rId54"/>
    <p:sldId id="477" r:id="rId55"/>
    <p:sldId id="368" r:id="rId56"/>
    <p:sldId id="478" r:id="rId57"/>
    <p:sldId id="506" r:id="rId58"/>
    <p:sldId id="507" r:id="rId59"/>
    <p:sldId id="508" r:id="rId60"/>
    <p:sldId id="509" r:id="rId61"/>
    <p:sldId id="510" r:id="rId62"/>
    <p:sldId id="511" r:id="rId63"/>
    <p:sldId id="484" r:id="rId64"/>
    <p:sldId id="485" r:id="rId65"/>
    <p:sldId id="486" r:id="rId66"/>
    <p:sldId id="379" r:id="rId67"/>
    <p:sldId id="487" r:id="rId68"/>
    <p:sldId id="381" r:id="rId69"/>
    <p:sldId id="488" r:id="rId70"/>
    <p:sldId id="489" r:id="rId71"/>
    <p:sldId id="490" r:id="rId72"/>
    <p:sldId id="491" r:id="rId73"/>
    <p:sldId id="465" r:id="rId74"/>
    <p:sldId id="466" r:id="rId75"/>
    <p:sldId id="492" r:id="rId76"/>
    <p:sldId id="388" r:id="rId77"/>
    <p:sldId id="493" r:id="rId78"/>
    <p:sldId id="390" r:id="rId79"/>
    <p:sldId id="467" r:id="rId80"/>
    <p:sldId id="494" r:id="rId81"/>
    <p:sldId id="393" r:id="rId82"/>
    <p:sldId id="394" r:id="rId83"/>
    <p:sldId id="468" r:id="rId84"/>
    <p:sldId id="469" r:id="rId85"/>
    <p:sldId id="495" r:id="rId86"/>
    <p:sldId id="496" r:id="rId87"/>
    <p:sldId id="396" r:id="rId88"/>
    <p:sldId id="397" r:id="rId89"/>
    <p:sldId id="497" r:id="rId90"/>
    <p:sldId id="498" r:id="rId91"/>
    <p:sldId id="499" r:id="rId92"/>
    <p:sldId id="500" r:id="rId93"/>
    <p:sldId id="501" r:id="rId94"/>
    <p:sldId id="502" r:id="rId95"/>
    <p:sldId id="503" r:id="rId96"/>
    <p:sldId id="504" r:id="rId97"/>
    <p:sldId id="505" r:id="rId98"/>
    <p:sldId id="471" r:id="rId99"/>
    <p:sldId id="472" r:id="rId100"/>
    <p:sldId id="452" r:id="rId101"/>
    <p:sldId id="453" r:id="rId102"/>
    <p:sldId id="454" r:id="rId103"/>
    <p:sldId id="455" r:id="rId104"/>
    <p:sldId id="456" r:id="rId105"/>
    <p:sldId id="457" r:id="rId106"/>
    <p:sldId id="458" r:id="rId107"/>
    <p:sldId id="459" r:id="rId108"/>
    <p:sldId id="460" r:id="rId109"/>
    <p:sldId id="461" r:id="rId110"/>
    <p:sldId id="462" r:id="rId111"/>
    <p:sldId id="463" r:id="rId1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8DB"/>
    <a:srgbClr val="D3E7DB"/>
    <a:srgbClr val="229FF0"/>
    <a:srgbClr val="75C1E6"/>
    <a:srgbClr val="D9EADA"/>
    <a:srgbClr val="C2E1DC"/>
    <a:srgbClr val="37AAEA"/>
    <a:srgbClr val="5BB7E8"/>
    <a:srgbClr val="91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69247" autoAdjust="0"/>
  </p:normalViewPr>
  <p:slideViewPr>
    <p:cSldViewPr snapToGrid="0">
      <p:cViewPr varScale="1">
        <p:scale>
          <a:sx n="75" d="100"/>
          <a:sy n="75" d="100"/>
        </p:scale>
        <p:origin x="9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76DA03B-FF28-40E2-9E75-D61C2ED8D4B8}" type="datetimeFigureOut">
              <a:rPr lang="en-US" smtClean="0"/>
              <a:pPr/>
              <a:t>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86B673E-D94D-4435-BAA6-66EF1D562525}" type="slidenum">
              <a:rPr lang="en-US" smtClean="0"/>
              <a:pPr/>
              <a:t>‹#›</a:t>
            </a:fld>
            <a:endParaRPr lang="en-US"/>
          </a:p>
        </p:txBody>
      </p:sp>
    </p:spTree>
    <p:extLst>
      <p:ext uri="{BB962C8B-B14F-4D97-AF65-F5344CB8AC3E}">
        <p14:creationId xmlns:p14="http://schemas.microsoft.com/office/powerpoint/2010/main" val="120210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dirty="0"/>
          </a:p>
          <a:p>
            <a:pPr eaLnBrk="1" hangingPunct="1"/>
            <a:r>
              <a:rPr lang="en-US" dirty="0"/>
              <a:t>a. Greet participants as they enter the room.</a:t>
            </a:r>
            <a:endParaRPr lang="en-US" sz="1500" dirty="0"/>
          </a:p>
          <a:p>
            <a:endParaRPr lang="en-US" dirty="0"/>
          </a:p>
          <a:p>
            <a:r>
              <a:rPr lang="en-US" dirty="0"/>
              <a:t>b. Help them find</a:t>
            </a:r>
            <a:r>
              <a:rPr lang="en-US" baseline="0" dirty="0"/>
              <a:t> </a:t>
            </a:r>
            <a:r>
              <a:rPr lang="en-US" dirty="0"/>
              <a:t>their notebooks and table tents.</a:t>
            </a:r>
            <a:endParaRPr lang="en-US" altLang="en-US" dirty="0"/>
          </a:p>
        </p:txBody>
      </p:sp>
    </p:spTree>
    <p:extLst>
      <p:ext uri="{BB962C8B-B14F-4D97-AF65-F5344CB8AC3E}">
        <p14:creationId xmlns:p14="http://schemas.microsoft.com/office/powerpoint/2010/main" val="23067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 transition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3629453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100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begin learning about three of the Student Thinking Lens teaching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strategies highlighted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“These three types of questions will help reveal, support, and challenge student thinking.”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“Even though we’re studying the strategies this summer, you’ll better understand them as you start trying them out in your teaching next fall.”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119791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101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r>
              <a:rPr lang="en-US" sz="1200" kern="1200" dirty="0">
                <a:solidFill>
                  <a:schemeClr val="tx1"/>
                </a:solidFill>
                <a:latin typeface="+mn-lt"/>
                <a:ea typeface="+mn-ea"/>
                <a:cs typeface="+mn-cs"/>
              </a:rPr>
              <a:t>a. Orient participants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Forecast that you’ll come back to this resource repeatedly to ensure consistent use of ideas, meaning, and language that match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conceptual framework.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about all three strategies and write on their blank STL Z-fold summary charts the purpose(s) and key features of each strategy. State that in the future, they’ll do this kind of reading and writing as homework.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a:p>
            <a:endParaRPr lang="en-US" b="1" baseline="0" dirty="0"/>
          </a:p>
          <a:p>
            <a:endParaRPr lang="en-US" b="1" baseline="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686588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102</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As a group, discuss the purpose and key features of questions that elicit student ideas and predictions. Write these features on chart paper and hang the chart where it can be referenced later.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Sample chart: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 Questions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Purpose:</a:t>
            </a:r>
            <a:r>
              <a:rPr lang="en-US" sz="1200" kern="1200" dirty="0">
                <a:solidFill>
                  <a:schemeClr val="tx1"/>
                </a:solidFill>
                <a:latin typeface="+mn-lt"/>
                <a:ea typeface="+mn-ea"/>
                <a:cs typeface="+mn-cs"/>
              </a:rPr>
              <a:t> To reveal student ideas,  predictions, misconceptions, and experiences </a:t>
            </a:r>
            <a:r>
              <a:rPr lang="en-US" sz="1200" i="1" kern="1200" dirty="0">
                <a:solidFill>
                  <a:schemeClr val="tx1"/>
                </a:solidFill>
                <a:latin typeface="+mn-lt"/>
                <a:ea typeface="+mn-ea"/>
                <a:cs typeface="+mn-cs"/>
              </a:rPr>
              <a:t>before</a:t>
            </a:r>
            <a:r>
              <a:rPr lang="en-US" sz="1200" kern="1200" dirty="0">
                <a:solidFill>
                  <a:schemeClr val="tx1"/>
                </a:solidFill>
                <a:latin typeface="+mn-lt"/>
                <a:ea typeface="+mn-ea"/>
                <a:cs typeface="+mn-cs"/>
              </a:rPr>
              <a:t> they learn about the content.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features: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Asked anytime, but often at the beginning of a lesson </a:t>
            </a:r>
          </a:p>
          <a:p>
            <a:pPr marL="365760" indent="-182880">
              <a:buFont typeface="Arial" pitchFamily="34" charset="0"/>
              <a:buChar char="•"/>
            </a:pPr>
            <a:r>
              <a:rPr lang="en-US" sz="1200" kern="1200" dirty="0">
                <a:solidFill>
                  <a:schemeClr val="tx1"/>
                </a:solidFill>
                <a:latin typeface="+mn-lt"/>
                <a:ea typeface="+mn-ea"/>
                <a:cs typeface="+mn-cs"/>
              </a:rPr>
              <a:t>Phrased in everyday language that students can understand even before studying the related content </a:t>
            </a:r>
          </a:p>
          <a:p>
            <a:pPr marL="365760" indent="-182880">
              <a:buFont typeface="Arial" pitchFamily="34" charset="0"/>
              <a:buChar char="•"/>
            </a:pPr>
            <a:r>
              <a:rPr lang="en-US" sz="1200" kern="1200" dirty="0">
                <a:solidFill>
                  <a:schemeClr val="tx1"/>
                </a:solidFill>
                <a:latin typeface="+mn-lt"/>
                <a:ea typeface="+mn-ea"/>
                <a:cs typeface="+mn-cs"/>
              </a:rPr>
              <a:t>Addressed to multiple students (usually the whole class) </a:t>
            </a:r>
          </a:p>
          <a:p>
            <a:pPr marL="365760" indent="-182880">
              <a:buFont typeface="Arial" pitchFamily="34" charset="0"/>
              <a:buChar char="•"/>
            </a:pPr>
            <a:r>
              <a:rPr lang="en-US" sz="1200" kern="1200" dirty="0">
                <a:solidFill>
                  <a:schemeClr val="tx1"/>
                </a:solidFill>
                <a:latin typeface="+mn-lt"/>
                <a:ea typeface="+mn-ea"/>
                <a:cs typeface="+mn-cs"/>
              </a:rPr>
              <a:t>Reveals a variety of student ideas </a:t>
            </a:r>
          </a:p>
          <a:p>
            <a:pPr marL="365760" indent="-182880">
              <a:buFont typeface="Arial" pitchFamily="34" charset="0"/>
              <a:buChar char="•"/>
            </a:pPr>
            <a:r>
              <a:rPr lang="en-US" sz="1200" kern="1200" dirty="0">
                <a:solidFill>
                  <a:schemeClr val="tx1"/>
                </a:solidFill>
                <a:latin typeface="+mn-lt"/>
                <a:ea typeface="+mn-ea"/>
                <a:cs typeface="+mn-cs"/>
              </a:rPr>
              <a:t>Useful to teachers in adapting instruction </a:t>
            </a:r>
          </a:p>
          <a:p>
            <a:pPr marL="365760" indent="-182880">
              <a:buFont typeface="Arial" pitchFamily="34" charset="0"/>
              <a:buChar char="•"/>
            </a:pPr>
            <a:r>
              <a:rPr lang="en-US" sz="1200" kern="1200" dirty="0">
                <a:solidFill>
                  <a:schemeClr val="tx1"/>
                </a:solidFill>
                <a:latin typeface="+mn-lt"/>
                <a:ea typeface="+mn-ea"/>
                <a:cs typeface="+mn-cs"/>
              </a:rPr>
              <a:t>Useful to students so they see that others have different ideas </a:t>
            </a:r>
          </a:p>
          <a:p>
            <a:pPr marL="365760" indent="-182880">
              <a:buFont typeface="Arial" pitchFamily="34" charset="0"/>
              <a:buChar char="•"/>
            </a:pPr>
            <a:r>
              <a:rPr lang="en-US" sz="1200" kern="1200" dirty="0">
                <a:solidFill>
                  <a:schemeClr val="tx1"/>
                </a:solidFill>
                <a:latin typeface="+mn-lt"/>
                <a:ea typeface="+mn-ea"/>
                <a:cs typeface="+mn-cs"/>
              </a:rPr>
              <a:t>Can be a prediction </a:t>
            </a:r>
          </a:p>
          <a:p>
            <a:pPr marL="365760" indent="-182880">
              <a:buFont typeface="Arial" pitchFamily="34" charset="0"/>
              <a:buChar char="•"/>
            </a:pPr>
            <a:r>
              <a:rPr lang="en-US" sz="1200" kern="1200" dirty="0">
                <a:solidFill>
                  <a:schemeClr val="tx1"/>
                </a:solidFill>
                <a:latin typeface="+mn-lt"/>
                <a:ea typeface="+mn-ea"/>
                <a:cs typeface="+mn-cs"/>
              </a:rPr>
              <a:t>Can set up a discrepant event</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7352971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Split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into two groups—one group for probe questions and one group for challenge questions. Have each group create a chart of the purpose and key features of the assigned strategy </a:t>
            </a:r>
            <a:r>
              <a:rPr lang="en-US" sz="1200" i="1" kern="1200" dirty="0">
                <a:solidFill>
                  <a:schemeClr val="tx1"/>
                </a:solidFill>
                <a:latin typeface="+mn-lt"/>
                <a:ea typeface="+mn-ea"/>
                <a:cs typeface="+mn-cs"/>
              </a:rPr>
              <a:t>from the </a:t>
            </a:r>
            <a:r>
              <a:rPr lang="en-US" sz="1200" i="1" kern="1200" dirty="0" err="1">
                <a:solidFill>
                  <a:schemeClr val="tx1"/>
                </a:solidFill>
                <a:latin typeface="+mn-lt"/>
                <a:ea typeface="+mn-ea"/>
                <a:cs typeface="+mn-cs"/>
              </a:rPr>
              <a:t>STeLLA</a:t>
            </a:r>
            <a:r>
              <a:rPr lang="en-US" sz="1200" i="1" kern="1200" dirty="0">
                <a:solidFill>
                  <a:schemeClr val="tx1"/>
                </a:solidFill>
                <a:latin typeface="+mn-lt"/>
                <a:ea typeface="+mn-ea"/>
                <a:cs typeface="+mn-cs"/>
              </a:rPr>
              <a:t> strategies booklet</a:t>
            </a:r>
            <a:r>
              <a:rPr lang="en-US" sz="1200" kern="1200" dirty="0">
                <a:solidFill>
                  <a:schemeClr val="tx1"/>
                </a:solidFill>
                <a:latin typeface="+mn-lt"/>
                <a:ea typeface="+mn-ea"/>
                <a:cs typeface="+mn-cs"/>
              </a:rPr>
              <a:t> (not from experience).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(8 min):</a:t>
            </a:r>
            <a:r>
              <a:rPr lang="en-US" sz="1200" kern="1200" dirty="0">
                <a:solidFill>
                  <a:schemeClr val="tx1"/>
                </a:solidFill>
                <a:latin typeface="+mn-lt"/>
                <a:ea typeface="+mn-ea"/>
                <a:cs typeface="+mn-cs"/>
              </a:rPr>
              <a:t> Share the charts with the entire group. Encourage participants to add to, delete from, and modify them as needed to ensure they’re accurate and match the language in the strategies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booklet.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103</a:t>
            </a:fld>
            <a:endParaRPr lang="en-US"/>
          </a:p>
        </p:txBody>
      </p:sp>
    </p:spTree>
    <p:extLst>
      <p:ext uri="{BB962C8B-B14F-4D97-AF65-F5344CB8AC3E}">
        <p14:creationId xmlns:p14="http://schemas.microsoft.com/office/powerpoint/2010/main" val="41499982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a:t>
            </a:r>
            <a:r>
              <a:rPr lang="en-US" sz="1200" b="1" kern="1200" baseline="0" dirty="0">
                <a:solidFill>
                  <a:schemeClr val="tx1"/>
                </a:solidFill>
                <a:latin typeface="+mn-lt"/>
                <a:ea typeface="+mn-ea"/>
                <a:cs typeface="+mn-cs"/>
              </a:rPr>
              <a:t> questions versus</a:t>
            </a:r>
            <a:r>
              <a:rPr lang="en-US" sz="1200" b="1" kern="1200" dirty="0">
                <a:solidFill>
                  <a:schemeClr val="tx1"/>
                </a:solidFill>
                <a:latin typeface="+mn-lt"/>
                <a:ea typeface="+mn-ea"/>
                <a:cs typeface="+mn-cs"/>
              </a:rPr>
              <a:t> probe questions: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Elicit questions are addressed to the whole class; probe questions are addressed to individual students.</a:t>
            </a:r>
          </a:p>
          <a:p>
            <a:pPr marL="365760" indent="-182880">
              <a:buFont typeface="Arial" pitchFamily="34" charset="0"/>
              <a:buChar char="•"/>
            </a:pPr>
            <a:r>
              <a:rPr lang="en-US" sz="1200" kern="1200" dirty="0">
                <a:solidFill>
                  <a:schemeClr val="tx1"/>
                </a:solidFill>
                <a:latin typeface="+mn-lt"/>
                <a:ea typeface="+mn-ea"/>
                <a:cs typeface="+mn-cs"/>
              </a:rPr>
              <a:t>Elicit questions are used before students have studied a concept; probe questions can be asked at any time.</a:t>
            </a:r>
          </a:p>
          <a:p>
            <a:pPr marL="365760" indent="-182880">
              <a:buFont typeface="Arial" pitchFamily="34" charset="0"/>
              <a:buChar char="•"/>
            </a:pPr>
            <a:r>
              <a:rPr lang="en-US" sz="1200" kern="1200" dirty="0">
                <a:solidFill>
                  <a:schemeClr val="tx1"/>
                </a:solidFill>
                <a:latin typeface="+mn-lt"/>
                <a:ea typeface="+mn-ea"/>
                <a:cs typeface="+mn-cs"/>
              </a:rPr>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104</a:t>
            </a:fld>
            <a:endParaRPr lang="en-US"/>
          </a:p>
        </p:txBody>
      </p:sp>
    </p:spTree>
    <p:extLst>
      <p:ext uri="{BB962C8B-B14F-4D97-AF65-F5344CB8AC3E}">
        <p14:creationId xmlns:p14="http://schemas.microsoft.com/office/powerpoint/2010/main" val="26697054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with your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 out: </a:t>
            </a:r>
            <a:r>
              <a:rPr lang="en-US" sz="1200" kern="1200" dirty="0">
                <a:solidFill>
                  <a:schemeClr val="tx1"/>
                </a:solidFill>
                <a:latin typeface="+mn-lt"/>
                <a:ea typeface="+mn-ea"/>
                <a:cs typeface="+mn-cs"/>
              </a:rPr>
              <a:t>Invite participants to share their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elicit/probe questions versus challenge questions: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Elicit and probe questions focus on understanding students’ existing ideas rather than trying to change students’ thinking. </a:t>
            </a:r>
          </a:p>
          <a:p>
            <a:pPr marL="365760" indent="-182880">
              <a:buFont typeface="Arial" pitchFamily="34" charset="0"/>
              <a:buChar char="•"/>
            </a:pPr>
            <a:r>
              <a:rPr lang="en-US" sz="1200" kern="1200" dirty="0">
                <a:solidFill>
                  <a:schemeClr val="tx1"/>
                </a:solidFill>
                <a:latin typeface="+mn-lt"/>
                <a:ea typeface="+mn-ea"/>
                <a:cs typeface="+mn-cs"/>
              </a:rPr>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105</a:t>
            </a:fld>
            <a:endParaRPr lang="en-US"/>
          </a:p>
        </p:txBody>
      </p:sp>
    </p:spTree>
    <p:extLst>
      <p:ext uri="{BB962C8B-B14F-4D97-AF65-F5344CB8AC3E}">
        <p14:creationId xmlns:p14="http://schemas.microsoft.com/office/powerpoint/2010/main" val="1053937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Foreshadow:</a:t>
            </a:r>
            <a:r>
              <a:rPr lang="en-US" sz="1200" kern="1200" dirty="0">
                <a:solidFill>
                  <a:schemeClr val="tx1"/>
                </a:solidFill>
                <a:latin typeface="+mn-lt"/>
                <a:ea typeface="+mn-ea"/>
                <a:cs typeface="+mn-cs"/>
              </a:rPr>
              <a:t> “In a moment, we’ll review the details of a homework assignment related to the lesson plans you’ll be teaching in the upcoming school year.”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“But before we look at the assignment, let’s review the organization and contents of the lesson plans binder.”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Use the slide to guide participants through the binder contents.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106</a:t>
            </a:fld>
            <a:endParaRPr lang="en-US"/>
          </a:p>
        </p:txBody>
      </p:sp>
    </p:spTree>
    <p:extLst>
      <p:ext uri="{BB962C8B-B14F-4D97-AF65-F5344CB8AC3E}">
        <p14:creationId xmlns:p14="http://schemas.microsoft.com/office/powerpoint/2010/main" val="31026402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Remind participants of the various activities they’ve been involved in today.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Foreshadow:</a:t>
            </a:r>
            <a:r>
              <a:rPr lang="en-US" sz="1200" kern="1200" dirty="0">
                <a:solidFill>
                  <a:schemeClr val="tx1"/>
                </a:solidFill>
                <a:latin typeface="+mn-lt"/>
                <a:ea typeface="+mn-ea"/>
                <a:cs typeface="+mn-cs"/>
              </a:rPr>
              <a:t> Let participants know that you’re going to ask them to reflect on what they’ve learned from these activities.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107</a:t>
            </a:fld>
            <a:endParaRPr lang="en-US"/>
          </a:p>
        </p:txBody>
      </p:sp>
    </p:spTree>
    <p:extLst>
      <p:ext uri="{BB962C8B-B14F-4D97-AF65-F5344CB8AC3E}">
        <p14:creationId xmlns:p14="http://schemas.microsoft.com/office/powerpoint/2010/main" val="18530155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time is running short, you may want to skip the Turn and Talk or the entire slide.</a:t>
            </a:r>
            <a:endParaRPr lang="en-US" baseline="0" dirty="0"/>
          </a:p>
          <a:p>
            <a:endParaRPr lang="en-US" baseline="0"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p>
          <a:p>
            <a:endParaRPr lang="en-US" sz="1200" b="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108</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8283326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Assign each participant one of the lessons in the </a:t>
            </a:r>
            <a:r>
              <a:rPr lang="en-US" sz="1200" i="0" kern="1200" dirty="0">
                <a:solidFill>
                  <a:schemeClr val="tx1"/>
                </a:solidFill>
                <a:latin typeface="+mn-lt"/>
                <a:ea typeface="+mn-ea"/>
                <a:cs typeface="+mn-cs"/>
              </a:rPr>
              <a:t>Earth’s Changing</a:t>
            </a:r>
            <a:r>
              <a:rPr lang="en-US" sz="1200" i="0" kern="1200" baseline="0" dirty="0">
                <a:solidFill>
                  <a:schemeClr val="tx1"/>
                </a:solidFill>
                <a:latin typeface="+mn-lt"/>
                <a:ea typeface="+mn-ea"/>
                <a:cs typeface="+mn-cs"/>
              </a:rPr>
              <a:t> Surface </a:t>
            </a:r>
            <a:r>
              <a:rPr lang="en-US" sz="1200" kern="1200" dirty="0">
                <a:solidFill>
                  <a:schemeClr val="tx1"/>
                </a:solidFill>
                <a:latin typeface="+mn-lt"/>
                <a:ea typeface="+mn-ea"/>
                <a:cs typeface="+mn-cs"/>
              </a:rPr>
              <a:t>lesson-plan sequence. There are six 2-part lessons in this content area. Each teacher should take responsibility for one 2-part lesson. That is, Teacher 1 will study lessons 1a and 1b; Teacher 2 will study lessons 2a and 2b; and so forth.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the study group is small, figure out who will be assigned an extra lesson (or when you, as the PD leader, will cover any extra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If the study group is large, assign lessons to more than one teacher later in the sequence.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Go over the homework sheet (handout 1.6) with participants. If time allows, have them read the assignment sheet before discussing.</a:t>
            </a:r>
            <a:r>
              <a:rPr lang="en-US" dirty="0"/>
              <a:t> </a:t>
            </a:r>
            <a:endParaRPr lang="en-US" sz="1200" kern="1200" dirty="0">
              <a:solidFill>
                <a:schemeClr val="tx1"/>
              </a:solidFill>
              <a:latin typeface="+mn-lt"/>
              <a:ea typeface="+mn-ea"/>
              <a:cs typeface="+mn-cs"/>
            </a:endParaRP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109</a:t>
            </a:fld>
            <a:endParaRPr lang="en-US"/>
          </a:p>
        </p:txBody>
      </p:sp>
    </p:spTree>
    <p:extLst>
      <p:ext uri="{BB962C8B-B14F-4D97-AF65-F5344CB8AC3E}">
        <p14:creationId xmlns:p14="http://schemas.microsoft.com/office/powerpoint/2010/main" val="99295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typical daily schedule includes the following: </a:t>
            </a:r>
          </a:p>
          <a:p>
            <a:pPr marL="365760" indent="-182880">
              <a:buFont typeface="Arial" pitchFamily="34" charset="0"/>
              <a:buChar char="•"/>
            </a:pPr>
            <a:r>
              <a:rPr lang="en-US" sz="1200" kern="1200" dirty="0">
                <a:solidFill>
                  <a:schemeClr val="tx1"/>
                </a:solidFill>
                <a:latin typeface="+mn-lt"/>
                <a:ea typeface="+mn-ea"/>
                <a:cs typeface="+mn-cs"/>
              </a:rPr>
              <a:t>Time spent on </a:t>
            </a:r>
            <a:r>
              <a:rPr lang="en-US" sz="1200" kern="1200" dirty="0" err="1">
                <a:solidFill>
                  <a:schemeClr val="tx1"/>
                </a:solidFill>
                <a:latin typeface="+mn-lt"/>
                <a:ea typeface="+mn-ea"/>
                <a:cs typeface="+mn-cs"/>
              </a:rPr>
              <a:t>videocase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analysis</a:t>
            </a:r>
          </a:p>
          <a:p>
            <a:pPr marL="365760" indent="-182880">
              <a:buFont typeface="Arial" pitchFamily="34" charset="0"/>
              <a:buChar char="•"/>
            </a:pPr>
            <a:r>
              <a:rPr lang="en-US" sz="1200" kern="1200" dirty="0">
                <a:solidFill>
                  <a:schemeClr val="tx1"/>
                </a:solidFill>
                <a:latin typeface="+mn-lt"/>
                <a:ea typeface="+mn-ea"/>
                <a:cs typeface="+mn-cs"/>
              </a:rPr>
              <a:t>Time focused on content deepening</a:t>
            </a:r>
          </a:p>
          <a:p>
            <a:pPr marL="365760" indent="-182880">
              <a:buFont typeface="Arial" pitchFamily="34" charset="0"/>
              <a:buChar char="•"/>
            </a:pPr>
            <a:r>
              <a:rPr lang="en-US" sz="1200" kern="1200" dirty="0">
                <a:solidFill>
                  <a:schemeClr val="tx1"/>
                </a:solidFill>
                <a:latin typeface="+mn-lt"/>
                <a:ea typeface="+mn-ea"/>
                <a:cs typeface="+mn-cs"/>
              </a:rPr>
              <a:t>Short homework assignments</a:t>
            </a:r>
          </a:p>
          <a:p>
            <a:pPr marL="365760" indent="-182880">
              <a:buFont typeface="Arial" pitchFamily="34" charset="0"/>
              <a:buChar char="•"/>
            </a:pPr>
            <a:r>
              <a:rPr lang="en-US" sz="1200" kern="1200" dirty="0">
                <a:solidFill>
                  <a:schemeClr val="tx1"/>
                </a:solidFill>
                <a:latin typeface="+mn-lt"/>
                <a:ea typeface="+mn-ea"/>
                <a:cs typeface="+mn-cs"/>
              </a:rPr>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Review the questions on the Daily Reflections sheet (handout 1.7).</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think about these questions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110</a:t>
            </a:fld>
            <a:endParaRPr lang="en-US"/>
          </a:p>
        </p:txBody>
      </p:sp>
    </p:spTree>
    <p:extLst>
      <p:ext uri="{BB962C8B-B14F-4D97-AF65-F5344CB8AC3E}">
        <p14:creationId xmlns:p14="http://schemas.microsoft.com/office/powerpoint/2010/main" val="347458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sz="1200" kern="1200" dirty="0">
                <a:solidFill>
                  <a:schemeClr val="tx1"/>
                </a:solidFill>
                <a:latin typeface="+mn-lt"/>
                <a:ea typeface="+mn-ea"/>
                <a:cs typeface="+mn-cs"/>
              </a:rPr>
              <a:t>a. During the Summer Institute, each grade level will focus on two content areas, with one week devoted to each area. Participants will deepen their science-content knowledge, study lesson plans in each content area, and analyze </a:t>
            </a:r>
            <a:r>
              <a:rPr lang="en-US" sz="1200" kern="1200" dirty="0" err="1">
                <a:solidFill>
                  <a:schemeClr val="tx1"/>
                </a:solidFill>
                <a:latin typeface="+mn-lt"/>
                <a:ea typeface="+mn-ea"/>
                <a:cs typeface="+mn-cs"/>
              </a:rPr>
              <a:t>videocases</a:t>
            </a:r>
            <a:r>
              <a:rPr lang="en-US" sz="1200" kern="1200" dirty="0">
                <a:solidFill>
                  <a:schemeClr val="tx1"/>
                </a:solidFill>
                <a:latin typeface="+mn-lt"/>
                <a:ea typeface="+mn-ea"/>
                <a:cs typeface="+mn-cs"/>
              </a:rPr>
              <a:t> of teachers presenting this content.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eaLnBrk="1" hangingPunct="1"/>
            <a:r>
              <a:rPr lang="en-US" sz="1200" kern="1200" dirty="0">
                <a:solidFill>
                  <a:schemeClr val="tx1"/>
                </a:solidFill>
                <a:latin typeface="+mn-lt"/>
                <a:ea typeface="+mn-ea"/>
                <a:cs typeface="+mn-cs"/>
              </a:rPr>
              <a:t>a. “The Summer Institute is just the beginning! During the school year, you’ll continue meeting with your grade-level study group.” </a:t>
            </a: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r>
              <a:rPr lang="en-US" altLang="en-US" dirty="0"/>
              <a:t>a. </a:t>
            </a:r>
            <a:r>
              <a:rPr lang="en-US" altLang="en-US" b="1" dirty="0"/>
              <a:t>Transition slide: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dirty="0"/>
              <a:t>In a moment</a:t>
            </a:r>
            <a:r>
              <a:rPr lang="en-US" baseline="0" dirty="0"/>
              <a:t> we’ll break up into grade-level study groups and </a:t>
            </a:r>
            <a:r>
              <a:rPr lang="en-US" dirty="0"/>
              <a:t>dig into the </a:t>
            </a:r>
            <a:r>
              <a:rPr lang="en-US" dirty="0" err="1"/>
              <a:t>RESPeCT</a:t>
            </a:r>
            <a:r>
              <a:rPr lang="en-US" dirty="0"/>
              <a:t> PD program! But first let’s review this</a:t>
            </a:r>
            <a:r>
              <a:rPr lang="en-US" baseline="0" dirty="0"/>
              <a:t> list of materials you’ll receive in your designated meeting rooms.”</a:t>
            </a: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r>
              <a:rPr lang="en-US" sz="1200" kern="1200" dirty="0">
                <a:solidFill>
                  <a:schemeClr val="tx1"/>
                </a:solidFill>
                <a:latin typeface="+mn-lt"/>
                <a:ea typeface="+mn-ea"/>
                <a:cs typeface="+mn-cs"/>
              </a:rPr>
              <a:t>a. “Any questions before we head to our grade-level study groups?”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Send-off:</a:t>
            </a:r>
            <a:r>
              <a:rPr lang="en-US" sz="1200" kern="1200" dirty="0">
                <a:solidFill>
                  <a:schemeClr val="tx1"/>
                </a:solidFill>
                <a:latin typeface="+mn-lt"/>
                <a:ea typeface="+mn-ea"/>
                <a:cs typeface="+mn-cs"/>
              </a:rPr>
              <a:t> “Have a great day and be sure to let us know if there is anything we can do to support you in getting the most out of this experience!”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Welcome participants to the study group and introduce yourself as they arrive.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Help participants find their table tents and materials so they can get settled.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them to the instructions for setting up their notebooks (Setting Up Your Summer Institute Notebook in the </a:t>
            </a:r>
            <a:r>
              <a:rPr lang="en-US" sz="1200" kern="1200" dirty="0" err="1">
                <a:solidFill>
                  <a:schemeClr val="tx1"/>
                </a:solidFill>
                <a:latin typeface="+mn-lt"/>
                <a:ea typeface="+mn-ea"/>
                <a:cs typeface="+mn-cs"/>
              </a:rPr>
              <a:t>pretabs</a:t>
            </a:r>
            <a:r>
              <a:rPr lang="en-US" sz="1200" kern="1200" dirty="0">
                <a:solidFill>
                  <a:schemeClr val="tx1"/>
                </a:solidFill>
                <a:latin typeface="+mn-lt"/>
                <a:ea typeface="+mn-ea"/>
                <a:cs typeface="+mn-cs"/>
              </a:rPr>
              <a:t> section of their PD program binders) and get them started working on this task. Interact informally with them and allow them to chitchat as they work.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r>
              <a:rPr lang="en-US" dirty="0"/>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Have participants write their responses to the questions on the slide in their notebooks. Emphasize</a:t>
            </a:r>
            <a:r>
              <a:rPr lang="en-US" sz="1200" kern="1200" baseline="0" dirty="0">
                <a:solidFill>
                  <a:schemeClr val="tx1"/>
                </a:solidFill>
                <a:latin typeface="+mn-lt"/>
                <a:ea typeface="+mn-ea"/>
                <a:cs typeface="+mn-cs"/>
              </a:rPr>
              <a:t> that this is an independent writing exercise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Have participants pair up and share their responses to the questions. Encourage them to learn other things about their partners as well (e.g.,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school, years of teaching, favorite subjects to teach, hobbies).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the group has an odd number of participants, pair up with one of them.</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(9 min):</a:t>
            </a:r>
            <a:r>
              <a:rPr lang="en-US" sz="1200" kern="1200" dirty="0">
                <a:solidFill>
                  <a:schemeClr val="tx1"/>
                </a:solidFill>
                <a:latin typeface="+mn-lt"/>
                <a:ea typeface="+mn-ea"/>
                <a:cs typeface="+mn-cs"/>
              </a:rPr>
              <a:t> Have each participant introduce her or his partner, highlighting what that partner hopes to learn from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Model the first pair of introductions to demonstrate that they should be brief.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weren’t able to pair up with someone, simply introduce yourself.</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Monitor the time: </a:t>
            </a:r>
            <a:r>
              <a:rPr lang="en-US" sz="1200" kern="1200" dirty="0">
                <a:solidFill>
                  <a:schemeClr val="tx1"/>
                </a:solidFill>
                <a:latin typeface="+mn-lt"/>
                <a:ea typeface="+mn-ea"/>
                <a:cs typeface="+mn-cs"/>
              </a:rPr>
              <a:t>Introductions should be longer than a</a:t>
            </a:r>
            <a:r>
              <a:rPr lang="en-US" sz="1200" kern="1200" baseline="0" dirty="0">
                <a:solidFill>
                  <a:schemeClr val="tx1"/>
                </a:solidFill>
                <a:latin typeface="+mn-lt"/>
                <a:ea typeface="+mn-ea"/>
                <a:cs typeface="+mn-cs"/>
              </a:rPr>
              <a:t> sentence, but not the length of a full essay!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r>
              <a:rPr lang="en-US" dirty="0"/>
              <a:t>a. Talk through this slide,</a:t>
            </a:r>
            <a:r>
              <a:rPr lang="en-US" baseline="0" dirty="0"/>
              <a:t> emphasizing</a:t>
            </a:r>
            <a:r>
              <a:rPr lang="en-US" sz="1200" kern="1200" dirty="0">
                <a:solidFill>
                  <a:schemeClr val="tx1"/>
                </a:solidFill>
                <a:latin typeface="+mn-lt"/>
                <a:ea typeface="+mn-ea"/>
                <a:cs typeface="+mn-cs"/>
              </a:rPr>
              <a:t> how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is different from many other professional development opportunities. </a:t>
            </a: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r>
              <a:rPr lang="en-US" sz="1200" kern="1200" dirty="0">
                <a:solidFill>
                  <a:schemeClr val="tx1"/>
                </a:solidFill>
                <a:latin typeface="+mn-lt"/>
                <a:ea typeface="+mn-ea"/>
                <a:cs typeface="+mn-cs"/>
              </a:rPr>
              <a:t>a. Highlight the goals of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analysis PD and how it differs from other professional development opportunities. </a:t>
            </a: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dirty="0"/>
              <a:t>20 min for slides 2–14 presentation (averaging approximately 1 min per slide)</a:t>
            </a:r>
          </a:p>
          <a:p>
            <a:pPr eaLnBrk="1" hangingPunct="1"/>
            <a:endParaRPr lang="en-US" altLang="en-US" dirty="0"/>
          </a:p>
          <a:p>
            <a:pPr lvl="0"/>
            <a:r>
              <a:rPr lang="en-US" dirty="0"/>
              <a:t>a. Give everyone a big welcome to the </a:t>
            </a:r>
            <a:r>
              <a:rPr lang="en-US" dirty="0" err="1"/>
              <a:t>RESPeCT</a:t>
            </a:r>
            <a:r>
              <a:rPr lang="en-US" dirty="0"/>
              <a:t> PD program!</a:t>
            </a:r>
          </a:p>
          <a:p>
            <a:r>
              <a:rPr lang="en-US" dirty="0"/>
              <a:t> </a:t>
            </a:r>
          </a:p>
          <a:p>
            <a:r>
              <a:rPr lang="en-US" dirty="0"/>
              <a:t>b. Fill participants in on the essential details listed on the slide. </a:t>
            </a:r>
            <a:endParaRPr lang="en-US" alt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“To do this kind of work together, we need to develop a strong study group where everyone feels safe sharing their ideas, questions, confusion, successes, and stumbles. Having a set of agreed-upon norms will help us build such a learning community.”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over these basic norms.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“What do you think? Are there any changes or additions you’d like to suggest?”</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z="1200" u="none" strike="noStrike" kern="1200" dirty="0">
                <a:solidFill>
                  <a:schemeClr val="tx1"/>
                </a:solidFill>
                <a:effectLst/>
                <a:latin typeface="+mn-lt"/>
                <a:ea typeface="+mn-ea"/>
                <a:cs typeface="+mn-cs"/>
              </a:rPr>
              <a:t>5 min</a:t>
            </a:r>
          </a:p>
          <a:p>
            <a:pPr eaLnBrk="1" hangingPunct="1"/>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set of norms moves beyond the basics and targets the heart of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goals.”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list.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“Is anything unclear? Do you have any changes or additions you’d like to suggest? Do you have any concerns about these norms?”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Direct participants to handout 1.1 (Norms for Working Together)</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pass out the half-page copy of the norms for participants to paste on the inside front cover of their notebooks</a:t>
            </a:r>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participants if they’re willing to live with these norms today; then tell them they’ll have an opportunity to revise them tomorrow. </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“Each day we’re going to have at least one lesson analysis focus question and one content deepening focus question. These are today’s focus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questions on the slide. </a:t>
            </a:r>
            <a:r>
              <a:rPr lang="en-US" dirty="0"/>
              <a:t>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04263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r>
              <a:rPr lang="en-US" sz="1200" kern="1200" dirty="0">
                <a:solidFill>
                  <a:schemeClr val="tx1"/>
                </a:solidFill>
                <a:latin typeface="+mn-lt"/>
                <a:ea typeface="+mn-ea"/>
                <a:cs typeface="+mn-cs"/>
              </a:rPr>
              <a:t>a. “Before we explore these questions, let’s create a list of ideas about effective science teaching.”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“Take a few minutes to think and write about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Go around the group (round-robin) asking everyone to contribute an idea. Write the ideas on chart paper and title the chart “Effective Science Teaching.”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“Throughout the sessions, we’ll revisit this list to add new ideas, clarify</a:t>
            </a:r>
            <a:r>
              <a:rPr lang="en-US" sz="1200" kern="1200" baseline="0" dirty="0">
                <a:solidFill>
                  <a:schemeClr val="tx1"/>
                </a:solidFill>
                <a:latin typeface="+mn-lt"/>
                <a:ea typeface="+mn-ea"/>
                <a:cs typeface="+mn-cs"/>
              </a:rPr>
              <a:t> our thinking, and </a:t>
            </a:r>
            <a:r>
              <a:rPr lang="en-US" sz="1200" kern="1200" dirty="0">
                <a:solidFill>
                  <a:schemeClr val="tx1"/>
                </a:solidFill>
                <a:latin typeface="+mn-lt"/>
                <a:ea typeface="+mn-ea"/>
                <a:cs typeface="+mn-cs"/>
              </a:rPr>
              <a:t>make other modifications.”</a:t>
            </a:r>
            <a:r>
              <a:rPr lang="en-US" dirty="0"/>
              <a:t> </a:t>
            </a:r>
            <a:r>
              <a:rPr lang="en-US" sz="1200" kern="1200" dirty="0">
                <a:solidFill>
                  <a:schemeClr val="tx1"/>
                </a:solidFill>
                <a:latin typeface="+mn-lt"/>
                <a:ea typeface="+mn-ea"/>
                <a:cs typeface="+mn-cs"/>
              </a:rPr>
              <a:t>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r>
              <a:rPr lang="en-US" sz="1200" kern="1200" dirty="0">
                <a:solidFill>
                  <a:schemeClr val="tx1"/>
                </a:solidFill>
                <a:latin typeface="+mn-lt"/>
                <a:ea typeface="+mn-ea"/>
                <a:cs typeface="+mn-cs"/>
              </a:rPr>
              <a:t>a. “This PD program will focus on two lenses as analytical tools to guide our learning: the Student Thinking Lens and the Science Content Storyline Lens.”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we’re going to examine why these two lenses were chosen for our focus.”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“Let’s begin with the Science Content Storyline Lens.”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“A large video study of science teaching in different countries revealed the importance of the Science Content Storyline Lens.”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TIMSS video study explored the research questions on this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Background info:</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TIMSS stands for Trends in Mathematics and Science Study.</a:t>
            </a:r>
          </a:p>
          <a:p>
            <a:pPr marL="365760" indent="-182880">
              <a:buFont typeface="Arial" pitchFamily="34" charset="0"/>
              <a:buChar char="•"/>
            </a:pPr>
            <a:r>
              <a:rPr lang="en-US" sz="1200" kern="1200" dirty="0">
                <a:solidFill>
                  <a:schemeClr val="tx1"/>
                </a:solidFill>
                <a:latin typeface="+mn-lt"/>
                <a:ea typeface="+mn-ea"/>
                <a:cs typeface="+mn-cs"/>
              </a:rPr>
              <a:t>TIMSS is known for its achievement studies comparing student performance in math and science internationally.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a:p>
        </p:txBody>
      </p:sp>
      <p:sp>
        <p:nvSpPr>
          <p:cNvPr id="67586" name="Rectangle 2"/>
          <p:cNvSpPr>
            <a:spLocks noGrp="1" noRot="1" noChangeAspect="1" noChangeArrowheads="1" noTextEdit="1"/>
          </p:cNvSpPr>
          <p:nvPr>
            <p:ph type="sldImg"/>
          </p:nvPr>
        </p:nvSpPr>
        <p:spPr>
          <a:xfrm>
            <a:off x="1181100" y="698500"/>
            <a:ext cx="4648200" cy="3487738"/>
          </a:xfrm>
          <a:ln/>
        </p:spPr>
      </p:sp>
      <p:sp>
        <p:nvSpPr>
          <p:cNvPr id="67587" name="Rectangle 3"/>
          <p:cNvSpPr>
            <a:spLocks noGrp="1" noChangeArrowheads="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“Australia, the Czech Republic, and Japan are higher-achieving countries in science compared to the United States.”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these countries, 100 eighth-grade lessons were randomly video recorded. The goal was to describe typical science teaching in each country.”</a:t>
            </a:r>
            <a:r>
              <a:rPr lang="en-US" dirty="0"/>
              <a:t> </a:t>
            </a:r>
            <a:r>
              <a:rPr lang="en-US" sz="1200" kern="1200" dirty="0">
                <a:solidFill>
                  <a:schemeClr val="tx1"/>
                </a:solidFill>
                <a:latin typeface="+mn-lt"/>
                <a:ea typeface="+mn-ea"/>
                <a:cs typeface="+mn-cs"/>
              </a:rPr>
              <a:t>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“The TIMSS video study showed these results.”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81390">
              <a:defRPr/>
            </a:pPr>
            <a:r>
              <a:rPr lang="en-US" dirty="0"/>
              <a:t>Approximately 1 min</a:t>
            </a:r>
            <a:endParaRPr lang="en-US" altLang="en-US" dirty="0"/>
          </a:p>
          <a:p>
            <a:endParaRPr lang="en-US" alt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project began with three main components: </a:t>
            </a:r>
          </a:p>
          <a:p>
            <a:pPr marL="365760" indent="-182880">
              <a:buFont typeface="Arial" pitchFamily="34" charset="0"/>
              <a:buChar char="•"/>
            </a:pPr>
            <a:r>
              <a:rPr lang="en-US" sz="1200" kern="1200" dirty="0">
                <a:solidFill>
                  <a:schemeClr val="tx1"/>
                </a:solidFill>
                <a:latin typeface="+mn-lt"/>
                <a:ea typeface="+mn-ea"/>
                <a:cs typeface="+mn-cs"/>
              </a:rPr>
              <a:t>A professional development program</a:t>
            </a:r>
          </a:p>
          <a:p>
            <a:pPr marL="365760" indent="-182880">
              <a:buFont typeface="Arial" pitchFamily="34" charset="0"/>
              <a:buChar char="•"/>
            </a:pPr>
            <a:r>
              <a:rPr lang="en-US" sz="1200" kern="1200" dirty="0">
                <a:solidFill>
                  <a:schemeClr val="tx1"/>
                </a:solidFill>
                <a:latin typeface="+mn-lt"/>
                <a:ea typeface="+mn-ea"/>
                <a:cs typeface="+mn-cs"/>
              </a:rPr>
              <a:t>A leadership development program</a:t>
            </a:r>
          </a:p>
          <a:p>
            <a:pPr marL="365760" indent="-182880">
              <a:buFont typeface="Arial" pitchFamily="34" charset="0"/>
              <a:buChar char="•"/>
            </a:pPr>
            <a:r>
              <a:rPr lang="en-US" sz="1200" kern="1200" dirty="0">
                <a:solidFill>
                  <a:schemeClr val="tx1"/>
                </a:solidFill>
                <a:latin typeface="+mn-lt"/>
                <a:ea typeface="+mn-ea"/>
                <a:cs typeface="+mn-cs"/>
              </a:rPr>
              <a:t>A research study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district now sustains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as a professional development program.</a:t>
            </a: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a:p>
        </p:txBody>
      </p:sp>
      <p:sp>
        <p:nvSpPr>
          <p:cNvPr id="74754" name="Rectangle 2"/>
          <p:cNvSpPr>
            <a:spLocks noGrp="1" noRot="1" noChangeAspect="1" noChangeArrowheads="1" noTextEdit="1"/>
          </p:cNvSpPr>
          <p:nvPr>
            <p:ph type="sldImg"/>
          </p:nvPr>
        </p:nvSpPr>
        <p:spPr>
          <a:xfrm>
            <a:off x="1181100" y="698500"/>
            <a:ext cx="4648200" cy="3487738"/>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 you notice from this graph? What do you make of this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“In the US, more than a quarter of the lessons had no science content; whereas in the other countries, the majority of the randomly selected lessons (or typical lessons) had content with strong conceptual links.”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Example of a lesson with no science content:</a:t>
            </a:r>
            <a:r>
              <a:rPr lang="en-US" sz="1200" kern="1200" dirty="0">
                <a:solidFill>
                  <a:schemeClr val="tx1"/>
                </a:solidFill>
                <a:latin typeface="+mn-lt"/>
                <a:ea typeface="+mn-ea"/>
                <a:cs typeface="+mn-cs"/>
              </a:rPr>
              <a:t> “What’s a science lesson with no content? In this research, a lesson with at least one complete statement of a science idea was scored as ‘learning content.’ Lessons with ‘no content’ had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Other key ideas to highlight:</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Each higher-achieving country engaged students with core science concepts and ideas (more consistently than the US).</a:t>
            </a:r>
          </a:p>
          <a:p>
            <a:pPr marL="365760" indent="-182880">
              <a:buFont typeface="Arial" pitchFamily="34" charset="0"/>
              <a:buChar char="•"/>
            </a:pPr>
            <a:r>
              <a:rPr lang="en-US" sz="1200" kern="1200" dirty="0">
                <a:solidFill>
                  <a:schemeClr val="tx1"/>
                </a:solidFill>
                <a:latin typeface="+mn-lt"/>
                <a:ea typeface="+mn-ea"/>
                <a:cs typeface="+mn-cs"/>
              </a:rPr>
              <a:t>All the higher-achieving countries linked ideas and activities (more consistently than the US).</a:t>
            </a:r>
          </a:p>
          <a:p>
            <a:pPr marL="365760" indent="-182880">
              <a:buFont typeface="Arial" pitchFamily="34" charset="0"/>
              <a:buChar char="•"/>
            </a:pPr>
            <a:r>
              <a:rPr lang="en-US" sz="1200" kern="1200" dirty="0">
                <a:solidFill>
                  <a:schemeClr val="tx1"/>
                </a:solidFill>
                <a:latin typeface="+mn-lt"/>
                <a:ea typeface="+mn-ea"/>
                <a:cs typeface="+mn-cs"/>
              </a:rPr>
              <a:t>In US lessons, the focus was on performing activities with less attention to content and even less attention to linking activities and science ideas.</a:t>
            </a:r>
            <a:r>
              <a:rPr lang="en-US" dirty="0"/>
              <a:t> </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Direct participants to the transcripts for Video Clips 1.1 and 1.2 (handouts 1.2 and 1.3) before showing each clip.</a:t>
            </a:r>
          </a:p>
          <a:p>
            <a:pPr marL="0" indent="0">
              <a:buNone/>
            </a:pPr>
            <a:endParaRPr lang="en-US" dirty="0"/>
          </a:p>
          <a:p>
            <a:pPr marL="0" indent="0">
              <a:buNone/>
            </a:pPr>
            <a:r>
              <a:rPr lang="en-US" dirty="0"/>
              <a:t>b. </a:t>
            </a:r>
            <a:r>
              <a:rPr lang="en-US" sz="1200" b="1" kern="1200" dirty="0">
                <a:solidFill>
                  <a:schemeClr val="tx1"/>
                </a:solidFill>
                <a:latin typeface="+mn-lt"/>
                <a:ea typeface="+mn-ea"/>
                <a:cs typeface="+mn-cs"/>
              </a:rPr>
              <a:t>Show US classroom video:</a:t>
            </a:r>
            <a:r>
              <a:rPr lang="en-US" sz="1200" kern="1200" dirty="0">
                <a:solidFill>
                  <a:schemeClr val="tx1"/>
                </a:solidFill>
                <a:latin typeface="+mn-lt"/>
                <a:ea typeface="+mn-ea"/>
                <a:cs typeface="+mn-cs"/>
              </a:rPr>
              <a:t> Ask participants to focus on what is going on with the science content and storyline.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Discuss:</a:t>
            </a:r>
            <a:r>
              <a:rPr lang="en-US" sz="1200" kern="1200" dirty="0">
                <a:solidFill>
                  <a:schemeClr val="tx1"/>
                </a:solidFill>
                <a:latin typeface="+mn-lt"/>
                <a:ea typeface="+mn-ea"/>
                <a:cs typeface="+mn-cs"/>
              </a:rPr>
              <a:t> “What did you notice?”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and link back to the results include the following: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The teacher focuses on the activity and the procedure needed to complete the activity.</a:t>
            </a:r>
          </a:p>
          <a:p>
            <a:pPr marL="365760" indent="-182880">
              <a:buFont typeface="Arial" pitchFamily="34" charset="0"/>
              <a:buChar char="•"/>
            </a:pPr>
            <a:r>
              <a:rPr lang="en-US" sz="1200" kern="1200" dirty="0">
                <a:solidFill>
                  <a:schemeClr val="tx1"/>
                </a:solidFill>
                <a:latin typeface="+mn-lt"/>
                <a:ea typeface="+mn-ea"/>
                <a:cs typeface="+mn-cs"/>
              </a:rPr>
              <a:t>The teacher and students place no real focus on important science ideas.</a:t>
            </a:r>
          </a:p>
          <a:p>
            <a:pPr marL="365760" indent="-182880">
              <a:buFont typeface="Arial" pitchFamily="34" charset="0"/>
              <a:buChar char="•"/>
            </a:pPr>
            <a:r>
              <a:rPr lang="en-US" sz="1200" kern="1200" dirty="0">
                <a:solidFill>
                  <a:schemeClr val="tx1"/>
                </a:solidFill>
                <a:latin typeface="+mn-lt"/>
                <a:ea typeface="+mn-ea"/>
                <a:cs typeface="+mn-cs"/>
              </a:rPr>
              <a:t>There’s only a topic-level mention of science ideas (“pulleys,” “effort distance,” “resistance force”).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Show Japanese classroom video:</a:t>
            </a:r>
            <a:r>
              <a:rPr lang="en-US" sz="1200" kern="1200" dirty="0">
                <a:solidFill>
                  <a:schemeClr val="tx1"/>
                </a:solidFill>
                <a:latin typeface="+mn-lt"/>
                <a:ea typeface="+mn-ea"/>
                <a:cs typeface="+mn-cs"/>
              </a:rPr>
              <a:t> Ask participants to focus on what is going on with the science content.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Discuss:</a:t>
            </a:r>
            <a:r>
              <a:rPr lang="en-US" sz="1200" kern="1200" dirty="0">
                <a:solidFill>
                  <a:schemeClr val="tx1"/>
                </a:solidFill>
                <a:latin typeface="+mn-lt"/>
                <a:ea typeface="+mn-ea"/>
                <a:cs typeface="+mn-cs"/>
              </a:rPr>
              <a:t> “What did you notice?”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and link back to the results include the following: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Content ideas are made clear to students (focus question, pairs talk) before doing any activity.</a:t>
            </a:r>
          </a:p>
          <a:p>
            <a:pPr marL="365760" indent="-182880">
              <a:buFont typeface="Arial" pitchFamily="34" charset="0"/>
              <a:buChar char="•"/>
            </a:pPr>
            <a:r>
              <a:rPr lang="en-US" sz="1200" kern="1200" dirty="0">
                <a:solidFill>
                  <a:schemeClr val="tx1"/>
                </a:solidFill>
                <a:latin typeface="+mn-lt"/>
                <a:ea typeface="+mn-ea"/>
                <a:cs typeface="+mn-cs"/>
              </a:rPr>
              <a:t>Students are asked to talk about science ideas, not just procedures. </a:t>
            </a:r>
          </a:p>
          <a:p>
            <a:pPr marL="365760" indent="-182880">
              <a:buFont typeface="Arial" pitchFamily="34" charset="0"/>
              <a:buChar char="•"/>
            </a:pPr>
            <a:r>
              <a:rPr lang="en-US" sz="1200" kern="1200" dirty="0">
                <a:solidFill>
                  <a:schemeClr val="tx1"/>
                </a:solidFill>
                <a:latin typeface="+mn-lt"/>
                <a:ea typeface="+mn-ea"/>
                <a:cs typeface="+mn-cs"/>
              </a:rPr>
              <a:t>The lesson purpose is made clear to students.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Ending discussion:</a:t>
            </a:r>
            <a:r>
              <a:rPr lang="en-US" sz="1200" kern="1200" dirty="0">
                <a:solidFill>
                  <a:schemeClr val="tx1"/>
                </a:solidFill>
                <a:latin typeface="+mn-lt"/>
                <a:ea typeface="+mn-ea"/>
                <a:cs typeface="+mn-cs"/>
              </a:rPr>
              <a:t> “In which classroom are students more likely to learn science concepts? Why?”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a:p>
        </p:txBody>
      </p:sp>
      <p:sp>
        <p:nvSpPr>
          <p:cNvPr id="76802" name="Rectangle 2"/>
          <p:cNvSpPr>
            <a:spLocks noGrp="1" noRot="1" noChangeAspect="1" noChangeArrowheads="1" noTextEdit="1"/>
          </p:cNvSpPr>
          <p:nvPr>
            <p:ph type="sldImg"/>
          </p:nvPr>
        </p:nvSpPr>
        <p:spPr>
          <a:xfrm>
            <a:off x="1181100" y="698500"/>
            <a:ext cx="4646613" cy="3486150"/>
          </a:xfrm>
          <a:ln/>
        </p:spPr>
      </p:sp>
      <p:sp>
        <p:nvSpPr>
          <p:cNvPr id="76803" name="Rectangle 3"/>
          <p:cNvSpPr>
            <a:spLocks noGrp="1" noChangeArrowheads="1"/>
          </p:cNvSpPr>
          <p:nvPr>
            <p:ph type="body" idx="1"/>
          </p:nvPr>
        </p:nvSpPr>
        <p:spPr/>
        <p:txBody>
          <a:bodyPr/>
          <a:lstStyle/>
          <a:p>
            <a:r>
              <a:rPr lang="en-US" dirty="0"/>
              <a:t>1 min</a:t>
            </a:r>
          </a:p>
          <a:p>
            <a:endParaRPr lang="en-US" dirty="0"/>
          </a:p>
          <a:p>
            <a:r>
              <a:rPr lang="en-US" dirty="0"/>
              <a:t>a. Use this slide and the next to summarize key ideas from the TIMSS video study. </a:t>
            </a:r>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a:p>
        </p:txBody>
      </p:sp>
      <p:sp>
        <p:nvSpPr>
          <p:cNvPr id="78850" name="Rectangle 2"/>
          <p:cNvSpPr>
            <a:spLocks noGrp="1" noRot="1" noChangeAspect="1" noChangeArrowheads="1" noTextEdit="1"/>
          </p:cNvSpPr>
          <p:nvPr>
            <p:ph type="sldImg"/>
          </p:nvPr>
        </p:nvSpPr>
        <p:spPr>
          <a:xfrm>
            <a:off x="1181100" y="698500"/>
            <a:ext cx="4648200" cy="3487738"/>
          </a:xfrm>
          <a:ln/>
        </p:spPr>
      </p:sp>
      <p:sp>
        <p:nvSpPr>
          <p:cNvPr id="78851" name="Rectangle 3"/>
          <p:cNvSpPr>
            <a:spLocks noGrp="1" noChangeArrowheads="1"/>
          </p:cNvSpPr>
          <p:nvPr>
            <p:ph type="body" idx="1"/>
          </p:nvPr>
        </p:nvSpPr>
        <p:spPr/>
        <p:txBody>
          <a:bodyPr/>
          <a:lstStyle/>
          <a:p>
            <a:pPr defTabSz="931637" eaLnBrk="0" fontAlgn="base" hangingPunct="0">
              <a:spcBef>
                <a:spcPct val="30000"/>
              </a:spcBef>
              <a:spcAft>
                <a:spcPct val="0"/>
              </a:spcAft>
              <a:defRPr/>
            </a:pPr>
            <a:r>
              <a:rPr lang="en-US" dirty="0">
                <a:latin typeface="+mn-lt"/>
              </a:rPr>
              <a:t>1</a:t>
            </a:r>
            <a:r>
              <a:rPr lang="en-US" baseline="0" dirty="0">
                <a:latin typeface="+mn-lt"/>
              </a:rPr>
              <a:t> min</a:t>
            </a:r>
          </a:p>
          <a:p>
            <a:pPr defTabSz="931637" eaLnBrk="0" fontAlgn="base" hangingPunct="0">
              <a:spcBef>
                <a:spcPct val="30000"/>
              </a:spcBef>
              <a:spcAft>
                <a:spcPct val="0"/>
              </a:spcAft>
              <a:defRPr/>
            </a:pPr>
            <a:endParaRPr lang="en-US" baseline="0" dirty="0">
              <a:latin typeface="+mn-lt"/>
            </a:endParaRPr>
          </a:p>
          <a:p>
            <a:pPr marL="0" marR="0" indent="0" algn="l" defTabSz="931637"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 reading this slide, share with participants that the Science Content Storyline Lens addresses the need uncovered in the TIMSS video study: to strengthen the links between science ideas and lesson activities.</a:t>
            </a:r>
          </a:p>
          <a:p>
            <a:pPr marL="228600" marR="0" indent="-22860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0" marR="0" indent="0" algn="l" defTabSz="931637"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b. Encourage participants to read handout 1.4 (TIMSS </a:t>
            </a:r>
            <a:r>
              <a:rPr lang="en-US" sz="1200" i="1" kern="1200" dirty="0">
                <a:solidFill>
                  <a:schemeClr val="tx1"/>
                </a:solidFill>
                <a:latin typeface="+mn-lt"/>
                <a:ea typeface="+mn-ea"/>
                <a:cs typeface="+mn-cs"/>
              </a:rPr>
              <a:t>Educational Leadership</a:t>
            </a:r>
            <a:r>
              <a:rPr lang="en-US" sz="1200" kern="1200" dirty="0">
                <a:solidFill>
                  <a:schemeClr val="tx1"/>
                </a:solidFill>
                <a:latin typeface="+mn-lt"/>
                <a:ea typeface="+mn-ea"/>
                <a:cs typeface="+mn-cs"/>
              </a:rPr>
              <a:t> article) for further insight.</a:t>
            </a:r>
          </a:p>
          <a:p>
            <a:pPr marL="228600" marR="0" indent="-22860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defTabSz="931637" eaLnBrk="0" fontAlgn="base" hangingPunct="0">
              <a:spcBef>
                <a:spcPct val="30000"/>
              </a:spcBef>
              <a:spcAft>
                <a:spcPct val="0"/>
              </a:spcAft>
              <a:defRPr/>
            </a:pPr>
            <a:endParaRPr lang="en-US" dirty="0"/>
          </a:p>
          <a:p>
            <a:pPr defTabSz="931637" eaLnBrk="0" fontAlgn="base" hangingPunct="0">
              <a:spcBef>
                <a:spcPct val="30000"/>
              </a:spcBef>
              <a:spcAft>
                <a:spcPct val="0"/>
              </a:spcAft>
              <a:defRPr/>
            </a:pP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“What features on our list of ideas about effective science teaching are consistent with the TIMSS video-study findings?”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“Are there any ideas you’d like to add to our list, delete, or modify?” </a:t>
            </a:r>
          </a:p>
          <a:p>
            <a:endParaRPr lang="en-US" sz="1200" u="sng" kern="1200" dirty="0">
              <a:solidFill>
                <a:schemeClr val="tx1"/>
              </a:solidFill>
              <a:latin typeface="+mn-lt"/>
              <a:ea typeface="+mn-ea"/>
              <a:cs typeface="+mn-cs"/>
            </a:endParaRPr>
          </a:p>
          <a:p>
            <a:pPr marL="365760" indent="0">
              <a:buFont typeface="Arial" pitchFamily="34" charset="0"/>
              <a:buNone/>
            </a:pPr>
            <a:r>
              <a:rPr lang="en-US" sz="1200" b="1" u="none" kern="1200" dirty="0">
                <a:solidFill>
                  <a:schemeClr val="tx1"/>
                </a:solidFill>
                <a:latin typeface="+mn-lt"/>
                <a:ea typeface="+mn-ea"/>
                <a:cs typeface="+mn-cs"/>
              </a:rPr>
              <a:t>Note:</a:t>
            </a:r>
            <a:r>
              <a:rPr lang="en-US" sz="1200" b="1" u="none" kern="1200" baseline="0" dirty="0">
                <a:solidFill>
                  <a:schemeClr val="tx1"/>
                </a:solidFill>
                <a:latin typeface="+mn-lt"/>
                <a:ea typeface="+mn-ea"/>
                <a:cs typeface="+mn-cs"/>
              </a:rPr>
              <a:t> </a:t>
            </a:r>
            <a:r>
              <a:rPr lang="en-US" sz="1200" b="1" u="none" kern="1200" dirty="0">
                <a:solidFill>
                  <a:schemeClr val="tx1"/>
                </a:solidFill>
                <a:latin typeface="+mn-lt"/>
                <a:ea typeface="+mn-ea"/>
                <a:cs typeface="+mn-cs"/>
              </a:rPr>
              <a:t>Use a different color </a:t>
            </a:r>
            <a:r>
              <a:rPr lang="en-US" sz="1200" kern="1200" dirty="0">
                <a:solidFill>
                  <a:schemeClr val="tx1"/>
                </a:solidFill>
                <a:latin typeface="+mn-lt"/>
                <a:ea typeface="+mn-ea"/>
                <a:cs typeface="+mn-cs"/>
              </a:rPr>
              <a:t>to add/delete/modify ideas. Encourage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to keep an open mind about changing their ideas. Provide opportunities for them to reflect on any changes and the reasons for those changes</a:t>
            </a:r>
            <a:r>
              <a:rPr lang="en-US"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“During week 2 of the Summer Institute, we’ll focus on strategies for creating a strong, coherent science content storyline. This week, we’ll focus on the Student Thinking Lens. Right now, let’s consider the reasons for this focus.”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r>
              <a:rPr lang="en-US" sz="1200" kern="1200" dirty="0">
                <a:solidFill>
                  <a:schemeClr val="tx1"/>
                </a:solidFill>
                <a:latin typeface="+mn-lt"/>
                <a:ea typeface="+mn-ea"/>
                <a:cs typeface="+mn-cs"/>
              </a:rPr>
              <a:t>a. “At this point, we’ll transition from a focus on the Science Content Storyline Lens (SCSL) to the Student Thinking Lens (STL).”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be focusing on the Student Thinking Lens the rest of the day and throughout this week.” </a:t>
            </a: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question on the slide in their science notebooks.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Background for PD leaders:</a:t>
            </a:r>
            <a:r>
              <a:rPr lang="en-US" sz="1200" kern="1200" dirty="0">
                <a:solidFill>
                  <a:schemeClr val="tx1"/>
                </a:solidFill>
                <a:latin typeface="+mn-lt"/>
                <a:ea typeface="+mn-ea"/>
                <a:cs typeface="+mn-cs"/>
              </a:rPr>
              <a:t> Participants will likely have the same misconceptions revealed in the video, but they may not yet be comfortable sharing their confusion. At this point, don’t ask them to share their ideas with the group. It will be interesting to see if some of them are willing to share their “wrong” ideas after they see the video.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kern="1200" dirty="0">
                <a:solidFill>
                  <a:schemeClr val="tx1"/>
                </a:solidFill>
                <a:latin typeface="+mn-lt"/>
                <a:ea typeface="+mn-ea"/>
                <a:cs typeface="+mn-cs"/>
              </a:rPr>
              <a:t>a. There’s a lot to talk about in this video! Here are some additional questions you might pose:</a:t>
            </a:r>
          </a:p>
          <a:p>
            <a:pPr marL="365760" indent="-182880">
              <a:buFont typeface="Arial" pitchFamily="34" charset="0"/>
              <a:buChar char="•"/>
            </a:pPr>
            <a:r>
              <a:rPr lang="en-US" sz="1200" kern="1200" dirty="0">
                <a:solidFill>
                  <a:schemeClr val="tx1"/>
                </a:solidFill>
                <a:latin typeface="+mn-lt"/>
                <a:ea typeface="+mn-ea"/>
                <a:cs typeface="+mn-cs"/>
              </a:rPr>
              <a:t>Did John’s ideas about photosynthesis change through instruction?</a:t>
            </a:r>
          </a:p>
          <a:p>
            <a:pPr marL="365760" indent="-182880">
              <a:buFont typeface="Arial" pitchFamily="34" charset="0"/>
              <a:buChar char="•"/>
            </a:pPr>
            <a:r>
              <a:rPr lang="en-US" sz="1200" kern="1200" dirty="0">
                <a:solidFill>
                  <a:schemeClr val="tx1"/>
                </a:solidFill>
                <a:latin typeface="+mn-lt"/>
                <a:ea typeface="+mn-ea"/>
                <a:cs typeface="+mn-cs"/>
              </a:rPr>
              <a:t>What did the teacher say about his instruction?</a:t>
            </a:r>
          </a:p>
          <a:p>
            <a:pPr marL="365760" indent="-182880">
              <a:buFont typeface="Arial" pitchFamily="34" charset="0"/>
              <a:buChar char="•"/>
            </a:pPr>
            <a:r>
              <a:rPr lang="en-US" sz="1200" kern="1200" dirty="0">
                <a:solidFill>
                  <a:schemeClr val="tx1"/>
                </a:solidFill>
                <a:latin typeface="+mn-lt"/>
                <a:ea typeface="+mn-ea"/>
                <a:cs typeface="+mn-cs"/>
              </a:rPr>
              <a:t>What did the experts say?</a:t>
            </a:r>
          </a:p>
          <a:p>
            <a:pPr marL="365760" indent="-182880">
              <a:buFont typeface="Arial" pitchFamily="34" charset="0"/>
              <a:buChar char="•"/>
            </a:pPr>
            <a:r>
              <a:rPr lang="en-US" sz="1200" kern="1200" dirty="0">
                <a:solidFill>
                  <a:schemeClr val="tx1"/>
                </a:solidFill>
                <a:latin typeface="+mn-lt"/>
                <a:ea typeface="+mn-ea"/>
                <a:cs typeface="+mn-cs"/>
              </a:rPr>
              <a:t>How do the Harvard students’ responses compare with your own? What ideas does this give you about your own science learning experiences?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 to emphasize:</a:t>
            </a:r>
            <a:r>
              <a:rPr lang="en-US" sz="1200" kern="1200" dirty="0">
                <a:solidFill>
                  <a:schemeClr val="tx1"/>
                </a:solidFill>
                <a:latin typeface="+mn-lt"/>
                <a:ea typeface="+mn-ea"/>
                <a:cs typeface="+mn-cs"/>
              </a:rPr>
              <a:t> Research shows that we not only need to engage students in more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but we also need to listen to their ideas—</a:t>
            </a:r>
            <a:r>
              <a:rPr lang="en-US" sz="1200" i="1" kern="1200" dirty="0">
                <a:solidFill>
                  <a:schemeClr val="tx1"/>
                </a:solidFill>
                <a:latin typeface="+mn-lt"/>
                <a:ea typeface="+mn-ea"/>
                <a:cs typeface="+mn-cs"/>
              </a:rPr>
              <a:t>especially when they’re wrong</a:t>
            </a:r>
            <a:r>
              <a:rPr lang="en-US" sz="1200" kern="1200" dirty="0">
                <a:solidFill>
                  <a:schemeClr val="tx1"/>
                </a:solidFill>
                <a:latin typeface="+mn-lt"/>
                <a:ea typeface="+mn-ea"/>
                <a:cs typeface="+mn-cs"/>
              </a:rPr>
              <a:t>—and use them to guide our instruction.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Modify the chart of ideas about </a:t>
            </a:r>
            <a:r>
              <a:rPr lang="en-US" sz="1200" kern="1200" baseline="0" dirty="0">
                <a:solidFill>
                  <a:schemeClr val="tx1"/>
                </a:solidFill>
                <a:latin typeface="+mn-lt"/>
                <a:ea typeface="+mn-ea"/>
                <a:cs typeface="+mn-cs"/>
              </a:rPr>
              <a:t>effective science teaching as participants share features from the research.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r>
              <a:rPr lang="en-US" sz="1200" kern="1200" dirty="0">
                <a:solidFill>
                  <a:schemeClr val="tx1"/>
                </a:solidFill>
                <a:latin typeface="+mn-lt"/>
                <a:ea typeface="+mn-ea"/>
                <a:cs typeface="+mn-cs"/>
              </a:rPr>
              <a:t>a. “This slide nicely summarizes some of the ways we get students thinking and make their thinking visible.”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“Today we’ll start learning some particular strategies for making student thinking more prominent in science lessons.”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Background for PD leaders:</a:t>
            </a:r>
            <a:r>
              <a:rPr lang="en-US" sz="1200" kern="1200" dirty="0">
                <a:solidFill>
                  <a:schemeClr val="tx1"/>
                </a:solidFill>
                <a:latin typeface="+mn-lt"/>
                <a:ea typeface="+mn-ea"/>
                <a:cs typeface="+mn-cs"/>
              </a:rPr>
              <a:t>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conceptual framework addresses the need uncovered in this and other studies on how people learn and, more specifically, how students learn science.</a:t>
            </a:r>
          </a:p>
          <a:p>
            <a:pPr marL="457200" lvl="0" indent="-228600">
              <a:buFont typeface="+mj-lt"/>
              <a:buAutoNum type="arabicPeriod"/>
            </a:pPr>
            <a:r>
              <a:rPr lang="en-US" sz="1200" kern="1200" dirty="0">
                <a:solidFill>
                  <a:schemeClr val="tx1"/>
                </a:solidFill>
                <a:latin typeface="+mn-lt"/>
                <a:ea typeface="+mn-ea"/>
                <a:cs typeface="+mn-cs"/>
              </a:rPr>
              <a:t>If students’ initial knowledge is not engaged, they may fail to grasp the new concepts and information that are taught and may distort the new information to make it fit their prior experience. </a:t>
            </a:r>
          </a:p>
          <a:p>
            <a:pPr marL="457200" lvl="0" indent="-228600">
              <a:buFont typeface="+mj-lt"/>
              <a:buAutoNum type="arabicPeriod"/>
            </a:pPr>
            <a:r>
              <a:rPr lang="en-US" sz="1200" kern="1200" dirty="0">
                <a:solidFill>
                  <a:schemeClr val="tx1"/>
                </a:solidFill>
                <a:latin typeface="+mn-lt"/>
                <a:ea typeface="+mn-ea"/>
                <a:cs typeface="+mn-cs"/>
              </a:rPr>
              <a:t>This idea of learning with understanding has two parts: (1) factual knowledge </a:t>
            </a:r>
            <a:r>
              <a:rPr lang="en-US" sz="1200" i="1" kern="1200" dirty="0">
                <a:solidFill>
                  <a:schemeClr val="tx1"/>
                </a:solidFill>
                <a:latin typeface="+mn-lt"/>
                <a:ea typeface="+mn-ea"/>
                <a:cs typeface="+mn-cs"/>
              </a:rPr>
              <a:t>must</a:t>
            </a:r>
            <a:r>
              <a:rPr lang="en-US" sz="1200" kern="1200" dirty="0">
                <a:solidFill>
                  <a:schemeClr val="tx1"/>
                </a:solidFill>
                <a:latin typeface="+mn-lt"/>
                <a:ea typeface="+mn-ea"/>
                <a:cs typeface="+mn-cs"/>
              </a:rPr>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457200" indent="-228600">
              <a:buFont typeface="+mj-lt"/>
              <a:buAutoNum type="arabicPeriod"/>
            </a:pPr>
            <a:r>
              <a:rPr lang="en-US" sz="1200" kern="1200" dirty="0">
                <a:solidFill>
                  <a:schemeClr val="tx1"/>
                </a:solidFill>
                <a:latin typeface="+mn-lt"/>
                <a:ea typeface="+mn-ea"/>
                <a:cs typeface="+mn-cs"/>
              </a:rPr>
              <a:t>This idea helps students monitor their developing understandings, engaging them in reflecting on their learning experiences, their changing ideas, and their remaining questions and musings.</a:t>
            </a:r>
            <a:r>
              <a:rPr lang="en-US" dirty="0"/>
              <a:t> </a:t>
            </a:r>
            <a:endParaRPr lang="en-US" sz="1200" kern="1200" dirty="0">
              <a:solidFill>
                <a:schemeClr val="tx1"/>
              </a:solidFill>
              <a:latin typeface="+mn-lt"/>
              <a:ea typeface="+mn-ea"/>
              <a:cs typeface="+mn-cs"/>
            </a:endParaRP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sz="1200" kern="1200" dirty="0">
                <a:solidFill>
                  <a:schemeClr val="tx1"/>
                </a:solidFill>
                <a:latin typeface="+mn-lt"/>
                <a:ea typeface="+mn-ea"/>
                <a:cs typeface="+mn-cs"/>
              </a:rPr>
              <a:t>a. The original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partners included the following: </a:t>
            </a:r>
          </a:p>
          <a:p>
            <a:pPr marL="365760" indent="-182880">
              <a:buFont typeface="Arial" pitchFamily="34" charset="0"/>
              <a:buChar char="•"/>
            </a:pPr>
            <a:r>
              <a:rPr lang="en-US" sz="1200" b="1" kern="1200" dirty="0">
                <a:solidFill>
                  <a:schemeClr val="tx1"/>
                </a:solidFill>
                <a:latin typeface="+mn-lt"/>
                <a:ea typeface="+mn-ea"/>
                <a:cs typeface="+mn-cs"/>
              </a:rPr>
              <a:t>Cal Poly:</a:t>
            </a:r>
            <a:r>
              <a:rPr lang="en-US" sz="1200" kern="1200" dirty="0">
                <a:solidFill>
                  <a:schemeClr val="tx1"/>
                </a:solidFill>
                <a:latin typeface="+mn-lt"/>
                <a:ea typeface="+mn-ea"/>
                <a:cs typeface="+mn-cs"/>
              </a:rPr>
              <a:t> science, science education, and mathematics faculty, as well as the Center for Excellence in Mathematics and Science Teaching (</a:t>
            </a:r>
            <a:r>
              <a:rPr lang="en-US" sz="1200" kern="1200" dirty="0" err="1">
                <a:solidFill>
                  <a:schemeClr val="tx1"/>
                </a:solidFill>
                <a:latin typeface="+mn-lt"/>
                <a:ea typeface="+mn-ea"/>
                <a:cs typeface="+mn-cs"/>
              </a:rPr>
              <a:t>CEMaST</a:t>
            </a:r>
            <a:r>
              <a:rPr lang="en-US" sz="1200" kern="1200" dirty="0">
                <a:solidFill>
                  <a:schemeClr val="tx1"/>
                </a:solidFill>
                <a:latin typeface="+mn-lt"/>
                <a:ea typeface="+mn-ea"/>
                <a:cs typeface="+mn-cs"/>
              </a:rPr>
              <a:t>)</a:t>
            </a:r>
          </a:p>
          <a:p>
            <a:pPr marL="365760" indent="-182880">
              <a:buFont typeface="Arial" pitchFamily="34" charset="0"/>
              <a:buChar char="•"/>
            </a:pPr>
            <a:r>
              <a:rPr lang="en-US" sz="1200" b="1" kern="1200" dirty="0">
                <a:solidFill>
                  <a:schemeClr val="tx1"/>
                </a:solidFill>
                <a:latin typeface="+mn-lt"/>
                <a:ea typeface="+mn-ea"/>
                <a:cs typeface="+mn-cs"/>
              </a:rPr>
              <a:t>PUSD:</a:t>
            </a:r>
            <a:r>
              <a:rPr lang="en-US" sz="1200" kern="1200" dirty="0">
                <a:solidFill>
                  <a:schemeClr val="tx1"/>
                </a:solidFill>
                <a:latin typeface="+mn-lt"/>
                <a:ea typeface="+mn-ea"/>
                <a:cs typeface="+mn-cs"/>
              </a:rPr>
              <a:t> district central administrators, principals, teacher specialists, and teachers </a:t>
            </a:r>
          </a:p>
          <a:p>
            <a:pPr marL="365760" indent="-182880">
              <a:buFont typeface="Arial" pitchFamily="34" charset="0"/>
              <a:buChar char="•"/>
            </a:pPr>
            <a:r>
              <a:rPr lang="en-US" sz="1200" b="1" kern="1200" dirty="0">
                <a:solidFill>
                  <a:schemeClr val="tx1"/>
                </a:solidFill>
                <a:latin typeface="+mn-lt"/>
                <a:ea typeface="+mn-ea"/>
                <a:cs typeface="+mn-cs"/>
              </a:rPr>
              <a:t>BSCS:</a:t>
            </a:r>
            <a:r>
              <a:rPr lang="en-US" sz="1200" kern="1200" dirty="0">
                <a:solidFill>
                  <a:schemeClr val="tx1"/>
                </a:solidFill>
                <a:latin typeface="+mn-lt"/>
                <a:ea typeface="+mn-ea"/>
                <a:cs typeface="+mn-cs"/>
              </a:rPr>
              <a:t> an additional partner located in Colorado that provides expertise on science curriculum development, science teacher professional development, and research on science teaching and learning.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Established in 1958, BSCS stands for Biological Sciences Curriculum Study, but the organization now deals with all sciences, not just biology. </a:t>
            </a:r>
          </a:p>
          <a:p>
            <a:pPr marL="365760" indent="-182880">
              <a:buFont typeface="Arial" pitchFamily="34" charset="0"/>
              <a:buChar char="•"/>
            </a:pPr>
            <a:r>
              <a:rPr lang="en-US" sz="1200" b="1" kern="1200" dirty="0">
                <a:solidFill>
                  <a:schemeClr val="tx1"/>
                </a:solidFill>
                <a:latin typeface="+mn-lt"/>
                <a:ea typeface="+mn-ea"/>
                <a:cs typeface="+mn-cs"/>
              </a:rPr>
              <a:t>Students:</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a:t>
            </a:r>
            <a:r>
              <a:rPr lang="en-US" altLang="en-US" baseline="0" dirty="0"/>
              <a:t> than 1 min</a:t>
            </a:r>
          </a:p>
          <a:p>
            <a:pPr eaLnBrk="1" hangingPunct="1"/>
            <a:endParaRPr lang="en-US" altLang="en-US" baseline="0" dirty="0"/>
          </a:p>
          <a:p>
            <a:r>
              <a:rPr lang="en-US" sz="1200" kern="1200" dirty="0">
                <a:solidFill>
                  <a:schemeClr val="tx1"/>
                </a:solidFill>
                <a:latin typeface="+mn-lt"/>
                <a:ea typeface="+mn-ea"/>
                <a:cs typeface="+mn-cs"/>
              </a:rPr>
              <a:t>a. “Now let’s begin our investigation of Earth’s changing surface.”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Earth’s Changing Surface: Learning Goals for Students and Teachers, the content background document, and Common Student Ideas about Earth’s Changing Surface.</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r>
              <a:rPr lang="en-US" baseline="0" dirty="0"/>
              <a:t>a. </a:t>
            </a:r>
            <a:r>
              <a:rPr lang="en-US" sz="1200" kern="1200" dirty="0">
                <a:solidFill>
                  <a:schemeClr val="tx1"/>
                </a:solidFill>
                <a:latin typeface="+mn-lt"/>
                <a:ea typeface="+mn-ea"/>
                <a:cs typeface="+mn-cs"/>
              </a:rPr>
              <a:t>“Today’s content deepening work will focus on science ideas about Earth’s changing surface from ECS lessons 1 and 2.”</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three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“Briefly answer these questions in your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(12 min):</a:t>
            </a:r>
            <a:r>
              <a:rPr lang="en-US" sz="1200" kern="1200" dirty="0">
                <a:solidFill>
                  <a:schemeClr val="tx1"/>
                </a:solidFill>
                <a:latin typeface="+mn-lt"/>
                <a:ea typeface="+mn-ea"/>
                <a:cs typeface="+mn-cs"/>
              </a:rPr>
              <a:t> In a round-robin, ask participants to state their names, school affiliations, where they were born, and where they live now. Then invite them to share their answers to the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a:t>
            </a:r>
            <a:r>
              <a:rPr lang="en-US" sz="1200" kern="1200" baseline="0" dirty="0">
                <a:solidFill>
                  <a:schemeClr val="tx1"/>
                </a:solidFill>
                <a:latin typeface="+mn-lt"/>
                <a:ea typeface="+mn-ea"/>
                <a:cs typeface="+mn-cs"/>
              </a:rPr>
              <a:t> participants share their answers, r</a:t>
            </a:r>
            <a:r>
              <a:rPr lang="en-US" sz="1200" kern="1200" dirty="0">
                <a:solidFill>
                  <a:schemeClr val="tx1"/>
                </a:solidFill>
                <a:latin typeface="+mn-lt"/>
                <a:ea typeface="+mn-ea"/>
                <a:cs typeface="+mn-cs"/>
              </a:rPr>
              <a:t>ecord their</a:t>
            </a:r>
            <a:r>
              <a:rPr lang="en-US" sz="1200" kern="1200" baseline="0" dirty="0">
                <a:solidFill>
                  <a:schemeClr val="tx1"/>
                </a:solidFill>
                <a:latin typeface="+mn-lt"/>
                <a:ea typeface="+mn-ea"/>
                <a:cs typeface="+mn-cs"/>
              </a:rPr>
              <a:t> descriptions </a:t>
            </a:r>
            <a:r>
              <a:rPr lang="en-US" sz="1200" kern="1200" dirty="0">
                <a:solidFill>
                  <a:schemeClr val="tx1"/>
                </a:solidFill>
                <a:latin typeface="+mn-lt"/>
                <a:ea typeface="+mn-ea"/>
                <a:cs typeface="+mn-cs"/>
              </a:rPr>
              <a:t>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Following the share-out, briefly summarize some key descriptions, focusing on the diversity of landscapes (e.g., flat urban landscape; rural farm; high, snowy mountains; tropical beach at sunset).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158966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Whole-group discussion (10 min):</a:t>
            </a:r>
            <a:r>
              <a:rPr lang="en-US" sz="1200" kern="1200" dirty="0">
                <a:solidFill>
                  <a:schemeClr val="tx1"/>
                </a:solidFill>
                <a:latin typeface="+mn-lt"/>
                <a:ea typeface="+mn-ea"/>
                <a:cs typeface="+mn-cs"/>
              </a:rPr>
              <a:t> Discuss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Highlight some of the descriptive terminology on the chart that participants used for landscapes, landforms, and shapes. Examples may include the following: </a:t>
            </a:r>
          </a:p>
          <a:p>
            <a:pPr marL="365760" indent="-182880">
              <a:buFont typeface="Arial" pitchFamily="34" charset="0"/>
              <a:buChar char="•"/>
            </a:pPr>
            <a:r>
              <a:rPr lang="en-US" sz="1200" b="1" kern="1200" dirty="0">
                <a:solidFill>
                  <a:schemeClr val="tx1"/>
                </a:solidFill>
                <a:latin typeface="+mn-lt"/>
                <a:ea typeface="+mn-ea"/>
                <a:cs typeface="+mn-cs"/>
              </a:rPr>
              <a:t>Landscapes:</a:t>
            </a:r>
            <a:r>
              <a:rPr lang="en-US" sz="1200" kern="1200" dirty="0">
                <a:solidFill>
                  <a:schemeClr val="tx1"/>
                </a:solidFill>
                <a:latin typeface="+mn-lt"/>
                <a:ea typeface="+mn-ea"/>
                <a:cs typeface="+mn-cs"/>
              </a:rPr>
              <a:t> mountains, deserts, coastlines, cities</a:t>
            </a:r>
          </a:p>
          <a:p>
            <a:pPr marL="365760" indent="-182880">
              <a:buFont typeface="Arial" pitchFamily="34" charset="0"/>
              <a:buChar char="•"/>
            </a:pPr>
            <a:r>
              <a:rPr lang="en-US" sz="1200" b="1" kern="1200" dirty="0">
                <a:solidFill>
                  <a:schemeClr val="tx1"/>
                </a:solidFill>
                <a:latin typeface="+mn-lt"/>
                <a:ea typeface="+mn-ea"/>
                <a:cs typeface="+mn-cs"/>
              </a:rPr>
              <a:t>Landforms:</a:t>
            </a:r>
            <a:r>
              <a:rPr lang="en-US" sz="1200" kern="1200" dirty="0">
                <a:solidFill>
                  <a:schemeClr val="tx1"/>
                </a:solidFill>
                <a:latin typeface="+mn-lt"/>
                <a:ea typeface="+mn-ea"/>
                <a:cs typeface="+mn-cs"/>
              </a:rPr>
              <a:t> peaks, ridges, hills, valleys, canyons, gullies, plains, prairies, plateaus, coastlines, shores, cliffs, beaches, headlands, deltas, islands, lakes, ponds, rivers, streams</a:t>
            </a:r>
          </a:p>
          <a:p>
            <a:pPr marL="365760" indent="-182880">
              <a:buFont typeface="Arial" pitchFamily="34" charset="0"/>
              <a:buChar char="•"/>
            </a:pPr>
            <a:r>
              <a:rPr lang="en-US" sz="1200" b="1" kern="1200" dirty="0">
                <a:solidFill>
                  <a:schemeClr val="tx1"/>
                </a:solidFill>
                <a:latin typeface="+mn-lt"/>
                <a:ea typeface="+mn-ea"/>
                <a:cs typeface="+mn-cs"/>
              </a:rPr>
              <a:t>Topographic shapes:</a:t>
            </a:r>
            <a:r>
              <a:rPr lang="en-US" sz="1200" kern="1200" dirty="0">
                <a:solidFill>
                  <a:schemeClr val="tx1"/>
                </a:solidFill>
                <a:latin typeface="+mn-lt"/>
                <a:ea typeface="+mn-ea"/>
                <a:cs typeface="+mn-cs"/>
              </a:rPr>
              <a:t> steep, sloping, gentle, flat, rough, rugged, jagged, abrupt, smooth, low, high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2158966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the unit central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will guide student learning throughout the entire ECS unit.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Tell participants that the information they gather during the content deepening investigations this week will help them answer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write these questions in their science notebooks and draw a double-lined box around them. This practice reinforces the process they’ll follow with students in the lessons.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r>
              <a:rPr lang="en-US" baseline="0" dirty="0"/>
              <a:t>a. </a:t>
            </a:r>
            <a:r>
              <a:rPr lang="en-US" sz="1200" kern="1200" dirty="0">
                <a:solidFill>
                  <a:schemeClr val="tx1"/>
                </a:solidFill>
                <a:latin typeface="+mn-lt"/>
                <a:ea typeface="+mn-ea"/>
                <a:cs typeface="+mn-cs"/>
              </a:rPr>
              <a:t>“Next, we’ll explore science ideas about Earth’s changing surface from ECS lesson 1a.”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these questions will guide student learning throughout ECS lesson 1a.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these questions in their science notebooks and draw a box around them.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latin typeface="+mn-lt"/>
                <a:ea typeface="+mn-ea"/>
                <a:cs typeface="+mn-cs"/>
              </a:rPr>
              <a:t>a. “For this investigation, you’ll work with a partner to identify landforms on this relief map of the United States.” </a:t>
            </a:r>
          </a:p>
          <a:p>
            <a:pPr marL="228600" indent="-228600">
              <a:buNone/>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Have participants pair</a:t>
            </a:r>
            <a:r>
              <a:rPr lang="en-US" sz="1200" kern="1200" baseline="0" dirty="0">
                <a:solidFill>
                  <a:schemeClr val="tx1"/>
                </a:solidFill>
                <a:latin typeface="+mn-lt"/>
                <a:ea typeface="+mn-ea"/>
                <a:cs typeface="+mn-cs"/>
              </a:rPr>
              <a:t> up</a:t>
            </a:r>
            <a:r>
              <a:rPr lang="en-US" sz="1200" kern="1200" dirty="0">
                <a:solidFill>
                  <a:schemeClr val="tx1"/>
                </a:solidFill>
                <a:latin typeface="+mn-lt"/>
                <a:ea typeface="+mn-ea"/>
                <a:cs typeface="+mn-cs"/>
              </a:rPr>
              <a:t>; then give each pair a relief map.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“First, work with your partner to identify as many different landforms on the map as you can. You’ll need to look at and touch the map to find the landforms. When you identify a landform, record it in your science notebooks using descriptive words like the ones we discussed earlier.”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“Next, search for landform </a:t>
            </a:r>
            <a:r>
              <a:rPr lang="en-US" sz="1200" i="1" kern="1200" dirty="0">
                <a:solidFill>
                  <a:schemeClr val="tx1"/>
                </a:solidFill>
                <a:latin typeface="+mn-lt"/>
                <a:ea typeface="+mn-ea"/>
                <a:cs typeface="+mn-cs"/>
              </a:rPr>
              <a:t>patterns</a:t>
            </a:r>
            <a:r>
              <a:rPr lang="en-US" sz="1200" kern="1200" dirty="0">
                <a:solidFill>
                  <a:schemeClr val="tx1"/>
                </a:solidFill>
                <a:latin typeface="+mn-lt"/>
                <a:ea typeface="+mn-ea"/>
                <a:cs typeface="+mn-cs"/>
              </a:rPr>
              <a:t> on the map. Notice where certain types of landforms appear and don’t appear. Where are mountains located? What about rivers and lakes? Record at least three different landform patterns in your notebooks using descriptive words, and use directions like </a:t>
            </a:r>
            <a:r>
              <a:rPr lang="en-US" sz="1200" i="1" kern="1200" dirty="0">
                <a:solidFill>
                  <a:schemeClr val="tx1"/>
                </a:solidFill>
                <a:latin typeface="+mn-lt"/>
                <a:ea typeface="+mn-ea"/>
                <a:cs typeface="+mn-cs"/>
              </a:rPr>
              <a:t>north</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south</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east</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west</a:t>
            </a:r>
            <a:r>
              <a:rPr lang="en-US" sz="1200" kern="1200" dirty="0">
                <a:solidFill>
                  <a:schemeClr val="tx1"/>
                </a:solidFill>
                <a:latin typeface="+mn-lt"/>
                <a:ea typeface="+mn-ea"/>
                <a:cs typeface="+mn-cs"/>
              </a:rPr>
              <a:t> to indicate where the landforms are located.”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describe the landforms and landform patterns they identified on the relief map. Probe their responses (e.g., “What do you mean by ‘more mountains in the west’?” “What do you mean by ‘flat in the middle’?”) and elicit differing points of view (e.g., “Does everyone agree with that observation?”).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340834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“Reflect on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questions for a moment and then share your answers in concise statements. Make sure to use evidence from the relief map to support your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others share their ideas and evidence, listen carefully and be prepared to agree, disagree, ask questions, or add new ideas using evidence from the map.”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r>
              <a:rPr lang="en-US" sz="1200" kern="1200" dirty="0">
                <a:solidFill>
                  <a:schemeClr val="tx1"/>
                </a:solidFill>
                <a:latin typeface="+mn-lt"/>
                <a:ea typeface="+mn-ea"/>
                <a:cs typeface="+mn-cs"/>
              </a:rPr>
              <a:t>a. Let participants know they’ll be learning more about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and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teaching strategies as they experience firsthand what it means to perform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key science ideas and observations on the slide that answer the focus questions. Emphasize that participants’ observations and the map evidence they gathered helped shape these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a:t>
            </a:r>
            <a:r>
              <a:rPr lang="en-US" sz="1200" kern="1200" baseline="0" dirty="0">
                <a:solidFill>
                  <a:schemeClr val="tx1"/>
                </a:solidFill>
                <a:latin typeface="+mn-lt"/>
                <a:ea typeface="+mn-ea"/>
                <a:cs typeface="+mn-cs"/>
              </a:rPr>
              <a:t> and observations</a:t>
            </a:r>
            <a:r>
              <a:rPr lang="en-US" sz="1200" kern="1200" dirty="0">
                <a:solidFill>
                  <a:schemeClr val="tx1"/>
                </a:solidFill>
                <a:latin typeface="+mn-lt"/>
                <a:ea typeface="+mn-ea"/>
                <a:cs typeface="+mn-cs"/>
              </a:rPr>
              <a:t>?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and observations into their science notebooks under the focus questions.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“Now let’s explore ideas about Earth’s changing surface from lesson 1b.”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these questions will guide student learning throughout ECS lesson 1b.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focus questions in their science notebooks and draw a box around them.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Less than 1 min</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“In our first investigation, we used a relief map of the United States to explore landforms and landform patterns on Earth’s surface. From the evidence we gathered, we concluded that Earth’s surface doesn’t look the same everywhere. There are a variety of landforms distributed in different patterns.”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questions on the slide and ask participants to share their ideas and reasoning. Encourage them to refer to the relief map throughout this discussion.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“Listen carefully to the ideas and reasoning others share and be prepared to agree, disagree, ask questions, or add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record participants</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deas and reasoning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807916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“Next, we’ll explore geomorphology, or the science of Earth’s surface.”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definition at the bottom of the slide.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Read the information on the slide describing the relationship between Earth’s surface and the two main energy sources in Earth’s system: geothermal energy and solar energy. </a:t>
            </a:r>
          </a:p>
          <a:p>
            <a:pPr marL="228600" indent="-228600">
              <a:buFont typeface="+mj-lt"/>
              <a:buAutoNum type="alphaLcPeriod"/>
            </a:pPr>
            <a:endParaRPr lang="en-US" sz="16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a:solidFill>
                  <a:schemeClr val="tx1"/>
                </a:solidFill>
                <a:effectLst/>
                <a:latin typeface="+mn-lt"/>
                <a:ea typeface="+mn-ea"/>
                <a:cs typeface="+mn-cs"/>
              </a:rPr>
              <a:t>Highlight these key science ideas: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Geothermal energy (heat) from Earth’s core powers plate tectonics, which builds up the land.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Solar energy (heat) powers climate and erosion, which wear down the land.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Emphasize that gravity plays an important role in both processes.</a:t>
            </a:r>
          </a:p>
          <a:p>
            <a:pPr marL="228600" indent="-228600">
              <a:buFont typeface="+mj-lt"/>
              <a:buAutoNum type="alphaLcPeriod"/>
            </a:pPr>
            <a:endParaRPr lang="en-US" sz="1200" kern="1200" dirty="0">
              <a:solidFill>
                <a:schemeClr val="tx1"/>
              </a:solidFill>
              <a:effectLst/>
              <a:latin typeface="+mn-lt"/>
              <a:ea typeface="+mn-ea"/>
              <a:cs typeface="+mn-cs"/>
            </a:endParaRPr>
          </a:p>
          <a:p>
            <a:pPr marL="228600" indent="-228600">
              <a:buFont typeface="+mj-lt"/>
              <a:buAutoNum type="alphaLcPeriod"/>
            </a:pPr>
            <a:r>
              <a:rPr lang="en-US" sz="1600" kern="1200" dirty="0">
                <a:solidFill>
                  <a:schemeClr val="tx1"/>
                </a:solidFill>
                <a:effectLst/>
                <a:latin typeface="+mn-lt"/>
                <a:ea typeface="+mn-ea"/>
                <a:cs typeface="+mn-cs"/>
              </a:rPr>
              <a:t>“We’ll talk more about plate tectonics in subsequent investigations.”</a:t>
            </a:r>
            <a:r>
              <a:rPr lang="en-US" sz="1050" kern="1200" dirty="0">
                <a:solidFill>
                  <a:schemeClr val="tx1"/>
                </a:solidFill>
                <a:effectLst/>
                <a:latin typeface="+mn-lt"/>
                <a:ea typeface="+mn-ea"/>
                <a:cs typeface="+mn-cs"/>
              </a:rPr>
              <a:t> </a:t>
            </a:r>
            <a:r>
              <a:rPr lang="en-US" dirty="0">
                <a:effectLst/>
              </a:rPr>
              <a:t> </a:t>
            </a:r>
            <a:r>
              <a:rPr lang="en-US" sz="105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58BEC4D-D1F7-4625-B0BA-2126EAFE9E6D}" type="slidenum">
              <a:rPr lang="en-US" smtClean="0"/>
              <a:pPr/>
              <a:t>56</a:t>
            </a:fld>
            <a:endParaRPr lang="en-US"/>
          </a:p>
        </p:txBody>
      </p:sp>
    </p:spTree>
    <p:extLst>
      <p:ext uri="{BB962C8B-B14F-4D97-AF65-F5344CB8AC3E}">
        <p14:creationId xmlns:p14="http://schemas.microsoft.com/office/powerpoint/2010/main" val="18670163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“Volcanic eruptions and earthquakes are two examples of tectonic processes that build up Earth’s surface.” </a:t>
            </a:r>
          </a:p>
          <a:p>
            <a:pPr marL="228600" indent="-228600">
              <a:buFont typeface="+mj-lt"/>
              <a:buAutoNum type="alphaLcPeriod"/>
            </a:pPr>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“The photo on the left shows a blocky andesite lava flow from </a:t>
            </a:r>
            <a:r>
              <a:rPr lang="en-US" sz="1200" kern="1200" dirty="0" err="1">
                <a:solidFill>
                  <a:schemeClr val="tx1"/>
                </a:solidFill>
                <a:effectLst/>
                <a:latin typeface="+mn-lt"/>
                <a:ea typeface="+mn-ea"/>
                <a:cs typeface="+mn-cs"/>
              </a:rPr>
              <a:t>Volcán</a:t>
            </a:r>
            <a:r>
              <a:rPr lang="en-US" sz="1200" kern="1200" dirty="0">
                <a:solidFill>
                  <a:schemeClr val="tx1"/>
                </a:solidFill>
                <a:effectLst/>
                <a:latin typeface="+mn-lt"/>
                <a:ea typeface="+mn-ea"/>
                <a:cs typeface="+mn-cs"/>
              </a:rPr>
              <a:t> Arenal in Costa Rica that plowed its way through the rain forest in 1992, creating a brand-new built-up area of land.” </a:t>
            </a:r>
          </a:p>
          <a:p>
            <a:pPr marL="228600" indent="-228600">
              <a:buFont typeface="+mj-lt"/>
              <a:buAutoNum type="alphaLcPeriod"/>
            </a:pPr>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“The photo on the right shows an area of </a:t>
            </a:r>
            <a:r>
              <a:rPr lang="en-US" sz="1200" kern="1200" dirty="0" err="1">
                <a:solidFill>
                  <a:schemeClr val="tx1"/>
                </a:solidFill>
                <a:effectLst/>
                <a:latin typeface="+mn-lt"/>
                <a:ea typeface="+mn-ea"/>
                <a:cs typeface="+mn-cs"/>
              </a:rPr>
              <a:t>coseismic</a:t>
            </a:r>
            <a:r>
              <a:rPr lang="en-US" sz="1200" kern="1200" dirty="0">
                <a:solidFill>
                  <a:schemeClr val="tx1"/>
                </a:solidFill>
                <a:effectLst/>
                <a:latin typeface="+mn-lt"/>
                <a:ea typeface="+mn-ea"/>
                <a:cs typeface="+mn-cs"/>
              </a:rPr>
              <a:t> uplift along Costa Rica’s Caribbean coast that occurred in 1991 during a magnitude 7.7 earthquake. The coastal uplift of the coral reef was 1.5 meters. </a:t>
            </a:r>
            <a:r>
              <a:rPr lang="en-US" sz="9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Older uplifts of coral deposits from previous earthquakes are found inland in the jungle.” </a:t>
            </a:r>
            <a:r>
              <a:rPr lang="en-US" sz="9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1569192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“Floods and landslides are two examples of erosional processes that wear down Earth’s surface.” </a:t>
            </a:r>
          </a:p>
          <a:p>
            <a:pPr marL="228600" indent="-228600">
              <a:buFont typeface="+mj-lt"/>
              <a:buAutoNum type="alphaLcPeriod"/>
            </a:pPr>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“The photo on the left shows a major flood of the Río Choluteca in Honduras during Hurricane Mitch in 1998. The deep-brown color of the water indicates that it’s carrying large amounts of eroded sediment from the landscape. Hurricane Mitch was a major disaster for much of Central America, causing widespread flooding and landslides that killed thousands of people and displaced billions of tons of sediment.” </a:t>
            </a:r>
          </a:p>
          <a:p>
            <a:pPr marL="228600" indent="-228600">
              <a:buFont typeface="+mj-lt"/>
              <a:buAutoNum type="alphaLcPeriod"/>
            </a:pPr>
            <a:endParaRPr lang="en-US" sz="1200" kern="1200" dirty="0">
              <a:solidFill>
                <a:schemeClr val="tx1"/>
              </a:solidFill>
              <a:effectLst/>
              <a:latin typeface="+mn-lt"/>
              <a:ea typeface="+mn-ea"/>
              <a:cs typeface="+mn-cs"/>
            </a:endParaRPr>
          </a:p>
          <a:p>
            <a:pPr marL="228600" indent="-228600">
              <a:buFont typeface="+mj-lt"/>
              <a:buAutoNum type="alphaLcPeriod"/>
            </a:pPr>
            <a:r>
              <a:rPr lang="en-US" sz="1200" kern="1200" dirty="0">
                <a:solidFill>
                  <a:schemeClr val="tx1"/>
                </a:solidFill>
                <a:effectLst/>
                <a:latin typeface="+mn-lt"/>
                <a:ea typeface="+mn-ea"/>
                <a:cs typeface="+mn-cs"/>
              </a:rPr>
              <a:t>“The photo on the right shows the Las Colinas landslide and debris flow that plowed through Santa Tecla, El Salvador, in 2001, killing more than 580 people. This ‘</a:t>
            </a:r>
            <a:r>
              <a:rPr lang="en-US" sz="1200" kern="1200" dirty="0" err="1">
                <a:solidFill>
                  <a:schemeClr val="tx1"/>
                </a:solidFill>
                <a:effectLst/>
                <a:latin typeface="+mn-lt"/>
                <a:ea typeface="+mn-ea"/>
                <a:cs typeface="+mn-cs"/>
              </a:rPr>
              <a:t>flowslide</a:t>
            </a:r>
            <a:r>
              <a:rPr lang="en-US" sz="1200" kern="1200" dirty="0">
                <a:solidFill>
                  <a:schemeClr val="tx1"/>
                </a:solidFill>
                <a:effectLst/>
                <a:latin typeface="+mn-lt"/>
                <a:ea typeface="+mn-ea"/>
                <a:cs typeface="+mn-cs"/>
              </a:rPr>
              <a:t>’ was triggered by a magnitude 7.6 earthquake that loosened rain-saturated volcanic soils above the town and sent 170,000 cubic yards of rock and soil (plus water) plunging down the mountain in a matter of seconds.”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extLst>
      <p:ext uri="{BB962C8B-B14F-4D97-AF65-F5344CB8AC3E}">
        <p14:creationId xmlns:p14="http://schemas.microsoft.com/office/powerpoint/2010/main" val="549209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Explain to participants that the term </a:t>
            </a:r>
            <a:r>
              <a:rPr lang="en-US" sz="1200" i="1" kern="1200" dirty="0">
                <a:solidFill>
                  <a:schemeClr val="tx1"/>
                </a:solidFill>
                <a:latin typeface="+mn-lt"/>
                <a:ea typeface="+mn-ea"/>
                <a:cs typeface="+mn-cs"/>
              </a:rPr>
              <a:t>topography</a:t>
            </a:r>
            <a:r>
              <a:rPr lang="en-US" sz="1200" kern="1200" dirty="0">
                <a:solidFill>
                  <a:schemeClr val="tx1"/>
                </a:solidFill>
                <a:latin typeface="+mn-lt"/>
                <a:ea typeface="+mn-ea"/>
                <a:cs typeface="+mn-cs"/>
              </a:rPr>
              <a:t> refers to the shape of Earth’s surface.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image shows the dramatic topographic relief of the Sierra Nevada Mountains, with Mount Whitney towering more than 14,000 feet above sea level, and the adjacent Owens Valley reaching only 4,000 feet in elevation.”</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extLst>
      <p:ext uri="{BB962C8B-B14F-4D97-AF65-F5344CB8AC3E}">
        <p14:creationId xmlns:p14="http://schemas.microsoft.com/office/powerpoint/2010/main" val="14586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sz="1200" kern="1200" dirty="0">
                <a:solidFill>
                  <a:schemeClr val="tx1"/>
                </a:solidFill>
                <a:latin typeface="+mn-lt"/>
                <a:ea typeface="+mn-ea"/>
                <a:cs typeface="+mn-cs"/>
              </a:rPr>
              <a:t>a. Read the information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Emphasize</a:t>
            </a:r>
            <a:r>
              <a:rPr lang="en-US" sz="1200" kern="1200" dirty="0">
                <a:solidFill>
                  <a:schemeClr val="tx1"/>
                </a:solidFill>
                <a:latin typeface="+mn-lt"/>
                <a:ea typeface="+mn-ea"/>
                <a:cs typeface="+mn-cs"/>
              </a:rPr>
              <a:t> the importance of these additions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approach. By integrating Common Core English language arts (ELA) and math standards into the science curriculum,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enables teachers to invest more time in teaching science. The teaching strategies developed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are also valuable tools in other subject areas.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topography is the result of competing natural processes that build up and wear down Earth’s surface at the same time.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28499702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a:t>
            </a:r>
            <a:r>
              <a:rPr lang="en-US" baseline="0" dirty="0"/>
              <a:t> </a:t>
            </a:r>
            <a:r>
              <a:rPr lang="en-US" dirty="0"/>
              <a:t>“The topography of Earth changes in response to the relative impacts, or rates, of tectonic and climatic processes that either build up or wear down Earth’s surface.”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13030876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latin typeface="+mn-lt"/>
                <a:ea typeface="+mn-ea"/>
                <a:cs typeface="+mn-cs"/>
              </a:rPr>
              <a:t>a. “This slide shows a digital elevation model of the San Gabriel Mountains rising above the Pomona Valley. Mount Baldy (also known as Mount San Antonio) towers more than 10,000 feet above sea level.”</a:t>
            </a:r>
          </a:p>
          <a:p>
            <a:pPr marL="228600" indent="-228600">
              <a:buAutoNum type="alphaLcPeriod"/>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“The surface of Earth is continually changing, or evolving, and the landscapes we see around us are only momentary snapshots or freeze-frames in a full-length movie.”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“Earth’s surface form is the result of tectonic processes that build up the land and </a:t>
            </a:r>
            <a:r>
              <a:rPr lang="en-US" sz="1200" kern="1200" dirty="0" err="1">
                <a:solidFill>
                  <a:schemeClr val="tx1"/>
                </a:solidFill>
                <a:latin typeface="+mn-lt"/>
                <a:ea typeface="+mn-ea"/>
                <a:cs typeface="+mn-cs"/>
              </a:rPr>
              <a:t>erosional</a:t>
            </a:r>
            <a:r>
              <a:rPr lang="en-US" sz="1200" kern="1200" dirty="0">
                <a:solidFill>
                  <a:schemeClr val="tx1"/>
                </a:solidFill>
                <a:latin typeface="+mn-lt"/>
                <a:ea typeface="+mn-ea"/>
                <a:cs typeface="+mn-cs"/>
              </a:rPr>
              <a:t> processes that wear down the land at the same time.”</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Geomorphologists</a:t>
            </a:r>
            <a:r>
              <a:rPr lang="en-US" sz="1200" kern="1200" dirty="0">
                <a:solidFill>
                  <a:schemeClr val="tx1"/>
                </a:solidFill>
                <a:latin typeface="+mn-lt"/>
                <a:ea typeface="+mn-ea"/>
                <a:cs typeface="+mn-cs"/>
              </a:rPr>
              <a:t> use the terms </a:t>
            </a:r>
            <a:r>
              <a:rPr lang="en-US" sz="1200" i="1" kern="1200" dirty="0">
                <a:solidFill>
                  <a:schemeClr val="tx1"/>
                </a:solidFill>
                <a:latin typeface="+mn-lt"/>
                <a:ea typeface="+mn-ea"/>
                <a:cs typeface="+mn-cs"/>
              </a:rPr>
              <a:t>landform</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landscape</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geomorphic province</a:t>
            </a:r>
            <a:r>
              <a:rPr lang="en-US" sz="1200" kern="1200" dirty="0">
                <a:solidFill>
                  <a:schemeClr val="tx1"/>
                </a:solidFill>
                <a:latin typeface="+mn-lt"/>
                <a:ea typeface="+mn-ea"/>
                <a:cs typeface="+mn-cs"/>
              </a:rPr>
              <a:t> to describe features of Earth’s surface.”</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“Earlier, we searched for distinctive landform patterns on a relief map of the United States. Based on these patterns, we can divide the North American continent into regional sectors called </a:t>
            </a:r>
            <a:r>
              <a:rPr lang="en-US" sz="1200" i="1" kern="1200" dirty="0">
                <a:solidFill>
                  <a:schemeClr val="tx1"/>
                </a:solidFill>
                <a:latin typeface="+mn-lt"/>
                <a:ea typeface="+mn-ea"/>
                <a:cs typeface="+mn-cs"/>
              </a:rPr>
              <a:t>geomorphic provinces</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physiographic provinces</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i="1" kern="1200" dirty="0">
                <a:solidFill>
                  <a:schemeClr val="tx1"/>
                </a:solidFill>
                <a:latin typeface="+mn-lt"/>
                <a:ea typeface="+mn-ea"/>
                <a:cs typeface="+mn-cs"/>
              </a:rPr>
              <a:t>Geomorphic provinces</a:t>
            </a:r>
            <a:r>
              <a:rPr lang="en-US" sz="1200" kern="1200" dirty="0">
                <a:solidFill>
                  <a:schemeClr val="tx1"/>
                </a:solidFill>
                <a:latin typeface="+mn-lt"/>
                <a:ea typeface="+mn-ea"/>
                <a:cs typeface="+mn-cs"/>
              </a:rPr>
              <a:t> are broad sectors of a continent that share a common geologic history and tectonic origin.”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geomorphic provinces represented on this slide are quite generalized, but next, we’ll examine a more detailed model of geomorphic provinces in the western United States.”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extLst>
      <p:ext uri="{BB962C8B-B14F-4D97-AF65-F5344CB8AC3E}">
        <p14:creationId xmlns:p14="http://schemas.microsoft.com/office/powerpoint/2010/main" val="12539933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slide shows a digital elevation model of western North America.”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distinct surface patterns do you observe on this map?”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think about how they might divide this area into geomorphic provinces.</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baseline="0" dirty="0"/>
              <a:t>min</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slide shows the standard geomorphic provinces that </a:t>
            </a:r>
            <a:r>
              <a:rPr lang="en-US" sz="1200" kern="1200" dirty="0" err="1">
                <a:solidFill>
                  <a:schemeClr val="tx1"/>
                </a:solidFill>
                <a:latin typeface="+mn-lt"/>
                <a:ea typeface="+mn-ea"/>
                <a:cs typeface="+mn-cs"/>
              </a:rPr>
              <a:t>geomorphologists</a:t>
            </a:r>
            <a:r>
              <a:rPr lang="en-US" sz="1200" kern="1200" dirty="0">
                <a:solidFill>
                  <a:schemeClr val="tx1"/>
                </a:solidFill>
                <a:latin typeface="+mn-lt"/>
                <a:ea typeface="+mn-ea"/>
                <a:cs typeface="+mn-cs"/>
              </a:rPr>
              <a:t> have identified for western North America.”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does this model compare with the geomorphic divisions you came up with?”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“Next, we’ll zoom in on one province that stretches from eastern California across Nevada to central Utah.”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a:p>
        </p:txBody>
      </p:sp>
    </p:spTree>
    <p:extLst>
      <p:ext uri="{BB962C8B-B14F-4D97-AF65-F5344CB8AC3E}">
        <p14:creationId xmlns:p14="http://schemas.microsoft.com/office/powerpoint/2010/main" val="36909557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image in this slide is a close-up view of a portion of the Basin and Range geomorphic province. This region is known for its parallel rows of rugged, snowy (Nevada) mountain ranges and deep desert valleys. The ranges and valleys are separated by extensional normal faults that accommodate tectonic stretching from west to east.”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region, the North American continent is actually being pulled apart from both sides. This movement has resulted in a distinctive pattern of north-south-trending mountain ranges and intervening basins or valleys.”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is an example of a typical Basin and Range landscape within the western geomorphic province. The photo was taken from </a:t>
            </a:r>
            <a:r>
              <a:rPr lang="en-US" sz="1200" kern="1200" dirty="0" err="1">
                <a:solidFill>
                  <a:schemeClr val="tx1"/>
                </a:solidFill>
                <a:latin typeface="+mn-lt"/>
                <a:ea typeface="+mn-ea"/>
                <a:cs typeface="+mn-cs"/>
              </a:rPr>
              <a:t>Zabriskie</a:t>
            </a:r>
            <a:r>
              <a:rPr lang="en-US" sz="1200" kern="1200" dirty="0">
                <a:solidFill>
                  <a:schemeClr val="tx1"/>
                </a:solidFill>
                <a:latin typeface="+mn-lt"/>
                <a:ea typeface="+mn-ea"/>
                <a:cs typeface="+mn-cs"/>
              </a:rPr>
              <a:t> Point in Death Valley National Park, looking east across the desert basin toward the mountain range on the far side.”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 the bottom of the valley is a desert playa lake,</a:t>
            </a:r>
            <a:r>
              <a:rPr lang="en-US" sz="1200" kern="1200" baseline="0" dirty="0">
                <a:solidFill>
                  <a:schemeClr val="tx1"/>
                </a:solidFill>
                <a:latin typeface="+mn-lt"/>
                <a:ea typeface="+mn-ea"/>
                <a:cs typeface="+mn-cs"/>
              </a:rPr>
              <a:t> which is depression in the ground filled with water at certain times of the year</a:t>
            </a:r>
            <a:r>
              <a:rPr lang="en-US" sz="1200" kern="1200" dirty="0">
                <a:solidFill>
                  <a:schemeClr val="tx1"/>
                </a:solidFill>
                <a:latin typeface="+mn-lt"/>
                <a:ea typeface="+mn-ea"/>
                <a:cs typeface="+mn-cs"/>
              </a:rPr>
              <a:t>. Alluvial fans, or accumulations</a:t>
            </a:r>
            <a:r>
              <a:rPr lang="en-US" sz="1200" kern="1200" baseline="0" dirty="0">
                <a:solidFill>
                  <a:schemeClr val="tx1"/>
                </a:solidFill>
                <a:latin typeface="+mn-lt"/>
                <a:ea typeface="+mn-ea"/>
                <a:cs typeface="+mn-cs"/>
              </a:rPr>
              <a:t> of sediment,</a:t>
            </a:r>
            <a:r>
              <a:rPr lang="en-US" sz="1200" kern="1200" dirty="0">
                <a:solidFill>
                  <a:schemeClr val="tx1"/>
                </a:solidFill>
                <a:latin typeface="+mn-lt"/>
                <a:ea typeface="+mn-ea"/>
                <a:cs typeface="+mn-cs"/>
              </a:rPr>
              <a:t> appear along the edges of the mountain range, and a fault runs along the foot of the mountains.”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that in geomorphology, the term </a:t>
            </a:r>
            <a:r>
              <a:rPr lang="en-US" sz="1200" i="1" kern="1200" dirty="0">
                <a:solidFill>
                  <a:schemeClr val="tx1"/>
                </a:solidFill>
                <a:latin typeface="+mn-lt"/>
                <a:ea typeface="+mn-ea"/>
                <a:cs typeface="+mn-cs"/>
              </a:rPr>
              <a:t>landscape</a:t>
            </a:r>
            <a:r>
              <a:rPr lang="en-US" sz="1200" kern="1200" dirty="0">
                <a:solidFill>
                  <a:schemeClr val="tx1"/>
                </a:solidFill>
                <a:latin typeface="+mn-lt"/>
                <a:ea typeface="+mn-ea"/>
                <a:cs typeface="+mn-cs"/>
              </a:rPr>
              <a:t>  refers to a regional assemblage of landforms that characterize a certain tectonic or climatic environment. Death Valley can be described as a </a:t>
            </a:r>
            <a:r>
              <a:rPr lang="en-US" sz="1200" i="1" kern="1200" dirty="0">
                <a:solidFill>
                  <a:schemeClr val="tx1"/>
                </a:solidFill>
                <a:latin typeface="+mn-lt"/>
                <a:ea typeface="+mn-ea"/>
                <a:cs typeface="+mn-cs"/>
              </a:rPr>
              <a:t>horst and </a:t>
            </a:r>
            <a:r>
              <a:rPr lang="en-US" sz="1200" i="1" kern="1200" dirty="0" err="1">
                <a:solidFill>
                  <a:schemeClr val="tx1"/>
                </a:solidFill>
                <a:latin typeface="+mn-lt"/>
                <a:ea typeface="+mn-ea"/>
                <a:cs typeface="+mn-cs"/>
              </a:rPr>
              <a:t>graben</a:t>
            </a:r>
            <a:r>
              <a:rPr lang="en-US" sz="1200" i="1" kern="1200" dirty="0">
                <a:solidFill>
                  <a:schemeClr val="tx1"/>
                </a:solidFill>
                <a:latin typeface="+mn-lt"/>
                <a:ea typeface="+mn-ea"/>
                <a:cs typeface="+mn-cs"/>
              </a:rPr>
              <a:t> landscape</a:t>
            </a:r>
            <a:r>
              <a:rPr lang="en-US" sz="1200" kern="1200" dirty="0">
                <a:solidFill>
                  <a:schemeClr val="tx1"/>
                </a:solidFill>
                <a:latin typeface="+mn-lt"/>
                <a:ea typeface="+mn-ea"/>
                <a:cs typeface="+mn-cs"/>
              </a:rPr>
              <a:t>. In German, </a:t>
            </a:r>
            <a:r>
              <a:rPr lang="en-US" sz="1200" i="1" kern="1200" dirty="0">
                <a:solidFill>
                  <a:schemeClr val="tx1"/>
                </a:solidFill>
                <a:latin typeface="+mn-lt"/>
                <a:ea typeface="+mn-ea"/>
                <a:cs typeface="+mn-cs"/>
              </a:rPr>
              <a:t>horst and </a:t>
            </a:r>
            <a:r>
              <a:rPr lang="en-US" sz="1200" i="1" kern="1200" dirty="0" err="1">
                <a:solidFill>
                  <a:schemeClr val="tx1"/>
                </a:solidFill>
                <a:latin typeface="+mn-lt"/>
                <a:ea typeface="+mn-ea"/>
                <a:cs typeface="+mn-cs"/>
              </a:rPr>
              <a:t>graben</a:t>
            </a:r>
            <a:r>
              <a:rPr lang="en-US" sz="1200" kern="1200" dirty="0">
                <a:solidFill>
                  <a:schemeClr val="tx1"/>
                </a:solidFill>
                <a:latin typeface="+mn-lt"/>
                <a:ea typeface="+mn-ea"/>
                <a:cs typeface="+mn-cs"/>
              </a:rPr>
              <a:t> are geologic terms</a:t>
            </a:r>
            <a:r>
              <a:rPr lang="en-US" sz="1200" strike="sngStrike" kern="1200" dirty="0">
                <a:solidFill>
                  <a:schemeClr val="tx1"/>
                </a:solidFill>
                <a:latin typeface="+mn-lt"/>
                <a:ea typeface="+mn-ea"/>
                <a:cs typeface="+mn-cs"/>
              </a:rPr>
              <a:t> </a:t>
            </a:r>
            <a:r>
              <a:rPr lang="en-US" sz="1200" kern="1200" dirty="0">
                <a:solidFill>
                  <a:schemeClr val="tx1"/>
                </a:solidFill>
                <a:latin typeface="+mn-lt"/>
                <a:ea typeface="+mn-ea"/>
                <a:cs typeface="+mn-cs"/>
              </a:rPr>
              <a:t> that describe extensional mountain ranges, or </a:t>
            </a:r>
            <a:r>
              <a:rPr lang="en-US" sz="1200" i="1" kern="1200" dirty="0">
                <a:solidFill>
                  <a:schemeClr val="tx1"/>
                </a:solidFill>
                <a:latin typeface="+mn-lt"/>
                <a:ea typeface="+mn-ea"/>
                <a:cs typeface="+mn-cs"/>
              </a:rPr>
              <a:t>horst</a:t>
            </a:r>
            <a:r>
              <a:rPr lang="en-US" sz="1200" kern="1200" dirty="0">
                <a:solidFill>
                  <a:schemeClr val="tx1"/>
                </a:solidFill>
                <a:latin typeface="+mn-lt"/>
                <a:ea typeface="+mn-ea"/>
                <a:cs typeface="+mn-cs"/>
              </a:rPr>
              <a:t>, and intervening basins, or </a:t>
            </a:r>
            <a:r>
              <a:rPr lang="en-US" sz="1200" i="1" kern="1200" dirty="0" err="1">
                <a:solidFill>
                  <a:schemeClr val="tx1"/>
                </a:solidFill>
                <a:latin typeface="+mn-lt"/>
                <a:ea typeface="+mn-ea"/>
                <a:cs typeface="+mn-cs"/>
              </a:rPr>
              <a:t>graben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The bottom line:</a:t>
            </a:r>
            <a:r>
              <a:rPr lang="en-US" sz="1200" kern="1200" dirty="0">
                <a:solidFill>
                  <a:schemeClr val="tx1"/>
                </a:solidFill>
                <a:latin typeface="+mn-lt"/>
                <a:ea typeface="+mn-ea"/>
                <a:cs typeface="+mn-cs"/>
              </a:rPr>
              <a:t> improving students’ science learning—a goal that has been reached in two previous research studies of this approach. </a:t>
            </a: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photo of an alluvial fan is an example of a characteristic landform in a horst and </a:t>
            </a:r>
            <a:r>
              <a:rPr lang="en-US" sz="1200" kern="1200" dirty="0" err="1">
                <a:solidFill>
                  <a:schemeClr val="tx1"/>
                </a:solidFill>
                <a:latin typeface="+mn-lt"/>
                <a:ea typeface="+mn-ea"/>
                <a:cs typeface="+mn-cs"/>
              </a:rPr>
              <a:t>graben</a:t>
            </a:r>
            <a:r>
              <a:rPr lang="en-US" sz="1200" kern="1200" dirty="0">
                <a:solidFill>
                  <a:schemeClr val="tx1"/>
                </a:solidFill>
                <a:latin typeface="+mn-lt"/>
                <a:ea typeface="+mn-ea"/>
                <a:cs typeface="+mn-cs"/>
              </a:rPr>
              <a:t> landscape.”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“Alluvial fans are piles of sediment that accumulate at the mouth of a mountain stream where it empties into an adjacent valley or basin. This landform results from a sudden change in stream gradient crossing a mountain front. As the streambed builds up, it maintains a continuous longitudinal profile.”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Explain that landforms are local surface features that result from a specific natural process or set of processes. Many types of landforms exist around the world.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definitions on the slide to summarize this investigation</a:t>
            </a:r>
            <a:r>
              <a:rPr lang="en-US" sz="1200" kern="1200" baseline="0" dirty="0">
                <a:solidFill>
                  <a:schemeClr val="tx1"/>
                </a:solidFill>
                <a:latin typeface="+mn-lt"/>
                <a:ea typeface="+mn-ea"/>
                <a:cs typeface="+mn-cs"/>
              </a:rPr>
              <a:t> of Earth’s changing surface</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“Reflect on these focus questions for a moment and then share your answers in a concise statement. Make sure to include evidence from our investigation of landforms, landscapes, and geomorphic provinces to support your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others share their ideas and evidence, listen carefully and be prepared to agree, disagree, ask questions, or add new ideas using evidence from the map.”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record key ideas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key science ideas on the slide that answer the focus questions. Emphasize that the information they gathered during this investigation helped shape these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we’ll explore ideas about Earth’s changing surface from lesson 2a.”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student learning throughout ECS lesson 2a.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focus question in their science notebooks and draw</a:t>
            </a:r>
            <a:r>
              <a:rPr lang="en-US" sz="1200" kern="1200" baseline="0" dirty="0">
                <a:solidFill>
                  <a:schemeClr val="tx1"/>
                </a:solidFill>
                <a:latin typeface="+mn-lt"/>
                <a:ea typeface="+mn-ea"/>
                <a:cs typeface="+mn-cs"/>
              </a:rPr>
              <a:t>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pPr marL="228600" indent="-228600">
              <a:buFont typeface="+mj-lt"/>
              <a:buAutoNum type="alphaLcParenR"/>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Have participants pair up with their partners from the previous 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“Examine the photographs on this slide. What kinds of landforms do you observe? What’s happening in each photo? What changes are taking place on Earth’s surface?”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“Share your observations with your partner; then record them in your science notebooks.”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answer these questions using evidence from the volcano photographs to support their ideas. Probe participants’ responses and elicit differing points of view.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record key ideas and evidence on chart paper.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5408552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through the answers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“Does everyone agree with these observations and ideas? Would you like to add or revise anything?”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5408552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 </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map shows the locations of major volcanoes around the world.”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Point out some of the volcanoes on the map and ask, “Do you think the volcanoes on this map correspond with major mountain ranges? Why or why not?”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Note that many volcanoes form under the ocean and correspond with undersea mountain ranges.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Modify this slide to include the grade level of your study group and the names of the Teacher Leaders who will be facilitating the study-group sessions.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Formally introduce yourselves to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536705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map shows major active volcanoes on the US mainland. The United States ranks third after Indonesia and Japan in the total number of active volcanoes on record.”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“Do you think the volcanoes on this map correspond with major mountain ranges in the western United States? Why or why not?”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some examples on the map.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80</a:t>
            </a:fld>
            <a:endParaRPr lang="en-US"/>
          </a:p>
        </p:txBody>
      </p:sp>
    </p:spTree>
    <p:extLst>
      <p:ext uri="{BB962C8B-B14F-4D97-AF65-F5344CB8AC3E}">
        <p14:creationId xmlns:p14="http://schemas.microsoft.com/office/powerpoint/2010/main" val="20888130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“These maps show major active volcanoes in Alaska and Hawaii. Notice how many of these volcanoes have erupted within the last 300 years.”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Again, ask participants whether they think the volcanoes on these maps correspond with mountains in these regions. Then highlight some examples.</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81</a:t>
            </a:fld>
            <a:endParaRPr lang="en-US"/>
          </a:p>
        </p:txBody>
      </p:sp>
    </p:spTree>
    <p:extLst>
      <p:ext uri="{BB962C8B-B14F-4D97-AF65-F5344CB8AC3E}">
        <p14:creationId xmlns:p14="http://schemas.microsoft.com/office/powerpoint/2010/main" val="19491674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share their ideas for answering this question using evidence from the volcano investigation to support their answers.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key science ideas on the slide that answer the focus question. Emphasize that participants’ observations helped shape these responses.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copy these ideas into their science notebooks under the focus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“So far we’ve determined that volcanic eruptions are involved in causing mountains to form.”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we’ll investigate other aspects of Earth’s surface and consider whether they might be involved in mountain building.”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Have participants pair up with their partners from the previous investigation. Give each pair two hard-boiled eggs, one intact and one with a cracked shell.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“Examine these eggs and share your observations with your partner. How would you describe the shape of your eggs? How would you describe the surface of the intact egg? How would you describe the surface of the cracked egg?”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“Record your observations in your science notebooks and include drawings.”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“Does this map of Earth remind you of anything?”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participants don’t immediately observe that the map looks like a cracked eggshell, ask whether the lines and sections on the map remind them of anything. In addition to a cracked eggshell, participants may note that the map looks like a puzzle with interlocking pieces.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outer layer of Earth’s surface is called the </a:t>
            </a:r>
            <a:r>
              <a:rPr lang="en-US" sz="1200" i="1" kern="1200" dirty="0">
                <a:solidFill>
                  <a:schemeClr val="tx1"/>
                </a:solidFill>
                <a:latin typeface="+mn-lt"/>
                <a:ea typeface="+mn-ea"/>
                <a:cs typeface="+mn-cs"/>
              </a:rPr>
              <a:t>crust</a:t>
            </a:r>
            <a:r>
              <a:rPr lang="en-US" sz="1200" kern="1200" dirty="0">
                <a:solidFill>
                  <a:schemeClr val="tx1"/>
                </a:solidFill>
                <a:latin typeface="+mn-lt"/>
                <a:ea typeface="+mn-ea"/>
                <a:cs typeface="+mn-cs"/>
              </a:rPr>
              <a:t>. Like a cracked eggshell, this layer is very thin and is broken into sections called </a:t>
            </a:r>
            <a:r>
              <a:rPr lang="en-US" sz="1200" i="1" kern="1200" dirty="0">
                <a:solidFill>
                  <a:schemeClr val="tx1"/>
                </a:solidFill>
                <a:latin typeface="+mn-lt"/>
                <a:ea typeface="+mn-ea"/>
                <a:cs typeface="+mn-cs"/>
              </a:rPr>
              <a:t>tectonic plates</a:t>
            </a:r>
            <a:r>
              <a:rPr lang="en-US" sz="1200" kern="1200" dirty="0">
                <a:solidFill>
                  <a:schemeClr val="tx1"/>
                </a:solidFill>
                <a:latin typeface="+mn-lt"/>
                <a:ea typeface="+mn-ea"/>
                <a:cs typeface="+mn-cs"/>
              </a:rPr>
              <a:t> that fit together like a puzzle. This map shows Earth’s major tectonic plates and the boundaries where various plates meet.”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t>
            </a:r>
            <a:r>
              <a:rPr lang="en-US" sz="1200" i="1" kern="1200" dirty="0">
                <a:solidFill>
                  <a:schemeClr val="tx1"/>
                </a:solidFill>
                <a:latin typeface="+mn-lt"/>
                <a:ea typeface="+mn-ea"/>
                <a:cs typeface="+mn-cs"/>
              </a:rPr>
              <a:t>Plate tectonics</a:t>
            </a:r>
            <a:r>
              <a:rPr lang="en-US" sz="1200" kern="1200" dirty="0">
                <a:solidFill>
                  <a:schemeClr val="tx1"/>
                </a:solidFill>
                <a:latin typeface="+mn-lt"/>
                <a:ea typeface="+mn-ea"/>
                <a:cs typeface="+mn-cs"/>
              </a:rPr>
              <a:t> is a fundamental scientific theory, or paradigm, that explains all of the major geologic characteristics of Earth’s surface.”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“We’ll explore Earth’s crustal layer in a bit more detail later on, but right now, we’ll focus on investigating similarities and differences between our hard-boiled eggs and Earth’s surface.”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(2 min):</a:t>
            </a:r>
            <a:r>
              <a:rPr lang="en-US" sz="1200" kern="1200" dirty="0">
                <a:solidFill>
                  <a:schemeClr val="tx1"/>
                </a:solidFill>
                <a:latin typeface="+mn-lt"/>
                <a:ea typeface="+mn-ea"/>
                <a:cs typeface="+mn-cs"/>
              </a:rPr>
              <a:t> Have pairs briefly discuss similarities and differences between an egg and Earth. Remind them to think about the plate-tectonics map from the previous slide as well as the general features of Earth.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discussion (3 min): </a:t>
            </a:r>
            <a:r>
              <a:rPr lang="en-US" sz="1200" kern="1200" dirty="0">
                <a:solidFill>
                  <a:schemeClr val="tx1"/>
                </a:solidFill>
                <a:latin typeface="+mn-lt"/>
                <a:ea typeface="+mn-ea"/>
                <a:cs typeface="+mn-cs"/>
              </a:rPr>
              <a:t>Call on pairs to share their observations and ideas for answering these questions using evidence from the egg investigation and the map of Earth to support their answers. Probe participants’ responses and elicit differing points of view.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699232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through the answers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“Does everyone agree with these answers?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copy these ideas and observations into their science notebooks.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699232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“To better understand plate tectonics, we need to understand some key ideas about Earth’s internal structure.”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diagram shows Earth’s internal layers based on chemical composition. The three main layers are the core, the mantle, and the crust. Scientists believe that the core, which has a solid inner portion and a liquid outer portion, is composed primarily of iron and nickel. This metallic core, which is extremely hot and under very high pressure, is the main source of Earth’s geothermal heat.”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“Earth’s mantle is made up of hot, solid rock that flows slowly beneath Earth’s surface by heat convection. This layer is composed of iron, magnesium, silicon, aluminum, oxygen, and other minerals.”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“Earth’s crust is made up of cold, solid rock composed of a wide variety of silicate minerals. This layer of rock is very thin and rigid. As we learned earlier, Earth’s crust is broken into interlocking pieces called </a:t>
            </a:r>
            <a:r>
              <a:rPr lang="en-US" sz="1200" i="1" kern="1200" dirty="0">
                <a:solidFill>
                  <a:schemeClr val="tx1"/>
                </a:solidFill>
                <a:latin typeface="+mn-lt"/>
                <a:ea typeface="+mn-ea"/>
                <a:cs typeface="+mn-cs"/>
              </a:rPr>
              <a:t>tectonic plates</a:t>
            </a:r>
            <a:r>
              <a:rPr lang="en-US" sz="1200" kern="1200" dirty="0">
                <a:solidFill>
                  <a:schemeClr val="tx1"/>
                </a:solidFill>
                <a:latin typeface="+mn-lt"/>
                <a:ea typeface="+mn-ea"/>
                <a:cs typeface="+mn-cs"/>
              </a:rPr>
              <a:t>.”</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 </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“In this investigation, you’ll pair up again and explore Earth’s internal structure using an avocado as a model of Earth.”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Give each pair an avocado and a knife and instruct participants to carefully slice the avocado in half lengthwise as shown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“Examine the avocado and discuss your observations with your partner. What does the outer surface of the skin look like? How would you describe the different internal layers? What do they look like? How thick are they? Are the layers hard or soft? What color are they?”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“Record your observations in your science notebooks and include a drawing. Make sure to label the different layers of the avocado in your drawings.”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sz="1200" kern="1200" dirty="0">
                <a:solidFill>
                  <a:schemeClr val="tx1"/>
                </a:solidFill>
                <a:latin typeface="+mn-lt"/>
                <a:ea typeface="+mn-ea"/>
                <a:cs typeface="+mn-cs"/>
              </a:rPr>
              <a:t>a. Many people are involved in organizing, planning, and leading this program, but the teacher-participants are the key to its success.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3973800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r>
              <a:rPr lang="en-US" sz="1200" kern="1200" dirty="0">
                <a:solidFill>
                  <a:schemeClr val="tx1"/>
                </a:solidFill>
                <a:latin typeface="+mn-lt"/>
                <a:ea typeface="+mn-ea"/>
                <a:cs typeface="+mn-cs"/>
              </a:rPr>
              <a:t>a. “This photo of an avocado shows three different layers: the pit or core, the flesh and the skin. Did you and your partner come up with the same results? Do you have any other observations to add?”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Some pairs may have identified two layers of flesh: the yellow inner layer and the green outer layer. This is also correct.</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5 min</a:t>
            </a:r>
          </a:p>
          <a:p>
            <a:pPr lvl="1"/>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Call on pairs to share their ideas for answering this question. Remind them to use evidence from the diagram of Earth’s layers and the avocado-Earth model to support their answers. Probe participants’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5 min</a:t>
            </a:r>
          </a:p>
          <a:p>
            <a:endParaRPr lang="en-US" dirty="0"/>
          </a:p>
          <a:p>
            <a:r>
              <a:rPr lang="en-US" sz="1200" kern="1200" dirty="0">
                <a:solidFill>
                  <a:schemeClr val="tx1"/>
                </a:solidFill>
                <a:latin typeface="+mn-lt"/>
                <a:ea typeface="+mn-ea"/>
                <a:cs typeface="+mn-cs"/>
              </a:rPr>
              <a:t>a. “The diagrams on this slide compare the layers of Earth with the layers of an avocado. Did you and your partner come up with similar results? Do you have any other observations or ideas to add?”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Summarize key similarities and differences between and avocado and Earth. Point out that the relative sizes or thicknesses of an avocado’s pit, flesh, and skin are similar to Earth’s core, mantle, and crust. An avocado’s flesh is solid but soft and deformable like Earth’s mantle, and the skin is solid, rigid, and bumpy like Earth’s crust. However, there are also some key differences. For example, an avocado pit is hard and solid, whereas Earth’s core consists of both a solid inner core and a liquid outer core. And even though an avocado’s skin is thin, Earth’s crust is proportionally much thinner.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“Overall, an avocado is a pretty good model of Earth, with a few exceptions. What makes it not such a good model?”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Participants may note that an avocado is not such a good model for the</a:t>
            </a:r>
            <a:r>
              <a:rPr lang="en-US" sz="1200" kern="1200" baseline="0" dirty="0">
                <a:solidFill>
                  <a:schemeClr val="tx1"/>
                </a:solidFill>
                <a:latin typeface="+mn-lt"/>
                <a:ea typeface="+mn-ea"/>
                <a:cs typeface="+mn-cs"/>
              </a:rPr>
              <a:t> following reasons</a:t>
            </a:r>
            <a:r>
              <a:rPr lang="en-US" sz="1200" kern="1200" dirty="0">
                <a:solidFill>
                  <a:schemeClr val="tx1"/>
                </a:solidFill>
                <a:latin typeface="+mn-lt"/>
                <a:ea typeface="+mn-ea"/>
                <a:cs typeface="+mn-cs"/>
              </a:rPr>
              <a:t>:</a:t>
            </a:r>
          </a:p>
          <a:p>
            <a:pPr marL="365760" indent="-137160">
              <a:buFont typeface="Arial" pitchFamily="34" charset="0"/>
              <a:buChar char="•"/>
            </a:pPr>
            <a:r>
              <a:rPr lang="en-US" sz="1200" kern="1200" dirty="0">
                <a:solidFill>
                  <a:schemeClr val="tx1"/>
                </a:solidFill>
                <a:latin typeface="+mn-lt"/>
                <a:ea typeface="+mn-ea"/>
                <a:cs typeface="+mn-cs"/>
              </a:rPr>
              <a:t>An avocado has an oval shape, and Earth is round (spherical).</a:t>
            </a:r>
          </a:p>
          <a:p>
            <a:pPr marL="365760" indent="-137160">
              <a:buFont typeface="Arial" pitchFamily="34" charset="0"/>
              <a:buChar char="•"/>
            </a:pPr>
            <a:r>
              <a:rPr lang="en-US" sz="1200" kern="1200" dirty="0">
                <a:solidFill>
                  <a:schemeClr val="tx1"/>
                </a:solidFill>
                <a:latin typeface="+mn-lt"/>
                <a:ea typeface="+mn-ea"/>
                <a:cs typeface="+mn-cs"/>
              </a:rPr>
              <a:t>An avocado pit is hard, whereas Earth’s outer core is liquid.</a:t>
            </a:r>
          </a:p>
          <a:p>
            <a:pPr marL="365760" indent="-137160">
              <a:buFont typeface="Arial" pitchFamily="34" charset="0"/>
              <a:buChar char="•"/>
            </a:pPr>
            <a:r>
              <a:rPr lang="en-US" sz="1200" kern="1200" dirty="0">
                <a:solidFill>
                  <a:schemeClr val="tx1"/>
                </a:solidFill>
                <a:latin typeface="+mn-lt"/>
                <a:ea typeface="+mn-ea"/>
                <a:cs typeface="+mn-cs"/>
              </a:rPr>
              <a:t>The chemical composition of an avocado isn’t metallic like Earth. </a:t>
            </a:r>
          </a:p>
          <a:p>
            <a:pPr marL="365760" indent="-137160">
              <a:buFont typeface="Arial" pitchFamily="34" charset="0"/>
              <a:buChar char="•"/>
            </a:pPr>
            <a:r>
              <a:rPr lang="en-US" sz="1200" kern="1200" dirty="0">
                <a:solidFill>
                  <a:schemeClr val="tx1"/>
                </a:solidFill>
                <a:latin typeface="+mn-lt"/>
                <a:ea typeface="+mn-ea"/>
                <a:cs typeface="+mn-cs"/>
              </a:rPr>
              <a:t>The flesh of an avocado is soft, but Earth’s mantle is composed of solid rock.</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r>
              <a:rPr lang="en-US" sz="1200" kern="1200" dirty="0">
                <a:solidFill>
                  <a:schemeClr val="tx1"/>
                </a:solidFill>
                <a:latin typeface="+mn-lt"/>
                <a:ea typeface="+mn-ea"/>
                <a:cs typeface="+mn-cs"/>
              </a:rPr>
              <a:t>a. “Geologists use two different models to describe Earth’s internal layers. One model, similar to our avocado Earth model has four layers: an inner core and an outer core, the mantle, and the crust. These layers are defined by their </a:t>
            </a:r>
            <a:r>
              <a:rPr lang="en-US" sz="1200" i="1" kern="1200" dirty="0">
                <a:solidFill>
                  <a:schemeClr val="tx1"/>
                </a:solidFill>
                <a:latin typeface="+mn-lt"/>
                <a:ea typeface="+mn-ea"/>
                <a:cs typeface="+mn-cs"/>
              </a:rPr>
              <a:t>chemical</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composition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“But when they’re talking about plate tectonics, geologists use another model with five layers: an inner core, an outer core, the mesosphere, the </a:t>
            </a:r>
            <a:r>
              <a:rPr lang="en-US" sz="1200" kern="1200" dirty="0" err="1">
                <a:solidFill>
                  <a:schemeClr val="tx1"/>
                </a:solidFill>
                <a:latin typeface="+mn-lt"/>
                <a:ea typeface="+mn-ea"/>
                <a:cs typeface="+mn-cs"/>
              </a:rPr>
              <a:t>asthenosphere</a:t>
            </a:r>
            <a:r>
              <a:rPr lang="en-US" sz="1200" kern="1200" dirty="0">
                <a:solidFill>
                  <a:schemeClr val="tx1"/>
                </a:solidFill>
                <a:latin typeface="+mn-lt"/>
                <a:ea typeface="+mn-ea"/>
                <a:cs typeface="+mn-cs"/>
              </a:rPr>
              <a:t>, and the lithosphere. These layers are defined by their </a:t>
            </a:r>
            <a:r>
              <a:rPr lang="en-US" sz="1200" i="1" kern="1200" dirty="0">
                <a:solidFill>
                  <a:schemeClr val="tx1"/>
                </a:solidFill>
                <a:latin typeface="+mn-lt"/>
                <a:ea typeface="+mn-ea"/>
                <a:cs typeface="+mn-cs"/>
              </a:rPr>
              <a:t>physical</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properties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“Tectonic plates are actually part of the lithosphere, which is thicker than the crust and comprises all of the crust as well as the uppermost mantle that’s stuck to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“To understand plate tectonics, it’s also important to understand the different types of crust on Earth’s surface that are part of the lithosphere. This map contrasts the thickness of oceanic crust and continental crust.”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i="1" kern="1200" dirty="0">
                <a:solidFill>
                  <a:schemeClr val="tx1"/>
                </a:solidFill>
                <a:latin typeface="+mn-lt"/>
                <a:ea typeface="+mn-ea"/>
                <a:cs typeface="+mn-cs"/>
              </a:rPr>
              <a:t>Oceanic crust</a:t>
            </a:r>
            <a:r>
              <a:rPr lang="en-US" sz="1200" kern="1200" dirty="0">
                <a:solidFill>
                  <a:schemeClr val="tx1"/>
                </a:solidFill>
                <a:latin typeface="+mn-lt"/>
                <a:ea typeface="+mn-ea"/>
                <a:cs typeface="+mn-cs"/>
              </a:rPr>
              <a:t> is composed of dense, heavy rock called </a:t>
            </a:r>
            <a:r>
              <a:rPr lang="en-US" sz="1200" i="1" kern="1200" dirty="0">
                <a:solidFill>
                  <a:schemeClr val="tx1"/>
                </a:solidFill>
                <a:latin typeface="+mn-lt"/>
                <a:ea typeface="+mn-ea"/>
                <a:cs typeface="+mn-cs"/>
              </a:rPr>
              <a:t>basalt </a:t>
            </a:r>
            <a:r>
              <a:rPr lang="en-US" sz="1200" i="0" kern="1200" dirty="0">
                <a:solidFill>
                  <a:schemeClr val="tx1"/>
                </a:solidFill>
                <a:latin typeface="+mn-lt"/>
                <a:ea typeface="+mn-ea"/>
                <a:cs typeface="+mn-cs"/>
              </a:rPr>
              <a:t>that</a:t>
            </a:r>
            <a:r>
              <a:rPr lang="en-US" sz="1200" i="0" kern="1200" baseline="0" dirty="0">
                <a:solidFill>
                  <a:schemeClr val="tx1"/>
                </a:solidFill>
                <a:latin typeface="+mn-lt"/>
                <a:ea typeface="+mn-ea"/>
                <a:cs typeface="+mn-cs"/>
              </a:rPr>
              <a:t> is primarily volcanic rock</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Continental crust</a:t>
            </a:r>
            <a:r>
              <a:rPr lang="en-US" sz="1200" kern="1200" dirty="0">
                <a:solidFill>
                  <a:schemeClr val="tx1"/>
                </a:solidFill>
                <a:latin typeface="+mn-lt"/>
                <a:ea typeface="+mn-ea"/>
                <a:cs typeface="+mn-cs"/>
              </a:rPr>
              <a:t>, on the other hand, is composed of rock that is similar to granite but is lighter and less dense. Because of these differences in crustal composition, ocean basins are low places on Earth’s surface that are filled with water, and continents are high places that rise above the oceans.”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r>
              <a:rPr lang="en-US" sz="1200" kern="1200" dirty="0">
                <a:solidFill>
                  <a:schemeClr val="tx1"/>
                </a:solidFill>
                <a:latin typeface="+mn-lt"/>
                <a:ea typeface="+mn-ea"/>
                <a:cs typeface="+mn-cs"/>
              </a:rPr>
              <a:t>a. “Most of Earth’s tectonic plates are composed of both oceanic and continental crust.”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example, the North American Plate on this map is made of continental crust in the west (under the United States) and the oceanic crust in the east (under the Atlantic Ocean). In contrast, the Pacific Plate is made up almost entirely of oceanic crust.”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to the North American Plate and the Pacific Plate on the map and outline the crustal boundaries.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r>
              <a:rPr lang="en-US" sz="1200" kern="1200" dirty="0">
                <a:solidFill>
                  <a:schemeClr val="tx1"/>
                </a:solidFill>
                <a:latin typeface="+mn-lt"/>
                <a:ea typeface="+mn-ea"/>
                <a:cs typeface="+mn-cs"/>
              </a:rPr>
              <a:t>a. “The difference in density between oceanic crust and continental crust is very important in plate tectonics.”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“New oceanic crust is formed where plates move away from each other. This process is called </a:t>
            </a:r>
            <a:r>
              <a:rPr lang="en-US" sz="1200" i="1" kern="1200" dirty="0">
                <a:solidFill>
                  <a:schemeClr val="tx1"/>
                </a:solidFill>
                <a:latin typeface="+mn-lt"/>
                <a:ea typeface="+mn-ea"/>
                <a:cs typeface="+mn-cs"/>
              </a:rPr>
              <a:t>seafloor spreading</a:t>
            </a:r>
            <a:r>
              <a:rPr lang="en-US" sz="1200" kern="1200" dirty="0">
                <a:solidFill>
                  <a:schemeClr val="tx1"/>
                </a:solidFill>
                <a:latin typeface="+mn-lt"/>
                <a:ea typeface="+mn-ea"/>
                <a:cs typeface="+mn-cs"/>
              </a:rPr>
              <a:t>. Where Earth’s plates move toward each other, old oceanic crust returns to the mantle in a process called </a:t>
            </a:r>
            <a:r>
              <a:rPr lang="en-US" sz="1200" i="1" kern="1200" dirty="0">
                <a:solidFill>
                  <a:schemeClr val="tx1"/>
                </a:solidFill>
                <a:latin typeface="+mn-lt"/>
                <a:ea typeface="+mn-ea"/>
                <a:cs typeface="+mn-cs"/>
              </a:rPr>
              <a:t>seafloor </a:t>
            </a:r>
            <a:r>
              <a:rPr lang="en-US" sz="1200" i="1" kern="1200" dirty="0" err="1">
                <a:solidFill>
                  <a:schemeClr val="tx1"/>
                </a:solidFill>
                <a:latin typeface="+mn-lt"/>
                <a:ea typeface="+mn-ea"/>
                <a:cs typeface="+mn-cs"/>
              </a:rPr>
              <a:t>subduction</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Old oceanic crust can sink back into the mantle because it’s cold, heavy, and dense. But continental crust is less dense and too thick to sink into the mantle. This is why continents are relatively stable and don’t sink below Earth’s surface.”</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our next content deepening session, we’ll investigate how tectonic plates move and change Earth’s surface. The information we gather will help us answer this </a:t>
            </a:r>
            <a:r>
              <a:rPr lang="en-US" sz="1200" kern="1200" baseline="0" dirty="0">
                <a:solidFill>
                  <a:schemeClr val="tx1"/>
                </a:solidFill>
                <a:latin typeface="+mn-lt"/>
                <a:ea typeface="+mn-ea"/>
                <a:cs typeface="+mn-cs"/>
              </a:rPr>
              <a:t>focus </a:t>
            </a:r>
            <a:r>
              <a:rPr lang="en-US" sz="1200" kern="1200" dirty="0">
                <a:solidFill>
                  <a:schemeClr val="tx1"/>
                </a:solidFill>
                <a:latin typeface="+mn-lt"/>
                <a:ea typeface="+mn-ea"/>
                <a:cs typeface="+mn-cs"/>
              </a:rPr>
              <a:t>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“Based on what we’ve learned so far, what initial ideas do you have for answering this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“Based on today’s investigations, what initial ideas do you have that might help us answer these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add to these ideas in our next content deepening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99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the focus question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visual on this slide tells us a little about the first part of our focus question: What are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lenses and teaching strategies? As you can see, there are eight specific science teaching strategies to support the Student Thinking Lens.”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Acknowledge:</a:t>
            </a:r>
            <a:r>
              <a:rPr lang="en-US" sz="1200" kern="1200" dirty="0">
                <a:solidFill>
                  <a:schemeClr val="tx1"/>
                </a:solidFill>
                <a:latin typeface="+mn-lt"/>
                <a:ea typeface="+mn-ea"/>
                <a:cs typeface="+mn-cs"/>
              </a:rPr>
              <a:t> “I know you have existing frameworks (ideas and language) regarding teaching and learning, and I expect you’ll continuously draw from them throughout the Summer Institute.”</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06831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83811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5694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25597517"/>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embed/7o4_PgJzreQ"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914400" y="370174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646331"/>
          </a:xfrm>
          <a:prstGeom prst="rect">
            <a:avLst/>
          </a:prstGeom>
          <a:noFill/>
        </p:spPr>
        <p:txBody>
          <a:bodyPr wrap="square" rtlCol="0">
            <a:spAutoFit/>
          </a:bodyPr>
          <a:lstStyle/>
          <a:p>
            <a:r>
              <a:rPr lang="en-US" sz="3600" dirty="0">
                <a:solidFill>
                  <a:srgbClr val="1F497D"/>
                </a:solidFill>
                <a:latin typeface="Calibri"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t>Summer Institute Schedule</a:t>
            </a: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6743" y="1447800"/>
            <a:ext cx="4762909" cy="5211364"/>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3000" dirty="0"/>
              <a:t>What are the </a:t>
            </a:r>
            <a:r>
              <a:rPr lang="en-US" sz="3000" dirty="0" err="1"/>
              <a:t>STeLLA</a:t>
            </a:r>
            <a:r>
              <a:rPr lang="en-US" sz="3000" dirty="0"/>
              <a:t> lenses and teaching strategies, and what is the evidence that they will make a difference in your science teaching? </a:t>
            </a:r>
          </a:p>
          <a:p>
            <a:pPr marL="0" indent="0">
              <a:spcAft>
                <a:spcPts val="1200"/>
              </a:spcAft>
              <a:buNone/>
            </a:pPr>
            <a:endParaRPr lang="en-US" sz="2800" dirty="0"/>
          </a:p>
        </p:txBody>
      </p:sp>
      <p:sp>
        <p:nvSpPr>
          <p:cNvPr id="5" name="TextBox 4"/>
          <p:cNvSpPr txBox="1"/>
          <p:nvPr/>
        </p:nvSpPr>
        <p:spPr>
          <a:xfrm>
            <a:off x="4267200" y="2971800"/>
            <a:ext cx="21336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8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blank STL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000" dirty="0"/>
              <a:t>What are the purpose and key features of questions that </a:t>
            </a:r>
            <a:r>
              <a:rPr lang="en-US" sz="3000" b="1" dirty="0"/>
              <a:t>elicit</a:t>
            </a:r>
            <a:r>
              <a:rPr lang="en-US" sz="3000" dirty="0"/>
              <a:t> student ideas and predictions? </a:t>
            </a:r>
          </a:p>
          <a:p>
            <a:pPr marL="365760" lvl="1" indent="-365760">
              <a:spcBef>
                <a:spcPts val="1200"/>
              </a:spcBef>
              <a:buFont typeface="Arial" pitchFamily="34" charset="0"/>
              <a:buChar char="•"/>
            </a:pPr>
            <a:r>
              <a:rPr lang="en-US" sz="3000" dirty="0"/>
              <a:t>Which question from the examples in the strategies booklet do you think would elicit the highest number of </a:t>
            </a:r>
            <a:r>
              <a:rPr lang="en-US" sz="3000" i="1" dirty="0"/>
              <a:t>different</a:t>
            </a:r>
            <a:r>
              <a:rPr lang="en-US" sz="30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lgn="ctr">
              <a:buNone/>
            </a:pPr>
            <a:r>
              <a:rPr lang="en-US" sz="2800" b="1" dirty="0"/>
              <a:t>Probe Questions</a:t>
            </a:r>
          </a:p>
          <a:p>
            <a:pPr marL="22860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754600"/>
          </a:xfrm>
          <a:prstGeom prst="rect">
            <a:avLst/>
          </a:prstGeom>
          <a:noFill/>
        </p:spPr>
        <p:txBody>
          <a:bodyPr wrap="square" rtlCol="0">
            <a:spAutoFit/>
          </a:bodyPr>
          <a:lstStyle/>
          <a:p>
            <a:pPr marL="57150" indent="0" algn="ctr">
              <a:buNone/>
            </a:pPr>
            <a:r>
              <a:rPr lang="en-US" sz="2800" b="1" dirty="0">
                <a:latin typeface="Calibri" panose="020F0502020204030204" pitchFamily="34" charset="0"/>
              </a:rPr>
              <a:t>Challenge Questions</a:t>
            </a:r>
          </a:p>
          <a:p>
            <a:pPr marL="228600"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a:t>
            </a:r>
            <a:r>
              <a:rPr lang="en-US" dirty="0" err="1"/>
              <a:t>RESPeCT</a:t>
            </a:r>
            <a:r>
              <a:rPr lang="en-US" dirty="0"/>
              <a: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219200"/>
            <a:ext cx="8229600" cy="5334000"/>
          </a:xfrm>
        </p:spPr>
        <p:txBody>
          <a:bodyPr/>
          <a:lstStyle/>
          <a:p>
            <a:pPr marL="365760" lvl="0" indent="-365760">
              <a:spcBef>
                <a:spcPts val="600"/>
              </a:spcBef>
            </a:pPr>
            <a:r>
              <a:rPr lang="en-US" sz="2800" dirty="0"/>
              <a:t>We thought about what constitutes effective science teaching.</a:t>
            </a:r>
          </a:p>
          <a:p>
            <a:pPr marL="365760" lvl="0" indent="-365760">
              <a:spcBef>
                <a:spcPts val="300"/>
              </a:spcBef>
            </a:pPr>
            <a:r>
              <a:rPr lang="en-US" sz="2800" dirty="0"/>
              <a:t>We examined the rationale for the Science Content Storyline Lens and analyzed the US and Japanese video clips from the TIMSS video study.</a:t>
            </a:r>
          </a:p>
          <a:p>
            <a:pPr marL="365760" lvl="0" indent="-365760">
              <a:spcBef>
                <a:spcPts val="300"/>
              </a:spcBef>
            </a:pPr>
            <a:r>
              <a:rPr lang="en-US" sz="2800" dirty="0"/>
              <a:t>We examined the rationale for the Student Thinking Lens and watched the video of the Harvard and MIT graduates and John and his teacher.</a:t>
            </a:r>
          </a:p>
          <a:p>
            <a:pPr marL="365760" lvl="0" indent="-365760">
              <a:spcBef>
                <a:spcPts val="300"/>
              </a:spcBef>
            </a:pPr>
            <a:r>
              <a:rPr lang="en-US" sz="2800" dirty="0"/>
              <a:t>We deepened our understandings of Earth’s surface and why it looks different in various places.</a:t>
            </a:r>
          </a:p>
          <a:p>
            <a:pPr marL="365760" indent="-365760">
              <a:spcBef>
                <a:spcPts val="300"/>
              </a:spcBef>
            </a:pPr>
            <a:r>
              <a:rPr lang="en-US" sz="28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533400"/>
            <a:ext cx="8229600" cy="990600"/>
          </a:xfrm>
        </p:spPr>
        <p:txBody>
          <a:bodyPr>
            <a:normAutofit fontScale="90000"/>
          </a:bodyPr>
          <a:lstStyle/>
          <a:p>
            <a:r>
              <a:rPr lang="en-US"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399" y="1676399"/>
            <a:ext cx="8351293" cy="4915469"/>
          </a:xfrm>
        </p:spPr>
        <p:txBody>
          <a:bodyPr>
            <a:noAutofit/>
          </a:bodyPr>
          <a:lstStyle/>
          <a:p>
            <a:pPr marL="365760" indent="-365760">
              <a:spcBef>
                <a:spcPts val="600"/>
              </a:spcBef>
              <a:spcAft>
                <a:spcPts val="0"/>
              </a:spcAft>
            </a:pPr>
            <a:r>
              <a:rPr lang="en-US" sz="3100" dirty="0"/>
              <a:t>What are the </a:t>
            </a:r>
            <a:r>
              <a:rPr lang="en-US" sz="3100" dirty="0" err="1"/>
              <a:t>STeLLA</a:t>
            </a:r>
            <a:r>
              <a:rPr lang="en-US" sz="3100" dirty="0"/>
              <a:t> lenses and teaching strategies, and what is the evidence that they will make a difference in your science teaching? </a:t>
            </a:r>
          </a:p>
          <a:p>
            <a:pPr marL="365760" indent="-365760">
              <a:spcBef>
                <a:spcPts val="600"/>
              </a:spcBef>
              <a:spcAft>
                <a:spcPts val="0"/>
              </a:spcAft>
            </a:pPr>
            <a:r>
              <a:rPr lang="en-US" sz="3100" dirty="0"/>
              <a:t>Does the surface of Earth look the same everywhere? In what ways does the surface look different in different places?</a:t>
            </a:r>
          </a:p>
          <a:p>
            <a:pPr marL="365760" indent="-365760">
              <a:spcBef>
                <a:spcPts val="600"/>
              </a:spcBef>
              <a:spcAft>
                <a:spcPts val="0"/>
              </a:spcAft>
            </a:pPr>
            <a:r>
              <a:rPr lang="en-US" sz="3100" dirty="0"/>
              <a:t>Do you think the surface of Earth changes? Why do you think that?</a:t>
            </a:r>
          </a:p>
          <a:p>
            <a:pPr marL="365760" indent="-365760">
              <a:spcBef>
                <a:spcPts val="600"/>
              </a:spcBef>
              <a:spcAft>
                <a:spcPts val="0"/>
              </a:spcAft>
            </a:pPr>
            <a:r>
              <a:rPr lang="en-US" sz="3100" dirty="0"/>
              <a:t>What happens to Earth’s surface that causes mountains to form?</a:t>
            </a:r>
          </a:p>
        </p:txBody>
      </p:sp>
    </p:spTree>
    <p:extLst>
      <p:ext uri="{BB962C8B-B14F-4D97-AF65-F5344CB8AC3E}">
        <p14:creationId xmlns:p14="http://schemas.microsoft.com/office/powerpoint/2010/main" val="27608617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990600"/>
          </a:xfrm>
        </p:spPr>
        <p:txBody>
          <a:bodyPr/>
          <a:lstStyle/>
          <a:p>
            <a:r>
              <a:rPr lang="en-US" dirty="0"/>
              <a:t> Extended Homework</a:t>
            </a:r>
          </a:p>
        </p:txBody>
      </p:sp>
      <p:sp>
        <p:nvSpPr>
          <p:cNvPr id="32771" name="Content Placeholder 2"/>
          <p:cNvSpPr>
            <a:spLocks noGrp="1"/>
          </p:cNvSpPr>
          <p:nvPr>
            <p:ph idx="1"/>
          </p:nvPr>
        </p:nvSpPr>
        <p:spPr>
          <a:xfrm>
            <a:off x="609600" y="1219200"/>
            <a:ext cx="8077200" cy="5105400"/>
          </a:xfrm>
        </p:spPr>
        <p:txBody>
          <a:bodyPr>
            <a:noAutofit/>
          </a:bodyPr>
          <a:lstStyle/>
          <a:p>
            <a:pPr marL="365760" indent="-365760">
              <a:spcBef>
                <a:spcPts val="600"/>
              </a:spcBef>
              <a:spcAft>
                <a:spcPts val="0"/>
              </a:spcAft>
            </a:pPr>
            <a:r>
              <a:rPr lang="en-US" sz="3200" dirty="0"/>
              <a:t>Locate handout 1.6 (Extended Homework: </a:t>
            </a:r>
            <a:r>
              <a:rPr lang="en-US" sz="3200" dirty="0" err="1"/>
              <a:t>RESPeCT</a:t>
            </a:r>
            <a:r>
              <a:rPr lang="en-US" sz="3200" dirty="0"/>
              <a:t> Lesson Plan Analysis) in your PD program binder .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binder. </a:t>
            </a:r>
          </a:p>
          <a:p>
            <a:pPr marL="365760" indent="-365760">
              <a:spcBef>
                <a:spcPts val="1200"/>
              </a:spcBef>
              <a:spcAft>
                <a:spcPts val="0"/>
              </a:spcAft>
            </a:pPr>
            <a:r>
              <a:rPr lang="en-US" sz="3200" dirty="0"/>
              <a:t>Be prepared to share your findings about 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a:bodyPr>
          <a:lstStyle/>
          <a:p>
            <a:pPr eaLnBrk="1" fontAlgn="auto" hangingPunct="1">
              <a:spcAft>
                <a:spcPts val="0"/>
              </a:spcAft>
              <a:defRPr/>
            </a:pPr>
            <a:r>
              <a:rPr lang="en-US" altLang="en-US" sz="3800"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8573"/>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487606"/>
            <a:ext cx="8229600" cy="4989394"/>
          </a:xfrm>
        </p:spPr>
        <p:txBody>
          <a:bodyPr>
            <a:noAutofit/>
          </a:bodyPr>
          <a:lstStyle/>
          <a:p>
            <a:pPr marL="0" indent="0">
              <a:buNone/>
            </a:pPr>
            <a:r>
              <a:rPr lang="en-US" sz="2700" dirty="0"/>
              <a:t>Complete the Daily Reflections sheet.</a:t>
            </a:r>
          </a:p>
          <a:p>
            <a:pPr marL="731520" indent="-365760">
              <a:spcBef>
                <a:spcPts val="600"/>
              </a:spcBef>
              <a:spcAft>
                <a:spcPts val="0"/>
              </a:spcAft>
            </a:pPr>
            <a:r>
              <a:rPr lang="en-US" sz="2700" dirty="0"/>
              <a:t>What were your first reactions to the </a:t>
            </a:r>
            <a:r>
              <a:rPr lang="en-US" sz="2700" dirty="0" err="1"/>
              <a:t>STeLLA</a:t>
            </a:r>
            <a:r>
              <a:rPr lang="en-US" sz="2700" dirty="0"/>
              <a:t> claim that it’s important to plan and analyze science teaching through the Student Thinking Lens and the Science Content Storyline Lens? What was convincing or not so convincing for you and why?</a:t>
            </a:r>
          </a:p>
          <a:p>
            <a:pPr marL="731520" indent="-365760">
              <a:spcBef>
                <a:spcPts val="600"/>
              </a:spcBef>
              <a:spcAft>
                <a:spcPts val="0"/>
              </a:spcAft>
            </a:pPr>
            <a:r>
              <a:rPr lang="en-US" sz="2700" dirty="0"/>
              <a:t>What questions do you have about why the surface of Earth looks the way it does?</a:t>
            </a:r>
          </a:p>
          <a:p>
            <a:pPr marL="731520" indent="-365760">
              <a:spcBef>
                <a:spcPts val="600"/>
              </a:spcBef>
              <a:spcAft>
                <a:spcPts val="0"/>
              </a:spcAft>
            </a:pPr>
            <a:r>
              <a:rPr lang="en-US" sz="27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(Earth’s Changing Surface) </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(Energy Transfer)</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a:p>
            <a:pPr marL="182880" indent="-182880" eaLnBrk="1" fontAlgn="auto" hangingPunct="1">
              <a:spcAft>
                <a:spcPts val="0"/>
              </a:spcAft>
              <a:buFontTx/>
              <a:buNone/>
              <a:defRPr/>
            </a:pPr>
            <a:endParaRPr lang="en-US" sz="2600" dirty="0"/>
          </a:p>
          <a:p>
            <a:pPr marL="182880" indent="-182880" eaLnBrk="1" fontAlgn="auto" hangingPunct="1">
              <a:spcAft>
                <a:spcPts val="0"/>
              </a:spcAft>
              <a:buFontTx/>
              <a:buNone/>
              <a:defRPr/>
            </a:pPr>
            <a:endParaRPr lang="en-US" dirty="0"/>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eaLnBrk="1" fontAlgn="auto" hangingPunct="1">
              <a:spcAft>
                <a:spcPts val="0"/>
              </a:spcAft>
              <a:defRPr/>
            </a:pPr>
            <a:r>
              <a:rPr lang="en-US" altLang="en-US" dirty="0"/>
              <a:t>Your </a:t>
            </a:r>
            <a:r>
              <a:rPr lang="en-US" altLang="en-US" dirty="0" err="1"/>
              <a:t>RESPeCT</a:t>
            </a:r>
            <a:r>
              <a:rPr lang="en-US" altLang="en-US" dirty="0"/>
              <a:t> PD Program Materials</a:t>
            </a:r>
          </a:p>
        </p:txBody>
      </p:sp>
      <p:sp>
        <p:nvSpPr>
          <p:cNvPr id="47107" name="Content Placeholder 2"/>
          <p:cNvSpPr>
            <a:spLocks noGrp="1"/>
          </p:cNvSpPr>
          <p:nvPr>
            <p:ph idx="1"/>
          </p:nvPr>
        </p:nvSpPr>
        <p:spPr>
          <a:xfrm>
            <a:off x="533400" y="1600200"/>
            <a:ext cx="85344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err="1">
                <a:solidFill>
                  <a:srgbClr val="292934"/>
                </a:solidFill>
              </a:rPr>
              <a:t>STeLLA</a:t>
            </a:r>
            <a:r>
              <a:rPr lang="en-US" altLang="en-US" sz="3200" dirty="0">
                <a:solidFill>
                  <a:srgbClr val="292934"/>
                </a:solidFill>
              </a:rPr>
              <a:t> strategies booklet</a:t>
            </a:r>
          </a:p>
          <a:p>
            <a:pPr marL="365760" indent="-365760" eaLnBrk="1" hangingPunct="1">
              <a:spcBef>
                <a:spcPts val="600"/>
              </a:spcBef>
            </a:pPr>
            <a:r>
              <a:rPr lang="en-US" altLang="en-US" sz="3200" dirty="0" err="1"/>
              <a:t>RESPeCT</a:t>
            </a:r>
            <a:r>
              <a:rPr lang="en-US" altLang="en-US" sz="3200" dirty="0"/>
              <a:t> PD program binder</a:t>
            </a:r>
          </a:p>
          <a:p>
            <a:pPr marL="365760" indent="-365760" eaLnBrk="1" hangingPunct="1">
              <a:spcBef>
                <a:spcPts val="600"/>
              </a:spcBef>
            </a:pPr>
            <a:r>
              <a:rPr lang="en-US" altLang="en-US" sz="3200" dirty="0" err="1"/>
              <a:t>RESPeCT</a:t>
            </a:r>
            <a:r>
              <a:rPr lang="en-US" altLang="en-US" sz="3200" dirty="0"/>
              <a: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2" y="533400"/>
            <a:ext cx="8135007" cy="990600"/>
          </a:xfrm>
        </p:spPr>
        <p:txBody>
          <a:bodyPr/>
          <a:lstStyle/>
          <a:p>
            <a:r>
              <a:rPr lang="en-US" dirty="0"/>
              <a:t>Transition to Grade-Level Study Groups</a:t>
            </a:r>
          </a:p>
        </p:txBody>
      </p:sp>
      <p:sp>
        <p:nvSpPr>
          <p:cNvPr id="3" name="Content Placeholder 2"/>
          <p:cNvSpPr>
            <a:spLocks noGrp="1"/>
          </p:cNvSpPr>
          <p:nvPr>
            <p:ph idx="1"/>
          </p:nvPr>
        </p:nvSpPr>
        <p:spPr>
          <a:xfrm>
            <a:off x="614856" y="1631731"/>
            <a:ext cx="8229600" cy="4876800"/>
          </a:xfrm>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a:t>
            </a:r>
            <a:r>
              <a:rPr lang="en-US" sz="3200" dirty="0" err="1"/>
              <a:t>RESPeCT</a:t>
            </a:r>
            <a:r>
              <a:rPr lang="en-US" sz="3200" dirty="0"/>
              <a: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err="1"/>
              <a:t>RESPeCT</a:t>
            </a:r>
            <a:r>
              <a:rPr lang="en-US" altLang="en-US" dirty="0"/>
              <a: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7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err="1"/>
              <a:t>RESPeCT</a:t>
            </a:r>
            <a:r>
              <a:rPr lang="en-US" b="1" dirty="0"/>
              <a: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a:t>
            </a:r>
            <a:r>
              <a:rPr lang="en-US" sz="2500" dirty="0" err="1"/>
              <a:t>videocases</a:t>
            </a:r>
            <a:r>
              <a:rPr lang="en-US" sz="2500" dirty="0"/>
              <a:t>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err="1"/>
              <a:t>RESPeCT</a:t>
            </a:r>
            <a:r>
              <a:rPr lang="en-US" altLang="en-US" dirty="0"/>
              <a: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219200"/>
            <a:ext cx="4953000" cy="5334000"/>
          </a:xfrm>
        </p:spPr>
        <p:txBody>
          <a:bodyPr rtlCol="0">
            <a:noAutofit/>
          </a:bodyPr>
          <a:lstStyle/>
          <a:p>
            <a:pPr marL="182880" indent="-182880" algn="ctr" eaLnBrk="1" fontAlgn="auto" hangingPunct="1">
              <a:spcAft>
                <a:spcPts val="0"/>
              </a:spcAft>
              <a:buFontTx/>
              <a:buNone/>
              <a:defRPr/>
            </a:pPr>
            <a:r>
              <a:rPr lang="en-US" sz="2800" b="1" dirty="0" err="1"/>
              <a:t>RESPeCT</a:t>
            </a:r>
            <a:r>
              <a:rPr lang="en-US" sz="2800" b="1" dirty="0"/>
              <a: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8077200" cy="990600"/>
          </a:xfrm>
        </p:spPr>
        <p:txBody>
          <a:bodyPr/>
          <a:lstStyle/>
          <a:p>
            <a:pPr eaLnBrk="1" fontAlgn="auto" hangingPunct="1">
              <a:spcAft>
                <a:spcPts val="0"/>
              </a:spcAft>
              <a:defRPr/>
            </a:pPr>
            <a:r>
              <a:rPr lang="en-US" altLang="en-US" dirty="0"/>
              <a:t>Before We Dig In: Essentials</a:t>
            </a:r>
          </a:p>
        </p:txBody>
      </p:sp>
      <p:sp>
        <p:nvSpPr>
          <p:cNvPr id="46083" name="Rectangle 3"/>
          <p:cNvSpPr>
            <a:spLocks noGrp="1" noChangeArrowheads="1"/>
          </p:cNvSpPr>
          <p:nvPr>
            <p:ph idx="1"/>
          </p:nvPr>
        </p:nvSpPr>
        <p:spPr>
          <a:xfrm>
            <a:off x="609600" y="1600200"/>
            <a:ext cx="8077200" cy="4267200"/>
          </a:xfrm>
        </p:spPr>
        <p:txBody>
          <a:bodyPr/>
          <a:lstStyle/>
          <a:p>
            <a:pPr marL="365760" indent="-365760" eaLnBrk="1" hangingPunct="1">
              <a:spcBef>
                <a:spcPts val="600"/>
              </a:spcBef>
            </a:pPr>
            <a:r>
              <a:rPr lang="en-US" altLang="en-US" sz="3200" dirty="0"/>
              <a:t>On-time session starts and endings</a:t>
            </a:r>
          </a:p>
          <a:p>
            <a:pPr marL="365760" indent="-365760" eaLnBrk="1" hangingPunct="1">
              <a:spcBef>
                <a:spcPts val="600"/>
              </a:spcBef>
            </a:pPr>
            <a:r>
              <a:rPr lang="en-US" altLang="en-US" sz="3200" dirty="0"/>
              <a:t>Sign-in sheets </a:t>
            </a:r>
          </a:p>
          <a:p>
            <a:pPr marL="365760" indent="-365760" eaLnBrk="1" hangingPunct="1">
              <a:spcBef>
                <a:spcPts val="600"/>
              </a:spcBef>
            </a:pPr>
            <a:r>
              <a:rPr lang="en-US" altLang="en-US" sz="3200" dirty="0"/>
              <a:t>Restrooms</a:t>
            </a:r>
          </a:p>
          <a:p>
            <a:pPr marL="365760" indent="-365760" eaLnBrk="1" hangingPunct="1">
              <a:spcBef>
                <a:spcPts val="600"/>
              </a:spcBef>
            </a:pPr>
            <a:r>
              <a:rPr lang="en-US" altLang="en-US" sz="3200" dirty="0"/>
              <a:t>Sustenance (lunch and snack breaks)</a:t>
            </a:r>
            <a:endParaRPr lang="en-US" altLang="en-US" sz="3200" dirty="0">
              <a:solidFill>
                <a:srgbClr val="00B050"/>
              </a:solidFill>
            </a:endParaRPr>
          </a:p>
          <a:p>
            <a:pPr marL="365760" indent="-365760" eaLnBrk="1" hangingPunct="1">
              <a:spcBef>
                <a:spcPts val="600"/>
              </a:spcBef>
            </a:pPr>
            <a:r>
              <a:rPr lang="en-US" altLang="en-US" sz="3200" dirty="0"/>
              <a:t>Questions or special needs?</a:t>
            </a: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Earth’s changing surface</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2262" y="271818"/>
            <a:ext cx="8064690" cy="1143000"/>
          </a:xfrm>
        </p:spPr>
        <p:txBody>
          <a:bodyPr/>
          <a:lstStyle/>
          <a:p>
            <a:r>
              <a:rPr lang="en-US" dirty="0">
                <a:cs typeface="Times New Roman" pitchFamily="18" charset="0"/>
              </a:rPr>
              <a:t>Today’s Focus Questions</a:t>
            </a:r>
          </a:p>
        </p:txBody>
      </p:sp>
      <p:sp>
        <p:nvSpPr>
          <p:cNvPr id="56323" name="Rectangle 3"/>
          <p:cNvSpPr>
            <a:spLocks noGrp="1" noChangeArrowheads="1"/>
          </p:cNvSpPr>
          <p:nvPr>
            <p:ph type="body" idx="1"/>
          </p:nvPr>
        </p:nvSpPr>
        <p:spPr>
          <a:xfrm>
            <a:off x="545911" y="1351129"/>
            <a:ext cx="8270543" cy="4967784"/>
          </a:xfrm>
        </p:spPr>
        <p:txBody>
          <a:bodyPr>
            <a:noAutofit/>
          </a:bodyPr>
          <a:lstStyle/>
          <a:p>
            <a:pPr marL="365760" indent="-365760">
              <a:spcBef>
                <a:spcPts val="600"/>
              </a:spcBef>
              <a:spcAft>
                <a:spcPts val="0"/>
              </a:spcAft>
            </a:pPr>
            <a:r>
              <a:rPr lang="en-US" sz="3100" dirty="0"/>
              <a:t>What are the </a:t>
            </a:r>
            <a:r>
              <a:rPr lang="en-US" sz="3100" dirty="0" err="1"/>
              <a:t>STeLLA</a:t>
            </a:r>
            <a:r>
              <a:rPr lang="en-US" sz="3100" dirty="0"/>
              <a:t> lenses and teaching strategies, and what is the evidence that they will make a difference in your science teaching? </a:t>
            </a:r>
          </a:p>
          <a:p>
            <a:pPr marL="365760" indent="-365760">
              <a:spcBef>
                <a:spcPts val="600"/>
              </a:spcBef>
            </a:pPr>
            <a:r>
              <a:rPr lang="en-US" sz="3100" dirty="0"/>
              <a:t>Does the surface of Earth look the same everywhere? In what ways does the surface look different or the same in different places?</a:t>
            </a:r>
          </a:p>
          <a:p>
            <a:pPr marL="365760" indent="-365760">
              <a:spcBef>
                <a:spcPts val="600"/>
              </a:spcBef>
            </a:pPr>
            <a:r>
              <a:rPr lang="en-US" sz="3100" dirty="0"/>
              <a:t>Do you think the surface of Earth changes? Why do you think that?</a:t>
            </a:r>
          </a:p>
          <a:p>
            <a:pPr marL="365760" indent="-365760">
              <a:spcBef>
                <a:spcPts val="600"/>
              </a:spcBef>
            </a:pPr>
            <a:r>
              <a:rPr lang="en-US" sz="3100" dirty="0"/>
              <a:t>What happens to Earth’s surface that causes mountains to form?</a:t>
            </a:r>
          </a:p>
        </p:txBody>
      </p:sp>
    </p:spTree>
    <p:extLst>
      <p:ext uri="{BB962C8B-B14F-4D97-AF65-F5344CB8AC3E}">
        <p14:creationId xmlns:p14="http://schemas.microsoft.com/office/powerpoint/2010/main" val="6823100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295400"/>
            <a:ext cx="8229600" cy="1447800"/>
          </a:xfrm>
        </p:spPr>
        <p:txBody>
          <a:bodyPr/>
          <a:lstStyle/>
          <a:p>
            <a:pPr marL="0" indent="0">
              <a:spcAft>
                <a:spcPts val="120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5" name="Group 159"/>
          <p:cNvGrpSpPr>
            <a:grpSpLocks/>
          </p:cNvGrpSpPr>
          <p:nvPr/>
        </p:nvGrpSpPr>
        <p:grpSpPr bwMode="auto">
          <a:xfrm>
            <a:off x="1066800" y="3311526"/>
            <a:ext cx="6858000" cy="1946274"/>
            <a:chOff x="1344" y="2592"/>
            <a:chExt cx="2880" cy="362"/>
          </a:xfrm>
        </p:grpSpPr>
        <p:grpSp>
          <p:nvGrpSpPr>
            <p:cNvPr id="6"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 Lens</a:t>
                </a:r>
              </a:p>
              <a:p>
                <a:endParaRPr lang="en-US" b="1" baseline="-25000" dirty="0"/>
              </a:p>
            </p:txBody>
          </p:sp>
          <p:grpSp>
            <p:nvGrpSpPr>
              <p:cNvPr id="7"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 Lens</a:t>
                </a:r>
              </a:p>
              <a:p>
                <a:endParaRPr lang="en-US" b="1" baseline="-25000" dirty="0"/>
              </a:p>
            </p:txBody>
          </p:sp>
          <p:grpSp>
            <p:nvGrpSpPr>
              <p:cNvPr id="9"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10" name="Group 4"/>
          <p:cNvGrpSpPr/>
          <p:nvPr/>
        </p:nvGrpSpPr>
        <p:grpSpPr>
          <a:xfrm>
            <a:off x="4334028" y="2895600"/>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pPr eaLnBrk="1" fontAlgn="auto" hangingPunct="1">
              <a:spcAft>
                <a:spcPts val="0"/>
              </a:spcAft>
              <a:defRPr/>
            </a:pPr>
            <a:r>
              <a:rPr lang="en-US" dirty="0"/>
              <a:t>What Is </a:t>
            </a:r>
            <a:r>
              <a:rPr lang="en-US" dirty="0" err="1"/>
              <a:t>RESPeCT</a:t>
            </a:r>
            <a:r>
              <a:rPr lang="en-US" dirty="0"/>
              <a:t>? </a:t>
            </a:r>
          </a:p>
        </p:txBody>
      </p:sp>
      <p:sp>
        <p:nvSpPr>
          <p:cNvPr id="10243" name="Content Placeholder 2"/>
          <p:cNvSpPr>
            <a:spLocks noGrp="1"/>
          </p:cNvSpPr>
          <p:nvPr>
            <p:ph idx="1"/>
          </p:nvPr>
        </p:nvSpPr>
        <p:spPr>
          <a:xfrm>
            <a:off x="609600" y="1447800"/>
            <a:ext cx="8382000" cy="4876800"/>
          </a:xfrm>
        </p:spPr>
        <p:txBody>
          <a:bodyPr/>
          <a:lstStyle/>
          <a:p>
            <a:pPr marL="0" indent="0" algn="ctr" eaLnBrk="1" hangingPunct="1">
              <a:buNone/>
            </a:pPr>
            <a:r>
              <a:rPr lang="en-US" altLang="en-US" sz="3200" b="1" dirty="0"/>
              <a:t>R</a:t>
            </a:r>
            <a:r>
              <a:rPr lang="en-US" altLang="en-US" sz="3200" dirty="0"/>
              <a:t>einvigorating </a:t>
            </a:r>
            <a:r>
              <a:rPr lang="en-US" altLang="en-US" sz="3200" b="1" dirty="0"/>
              <a:t>E</a:t>
            </a:r>
            <a:r>
              <a:rPr lang="en-US" altLang="en-US" sz="3200" dirty="0"/>
              <a:t>lementary </a:t>
            </a:r>
            <a:r>
              <a:rPr lang="en-US" altLang="en-US" sz="3200" b="1" dirty="0"/>
              <a:t>S</a:t>
            </a:r>
            <a:r>
              <a:rPr lang="en-US" altLang="en-US" sz="3200" dirty="0"/>
              <a:t>cience through a </a:t>
            </a:r>
            <a:r>
              <a:rPr lang="en-US" altLang="en-US" sz="3200" b="1" dirty="0"/>
              <a:t>P</a:t>
            </a:r>
            <a:r>
              <a:rPr lang="en-US" altLang="en-US" sz="3200" dirty="0"/>
              <a:t>artnership with </a:t>
            </a:r>
            <a:r>
              <a:rPr lang="en-US" altLang="en-US" sz="3200" b="1" dirty="0"/>
              <a:t>C</a:t>
            </a:r>
            <a:r>
              <a:rPr lang="en-US" altLang="en-US" sz="3200" dirty="0"/>
              <a:t>alifornia </a:t>
            </a:r>
            <a:r>
              <a:rPr lang="en-US" altLang="en-US" sz="3200" b="1" dirty="0"/>
              <a:t>T</a:t>
            </a:r>
            <a:r>
              <a:rPr lang="en-US" altLang="en-US" sz="3200" dirty="0"/>
              <a:t>eachers</a:t>
            </a:r>
          </a:p>
          <a:p>
            <a:pPr marL="365760" indent="-365760" eaLnBrk="1" hangingPunct="1">
              <a:spcBef>
                <a:spcPts val="2200"/>
              </a:spcBef>
            </a:pPr>
            <a:r>
              <a:rPr lang="en-US" altLang="en-US" sz="3200" dirty="0"/>
              <a:t> A partnership built for long-term success!</a:t>
            </a:r>
          </a:p>
          <a:p>
            <a:pPr marL="365760" indent="-365760" eaLnBrk="1" hangingPunct="1">
              <a:spcBef>
                <a:spcPts val="1200"/>
              </a:spcBef>
            </a:pPr>
            <a:r>
              <a:rPr lang="en-US" altLang="en-US" sz="3200" dirty="0"/>
              <a:t> A professional development program</a:t>
            </a:r>
          </a:p>
          <a:p>
            <a:pPr marL="365760" indent="-365760" eaLnBrk="1" hangingPunct="1">
              <a:spcBef>
                <a:spcPts val="1200"/>
              </a:spcBef>
            </a:pPr>
            <a:r>
              <a:rPr lang="en-US" altLang="en-US" sz="3200" dirty="0"/>
              <a:t> A leadership development program</a:t>
            </a:r>
          </a:p>
          <a:p>
            <a:pPr marL="365760" indent="-365760" eaLnBrk="1" hangingPunct="1">
              <a:spcBef>
                <a:spcPts val="1200"/>
              </a:spcBef>
            </a:pPr>
            <a:r>
              <a:rPr lang="en-US" altLang="en-US" sz="3200" dirty="0"/>
              <a:t> A research study</a:t>
            </a:r>
          </a:p>
        </p:txBody>
      </p:sp>
    </p:spTree>
    <p:extLst>
      <p:ext uri="{BB962C8B-B14F-4D97-AF65-F5344CB8AC3E}">
        <p14:creationId xmlns:p14="http://schemas.microsoft.com/office/powerpoint/2010/main" val="26750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73731" name="Rectangle 3"/>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8" name="Content Placeholder 10">
            <a:extLst>
              <a:ext uri="{FF2B5EF4-FFF2-40B4-BE49-F238E27FC236}">
                <a16:creationId xmlns:a16="http://schemas.microsoft.com/office/drawing/2014/main" id="{9E147938-EFB7-4FCF-82BC-D0C0293A6D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301191" y="1837585"/>
            <a:ext cx="654161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id="{FCB74442-9301-4CEF-B379-3F61ED5F755B}"/>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rPr>
              <a:t>1.2_TIMSS_Japan_Lesson_c1_1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219200"/>
            <a:ext cx="8305800" cy="56388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n-US" sz="4400" dirty="0">
                <a:cs typeface="Times New Roman" pitchFamily="18" charset="0"/>
              </a:rPr>
              <a:t>Research on How </a:t>
            </a:r>
            <a:r>
              <a:rPr lang="en-US" dirty="0">
                <a:cs typeface="Times New Roman" pitchFamily="18" charset="0"/>
              </a:rPr>
              <a:t>Students</a:t>
            </a:r>
            <a:r>
              <a:rPr lang="en-US" sz="4400" dirty="0">
                <a:cs typeface="Times New Roman" pitchFamily="18" charset="0"/>
              </a:rPr>
              <a:t> Learn</a:t>
            </a:r>
          </a:p>
        </p:txBody>
      </p:sp>
      <p:sp>
        <p:nvSpPr>
          <p:cNvPr id="118787" name="Rectangle 3"/>
          <p:cNvSpPr>
            <a:spLocks noGrp="1" noChangeArrowheads="1"/>
          </p:cNvSpPr>
          <p:nvPr>
            <p:ph type="body" idx="1"/>
          </p:nvPr>
        </p:nvSpPr>
        <p:spPr>
          <a:xfrm>
            <a:off x="457200" y="1600200"/>
            <a:ext cx="82296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153832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4102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dirty="0"/>
              <a:t>The </a:t>
            </a:r>
            <a:r>
              <a:rPr lang="en-US" altLang="en-US" dirty="0" err="1"/>
              <a:t>RESPeCT</a:t>
            </a:r>
            <a:r>
              <a:rPr lang="en-US" altLang="en-US" dirty="0"/>
              <a:t> Partnership</a:t>
            </a:r>
          </a:p>
        </p:txBody>
      </p:sp>
      <p:sp>
        <p:nvSpPr>
          <p:cNvPr id="25603" name="Text Box 5"/>
          <p:cNvSpPr txBox="1">
            <a:spLocks noChangeArrowheads="1"/>
          </p:cNvSpPr>
          <p:nvPr/>
        </p:nvSpPr>
        <p:spPr bwMode="auto">
          <a:xfrm>
            <a:off x="3729063" y="5047579"/>
            <a:ext cx="165417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dirty="0">
                <a:solidFill>
                  <a:srgbClr val="292934"/>
                </a:solidFill>
                <a:latin typeface="Calibri" panose="020F0502020204030204" pitchFamily="34" charset="0"/>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6" name="Text Box 14"/>
          <p:cNvSpPr txBox="1">
            <a:spLocks noChangeArrowheads="1"/>
          </p:cNvSpPr>
          <p:nvPr/>
        </p:nvSpPr>
        <p:spPr bwMode="auto">
          <a:xfrm>
            <a:off x="6172200" y="1524000"/>
            <a:ext cx="14478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b="1" dirty="0">
                <a:solidFill>
                  <a:srgbClr val="292934"/>
                </a:solidFill>
                <a:latin typeface="Calibri" panose="020F0502020204030204" pitchFamily="34" charset="0"/>
              </a:rPr>
              <a:t>  </a:t>
            </a:r>
            <a:r>
              <a:rPr lang="en-US" altLang="en-US" dirty="0">
                <a:solidFill>
                  <a:srgbClr val="292934"/>
                </a:solidFill>
                <a:latin typeface="Calibri" panose="020F0502020204030204" pitchFamily="34" charset="0"/>
              </a:rPr>
              <a:t>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8" name="Text Box 17"/>
          <p:cNvSpPr txBox="1">
            <a:spLocks noChangeArrowheads="1"/>
          </p:cNvSpPr>
          <p:nvPr/>
        </p:nvSpPr>
        <p:spPr bwMode="auto">
          <a:xfrm>
            <a:off x="1659757" y="1524000"/>
            <a:ext cx="15240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dirty="0">
                <a:solidFill>
                  <a:srgbClr val="292934"/>
                </a:solidFill>
                <a:latin typeface="Calibri" panose="020F0502020204030204" pitchFamily="34" charset="0"/>
              </a:rPr>
              <a:t>PUSD</a:t>
            </a:r>
          </a:p>
        </p:txBody>
      </p:sp>
      <p:cxnSp>
        <p:nvCxnSpPr>
          <p:cNvPr id="6" name="Straight Arrow Connector 5"/>
          <p:cNvCxnSpPr>
            <a:stCxn id="25608" idx="2"/>
          </p:cNvCxnSpPr>
          <p:nvPr/>
        </p:nvCxnSpPr>
        <p:spPr>
          <a:xfrm>
            <a:off x="2421757" y="1985665"/>
            <a:ext cx="1269206" cy="331347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1200329"/>
          </a:xfrm>
          <a:prstGeom prst="rect">
            <a:avLst/>
          </a:prstGeom>
          <a:noFill/>
        </p:spPr>
        <p:txBody>
          <a:bodyPr wrap="square" rtlCol="0">
            <a:spAutoFit/>
          </a:bodyPr>
          <a:lstStyle/>
          <a:p>
            <a:pPr algn="ctr"/>
            <a:r>
              <a:rPr lang="en-US" sz="2400" dirty="0">
                <a:latin typeface="Calibri" pitchFamily="34" charset="0"/>
              </a:rPr>
              <a:t>PUSD:  </a:t>
            </a:r>
          </a:p>
          <a:p>
            <a:pPr algn="ctr"/>
            <a:r>
              <a:rPr lang="en-US" sz="2400" dirty="0">
                <a:latin typeface="Calibri" pitchFamily="34" charset="0"/>
              </a:rPr>
              <a:t>Pomona Unified School District</a:t>
            </a:r>
          </a:p>
        </p:txBody>
      </p:sp>
      <p:sp>
        <p:nvSpPr>
          <p:cNvPr id="3" name="TextBox 2"/>
          <p:cNvSpPr txBox="1"/>
          <p:nvPr/>
        </p:nvSpPr>
        <p:spPr>
          <a:xfrm>
            <a:off x="6781800" y="2427514"/>
            <a:ext cx="2209800" cy="1938992"/>
          </a:xfrm>
          <a:prstGeom prst="rect">
            <a:avLst/>
          </a:prstGeom>
          <a:noFill/>
        </p:spPr>
        <p:txBody>
          <a:bodyPr wrap="square" rtlCol="0">
            <a:spAutoFit/>
          </a:bodyPr>
          <a:lstStyle/>
          <a:p>
            <a:pPr algn="ctr"/>
            <a:r>
              <a:rPr lang="en-US" sz="2400" dirty="0">
                <a:latin typeface="Calibri" pitchFamily="34" charset="0"/>
              </a:rPr>
              <a:t>CPP:</a:t>
            </a:r>
          </a:p>
          <a:p>
            <a:pPr algn="ctr"/>
            <a:r>
              <a:rPr lang="en-US" sz="2400" dirty="0">
                <a:latin typeface="Calibri" pitchFamily="34" charset="0"/>
              </a:rPr>
              <a:t>California State Polytechnic University, Pomona</a:t>
            </a:r>
          </a:p>
        </p:txBody>
      </p:sp>
      <p:sp>
        <p:nvSpPr>
          <p:cNvPr id="4" name="TextBox 3"/>
          <p:cNvSpPr txBox="1"/>
          <p:nvPr/>
        </p:nvSpPr>
        <p:spPr>
          <a:xfrm>
            <a:off x="1981200" y="5791200"/>
            <a:ext cx="5334000" cy="830997"/>
          </a:xfrm>
          <a:prstGeom prst="rect">
            <a:avLst/>
          </a:prstGeom>
          <a:noFill/>
        </p:spPr>
        <p:txBody>
          <a:bodyPr wrap="square" rtlCol="0">
            <a:spAutoFit/>
          </a:bodyPr>
          <a:lstStyle/>
          <a:p>
            <a:pPr algn="ctr"/>
            <a:r>
              <a:rPr lang="en-US" sz="2400" dirty="0">
                <a:latin typeface="Calibri" pitchFamily="34" charset="0"/>
              </a:rPr>
              <a:t>BSCS: </a:t>
            </a:r>
          </a:p>
          <a:p>
            <a:pPr algn="ctr"/>
            <a:r>
              <a:rPr lang="en-US" sz="2400" dirty="0">
                <a:latin typeface="Calibri" pitchFamily="34" charset="0"/>
              </a:rPr>
              <a:t>Biological Sciences Curriculum Study</a:t>
            </a:r>
          </a:p>
        </p:txBody>
      </p:sp>
      <p:pic>
        <p:nvPicPr>
          <p:cNvPr id="13" name="Picture 12">
            <a:extLst>
              <a:ext uri="{FF2B5EF4-FFF2-40B4-BE49-F238E27FC236}">
                <a16:creationId xmlns:a16="http://schemas.microsoft.com/office/drawing/2014/main" id="{DF86FFE5-43DB-4854-BF2D-0BD2CDBD5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7251" y="2262191"/>
            <a:ext cx="2689128" cy="1792052"/>
          </a:xfrm>
          <a:prstGeom prst="rect">
            <a:avLst/>
          </a:prstGeom>
        </p:spPr>
      </p:pic>
      <p:sp>
        <p:nvSpPr>
          <p:cNvPr id="14" name="TextBox 13">
            <a:extLst>
              <a:ext uri="{FF2B5EF4-FFF2-40B4-BE49-F238E27FC236}">
                <a16:creationId xmlns:a16="http://schemas.microsoft.com/office/drawing/2014/main" id="{BCA958AE-8D44-4213-AE90-CCD50C01EF67}"/>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Times" pitchFamily="68"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09683" y="3603008"/>
            <a:ext cx="723359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4</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953D5-6443-4A99-99C0-D8D36C5E21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600" y="457200"/>
            <a:ext cx="6400800" cy="6400800"/>
          </a:xfrm>
          <a:prstGeom prst="rect">
            <a:avLst/>
          </a:prstGeom>
        </p:spPr>
      </p:pic>
      <p:sp>
        <p:nvSpPr>
          <p:cNvPr id="5" name="TextBox 4">
            <a:extLst>
              <a:ext uri="{FF2B5EF4-FFF2-40B4-BE49-F238E27FC236}">
                <a16:creationId xmlns:a16="http://schemas.microsoft.com/office/drawing/2014/main" id="{9F8EA3D3-3E11-45DF-9459-FE40C7967104}"/>
              </a:ext>
            </a:extLst>
          </p:cNvPr>
          <p:cNvSpPr txBox="1"/>
          <p:nvPr/>
        </p:nvSpPr>
        <p:spPr>
          <a:xfrm>
            <a:off x="7652886" y="6618805"/>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
        <p:nvSpPr>
          <p:cNvPr id="6" name="TextBox 5">
            <a:extLst>
              <a:ext uri="{FF2B5EF4-FFF2-40B4-BE49-F238E27FC236}">
                <a16:creationId xmlns:a16="http://schemas.microsoft.com/office/drawing/2014/main" id="{7CAD3D0B-C7D1-4627-B84C-5B4F7E93BFBA}"/>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710821"/>
            <a:ext cx="7920250" cy="990600"/>
          </a:xfrm>
        </p:spPr>
        <p:txBody>
          <a:bodyPr>
            <a:noAutofit/>
          </a:bodyPr>
          <a:lstStyle/>
          <a:p>
            <a:r>
              <a:rPr lang="en-US" dirty="0"/>
              <a:t>How We Think about Landscapes </a:t>
            </a:r>
            <a:br>
              <a:rPr lang="en-US" dirty="0"/>
            </a:br>
            <a:r>
              <a:rPr lang="en-US" dirty="0"/>
              <a:t>and Landforms</a:t>
            </a:r>
          </a:p>
        </p:txBody>
      </p:sp>
      <p:sp>
        <p:nvSpPr>
          <p:cNvPr id="3" name="Content Placeholder 2"/>
          <p:cNvSpPr>
            <a:spLocks noGrp="1"/>
          </p:cNvSpPr>
          <p:nvPr>
            <p:ph idx="1"/>
          </p:nvPr>
        </p:nvSpPr>
        <p:spPr>
          <a:xfrm>
            <a:off x="586854" y="1992572"/>
            <a:ext cx="8229600" cy="4484427"/>
          </a:xfrm>
        </p:spPr>
        <p:txBody>
          <a:bodyPr/>
          <a:lstStyle/>
          <a:p>
            <a:pPr marL="457200" indent="-457200">
              <a:spcBef>
                <a:spcPts val="1200"/>
              </a:spcBef>
              <a:spcAft>
                <a:spcPts val="0"/>
              </a:spcAft>
              <a:buFont typeface="+mj-lt"/>
              <a:buAutoNum type="arabicPeriod"/>
              <a:defRPr/>
            </a:pPr>
            <a:r>
              <a:rPr lang="en-US" sz="3200" dirty="0"/>
              <a:t>How would you describe the landscape of your home area?  </a:t>
            </a:r>
          </a:p>
          <a:p>
            <a:pPr marL="457200" indent="-457200">
              <a:spcBef>
                <a:spcPts val="1200"/>
              </a:spcBef>
              <a:spcAft>
                <a:spcPts val="0"/>
              </a:spcAft>
              <a:buFont typeface="+mj-lt"/>
              <a:buAutoNum type="arabicPeriod"/>
              <a:defRPr/>
            </a:pPr>
            <a:r>
              <a:rPr lang="en-US" sz="3200" dirty="0"/>
              <a:t>What is your favorite kind of natural landscape on Earth? Why?  </a:t>
            </a:r>
          </a:p>
          <a:p>
            <a:pPr marL="457200" indent="-457200">
              <a:spcBef>
                <a:spcPts val="1200"/>
              </a:spcBef>
              <a:spcAft>
                <a:spcPts val="0"/>
              </a:spcAft>
              <a:buFont typeface="+mj-lt"/>
              <a:buAutoNum type="arabicPeriod"/>
              <a:defRPr/>
            </a:pPr>
            <a:r>
              <a:rPr lang="en-US" sz="3200" dirty="0"/>
              <a:t>Share a story about visiting a place like this. What was it like? </a:t>
            </a:r>
            <a:endParaRPr lang="en-US" sz="3200" b="1" i="1" dirty="0">
              <a:effectLst>
                <a:outerShdw blurRad="38100" dist="38100" dir="2700000" algn="tl">
                  <a:srgbClr val="000000"/>
                </a:outerShdw>
              </a:effectLst>
            </a:endParaRPr>
          </a:p>
          <a:p>
            <a:endParaRPr lang="en-US" sz="2800" b="1" dirty="0"/>
          </a:p>
        </p:txBody>
      </p:sp>
    </p:spTree>
    <p:extLst>
      <p:ext uri="{BB962C8B-B14F-4D97-AF65-F5344CB8AC3E}">
        <p14:creationId xmlns:p14="http://schemas.microsoft.com/office/powerpoint/2010/main" val="24900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710821"/>
            <a:ext cx="7920250" cy="990600"/>
          </a:xfrm>
        </p:spPr>
        <p:txBody>
          <a:bodyPr>
            <a:noAutofit/>
          </a:bodyPr>
          <a:lstStyle/>
          <a:p>
            <a:r>
              <a:rPr lang="en-US" dirty="0"/>
              <a:t>How We Think about Landscapes </a:t>
            </a:r>
            <a:br>
              <a:rPr lang="en-US" dirty="0"/>
            </a:br>
            <a:r>
              <a:rPr lang="en-US" dirty="0"/>
              <a:t>and Landforms</a:t>
            </a:r>
          </a:p>
        </p:txBody>
      </p:sp>
      <p:sp>
        <p:nvSpPr>
          <p:cNvPr id="3" name="Content Placeholder 2"/>
          <p:cNvSpPr>
            <a:spLocks noGrp="1"/>
          </p:cNvSpPr>
          <p:nvPr>
            <p:ph idx="1"/>
          </p:nvPr>
        </p:nvSpPr>
        <p:spPr>
          <a:xfrm>
            <a:off x="586854" y="1992572"/>
            <a:ext cx="8229600" cy="4484427"/>
          </a:xfrm>
        </p:spPr>
        <p:txBody>
          <a:bodyPr/>
          <a:lstStyle/>
          <a:p>
            <a:pPr marL="457200" indent="-457200">
              <a:spcBef>
                <a:spcPts val="1200"/>
              </a:spcBef>
              <a:spcAft>
                <a:spcPts val="0"/>
              </a:spcAft>
              <a:buFont typeface="+mj-lt"/>
              <a:buAutoNum type="arabicPeriod"/>
              <a:defRPr/>
            </a:pPr>
            <a:r>
              <a:rPr lang="en-US" sz="3200" dirty="0"/>
              <a:t>What kinds of words did we use to describe various landscapes and landforms? Share a few good examples.  </a:t>
            </a:r>
          </a:p>
          <a:p>
            <a:pPr marL="457200" indent="-457200">
              <a:spcBef>
                <a:spcPts val="1200"/>
              </a:spcBef>
              <a:spcAft>
                <a:spcPts val="0"/>
              </a:spcAft>
              <a:buFont typeface="+mj-lt"/>
              <a:buAutoNum type="arabicPeriod"/>
              <a:defRPr/>
            </a:pPr>
            <a:r>
              <a:rPr lang="en-US" sz="3200" dirty="0"/>
              <a:t>What do our descriptions tell us about how we think about landscapes and landforms?  </a:t>
            </a:r>
          </a:p>
          <a:p>
            <a:pPr marL="457200" indent="-457200">
              <a:spcBef>
                <a:spcPts val="1200"/>
              </a:spcBef>
              <a:spcAft>
                <a:spcPts val="0"/>
              </a:spcAft>
              <a:buFont typeface="+mj-lt"/>
              <a:buAutoNum type="arabicPeriod"/>
              <a:defRPr/>
            </a:pPr>
            <a:r>
              <a:rPr lang="en-US" sz="3200" dirty="0"/>
              <a:t>Do you think 4th graders will be able to use similar words to describe landscapes and landforms? Why or why not?</a:t>
            </a:r>
            <a:endParaRPr lang="en-US" sz="3200" b="1" i="1" dirty="0">
              <a:effectLst>
                <a:outerShdw blurRad="38100" dist="38100" dir="2700000" algn="tl">
                  <a:srgbClr val="000000"/>
                </a:outerShdw>
              </a:effectLst>
            </a:endParaRPr>
          </a:p>
          <a:p>
            <a:endParaRPr lang="en-US" sz="2800" b="1" dirty="0"/>
          </a:p>
        </p:txBody>
      </p:sp>
    </p:spTree>
    <p:extLst>
      <p:ext uri="{BB962C8B-B14F-4D97-AF65-F5344CB8AC3E}">
        <p14:creationId xmlns:p14="http://schemas.microsoft.com/office/powerpoint/2010/main" val="24900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7F9FA-BD86-4E78-AFE4-CC2CD4ECBC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472BE2EE-CA2D-4B95-B181-9A664BC69030}"/>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1a</a:t>
            </a:r>
          </a:p>
        </p:txBody>
      </p:sp>
      <p:sp>
        <p:nvSpPr>
          <p:cNvPr id="6" name="TextBox 5">
            <a:extLst>
              <a:ext uri="{FF2B5EF4-FFF2-40B4-BE49-F238E27FC236}">
                <a16:creationId xmlns:a16="http://schemas.microsoft.com/office/drawing/2014/main" id="{345A9046-1163-4596-BB35-EAAD77B461AA}"/>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dirty="0"/>
              <a:t>Content Deepening Focus Questions</a:t>
            </a:r>
            <a:br>
              <a:rPr lang="en-US" sz="3600" dirty="0"/>
            </a:br>
            <a:endParaRPr lang="en-US" sz="3600" dirty="0"/>
          </a:p>
        </p:txBody>
      </p:sp>
      <p:sp>
        <p:nvSpPr>
          <p:cNvPr id="3" name="Content Placeholder 2"/>
          <p:cNvSpPr>
            <a:spLocks noGrp="1"/>
          </p:cNvSpPr>
          <p:nvPr>
            <p:ph idx="1"/>
          </p:nvPr>
        </p:nvSpPr>
        <p:spPr>
          <a:xfrm>
            <a:off x="655091" y="1712794"/>
            <a:ext cx="8175010" cy="4495800"/>
          </a:xfrm>
        </p:spPr>
        <p:txBody>
          <a:bodyPr/>
          <a:lstStyle/>
          <a:p>
            <a:pPr marL="0" lvl="1" indent="0">
              <a:spcBef>
                <a:spcPts val="0"/>
              </a:spcBef>
              <a:spcAft>
                <a:spcPts val="2400"/>
              </a:spcAft>
              <a:buNone/>
            </a:pPr>
            <a:r>
              <a:rPr lang="en-US" sz="3200" dirty="0"/>
              <a:t>Does the surface of Earth look the same everywhere? In what ways does the surface look different or the same in different places?</a:t>
            </a:r>
          </a:p>
        </p:txBody>
      </p:sp>
    </p:spTree>
    <p:extLst>
      <p:ext uri="{BB962C8B-B14F-4D97-AF65-F5344CB8AC3E}">
        <p14:creationId xmlns:p14="http://schemas.microsoft.com/office/powerpoint/2010/main" val="3601624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2603AC-05A0-4EC8-B0D1-CAD55C6349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005080"/>
            <a:ext cx="8839200" cy="5525590"/>
          </a:xfrm>
          <a:prstGeom prst="rect">
            <a:avLst/>
          </a:prstGeom>
        </p:spPr>
      </p:pic>
      <p:sp>
        <p:nvSpPr>
          <p:cNvPr id="7" name="TextBox 6">
            <a:extLst>
              <a:ext uri="{FF2B5EF4-FFF2-40B4-BE49-F238E27FC236}">
                <a16:creationId xmlns:a16="http://schemas.microsoft.com/office/drawing/2014/main" id="{189817CE-D21F-40D1-A97A-B26E8C8C03EE}"/>
              </a:ext>
            </a:extLst>
          </p:cNvPr>
          <p:cNvSpPr txBox="1"/>
          <p:nvPr/>
        </p:nvSpPr>
        <p:spPr>
          <a:xfrm>
            <a:off x="7504659" y="6530670"/>
            <a:ext cx="1486941"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
        <p:nvSpPr>
          <p:cNvPr id="3" name="TextBox 2"/>
          <p:cNvSpPr txBox="1"/>
          <p:nvPr/>
        </p:nvSpPr>
        <p:spPr>
          <a:xfrm>
            <a:off x="580102" y="559383"/>
            <a:ext cx="8032955" cy="523220"/>
          </a:xfrm>
          <a:prstGeom prst="rect">
            <a:avLst/>
          </a:prstGeom>
          <a:noFill/>
        </p:spPr>
        <p:txBody>
          <a:bodyPr wrap="square" rtlCol="0">
            <a:spAutoFit/>
          </a:bodyPr>
          <a:lstStyle/>
          <a:p>
            <a:pPr algn="ctr"/>
            <a:r>
              <a:rPr lang="en-US" sz="2800" dirty="0">
                <a:solidFill>
                  <a:srgbClr val="FFFF00"/>
                </a:solidFill>
                <a:latin typeface="Arial" pitchFamily="34" charset="0"/>
                <a:cs typeface="Arial" pitchFamily="34" charset="0"/>
              </a:rPr>
              <a:t>Investigation 1: Identifying Landforms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4" y="391236"/>
            <a:ext cx="8168185" cy="990600"/>
          </a:xfrm>
        </p:spPr>
        <p:txBody>
          <a:bodyPr>
            <a:noAutofit/>
          </a:bodyPr>
          <a:lstStyle/>
          <a:p>
            <a:r>
              <a:rPr lang="en-US" dirty="0"/>
              <a:t>Investigation 1: Identifying Landforms</a:t>
            </a:r>
          </a:p>
        </p:txBody>
      </p:sp>
      <p:sp>
        <p:nvSpPr>
          <p:cNvPr id="3" name="Content Placeholder 2"/>
          <p:cNvSpPr>
            <a:spLocks noGrp="1"/>
          </p:cNvSpPr>
          <p:nvPr>
            <p:ph idx="1"/>
          </p:nvPr>
        </p:nvSpPr>
        <p:spPr>
          <a:xfrm>
            <a:off x="457200" y="1444386"/>
            <a:ext cx="8359254" cy="5079243"/>
          </a:xfrm>
        </p:spPr>
        <p:txBody>
          <a:bodyPr/>
          <a:lstStyle/>
          <a:p>
            <a:pPr marL="365760" indent="-365760">
              <a:spcBef>
                <a:spcPts val="0"/>
              </a:spcBef>
              <a:spcAft>
                <a:spcPts val="0"/>
              </a:spcAft>
            </a:pPr>
            <a:r>
              <a:rPr lang="en-US" sz="2700" dirty="0"/>
              <a:t>How many </a:t>
            </a:r>
            <a:r>
              <a:rPr lang="en-US" sz="2700" i="1" dirty="0"/>
              <a:t>different landforms </a:t>
            </a:r>
            <a:r>
              <a:rPr lang="en-US" sz="2700" dirty="0"/>
              <a:t>can you find on the map? (You’ll need to LOOK AT and TOUCH the map to find the landforms.)</a:t>
            </a:r>
          </a:p>
          <a:p>
            <a:pPr marL="731520" indent="-365760">
              <a:spcBef>
                <a:spcPts val="600"/>
              </a:spcBef>
              <a:spcAft>
                <a:spcPts val="0"/>
              </a:spcAft>
            </a:pPr>
            <a:r>
              <a:rPr lang="en-US" sz="2700" dirty="0"/>
              <a:t>Record the landforms in your science notebooks using the descriptive words we used earlier.</a:t>
            </a:r>
          </a:p>
          <a:p>
            <a:pPr marL="365760" indent="-365760">
              <a:spcBef>
                <a:spcPts val="1800"/>
              </a:spcBef>
              <a:spcAft>
                <a:spcPts val="0"/>
              </a:spcAft>
            </a:pPr>
            <a:r>
              <a:rPr lang="en-US" sz="2700" dirty="0"/>
              <a:t>What </a:t>
            </a:r>
            <a:r>
              <a:rPr lang="en-US" sz="2700" i="1" dirty="0"/>
              <a:t>landform</a:t>
            </a:r>
            <a:r>
              <a:rPr lang="en-US" sz="2700" dirty="0"/>
              <a:t> </a:t>
            </a:r>
            <a:r>
              <a:rPr lang="en-US" sz="2700" i="1" dirty="0"/>
              <a:t>patterns</a:t>
            </a:r>
            <a:r>
              <a:rPr lang="en-US" sz="2700" dirty="0"/>
              <a:t> can you identify on the map?</a:t>
            </a:r>
          </a:p>
          <a:p>
            <a:pPr marL="731520" indent="-365760">
              <a:spcBef>
                <a:spcPts val="600"/>
              </a:spcBef>
              <a:buClr>
                <a:srgbClr val="93A299"/>
              </a:buClr>
            </a:pPr>
            <a:r>
              <a:rPr lang="en-US" sz="2700" dirty="0">
                <a:solidFill>
                  <a:srgbClr val="000000"/>
                </a:solidFill>
              </a:rPr>
              <a:t>Where do you find mountains, rivers, and lakes?</a:t>
            </a:r>
          </a:p>
          <a:p>
            <a:pPr marL="731520" indent="-365760">
              <a:spcBef>
                <a:spcPts val="600"/>
              </a:spcBef>
              <a:buClr>
                <a:srgbClr val="93A299"/>
              </a:buClr>
            </a:pPr>
            <a:r>
              <a:rPr lang="en-US" sz="2700" dirty="0">
                <a:solidFill>
                  <a:srgbClr val="000000"/>
                </a:solidFill>
              </a:rPr>
              <a:t>Record at least 3 different patterns in your notebook using descriptive words.</a:t>
            </a:r>
          </a:p>
          <a:p>
            <a:pPr marL="731520" indent="-365760">
              <a:spcBef>
                <a:spcPts val="600"/>
              </a:spcBef>
              <a:buClr>
                <a:srgbClr val="93A299"/>
              </a:buClr>
            </a:pPr>
            <a:r>
              <a:rPr lang="en-US" sz="2700" dirty="0">
                <a:solidFill>
                  <a:srgbClr val="000000"/>
                </a:solidFill>
              </a:rPr>
              <a:t>Use directions (north, south, east, west) to indicate where the landforms are located.</a:t>
            </a:r>
            <a:endParaRPr lang="en-US" sz="2700" dirty="0">
              <a:solidFill>
                <a:srgbClr val="D2533C"/>
              </a:solidFill>
            </a:endParaRPr>
          </a:p>
          <a:p>
            <a:pPr>
              <a:spcBef>
                <a:spcPts val="0"/>
              </a:spcBef>
              <a:spcAft>
                <a:spcPts val="1200"/>
              </a:spcAft>
              <a:buNone/>
            </a:pPr>
            <a:endParaRPr lang="en-US" sz="2800" i="1" dirty="0"/>
          </a:p>
          <a:p>
            <a:pPr>
              <a:spcBef>
                <a:spcPts val="0"/>
              </a:spcBef>
              <a:spcAft>
                <a:spcPts val="1200"/>
              </a:spcAft>
            </a:pPr>
            <a:endParaRPr lang="en-US" sz="2800" dirty="0"/>
          </a:p>
          <a:p>
            <a:pPr>
              <a:spcBef>
                <a:spcPts val="0"/>
              </a:spcBef>
              <a:spcAft>
                <a:spcPts val="1200"/>
              </a:spcAft>
            </a:pPr>
            <a:endParaRPr lang="en-US" sz="2800" dirty="0"/>
          </a:p>
        </p:txBody>
      </p:sp>
    </p:spTree>
    <p:extLst>
      <p:ext uri="{BB962C8B-B14F-4D97-AF65-F5344CB8AC3E}">
        <p14:creationId xmlns:p14="http://schemas.microsoft.com/office/powerpoint/2010/main" val="1478739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2" y="626661"/>
            <a:ext cx="8086299" cy="990600"/>
          </a:xfrm>
        </p:spPr>
        <p:txBody>
          <a:bodyPr>
            <a:noAutofit/>
          </a:bodyPr>
          <a:lstStyle/>
          <a:p>
            <a:r>
              <a:rPr lang="en-US" dirty="0"/>
              <a:t>Reflect: Content Deepening Focus Questions</a:t>
            </a:r>
          </a:p>
        </p:txBody>
      </p:sp>
      <p:sp>
        <p:nvSpPr>
          <p:cNvPr id="5" name="TextBox 4"/>
          <p:cNvSpPr txBox="1"/>
          <p:nvPr/>
        </p:nvSpPr>
        <p:spPr>
          <a:xfrm>
            <a:off x="614149" y="1910687"/>
            <a:ext cx="8011236" cy="1569660"/>
          </a:xfrm>
          <a:prstGeom prst="rect">
            <a:avLst/>
          </a:prstGeom>
          <a:noFill/>
        </p:spPr>
        <p:txBody>
          <a:bodyPr wrap="square" rtlCol="0">
            <a:spAutoFit/>
          </a:bodyPr>
          <a:lstStyle/>
          <a:p>
            <a:pPr>
              <a:spcBef>
                <a:spcPts val="1200"/>
              </a:spcBef>
            </a:pPr>
            <a:r>
              <a:rPr lang="en-US" sz="3200" dirty="0">
                <a:latin typeface="Calibri" pitchFamily="34" charset="0"/>
              </a:rPr>
              <a:t>Does the surface of Earth look the same everywhere? In what ways does the surface look different or the same in different places?</a:t>
            </a:r>
          </a:p>
        </p:txBody>
      </p:sp>
    </p:spTree>
    <p:extLst>
      <p:ext uri="{BB962C8B-B14F-4D97-AF65-F5344CB8AC3E}">
        <p14:creationId xmlns:p14="http://schemas.microsoft.com/office/powerpoint/2010/main" val="39557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609600" y="1447800"/>
            <a:ext cx="8077200" cy="43434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a:t>
            </a:r>
            <a:r>
              <a:rPr lang="en-US" altLang="en-US" sz="3200" dirty="0" err="1"/>
              <a:t>STeLLA</a:t>
            </a:r>
            <a:r>
              <a:rPr lang="en-US" altLang="en-US" sz="3200" dirty="0"/>
              <a:t>)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a:t>
            </a:r>
            <a:r>
              <a:rPr lang="en-US" altLang="en-US" sz="3200" dirty="0" err="1">
                <a:solidFill>
                  <a:srgbClr val="292934"/>
                </a:solidFill>
              </a:rPr>
              <a:t>videocase</a:t>
            </a:r>
            <a:r>
              <a:rPr lang="en-US" altLang="en-US" sz="3200" dirty="0">
                <a:solidFill>
                  <a:srgbClr val="292934"/>
                </a:solidFill>
              </a:rPr>
              <a:t>-based lesson analysis</a:t>
            </a:r>
          </a:p>
          <a:p>
            <a:pPr marL="365760" lvl="1" indent="-365760" eaLnBrk="1" hangingPunct="1">
              <a:spcBef>
                <a:spcPts val="600"/>
              </a:spcBef>
              <a:buClr>
                <a:srgbClr val="93A299"/>
              </a:buClr>
            </a:pPr>
            <a:r>
              <a:rPr lang="en-US" altLang="en-US" sz="3200" dirty="0">
                <a:solidFill>
                  <a:srgbClr val="292934"/>
                </a:solidFill>
              </a:rPr>
              <a:t>Facilitates </a:t>
            </a:r>
            <a:r>
              <a:rPr lang="en-US" altLang="en-US" sz="3200">
                <a:solidFill>
                  <a:srgbClr val="292934"/>
                </a:solidFill>
              </a:rPr>
              <a:t>science-content deepening</a:t>
            </a:r>
            <a:endParaRPr lang="en-US" altLang="en-US" sz="3200" dirty="0">
              <a:solidFill>
                <a:srgbClr val="292934"/>
              </a:solidFill>
            </a:endParaRPr>
          </a:p>
          <a:p>
            <a:pPr lvl="1" eaLnBrk="1" hangingPunct="1">
              <a:buClr>
                <a:srgbClr val="93A299"/>
              </a:buClr>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0" y="421944"/>
            <a:ext cx="8127242" cy="990600"/>
          </a:xfrm>
        </p:spPr>
        <p:txBody>
          <a:bodyPr>
            <a:noAutofit/>
          </a:bodyPr>
          <a:lstStyle/>
          <a:p>
            <a:pPr marL="685800"/>
            <a:r>
              <a:rPr lang="en-US" dirty="0"/>
              <a:t>Key Science Ideas and Observations</a:t>
            </a:r>
          </a:p>
        </p:txBody>
      </p:sp>
      <p:sp>
        <p:nvSpPr>
          <p:cNvPr id="3" name="Content Placeholder 2"/>
          <p:cNvSpPr>
            <a:spLocks noGrp="1"/>
          </p:cNvSpPr>
          <p:nvPr>
            <p:ph idx="1"/>
          </p:nvPr>
        </p:nvSpPr>
        <p:spPr>
          <a:xfrm>
            <a:off x="573205" y="1446663"/>
            <a:ext cx="8243249" cy="5022376"/>
          </a:xfrm>
        </p:spPr>
        <p:txBody>
          <a:bodyPr/>
          <a:lstStyle/>
          <a:p>
            <a:pPr marL="365760" indent="-365760">
              <a:spcBef>
                <a:spcPts val="600"/>
              </a:spcBef>
            </a:pPr>
            <a:r>
              <a:rPr lang="en-US" sz="2800" dirty="0">
                <a:solidFill>
                  <a:srgbClr val="000000"/>
                </a:solidFill>
                <a:latin typeface="Calibri"/>
                <a:cs typeface="Calibri"/>
              </a:rPr>
              <a:t>Earth’s surface has a variety of landforms, such as mountains, hills, valleys, canyons, plains, rivers, and lakes. </a:t>
            </a:r>
          </a:p>
          <a:p>
            <a:pPr marL="365760" indent="-365760">
              <a:spcBef>
                <a:spcPts val="600"/>
              </a:spcBef>
            </a:pPr>
            <a:r>
              <a:rPr lang="en-US" sz="2800" dirty="0">
                <a:solidFill>
                  <a:srgbClr val="000000"/>
                </a:solidFill>
                <a:latin typeface="Calibri"/>
                <a:cs typeface="Calibri"/>
              </a:rPr>
              <a:t>Landforms on Earth are distributed in different patterns and aren’t the same everywhere.</a:t>
            </a:r>
          </a:p>
          <a:p>
            <a:pPr marL="365760" indent="-365760">
              <a:spcBef>
                <a:spcPts val="600"/>
              </a:spcBef>
              <a:buClr>
                <a:srgbClr val="93A299"/>
              </a:buClr>
            </a:pPr>
            <a:r>
              <a:rPr lang="en-US" sz="2800" dirty="0">
                <a:solidFill>
                  <a:srgbClr val="000000"/>
                </a:solidFill>
              </a:rPr>
              <a:t>In the United States, some surface areas are low (valleys, plains), and some are high (mountains). </a:t>
            </a:r>
          </a:p>
          <a:p>
            <a:pPr marL="365760" indent="-365760">
              <a:spcBef>
                <a:spcPts val="600"/>
              </a:spcBef>
              <a:buClr>
                <a:srgbClr val="93A299"/>
              </a:buClr>
            </a:pPr>
            <a:r>
              <a:rPr lang="en-US" sz="2800" dirty="0">
                <a:solidFill>
                  <a:srgbClr val="000000"/>
                </a:solidFill>
              </a:rPr>
              <a:t>There are more mountains in the western US and more lakes in the northern US.</a:t>
            </a:r>
          </a:p>
          <a:p>
            <a:pPr marL="365760" indent="-365760">
              <a:spcBef>
                <a:spcPts val="600"/>
              </a:spcBef>
              <a:buClr>
                <a:srgbClr val="93A299"/>
              </a:buClr>
            </a:pPr>
            <a:r>
              <a:rPr lang="en-US" sz="2800" dirty="0">
                <a:solidFill>
                  <a:srgbClr val="000000"/>
                </a:solidFill>
              </a:rPr>
              <a:t>Many rivers in the US flow north to south, but some flow west to east or east to west.</a:t>
            </a:r>
            <a:r>
              <a:rPr lang="en-US" sz="2800" dirty="0">
                <a:solidFill>
                  <a:srgbClr val="000000"/>
                </a:solidFill>
                <a:latin typeface="Calibri"/>
                <a:cs typeface="Calibri"/>
              </a:rPr>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952" y="598227"/>
            <a:ext cx="685800" cy="685800"/>
          </a:xfrm>
          <a:prstGeom prst="rect">
            <a:avLst/>
          </a:prstGeom>
        </p:spPr>
      </p:pic>
    </p:spTree>
    <p:extLst>
      <p:ext uri="{BB962C8B-B14F-4D97-AF65-F5344CB8AC3E}">
        <p14:creationId xmlns:p14="http://schemas.microsoft.com/office/powerpoint/2010/main" val="28147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EB328-2720-4388-9A7D-121931AD9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AF17BA64-C58C-464E-968F-32BA97CDFF24}"/>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1b</a:t>
            </a:r>
          </a:p>
        </p:txBody>
      </p:sp>
      <p:sp>
        <p:nvSpPr>
          <p:cNvPr id="6" name="TextBox 5">
            <a:extLst>
              <a:ext uri="{FF2B5EF4-FFF2-40B4-BE49-F238E27FC236}">
                <a16:creationId xmlns:a16="http://schemas.microsoft.com/office/drawing/2014/main" id="{FCB0EE60-115C-4AC5-BA99-DCEB56720D0A}"/>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565245"/>
            <a:ext cx="8127242" cy="990600"/>
          </a:xfrm>
        </p:spPr>
        <p:txBody>
          <a:bodyPr>
            <a:noAutofit/>
          </a:bodyPr>
          <a:lstStyle/>
          <a:p>
            <a:pPr lvl="0"/>
            <a:br>
              <a:rPr lang="en-US" sz="3600" dirty="0"/>
            </a:br>
            <a:r>
              <a:rPr lang="en-US" dirty="0"/>
              <a:t>Content Deepening Focus Questions</a:t>
            </a:r>
            <a:br>
              <a:rPr lang="en-US" dirty="0"/>
            </a:br>
            <a:endParaRPr lang="en-US" dirty="0"/>
          </a:p>
        </p:txBody>
      </p:sp>
      <p:sp>
        <p:nvSpPr>
          <p:cNvPr id="3" name="Content Placeholder 2"/>
          <p:cNvSpPr>
            <a:spLocks noGrp="1"/>
          </p:cNvSpPr>
          <p:nvPr>
            <p:ph idx="1"/>
          </p:nvPr>
        </p:nvSpPr>
        <p:spPr>
          <a:xfrm>
            <a:off x="696035" y="1671851"/>
            <a:ext cx="8004412" cy="4495800"/>
          </a:xfrm>
        </p:spPr>
        <p:txBody>
          <a:bodyPr/>
          <a:lstStyle/>
          <a:p>
            <a:pPr marL="0" lvl="1" indent="0">
              <a:spcBef>
                <a:spcPts val="0"/>
              </a:spcBef>
              <a:spcAft>
                <a:spcPts val="2400"/>
              </a:spcAft>
              <a:buNone/>
            </a:pPr>
            <a:r>
              <a:rPr lang="en-US" sz="3200" dirty="0"/>
              <a:t>Do you think the surface of Earth changes? Why do you think that?</a:t>
            </a:r>
          </a:p>
        </p:txBody>
      </p:sp>
    </p:spTree>
    <p:extLst>
      <p:ext uri="{BB962C8B-B14F-4D97-AF65-F5344CB8AC3E}">
        <p14:creationId xmlns:p14="http://schemas.microsoft.com/office/powerpoint/2010/main" val="211983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0" y="559383"/>
            <a:ext cx="9144000" cy="523220"/>
          </a:xfrm>
          <a:prstGeom prst="rect">
            <a:avLst/>
          </a:prstGeom>
          <a:noFill/>
        </p:spPr>
        <p:txBody>
          <a:bodyPr wrap="square" rtlCol="0">
            <a:spAutoFit/>
          </a:bodyPr>
          <a:lstStyle/>
          <a:p>
            <a:pPr algn="ctr"/>
            <a:r>
              <a:rPr lang="en-US" sz="2800" dirty="0">
                <a:solidFill>
                  <a:srgbClr val="FFFF00"/>
                </a:solidFill>
                <a:latin typeface="Arial" pitchFamily="34" charset="0"/>
                <a:cs typeface="Arial" pitchFamily="34" charset="0"/>
              </a:rPr>
              <a:t>Review: Identifying Landforms on Earth’s Surface</a:t>
            </a:r>
          </a:p>
        </p:txBody>
      </p:sp>
      <p:pic>
        <p:nvPicPr>
          <p:cNvPr id="5" name="Picture 4">
            <a:extLst>
              <a:ext uri="{FF2B5EF4-FFF2-40B4-BE49-F238E27FC236}">
                <a16:creationId xmlns:a16="http://schemas.microsoft.com/office/drawing/2014/main" id="{7FB912C0-D9BC-475B-9EA1-1F347F76D3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005080"/>
            <a:ext cx="8839200" cy="5525590"/>
          </a:xfrm>
          <a:prstGeom prst="rect">
            <a:avLst/>
          </a:prstGeom>
        </p:spPr>
      </p:pic>
      <p:sp>
        <p:nvSpPr>
          <p:cNvPr id="6" name="TextBox 5">
            <a:extLst>
              <a:ext uri="{FF2B5EF4-FFF2-40B4-BE49-F238E27FC236}">
                <a16:creationId xmlns:a16="http://schemas.microsoft.com/office/drawing/2014/main" id="{1F2A7EFE-E5E7-48C7-B348-438E5D859CB0}"/>
              </a:ext>
            </a:extLst>
          </p:cNvPr>
          <p:cNvSpPr txBox="1"/>
          <p:nvPr/>
        </p:nvSpPr>
        <p:spPr>
          <a:xfrm>
            <a:off x="7504659" y="6530670"/>
            <a:ext cx="1486941"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628933"/>
            <a:ext cx="8211403" cy="1049740"/>
          </a:xfrm>
        </p:spPr>
        <p:txBody>
          <a:bodyPr>
            <a:noAutofit/>
          </a:bodyPr>
          <a:lstStyle/>
          <a:p>
            <a:r>
              <a:rPr lang="en-US" dirty="0"/>
              <a:t>Investigation 2: Does Earth’s Surface Change?</a:t>
            </a:r>
          </a:p>
        </p:txBody>
      </p:sp>
      <p:sp>
        <p:nvSpPr>
          <p:cNvPr id="3" name="Content Placeholder 2"/>
          <p:cNvSpPr>
            <a:spLocks noGrp="1"/>
          </p:cNvSpPr>
          <p:nvPr>
            <p:ph idx="1"/>
          </p:nvPr>
        </p:nvSpPr>
        <p:spPr>
          <a:xfrm>
            <a:off x="668742" y="2142698"/>
            <a:ext cx="8065825" cy="4258102"/>
          </a:xfrm>
        </p:spPr>
        <p:txBody>
          <a:bodyPr/>
          <a:lstStyle/>
          <a:p>
            <a:pPr marL="0" lvl="1" indent="0">
              <a:spcBef>
                <a:spcPts val="1200"/>
              </a:spcBef>
              <a:buNone/>
            </a:pPr>
            <a:r>
              <a:rPr lang="en-US" sz="3200" dirty="0"/>
              <a:t>Look at the relief map of the United States from our first investigation.</a:t>
            </a:r>
          </a:p>
          <a:p>
            <a:pPr marL="731520" lvl="1" indent="-365760">
              <a:spcBef>
                <a:spcPts val="1200"/>
              </a:spcBef>
            </a:pPr>
            <a:r>
              <a:rPr lang="en-US" sz="3200" dirty="0"/>
              <a:t>Do you think landforms in the United States have always looked the way they </a:t>
            </a:r>
            <a:br>
              <a:rPr lang="en-US" sz="3200" dirty="0"/>
            </a:br>
            <a:r>
              <a:rPr lang="en-US" sz="3200" dirty="0"/>
              <a:t>do today?</a:t>
            </a:r>
          </a:p>
          <a:p>
            <a:pPr marL="731520" lvl="1" indent="-365760">
              <a:spcBef>
                <a:spcPts val="1200"/>
              </a:spcBef>
            </a:pPr>
            <a:r>
              <a:rPr lang="en-US" sz="3200" dirty="0"/>
              <a:t>Do you think landforms in the United States will change in the future?</a:t>
            </a:r>
          </a:p>
        </p:txBody>
      </p:sp>
    </p:spTree>
    <p:extLst>
      <p:ext uri="{BB962C8B-B14F-4D97-AF65-F5344CB8AC3E}">
        <p14:creationId xmlns:p14="http://schemas.microsoft.com/office/powerpoint/2010/main" val="449622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83574" y="529887"/>
            <a:ext cx="9094838" cy="523220"/>
          </a:xfrm>
          <a:prstGeom prst="rect">
            <a:avLst/>
          </a:prstGeom>
          <a:noFill/>
        </p:spPr>
        <p:txBody>
          <a:bodyPr wrap="square" rtlCol="0">
            <a:spAutoFit/>
          </a:bodyPr>
          <a:lstStyle/>
          <a:p>
            <a:pPr algn="ctr"/>
            <a:r>
              <a:rPr lang="en-US" sz="2800" dirty="0">
                <a:solidFill>
                  <a:srgbClr val="FFFF00"/>
                </a:solidFill>
              </a:rPr>
              <a:t>Investigation 2: Does Earth’s Surface Change?</a:t>
            </a:r>
          </a:p>
        </p:txBody>
      </p:sp>
      <p:sp>
        <p:nvSpPr>
          <p:cNvPr id="7" name="TextBox 6">
            <a:extLst>
              <a:ext uri="{FF2B5EF4-FFF2-40B4-BE49-F238E27FC236}">
                <a16:creationId xmlns:a16="http://schemas.microsoft.com/office/drawing/2014/main" id="{F1FD3A71-D4FD-43E0-AA7C-55577F7CF031}"/>
              </a:ext>
            </a:extLst>
          </p:cNvPr>
          <p:cNvSpPr txBox="1"/>
          <p:nvPr/>
        </p:nvSpPr>
        <p:spPr>
          <a:xfrm>
            <a:off x="6222714" y="5686340"/>
            <a:ext cx="1983098"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Pexels.com</a:t>
            </a:r>
          </a:p>
        </p:txBody>
      </p:sp>
      <p:pic>
        <p:nvPicPr>
          <p:cNvPr id="8" name="Picture 7">
            <a:extLst>
              <a:ext uri="{FF2B5EF4-FFF2-40B4-BE49-F238E27FC236}">
                <a16:creationId xmlns:a16="http://schemas.microsoft.com/office/drawing/2014/main" id="{CF39CA43-DE31-4DDD-95B7-04C9263EAE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9317" y="1169487"/>
            <a:ext cx="6025365" cy="4519025"/>
          </a:xfrm>
          <a:prstGeom prst="rect">
            <a:avLst/>
          </a:prstGeom>
          <a:ln>
            <a:solidFill>
              <a:schemeClr val="bg1"/>
            </a:solidFill>
          </a:ln>
        </p:spPr>
      </p:pic>
      <p:sp>
        <p:nvSpPr>
          <p:cNvPr id="6" name="TextBox 5"/>
          <p:cNvSpPr txBox="1"/>
          <p:nvPr/>
        </p:nvSpPr>
        <p:spPr>
          <a:xfrm>
            <a:off x="1227802" y="5855129"/>
            <a:ext cx="6806382" cy="707886"/>
          </a:xfrm>
          <a:prstGeom prst="rect">
            <a:avLst/>
          </a:prstGeom>
          <a:noFill/>
        </p:spPr>
        <p:txBody>
          <a:bodyPr wrap="square" rtlCol="0">
            <a:spAutoFit/>
          </a:bodyPr>
          <a:lstStyle/>
          <a:p>
            <a:pPr algn="ctr"/>
            <a:r>
              <a:rPr lang="en-US" sz="2000" i="1" dirty="0">
                <a:solidFill>
                  <a:schemeClr val="bg1"/>
                </a:solidFill>
              </a:rPr>
              <a:t>Geomorphology</a:t>
            </a:r>
            <a:r>
              <a:rPr lang="en-US" sz="2000" dirty="0">
                <a:solidFill>
                  <a:schemeClr val="bg1"/>
                </a:solidFill>
              </a:rPr>
              <a:t> is the geologic study of Earth’s surface and the natural processes that shape and change its form.</a:t>
            </a:r>
            <a:endParaRPr lang="en-US" sz="2000" i="1"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0841" y="4312502"/>
            <a:ext cx="5181600" cy="2243579"/>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60841" y="1249388"/>
            <a:ext cx="5211820" cy="2366906"/>
          </a:xfrm>
          <a:prstGeom prst="rect">
            <a:avLst/>
          </a:prstGeom>
        </p:spPr>
      </p:pic>
      <p:sp>
        <p:nvSpPr>
          <p:cNvPr id="8" name="TextBox 7"/>
          <p:cNvSpPr txBox="1"/>
          <p:nvPr/>
        </p:nvSpPr>
        <p:spPr>
          <a:xfrm>
            <a:off x="6524428" y="3616294"/>
            <a:ext cx="2448233" cy="246221"/>
          </a:xfrm>
          <a:prstGeom prst="rect">
            <a:avLst/>
          </a:prstGeom>
          <a:noFill/>
        </p:spPr>
        <p:txBody>
          <a:bodyPr wrap="square" rtlCol="0">
            <a:spAutoFit/>
          </a:bodyPr>
          <a:lstStyle/>
          <a:p>
            <a:pPr algn="r"/>
            <a:r>
              <a:rPr lang="en-US" sz="1000" dirty="0">
                <a:solidFill>
                  <a:schemeClr val="bg1"/>
                </a:solidFill>
              </a:rPr>
              <a:t>Photograph by Stephan </a:t>
            </a:r>
            <a:r>
              <a:rPr lang="en-US" sz="1000" dirty="0" err="1">
                <a:solidFill>
                  <a:schemeClr val="bg1"/>
                </a:solidFill>
              </a:rPr>
              <a:t>Debelle</a:t>
            </a:r>
            <a:endParaRPr lang="en-US" sz="1000" dirty="0">
              <a:solidFill>
                <a:schemeClr val="bg1"/>
              </a:solidFill>
            </a:endParaRPr>
          </a:p>
        </p:txBody>
      </p:sp>
      <p:sp>
        <p:nvSpPr>
          <p:cNvPr id="9" name="TextBox 8"/>
          <p:cNvSpPr txBox="1"/>
          <p:nvPr/>
        </p:nvSpPr>
        <p:spPr>
          <a:xfrm>
            <a:off x="174661" y="543859"/>
            <a:ext cx="8798000" cy="646331"/>
          </a:xfrm>
          <a:prstGeom prst="rect">
            <a:avLst/>
          </a:prstGeom>
          <a:noFill/>
        </p:spPr>
        <p:txBody>
          <a:bodyPr wrap="square" rtlCol="0">
            <a:spAutoFit/>
          </a:bodyPr>
          <a:lstStyle/>
          <a:p>
            <a:pPr algn="ctr"/>
            <a:r>
              <a:rPr lang="en-US" sz="3600" dirty="0">
                <a:solidFill>
                  <a:srgbClr val="FFFF00"/>
                </a:solidFill>
                <a:latin typeface="Arial" pitchFamily="34" charset="0"/>
                <a:cs typeface="Arial" pitchFamily="34" charset="0"/>
              </a:rPr>
              <a:t>Geomorphology</a:t>
            </a:r>
          </a:p>
        </p:txBody>
      </p:sp>
      <p:sp>
        <p:nvSpPr>
          <p:cNvPr id="11" name="TextBox 10"/>
          <p:cNvSpPr txBox="1"/>
          <p:nvPr/>
        </p:nvSpPr>
        <p:spPr>
          <a:xfrm>
            <a:off x="292510" y="1206643"/>
            <a:ext cx="2920180"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Earth’s Surface is the interface between the geosphere, the atmosphere, the hydrosphere, and the biosphere.</a:t>
            </a:r>
          </a:p>
          <a:p>
            <a:pPr marL="285750" indent="-285750">
              <a:buFont typeface="Arial" panose="020B0604020202020204" pitchFamily="34" charset="0"/>
              <a:buChar char="•"/>
            </a:pPr>
            <a:r>
              <a:rPr lang="en-US" dirty="0">
                <a:solidFill>
                  <a:schemeClr val="bg1"/>
                </a:solidFill>
              </a:rPr>
              <a:t>The shape of Earth’s surface is a result of competing energy sources and processes:</a:t>
            </a:r>
          </a:p>
        </p:txBody>
      </p:sp>
      <p:sp>
        <p:nvSpPr>
          <p:cNvPr id="12" name="Rectangle 11"/>
          <p:cNvSpPr/>
          <p:nvPr/>
        </p:nvSpPr>
        <p:spPr>
          <a:xfrm>
            <a:off x="457200" y="4191766"/>
            <a:ext cx="2244211" cy="377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Geothermal Energy</a:t>
            </a:r>
          </a:p>
        </p:txBody>
      </p:sp>
      <p:sp>
        <p:nvSpPr>
          <p:cNvPr id="13" name="TextBox 12"/>
          <p:cNvSpPr txBox="1"/>
          <p:nvPr/>
        </p:nvSpPr>
        <p:spPr>
          <a:xfrm>
            <a:off x="567815" y="4646596"/>
            <a:ext cx="2202426" cy="646331"/>
          </a:xfrm>
          <a:prstGeom prst="rect">
            <a:avLst/>
          </a:prstGeom>
          <a:noFill/>
        </p:spPr>
        <p:txBody>
          <a:bodyPr wrap="square" rtlCol="0">
            <a:spAutoFit/>
          </a:bodyPr>
          <a:lstStyle/>
          <a:p>
            <a:r>
              <a:rPr lang="en-US" dirty="0">
                <a:solidFill>
                  <a:srgbClr val="FF0000"/>
                </a:solidFill>
              </a:rPr>
              <a:t>Plate tectonics builds up the land.</a:t>
            </a:r>
          </a:p>
        </p:txBody>
      </p:sp>
      <p:sp>
        <p:nvSpPr>
          <p:cNvPr id="14" name="Rectangle 13"/>
          <p:cNvSpPr/>
          <p:nvPr/>
        </p:nvSpPr>
        <p:spPr>
          <a:xfrm>
            <a:off x="457199" y="5385058"/>
            <a:ext cx="2244211" cy="3778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Solar Energy</a:t>
            </a:r>
          </a:p>
        </p:txBody>
      </p:sp>
      <p:sp>
        <p:nvSpPr>
          <p:cNvPr id="15" name="TextBox 14"/>
          <p:cNvSpPr txBox="1"/>
          <p:nvPr/>
        </p:nvSpPr>
        <p:spPr>
          <a:xfrm>
            <a:off x="567815" y="5856597"/>
            <a:ext cx="2202426" cy="923330"/>
          </a:xfrm>
          <a:prstGeom prst="rect">
            <a:avLst/>
          </a:prstGeom>
          <a:noFill/>
        </p:spPr>
        <p:txBody>
          <a:bodyPr wrap="square" rtlCol="0">
            <a:spAutoFit/>
          </a:bodyPr>
          <a:lstStyle/>
          <a:p>
            <a:r>
              <a:rPr lang="en-US" dirty="0">
                <a:solidFill>
                  <a:srgbClr val="00B0F0"/>
                </a:solidFill>
              </a:rPr>
              <a:t>Climate and erosion wear down the land.</a:t>
            </a:r>
          </a:p>
        </p:txBody>
      </p:sp>
      <p:sp>
        <p:nvSpPr>
          <p:cNvPr id="16" name="TextBox 15">
            <a:extLst>
              <a:ext uri="{FF2B5EF4-FFF2-40B4-BE49-F238E27FC236}">
                <a16:creationId xmlns:a16="http://schemas.microsoft.com/office/drawing/2014/main" id="{71A826FB-18A7-43B0-8DCE-B26F282A5420}"/>
              </a:ext>
            </a:extLst>
          </p:cNvPr>
          <p:cNvSpPr txBox="1"/>
          <p:nvPr/>
        </p:nvSpPr>
        <p:spPr>
          <a:xfrm>
            <a:off x="3760841" y="4068478"/>
            <a:ext cx="5181600" cy="246221"/>
          </a:xfrm>
          <a:prstGeom prst="rect">
            <a:avLst/>
          </a:prstGeom>
          <a:solidFill>
            <a:schemeClr val="bg1"/>
          </a:solidFill>
        </p:spPr>
        <p:txBody>
          <a:bodyPr wrap="square" rtlCol="0">
            <a:spAutoFit/>
          </a:bodyPr>
          <a:lstStyle/>
          <a:p>
            <a:pPr algn="ctr"/>
            <a:r>
              <a:rPr lang="en-US" sz="1000" dirty="0">
                <a:solidFill>
                  <a:srgbClr val="000000"/>
                </a:solidFill>
              </a:rPr>
              <a:t>Earth is an open system that exchanges energy and mass with its surroundings.</a:t>
            </a:r>
          </a:p>
        </p:txBody>
      </p:sp>
      <p:sp>
        <p:nvSpPr>
          <p:cNvPr id="17" name="TextBox 16">
            <a:extLst>
              <a:ext uri="{FF2B5EF4-FFF2-40B4-BE49-F238E27FC236}">
                <a16:creationId xmlns:a16="http://schemas.microsoft.com/office/drawing/2014/main" id="{342BB871-F151-44ED-8A7E-7294C4A50FF1}"/>
              </a:ext>
            </a:extLst>
          </p:cNvPr>
          <p:cNvSpPr txBox="1"/>
          <p:nvPr/>
        </p:nvSpPr>
        <p:spPr>
          <a:xfrm>
            <a:off x="6494208" y="6553199"/>
            <a:ext cx="2448233" cy="246221"/>
          </a:xfrm>
          <a:prstGeom prst="rect">
            <a:avLst/>
          </a:prstGeom>
          <a:noFill/>
        </p:spPr>
        <p:txBody>
          <a:bodyPr wrap="square" rtlCol="0">
            <a:spAutoFit/>
          </a:bodyPr>
          <a:lstStyle/>
          <a:p>
            <a:pPr algn="r"/>
            <a:r>
              <a:rPr lang="en-US" sz="1000" dirty="0">
                <a:solidFill>
                  <a:schemeClr val="bg1"/>
                </a:solidFill>
              </a:rPr>
              <a:t>Courtesy of Cal Poly Pomona</a:t>
            </a:r>
          </a:p>
        </p:txBody>
      </p:sp>
    </p:spTree>
    <p:extLst>
      <p:ext uri="{BB962C8B-B14F-4D97-AF65-F5344CB8AC3E}">
        <p14:creationId xmlns:p14="http://schemas.microsoft.com/office/powerpoint/2010/main" val="797263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p:cNvSpPr txBox="1"/>
          <p:nvPr/>
        </p:nvSpPr>
        <p:spPr>
          <a:xfrm>
            <a:off x="49162" y="442452"/>
            <a:ext cx="9094838" cy="523220"/>
          </a:xfrm>
          <a:prstGeom prst="rect">
            <a:avLst/>
          </a:prstGeom>
          <a:noFill/>
        </p:spPr>
        <p:txBody>
          <a:bodyPr wrap="square" rtlCol="0">
            <a:spAutoFit/>
          </a:bodyPr>
          <a:lstStyle/>
          <a:p>
            <a:pPr algn="ctr"/>
            <a:r>
              <a:rPr lang="en-US" sz="2800" dirty="0">
                <a:solidFill>
                  <a:srgbClr val="FFFF00"/>
                </a:solidFill>
                <a:latin typeface="Arial" pitchFamily="34" charset="0"/>
                <a:cs typeface="Arial" pitchFamily="34" charset="0"/>
              </a:rPr>
              <a:t>Investigation 2: Does Earth’s Surface Change?</a:t>
            </a:r>
          </a:p>
        </p:txBody>
      </p:sp>
      <p:sp>
        <p:nvSpPr>
          <p:cNvPr id="9" name="TextBox 8"/>
          <p:cNvSpPr txBox="1"/>
          <p:nvPr/>
        </p:nvSpPr>
        <p:spPr>
          <a:xfrm>
            <a:off x="2364658" y="850723"/>
            <a:ext cx="4414684" cy="369332"/>
          </a:xfrm>
          <a:prstGeom prst="rect">
            <a:avLst/>
          </a:prstGeom>
          <a:noFill/>
        </p:spPr>
        <p:txBody>
          <a:bodyPr wrap="square" rtlCol="0">
            <a:spAutoFit/>
          </a:bodyPr>
          <a:lstStyle/>
          <a:p>
            <a:pPr algn="ctr"/>
            <a:r>
              <a:rPr lang="en-US" dirty="0">
                <a:solidFill>
                  <a:srgbClr val="FF0000"/>
                </a:solidFill>
              </a:rPr>
              <a:t>Plate tectonics</a:t>
            </a:r>
            <a:r>
              <a:rPr lang="en-US" dirty="0">
                <a:solidFill>
                  <a:schemeClr val="bg1"/>
                </a:solidFill>
              </a:rPr>
              <a:t> builds up Earth’s surface.</a:t>
            </a:r>
            <a:endParaRPr lang="en-US" dirty="0">
              <a:solidFill>
                <a:srgbClr val="FF0000"/>
              </a:solidFill>
            </a:endParaRPr>
          </a:p>
        </p:txBody>
      </p:sp>
      <p:sp>
        <p:nvSpPr>
          <p:cNvPr id="10" name="TextBox 9"/>
          <p:cNvSpPr txBox="1"/>
          <p:nvPr/>
        </p:nvSpPr>
        <p:spPr>
          <a:xfrm>
            <a:off x="3134032" y="6579936"/>
            <a:ext cx="2925097" cy="246221"/>
          </a:xfrm>
          <a:prstGeom prst="rect">
            <a:avLst/>
          </a:prstGeom>
          <a:noFill/>
        </p:spPr>
        <p:txBody>
          <a:bodyPr wrap="square" rtlCol="0">
            <a:spAutoFit/>
          </a:bodyPr>
          <a:lstStyle/>
          <a:p>
            <a:pPr algn="ctr"/>
            <a:r>
              <a:rPr lang="en-US" sz="1000" dirty="0">
                <a:solidFill>
                  <a:schemeClr val="bg1"/>
                </a:solidFill>
              </a:rPr>
              <a:t>Photographs by Jeffery Marshall</a:t>
            </a:r>
          </a:p>
        </p:txBody>
      </p:sp>
      <p:grpSp>
        <p:nvGrpSpPr>
          <p:cNvPr id="3" name="Group 2">
            <a:extLst>
              <a:ext uri="{FF2B5EF4-FFF2-40B4-BE49-F238E27FC236}">
                <a16:creationId xmlns:a16="http://schemas.microsoft.com/office/drawing/2014/main" id="{B5324F9B-B511-4DF1-8A74-C2C106D7126A}"/>
              </a:ext>
            </a:extLst>
          </p:cNvPr>
          <p:cNvGrpSpPr/>
          <p:nvPr/>
        </p:nvGrpSpPr>
        <p:grpSpPr>
          <a:xfrm>
            <a:off x="691585" y="1255025"/>
            <a:ext cx="7760825" cy="5356754"/>
            <a:chOff x="691585" y="1255025"/>
            <a:chExt cx="7760825" cy="5356754"/>
          </a:xfrm>
        </p:grpSpPr>
        <p:pic>
          <p:nvPicPr>
            <p:cNvPr id="12" name="Picture 11" descr="01_Gr4_ECS_CD_Day_1_JSM_02_16_Slide_06.jpg">
              <a:extLst>
                <a:ext uri="{FF2B5EF4-FFF2-40B4-BE49-F238E27FC236}">
                  <a16:creationId xmlns:a16="http://schemas.microsoft.com/office/drawing/2014/main" id="{7E89BD6A-41FA-4B9A-971A-C8839EBA6C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585" y="1255025"/>
              <a:ext cx="7760825" cy="5356754"/>
            </a:xfrm>
            <a:prstGeom prst="rect">
              <a:avLst/>
            </a:prstGeom>
          </p:spPr>
        </p:pic>
        <p:sp>
          <p:nvSpPr>
            <p:cNvPr id="2" name="TextBox 1">
              <a:extLst>
                <a:ext uri="{FF2B5EF4-FFF2-40B4-BE49-F238E27FC236}">
                  <a16:creationId xmlns:a16="http://schemas.microsoft.com/office/drawing/2014/main" id="{0D48E94B-6088-4A09-916F-39C1FA99DD36}"/>
                </a:ext>
              </a:extLst>
            </p:cNvPr>
            <p:cNvSpPr txBox="1"/>
            <p:nvPr/>
          </p:nvSpPr>
          <p:spPr>
            <a:xfrm>
              <a:off x="4931610" y="5934138"/>
              <a:ext cx="2943434" cy="523220"/>
            </a:xfrm>
            <a:prstGeom prst="rect">
              <a:avLst/>
            </a:prstGeom>
            <a:solidFill>
              <a:srgbClr val="000000"/>
            </a:solidFill>
          </p:spPr>
          <p:txBody>
            <a:bodyPr wrap="none" rtlCol="0">
              <a:spAutoFit/>
            </a:bodyPr>
            <a:lstStyle/>
            <a:p>
              <a:pPr algn="ctr"/>
              <a:r>
                <a:rPr lang="en-US" sz="1400" dirty="0">
                  <a:solidFill>
                    <a:schemeClr val="bg1"/>
                  </a:solidFill>
                </a:rPr>
                <a:t>Coastal Uplift, Cahuita, Costa Rica</a:t>
              </a:r>
            </a:p>
            <a:p>
              <a:pPr algn="ctr"/>
              <a:r>
                <a:rPr lang="en-US" sz="1400" dirty="0">
                  <a:solidFill>
                    <a:schemeClr val="bg1"/>
                  </a:solidFill>
                </a:rPr>
                <a:t>M 7.7 Limón Earthquake (1991)</a:t>
              </a:r>
            </a:p>
          </p:txBody>
        </p:sp>
        <p:sp>
          <p:nvSpPr>
            <p:cNvPr id="7" name="TextBox 6">
              <a:extLst>
                <a:ext uri="{FF2B5EF4-FFF2-40B4-BE49-F238E27FC236}">
                  <a16:creationId xmlns:a16="http://schemas.microsoft.com/office/drawing/2014/main" id="{F19BB6BD-0E00-4B34-968E-8DCDB7779E91}"/>
                </a:ext>
              </a:extLst>
            </p:cNvPr>
            <p:cNvSpPr txBox="1"/>
            <p:nvPr/>
          </p:nvSpPr>
          <p:spPr>
            <a:xfrm>
              <a:off x="1397966" y="5934138"/>
              <a:ext cx="2814425" cy="523220"/>
            </a:xfrm>
            <a:prstGeom prst="rect">
              <a:avLst/>
            </a:prstGeom>
            <a:solidFill>
              <a:srgbClr val="000000"/>
            </a:solidFill>
          </p:spPr>
          <p:txBody>
            <a:bodyPr wrap="none" rtlCol="0">
              <a:spAutoFit/>
            </a:bodyPr>
            <a:lstStyle/>
            <a:p>
              <a:pPr algn="ctr"/>
              <a:r>
                <a:rPr lang="en-US" sz="1400" dirty="0">
                  <a:solidFill>
                    <a:schemeClr val="bg1"/>
                  </a:solidFill>
                </a:rPr>
                <a:t>Blocky Lava Flow, </a:t>
              </a:r>
              <a:r>
                <a:rPr lang="en-US" sz="1400" dirty="0" err="1">
                  <a:solidFill>
                    <a:schemeClr val="bg1"/>
                  </a:solidFill>
                </a:rPr>
                <a:t>Volcán</a:t>
              </a:r>
              <a:r>
                <a:rPr lang="en-US" sz="1400" dirty="0">
                  <a:solidFill>
                    <a:schemeClr val="bg1"/>
                  </a:solidFill>
                </a:rPr>
                <a:t> Arenal,</a:t>
              </a:r>
            </a:p>
            <a:p>
              <a:pPr algn="ctr"/>
              <a:r>
                <a:rPr lang="en-US" sz="1400" dirty="0">
                  <a:solidFill>
                    <a:schemeClr val="bg1"/>
                  </a:solidFill>
                </a:rPr>
                <a:t>Fortuna, Costa Rica (1992)</a:t>
              </a:r>
            </a:p>
          </p:txBody>
        </p:sp>
      </p:grpSp>
    </p:spTree>
    <p:extLst>
      <p:ext uri="{BB962C8B-B14F-4D97-AF65-F5344CB8AC3E}">
        <p14:creationId xmlns:p14="http://schemas.microsoft.com/office/powerpoint/2010/main" val="809776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p:cNvSpPr txBox="1"/>
          <p:nvPr/>
        </p:nvSpPr>
        <p:spPr>
          <a:xfrm>
            <a:off x="49162" y="442452"/>
            <a:ext cx="9094838" cy="523220"/>
          </a:xfrm>
          <a:prstGeom prst="rect">
            <a:avLst/>
          </a:prstGeom>
          <a:noFill/>
        </p:spPr>
        <p:txBody>
          <a:bodyPr wrap="square" rtlCol="0">
            <a:spAutoFit/>
          </a:bodyPr>
          <a:lstStyle/>
          <a:p>
            <a:pPr algn="ctr"/>
            <a:r>
              <a:rPr lang="en-US" sz="2800" dirty="0">
                <a:solidFill>
                  <a:srgbClr val="FFFF00"/>
                </a:solidFill>
                <a:latin typeface="Arial" pitchFamily="34" charset="0"/>
                <a:cs typeface="Arial" pitchFamily="34" charset="0"/>
              </a:rPr>
              <a:t>Investigation 2: Does Earth’s Surface Change?</a:t>
            </a:r>
          </a:p>
        </p:txBody>
      </p:sp>
      <p:sp>
        <p:nvSpPr>
          <p:cNvPr id="9" name="TextBox 8"/>
          <p:cNvSpPr txBox="1"/>
          <p:nvPr/>
        </p:nvSpPr>
        <p:spPr>
          <a:xfrm>
            <a:off x="2364658" y="850723"/>
            <a:ext cx="4414684" cy="369332"/>
          </a:xfrm>
          <a:prstGeom prst="rect">
            <a:avLst/>
          </a:prstGeom>
          <a:noFill/>
        </p:spPr>
        <p:txBody>
          <a:bodyPr wrap="square" rtlCol="0">
            <a:spAutoFit/>
          </a:bodyPr>
          <a:lstStyle/>
          <a:p>
            <a:pPr algn="ctr"/>
            <a:r>
              <a:rPr lang="en-US" dirty="0">
                <a:solidFill>
                  <a:srgbClr val="00B0F0"/>
                </a:solidFill>
              </a:rPr>
              <a:t>Erosion</a:t>
            </a:r>
            <a:r>
              <a:rPr lang="en-US" dirty="0">
                <a:solidFill>
                  <a:srgbClr val="FF0000"/>
                </a:solidFill>
              </a:rPr>
              <a:t> </a:t>
            </a:r>
            <a:r>
              <a:rPr lang="en-US" dirty="0">
                <a:solidFill>
                  <a:schemeClr val="bg1"/>
                </a:solidFill>
              </a:rPr>
              <a:t>wears down Earth’s surface.</a:t>
            </a:r>
            <a:endParaRPr lang="en-US"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2329" y="1217706"/>
            <a:ext cx="3222383" cy="53286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39290" y="1222404"/>
            <a:ext cx="3205135" cy="5323935"/>
          </a:xfrm>
          <a:prstGeom prst="rect">
            <a:avLst/>
          </a:prstGeom>
        </p:spPr>
      </p:pic>
      <p:sp>
        <p:nvSpPr>
          <p:cNvPr id="6" name="TextBox 5">
            <a:extLst>
              <a:ext uri="{FF2B5EF4-FFF2-40B4-BE49-F238E27FC236}">
                <a16:creationId xmlns:a16="http://schemas.microsoft.com/office/drawing/2014/main" id="{8BDF35E4-B725-49D5-B1C1-49C48D42D48E}"/>
              </a:ext>
            </a:extLst>
          </p:cNvPr>
          <p:cNvSpPr txBox="1"/>
          <p:nvPr/>
        </p:nvSpPr>
        <p:spPr>
          <a:xfrm>
            <a:off x="3134032" y="6579936"/>
            <a:ext cx="2925097" cy="246221"/>
          </a:xfrm>
          <a:prstGeom prst="rect">
            <a:avLst/>
          </a:prstGeom>
          <a:noFill/>
        </p:spPr>
        <p:txBody>
          <a:bodyPr wrap="square" rtlCol="0">
            <a:spAutoFit/>
          </a:bodyPr>
          <a:lstStyle/>
          <a:p>
            <a:pPr algn="ctr"/>
            <a:r>
              <a:rPr lang="en-US" sz="1000" dirty="0">
                <a:solidFill>
                  <a:schemeClr val="bg1"/>
                </a:solidFill>
              </a:rPr>
              <a:t>Source: unknown</a:t>
            </a:r>
          </a:p>
        </p:txBody>
      </p:sp>
    </p:spTree>
    <p:extLst>
      <p:ext uri="{BB962C8B-B14F-4D97-AF65-F5344CB8AC3E}">
        <p14:creationId xmlns:p14="http://schemas.microsoft.com/office/powerpoint/2010/main" val="359824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DC677F-F8DF-4771-A50C-F47332C183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3718" y="1212404"/>
            <a:ext cx="7551114" cy="5123970"/>
          </a:xfrm>
          <a:prstGeom prst="rect">
            <a:avLst/>
          </a:prstGeom>
        </p:spPr>
      </p:pic>
      <p:sp>
        <p:nvSpPr>
          <p:cNvPr id="9" name="TextBox 8">
            <a:extLst>
              <a:ext uri="{FF2B5EF4-FFF2-40B4-BE49-F238E27FC236}">
                <a16:creationId xmlns:a16="http://schemas.microsoft.com/office/drawing/2014/main" id="{7002CF0E-BDB2-496D-B089-14536B698A29}"/>
              </a:ext>
            </a:extLst>
          </p:cNvPr>
          <p:cNvSpPr txBox="1"/>
          <p:nvPr/>
        </p:nvSpPr>
        <p:spPr>
          <a:xfrm>
            <a:off x="3739828" y="6336374"/>
            <a:ext cx="483497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NASA/GSFC/METI/ERSDAC/JAROS, and U.S./Japan ASTER Science Team</a:t>
            </a:r>
          </a:p>
        </p:txBody>
      </p:sp>
      <p:sp>
        <p:nvSpPr>
          <p:cNvPr id="3" name="TextBox 2"/>
          <p:cNvSpPr txBox="1"/>
          <p:nvPr/>
        </p:nvSpPr>
        <p:spPr>
          <a:xfrm>
            <a:off x="0" y="600219"/>
            <a:ext cx="9144000" cy="523220"/>
          </a:xfrm>
          <a:prstGeom prst="rect">
            <a:avLst/>
          </a:prstGeom>
          <a:noFill/>
        </p:spPr>
        <p:txBody>
          <a:bodyPr wrap="square" rtlCol="0">
            <a:spAutoFit/>
          </a:bodyPr>
          <a:lstStyle/>
          <a:p>
            <a:pPr algn="ctr"/>
            <a:r>
              <a:rPr lang="en-US" sz="2800" dirty="0">
                <a:solidFill>
                  <a:srgbClr val="FFFF00"/>
                </a:solidFill>
                <a:latin typeface="Arial" pitchFamily="34" charset="0"/>
                <a:cs typeface="Arial" pitchFamily="34" charset="0"/>
              </a:rPr>
              <a:t>Investigation 2: Does Earth’s Surface Change?</a:t>
            </a:r>
          </a:p>
        </p:txBody>
      </p:sp>
      <p:sp>
        <p:nvSpPr>
          <p:cNvPr id="6" name="TextBox 5"/>
          <p:cNvSpPr txBox="1"/>
          <p:nvPr/>
        </p:nvSpPr>
        <p:spPr>
          <a:xfrm rot="10800000">
            <a:off x="855404" y="1209368"/>
            <a:ext cx="7511847" cy="750938"/>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17175EFC-588A-4DDB-AEF5-A94B6C623062}"/>
              </a:ext>
            </a:extLst>
          </p:cNvPr>
          <p:cNvSpPr txBox="1"/>
          <p:nvPr/>
        </p:nvSpPr>
        <p:spPr>
          <a:xfrm>
            <a:off x="838200" y="1212404"/>
            <a:ext cx="3119637"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Sierra Nevada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Owens Valley, California</a:t>
            </a:r>
          </a:p>
        </p:txBody>
      </p:sp>
      <p:sp>
        <p:nvSpPr>
          <p:cNvPr id="12" name="TextBox 11">
            <a:extLst>
              <a:ext uri="{FF2B5EF4-FFF2-40B4-BE49-F238E27FC236}">
                <a16:creationId xmlns:a16="http://schemas.microsoft.com/office/drawing/2014/main" id="{2008D480-D623-45DF-A13D-18FD4F057DA5}"/>
              </a:ext>
            </a:extLst>
          </p:cNvPr>
          <p:cNvSpPr txBox="1"/>
          <p:nvPr/>
        </p:nvSpPr>
        <p:spPr>
          <a:xfrm>
            <a:off x="2638227" y="4414491"/>
            <a:ext cx="3946657" cy="954107"/>
          </a:xfrm>
          <a:prstGeom prst="rect">
            <a:avLst/>
          </a:prstGeom>
          <a:noFill/>
        </p:spPr>
        <p:txBody>
          <a:bodyPr wrap="none" rtlCol="0">
            <a:spAutoFit/>
          </a:bodyPr>
          <a:lstStyle/>
          <a:p>
            <a:pPr algn="ctr"/>
            <a:r>
              <a:rPr lang="en-US" sz="28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Topography</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refers to the </a:t>
            </a:r>
            <a:b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shape of Earth’s surface.</a:t>
            </a:r>
          </a:p>
        </p:txBody>
      </p:sp>
    </p:spTree>
    <p:extLst>
      <p:ext uri="{BB962C8B-B14F-4D97-AF65-F5344CB8AC3E}">
        <p14:creationId xmlns:p14="http://schemas.microsoft.com/office/powerpoint/2010/main" val="179992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533400" y="1447800"/>
            <a:ext cx="8153400" cy="4876800"/>
          </a:xfrm>
        </p:spPr>
        <p:txBody>
          <a:bodyPr/>
          <a:lstStyle/>
          <a:p>
            <a:pPr marL="0" indent="0" eaLnBrk="1" hangingPunct="1">
              <a:buClr>
                <a:srgbClr val="93A299"/>
              </a:buClr>
              <a:buFont typeface="Arial" charset="0"/>
              <a:buNone/>
              <a:defRPr/>
            </a:pPr>
            <a:r>
              <a:rPr lang="en-US" sz="3200" dirty="0">
                <a:solidFill>
                  <a:srgbClr val="292934"/>
                </a:solidFill>
              </a:rPr>
              <a:t>Extends the </a:t>
            </a:r>
            <a:r>
              <a:rPr lang="en-US" sz="3200" dirty="0" err="1">
                <a:solidFill>
                  <a:srgbClr val="292934"/>
                </a:solidFill>
              </a:rPr>
              <a:t>STeLLA</a:t>
            </a:r>
            <a:r>
              <a:rPr lang="en-US" sz="3200" dirty="0">
                <a:solidFill>
                  <a:srgbClr val="292934"/>
                </a:solidFill>
              </a:rPr>
              <a:t>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99B91C-5AA5-46B7-9459-33C887F8C8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3718" y="1212404"/>
            <a:ext cx="7551114" cy="5123970"/>
          </a:xfrm>
          <a:prstGeom prst="rect">
            <a:avLst/>
          </a:prstGeom>
        </p:spPr>
      </p:pic>
      <p:sp>
        <p:nvSpPr>
          <p:cNvPr id="9" name="TextBox 8">
            <a:extLst>
              <a:ext uri="{FF2B5EF4-FFF2-40B4-BE49-F238E27FC236}">
                <a16:creationId xmlns:a16="http://schemas.microsoft.com/office/drawing/2014/main" id="{4F1A7D07-5E01-44FC-A4AE-CE29A9F1266F}"/>
              </a:ext>
            </a:extLst>
          </p:cNvPr>
          <p:cNvSpPr txBox="1"/>
          <p:nvPr/>
        </p:nvSpPr>
        <p:spPr>
          <a:xfrm>
            <a:off x="3739828" y="6336374"/>
            <a:ext cx="483497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NASA/GSFC/METI/ERSDAC/JAROS, and U.S./Japan ASTER Science Team</a:t>
            </a:r>
          </a:p>
        </p:txBody>
      </p:sp>
      <p:sp>
        <p:nvSpPr>
          <p:cNvPr id="3" name="TextBox 2"/>
          <p:cNvSpPr txBox="1"/>
          <p:nvPr/>
        </p:nvSpPr>
        <p:spPr>
          <a:xfrm>
            <a:off x="0" y="600219"/>
            <a:ext cx="9144000" cy="523220"/>
          </a:xfrm>
          <a:prstGeom prst="rect">
            <a:avLst/>
          </a:prstGeom>
          <a:noFill/>
        </p:spPr>
        <p:txBody>
          <a:bodyPr wrap="square" rtlCol="0">
            <a:spAutoFit/>
          </a:bodyPr>
          <a:lstStyle/>
          <a:p>
            <a:pPr algn="ctr"/>
            <a:r>
              <a:rPr lang="en-US" sz="2800" dirty="0">
                <a:solidFill>
                  <a:srgbClr val="FFFF00"/>
                </a:solidFill>
              </a:rPr>
              <a:t>Investigation 2: Does Earth’s Surface Change?</a:t>
            </a:r>
          </a:p>
        </p:txBody>
      </p:sp>
      <p:sp>
        <p:nvSpPr>
          <p:cNvPr id="6" name="TextBox 5"/>
          <p:cNvSpPr txBox="1"/>
          <p:nvPr/>
        </p:nvSpPr>
        <p:spPr>
          <a:xfrm rot="10800000">
            <a:off x="855404" y="1209368"/>
            <a:ext cx="7511847" cy="750938"/>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9B563EF-A628-4F75-82A8-3A23632E4399}"/>
              </a:ext>
            </a:extLst>
          </p:cNvPr>
          <p:cNvSpPr txBox="1"/>
          <p:nvPr/>
        </p:nvSpPr>
        <p:spPr>
          <a:xfrm>
            <a:off x="1527192" y="3989753"/>
            <a:ext cx="6089616" cy="1815882"/>
          </a:xfrm>
          <a:prstGeom prst="rect">
            <a:avLst/>
          </a:prstGeom>
          <a:noFill/>
        </p:spPr>
        <p:txBody>
          <a:bodyPr wrap="none" rtlCol="0">
            <a:spAutoFit/>
          </a:bodyPr>
          <a:lstStyle/>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Topography is the result of</a:t>
            </a:r>
          </a:p>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competing natural processes that</a:t>
            </a:r>
          </a:p>
          <a:p>
            <a:pPr algn="ctr"/>
            <a:r>
              <a:rPr lang="en-US" sz="28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build up </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a:t>
            </a:r>
            <a:r>
              <a:rPr lang="en-US" sz="2800" b="1" dirty="0">
                <a:solidFill>
                  <a:srgbClr val="66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wear down </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Earth’s surface</a:t>
            </a:r>
          </a:p>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at the same time.</a:t>
            </a:r>
          </a:p>
        </p:txBody>
      </p:sp>
      <p:sp>
        <p:nvSpPr>
          <p:cNvPr id="11" name="TextBox 10">
            <a:extLst>
              <a:ext uri="{FF2B5EF4-FFF2-40B4-BE49-F238E27FC236}">
                <a16:creationId xmlns:a16="http://schemas.microsoft.com/office/drawing/2014/main" id="{F4CEC9E1-276A-410C-B244-11D833A434BD}"/>
              </a:ext>
            </a:extLst>
          </p:cNvPr>
          <p:cNvSpPr txBox="1"/>
          <p:nvPr/>
        </p:nvSpPr>
        <p:spPr>
          <a:xfrm>
            <a:off x="838200" y="1212404"/>
            <a:ext cx="3119637"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Sierra Nevada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Owens Valley, California</a:t>
            </a:r>
          </a:p>
        </p:txBody>
      </p:sp>
    </p:spTree>
    <p:extLst>
      <p:ext uri="{BB962C8B-B14F-4D97-AF65-F5344CB8AC3E}">
        <p14:creationId xmlns:p14="http://schemas.microsoft.com/office/powerpoint/2010/main" val="102775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18B64E-B0E6-468C-A9E3-0DB6F2B67F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3718" y="1212404"/>
            <a:ext cx="7551114" cy="5123970"/>
          </a:xfrm>
          <a:prstGeom prst="rect">
            <a:avLst/>
          </a:prstGeom>
        </p:spPr>
      </p:pic>
      <p:sp>
        <p:nvSpPr>
          <p:cNvPr id="9" name="TextBox 8">
            <a:extLst>
              <a:ext uri="{FF2B5EF4-FFF2-40B4-BE49-F238E27FC236}">
                <a16:creationId xmlns:a16="http://schemas.microsoft.com/office/drawing/2014/main" id="{CF96AE8F-0B69-4619-BBC8-3300CC52A2A1}"/>
              </a:ext>
            </a:extLst>
          </p:cNvPr>
          <p:cNvSpPr txBox="1"/>
          <p:nvPr/>
        </p:nvSpPr>
        <p:spPr>
          <a:xfrm>
            <a:off x="3739828" y="6336374"/>
            <a:ext cx="483497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NASA/GSFC/METI/ERSDAC/JAROS, and U.S./Japan ASTER Science Team</a:t>
            </a:r>
          </a:p>
        </p:txBody>
      </p:sp>
      <p:sp>
        <p:nvSpPr>
          <p:cNvPr id="3" name="TextBox 2"/>
          <p:cNvSpPr txBox="1"/>
          <p:nvPr/>
        </p:nvSpPr>
        <p:spPr>
          <a:xfrm>
            <a:off x="0" y="600219"/>
            <a:ext cx="9144000" cy="523220"/>
          </a:xfrm>
          <a:prstGeom prst="rect">
            <a:avLst/>
          </a:prstGeom>
          <a:noFill/>
        </p:spPr>
        <p:txBody>
          <a:bodyPr wrap="square" rtlCol="0">
            <a:spAutoFit/>
          </a:bodyPr>
          <a:lstStyle/>
          <a:p>
            <a:pPr algn="ctr"/>
            <a:r>
              <a:rPr lang="en-US" sz="2800" dirty="0">
                <a:solidFill>
                  <a:srgbClr val="FFFF00"/>
                </a:solidFill>
                <a:latin typeface="Arial" pitchFamily="34" charset="0"/>
                <a:cs typeface="Arial" pitchFamily="34" charset="0"/>
              </a:rPr>
              <a:t>Investigation 2: Does Earth’s Surface Change?</a:t>
            </a:r>
          </a:p>
        </p:txBody>
      </p:sp>
      <p:sp>
        <p:nvSpPr>
          <p:cNvPr id="6" name="TextBox 5"/>
          <p:cNvSpPr txBox="1"/>
          <p:nvPr/>
        </p:nvSpPr>
        <p:spPr>
          <a:xfrm rot="10800000">
            <a:off x="855404" y="1209368"/>
            <a:ext cx="7511847" cy="750938"/>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83DF127-5646-453C-9792-81645096BF2D}"/>
              </a:ext>
            </a:extLst>
          </p:cNvPr>
          <p:cNvSpPr txBox="1"/>
          <p:nvPr/>
        </p:nvSpPr>
        <p:spPr>
          <a:xfrm>
            <a:off x="1606477" y="2286000"/>
            <a:ext cx="5931046" cy="4031873"/>
          </a:xfrm>
          <a:prstGeom prst="rect">
            <a:avLst/>
          </a:prstGeom>
          <a:noFill/>
        </p:spPr>
        <p:txBody>
          <a:bodyPr wrap="none" rtlCol="0">
            <a:spAutoFit/>
          </a:bodyPr>
          <a:lstStyle/>
          <a:p>
            <a:pPr algn="ctr"/>
            <a:r>
              <a:rPr lang="en-US" sz="3200" b="1" i="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Plate tectonics </a:t>
            </a: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a:t>
            </a:r>
            <a:r>
              <a:rPr lang="en-US" sz="3200" b="1" i="1" dirty="0">
                <a:solidFill>
                  <a:srgbClr val="66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climate</a:t>
            </a: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vary</a:t>
            </a:r>
          </a:p>
          <a:p>
            <a:pPr algn="ct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from place to place.</a:t>
            </a:r>
          </a:p>
          <a:p>
            <a:pPr algn="ctr"/>
            <a:endPar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Earth’s surface gets </a:t>
            </a:r>
            <a:r>
              <a:rPr lang="en-US" sz="3200" b="1" i="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higher</a:t>
            </a: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where</a:t>
            </a:r>
          </a:p>
          <a:p>
            <a:pPr algn="ct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Rate               </a:t>
            </a:r>
            <a:r>
              <a:rPr lang="en-US" sz="32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&gt;</a:t>
            </a: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Rate</a:t>
            </a:r>
          </a:p>
          <a:p>
            <a:pPr algn="ctr"/>
            <a:endPar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Earth’s surface gets </a:t>
            </a:r>
            <a:r>
              <a:rPr lang="en-US" sz="3200" b="1" i="1" dirty="0">
                <a:solidFill>
                  <a:srgbClr val="66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lower</a:t>
            </a: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where</a:t>
            </a:r>
          </a:p>
          <a:p>
            <a:pPr algn="ct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Rate               </a:t>
            </a:r>
            <a:r>
              <a:rPr lang="en-US" sz="32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&lt;</a:t>
            </a:r>
            <a:r>
              <a:rPr lang="en-US" sz="32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Rate</a:t>
            </a:r>
          </a:p>
        </p:txBody>
      </p:sp>
      <p:sp>
        <p:nvSpPr>
          <p:cNvPr id="11" name="TextBox 10">
            <a:extLst>
              <a:ext uri="{FF2B5EF4-FFF2-40B4-BE49-F238E27FC236}">
                <a16:creationId xmlns:a16="http://schemas.microsoft.com/office/drawing/2014/main" id="{0EAA472D-5E58-4899-936C-C1E3D3E4AB72}"/>
              </a:ext>
            </a:extLst>
          </p:cNvPr>
          <p:cNvSpPr txBox="1"/>
          <p:nvPr/>
        </p:nvSpPr>
        <p:spPr>
          <a:xfrm>
            <a:off x="838200" y="1212404"/>
            <a:ext cx="3119637"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Sierra Nevada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Owens Valley, California</a:t>
            </a:r>
          </a:p>
        </p:txBody>
      </p:sp>
      <p:sp>
        <p:nvSpPr>
          <p:cNvPr id="12" name="TextBox 11">
            <a:extLst>
              <a:ext uri="{FF2B5EF4-FFF2-40B4-BE49-F238E27FC236}">
                <a16:creationId xmlns:a16="http://schemas.microsoft.com/office/drawing/2014/main" id="{53060EE8-9A1A-404F-A4A8-27B589DA9C20}"/>
              </a:ext>
            </a:extLst>
          </p:cNvPr>
          <p:cNvSpPr txBox="1"/>
          <p:nvPr/>
        </p:nvSpPr>
        <p:spPr>
          <a:xfrm>
            <a:off x="3672338" y="4484502"/>
            <a:ext cx="1402948" cy="369332"/>
          </a:xfrm>
          <a:prstGeom prst="rect">
            <a:avLst/>
          </a:prstGeom>
          <a:noFill/>
        </p:spPr>
        <p:txBody>
          <a:bodyPr wrap="none" rtlCol="0">
            <a:spAutoFit/>
          </a:bodyPr>
          <a:lstStyle/>
          <a:p>
            <a:pPr algn="ctr"/>
            <a:r>
              <a:rPr lang="en-US" b="1" i="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(building up)</a:t>
            </a:r>
          </a:p>
        </p:txBody>
      </p:sp>
      <p:sp>
        <p:nvSpPr>
          <p:cNvPr id="13" name="TextBox 12">
            <a:extLst>
              <a:ext uri="{FF2B5EF4-FFF2-40B4-BE49-F238E27FC236}">
                <a16:creationId xmlns:a16="http://schemas.microsoft.com/office/drawing/2014/main" id="{E89A0ED9-1B80-4540-8C82-8F488A3C90A6}"/>
              </a:ext>
            </a:extLst>
          </p:cNvPr>
          <p:cNvSpPr txBox="1"/>
          <p:nvPr/>
        </p:nvSpPr>
        <p:spPr>
          <a:xfrm>
            <a:off x="3672338" y="5918944"/>
            <a:ext cx="1402948" cy="369332"/>
          </a:xfrm>
          <a:prstGeom prst="rect">
            <a:avLst/>
          </a:prstGeom>
          <a:noFill/>
        </p:spPr>
        <p:txBody>
          <a:bodyPr wrap="none" rtlCol="0">
            <a:spAutoFit/>
          </a:bodyPr>
          <a:lstStyle/>
          <a:p>
            <a:pPr algn="ctr"/>
            <a:r>
              <a:rPr lang="en-US" b="1" i="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(building up)</a:t>
            </a:r>
          </a:p>
        </p:txBody>
      </p:sp>
      <p:sp>
        <p:nvSpPr>
          <p:cNvPr id="14" name="TextBox 13">
            <a:extLst>
              <a:ext uri="{FF2B5EF4-FFF2-40B4-BE49-F238E27FC236}">
                <a16:creationId xmlns:a16="http://schemas.microsoft.com/office/drawing/2014/main" id="{732C1CD0-4984-49FC-8B00-9051634AE183}"/>
              </a:ext>
            </a:extLst>
          </p:cNvPr>
          <p:cNvSpPr txBox="1"/>
          <p:nvPr/>
        </p:nvSpPr>
        <p:spPr>
          <a:xfrm>
            <a:off x="6122866" y="4495800"/>
            <a:ext cx="1706494" cy="369332"/>
          </a:xfrm>
          <a:prstGeom prst="rect">
            <a:avLst/>
          </a:prstGeom>
          <a:noFill/>
        </p:spPr>
        <p:txBody>
          <a:bodyPr wrap="none" rtlCol="0">
            <a:spAutoFit/>
          </a:bodyPr>
          <a:lstStyle/>
          <a:p>
            <a:pPr algn="ctr"/>
            <a:r>
              <a:rPr lang="en-US" b="1" i="1" dirty="0">
                <a:solidFill>
                  <a:srgbClr val="66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(wearing down)</a:t>
            </a:r>
          </a:p>
        </p:txBody>
      </p:sp>
      <p:sp>
        <p:nvSpPr>
          <p:cNvPr id="15" name="TextBox 14">
            <a:extLst>
              <a:ext uri="{FF2B5EF4-FFF2-40B4-BE49-F238E27FC236}">
                <a16:creationId xmlns:a16="http://schemas.microsoft.com/office/drawing/2014/main" id="{2C5DACD8-6C95-430B-8032-661029E387A0}"/>
              </a:ext>
            </a:extLst>
          </p:cNvPr>
          <p:cNvSpPr txBox="1"/>
          <p:nvPr/>
        </p:nvSpPr>
        <p:spPr>
          <a:xfrm>
            <a:off x="6122865" y="5918944"/>
            <a:ext cx="1706494" cy="369332"/>
          </a:xfrm>
          <a:prstGeom prst="rect">
            <a:avLst/>
          </a:prstGeom>
          <a:noFill/>
        </p:spPr>
        <p:txBody>
          <a:bodyPr wrap="none" rtlCol="0">
            <a:spAutoFit/>
          </a:bodyPr>
          <a:lstStyle/>
          <a:p>
            <a:pPr algn="ctr"/>
            <a:r>
              <a:rPr lang="en-US" b="1" i="1" dirty="0">
                <a:solidFill>
                  <a:srgbClr val="66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(wearing down)</a:t>
            </a:r>
          </a:p>
        </p:txBody>
      </p:sp>
    </p:spTree>
    <p:extLst>
      <p:ext uri="{BB962C8B-B14F-4D97-AF65-F5344CB8AC3E}">
        <p14:creationId xmlns:p14="http://schemas.microsoft.com/office/powerpoint/2010/main" val="870484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2999A-F5E8-4A5B-BEBF-75D5DA52E3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650" y="1241286"/>
            <a:ext cx="7868698" cy="4482822"/>
          </a:xfrm>
          <a:prstGeom prst="rect">
            <a:avLst/>
          </a:prstGeom>
        </p:spPr>
      </p:pic>
      <p:sp>
        <p:nvSpPr>
          <p:cNvPr id="6" name="TextBox 5">
            <a:extLst>
              <a:ext uri="{FF2B5EF4-FFF2-40B4-BE49-F238E27FC236}">
                <a16:creationId xmlns:a16="http://schemas.microsoft.com/office/drawing/2014/main" id="{5B88B5C2-21B2-4D46-B0F0-225602A2F0FB}"/>
              </a:ext>
            </a:extLst>
          </p:cNvPr>
          <p:cNvSpPr txBox="1"/>
          <p:nvPr/>
        </p:nvSpPr>
        <p:spPr>
          <a:xfrm>
            <a:off x="6629400" y="5724108"/>
            <a:ext cx="198644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NASA/JPL/NIMA</a:t>
            </a:r>
          </a:p>
        </p:txBody>
      </p:sp>
      <p:sp>
        <p:nvSpPr>
          <p:cNvPr id="7" name="TextBox 6">
            <a:extLst>
              <a:ext uri="{FF2B5EF4-FFF2-40B4-BE49-F238E27FC236}">
                <a16:creationId xmlns:a16="http://schemas.microsoft.com/office/drawing/2014/main" id="{379FA446-BDF6-48B6-8DFF-2510D7EBB19F}"/>
              </a:ext>
            </a:extLst>
          </p:cNvPr>
          <p:cNvSpPr txBox="1"/>
          <p:nvPr/>
        </p:nvSpPr>
        <p:spPr>
          <a:xfrm>
            <a:off x="685800" y="5854422"/>
            <a:ext cx="7820549"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cs typeface="Calibri" panose="020F0502020204030204" pitchFamily="34" charset="0"/>
              </a:rPr>
              <a:t>The surface of Earth is continually changing, and the landscapes we see around us are only snapshots.</a:t>
            </a:r>
          </a:p>
        </p:txBody>
      </p:sp>
      <p:sp>
        <p:nvSpPr>
          <p:cNvPr id="8" name="TextBox 7">
            <a:extLst>
              <a:ext uri="{FF2B5EF4-FFF2-40B4-BE49-F238E27FC236}">
                <a16:creationId xmlns:a16="http://schemas.microsoft.com/office/drawing/2014/main" id="{6A6996E0-FB8B-438D-836B-AA197914F40C}"/>
              </a:ext>
            </a:extLst>
          </p:cNvPr>
          <p:cNvSpPr txBox="1"/>
          <p:nvPr/>
        </p:nvSpPr>
        <p:spPr>
          <a:xfrm>
            <a:off x="685800" y="1371600"/>
            <a:ext cx="2556405"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San Gabriel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Southern California</a:t>
            </a:r>
          </a:p>
        </p:txBody>
      </p:sp>
      <p:sp>
        <p:nvSpPr>
          <p:cNvPr id="9" name="TextBox 8">
            <a:extLst>
              <a:ext uri="{FF2B5EF4-FFF2-40B4-BE49-F238E27FC236}">
                <a16:creationId xmlns:a16="http://schemas.microsoft.com/office/drawing/2014/main" id="{1A11F3D3-57A7-4230-A44D-74164F2AD21E}"/>
              </a:ext>
            </a:extLst>
          </p:cNvPr>
          <p:cNvSpPr txBox="1"/>
          <p:nvPr/>
        </p:nvSpPr>
        <p:spPr>
          <a:xfrm>
            <a:off x="0" y="600219"/>
            <a:ext cx="9144000" cy="553998"/>
          </a:xfrm>
          <a:prstGeom prst="rect">
            <a:avLst/>
          </a:prstGeom>
          <a:noFill/>
        </p:spPr>
        <p:txBody>
          <a:bodyPr wrap="square" rtlCol="0">
            <a:spAutoFit/>
          </a:bodyPr>
          <a:lstStyle/>
          <a:p>
            <a:pPr algn="ctr"/>
            <a:r>
              <a:rPr lang="en-US" sz="3000" dirty="0">
                <a:solidFill>
                  <a:srgbClr val="FFFF00"/>
                </a:solidFill>
                <a:latin typeface="Arial" pitchFamily="34" charset="0"/>
                <a:cs typeface="Arial" pitchFamily="34" charset="0"/>
              </a:rPr>
              <a:t>Investigation 2: Does Earth’s Surface Change?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454F3-610D-41EE-88E9-A5DCE4568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650" y="1241286"/>
            <a:ext cx="7868698" cy="4482822"/>
          </a:xfrm>
          <a:prstGeom prst="rect">
            <a:avLst/>
          </a:prstGeom>
        </p:spPr>
      </p:pic>
      <p:sp>
        <p:nvSpPr>
          <p:cNvPr id="6" name="TextBox 5">
            <a:extLst>
              <a:ext uri="{FF2B5EF4-FFF2-40B4-BE49-F238E27FC236}">
                <a16:creationId xmlns:a16="http://schemas.microsoft.com/office/drawing/2014/main" id="{3B6D7EB5-A382-40B3-BBC4-01B1CD79A52D}"/>
              </a:ext>
            </a:extLst>
          </p:cNvPr>
          <p:cNvSpPr txBox="1"/>
          <p:nvPr/>
        </p:nvSpPr>
        <p:spPr>
          <a:xfrm>
            <a:off x="6629400" y="5724108"/>
            <a:ext cx="198644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NASA/JPL/NIMA</a:t>
            </a:r>
          </a:p>
        </p:txBody>
      </p:sp>
      <p:sp>
        <p:nvSpPr>
          <p:cNvPr id="7" name="TextBox 6">
            <a:extLst>
              <a:ext uri="{FF2B5EF4-FFF2-40B4-BE49-F238E27FC236}">
                <a16:creationId xmlns:a16="http://schemas.microsoft.com/office/drawing/2014/main" id="{7AA1CAD9-5009-4500-9DDD-4B2627F1C9EC}"/>
              </a:ext>
            </a:extLst>
          </p:cNvPr>
          <p:cNvSpPr txBox="1"/>
          <p:nvPr/>
        </p:nvSpPr>
        <p:spPr>
          <a:xfrm>
            <a:off x="637649" y="5854422"/>
            <a:ext cx="7868699"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cs typeface="Calibri" panose="020F0502020204030204" pitchFamily="34" charset="0"/>
              </a:rPr>
              <a:t>The surface of Earth is continually changing, and the landscapes we see around us are only snapshots.</a:t>
            </a:r>
          </a:p>
        </p:txBody>
      </p:sp>
      <p:sp>
        <p:nvSpPr>
          <p:cNvPr id="8" name="TextBox 7">
            <a:extLst>
              <a:ext uri="{FF2B5EF4-FFF2-40B4-BE49-F238E27FC236}">
                <a16:creationId xmlns:a16="http://schemas.microsoft.com/office/drawing/2014/main" id="{819DCDB7-B8A6-4436-86D9-A428DA516AD8}"/>
              </a:ext>
            </a:extLst>
          </p:cNvPr>
          <p:cNvSpPr txBox="1"/>
          <p:nvPr/>
        </p:nvSpPr>
        <p:spPr>
          <a:xfrm>
            <a:off x="1108679" y="1447800"/>
            <a:ext cx="6926640" cy="584775"/>
          </a:xfrm>
          <a:prstGeom prst="rect">
            <a:avLst/>
          </a:prstGeom>
          <a:noFill/>
        </p:spPr>
        <p:txBody>
          <a:bodyPr wrap="none" rtlCol="0">
            <a:spAutoFit/>
          </a:bodyPr>
          <a:lstStyle/>
          <a:p>
            <a:r>
              <a:rPr lang="en-US" sz="3200" dirty="0">
                <a:solidFill>
                  <a:srgbClr val="FF0000"/>
                </a:solidFill>
                <a:latin typeface="Calibri" panose="020F0502020204030204" pitchFamily="34" charset="0"/>
                <a:cs typeface="Calibri" panose="020F0502020204030204" pitchFamily="34" charset="0"/>
              </a:rPr>
              <a:t>Tectonics</a:t>
            </a:r>
            <a:r>
              <a:rPr lang="en-US" sz="3200" dirty="0">
                <a:solidFill>
                  <a:srgbClr val="FFFF00"/>
                </a:solidFill>
                <a:latin typeface="Calibri" panose="020F0502020204030204" pitchFamily="34" charset="0"/>
                <a:cs typeface="Calibri" panose="020F0502020204030204" pitchFamily="34" charset="0"/>
              </a:rPr>
              <a:t> + </a:t>
            </a:r>
            <a:r>
              <a:rPr lang="en-US" sz="3200" dirty="0">
                <a:solidFill>
                  <a:srgbClr val="66FFFF"/>
                </a:solidFill>
                <a:latin typeface="Calibri" panose="020F0502020204030204" pitchFamily="34" charset="0"/>
                <a:cs typeface="Calibri" panose="020F0502020204030204" pitchFamily="34" charset="0"/>
              </a:rPr>
              <a:t>Erosion</a:t>
            </a:r>
            <a:r>
              <a:rPr lang="en-US" sz="3200" dirty="0">
                <a:solidFill>
                  <a:srgbClr val="FFFF00"/>
                </a:solidFill>
                <a:latin typeface="Calibri" panose="020F0502020204030204" pitchFamily="34" charset="0"/>
                <a:cs typeface="Calibri" panose="020F0502020204030204" pitchFamily="34" charset="0"/>
              </a:rPr>
              <a:t> = Earth Surface Form</a:t>
            </a:r>
          </a:p>
        </p:txBody>
      </p:sp>
      <p:sp>
        <p:nvSpPr>
          <p:cNvPr id="9" name="TextBox 8">
            <a:extLst>
              <a:ext uri="{FF2B5EF4-FFF2-40B4-BE49-F238E27FC236}">
                <a16:creationId xmlns:a16="http://schemas.microsoft.com/office/drawing/2014/main" id="{FDD3CFC6-98D1-4496-8A59-46DDBF331C9A}"/>
              </a:ext>
            </a:extLst>
          </p:cNvPr>
          <p:cNvSpPr txBox="1"/>
          <p:nvPr/>
        </p:nvSpPr>
        <p:spPr>
          <a:xfrm>
            <a:off x="0" y="600219"/>
            <a:ext cx="9144000" cy="553998"/>
          </a:xfrm>
          <a:prstGeom prst="rect">
            <a:avLst/>
          </a:prstGeom>
          <a:noFill/>
        </p:spPr>
        <p:txBody>
          <a:bodyPr wrap="square" rtlCol="0">
            <a:spAutoFit/>
          </a:bodyPr>
          <a:lstStyle/>
          <a:p>
            <a:pPr algn="ctr"/>
            <a:r>
              <a:rPr lang="en-US" sz="3000" dirty="0">
                <a:solidFill>
                  <a:srgbClr val="FFFF00"/>
                </a:solidFill>
                <a:latin typeface="Arial" pitchFamily="34" charset="0"/>
                <a:cs typeface="Arial" pitchFamily="34" charset="0"/>
              </a:rPr>
              <a:t>Investigation 2: Does Earth’s Surface Change?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CFCDC-645A-4A10-BB63-4EA02D29E9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1003234"/>
            <a:ext cx="8534400" cy="5307105"/>
          </a:xfrm>
          <a:prstGeom prst="rect">
            <a:avLst/>
          </a:prstGeom>
        </p:spPr>
      </p:pic>
      <p:sp>
        <p:nvSpPr>
          <p:cNvPr id="8" name="TextBox 7">
            <a:extLst>
              <a:ext uri="{FF2B5EF4-FFF2-40B4-BE49-F238E27FC236}">
                <a16:creationId xmlns:a16="http://schemas.microsoft.com/office/drawing/2014/main" id="{B1890CEB-6FE7-4823-AA68-B42847E995D8}"/>
              </a:ext>
            </a:extLst>
          </p:cNvPr>
          <p:cNvSpPr txBox="1"/>
          <p:nvPr/>
        </p:nvSpPr>
        <p:spPr>
          <a:xfrm>
            <a:off x="635023" y="544185"/>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
        <p:nvSpPr>
          <p:cNvPr id="9" name="TextBox 8">
            <a:extLst>
              <a:ext uri="{FF2B5EF4-FFF2-40B4-BE49-F238E27FC236}">
                <a16:creationId xmlns:a16="http://schemas.microsoft.com/office/drawing/2014/main" id="{4ADF5579-22BE-43DB-9516-AC4D46DB2E1F}"/>
              </a:ext>
            </a:extLst>
          </p:cNvPr>
          <p:cNvSpPr txBox="1"/>
          <p:nvPr/>
        </p:nvSpPr>
        <p:spPr>
          <a:xfrm>
            <a:off x="7330683" y="6477000"/>
            <a:ext cx="1592103"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NPS.gov</a:t>
            </a:r>
          </a:p>
        </p:txBody>
      </p:sp>
      <p:sp>
        <p:nvSpPr>
          <p:cNvPr id="10" name="TextBox 9">
            <a:extLst>
              <a:ext uri="{FF2B5EF4-FFF2-40B4-BE49-F238E27FC236}">
                <a16:creationId xmlns:a16="http://schemas.microsoft.com/office/drawing/2014/main" id="{606E0CEF-BE10-4BE3-8DD7-94F84CDC27BA}"/>
              </a:ext>
            </a:extLst>
          </p:cNvPr>
          <p:cNvSpPr txBox="1"/>
          <p:nvPr/>
        </p:nvSpPr>
        <p:spPr>
          <a:xfrm>
            <a:off x="3443324" y="2133292"/>
            <a:ext cx="2257349" cy="3046988"/>
          </a:xfrm>
          <a:prstGeom prst="rect">
            <a:avLst/>
          </a:prstGeom>
          <a:noFill/>
        </p:spPr>
        <p:txBody>
          <a:bodyPr wrap="none" rtlCol="0">
            <a:spAutoFit/>
          </a:bodyPr>
          <a:lstStyle/>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Landform</a:t>
            </a:r>
          </a:p>
          <a:p>
            <a:pPr algn="ctr"/>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Landscape</a:t>
            </a:r>
          </a:p>
          <a:p>
            <a:pPr algn="ctr"/>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749" y="457199"/>
            <a:ext cx="8534401" cy="6400801"/>
          </a:xfrm>
          <a:prstGeom prst="rect">
            <a:avLst/>
          </a:prstGeom>
        </p:spPr>
      </p:pic>
      <p:sp>
        <p:nvSpPr>
          <p:cNvPr id="4" name="TextBox 3">
            <a:extLst>
              <a:ext uri="{FF2B5EF4-FFF2-40B4-BE49-F238E27FC236}">
                <a16:creationId xmlns:a16="http://schemas.microsoft.com/office/drawing/2014/main" id="{43A58978-1628-4B3E-9996-0E22294FA9B2}"/>
              </a:ext>
            </a:extLst>
          </p:cNvPr>
          <p:cNvSpPr txBox="1"/>
          <p:nvPr/>
        </p:nvSpPr>
        <p:spPr>
          <a:xfrm>
            <a:off x="7330683" y="6477000"/>
            <a:ext cx="1592103"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NPS.gov</a:t>
            </a:r>
          </a:p>
        </p:txBody>
      </p:sp>
      <p:sp>
        <p:nvSpPr>
          <p:cNvPr id="6" name="TextBox 5">
            <a:extLst>
              <a:ext uri="{FF2B5EF4-FFF2-40B4-BE49-F238E27FC236}">
                <a16:creationId xmlns:a16="http://schemas.microsoft.com/office/drawing/2014/main" id="{75C16A2F-F6E6-4748-A5B9-1C821B3A2A65}"/>
              </a:ext>
            </a:extLst>
          </p:cNvPr>
          <p:cNvSpPr txBox="1"/>
          <p:nvPr/>
        </p:nvSpPr>
        <p:spPr>
          <a:xfrm>
            <a:off x="635023" y="544185"/>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
        <p:nvSpPr>
          <p:cNvPr id="8" name="TextBox 7">
            <a:extLst>
              <a:ext uri="{FF2B5EF4-FFF2-40B4-BE49-F238E27FC236}">
                <a16:creationId xmlns:a16="http://schemas.microsoft.com/office/drawing/2014/main" id="{89AF9739-E116-4D64-B3A3-8F9AD340DC9C}"/>
              </a:ext>
            </a:extLst>
          </p:cNvPr>
          <p:cNvSpPr txBox="1"/>
          <p:nvPr/>
        </p:nvSpPr>
        <p:spPr>
          <a:xfrm>
            <a:off x="385107" y="5122783"/>
            <a:ext cx="3793353" cy="1600438"/>
          </a:xfrm>
          <a:prstGeom prst="rect">
            <a:avLst/>
          </a:prstGeom>
          <a:noFill/>
        </p:spPr>
        <p:txBody>
          <a:bodyPr wrap="square" rtlCol="0">
            <a:spAutoFit/>
          </a:bodyPr>
          <a:lstStyle/>
          <a:p>
            <a:pPr marL="342900" indent="-342900">
              <a:buFont typeface="+mj-lt"/>
              <a:buAutoNum type="arabicPeriod"/>
            </a:pPr>
            <a:r>
              <a:rPr lang="en-US" sz="1400" dirty="0">
                <a:solidFill>
                  <a:schemeClr val="bg1"/>
                </a:solidFill>
              </a:rPr>
              <a:t>Atlantic plain</a:t>
            </a:r>
          </a:p>
          <a:p>
            <a:pPr marL="342900" indent="-342900">
              <a:buFont typeface="+mj-lt"/>
              <a:buAutoNum type="arabicPeriod"/>
            </a:pPr>
            <a:r>
              <a:rPr lang="en-US" sz="1400" dirty="0">
                <a:solidFill>
                  <a:schemeClr val="bg1"/>
                </a:solidFill>
              </a:rPr>
              <a:t>Appalachian highlands</a:t>
            </a:r>
          </a:p>
          <a:p>
            <a:pPr marL="342900" indent="-342900">
              <a:buFont typeface="+mj-lt"/>
              <a:buAutoNum type="arabicPeriod"/>
            </a:pPr>
            <a:r>
              <a:rPr lang="en-US" sz="1400" dirty="0">
                <a:solidFill>
                  <a:schemeClr val="bg1"/>
                </a:solidFill>
              </a:rPr>
              <a:t>Interior plain</a:t>
            </a:r>
          </a:p>
          <a:p>
            <a:pPr marL="342900" indent="-342900">
              <a:buFont typeface="+mj-lt"/>
              <a:buAutoNum type="arabicPeriod"/>
            </a:pPr>
            <a:r>
              <a:rPr lang="en-US" sz="1400" dirty="0">
                <a:solidFill>
                  <a:schemeClr val="bg1"/>
                </a:solidFill>
              </a:rPr>
              <a:t>Interior highlands</a:t>
            </a:r>
          </a:p>
          <a:p>
            <a:pPr marL="342900" indent="-342900">
              <a:buFont typeface="+mj-lt"/>
              <a:buAutoNum type="arabicPeriod"/>
            </a:pPr>
            <a:r>
              <a:rPr lang="en-US" sz="1400" dirty="0">
                <a:solidFill>
                  <a:schemeClr val="bg1"/>
                </a:solidFill>
              </a:rPr>
              <a:t>Rocky Mountain system</a:t>
            </a:r>
          </a:p>
          <a:p>
            <a:pPr marL="342900" indent="-342900">
              <a:buFont typeface="+mj-lt"/>
              <a:buAutoNum type="arabicPeriod"/>
            </a:pPr>
            <a:r>
              <a:rPr lang="en-US" sz="1400" dirty="0">
                <a:solidFill>
                  <a:schemeClr val="bg1"/>
                </a:solidFill>
              </a:rPr>
              <a:t>Intermontane plateau</a:t>
            </a:r>
          </a:p>
          <a:p>
            <a:pPr marL="342900" indent="-342900">
              <a:buFont typeface="+mj-lt"/>
              <a:buAutoNum type="arabicPeriod"/>
            </a:pPr>
            <a:r>
              <a:rPr lang="en-US" sz="1400" dirty="0">
                <a:solidFill>
                  <a:schemeClr val="bg1"/>
                </a:solidFill>
              </a:rPr>
              <a:t>Pacific Mountain system</a:t>
            </a:r>
          </a:p>
        </p:txBody>
      </p:sp>
    </p:spTree>
    <p:extLst>
      <p:ext uri="{BB962C8B-B14F-4D97-AF65-F5344CB8AC3E}">
        <p14:creationId xmlns:p14="http://schemas.microsoft.com/office/powerpoint/2010/main" val="11546631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CB029-BFA2-4B92-BF43-FFEBF73B83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9413"/>
          <a:stretch/>
        </p:blipFill>
        <p:spPr>
          <a:xfrm>
            <a:off x="4578556" y="1214651"/>
            <a:ext cx="3930417" cy="5227092"/>
          </a:xfrm>
          <a:prstGeom prst="rect">
            <a:avLst/>
          </a:prstGeom>
        </p:spPr>
      </p:pic>
      <p:sp>
        <p:nvSpPr>
          <p:cNvPr id="5" name="TextBox 4">
            <a:extLst>
              <a:ext uri="{FF2B5EF4-FFF2-40B4-BE49-F238E27FC236}">
                <a16:creationId xmlns:a16="http://schemas.microsoft.com/office/drawing/2014/main" id="{E136527E-1B4B-4F07-B69A-7522157A3D56}"/>
              </a:ext>
            </a:extLst>
          </p:cNvPr>
          <p:cNvSpPr txBox="1"/>
          <p:nvPr/>
        </p:nvSpPr>
        <p:spPr>
          <a:xfrm>
            <a:off x="1246207" y="2304144"/>
            <a:ext cx="2257349" cy="3046988"/>
          </a:xfrm>
          <a:prstGeom prst="rect">
            <a:avLst/>
          </a:prstGeom>
          <a:noFill/>
        </p:spPr>
        <p:txBody>
          <a:bodyPr wrap="none" rtlCol="0">
            <a:spAutoFit/>
          </a:bodyPr>
          <a:lstStyle/>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Provinces</a:t>
            </a:r>
            <a:endPar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endPar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Western</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North</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America</a:t>
            </a:r>
          </a:p>
        </p:txBody>
      </p:sp>
      <p:sp>
        <p:nvSpPr>
          <p:cNvPr id="6" name="TextBox 5">
            <a:extLst>
              <a:ext uri="{FF2B5EF4-FFF2-40B4-BE49-F238E27FC236}">
                <a16:creationId xmlns:a16="http://schemas.microsoft.com/office/drawing/2014/main" id="{1648DA30-8AC5-425A-A1BC-5FC2BEEEDDD9}"/>
              </a:ext>
            </a:extLst>
          </p:cNvPr>
          <p:cNvSpPr txBox="1"/>
          <p:nvPr/>
        </p:nvSpPr>
        <p:spPr>
          <a:xfrm>
            <a:off x="6691953" y="6444430"/>
            <a:ext cx="189507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Wikimedia.org</a:t>
            </a:r>
          </a:p>
        </p:txBody>
      </p:sp>
      <p:sp>
        <p:nvSpPr>
          <p:cNvPr id="7" name="TextBox 6">
            <a:extLst>
              <a:ext uri="{FF2B5EF4-FFF2-40B4-BE49-F238E27FC236}">
                <a16:creationId xmlns:a16="http://schemas.microsoft.com/office/drawing/2014/main" id="{F92004A2-E5F8-4F80-AB66-E71AFB34FCDB}"/>
              </a:ext>
            </a:extLst>
          </p:cNvPr>
          <p:cNvSpPr txBox="1"/>
          <p:nvPr/>
        </p:nvSpPr>
        <p:spPr>
          <a:xfrm>
            <a:off x="635023" y="544185"/>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1_Gr4_ECS_CD_Day_1_JSM_02_16_Slide_20.jpg">
            <a:extLst>
              <a:ext uri="{FF2B5EF4-FFF2-40B4-BE49-F238E27FC236}">
                <a16:creationId xmlns:a16="http://schemas.microsoft.com/office/drawing/2014/main" id="{060BA554-353A-4C5A-AD90-F01740D762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942" y="1269242"/>
            <a:ext cx="5314031" cy="5117910"/>
          </a:xfrm>
          <a:prstGeom prst="rect">
            <a:avLst/>
          </a:prstGeom>
        </p:spPr>
      </p:pic>
      <p:sp>
        <p:nvSpPr>
          <p:cNvPr id="5" name="TextBox 4">
            <a:extLst>
              <a:ext uri="{FF2B5EF4-FFF2-40B4-BE49-F238E27FC236}">
                <a16:creationId xmlns:a16="http://schemas.microsoft.com/office/drawing/2014/main" id="{300FDDFC-7546-46AC-BEFA-1FB4280797C4}"/>
              </a:ext>
            </a:extLst>
          </p:cNvPr>
          <p:cNvSpPr txBox="1"/>
          <p:nvPr/>
        </p:nvSpPr>
        <p:spPr>
          <a:xfrm>
            <a:off x="519277" y="2478882"/>
            <a:ext cx="2257349" cy="3046988"/>
          </a:xfrm>
          <a:prstGeom prst="rect">
            <a:avLst/>
          </a:prstGeom>
          <a:noFill/>
        </p:spPr>
        <p:txBody>
          <a:bodyPr wrap="none" rtlCol="0">
            <a:spAutoFit/>
          </a:bodyPr>
          <a:lstStyle/>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Provinces</a:t>
            </a:r>
            <a:endPar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endPar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Western</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North</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America</a:t>
            </a:r>
          </a:p>
        </p:txBody>
      </p:sp>
      <p:sp>
        <p:nvSpPr>
          <p:cNvPr id="6" name="TextBox 5">
            <a:extLst>
              <a:ext uri="{FF2B5EF4-FFF2-40B4-BE49-F238E27FC236}">
                <a16:creationId xmlns:a16="http://schemas.microsoft.com/office/drawing/2014/main" id="{5CF5453E-CF3E-4BBC-96CF-4AA772337BD4}"/>
              </a:ext>
            </a:extLst>
          </p:cNvPr>
          <p:cNvSpPr txBox="1"/>
          <p:nvPr/>
        </p:nvSpPr>
        <p:spPr>
          <a:xfrm>
            <a:off x="635023" y="544185"/>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
        <p:nvSpPr>
          <p:cNvPr id="7" name="TextBox 6">
            <a:extLst>
              <a:ext uri="{FF2B5EF4-FFF2-40B4-BE49-F238E27FC236}">
                <a16:creationId xmlns:a16="http://schemas.microsoft.com/office/drawing/2014/main" id="{94D797B9-B5D8-498F-B4BB-DE1028F2BFA9}"/>
              </a:ext>
            </a:extLst>
          </p:cNvPr>
          <p:cNvSpPr txBox="1"/>
          <p:nvPr/>
        </p:nvSpPr>
        <p:spPr>
          <a:xfrm>
            <a:off x="6948043" y="6404323"/>
            <a:ext cx="1919231" cy="246221"/>
          </a:xfrm>
          <a:prstGeom prst="rect">
            <a:avLst/>
          </a:prstGeom>
          <a:noFill/>
        </p:spPr>
        <p:txBody>
          <a:bodyPr wrap="square" rtlCol="0">
            <a:spAutoFit/>
          </a:bodyPr>
          <a:lstStyle/>
          <a:p>
            <a:pPr algn="ctr"/>
            <a:r>
              <a:rPr lang="en-US" sz="1000" dirty="0">
                <a:solidFill>
                  <a:schemeClr val="bg1"/>
                </a:solidFill>
              </a:rPr>
              <a:t>Source: unknown</a:t>
            </a:r>
          </a:p>
        </p:txBody>
      </p:sp>
    </p:spTree>
    <p:extLst>
      <p:ext uri="{BB962C8B-B14F-4D97-AF65-F5344CB8AC3E}">
        <p14:creationId xmlns:p14="http://schemas.microsoft.com/office/powerpoint/2010/main" val="1159465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4B840BC7-6599-4E11-AF2A-8E1EA6BAA015}"/>
              </a:ext>
            </a:extLst>
          </p:cNvPr>
          <p:cNvSpPr txBox="1"/>
          <p:nvPr/>
        </p:nvSpPr>
        <p:spPr>
          <a:xfrm>
            <a:off x="731134" y="2328116"/>
            <a:ext cx="2257349" cy="3046988"/>
          </a:xfrm>
          <a:prstGeom prst="rect">
            <a:avLst/>
          </a:prstGeom>
          <a:noFill/>
        </p:spPr>
        <p:txBody>
          <a:bodyPr wrap="none" rtlCol="0">
            <a:spAutoFit/>
          </a:bodyPr>
          <a:lstStyle/>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a:t>
            </a:r>
            <a:endPar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endPar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Basin</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Range</a:t>
            </a:r>
          </a:p>
        </p:txBody>
      </p:sp>
      <p:pic>
        <p:nvPicPr>
          <p:cNvPr id="5" name="Picture 4">
            <a:extLst>
              <a:ext uri="{FF2B5EF4-FFF2-40B4-BE49-F238E27FC236}">
                <a16:creationId xmlns:a16="http://schemas.microsoft.com/office/drawing/2014/main" id="{3178E092-3C9E-4B89-A173-F482674DD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70"/>
          <a:stretch/>
        </p:blipFill>
        <p:spPr>
          <a:xfrm>
            <a:off x="3565002" y="1257742"/>
            <a:ext cx="5047527" cy="5187736"/>
          </a:xfrm>
          <a:prstGeom prst="rect">
            <a:avLst/>
          </a:prstGeom>
        </p:spPr>
      </p:pic>
      <p:sp>
        <p:nvSpPr>
          <p:cNvPr id="6" name="TextBox 5">
            <a:extLst>
              <a:ext uri="{FF2B5EF4-FFF2-40B4-BE49-F238E27FC236}">
                <a16:creationId xmlns:a16="http://schemas.microsoft.com/office/drawing/2014/main" id="{1BF80504-77E3-4CD8-A3C8-C7DDC7E6B8D5}"/>
              </a:ext>
            </a:extLst>
          </p:cNvPr>
          <p:cNvSpPr txBox="1"/>
          <p:nvPr/>
        </p:nvSpPr>
        <p:spPr>
          <a:xfrm>
            <a:off x="5151830" y="6377239"/>
            <a:ext cx="3822963"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Imagery @2018 Landsat/Copernicus, Map Data @2018 Google</a:t>
            </a:r>
          </a:p>
        </p:txBody>
      </p:sp>
      <p:sp>
        <p:nvSpPr>
          <p:cNvPr id="7" name="TextBox 6">
            <a:extLst>
              <a:ext uri="{FF2B5EF4-FFF2-40B4-BE49-F238E27FC236}">
                <a16:creationId xmlns:a16="http://schemas.microsoft.com/office/drawing/2014/main" id="{F26268AA-8D0F-4E3A-8A93-F70CD34F59B0}"/>
              </a:ext>
            </a:extLst>
          </p:cNvPr>
          <p:cNvSpPr txBox="1"/>
          <p:nvPr/>
        </p:nvSpPr>
        <p:spPr>
          <a:xfrm>
            <a:off x="635023" y="544185"/>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392F8-76A4-4C59-9157-A75EF198CB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3871" y="1231419"/>
            <a:ext cx="6916255" cy="3558945"/>
          </a:xfrm>
          <a:prstGeom prst="rect">
            <a:avLst/>
          </a:prstGeom>
        </p:spPr>
      </p:pic>
      <p:sp>
        <p:nvSpPr>
          <p:cNvPr id="5" name="TextBox 4">
            <a:extLst>
              <a:ext uri="{FF2B5EF4-FFF2-40B4-BE49-F238E27FC236}">
                <a16:creationId xmlns:a16="http://schemas.microsoft.com/office/drawing/2014/main" id="{8F655818-C13E-4276-A363-BEA49F27ED00}"/>
              </a:ext>
            </a:extLst>
          </p:cNvPr>
          <p:cNvSpPr txBox="1"/>
          <p:nvPr/>
        </p:nvSpPr>
        <p:spPr>
          <a:xfrm>
            <a:off x="635023" y="558799"/>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
        <p:nvSpPr>
          <p:cNvPr id="6" name="TextBox 5">
            <a:extLst>
              <a:ext uri="{FF2B5EF4-FFF2-40B4-BE49-F238E27FC236}">
                <a16:creationId xmlns:a16="http://schemas.microsoft.com/office/drawing/2014/main" id="{EA111AAB-A38B-4056-9790-16E30F20B5C1}"/>
              </a:ext>
            </a:extLst>
          </p:cNvPr>
          <p:cNvSpPr txBox="1"/>
          <p:nvPr/>
        </p:nvSpPr>
        <p:spPr>
          <a:xfrm>
            <a:off x="1265939" y="4953000"/>
            <a:ext cx="6612131" cy="1569660"/>
          </a:xfrm>
          <a:prstGeom prst="rect">
            <a:avLst/>
          </a:prstGeom>
          <a:noFill/>
        </p:spPr>
        <p:txBody>
          <a:bodyPr wrap="none" rtlCol="0">
            <a:spAutoFit/>
          </a:bodyPr>
          <a:lstStyle/>
          <a:p>
            <a:pPr algn="ctr"/>
            <a:r>
              <a:rPr lang="en-US" sz="3200" dirty="0">
                <a:solidFill>
                  <a:srgbClr val="FFFF00"/>
                </a:solidFill>
                <a:latin typeface="Calibri" panose="020F0502020204030204" pitchFamily="34" charset="0"/>
                <a:cs typeface="Calibri" panose="020F0502020204030204" pitchFamily="34" charset="0"/>
              </a:rPr>
              <a:t>Horst and Graben Landscape</a:t>
            </a:r>
          </a:p>
          <a:p>
            <a:pPr algn="ctr"/>
            <a:r>
              <a:rPr lang="en-US" sz="3200" dirty="0">
                <a:solidFill>
                  <a:schemeClr val="bg1"/>
                </a:solidFill>
                <a:latin typeface="Calibri" panose="020F0502020204030204" pitchFamily="34" charset="0"/>
                <a:cs typeface="Calibri" panose="020F0502020204030204" pitchFamily="34" charset="0"/>
              </a:rPr>
              <a:t>Death Valley, California</a:t>
            </a:r>
          </a:p>
          <a:p>
            <a:pPr algn="ctr"/>
            <a:r>
              <a:rPr lang="en-US" sz="3200" dirty="0">
                <a:solidFill>
                  <a:schemeClr val="bg1"/>
                </a:solidFill>
                <a:latin typeface="Calibri" panose="020F0502020204030204" pitchFamily="34" charset="0"/>
                <a:cs typeface="Calibri" panose="020F0502020204030204" pitchFamily="34" charset="0"/>
              </a:rPr>
              <a:t>Basin and Range Geomorphic Province</a:t>
            </a:r>
          </a:p>
        </p:txBody>
      </p:sp>
      <p:sp>
        <p:nvSpPr>
          <p:cNvPr id="7" name="TextBox 6">
            <a:extLst>
              <a:ext uri="{FF2B5EF4-FFF2-40B4-BE49-F238E27FC236}">
                <a16:creationId xmlns:a16="http://schemas.microsoft.com/office/drawing/2014/main" id="{DEABFCB6-9369-480C-84A1-EF4B7A586106}"/>
              </a:ext>
            </a:extLst>
          </p:cNvPr>
          <p:cNvSpPr txBox="1"/>
          <p:nvPr/>
        </p:nvSpPr>
        <p:spPr>
          <a:xfrm>
            <a:off x="5029200" y="4755560"/>
            <a:ext cx="3148619"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Wolfgangbeyer / Wikimedia Commons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699500" cy="1143000"/>
          </a:xfrm>
        </p:spPr>
        <p:txBody>
          <a:bodyPr/>
          <a:lstStyle/>
          <a:p>
            <a:pPr eaLnBrk="1" fontAlgn="auto" hangingPunct="1">
              <a:spcAft>
                <a:spcPts val="0"/>
              </a:spcAft>
              <a:defRPr/>
            </a:pPr>
            <a:r>
              <a:rPr lang="en-US" altLang="en-US" dirty="0"/>
              <a:t>Goals of the </a:t>
            </a:r>
            <a:r>
              <a:rPr lang="en-US" altLang="en-US" dirty="0" err="1"/>
              <a:t>RESPeCT</a:t>
            </a:r>
            <a:r>
              <a:rPr lang="en-US" altLang="en-US" dirty="0"/>
              <a:t> PD Program </a:t>
            </a:r>
          </a:p>
        </p:txBody>
      </p:sp>
      <p:sp>
        <p:nvSpPr>
          <p:cNvPr id="32771" name="Rectangle 3"/>
          <p:cNvSpPr>
            <a:spLocks noGrp="1" noChangeArrowheads="1"/>
          </p:cNvSpPr>
          <p:nvPr>
            <p:ph idx="1"/>
          </p:nvPr>
        </p:nvSpPr>
        <p:spPr>
          <a:xfrm>
            <a:off x="533400" y="1447800"/>
            <a:ext cx="8382000" cy="49530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32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382CE-5259-4C1B-809B-F5FBE77969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67158" y="1210743"/>
            <a:ext cx="6609683" cy="4384839"/>
          </a:xfrm>
          <a:prstGeom prst="rect">
            <a:avLst/>
          </a:prstGeom>
        </p:spPr>
      </p:pic>
      <p:sp>
        <p:nvSpPr>
          <p:cNvPr id="5" name="TextBox 4">
            <a:extLst>
              <a:ext uri="{FF2B5EF4-FFF2-40B4-BE49-F238E27FC236}">
                <a16:creationId xmlns:a16="http://schemas.microsoft.com/office/drawing/2014/main" id="{5B95A917-276F-4F72-86BD-6292C8087D6A}"/>
              </a:ext>
            </a:extLst>
          </p:cNvPr>
          <p:cNvSpPr txBox="1"/>
          <p:nvPr/>
        </p:nvSpPr>
        <p:spPr>
          <a:xfrm>
            <a:off x="635025" y="571212"/>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
        <p:nvSpPr>
          <p:cNvPr id="6" name="TextBox 5">
            <a:extLst>
              <a:ext uri="{FF2B5EF4-FFF2-40B4-BE49-F238E27FC236}">
                <a16:creationId xmlns:a16="http://schemas.microsoft.com/office/drawing/2014/main" id="{60172634-BCB1-4CFC-BD24-B8F953E3E67A}"/>
              </a:ext>
            </a:extLst>
          </p:cNvPr>
          <p:cNvSpPr txBox="1"/>
          <p:nvPr/>
        </p:nvSpPr>
        <p:spPr>
          <a:xfrm>
            <a:off x="2561545" y="5780782"/>
            <a:ext cx="4020908" cy="1077218"/>
          </a:xfrm>
          <a:prstGeom prst="rect">
            <a:avLst/>
          </a:prstGeom>
          <a:noFill/>
        </p:spPr>
        <p:txBody>
          <a:bodyPr wrap="none" rtlCol="0">
            <a:spAutoFit/>
          </a:bodyPr>
          <a:lstStyle/>
          <a:p>
            <a:pPr algn="ctr"/>
            <a:r>
              <a:rPr lang="en-US" sz="3200" dirty="0">
                <a:solidFill>
                  <a:srgbClr val="FFFF00"/>
                </a:solidFill>
                <a:latin typeface="Calibri" panose="020F0502020204030204" pitchFamily="34" charset="0"/>
                <a:cs typeface="Calibri" panose="020F0502020204030204" pitchFamily="34" charset="0"/>
              </a:rPr>
              <a:t>Alluvial Fan Landform</a:t>
            </a:r>
          </a:p>
          <a:p>
            <a:pPr algn="ctr"/>
            <a:r>
              <a:rPr lang="en-US" sz="3200" dirty="0">
                <a:solidFill>
                  <a:schemeClr val="bg1"/>
                </a:solidFill>
                <a:latin typeface="Calibri" panose="020F0502020204030204" pitchFamily="34" charset="0"/>
                <a:cs typeface="Calibri" panose="020F0502020204030204" pitchFamily="34" charset="0"/>
              </a:rPr>
              <a:t>Death Valley, California</a:t>
            </a:r>
          </a:p>
        </p:txBody>
      </p:sp>
      <p:sp>
        <p:nvSpPr>
          <p:cNvPr id="7" name="TextBox 6">
            <a:extLst>
              <a:ext uri="{FF2B5EF4-FFF2-40B4-BE49-F238E27FC236}">
                <a16:creationId xmlns:a16="http://schemas.microsoft.com/office/drawing/2014/main" id="{CDD5744B-19D1-46E4-ADB5-2E436E905606}"/>
              </a:ext>
            </a:extLst>
          </p:cNvPr>
          <p:cNvSpPr txBox="1"/>
          <p:nvPr/>
        </p:nvSpPr>
        <p:spPr>
          <a:xfrm>
            <a:off x="5413820" y="5579018"/>
            <a:ext cx="251863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Photograph by Marli Miller/Geologypics.com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2B03E-CC9D-445D-86D5-2029F3B6BF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1003234"/>
            <a:ext cx="8534400" cy="5307105"/>
          </a:xfrm>
          <a:prstGeom prst="rect">
            <a:avLst/>
          </a:prstGeom>
        </p:spPr>
      </p:pic>
      <p:sp>
        <p:nvSpPr>
          <p:cNvPr id="5" name="TextBox 4">
            <a:extLst>
              <a:ext uri="{FF2B5EF4-FFF2-40B4-BE49-F238E27FC236}">
                <a16:creationId xmlns:a16="http://schemas.microsoft.com/office/drawing/2014/main" id="{7BFE2C7C-083D-4BF9-99A8-5D842B299411}"/>
              </a:ext>
            </a:extLst>
          </p:cNvPr>
          <p:cNvSpPr txBox="1"/>
          <p:nvPr/>
        </p:nvSpPr>
        <p:spPr>
          <a:xfrm>
            <a:off x="635025" y="593973"/>
            <a:ext cx="7873950"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Does Earth’s Surface Change?</a:t>
            </a:r>
          </a:p>
        </p:txBody>
      </p:sp>
      <p:sp>
        <p:nvSpPr>
          <p:cNvPr id="6" name="TextBox 5">
            <a:extLst>
              <a:ext uri="{FF2B5EF4-FFF2-40B4-BE49-F238E27FC236}">
                <a16:creationId xmlns:a16="http://schemas.microsoft.com/office/drawing/2014/main" id="{48AE1A3E-401D-4F88-99CA-57CCA4717560}"/>
              </a:ext>
            </a:extLst>
          </p:cNvPr>
          <p:cNvSpPr txBox="1"/>
          <p:nvPr/>
        </p:nvSpPr>
        <p:spPr>
          <a:xfrm>
            <a:off x="7330683" y="6477000"/>
            <a:ext cx="1592103"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NPS.gov</a:t>
            </a:r>
          </a:p>
        </p:txBody>
      </p:sp>
      <p:sp>
        <p:nvSpPr>
          <p:cNvPr id="7" name="TextBox 6">
            <a:extLst>
              <a:ext uri="{FF2B5EF4-FFF2-40B4-BE49-F238E27FC236}">
                <a16:creationId xmlns:a16="http://schemas.microsoft.com/office/drawing/2014/main" id="{6755D583-7C22-4AE4-A84B-27C9FD836AA0}"/>
              </a:ext>
            </a:extLst>
          </p:cNvPr>
          <p:cNvSpPr txBox="1"/>
          <p:nvPr/>
        </p:nvSpPr>
        <p:spPr>
          <a:xfrm>
            <a:off x="494582" y="1588009"/>
            <a:ext cx="2257349" cy="4031873"/>
          </a:xfrm>
          <a:prstGeom prst="rect">
            <a:avLst/>
          </a:prstGeom>
          <a:noFill/>
        </p:spPr>
        <p:txBody>
          <a:bodyPr wrap="none" rtlCol="0">
            <a:spAutoFit/>
          </a:bodyPr>
          <a:lstStyle/>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Landform:</a:t>
            </a: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Landscape:</a:t>
            </a: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a:t>
            </a:r>
          </a:p>
        </p:txBody>
      </p:sp>
      <p:sp>
        <p:nvSpPr>
          <p:cNvPr id="8" name="TextBox 7">
            <a:extLst>
              <a:ext uri="{FF2B5EF4-FFF2-40B4-BE49-F238E27FC236}">
                <a16:creationId xmlns:a16="http://schemas.microsoft.com/office/drawing/2014/main" id="{437B9172-34A3-4BAA-8C92-A45E3E7C5764}"/>
              </a:ext>
            </a:extLst>
          </p:cNvPr>
          <p:cNvSpPr txBox="1"/>
          <p:nvPr/>
        </p:nvSpPr>
        <p:spPr>
          <a:xfrm>
            <a:off x="2883691" y="1734491"/>
            <a:ext cx="5230343" cy="1323439"/>
          </a:xfrm>
          <a:prstGeom prst="rect">
            <a:avLst/>
          </a:prstGeom>
          <a:noFill/>
        </p:spPr>
        <p:txBody>
          <a:bodyPr wrap="none" rtlCol="0">
            <a:spAutoFit/>
          </a:bodyPr>
          <a:lstStyle/>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Local feature of Earth’s surface formed by a</a:t>
            </a:r>
          </a:p>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characteristic natural process or set of processes</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(e.g., sand dune, cliff, sinkhole, moraine, crater,</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gully, alluvial fan, stream channel, delta)</a:t>
            </a:r>
          </a:p>
        </p:txBody>
      </p:sp>
      <p:sp>
        <p:nvSpPr>
          <p:cNvPr id="9" name="TextBox 8">
            <a:extLst>
              <a:ext uri="{FF2B5EF4-FFF2-40B4-BE49-F238E27FC236}">
                <a16:creationId xmlns:a16="http://schemas.microsoft.com/office/drawing/2014/main" id="{D2AC5263-A5D5-41B6-8E1B-BF9E1192B25B}"/>
              </a:ext>
            </a:extLst>
          </p:cNvPr>
          <p:cNvSpPr txBox="1"/>
          <p:nvPr/>
        </p:nvSpPr>
        <p:spPr>
          <a:xfrm>
            <a:off x="2881793" y="3226917"/>
            <a:ext cx="5391604" cy="1323439"/>
          </a:xfrm>
          <a:prstGeom prst="rect">
            <a:avLst/>
          </a:prstGeom>
          <a:noFill/>
        </p:spPr>
        <p:txBody>
          <a:bodyPr wrap="none" rtlCol="0">
            <a:spAutoFit/>
          </a:bodyPr>
          <a:lstStyle/>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Regional assemblage of landforms that are typical</a:t>
            </a:r>
          </a:p>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of a particular tectonic and/or climatic setting</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(e.g., coastline, desert, savannah, volcanic belt,</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tundra, karst, badland, tropical lowland)</a:t>
            </a:r>
          </a:p>
        </p:txBody>
      </p:sp>
      <p:sp>
        <p:nvSpPr>
          <p:cNvPr id="10" name="TextBox 9">
            <a:extLst>
              <a:ext uri="{FF2B5EF4-FFF2-40B4-BE49-F238E27FC236}">
                <a16:creationId xmlns:a16="http://schemas.microsoft.com/office/drawing/2014/main" id="{A6AC1923-B6D3-4BE0-95A0-A851D8643B53}"/>
              </a:ext>
            </a:extLst>
          </p:cNvPr>
          <p:cNvSpPr txBox="1"/>
          <p:nvPr/>
        </p:nvSpPr>
        <p:spPr>
          <a:xfrm>
            <a:off x="2881793" y="4648200"/>
            <a:ext cx="5058244" cy="1323439"/>
          </a:xfrm>
          <a:prstGeom prst="rect">
            <a:avLst/>
          </a:prstGeom>
          <a:noFill/>
        </p:spPr>
        <p:txBody>
          <a:bodyPr wrap="none" rtlCol="0">
            <a:spAutoFit/>
          </a:bodyPr>
          <a:lstStyle/>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Broad sector of a continent that has a common</a:t>
            </a:r>
          </a:p>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geologic history and tectonic origin</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(e.g., Colorado Plateau, Appalachian Piedmont,</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Basin and Range, Rocky Mountains)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8" y="729018"/>
            <a:ext cx="8229600" cy="990600"/>
          </a:xfrm>
        </p:spPr>
        <p:txBody>
          <a:bodyPr>
            <a:noAutofit/>
          </a:bodyPr>
          <a:lstStyle/>
          <a:p>
            <a:pPr lvl="0"/>
            <a:br>
              <a:rPr lang="en-US" sz="3600" dirty="0"/>
            </a:br>
            <a:r>
              <a:rPr lang="en-US" dirty="0"/>
              <a:t>Reflect: Content Deepening Focus Questions</a:t>
            </a:r>
            <a:br>
              <a:rPr lang="en-US" sz="3600" dirty="0"/>
            </a:br>
            <a:endParaRPr lang="en-US" sz="3600" dirty="0"/>
          </a:p>
        </p:txBody>
      </p:sp>
      <p:sp>
        <p:nvSpPr>
          <p:cNvPr id="3" name="Content Placeholder 2"/>
          <p:cNvSpPr>
            <a:spLocks noGrp="1"/>
          </p:cNvSpPr>
          <p:nvPr>
            <p:ph idx="1"/>
          </p:nvPr>
        </p:nvSpPr>
        <p:spPr>
          <a:xfrm>
            <a:off x="696035" y="1951629"/>
            <a:ext cx="8004412" cy="4216021"/>
          </a:xfrm>
        </p:spPr>
        <p:txBody>
          <a:bodyPr/>
          <a:lstStyle/>
          <a:p>
            <a:pPr marL="0" lvl="1" indent="0">
              <a:spcBef>
                <a:spcPts val="0"/>
              </a:spcBef>
              <a:spcAft>
                <a:spcPts val="2400"/>
              </a:spcAft>
              <a:buNone/>
            </a:pPr>
            <a:r>
              <a:rPr lang="en-US" sz="3200" dirty="0"/>
              <a:t>Do you think the surface of Earth changes? Why do you think that?</a:t>
            </a:r>
          </a:p>
        </p:txBody>
      </p:sp>
    </p:spTree>
    <p:extLst>
      <p:ext uri="{BB962C8B-B14F-4D97-AF65-F5344CB8AC3E}">
        <p14:creationId xmlns:p14="http://schemas.microsoft.com/office/powerpoint/2010/main" val="211983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0" y="326410"/>
            <a:ext cx="8127242"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573205" y="1201003"/>
            <a:ext cx="8352431" cy="5418161"/>
          </a:xfrm>
        </p:spPr>
        <p:txBody>
          <a:bodyPr/>
          <a:lstStyle/>
          <a:p>
            <a:pPr marL="365760" indent="-365760">
              <a:spcBef>
                <a:spcPts val="600"/>
              </a:spcBef>
            </a:pPr>
            <a:r>
              <a:rPr lang="en-US" sz="2600" dirty="0">
                <a:solidFill>
                  <a:srgbClr val="000000"/>
                </a:solidFill>
              </a:rPr>
              <a:t>Earth’s surface form, or shape, is the result of competing energy sources (geothermal and solar energy) and processes (plate tectonics and erosion) that build up and wear down the surface at the same time. </a:t>
            </a:r>
          </a:p>
          <a:p>
            <a:pPr marL="365760" indent="-365760">
              <a:spcBef>
                <a:spcPts val="600"/>
              </a:spcBef>
            </a:pPr>
            <a:r>
              <a:rPr lang="en-US" sz="2600" dirty="0">
                <a:solidFill>
                  <a:srgbClr val="000000"/>
                </a:solidFill>
                <a:latin typeface="Calibri"/>
                <a:cs typeface="Calibri"/>
              </a:rPr>
              <a:t>Volcanic eruptions and earthquakes are examples of tectonic processes that build up Earth’s surface.</a:t>
            </a:r>
          </a:p>
          <a:p>
            <a:pPr marL="365760" indent="-365760">
              <a:spcBef>
                <a:spcPts val="600"/>
              </a:spcBef>
            </a:pPr>
            <a:r>
              <a:rPr lang="en-US" sz="2600" dirty="0">
                <a:solidFill>
                  <a:srgbClr val="000000"/>
                </a:solidFill>
                <a:latin typeface="Calibri"/>
                <a:cs typeface="Calibri"/>
              </a:rPr>
              <a:t>Floods and landslides are examples of </a:t>
            </a:r>
            <a:r>
              <a:rPr lang="en-US" sz="2600" dirty="0" err="1">
                <a:solidFill>
                  <a:srgbClr val="000000"/>
                </a:solidFill>
                <a:latin typeface="Calibri"/>
                <a:cs typeface="Calibri"/>
              </a:rPr>
              <a:t>erosional</a:t>
            </a:r>
            <a:r>
              <a:rPr lang="en-US" sz="2600" dirty="0">
                <a:solidFill>
                  <a:srgbClr val="000000"/>
                </a:solidFill>
                <a:latin typeface="Calibri"/>
                <a:cs typeface="Calibri"/>
              </a:rPr>
              <a:t> processes that wear down Earth’s surface. </a:t>
            </a:r>
          </a:p>
          <a:p>
            <a:pPr marL="365760" indent="-365760">
              <a:spcBef>
                <a:spcPts val="600"/>
              </a:spcBef>
            </a:pPr>
            <a:r>
              <a:rPr lang="en-US" sz="2600" dirty="0">
                <a:solidFill>
                  <a:srgbClr val="000000"/>
                </a:solidFill>
                <a:latin typeface="Calibri"/>
                <a:cs typeface="Calibri"/>
              </a:rPr>
              <a:t>The surface of Earth is continually changing, and the landscapes we see around us are only momentary snapshots.</a:t>
            </a:r>
          </a:p>
          <a:p>
            <a:pPr marL="365760" indent="-365760">
              <a:spcBef>
                <a:spcPts val="600"/>
              </a:spcBef>
            </a:pPr>
            <a:r>
              <a:rPr lang="en-US" sz="2600" dirty="0">
                <a:solidFill>
                  <a:srgbClr val="000000"/>
                </a:solidFill>
                <a:latin typeface="Calibri"/>
                <a:cs typeface="Calibri"/>
              </a:rPr>
              <a:t>Landforms, landscapes, and geomorphic provinces are distinct aspects of Earth’s surface.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502692"/>
            <a:ext cx="685800" cy="685800"/>
          </a:xfrm>
          <a:prstGeom prst="rect">
            <a:avLst/>
          </a:prstGeom>
        </p:spPr>
      </p:pic>
    </p:spTree>
    <p:extLst>
      <p:ext uri="{BB962C8B-B14F-4D97-AF65-F5344CB8AC3E}">
        <p14:creationId xmlns:p14="http://schemas.microsoft.com/office/powerpoint/2010/main" val="28147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2a</a:t>
            </a:r>
          </a:p>
        </p:txBody>
      </p:sp>
      <p:sp>
        <p:nvSpPr>
          <p:cNvPr id="6" name="TextBox 5">
            <a:extLst>
              <a:ext uri="{FF2B5EF4-FFF2-40B4-BE49-F238E27FC236}">
                <a16:creationId xmlns:a16="http://schemas.microsoft.com/office/drawing/2014/main" id="{C8DD915B-B0AE-4AC1-8080-3F3001F86609}"/>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What happens to Earth’s surface that causes mountains to form?</a:t>
            </a:r>
          </a:p>
        </p:txBody>
      </p:sp>
    </p:spTree>
    <p:extLst>
      <p:ext uri="{BB962C8B-B14F-4D97-AF65-F5344CB8AC3E}">
        <p14:creationId xmlns:p14="http://schemas.microsoft.com/office/powerpoint/2010/main" val="35392527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8C78DF-69BA-401A-9E84-82438C91029E}"/>
              </a:ext>
            </a:extLst>
          </p:cNvPr>
          <p:cNvSpPr txBox="1"/>
          <p:nvPr/>
        </p:nvSpPr>
        <p:spPr>
          <a:xfrm>
            <a:off x="800679" y="564296"/>
            <a:ext cx="7542642"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3: Volcanic Mountain Building</a:t>
            </a:r>
          </a:p>
        </p:txBody>
      </p:sp>
      <p:pic>
        <p:nvPicPr>
          <p:cNvPr id="5" name="Picture 4" descr="S:\Production\Art Files--Final\RESPECT-MSPCP\Earths Changing Surface\RES.C1.ECS.L2HO.001.jpg">
            <a:extLst>
              <a:ext uri="{FF2B5EF4-FFF2-40B4-BE49-F238E27FC236}">
                <a16:creationId xmlns:a16="http://schemas.microsoft.com/office/drawing/2014/main" id="{AFCD62E0-DFD7-439C-8D39-FB8DC888DAA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 y="1260476"/>
            <a:ext cx="3810000" cy="2517216"/>
          </a:xfrm>
          <a:prstGeom prst="rect">
            <a:avLst/>
          </a:prstGeom>
          <a:noFill/>
          <a:extLst>
            <a:ext uri="{909E8E84-426E-40dd-AFC4-6F175D3DCCD1}">
              <a14:hiddenFill xmlns:xdr="http://schemas.openxmlformats.org/drawingml/2006/spreadsheetDrawing" xmlns="" xmlns:a14="http://schemas.microsoft.com/office/drawing/2010/main" xmlns:lc="http://schemas.openxmlformats.org/drawingml/2006/lockedCanvas">
                <a:solidFill>
                  <a:srgbClr val="FFFFFF"/>
                </a:solidFill>
              </a14:hiddenFill>
            </a:ext>
          </a:extLst>
        </p:spPr>
      </p:pic>
      <p:pic>
        <p:nvPicPr>
          <p:cNvPr id="6" name="Picture 5" descr="S:\Production\Art Files--Final\RESPECT-MSPCP\Earths Changing Surface\RES.C1.ECS.L2HO.002.jpg">
            <a:extLst>
              <a:ext uri="{FF2B5EF4-FFF2-40B4-BE49-F238E27FC236}">
                <a16:creationId xmlns:a16="http://schemas.microsoft.com/office/drawing/2014/main" id="{6CA24E85-E0DE-46B6-812A-79E4C46536E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86006" y="1260475"/>
            <a:ext cx="3748394" cy="2522519"/>
          </a:xfrm>
          <a:prstGeom prst="rect">
            <a:avLst/>
          </a:prstGeom>
          <a:noFill/>
          <a:extLst>
            <a:ext uri="{909E8E84-426E-40dd-AFC4-6F175D3DCCD1}">
              <a14:hiddenFill xmlns:xdr="http://schemas.openxmlformats.org/drawingml/2006/spreadsheetDrawing" xmlns="" xmlns:a14="http://schemas.microsoft.com/office/drawing/2010/main" xmlns:lc="http://schemas.openxmlformats.org/drawingml/2006/lockedCanvas">
                <a:solidFill>
                  <a:srgbClr val="FFFFFF"/>
                </a:solidFill>
              </a14:hiddenFill>
            </a:ext>
          </a:extLst>
        </p:spPr>
      </p:pic>
      <p:pic>
        <p:nvPicPr>
          <p:cNvPr id="7" name="Picture 6" descr="S:\Production\Art Files--Final\RESPECT-MSPCP\Earths Changing Surface\RES.C1.ECS.L2HO.004.jpg">
            <a:extLst>
              <a:ext uri="{FF2B5EF4-FFF2-40B4-BE49-F238E27FC236}">
                <a16:creationId xmlns:a16="http://schemas.microsoft.com/office/drawing/2014/main" id="{6B2CF81D-E8BB-452C-9EE3-E570B730032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86006" y="4000500"/>
            <a:ext cx="3748394" cy="2518172"/>
          </a:xfrm>
          <a:prstGeom prst="rect">
            <a:avLst/>
          </a:prstGeom>
          <a:noFill/>
          <a:extLst>
            <a:ext uri="{909E8E84-426E-40dd-AFC4-6F175D3DCCD1}">
              <a14:hiddenFill xmlns:xdr="http://schemas.openxmlformats.org/drawingml/2006/spreadsheetDrawing" xmlns="" xmlns:a14="http://schemas.microsoft.com/office/drawing/2010/main" xmlns:lc="http://schemas.openxmlformats.org/drawingml/2006/lockedCanvas">
                <a:solidFill>
                  <a:srgbClr val="FFFFFF"/>
                </a:solidFill>
              </a14:hiddenFill>
            </a:ext>
          </a:extLst>
        </p:spPr>
      </p:pic>
      <p:pic>
        <p:nvPicPr>
          <p:cNvPr id="8" name="Picture 7">
            <a:extLst>
              <a:ext uri="{FF2B5EF4-FFF2-40B4-BE49-F238E27FC236}">
                <a16:creationId xmlns:a16="http://schemas.microsoft.com/office/drawing/2014/main" id="{C815E17E-05DF-4021-A8B1-F5832AD8BE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 y="4000499"/>
            <a:ext cx="3810000" cy="2518171"/>
          </a:xfrm>
          <a:prstGeom prst="rect">
            <a:avLst/>
          </a:prstGeom>
        </p:spPr>
      </p:pic>
      <p:sp>
        <p:nvSpPr>
          <p:cNvPr id="9" name="TextBox 8">
            <a:extLst>
              <a:ext uri="{FF2B5EF4-FFF2-40B4-BE49-F238E27FC236}">
                <a16:creationId xmlns:a16="http://schemas.microsoft.com/office/drawing/2014/main" id="{0C88077D-5E9A-42FE-AB50-D999A85275DE}"/>
              </a:ext>
            </a:extLst>
          </p:cNvPr>
          <p:cNvSpPr txBox="1"/>
          <p:nvPr/>
        </p:nvSpPr>
        <p:spPr>
          <a:xfrm>
            <a:off x="3040324" y="3741579"/>
            <a:ext cx="1417376"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USGS</a:t>
            </a:r>
          </a:p>
        </p:txBody>
      </p:sp>
      <p:sp>
        <p:nvSpPr>
          <p:cNvPr id="10" name="TextBox 9">
            <a:extLst>
              <a:ext uri="{FF2B5EF4-FFF2-40B4-BE49-F238E27FC236}">
                <a16:creationId xmlns:a16="http://schemas.microsoft.com/office/drawing/2014/main" id="{465B8385-6AA2-4310-BF80-9B2D0CE90854}"/>
              </a:ext>
            </a:extLst>
          </p:cNvPr>
          <p:cNvSpPr txBox="1"/>
          <p:nvPr/>
        </p:nvSpPr>
        <p:spPr>
          <a:xfrm>
            <a:off x="7239000" y="3741578"/>
            <a:ext cx="1417376"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USGS</a:t>
            </a:r>
          </a:p>
        </p:txBody>
      </p:sp>
      <p:sp>
        <p:nvSpPr>
          <p:cNvPr id="11" name="TextBox 10">
            <a:extLst>
              <a:ext uri="{FF2B5EF4-FFF2-40B4-BE49-F238E27FC236}">
                <a16:creationId xmlns:a16="http://schemas.microsoft.com/office/drawing/2014/main" id="{A68ED911-1C21-49CA-8B90-F0678EF02F07}"/>
              </a:ext>
            </a:extLst>
          </p:cNvPr>
          <p:cNvSpPr txBox="1"/>
          <p:nvPr/>
        </p:nvSpPr>
        <p:spPr>
          <a:xfrm>
            <a:off x="7200900" y="6539310"/>
            <a:ext cx="1417376"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USGS</a:t>
            </a:r>
          </a:p>
        </p:txBody>
      </p:sp>
      <p:sp>
        <p:nvSpPr>
          <p:cNvPr id="12" name="TextBox 11">
            <a:extLst>
              <a:ext uri="{FF2B5EF4-FFF2-40B4-BE49-F238E27FC236}">
                <a16:creationId xmlns:a16="http://schemas.microsoft.com/office/drawing/2014/main" id="{7826D888-18EE-473B-9FE4-48A6D8BB5DB7}"/>
              </a:ext>
            </a:extLst>
          </p:cNvPr>
          <p:cNvSpPr txBox="1"/>
          <p:nvPr/>
        </p:nvSpPr>
        <p:spPr>
          <a:xfrm>
            <a:off x="2717625" y="6518671"/>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743803"/>
            <a:ext cx="8140890" cy="989463"/>
          </a:xfrm>
        </p:spPr>
        <p:txBody>
          <a:bodyPr>
            <a:noAutofit/>
          </a:bodyPr>
          <a:lstStyle/>
          <a:p>
            <a:r>
              <a:rPr lang="en-US" dirty="0"/>
              <a:t>Investigation 3:  Volcanic Mountain Building</a:t>
            </a:r>
          </a:p>
        </p:txBody>
      </p:sp>
      <p:sp>
        <p:nvSpPr>
          <p:cNvPr id="3" name="Content Placeholder 2"/>
          <p:cNvSpPr>
            <a:spLocks noGrp="1"/>
          </p:cNvSpPr>
          <p:nvPr>
            <p:ph idx="1"/>
          </p:nvPr>
        </p:nvSpPr>
        <p:spPr>
          <a:xfrm>
            <a:off x="518614" y="2033516"/>
            <a:ext cx="8320585" cy="4672083"/>
          </a:xfrm>
        </p:spPr>
        <p:txBody>
          <a:bodyPr/>
          <a:lstStyle/>
          <a:p>
            <a:pPr marL="365760" indent="-365760">
              <a:spcBef>
                <a:spcPts val="1200"/>
              </a:spcBef>
              <a:spcAft>
                <a:spcPts val="600"/>
              </a:spcAft>
              <a:buFont typeface="+mj-lt"/>
              <a:buAutoNum type="arabicPeriod"/>
            </a:pPr>
            <a:r>
              <a:rPr lang="en-US" sz="3200" dirty="0"/>
              <a:t>Do you think volcanoes change Earth’s surface? Use evidence from the photographs to support your answer.</a:t>
            </a:r>
          </a:p>
          <a:p>
            <a:pPr marL="365760" indent="-365760">
              <a:spcBef>
                <a:spcPts val="1200"/>
              </a:spcBef>
              <a:spcAft>
                <a:spcPts val="1200"/>
              </a:spcAft>
              <a:buFont typeface="+mj-lt"/>
              <a:buAutoNum type="arabicPeriod"/>
            </a:pPr>
            <a:r>
              <a:rPr lang="en-US" sz="3200" dirty="0"/>
              <a:t>What do you think happens when a volcanic erupts many, many times?</a:t>
            </a:r>
          </a:p>
          <a:p>
            <a:pPr marL="0" indent="0">
              <a:spcBef>
                <a:spcPts val="0"/>
              </a:spcBef>
              <a:spcAft>
                <a:spcPts val="1200"/>
              </a:spcAft>
              <a:buNone/>
            </a:pPr>
            <a:endParaRPr lang="en-US" sz="2800" dirty="0"/>
          </a:p>
        </p:txBody>
      </p:sp>
    </p:spTree>
    <p:extLst>
      <p:ext uri="{BB962C8B-B14F-4D97-AF65-F5344CB8AC3E}">
        <p14:creationId xmlns:p14="http://schemas.microsoft.com/office/powerpoint/2010/main" val="301200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2" y="388961"/>
            <a:ext cx="8256896" cy="989463"/>
          </a:xfrm>
        </p:spPr>
        <p:txBody>
          <a:bodyPr>
            <a:noAutofit/>
          </a:bodyPr>
          <a:lstStyle/>
          <a:p>
            <a:r>
              <a:rPr lang="en-US" sz="3800" dirty="0"/>
              <a:t>Investigation 3:  Volcanic Mountain Building</a:t>
            </a:r>
          </a:p>
        </p:txBody>
      </p:sp>
      <p:sp>
        <p:nvSpPr>
          <p:cNvPr id="3" name="Content Placeholder 2"/>
          <p:cNvSpPr>
            <a:spLocks noGrp="1"/>
          </p:cNvSpPr>
          <p:nvPr>
            <p:ph idx="1"/>
          </p:nvPr>
        </p:nvSpPr>
        <p:spPr>
          <a:xfrm>
            <a:off x="518614" y="1337480"/>
            <a:ext cx="8320585" cy="5186150"/>
          </a:xfrm>
        </p:spPr>
        <p:txBody>
          <a:bodyPr/>
          <a:lstStyle/>
          <a:p>
            <a:pPr marL="365760" indent="-365760">
              <a:spcBef>
                <a:spcPts val="1200"/>
              </a:spcBef>
              <a:spcAft>
                <a:spcPts val="600"/>
              </a:spcAft>
              <a:buFont typeface="+mj-lt"/>
              <a:buAutoNum type="arabicPeriod"/>
            </a:pPr>
            <a:r>
              <a:rPr lang="en-US" sz="2800" dirty="0"/>
              <a:t>Do you think volcanoes change Earth’s surface? Use evidence from the photographs to support your answer.</a:t>
            </a:r>
          </a:p>
          <a:p>
            <a:pPr marL="731520" lvl="1" indent="-365760">
              <a:spcBef>
                <a:spcPts val="600"/>
              </a:spcBef>
              <a:spcAft>
                <a:spcPts val="600"/>
              </a:spcAft>
            </a:pPr>
            <a:r>
              <a:rPr lang="en-US" sz="2800" dirty="0"/>
              <a:t>Yes. The photographs of volcanic eruptions show lava and an ash cloud spreading out on Earth’s surface and changing how the surface looks.</a:t>
            </a:r>
          </a:p>
          <a:p>
            <a:pPr marL="365760" indent="-365760">
              <a:spcBef>
                <a:spcPts val="1200"/>
              </a:spcBef>
              <a:spcAft>
                <a:spcPts val="0"/>
              </a:spcAft>
              <a:buFont typeface="+mj-lt"/>
              <a:buAutoNum type="arabicPeriod"/>
            </a:pPr>
            <a:r>
              <a:rPr lang="en-US" sz="2800" dirty="0"/>
              <a:t>What do you think happens when a volcanic erupts many, many times?</a:t>
            </a:r>
          </a:p>
          <a:p>
            <a:pPr marL="731520" lvl="1" indent="-365760">
              <a:spcBef>
                <a:spcPts val="600"/>
              </a:spcBef>
              <a:spcAft>
                <a:spcPts val="0"/>
              </a:spcAft>
            </a:pPr>
            <a:r>
              <a:rPr lang="en-US" sz="2800" dirty="0"/>
              <a:t>I think that after many eruptions, layers of hardened lava, ash, and other materials will build up and form a cone-shaped mountain.</a:t>
            </a:r>
          </a:p>
          <a:p>
            <a:pPr marL="365760" indent="-365760">
              <a:spcBef>
                <a:spcPts val="1200"/>
              </a:spcBef>
              <a:spcAft>
                <a:spcPts val="1200"/>
              </a:spcAft>
              <a:buFont typeface="+mj-lt"/>
              <a:buAutoNum type="arabicPeriod"/>
            </a:pPr>
            <a:endParaRPr lang="en-US" sz="2800" dirty="0"/>
          </a:p>
          <a:p>
            <a:pPr marL="0" indent="0">
              <a:spcBef>
                <a:spcPts val="0"/>
              </a:spcBef>
              <a:spcAft>
                <a:spcPts val="1200"/>
              </a:spcAft>
              <a:buNone/>
            </a:pPr>
            <a:endParaRPr lang="en-US" sz="2800" dirty="0"/>
          </a:p>
        </p:txBody>
      </p:sp>
    </p:spTree>
    <p:extLst>
      <p:ext uri="{BB962C8B-B14F-4D97-AF65-F5344CB8AC3E}">
        <p14:creationId xmlns:p14="http://schemas.microsoft.com/office/powerpoint/2010/main" val="301200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BF8F21-AE61-4DE7-A8A0-3FEA4C34B3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933" y="1215859"/>
            <a:ext cx="7208134" cy="4379724"/>
          </a:xfrm>
          <a:prstGeom prst="rect">
            <a:avLst/>
          </a:prstGeom>
        </p:spPr>
      </p:pic>
      <p:sp>
        <p:nvSpPr>
          <p:cNvPr id="5" name="TextBox 4">
            <a:extLst>
              <a:ext uri="{FF2B5EF4-FFF2-40B4-BE49-F238E27FC236}">
                <a16:creationId xmlns:a16="http://schemas.microsoft.com/office/drawing/2014/main" id="{48A75C50-6E40-4EEF-B1B8-532586345F44}"/>
              </a:ext>
            </a:extLst>
          </p:cNvPr>
          <p:cNvSpPr txBox="1"/>
          <p:nvPr/>
        </p:nvSpPr>
        <p:spPr>
          <a:xfrm>
            <a:off x="841322" y="508253"/>
            <a:ext cx="7542642"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3: Volcanic Mountain Building</a:t>
            </a:r>
          </a:p>
        </p:txBody>
      </p:sp>
      <p:sp>
        <p:nvSpPr>
          <p:cNvPr id="6" name="TextBox 5">
            <a:extLst>
              <a:ext uri="{FF2B5EF4-FFF2-40B4-BE49-F238E27FC236}">
                <a16:creationId xmlns:a16="http://schemas.microsoft.com/office/drawing/2014/main" id="{16E2629F-3B4D-41B7-89E9-1CBB5E3D8DD5}"/>
              </a:ext>
            </a:extLst>
          </p:cNvPr>
          <p:cNvSpPr txBox="1"/>
          <p:nvPr/>
        </p:nvSpPr>
        <p:spPr>
          <a:xfrm>
            <a:off x="1799586" y="5870275"/>
            <a:ext cx="5599418" cy="584775"/>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Map of Earth’s Major Volcanoes</a:t>
            </a:r>
          </a:p>
        </p:txBody>
      </p:sp>
      <p:sp>
        <p:nvSpPr>
          <p:cNvPr id="7" name="TextBox 6">
            <a:extLst>
              <a:ext uri="{FF2B5EF4-FFF2-40B4-BE49-F238E27FC236}">
                <a16:creationId xmlns:a16="http://schemas.microsoft.com/office/drawing/2014/main" id="{316A8DD6-D81F-417F-AA47-C6A2C06C39F6}"/>
              </a:ext>
            </a:extLst>
          </p:cNvPr>
          <p:cNvSpPr txBox="1"/>
          <p:nvPr/>
        </p:nvSpPr>
        <p:spPr>
          <a:xfrm>
            <a:off x="6892565" y="5600918"/>
            <a:ext cx="130997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USGS.gov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Summer Institute Study-Group Leaders</a:t>
            </a:r>
          </a:p>
        </p:txBody>
      </p:sp>
      <p:sp>
        <p:nvSpPr>
          <p:cNvPr id="3" name="Content Placeholder 2"/>
          <p:cNvSpPr>
            <a:spLocks noGrp="1"/>
          </p:cNvSpPr>
          <p:nvPr>
            <p:ph sz="half" idx="1"/>
          </p:nvPr>
        </p:nvSpPr>
        <p:spPr>
          <a:xfrm>
            <a:off x="609600" y="1524000"/>
            <a:ext cx="7696200" cy="4718304"/>
          </a:xfrm>
        </p:spPr>
        <p:txBody>
          <a:bodyPr/>
          <a:lstStyle/>
          <a:p>
            <a:pPr marL="0" indent="0">
              <a:buNone/>
            </a:pPr>
            <a:r>
              <a:rPr lang="en-US" sz="3200" dirty="0"/>
              <a:t>Grade </a:t>
            </a:r>
            <a:r>
              <a:rPr lang="en-US" sz="3200" dirty="0">
                <a:solidFill>
                  <a:srgbClr val="0070C0"/>
                </a:solidFill>
              </a:rPr>
              <a:t>[Insert grade level here]</a:t>
            </a:r>
          </a:p>
          <a:p>
            <a:pPr marL="731520" indent="-365760">
              <a:spcBef>
                <a:spcPts val="1200"/>
              </a:spcBef>
            </a:pPr>
            <a:r>
              <a:rPr lang="en-US" sz="3200" dirty="0">
                <a:solidFill>
                  <a:srgbClr val="0070C0"/>
                </a:solidFill>
              </a:rPr>
              <a:t>[Insert leader names here]</a:t>
            </a:r>
          </a:p>
          <a:p>
            <a:pPr marL="731520" indent="-365760">
              <a:spcBef>
                <a:spcPts val="1200"/>
              </a:spcBef>
            </a:pPr>
            <a:r>
              <a:rPr lang="en-US" sz="3200" dirty="0">
                <a:solidFill>
                  <a:srgbClr val="0070C0"/>
                </a:solidFill>
              </a:rPr>
              <a:t>[Insert leader names here]</a:t>
            </a:r>
          </a:p>
        </p:txBody>
      </p:sp>
    </p:spTree>
    <p:extLst>
      <p:ext uri="{BB962C8B-B14F-4D97-AF65-F5344CB8AC3E}">
        <p14:creationId xmlns:p14="http://schemas.microsoft.com/office/powerpoint/2010/main" val="416373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01_Gr4_ECS_CD_Day_1_JSM_02_16_Slide_2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256" y="1045311"/>
            <a:ext cx="7797478" cy="5648916"/>
          </a:xfrm>
          <a:prstGeom prst="rect">
            <a:avLst/>
          </a:prstGeom>
        </p:spPr>
      </p:pic>
      <p:sp>
        <p:nvSpPr>
          <p:cNvPr id="3" name="TextBox 2">
            <a:extLst>
              <a:ext uri="{FF2B5EF4-FFF2-40B4-BE49-F238E27FC236}">
                <a16:creationId xmlns:a16="http://schemas.microsoft.com/office/drawing/2014/main" id="{428B5CB1-68B8-4867-8267-B0C926B94928}"/>
              </a:ext>
            </a:extLst>
          </p:cNvPr>
          <p:cNvSpPr txBox="1"/>
          <p:nvPr/>
        </p:nvSpPr>
        <p:spPr>
          <a:xfrm>
            <a:off x="841322" y="508253"/>
            <a:ext cx="7542642"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3: Volcanic Mountain Building</a:t>
            </a:r>
          </a:p>
        </p:txBody>
      </p:sp>
      <p:sp>
        <p:nvSpPr>
          <p:cNvPr id="5" name="TextBox 4">
            <a:extLst>
              <a:ext uri="{FF2B5EF4-FFF2-40B4-BE49-F238E27FC236}">
                <a16:creationId xmlns:a16="http://schemas.microsoft.com/office/drawing/2014/main" id="{691197A5-A176-4FA3-9DA6-E39B859E8598}"/>
              </a:ext>
            </a:extLst>
          </p:cNvPr>
          <p:cNvSpPr txBox="1"/>
          <p:nvPr/>
        </p:nvSpPr>
        <p:spPr>
          <a:xfrm>
            <a:off x="6839759" y="6571116"/>
            <a:ext cx="1919231" cy="246221"/>
          </a:xfrm>
          <a:prstGeom prst="rect">
            <a:avLst/>
          </a:prstGeom>
          <a:noFill/>
        </p:spPr>
        <p:txBody>
          <a:bodyPr wrap="square" rtlCol="0">
            <a:spAutoFit/>
          </a:bodyPr>
          <a:lstStyle/>
          <a:p>
            <a:pPr algn="ctr"/>
            <a:r>
              <a:rPr lang="en-US" sz="1000" dirty="0">
                <a:solidFill>
                  <a:schemeClr val="bg1"/>
                </a:solidFill>
              </a:rPr>
              <a:t>Source: unknown</a:t>
            </a:r>
          </a:p>
        </p:txBody>
      </p:sp>
    </p:spTree>
    <p:extLst>
      <p:ext uri="{BB962C8B-B14F-4D97-AF65-F5344CB8AC3E}">
        <p14:creationId xmlns:p14="http://schemas.microsoft.com/office/powerpoint/2010/main" val="2871426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1_JSM_02_16_Slide_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846" y="1093028"/>
            <a:ext cx="7773709" cy="5567079"/>
          </a:xfrm>
          <a:prstGeom prst="rect">
            <a:avLst/>
          </a:prstGeom>
        </p:spPr>
      </p:pic>
      <p:sp>
        <p:nvSpPr>
          <p:cNvPr id="3" name="TextBox 2">
            <a:extLst>
              <a:ext uri="{FF2B5EF4-FFF2-40B4-BE49-F238E27FC236}">
                <a16:creationId xmlns:a16="http://schemas.microsoft.com/office/drawing/2014/main" id="{C06DB110-AD45-45A3-B103-BB2E161FD7F2}"/>
              </a:ext>
            </a:extLst>
          </p:cNvPr>
          <p:cNvSpPr txBox="1"/>
          <p:nvPr/>
        </p:nvSpPr>
        <p:spPr>
          <a:xfrm>
            <a:off x="841322" y="508253"/>
            <a:ext cx="7542642"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3: Volcanic Mountain Building</a:t>
            </a:r>
          </a:p>
        </p:txBody>
      </p:sp>
      <p:sp>
        <p:nvSpPr>
          <p:cNvPr id="4" name="TextBox 3">
            <a:extLst>
              <a:ext uri="{FF2B5EF4-FFF2-40B4-BE49-F238E27FC236}">
                <a16:creationId xmlns:a16="http://schemas.microsoft.com/office/drawing/2014/main" id="{F4AE6B8F-6AAD-4DC2-B0CD-FAE72D165AD7}"/>
              </a:ext>
            </a:extLst>
          </p:cNvPr>
          <p:cNvSpPr txBox="1"/>
          <p:nvPr/>
        </p:nvSpPr>
        <p:spPr>
          <a:xfrm>
            <a:off x="6875854" y="6536996"/>
            <a:ext cx="1919231" cy="246221"/>
          </a:xfrm>
          <a:prstGeom prst="rect">
            <a:avLst/>
          </a:prstGeom>
          <a:noFill/>
        </p:spPr>
        <p:txBody>
          <a:bodyPr wrap="square" rtlCol="0">
            <a:spAutoFit/>
          </a:bodyPr>
          <a:lstStyle/>
          <a:p>
            <a:pPr algn="ctr"/>
            <a:r>
              <a:rPr lang="en-US" sz="1000" dirty="0">
                <a:solidFill>
                  <a:schemeClr val="bg1"/>
                </a:solidFill>
              </a:rPr>
              <a:t>Source: unknown</a:t>
            </a:r>
          </a:p>
        </p:txBody>
      </p:sp>
    </p:spTree>
    <p:extLst>
      <p:ext uri="{BB962C8B-B14F-4D97-AF65-F5344CB8AC3E}">
        <p14:creationId xmlns:p14="http://schemas.microsoft.com/office/powerpoint/2010/main" val="2984577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215952" cy="990600"/>
          </a:xfrm>
        </p:spPr>
        <p:txBody>
          <a:bodyPr>
            <a:noAutofit/>
          </a:bodyPr>
          <a:lstStyle/>
          <a:p>
            <a:pPr lvl="0"/>
            <a:r>
              <a:rPr lang="en-US" sz="3800" dirty="0"/>
              <a:t>Reflect: Content Deepening Focus Question</a:t>
            </a:r>
          </a:p>
        </p:txBody>
      </p:sp>
      <p:sp>
        <p:nvSpPr>
          <p:cNvPr id="3" name="Content Placeholder 2"/>
          <p:cNvSpPr>
            <a:spLocks noGrp="1"/>
          </p:cNvSpPr>
          <p:nvPr>
            <p:ph idx="1"/>
          </p:nvPr>
        </p:nvSpPr>
        <p:spPr>
          <a:xfrm>
            <a:off x="614148" y="1686439"/>
            <a:ext cx="8086299" cy="4495800"/>
          </a:xfrm>
        </p:spPr>
        <p:txBody>
          <a:bodyPr/>
          <a:lstStyle/>
          <a:p>
            <a:pPr marL="0" lvl="1" indent="0">
              <a:spcBef>
                <a:spcPts val="0"/>
              </a:spcBef>
              <a:spcAft>
                <a:spcPts val="2400"/>
              </a:spcAft>
              <a:buNone/>
            </a:pPr>
            <a:r>
              <a:rPr lang="en-US" sz="3200" dirty="0"/>
              <a:t>What happens to Earth’s surface that causes mountains to form?</a:t>
            </a:r>
          </a:p>
        </p:txBody>
      </p:sp>
    </p:spTree>
    <p:extLst>
      <p:ext uri="{BB962C8B-B14F-4D97-AF65-F5344CB8AC3E}">
        <p14:creationId xmlns:p14="http://schemas.microsoft.com/office/powerpoint/2010/main" val="35392527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pPr marL="731520"/>
            <a:r>
              <a:rPr lang="en-US" dirty="0"/>
              <a:t>Key Science Ideas</a:t>
            </a:r>
          </a:p>
        </p:txBody>
      </p:sp>
      <p:sp>
        <p:nvSpPr>
          <p:cNvPr id="3" name="Content Placeholder 2"/>
          <p:cNvSpPr>
            <a:spLocks noGrp="1"/>
          </p:cNvSpPr>
          <p:nvPr>
            <p:ph idx="1"/>
          </p:nvPr>
        </p:nvSpPr>
        <p:spPr>
          <a:xfrm>
            <a:off x="545910" y="1676400"/>
            <a:ext cx="8140890" cy="4800600"/>
          </a:xfrm>
        </p:spPr>
        <p:txBody>
          <a:bodyPr/>
          <a:lstStyle/>
          <a:p>
            <a:pPr marL="365760" indent="-365760">
              <a:spcBef>
                <a:spcPts val="0"/>
              </a:spcBef>
              <a:spcAft>
                <a:spcPts val="1800"/>
              </a:spcAft>
            </a:pPr>
            <a:r>
              <a:rPr lang="en-US" sz="3200" dirty="0">
                <a:solidFill>
                  <a:srgbClr val="000000"/>
                </a:solidFill>
                <a:latin typeface="Calibri"/>
                <a:cs typeface="Calibri"/>
              </a:rPr>
              <a:t>Volcanic eruptions change Earth’s surface by spreading lava, ash, and other materials across the surface.</a:t>
            </a:r>
          </a:p>
          <a:p>
            <a:pPr marL="365760" indent="-365760">
              <a:spcBef>
                <a:spcPts val="0"/>
              </a:spcBef>
              <a:spcAft>
                <a:spcPts val="1800"/>
              </a:spcAft>
            </a:pPr>
            <a:r>
              <a:rPr lang="en-US" sz="3200" dirty="0">
                <a:solidFill>
                  <a:srgbClr val="000000"/>
                </a:solidFill>
                <a:latin typeface="Calibri"/>
                <a:cs typeface="Calibri"/>
              </a:rPr>
              <a:t>After many eruptions, layers of hardened lava, ash, and other materials build up and form a cone-shaped mountain.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656" y="721056"/>
            <a:ext cx="685800" cy="685800"/>
          </a:xfrm>
          <a:prstGeom prst="rect">
            <a:avLst/>
          </a:prstGeom>
        </p:spPr>
      </p:pic>
    </p:spTree>
    <p:extLst>
      <p:ext uri="{BB962C8B-B14F-4D97-AF65-F5344CB8AC3E}">
        <p14:creationId xmlns:p14="http://schemas.microsoft.com/office/powerpoint/2010/main" val="17481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C71D0-44F5-465B-97E3-7919ACD91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371600"/>
            <a:ext cx="8534400" cy="4756770"/>
          </a:xfrm>
          <a:prstGeom prst="rect">
            <a:avLst/>
          </a:prstGeom>
        </p:spPr>
      </p:pic>
      <p:sp>
        <p:nvSpPr>
          <p:cNvPr id="5" name="TextBox 4">
            <a:extLst>
              <a:ext uri="{FF2B5EF4-FFF2-40B4-BE49-F238E27FC236}">
                <a16:creationId xmlns:a16="http://schemas.microsoft.com/office/drawing/2014/main" id="{22C032BE-0792-40F3-B982-CC33292C92DD}"/>
              </a:ext>
            </a:extLst>
          </p:cNvPr>
          <p:cNvSpPr txBox="1"/>
          <p:nvPr/>
        </p:nvSpPr>
        <p:spPr>
          <a:xfrm>
            <a:off x="800679" y="609600"/>
            <a:ext cx="7542642"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4: An Eggshell Model of Earth</a:t>
            </a:r>
          </a:p>
        </p:txBody>
      </p:sp>
      <p:sp>
        <p:nvSpPr>
          <p:cNvPr id="6" name="TextBox 5">
            <a:extLst>
              <a:ext uri="{FF2B5EF4-FFF2-40B4-BE49-F238E27FC236}">
                <a16:creationId xmlns:a16="http://schemas.microsoft.com/office/drawing/2014/main" id="{0794E5BE-E3A1-4460-997B-025C61469E12}"/>
              </a:ext>
            </a:extLst>
          </p:cNvPr>
          <p:cNvSpPr txBox="1"/>
          <p:nvPr/>
        </p:nvSpPr>
        <p:spPr>
          <a:xfrm>
            <a:off x="7451202" y="6170909"/>
            <a:ext cx="14750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Art4clip.com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9AF5AC-70B4-4E9C-AC20-A008F2E8B9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143000"/>
            <a:ext cx="7788590" cy="5315713"/>
          </a:xfrm>
          <a:prstGeom prst="rect">
            <a:avLst/>
          </a:prstGeom>
        </p:spPr>
      </p:pic>
      <p:sp>
        <p:nvSpPr>
          <p:cNvPr id="5" name="TextBox 4">
            <a:extLst>
              <a:ext uri="{FF2B5EF4-FFF2-40B4-BE49-F238E27FC236}">
                <a16:creationId xmlns:a16="http://schemas.microsoft.com/office/drawing/2014/main" id="{6CD0CBBF-893B-49C3-9185-228472132D7C}"/>
              </a:ext>
            </a:extLst>
          </p:cNvPr>
          <p:cNvSpPr txBox="1"/>
          <p:nvPr/>
        </p:nvSpPr>
        <p:spPr>
          <a:xfrm>
            <a:off x="844008" y="558225"/>
            <a:ext cx="7472174"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4: An Eggshell Model of Earth</a:t>
            </a:r>
          </a:p>
        </p:txBody>
      </p:sp>
      <p:sp>
        <p:nvSpPr>
          <p:cNvPr id="6" name="TextBox 5">
            <a:extLst>
              <a:ext uri="{FF2B5EF4-FFF2-40B4-BE49-F238E27FC236}">
                <a16:creationId xmlns:a16="http://schemas.microsoft.com/office/drawing/2014/main" id="{BC5B1608-CE4C-4D5F-BC07-6FDC4DCDF245}"/>
              </a:ext>
            </a:extLst>
          </p:cNvPr>
          <p:cNvSpPr txBox="1"/>
          <p:nvPr/>
        </p:nvSpPr>
        <p:spPr>
          <a:xfrm>
            <a:off x="7010400" y="6458713"/>
            <a:ext cx="1569660"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Wikimedia.org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2" y="751764"/>
            <a:ext cx="8031707" cy="990600"/>
          </a:xfrm>
        </p:spPr>
        <p:txBody>
          <a:bodyPr>
            <a:noAutofit/>
          </a:bodyPr>
          <a:lstStyle/>
          <a:p>
            <a:r>
              <a:rPr lang="en-US" dirty="0"/>
              <a:t>Investigation 4: An Eggshell Model of Earth</a:t>
            </a:r>
          </a:p>
        </p:txBody>
      </p:sp>
      <p:sp>
        <p:nvSpPr>
          <p:cNvPr id="3" name="Content Placeholder 2"/>
          <p:cNvSpPr>
            <a:spLocks noGrp="1"/>
          </p:cNvSpPr>
          <p:nvPr>
            <p:ph idx="1"/>
          </p:nvPr>
        </p:nvSpPr>
        <p:spPr>
          <a:xfrm>
            <a:off x="668739" y="2060812"/>
            <a:ext cx="8134067" cy="4080681"/>
          </a:xfrm>
        </p:spPr>
        <p:txBody>
          <a:bodyPr/>
          <a:lstStyle/>
          <a:p>
            <a:pPr marL="365760" indent="-365760">
              <a:spcBef>
                <a:spcPts val="0"/>
              </a:spcBef>
              <a:spcAft>
                <a:spcPts val="1200"/>
              </a:spcAft>
            </a:pPr>
            <a:r>
              <a:rPr lang="en-US" sz="3200" dirty="0"/>
              <a:t>In what ways is an egg </a:t>
            </a:r>
            <a:r>
              <a:rPr lang="en-US" sz="3200" b="1" dirty="0"/>
              <a:t>like</a:t>
            </a:r>
            <a:r>
              <a:rPr lang="en-US" sz="3200" dirty="0"/>
              <a:t> Earth?</a:t>
            </a:r>
          </a:p>
          <a:p>
            <a:pPr marL="365760" indent="-365760">
              <a:lnSpc>
                <a:spcPct val="150000"/>
              </a:lnSpc>
              <a:spcBef>
                <a:spcPts val="0"/>
              </a:spcBef>
              <a:spcAft>
                <a:spcPts val="1200"/>
              </a:spcAft>
            </a:pPr>
            <a:r>
              <a:rPr lang="en-US" sz="3200" dirty="0"/>
              <a:t>In what ways is an egg </a:t>
            </a:r>
            <a:r>
              <a:rPr lang="en-US" sz="3200" b="1" dirty="0"/>
              <a:t>not like </a:t>
            </a:r>
            <a:r>
              <a:rPr lang="en-US" sz="3200" dirty="0"/>
              <a:t>Earth?</a:t>
            </a:r>
          </a:p>
          <a:p>
            <a:pPr lvl="1">
              <a:spcBef>
                <a:spcPts val="0"/>
              </a:spcBef>
              <a:spcAft>
                <a:spcPts val="1200"/>
              </a:spcAft>
            </a:pPr>
            <a:endParaRPr lang="en-US" sz="2800" dirty="0"/>
          </a:p>
          <a:p>
            <a:pPr marL="0" indent="0">
              <a:spcBef>
                <a:spcPts val="0"/>
              </a:spcBef>
              <a:spcAft>
                <a:spcPts val="1200"/>
              </a:spcAft>
              <a:buNone/>
            </a:pPr>
            <a:endParaRPr lang="en-US" sz="2800" dirty="0"/>
          </a:p>
        </p:txBody>
      </p:sp>
    </p:spTree>
    <p:extLst>
      <p:ext uri="{BB962C8B-B14F-4D97-AF65-F5344CB8AC3E}">
        <p14:creationId xmlns:p14="http://schemas.microsoft.com/office/powerpoint/2010/main" val="69662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2" y="410570"/>
            <a:ext cx="8127242" cy="990600"/>
          </a:xfrm>
        </p:spPr>
        <p:txBody>
          <a:bodyPr>
            <a:noAutofit/>
          </a:bodyPr>
          <a:lstStyle/>
          <a:p>
            <a:r>
              <a:rPr lang="en-US" sz="3800" dirty="0"/>
              <a:t>Investigation 4: An Eggshell Model of Earth</a:t>
            </a:r>
          </a:p>
        </p:txBody>
      </p:sp>
      <p:sp>
        <p:nvSpPr>
          <p:cNvPr id="3" name="Content Placeholder 2"/>
          <p:cNvSpPr>
            <a:spLocks noGrp="1"/>
          </p:cNvSpPr>
          <p:nvPr>
            <p:ph idx="1"/>
          </p:nvPr>
        </p:nvSpPr>
        <p:spPr>
          <a:xfrm>
            <a:off x="532263" y="1403444"/>
            <a:ext cx="8383136" cy="5120185"/>
          </a:xfrm>
        </p:spPr>
        <p:txBody>
          <a:bodyPr/>
          <a:lstStyle/>
          <a:p>
            <a:pPr marL="365760" indent="-365760">
              <a:spcBef>
                <a:spcPts val="0"/>
              </a:spcBef>
              <a:spcAft>
                <a:spcPts val="0"/>
              </a:spcAft>
            </a:pPr>
            <a:r>
              <a:rPr lang="en-US" sz="3000" dirty="0"/>
              <a:t>In what ways is an egg </a:t>
            </a:r>
            <a:r>
              <a:rPr lang="en-US" sz="3000" b="1" dirty="0"/>
              <a:t>like</a:t>
            </a:r>
            <a:r>
              <a:rPr lang="en-US" sz="3000" dirty="0"/>
              <a:t> Earth?</a:t>
            </a:r>
          </a:p>
          <a:p>
            <a:pPr marL="731520" lvl="1" indent="-365760">
              <a:spcBef>
                <a:spcPts val="600"/>
              </a:spcBef>
              <a:spcAft>
                <a:spcPts val="0"/>
              </a:spcAft>
            </a:pPr>
            <a:r>
              <a:rPr lang="en-US" sz="3000" dirty="0"/>
              <a:t>Earth’s outer layer (the crust) is thin, just like </a:t>
            </a:r>
            <a:br>
              <a:rPr lang="en-US" sz="3000" dirty="0"/>
            </a:br>
            <a:r>
              <a:rPr lang="en-US" sz="3000" dirty="0"/>
              <a:t>an eggshell.</a:t>
            </a:r>
          </a:p>
          <a:p>
            <a:pPr marL="731520" lvl="1" indent="-365760">
              <a:spcBef>
                <a:spcPts val="600"/>
              </a:spcBef>
              <a:spcAft>
                <a:spcPts val="0"/>
              </a:spcAft>
            </a:pPr>
            <a:r>
              <a:rPr lang="en-US" sz="3000" dirty="0"/>
              <a:t>Like a cracked eggshell, Earth’s crust is broken into sections (tectonic plates)</a:t>
            </a:r>
            <a:r>
              <a:rPr lang="en-US" sz="3000" b="1" dirty="0"/>
              <a:t> </a:t>
            </a:r>
            <a:r>
              <a:rPr lang="en-US" sz="3000" dirty="0"/>
              <a:t>that fit together like a puzzle.</a:t>
            </a:r>
          </a:p>
          <a:p>
            <a:pPr marL="365760" indent="-365760">
              <a:spcBef>
                <a:spcPts val="1200"/>
              </a:spcBef>
              <a:spcAft>
                <a:spcPts val="0"/>
              </a:spcAft>
            </a:pPr>
            <a:r>
              <a:rPr lang="en-US" sz="3000" dirty="0"/>
              <a:t>In what ways is an egg </a:t>
            </a:r>
            <a:r>
              <a:rPr lang="en-US" sz="3000" b="1" dirty="0"/>
              <a:t>not like </a:t>
            </a:r>
            <a:r>
              <a:rPr lang="en-US" sz="3000" dirty="0"/>
              <a:t>Earth?</a:t>
            </a:r>
          </a:p>
          <a:p>
            <a:pPr marL="731520" lvl="1" indent="-365760">
              <a:spcBef>
                <a:spcPts val="600"/>
              </a:spcBef>
              <a:spcAft>
                <a:spcPts val="0"/>
              </a:spcAft>
            </a:pPr>
            <a:r>
              <a:rPr lang="en-US" sz="3000" dirty="0"/>
              <a:t>An egg has an oval shape, and Earth is round (spherical).</a:t>
            </a:r>
          </a:p>
          <a:p>
            <a:pPr marL="731520" lvl="1" indent="-365760">
              <a:spcBef>
                <a:spcPts val="600"/>
              </a:spcBef>
              <a:spcAft>
                <a:spcPts val="0"/>
              </a:spcAft>
            </a:pPr>
            <a:r>
              <a:rPr lang="en-US" sz="3000" dirty="0"/>
              <a:t>An egg is small, and Earth is very large.</a:t>
            </a:r>
          </a:p>
          <a:p>
            <a:pPr marL="0" indent="0">
              <a:spcBef>
                <a:spcPts val="0"/>
              </a:spcBef>
              <a:spcAft>
                <a:spcPts val="1200"/>
              </a:spcAft>
              <a:buNone/>
            </a:pPr>
            <a:endParaRPr lang="en-US" sz="2800" dirty="0"/>
          </a:p>
        </p:txBody>
      </p:sp>
    </p:spTree>
    <p:extLst>
      <p:ext uri="{BB962C8B-B14F-4D97-AF65-F5344CB8AC3E}">
        <p14:creationId xmlns:p14="http://schemas.microsoft.com/office/powerpoint/2010/main" val="1652635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51182-3D7D-430D-A830-1905E29D9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437796"/>
            <a:ext cx="8534400" cy="5276284"/>
          </a:xfrm>
          <a:prstGeom prst="rect">
            <a:avLst/>
          </a:prstGeom>
        </p:spPr>
      </p:pic>
      <p:sp>
        <p:nvSpPr>
          <p:cNvPr id="5" name="TextBox 4">
            <a:extLst>
              <a:ext uri="{FF2B5EF4-FFF2-40B4-BE49-F238E27FC236}">
                <a16:creationId xmlns:a16="http://schemas.microsoft.com/office/drawing/2014/main" id="{59E0741E-A0E8-4F1C-B501-A7C3A7CF17AE}"/>
              </a:ext>
            </a:extLst>
          </p:cNvPr>
          <p:cNvSpPr txBox="1"/>
          <p:nvPr/>
        </p:nvSpPr>
        <p:spPr>
          <a:xfrm>
            <a:off x="986445" y="745751"/>
            <a:ext cx="7143815"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5: Earth’s Internal Structure</a:t>
            </a:r>
          </a:p>
        </p:txBody>
      </p:sp>
      <p:sp>
        <p:nvSpPr>
          <p:cNvPr id="6" name="TextBox 5">
            <a:extLst>
              <a:ext uri="{FF2B5EF4-FFF2-40B4-BE49-F238E27FC236}">
                <a16:creationId xmlns:a16="http://schemas.microsoft.com/office/drawing/2014/main" id="{9C79CE07-F2BC-4256-AAB4-580DAE92A51E}"/>
              </a:ext>
            </a:extLst>
          </p:cNvPr>
          <p:cNvSpPr txBox="1"/>
          <p:nvPr/>
        </p:nvSpPr>
        <p:spPr>
          <a:xfrm>
            <a:off x="3787170" y="6467859"/>
            <a:ext cx="1569660"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Wikimedia.org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774A0-014D-4C93-94FD-33274141F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1676400"/>
            <a:ext cx="7148697" cy="4641068"/>
          </a:xfrm>
          <a:prstGeom prst="rect">
            <a:avLst/>
          </a:prstGeom>
        </p:spPr>
      </p:pic>
      <p:sp>
        <p:nvSpPr>
          <p:cNvPr id="5" name="TextBox 4">
            <a:extLst>
              <a:ext uri="{FF2B5EF4-FFF2-40B4-BE49-F238E27FC236}">
                <a16:creationId xmlns:a16="http://schemas.microsoft.com/office/drawing/2014/main" id="{2F2CB40E-4247-4E4D-8403-7322A724A62F}"/>
              </a:ext>
            </a:extLst>
          </p:cNvPr>
          <p:cNvSpPr txBox="1"/>
          <p:nvPr/>
        </p:nvSpPr>
        <p:spPr>
          <a:xfrm>
            <a:off x="993040" y="540532"/>
            <a:ext cx="7143814" cy="1015663"/>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2800" b="1" dirty="0">
                <a:solidFill>
                  <a:schemeClr val="bg1"/>
                </a:solidFill>
                <a:latin typeface="Calibri" panose="020F0502020204030204" pitchFamily="34" charset="0"/>
                <a:cs typeface="Calibri" panose="020F0502020204030204" pitchFamily="34" charset="0"/>
              </a:rPr>
              <a:t>An Avocado Model of Earth</a:t>
            </a:r>
          </a:p>
        </p:txBody>
      </p:sp>
      <p:sp>
        <p:nvSpPr>
          <p:cNvPr id="6" name="TextBox 5">
            <a:extLst>
              <a:ext uri="{FF2B5EF4-FFF2-40B4-BE49-F238E27FC236}">
                <a16:creationId xmlns:a16="http://schemas.microsoft.com/office/drawing/2014/main" id="{3CF37274-F135-4C34-B854-D7DB25BA6C72}"/>
              </a:ext>
            </a:extLst>
          </p:cNvPr>
          <p:cNvSpPr txBox="1"/>
          <p:nvPr/>
        </p:nvSpPr>
        <p:spPr>
          <a:xfrm>
            <a:off x="6477000" y="6317468"/>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The Key</a:t>
            </a:r>
          </a:p>
        </p:txBody>
      </p:sp>
      <p:sp>
        <p:nvSpPr>
          <p:cNvPr id="3" name="Content Placeholder 2"/>
          <p:cNvSpPr>
            <a:spLocks noGrp="1"/>
          </p:cNvSpPr>
          <p:nvPr>
            <p:ph sz="half" idx="1"/>
          </p:nvPr>
        </p:nvSpPr>
        <p:spPr>
          <a:xfrm>
            <a:off x="533400" y="1600200"/>
            <a:ext cx="8153400" cy="4495800"/>
          </a:xfrm>
        </p:spPr>
        <p:txBody>
          <a:bodyPr/>
          <a:lstStyle/>
          <a:p>
            <a:pPr marL="0" indent="0" algn="ctr">
              <a:spcBef>
                <a:spcPts val="2400"/>
              </a:spcBef>
              <a:buNone/>
            </a:pPr>
            <a:r>
              <a:rPr lang="en-US" sz="3200" dirty="0">
                <a:solidFill>
                  <a:srgbClr val="292934"/>
                </a:solidFill>
              </a:rPr>
              <a:t>Each of us is key to the success of the</a:t>
            </a:r>
            <a:br>
              <a:rPr lang="en-US" sz="3200" dirty="0">
                <a:solidFill>
                  <a:srgbClr val="292934"/>
                </a:solidFill>
              </a:rPr>
            </a:br>
            <a:r>
              <a:rPr lang="en-US" sz="3200" dirty="0" err="1">
                <a:solidFill>
                  <a:srgbClr val="292934"/>
                </a:solidFill>
              </a:rPr>
              <a:t>RESPeCT</a:t>
            </a:r>
            <a:r>
              <a:rPr lang="en-US" sz="3200" dirty="0">
                <a:solidFill>
                  <a:srgbClr val="292934"/>
                </a:solidFill>
              </a:rPr>
              <a:t> PD program!</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31242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CAFC6-FD52-4506-865B-3D52C1D69FE1}"/>
              </a:ext>
            </a:extLst>
          </p:cNvPr>
          <p:cNvSpPr txBox="1"/>
          <p:nvPr/>
        </p:nvSpPr>
        <p:spPr>
          <a:xfrm>
            <a:off x="993040" y="540532"/>
            <a:ext cx="7143814" cy="1015663"/>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2800" b="1" dirty="0">
                <a:solidFill>
                  <a:schemeClr val="bg1"/>
                </a:solidFill>
                <a:latin typeface="Calibri" panose="020F0502020204030204" pitchFamily="34" charset="0"/>
                <a:cs typeface="Calibri" panose="020F0502020204030204" pitchFamily="34" charset="0"/>
              </a:rPr>
              <a:t>An Avocado Model of Earth</a:t>
            </a:r>
          </a:p>
        </p:txBody>
      </p:sp>
      <p:pic>
        <p:nvPicPr>
          <p:cNvPr id="5" name="Picture 4">
            <a:extLst>
              <a:ext uri="{FF2B5EF4-FFF2-40B4-BE49-F238E27FC236}">
                <a16:creationId xmlns:a16="http://schemas.microsoft.com/office/drawing/2014/main" id="{C7B2E68E-FA8E-4953-809E-D465E3461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1676400"/>
            <a:ext cx="7148697" cy="4641068"/>
          </a:xfrm>
          <a:prstGeom prst="rect">
            <a:avLst/>
          </a:prstGeom>
        </p:spPr>
      </p:pic>
      <p:sp>
        <p:nvSpPr>
          <p:cNvPr id="6" name="TextBox 5">
            <a:extLst>
              <a:ext uri="{FF2B5EF4-FFF2-40B4-BE49-F238E27FC236}">
                <a16:creationId xmlns:a16="http://schemas.microsoft.com/office/drawing/2014/main" id="{2F0FE1FA-1426-483B-AF3F-6022B5C0B40F}"/>
              </a:ext>
            </a:extLst>
          </p:cNvPr>
          <p:cNvSpPr txBox="1"/>
          <p:nvPr/>
        </p:nvSpPr>
        <p:spPr>
          <a:xfrm>
            <a:off x="6477000" y="6317468"/>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
        <p:nvSpPr>
          <p:cNvPr id="7" name="TextBox 6">
            <a:extLst>
              <a:ext uri="{FF2B5EF4-FFF2-40B4-BE49-F238E27FC236}">
                <a16:creationId xmlns:a16="http://schemas.microsoft.com/office/drawing/2014/main" id="{0C275FC4-4A3A-4027-8C3D-5C74CDEAC618}"/>
              </a:ext>
            </a:extLst>
          </p:cNvPr>
          <p:cNvSpPr txBox="1"/>
          <p:nvPr/>
        </p:nvSpPr>
        <p:spPr>
          <a:xfrm>
            <a:off x="1178233" y="1828800"/>
            <a:ext cx="982961" cy="584775"/>
          </a:xfrm>
          <a:prstGeom prst="rect">
            <a:avLst/>
          </a:prstGeom>
          <a:noFill/>
        </p:spPr>
        <p:txBody>
          <a:bodyPr wrap="none" rtlCol="0">
            <a:spAutoFit/>
          </a:bodyPr>
          <a:lstStyle/>
          <a:p>
            <a:r>
              <a:rPr lang="en-US" sz="3200" dirty="0"/>
              <a:t>Skin</a:t>
            </a:r>
          </a:p>
        </p:txBody>
      </p:sp>
      <p:sp>
        <p:nvSpPr>
          <p:cNvPr id="8" name="TextBox 7">
            <a:extLst>
              <a:ext uri="{FF2B5EF4-FFF2-40B4-BE49-F238E27FC236}">
                <a16:creationId xmlns:a16="http://schemas.microsoft.com/office/drawing/2014/main" id="{3CC40A18-D222-4CA8-A919-3DE1CD31F5AF}"/>
              </a:ext>
            </a:extLst>
          </p:cNvPr>
          <p:cNvSpPr txBox="1"/>
          <p:nvPr/>
        </p:nvSpPr>
        <p:spPr>
          <a:xfrm>
            <a:off x="990600" y="5710572"/>
            <a:ext cx="1186543" cy="584775"/>
          </a:xfrm>
          <a:prstGeom prst="rect">
            <a:avLst/>
          </a:prstGeom>
          <a:noFill/>
        </p:spPr>
        <p:txBody>
          <a:bodyPr wrap="none" rtlCol="0">
            <a:spAutoFit/>
          </a:bodyPr>
          <a:lstStyle/>
          <a:p>
            <a:r>
              <a:rPr lang="en-US" sz="3200" dirty="0"/>
              <a:t>Flesh</a:t>
            </a:r>
          </a:p>
        </p:txBody>
      </p:sp>
      <p:sp>
        <p:nvSpPr>
          <p:cNvPr id="9" name="TextBox 8">
            <a:extLst>
              <a:ext uri="{FF2B5EF4-FFF2-40B4-BE49-F238E27FC236}">
                <a16:creationId xmlns:a16="http://schemas.microsoft.com/office/drawing/2014/main" id="{CA487A71-E2FC-438D-BB0F-03851195D864}"/>
              </a:ext>
            </a:extLst>
          </p:cNvPr>
          <p:cNvSpPr txBox="1"/>
          <p:nvPr/>
        </p:nvSpPr>
        <p:spPr>
          <a:xfrm>
            <a:off x="6480544" y="5507621"/>
            <a:ext cx="663964" cy="584775"/>
          </a:xfrm>
          <a:prstGeom prst="rect">
            <a:avLst/>
          </a:prstGeom>
          <a:noFill/>
        </p:spPr>
        <p:txBody>
          <a:bodyPr wrap="none" rtlCol="0">
            <a:spAutoFit/>
          </a:bodyPr>
          <a:lstStyle/>
          <a:p>
            <a:r>
              <a:rPr lang="en-US" sz="3200" dirty="0"/>
              <a:t>Pit</a:t>
            </a:r>
          </a:p>
        </p:txBody>
      </p:sp>
      <p:cxnSp>
        <p:nvCxnSpPr>
          <p:cNvPr id="10" name="Straight Arrow Connector 9">
            <a:extLst>
              <a:ext uri="{FF2B5EF4-FFF2-40B4-BE49-F238E27FC236}">
                <a16:creationId xmlns:a16="http://schemas.microsoft.com/office/drawing/2014/main" id="{C46F665A-7BDA-4346-BF2E-2459C5333045}"/>
              </a:ext>
            </a:extLst>
          </p:cNvPr>
          <p:cNvCxnSpPr/>
          <p:nvPr/>
        </p:nvCxnSpPr>
        <p:spPr>
          <a:xfrm>
            <a:off x="1828800" y="2362200"/>
            <a:ext cx="348343" cy="3048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4B76D1C-79D9-4DDA-B090-217A65315761}"/>
              </a:ext>
            </a:extLst>
          </p:cNvPr>
          <p:cNvCxnSpPr/>
          <p:nvPr/>
        </p:nvCxnSpPr>
        <p:spPr>
          <a:xfrm flipH="1" flipV="1">
            <a:off x="3886200" y="4114800"/>
            <a:ext cx="2590800" cy="168520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310F96B5-3B07-425E-A290-39CCB4526390}"/>
              </a:ext>
            </a:extLst>
          </p:cNvPr>
          <p:cNvCxnSpPr>
            <a:stCxn id="8" idx="0"/>
          </p:cNvCxnSpPr>
          <p:nvPr/>
        </p:nvCxnSpPr>
        <p:spPr>
          <a:xfrm flipV="1">
            <a:off x="1583872" y="5181600"/>
            <a:ext cx="577322" cy="52897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F8B7E-3EA6-4FF6-ACD7-94CA0007B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319891" y="2658653"/>
            <a:ext cx="4456441" cy="2966319"/>
          </a:xfrm>
          <a:prstGeom prst="rect">
            <a:avLst/>
          </a:prstGeom>
        </p:spPr>
      </p:pic>
      <p:sp>
        <p:nvSpPr>
          <p:cNvPr id="5" name="TextBox 4">
            <a:extLst>
              <a:ext uri="{FF2B5EF4-FFF2-40B4-BE49-F238E27FC236}">
                <a16:creationId xmlns:a16="http://schemas.microsoft.com/office/drawing/2014/main" id="{A0CB18C8-3A64-4897-A8DE-8B541910E5AA}"/>
              </a:ext>
            </a:extLst>
          </p:cNvPr>
          <p:cNvSpPr txBox="1"/>
          <p:nvPr/>
        </p:nvSpPr>
        <p:spPr>
          <a:xfrm>
            <a:off x="275438" y="516317"/>
            <a:ext cx="8593122" cy="1446550"/>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2800" b="1" dirty="0">
                <a:solidFill>
                  <a:schemeClr val="bg1"/>
                </a:solidFill>
                <a:latin typeface="Calibri" panose="020F0502020204030204" pitchFamily="34" charset="0"/>
                <a:cs typeface="Calibri" panose="020F0502020204030204" pitchFamily="34" charset="0"/>
              </a:rPr>
              <a:t>An Avocado Model of Earth</a:t>
            </a:r>
          </a:p>
          <a:p>
            <a:pPr algn="ctr"/>
            <a:r>
              <a:rPr lang="en-US" sz="2800" b="1" dirty="0">
                <a:solidFill>
                  <a:schemeClr val="bg1"/>
                </a:solidFill>
                <a:latin typeface="Calibri" panose="020F0502020204030204" pitchFamily="34" charset="0"/>
                <a:cs typeface="Calibri" panose="020F0502020204030204" pitchFamily="34" charset="0"/>
              </a:rPr>
              <a:t>How is Earth’s internal structure like that of an avocado?</a:t>
            </a:r>
          </a:p>
        </p:txBody>
      </p:sp>
      <p:sp>
        <p:nvSpPr>
          <p:cNvPr id="6" name="TextBox 5">
            <a:extLst>
              <a:ext uri="{FF2B5EF4-FFF2-40B4-BE49-F238E27FC236}">
                <a16:creationId xmlns:a16="http://schemas.microsoft.com/office/drawing/2014/main" id="{4B45DD8C-3110-43DE-A937-854B3F8CA881}"/>
              </a:ext>
            </a:extLst>
          </p:cNvPr>
          <p:cNvSpPr txBox="1"/>
          <p:nvPr/>
        </p:nvSpPr>
        <p:spPr>
          <a:xfrm>
            <a:off x="1903151" y="6172200"/>
            <a:ext cx="1553439" cy="553998"/>
          </a:xfrm>
          <a:prstGeom prst="rect">
            <a:avLst/>
          </a:prstGeom>
          <a:noFill/>
        </p:spPr>
        <p:txBody>
          <a:bodyPr wrap="none" rtlCol="0">
            <a:spAutoFit/>
          </a:bodyPr>
          <a:lstStyle/>
          <a:p>
            <a:r>
              <a:rPr lang="en-US" sz="3000" dirty="0">
                <a:solidFill>
                  <a:schemeClr val="bg1"/>
                </a:solidFill>
                <a:latin typeface="Calibri" panose="020F0502020204030204" pitchFamily="34" charset="0"/>
                <a:cs typeface="Calibri" panose="020F0502020204030204" pitchFamily="34" charset="0"/>
              </a:rPr>
              <a:t>Avocado</a:t>
            </a:r>
          </a:p>
        </p:txBody>
      </p:sp>
      <p:sp>
        <p:nvSpPr>
          <p:cNvPr id="7" name="TextBox 6">
            <a:extLst>
              <a:ext uri="{FF2B5EF4-FFF2-40B4-BE49-F238E27FC236}">
                <a16:creationId xmlns:a16="http://schemas.microsoft.com/office/drawing/2014/main" id="{FA8EA2C6-A975-42B1-AE53-40FF444EACCA}"/>
              </a:ext>
            </a:extLst>
          </p:cNvPr>
          <p:cNvSpPr txBox="1"/>
          <p:nvPr/>
        </p:nvSpPr>
        <p:spPr>
          <a:xfrm>
            <a:off x="5600135" y="6188131"/>
            <a:ext cx="1040349" cy="553998"/>
          </a:xfrm>
          <a:prstGeom prst="rect">
            <a:avLst/>
          </a:prstGeom>
          <a:noFill/>
        </p:spPr>
        <p:txBody>
          <a:bodyPr wrap="none" rtlCol="0">
            <a:spAutoFit/>
          </a:bodyPr>
          <a:lstStyle/>
          <a:p>
            <a:r>
              <a:rPr lang="en-US" sz="3000" dirty="0">
                <a:solidFill>
                  <a:srgbClr val="FFFF00"/>
                </a:solidFill>
                <a:latin typeface="Calibri" panose="020F0502020204030204" pitchFamily="34" charset="0"/>
                <a:cs typeface="Calibri" panose="020F0502020204030204" pitchFamily="34" charset="0"/>
              </a:rPr>
              <a:t>Earth</a:t>
            </a:r>
          </a:p>
        </p:txBody>
      </p:sp>
      <p:sp>
        <p:nvSpPr>
          <p:cNvPr id="8" name="TextBox 7">
            <a:extLst>
              <a:ext uri="{FF2B5EF4-FFF2-40B4-BE49-F238E27FC236}">
                <a16:creationId xmlns:a16="http://schemas.microsoft.com/office/drawing/2014/main" id="{B761EDFF-F02A-4416-8974-B43061BC0952}"/>
              </a:ext>
            </a:extLst>
          </p:cNvPr>
          <p:cNvSpPr txBox="1"/>
          <p:nvPr/>
        </p:nvSpPr>
        <p:spPr>
          <a:xfrm>
            <a:off x="1827905" y="6049088"/>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pic>
        <p:nvPicPr>
          <p:cNvPr id="9" name="Picture 8">
            <a:extLst>
              <a:ext uri="{FF2B5EF4-FFF2-40B4-BE49-F238E27FC236}">
                <a16:creationId xmlns:a16="http://schemas.microsoft.com/office/drawing/2014/main" id="{D8DA407C-4956-47B6-A118-0546901D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6517" y="2085977"/>
            <a:ext cx="3909053" cy="3834623"/>
          </a:xfrm>
          <a:prstGeom prst="rect">
            <a:avLst/>
          </a:prstGeom>
        </p:spPr>
      </p:pic>
      <p:sp>
        <p:nvSpPr>
          <p:cNvPr id="10" name="TextBox 9">
            <a:extLst>
              <a:ext uri="{FF2B5EF4-FFF2-40B4-BE49-F238E27FC236}">
                <a16:creationId xmlns:a16="http://schemas.microsoft.com/office/drawing/2014/main" id="{6B188613-3794-451C-9B60-7F621E45E18B}"/>
              </a:ext>
            </a:extLst>
          </p:cNvPr>
          <p:cNvSpPr txBox="1"/>
          <p:nvPr/>
        </p:nvSpPr>
        <p:spPr>
          <a:xfrm>
            <a:off x="5302362" y="6065021"/>
            <a:ext cx="1693092"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a:t>
            </a:r>
            <a:r>
              <a:rPr lang="en-US" sz="1000" dirty="0">
                <a:solidFill>
                  <a:schemeClr val="bg1"/>
                </a:solidFill>
              </a:rPr>
              <a:t>clipartxtras.com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DB3377B-E56E-4A54-BA3E-2DEFB1560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6517" y="2085977"/>
            <a:ext cx="3909053" cy="3834623"/>
          </a:xfrm>
          <a:prstGeom prst="rect">
            <a:avLst/>
          </a:prstGeom>
        </p:spPr>
      </p:pic>
      <p:pic>
        <p:nvPicPr>
          <p:cNvPr id="24" name="Picture 23">
            <a:extLst>
              <a:ext uri="{FF2B5EF4-FFF2-40B4-BE49-F238E27FC236}">
                <a16:creationId xmlns:a16="http://schemas.microsoft.com/office/drawing/2014/main" id="{FF8C7BE3-E0BF-4E6F-83C7-64A3A67131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319891" y="2658653"/>
            <a:ext cx="4456441" cy="2966319"/>
          </a:xfrm>
          <a:prstGeom prst="rect">
            <a:avLst/>
          </a:prstGeom>
        </p:spPr>
      </p:pic>
      <p:grpSp>
        <p:nvGrpSpPr>
          <p:cNvPr id="2" name="Group 1">
            <a:extLst>
              <a:ext uri="{FF2B5EF4-FFF2-40B4-BE49-F238E27FC236}">
                <a16:creationId xmlns:a16="http://schemas.microsoft.com/office/drawing/2014/main" id="{5246D9D8-4B40-40CA-ABF6-EE4591139FEE}"/>
              </a:ext>
            </a:extLst>
          </p:cNvPr>
          <p:cNvGrpSpPr/>
          <p:nvPr/>
        </p:nvGrpSpPr>
        <p:grpSpPr>
          <a:xfrm>
            <a:off x="607417" y="2350570"/>
            <a:ext cx="839823" cy="877162"/>
            <a:chOff x="211566" y="1832503"/>
            <a:chExt cx="839823" cy="877162"/>
          </a:xfrm>
        </p:grpSpPr>
        <p:sp>
          <p:nvSpPr>
            <p:cNvPr id="11" name="TextBox 10">
              <a:extLst>
                <a:ext uri="{FF2B5EF4-FFF2-40B4-BE49-F238E27FC236}">
                  <a16:creationId xmlns:a16="http://schemas.microsoft.com/office/drawing/2014/main" id="{6447EBF4-037B-474F-9AD5-D52458CCA04A}"/>
                </a:ext>
              </a:extLst>
            </p:cNvPr>
            <p:cNvSpPr txBox="1"/>
            <p:nvPr/>
          </p:nvSpPr>
          <p:spPr>
            <a:xfrm>
              <a:off x="211566" y="1832503"/>
              <a:ext cx="784189" cy="461665"/>
            </a:xfrm>
            <a:prstGeom prst="rect">
              <a:avLst/>
            </a:prstGeom>
            <a:noFill/>
          </p:spPr>
          <p:txBody>
            <a:bodyPr wrap="none" rtlCol="0">
              <a:spAutoFit/>
            </a:bodyPr>
            <a:lstStyle/>
            <a:p>
              <a:r>
                <a:rPr lang="en-US" sz="2400" dirty="0">
                  <a:solidFill>
                    <a:schemeClr val="bg1"/>
                  </a:solidFill>
                </a:rPr>
                <a:t>Skin</a:t>
              </a:r>
            </a:p>
          </p:txBody>
        </p:sp>
        <p:cxnSp>
          <p:nvCxnSpPr>
            <p:cNvPr id="14" name="Straight Arrow Connector 13">
              <a:extLst>
                <a:ext uri="{FF2B5EF4-FFF2-40B4-BE49-F238E27FC236}">
                  <a16:creationId xmlns:a16="http://schemas.microsoft.com/office/drawing/2014/main" id="{F4B30A68-2577-4153-97DB-5608ACB947A9}"/>
                </a:ext>
              </a:extLst>
            </p:cNvPr>
            <p:cNvCxnSpPr>
              <a:cxnSpLocks/>
            </p:cNvCxnSpPr>
            <p:nvPr/>
          </p:nvCxnSpPr>
          <p:spPr>
            <a:xfrm>
              <a:off x="762000" y="2294168"/>
              <a:ext cx="289389" cy="415497"/>
            </a:xfrm>
            <a:prstGeom prst="straightConnector1">
              <a:avLst/>
            </a:prstGeom>
            <a:ln w="38100">
              <a:solidFill>
                <a:schemeClr val="bg1"/>
              </a:solidFill>
              <a:tailEnd type="arrow"/>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DE57C962-CF62-458B-A04F-72CFD5C16C93}"/>
              </a:ext>
            </a:extLst>
          </p:cNvPr>
          <p:cNvGrpSpPr/>
          <p:nvPr/>
        </p:nvGrpSpPr>
        <p:grpSpPr>
          <a:xfrm>
            <a:off x="638308" y="4461024"/>
            <a:ext cx="1589681" cy="1588064"/>
            <a:chOff x="298868" y="4332536"/>
            <a:chExt cx="1589681" cy="1588064"/>
          </a:xfrm>
        </p:grpSpPr>
        <p:sp>
          <p:nvSpPr>
            <p:cNvPr id="13" name="TextBox 12">
              <a:extLst>
                <a:ext uri="{FF2B5EF4-FFF2-40B4-BE49-F238E27FC236}">
                  <a16:creationId xmlns:a16="http://schemas.microsoft.com/office/drawing/2014/main" id="{F0D8A19E-4DBE-437B-B8AC-D5AE8544F2AF}"/>
                </a:ext>
              </a:extLst>
            </p:cNvPr>
            <p:cNvSpPr txBox="1"/>
            <p:nvPr/>
          </p:nvSpPr>
          <p:spPr>
            <a:xfrm>
              <a:off x="298868" y="5458935"/>
              <a:ext cx="543739" cy="461665"/>
            </a:xfrm>
            <a:prstGeom prst="rect">
              <a:avLst/>
            </a:prstGeom>
            <a:noFill/>
          </p:spPr>
          <p:txBody>
            <a:bodyPr wrap="none" rtlCol="0">
              <a:spAutoFit/>
            </a:bodyPr>
            <a:lstStyle/>
            <a:p>
              <a:r>
                <a:rPr lang="en-US" sz="2400" dirty="0">
                  <a:solidFill>
                    <a:schemeClr val="bg1"/>
                  </a:solidFill>
                </a:rPr>
                <a:t>Pit</a:t>
              </a:r>
            </a:p>
          </p:txBody>
        </p:sp>
        <p:cxnSp>
          <p:nvCxnSpPr>
            <p:cNvPr id="15" name="Straight Arrow Connector 14">
              <a:extLst>
                <a:ext uri="{FF2B5EF4-FFF2-40B4-BE49-F238E27FC236}">
                  <a16:creationId xmlns:a16="http://schemas.microsoft.com/office/drawing/2014/main" id="{626BC558-122C-4BA0-885A-2AAF7A79AC17}"/>
                </a:ext>
              </a:extLst>
            </p:cNvPr>
            <p:cNvCxnSpPr>
              <a:cxnSpLocks/>
            </p:cNvCxnSpPr>
            <p:nvPr/>
          </p:nvCxnSpPr>
          <p:spPr>
            <a:xfrm flipV="1">
              <a:off x="877217" y="4332536"/>
              <a:ext cx="1011332" cy="1252517"/>
            </a:xfrm>
            <a:prstGeom prst="straightConnector1">
              <a:avLst/>
            </a:prstGeom>
            <a:ln w="38100">
              <a:solidFill>
                <a:schemeClr val="bg1"/>
              </a:solidFill>
              <a:tailEnd type="arrow"/>
            </a:ln>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AA577FD9-C01B-48E3-B136-9592D5A7C86B}"/>
              </a:ext>
            </a:extLst>
          </p:cNvPr>
          <p:cNvGrpSpPr/>
          <p:nvPr/>
        </p:nvGrpSpPr>
        <p:grpSpPr>
          <a:xfrm>
            <a:off x="3271118" y="3873030"/>
            <a:ext cx="1204803" cy="1945225"/>
            <a:chOff x="2914679" y="3886200"/>
            <a:chExt cx="1204803" cy="1945225"/>
          </a:xfrm>
        </p:grpSpPr>
        <p:sp>
          <p:nvSpPr>
            <p:cNvPr id="12" name="TextBox 11">
              <a:extLst>
                <a:ext uri="{FF2B5EF4-FFF2-40B4-BE49-F238E27FC236}">
                  <a16:creationId xmlns:a16="http://schemas.microsoft.com/office/drawing/2014/main" id="{7D3CA065-7F56-446A-8FB4-4A4FB7D1FC8D}"/>
                </a:ext>
              </a:extLst>
            </p:cNvPr>
            <p:cNvSpPr txBox="1"/>
            <p:nvPr/>
          </p:nvSpPr>
          <p:spPr>
            <a:xfrm>
              <a:off x="3181405" y="5369760"/>
              <a:ext cx="938077" cy="461665"/>
            </a:xfrm>
            <a:prstGeom prst="rect">
              <a:avLst/>
            </a:prstGeom>
            <a:noFill/>
          </p:spPr>
          <p:txBody>
            <a:bodyPr wrap="none" rtlCol="0">
              <a:spAutoFit/>
            </a:bodyPr>
            <a:lstStyle/>
            <a:p>
              <a:r>
                <a:rPr lang="en-US" sz="2400" dirty="0">
                  <a:solidFill>
                    <a:schemeClr val="bg1"/>
                  </a:solidFill>
                </a:rPr>
                <a:t>Flesh</a:t>
              </a:r>
            </a:p>
          </p:txBody>
        </p:sp>
        <p:cxnSp>
          <p:nvCxnSpPr>
            <p:cNvPr id="16" name="Straight Arrow Connector 15">
              <a:extLst>
                <a:ext uri="{FF2B5EF4-FFF2-40B4-BE49-F238E27FC236}">
                  <a16:creationId xmlns:a16="http://schemas.microsoft.com/office/drawing/2014/main" id="{638BE673-77CA-4528-9D07-347BF131B54A}"/>
                </a:ext>
              </a:extLst>
            </p:cNvPr>
            <p:cNvCxnSpPr>
              <a:cxnSpLocks/>
              <a:stCxn id="12" idx="0"/>
            </p:cNvCxnSpPr>
            <p:nvPr/>
          </p:nvCxnSpPr>
          <p:spPr>
            <a:xfrm flipH="1" flipV="1">
              <a:off x="2914679" y="3886200"/>
              <a:ext cx="735765" cy="1483560"/>
            </a:xfrm>
            <a:prstGeom prst="straightConnector1">
              <a:avLst/>
            </a:prstGeom>
            <a:ln w="38100">
              <a:solidFill>
                <a:schemeClr val="bg1"/>
              </a:solidFill>
              <a:tailEnd type="arrow"/>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33A4B090-EF38-4C10-80A3-7E15D9226918}"/>
              </a:ext>
            </a:extLst>
          </p:cNvPr>
          <p:cNvGrpSpPr/>
          <p:nvPr/>
        </p:nvGrpSpPr>
        <p:grpSpPr>
          <a:xfrm>
            <a:off x="3716057" y="2018685"/>
            <a:ext cx="938166" cy="737731"/>
            <a:chOff x="4224939" y="1739659"/>
            <a:chExt cx="938166" cy="737731"/>
          </a:xfrm>
        </p:grpSpPr>
        <p:sp>
          <p:nvSpPr>
            <p:cNvPr id="17" name="TextBox 16">
              <a:extLst>
                <a:ext uri="{FF2B5EF4-FFF2-40B4-BE49-F238E27FC236}">
                  <a16:creationId xmlns:a16="http://schemas.microsoft.com/office/drawing/2014/main" id="{88B34569-3190-41EC-B461-2E3CF1D37B72}"/>
                </a:ext>
              </a:extLst>
            </p:cNvPr>
            <p:cNvSpPr txBox="1"/>
            <p:nvPr/>
          </p:nvSpPr>
          <p:spPr>
            <a:xfrm>
              <a:off x="4224939" y="1739659"/>
              <a:ext cx="920445" cy="461665"/>
            </a:xfrm>
            <a:prstGeom prst="rect">
              <a:avLst/>
            </a:prstGeom>
            <a:noFill/>
          </p:spPr>
          <p:txBody>
            <a:bodyPr wrap="none" rtlCol="0">
              <a:spAutoFit/>
            </a:bodyPr>
            <a:lstStyle/>
            <a:p>
              <a:r>
                <a:rPr lang="en-US" sz="2400" dirty="0">
                  <a:solidFill>
                    <a:srgbClr val="FFFF00"/>
                  </a:solidFill>
                </a:rPr>
                <a:t>Crust</a:t>
              </a:r>
            </a:p>
          </p:txBody>
        </p:sp>
        <p:cxnSp>
          <p:nvCxnSpPr>
            <p:cNvPr id="20" name="Straight Arrow Connector 19">
              <a:extLst>
                <a:ext uri="{FF2B5EF4-FFF2-40B4-BE49-F238E27FC236}">
                  <a16:creationId xmlns:a16="http://schemas.microsoft.com/office/drawing/2014/main" id="{B7E3931F-4406-44FF-85E9-47CF67023844}"/>
                </a:ext>
              </a:extLst>
            </p:cNvPr>
            <p:cNvCxnSpPr>
              <a:cxnSpLocks/>
            </p:cNvCxnSpPr>
            <p:nvPr/>
          </p:nvCxnSpPr>
          <p:spPr>
            <a:xfrm>
              <a:off x="4750116" y="2175206"/>
              <a:ext cx="412989" cy="302184"/>
            </a:xfrm>
            <a:prstGeom prst="straightConnector1">
              <a:avLst/>
            </a:prstGeom>
            <a:ln w="38100">
              <a:solidFill>
                <a:srgbClr val="FFFF00"/>
              </a:solidFill>
              <a:tailEnd type="arrow"/>
            </a:ln>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id="{2775507F-A635-4AB1-A399-456EB79105DB}"/>
              </a:ext>
            </a:extLst>
          </p:cNvPr>
          <p:cNvGrpSpPr/>
          <p:nvPr/>
        </p:nvGrpSpPr>
        <p:grpSpPr>
          <a:xfrm>
            <a:off x="7353971" y="2263778"/>
            <a:ext cx="1473687" cy="1308341"/>
            <a:chOff x="7414754" y="1739659"/>
            <a:chExt cx="1473687" cy="1308341"/>
          </a:xfrm>
        </p:grpSpPr>
        <p:sp>
          <p:nvSpPr>
            <p:cNvPr id="19" name="TextBox 18">
              <a:extLst>
                <a:ext uri="{FF2B5EF4-FFF2-40B4-BE49-F238E27FC236}">
                  <a16:creationId xmlns:a16="http://schemas.microsoft.com/office/drawing/2014/main" id="{FEA56758-CF92-443C-ABCD-CDA1A2AA2CEB}"/>
                </a:ext>
              </a:extLst>
            </p:cNvPr>
            <p:cNvSpPr txBox="1"/>
            <p:nvPr/>
          </p:nvSpPr>
          <p:spPr>
            <a:xfrm>
              <a:off x="7778842" y="1739659"/>
              <a:ext cx="1109599" cy="461665"/>
            </a:xfrm>
            <a:prstGeom prst="rect">
              <a:avLst/>
            </a:prstGeom>
            <a:noFill/>
          </p:spPr>
          <p:txBody>
            <a:bodyPr wrap="none" rtlCol="0">
              <a:spAutoFit/>
            </a:bodyPr>
            <a:lstStyle/>
            <a:p>
              <a:r>
                <a:rPr lang="en-US" sz="2400" dirty="0">
                  <a:solidFill>
                    <a:srgbClr val="FFFF00"/>
                  </a:solidFill>
                </a:rPr>
                <a:t>Mantle</a:t>
              </a:r>
            </a:p>
          </p:txBody>
        </p:sp>
        <p:cxnSp>
          <p:nvCxnSpPr>
            <p:cNvPr id="21" name="Straight Arrow Connector 20">
              <a:extLst>
                <a:ext uri="{FF2B5EF4-FFF2-40B4-BE49-F238E27FC236}">
                  <a16:creationId xmlns:a16="http://schemas.microsoft.com/office/drawing/2014/main" id="{8FBDD245-4BAB-482F-BE61-C9C151F960A9}"/>
                </a:ext>
              </a:extLst>
            </p:cNvPr>
            <p:cNvCxnSpPr>
              <a:cxnSpLocks/>
            </p:cNvCxnSpPr>
            <p:nvPr/>
          </p:nvCxnSpPr>
          <p:spPr>
            <a:xfrm flipH="1">
              <a:off x="7414754" y="2175206"/>
              <a:ext cx="833813" cy="872794"/>
            </a:xfrm>
            <a:prstGeom prst="straightConnector1">
              <a:avLst/>
            </a:prstGeom>
            <a:ln w="38100">
              <a:solidFill>
                <a:srgbClr val="FFFF00"/>
              </a:solidFill>
              <a:tailEnd type="arrow"/>
            </a:ln>
          </p:spPr>
          <p:style>
            <a:lnRef idx="1">
              <a:schemeClr val="dk1"/>
            </a:lnRef>
            <a:fillRef idx="0">
              <a:schemeClr val="dk1"/>
            </a:fillRef>
            <a:effectRef idx="0">
              <a:schemeClr val="dk1"/>
            </a:effectRef>
            <a:fontRef idx="minor">
              <a:schemeClr val="tx1"/>
            </a:fontRef>
          </p:style>
        </p:cxnSp>
      </p:grpSp>
      <p:grpSp>
        <p:nvGrpSpPr>
          <p:cNvPr id="32" name="Group 31">
            <a:extLst>
              <a:ext uri="{FF2B5EF4-FFF2-40B4-BE49-F238E27FC236}">
                <a16:creationId xmlns:a16="http://schemas.microsoft.com/office/drawing/2014/main" id="{95040FB8-A2C7-4579-B5E1-8C1E1CB12161}"/>
              </a:ext>
            </a:extLst>
          </p:cNvPr>
          <p:cNvGrpSpPr/>
          <p:nvPr/>
        </p:nvGrpSpPr>
        <p:grpSpPr>
          <a:xfrm>
            <a:off x="6350723" y="3741077"/>
            <a:ext cx="2220233" cy="2334783"/>
            <a:chOff x="6661389" y="3585816"/>
            <a:chExt cx="2220233" cy="2334783"/>
          </a:xfrm>
        </p:grpSpPr>
        <p:sp>
          <p:nvSpPr>
            <p:cNvPr id="18" name="TextBox 17">
              <a:extLst>
                <a:ext uri="{FF2B5EF4-FFF2-40B4-BE49-F238E27FC236}">
                  <a16:creationId xmlns:a16="http://schemas.microsoft.com/office/drawing/2014/main" id="{BD2E4BFE-5090-4E03-9790-7B957239F7FC}"/>
                </a:ext>
              </a:extLst>
            </p:cNvPr>
            <p:cNvSpPr txBox="1"/>
            <p:nvPr/>
          </p:nvSpPr>
          <p:spPr>
            <a:xfrm>
              <a:off x="8028503" y="5458934"/>
              <a:ext cx="853119" cy="461665"/>
            </a:xfrm>
            <a:prstGeom prst="rect">
              <a:avLst/>
            </a:prstGeom>
            <a:noFill/>
          </p:spPr>
          <p:txBody>
            <a:bodyPr wrap="none" rtlCol="0">
              <a:spAutoFit/>
            </a:bodyPr>
            <a:lstStyle/>
            <a:p>
              <a:r>
                <a:rPr lang="en-US" sz="2400" dirty="0">
                  <a:solidFill>
                    <a:srgbClr val="FFFF00"/>
                  </a:solidFill>
                </a:rPr>
                <a:t>Core</a:t>
              </a:r>
            </a:p>
          </p:txBody>
        </p:sp>
        <p:cxnSp>
          <p:nvCxnSpPr>
            <p:cNvPr id="22" name="Straight Arrow Connector 21">
              <a:extLst>
                <a:ext uri="{FF2B5EF4-FFF2-40B4-BE49-F238E27FC236}">
                  <a16:creationId xmlns:a16="http://schemas.microsoft.com/office/drawing/2014/main" id="{8519815A-EE28-4590-8BEA-51F747F8BD8E}"/>
                </a:ext>
              </a:extLst>
            </p:cNvPr>
            <p:cNvCxnSpPr>
              <a:cxnSpLocks/>
            </p:cNvCxnSpPr>
            <p:nvPr/>
          </p:nvCxnSpPr>
          <p:spPr>
            <a:xfrm flipH="1" flipV="1">
              <a:off x="6661389" y="3585816"/>
              <a:ext cx="1672252" cy="1873118"/>
            </a:xfrm>
            <a:prstGeom prst="straightConnector1">
              <a:avLst/>
            </a:prstGeom>
            <a:ln w="38100">
              <a:solidFill>
                <a:srgbClr val="FFFF00"/>
              </a:solidFill>
              <a:tailEnd type="arrow"/>
            </a:ln>
          </p:spPr>
          <p:style>
            <a:lnRef idx="1">
              <a:schemeClr val="dk1"/>
            </a:lnRef>
            <a:fillRef idx="0">
              <a:schemeClr val="dk1"/>
            </a:fillRef>
            <a:effectRef idx="0">
              <a:schemeClr val="dk1"/>
            </a:effectRef>
            <a:fontRef idx="minor">
              <a:schemeClr val="tx1"/>
            </a:fontRef>
          </p:style>
        </p:cxnSp>
      </p:grpSp>
      <p:sp>
        <p:nvSpPr>
          <p:cNvPr id="23" name="TextBox 22">
            <a:extLst>
              <a:ext uri="{FF2B5EF4-FFF2-40B4-BE49-F238E27FC236}">
                <a16:creationId xmlns:a16="http://schemas.microsoft.com/office/drawing/2014/main" id="{542D395A-1BE8-479E-8600-364DBAC027B8}"/>
              </a:ext>
            </a:extLst>
          </p:cNvPr>
          <p:cNvSpPr txBox="1"/>
          <p:nvPr/>
        </p:nvSpPr>
        <p:spPr>
          <a:xfrm>
            <a:off x="275438" y="516317"/>
            <a:ext cx="8593122" cy="1446550"/>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2800" b="1" dirty="0">
                <a:solidFill>
                  <a:schemeClr val="bg1"/>
                </a:solidFill>
                <a:latin typeface="Calibri" panose="020F0502020204030204" pitchFamily="34" charset="0"/>
                <a:cs typeface="Calibri" panose="020F0502020204030204" pitchFamily="34" charset="0"/>
              </a:rPr>
              <a:t>An Avocado Model of Earth</a:t>
            </a:r>
          </a:p>
          <a:p>
            <a:pPr algn="ctr"/>
            <a:r>
              <a:rPr lang="en-US" sz="2800" b="1" dirty="0">
                <a:solidFill>
                  <a:schemeClr val="bg1"/>
                </a:solidFill>
                <a:latin typeface="Calibri" panose="020F0502020204030204" pitchFamily="34" charset="0"/>
                <a:cs typeface="Calibri" panose="020F0502020204030204" pitchFamily="34" charset="0"/>
              </a:rPr>
              <a:t>How is Earth’s internal structure like that of an avocado?</a:t>
            </a:r>
          </a:p>
        </p:txBody>
      </p:sp>
      <p:sp>
        <p:nvSpPr>
          <p:cNvPr id="25" name="TextBox 24">
            <a:extLst>
              <a:ext uri="{FF2B5EF4-FFF2-40B4-BE49-F238E27FC236}">
                <a16:creationId xmlns:a16="http://schemas.microsoft.com/office/drawing/2014/main" id="{73EAA528-FC19-4AA6-8FE1-743C12D2BED0}"/>
              </a:ext>
            </a:extLst>
          </p:cNvPr>
          <p:cNvSpPr txBox="1"/>
          <p:nvPr/>
        </p:nvSpPr>
        <p:spPr>
          <a:xfrm>
            <a:off x="1903151" y="6172200"/>
            <a:ext cx="1522083" cy="553998"/>
          </a:xfrm>
          <a:prstGeom prst="rect">
            <a:avLst/>
          </a:prstGeom>
          <a:noFill/>
        </p:spPr>
        <p:txBody>
          <a:bodyPr wrap="none" rtlCol="0">
            <a:spAutoFit/>
          </a:bodyPr>
          <a:lstStyle/>
          <a:p>
            <a:r>
              <a:rPr lang="en-US" sz="3000" dirty="0">
                <a:solidFill>
                  <a:schemeClr val="bg1"/>
                </a:solidFill>
                <a:latin typeface="Calibri" panose="020F0502020204030204" pitchFamily="34" charset="0"/>
                <a:cs typeface="Calibri" panose="020F0502020204030204" pitchFamily="34" charset="0"/>
              </a:rPr>
              <a:t>Avocado</a:t>
            </a:r>
          </a:p>
        </p:txBody>
      </p:sp>
      <p:sp>
        <p:nvSpPr>
          <p:cNvPr id="26" name="TextBox 25">
            <a:extLst>
              <a:ext uri="{FF2B5EF4-FFF2-40B4-BE49-F238E27FC236}">
                <a16:creationId xmlns:a16="http://schemas.microsoft.com/office/drawing/2014/main" id="{D2097654-B7B0-4AE9-B1AA-05385FF2746A}"/>
              </a:ext>
            </a:extLst>
          </p:cNvPr>
          <p:cNvSpPr txBox="1"/>
          <p:nvPr/>
        </p:nvSpPr>
        <p:spPr>
          <a:xfrm>
            <a:off x="5600135" y="6188131"/>
            <a:ext cx="1015021" cy="553998"/>
          </a:xfrm>
          <a:prstGeom prst="rect">
            <a:avLst/>
          </a:prstGeom>
          <a:noFill/>
        </p:spPr>
        <p:txBody>
          <a:bodyPr wrap="none" rtlCol="0">
            <a:spAutoFit/>
          </a:bodyPr>
          <a:lstStyle/>
          <a:p>
            <a:r>
              <a:rPr lang="en-US" sz="3000" dirty="0">
                <a:solidFill>
                  <a:srgbClr val="FFFF00"/>
                </a:solidFill>
                <a:latin typeface="Calibri" panose="020F0502020204030204" pitchFamily="34" charset="0"/>
                <a:cs typeface="Calibri" panose="020F0502020204030204" pitchFamily="34" charset="0"/>
              </a:rPr>
              <a:t>Earth</a:t>
            </a:r>
          </a:p>
        </p:txBody>
      </p:sp>
      <p:sp>
        <p:nvSpPr>
          <p:cNvPr id="27" name="TextBox 26">
            <a:extLst>
              <a:ext uri="{FF2B5EF4-FFF2-40B4-BE49-F238E27FC236}">
                <a16:creationId xmlns:a16="http://schemas.microsoft.com/office/drawing/2014/main" id="{E6F9F491-1A56-4D6F-B715-D7F5CB812AAF}"/>
              </a:ext>
            </a:extLst>
          </p:cNvPr>
          <p:cNvSpPr txBox="1"/>
          <p:nvPr/>
        </p:nvSpPr>
        <p:spPr>
          <a:xfrm>
            <a:off x="1827905" y="6049088"/>
            <a:ext cx="179087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
        <p:nvSpPr>
          <p:cNvPr id="29" name="TextBox 28">
            <a:extLst>
              <a:ext uri="{FF2B5EF4-FFF2-40B4-BE49-F238E27FC236}">
                <a16:creationId xmlns:a16="http://schemas.microsoft.com/office/drawing/2014/main" id="{8A841F13-F7A9-40D4-B456-E3C03480E531}"/>
              </a:ext>
            </a:extLst>
          </p:cNvPr>
          <p:cNvSpPr txBox="1"/>
          <p:nvPr/>
        </p:nvSpPr>
        <p:spPr>
          <a:xfrm>
            <a:off x="5302362" y="6065021"/>
            <a:ext cx="1693092"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a:t>
            </a:r>
            <a:r>
              <a:rPr lang="en-US" sz="1000" dirty="0">
                <a:solidFill>
                  <a:schemeClr val="bg1"/>
                </a:solidFill>
              </a:rPr>
              <a:t>clipartxtras.com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CADD5-1AA6-4580-9801-0938F9738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4573" y="2059422"/>
            <a:ext cx="5515337" cy="4395034"/>
          </a:xfrm>
          <a:prstGeom prst="rect">
            <a:avLst/>
          </a:prstGeom>
        </p:spPr>
      </p:pic>
      <p:sp>
        <p:nvSpPr>
          <p:cNvPr id="6" name="TextBox 5">
            <a:extLst>
              <a:ext uri="{FF2B5EF4-FFF2-40B4-BE49-F238E27FC236}">
                <a16:creationId xmlns:a16="http://schemas.microsoft.com/office/drawing/2014/main" id="{8379D0C3-ECE1-4395-ABC4-A24E30FEB7FE}"/>
              </a:ext>
            </a:extLst>
          </p:cNvPr>
          <p:cNvSpPr txBox="1"/>
          <p:nvPr/>
        </p:nvSpPr>
        <p:spPr>
          <a:xfrm>
            <a:off x="5963711" y="6440808"/>
            <a:ext cx="1462260"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Wiki.Seg.org</a:t>
            </a:r>
          </a:p>
        </p:txBody>
      </p:sp>
      <p:sp>
        <p:nvSpPr>
          <p:cNvPr id="7" name="TextBox 6">
            <a:extLst>
              <a:ext uri="{FF2B5EF4-FFF2-40B4-BE49-F238E27FC236}">
                <a16:creationId xmlns:a16="http://schemas.microsoft.com/office/drawing/2014/main" id="{6FFCC585-25B1-418F-AA16-BE388AAB4C36}"/>
              </a:ext>
            </a:extLst>
          </p:cNvPr>
          <p:cNvSpPr txBox="1"/>
          <p:nvPr/>
        </p:nvSpPr>
        <p:spPr>
          <a:xfrm>
            <a:off x="942609" y="540532"/>
            <a:ext cx="7244677" cy="1446550"/>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2800" b="1" dirty="0">
                <a:solidFill>
                  <a:schemeClr val="bg1"/>
                </a:solidFill>
                <a:latin typeface="Calibri" panose="020F0502020204030204" pitchFamily="34" charset="0"/>
                <a:cs typeface="Calibri" panose="020F0502020204030204" pitchFamily="34" charset="0"/>
              </a:rPr>
              <a:t>Two Models of Earth’s Layers</a:t>
            </a:r>
          </a:p>
          <a:p>
            <a:pPr algn="ctr"/>
            <a:r>
              <a:rPr lang="en-US" sz="2800" b="1" dirty="0">
                <a:solidFill>
                  <a:schemeClr val="bg1"/>
                </a:solidFill>
                <a:latin typeface="Calibri" panose="020F0502020204030204" pitchFamily="34" charset="0"/>
                <a:cs typeface="Calibri" panose="020F0502020204030204" pitchFamily="34" charset="0"/>
              </a:rPr>
              <a:t>Chemical Composition vs. Physical Composition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88F01-F430-474B-B292-9DFCEC1798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1954" y="2051876"/>
            <a:ext cx="5187387" cy="4338666"/>
          </a:xfrm>
          <a:prstGeom prst="rect">
            <a:avLst/>
          </a:prstGeom>
        </p:spPr>
      </p:pic>
      <p:sp>
        <p:nvSpPr>
          <p:cNvPr id="6" name="TextBox 5">
            <a:extLst>
              <a:ext uri="{FF2B5EF4-FFF2-40B4-BE49-F238E27FC236}">
                <a16:creationId xmlns:a16="http://schemas.microsoft.com/office/drawing/2014/main" id="{58BD3A37-B893-4536-B916-27D008270D26}"/>
              </a:ext>
            </a:extLst>
          </p:cNvPr>
          <p:cNvSpPr txBox="1"/>
          <p:nvPr/>
        </p:nvSpPr>
        <p:spPr>
          <a:xfrm>
            <a:off x="5227342" y="6390543"/>
            <a:ext cx="193835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Earthquake.USGS.gov</a:t>
            </a:r>
          </a:p>
        </p:txBody>
      </p:sp>
      <p:sp>
        <p:nvSpPr>
          <p:cNvPr id="7" name="TextBox 6">
            <a:extLst>
              <a:ext uri="{FF2B5EF4-FFF2-40B4-BE49-F238E27FC236}">
                <a16:creationId xmlns:a16="http://schemas.microsoft.com/office/drawing/2014/main" id="{90EAD6BF-8A3B-4B9F-9E9B-61CF9FA438E1}"/>
              </a:ext>
            </a:extLst>
          </p:cNvPr>
          <p:cNvSpPr txBox="1"/>
          <p:nvPr/>
        </p:nvSpPr>
        <p:spPr>
          <a:xfrm>
            <a:off x="942609" y="540532"/>
            <a:ext cx="7244677" cy="1446550"/>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2800" b="1" dirty="0">
                <a:solidFill>
                  <a:schemeClr val="bg1"/>
                </a:solidFill>
                <a:latin typeface="Calibri" panose="020F0502020204030204" pitchFamily="34" charset="0"/>
                <a:cs typeface="Calibri" panose="020F0502020204030204" pitchFamily="34" charset="0"/>
              </a:rPr>
              <a:t>Two Types of Crust</a:t>
            </a:r>
          </a:p>
          <a:p>
            <a:pPr algn="ctr"/>
            <a:r>
              <a:rPr lang="en-US" sz="2800" b="1" dirty="0">
                <a:solidFill>
                  <a:schemeClr val="bg1"/>
                </a:solidFill>
                <a:latin typeface="Calibri" panose="020F0502020204030204" pitchFamily="34" charset="0"/>
                <a:cs typeface="Calibri" panose="020F0502020204030204" pitchFamily="34" charset="0"/>
              </a:rPr>
              <a:t>Oceanic Crust vs. Continental Crust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3B619-170C-4AFD-A25A-2F05418B8A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8700" y="1247996"/>
            <a:ext cx="7086600" cy="4644325"/>
          </a:xfrm>
          <a:prstGeom prst="rect">
            <a:avLst/>
          </a:prstGeom>
        </p:spPr>
      </p:pic>
      <p:sp>
        <p:nvSpPr>
          <p:cNvPr id="3" name="TextBox 2">
            <a:extLst>
              <a:ext uri="{FF2B5EF4-FFF2-40B4-BE49-F238E27FC236}">
                <a16:creationId xmlns:a16="http://schemas.microsoft.com/office/drawing/2014/main" id="{B46F993C-F1F3-46D9-85D8-1FBEACFCBE4C}"/>
              </a:ext>
            </a:extLst>
          </p:cNvPr>
          <p:cNvSpPr txBox="1"/>
          <p:nvPr/>
        </p:nvSpPr>
        <p:spPr>
          <a:xfrm>
            <a:off x="341193" y="6110272"/>
            <a:ext cx="8639033" cy="507831"/>
          </a:xfrm>
          <a:prstGeom prst="rect">
            <a:avLst/>
          </a:prstGeom>
          <a:noFill/>
        </p:spPr>
        <p:txBody>
          <a:bodyPr wrap="square" rtlCol="0">
            <a:spAutoFit/>
          </a:bodyPr>
          <a:lstStyle/>
          <a:p>
            <a:r>
              <a:rPr lang="en-US" sz="2700" dirty="0">
                <a:solidFill>
                  <a:schemeClr val="bg1"/>
                </a:solidFill>
                <a:latin typeface="Calibri" panose="020F0502020204030204" pitchFamily="34" charset="0"/>
                <a:cs typeface="Calibri" panose="020F0502020204030204" pitchFamily="34" charset="0"/>
              </a:rPr>
              <a:t>Tectonic plates can have both oceanic and continental crust.</a:t>
            </a:r>
          </a:p>
        </p:txBody>
      </p:sp>
      <p:sp>
        <p:nvSpPr>
          <p:cNvPr id="6" name="TextBox 5">
            <a:extLst>
              <a:ext uri="{FF2B5EF4-FFF2-40B4-BE49-F238E27FC236}">
                <a16:creationId xmlns:a16="http://schemas.microsoft.com/office/drawing/2014/main" id="{A34F1A91-628F-4EBF-8E4F-495C1E6DAF89}"/>
              </a:ext>
            </a:extLst>
          </p:cNvPr>
          <p:cNvSpPr txBox="1"/>
          <p:nvPr/>
        </p:nvSpPr>
        <p:spPr>
          <a:xfrm>
            <a:off x="5791200" y="5864051"/>
            <a:ext cx="2494986"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Wikimedia.org and NOAA.gov</a:t>
            </a:r>
          </a:p>
        </p:txBody>
      </p:sp>
      <p:sp>
        <p:nvSpPr>
          <p:cNvPr id="7" name="TextBox 6">
            <a:extLst>
              <a:ext uri="{FF2B5EF4-FFF2-40B4-BE49-F238E27FC236}">
                <a16:creationId xmlns:a16="http://schemas.microsoft.com/office/drawing/2014/main" id="{12142714-66B7-4CE2-B30A-04E03DA6010A}"/>
              </a:ext>
            </a:extLst>
          </p:cNvPr>
          <p:cNvSpPr txBox="1"/>
          <p:nvPr/>
        </p:nvSpPr>
        <p:spPr>
          <a:xfrm>
            <a:off x="993040" y="540532"/>
            <a:ext cx="7143814" cy="584775"/>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F80391-BC5A-4D71-9C34-E9A77A19496E}"/>
              </a:ext>
            </a:extLst>
          </p:cNvPr>
          <p:cNvSpPr txBox="1"/>
          <p:nvPr/>
        </p:nvSpPr>
        <p:spPr>
          <a:xfrm>
            <a:off x="152400" y="4826000"/>
            <a:ext cx="2895600" cy="1938992"/>
          </a:xfrm>
          <a:prstGeom prst="rect">
            <a:avLst/>
          </a:prstGeom>
          <a:noFill/>
        </p:spPr>
        <p:txBody>
          <a:bodyPr wrap="square" rtlCol="0">
            <a:spAutoFit/>
          </a:bodyPr>
          <a:lstStyle/>
          <a:p>
            <a:pPr algn="ctr"/>
            <a:r>
              <a:rPr lang="en-US" sz="2400" b="1" i="1" dirty="0">
                <a:solidFill>
                  <a:srgbClr val="FFFF00"/>
                </a:solidFill>
                <a:latin typeface="Calibri" panose="020F0502020204030204" pitchFamily="34" charset="0"/>
                <a:cs typeface="Calibri" panose="020F0502020204030204" pitchFamily="34" charset="0"/>
              </a:rPr>
              <a:t>Seafloor</a:t>
            </a:r>
          </a:p>
          <a:p>
            <a:pPr algn="ctr"/>
            <a:r>
              <a:rPr lang="en-US" sz="2400" b="1" i="1" dirty="0">
                <a:solidFill>
                  <a:srgbClr val="FFFF00"/>
                </a:solidFill>
                <a:latin typeface="Calibri" panose="020F0502020204030204" pitchFamily="34" charset="0"/>
                <a:cs typeface="Calibri" panose="020F0502020204030204" pitchFamily="34" charset="0"/>
              </a:rPr>
              <a:t>Spreading</a:t>
            </a:r>
          </a:p>
          <a:p>
            <a:pPr algn="ctr"/>
            <a:r>
              <a:rPr lang="en-US" sz="2400" b="1" dirty="0">
                <a:solidFill>
                  <a:srgbClr val="FF0000"/>
                </a:solidFill>
                <a:latin typeface="Calibri" panose="020F0502020204030204" pitchFamily="34" charset="0"/>
                <a:cs typeface="Calibri" panose="020F0502020204030204" pitchFamily="34" charset="0"/>
              </a:rPr>
              <a:t>Young, Warm, Rising: Oceanic Crust Formed</a:t>
            </a:r>
          </a:p>
        </p:txBody>
      </p:sp>
      <p:sp>
        <p:nvSpPr>
          <p:cNvPr id="6" name="TextBox 5">
            <a:extLst>
              <a:ext uri="{FF2B5EF4-FFF2-40B4-BE49-F238E27FC236}">
                <a16:creationId xmlns:a16="http://schemas.microsoft.com/office/drawing/2014/main" id="{D7D08A68-5609-4DEC-8F9C-ECA926DCA81C}"/>
              </a:ext>
            </a:extLst>
          </p:cNvPr>
          <p:cNvSpPr txBox="1"/>
          <p:nvPr/>
        </p:nvSpPr>
        <p:spPr>
          <a:xfrm>
            <a:off x="3048000" y="4826000"/>
            <a:ext cx="2895600" cy="1938992"/>
          </a:xfrm>
          <a:prstGeom prst="rect">
            <a:avLst/>
          </a:prstGeom>
          <a:noFill/>
        </p:spPr>
        <p:txBody>
          <a:bodyPr wrap="square" rtlCol="0">
            <a:spAutoFit/>
          </a:bodyPr>
          <a:lstStyle/>
          <a:p>
            <a:pPr algn="ctr"/>
            <a:r>
              <a:rPr lang="en-US" sz="2400" b="1" i="1" dirty="0">
                <a:solidFill>
                  <a:srgbClr val="FFFF00"/>
                </a:solidFill>
                <a:latin typeface="Calibri" panose="020F0502020204030204" pitchFamily="34" charset="0"/>
                <a:cs typeface="Calibri" panose="020F0502020204030204" pitchFamily="34" charset="0"/>
              </a:rPr>
              <a:t>Seafloor</a:t>
            </a:r>
          </a:p>
          <a:p>
            <a:pPr algn="ctr"/>
            <a:r>
              <a:rPr lang="en-US" sz="2400" b="1" i="1" dirty="0">
                <a:solidFill>
                  <a:srgbClr val="FFFF00"/>
                </a:solidFill>
                <a:latin typeface="Calibri" panose="020F0502020204030204" pitchFamily="34" charset="0"/>
                <a:cs typeface="Calibri" panose="020F0502020204030204" pitchFamily="34" charset="0"/>
              </a:rPr>
              <a:t>Subduction</a:t>
            </a:r>
          </a:p>
          <a:p>
            <a:pPr algn="ctr"/>
            <a:r>
              <a:rPr lang="en-US" sz="2400" b="1" dirty="0">
                <a:solidFill>
                  <a:srgbClr val="00B0F0"/>
                </a:solidFill>
                <a:latin typeface="Calibri" panose="020F0502020204030204" pitchFamily="34" charset="0"/>
                <a:cs typeface="Calibri" panose="020F0502020204030204" pitchFamily="34" charset="0"/>
              </a:rPr>
              <a:t>Old, Cold, Sinking: Oceanic Crust Consumed</a:t>
            </a:r>
          </a:p>
        </p:txBody>
      </p:sp>
      <p:sp>
        <p:nvSpPr>
          <p:cNvPr id="7" name="TextBox 6">
            <a:extLst>
              <a:ext uri="{FF2B5EF4-FFF2-40B4-BE49-F238E27FC236}">
                <a16:creationId xmlns:a16="http://schemas.microsoft.com/office/drawing/2014/main" id="{B7235702-8A6C-436C-A6B9-4BD750BD2F41}"/>
              </a:ext>
            </a:extLst>
          </p:cNvPr>
          <p:cNvSpPr txBox="1"/>
          <p:nvPr/>
        </p:nvSpPr>
        <p:spPr>
          <a:xfrm>
            <a:off x="5943600" y="4826000"/>
            <a:ext cx="2895600" cy="1938992"/>
          </a:xfrm>
          <a:prstGeom prst="rect">
            <a:avLst/>
          </a:prstGeom>
          <a:noFill/>
        </p:spPr>
        <p:txBody>
          <a:bodyPr wrap="square" rtlCol="0">
            <a:spAutoFit/>
          </a:bodyPr>
          <a:lstStyle/>
          <a:p>
            <a:pPr algn="ctr"/>
            <a:r>
              <a:rPr lang="en-US" sz="2400" b="1" i="1" dirty="0">
                <a:solidFill>
                  <a:srgbClr val="FFFF00"/>
                </a:solidFill>
                <a:latin typeface="Calibri" panose="020F0502020204030204" pitchFamily="34" charset="0"/>
                <a:cs typeface="Calibri" panose="020F0502020204030204" pitchFamily="34" charset="0"/>
              </a:rPr>
              <a:t>Stable Continent</a:t>
            </a:r>
          </a:p>
          <a:p>
            <a:pPr algn="ctr"/>
            <a:r>
              <a:rPr lang="en-US" sz="2400" b="1" dirty="0">
                <a:solidFill>
                  <a:srgbClr val="92D050"/>
                </a:solidFill>
                <a:latin typeface="Calibri" panose="020F0502020204030204" pitchFamily="34" charset="0"/>
                <a:cs typeface="Calibri" panose="020F0502020204030204" pitchFamily="34" charset="0"/>
              </a:rPr>
              <a:t>Low Density Continental Crust Remains at Earth’s Surface</a:t>
            </a:r>
          </a:p>
        </p:txBody>
      </p:sp>
      <p:grpSp>
        <p:nvGrpSpPr>
          <p:cNvPr id="8" name="Group 7">
            <a:extLst>
              <a:ext uri="{FF2B5EF4-FFF2-40B4-BE49-F238E27FC236}">
                <a16:creationId xmlns:a16="http://schemas.microsoft.com/office/drawing/2014/main" id="{7723377D-9B69-4B1A-85B6-7D9E17CBEFC5}"/>
              </a:ext>
            </a:extLst>
          </p:cNvPr>
          <p:cNvGrpSpPr/>
          <p:nvPr/>
        </p:nvGrpSpPr>
        <p:grpSpPr>
          <a:xfrm>
            <a:off x="1183511" y="1617750"/>
            <a:ext cx="7143815" cy="3257401"/>
            <a:chOff x="685800" y="1143000"/>
            <a:chExt cx="8153400" cy="3717746"/>
          </a:xfrm>
        </p:grpSpPr>
        <p:pic>
          <p:nvPicPr>
            <p:cNvPr id="9" name="Picture 8">
              <a:extLst>
                <a:ext uri="{FF2B5EF4-FFF2-40B4-BE49-F238E27FC236}">
                  <a16:creationId xmlns:a16="http://schemas.microsoft.com/office/drawing/2014/main" id="{DF700D06-6B00-429A-99E7-A23EDA4E8C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143000"/>
              <a:ext cx="7842973" cy="3506270"/>
            </a:xfrm>
            <a:prstGeom prst="rect">
              <a:avLst/>
            </a:prstGeom>
          </p:spPr>
        </p:pic>
        <p:sp>
          <p:nvSpPr>
            <p:cNvPr id="10" name="TextBox 9">
              <a:extLst>
                <a:ext uri="{FF2B5EF4-FFF2-40B4-BE49-F238E27FC236}">
                  <a16:creationId xmlns:a16="http://schemas.microsoft.com/office/drawing/2014/main" id="{B6681041-82A4-4E41-8E19-968B28DC5FAE}"/>
                </a:ext>
              </a:extLst>
            </p:cNvPr>
            <p:cNvSpPr txBox="1"/>
            <p:nvPr/>
          </p:nvSpPr>
          <p:spPr>
            <a:xfrm>
              <a:off x="7182414" y="4614525"/>
              <a:ext cx="1656786"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USGS.gov</a:t>
              </a:r>
            </a:p>
          </p:txBody>
        </p:sp>
        <p:sp>
          <p:nvSpPr>
            <p:cNvPr id="11" name="TextBox 10">
              <a:extLst>
                <a:ext uri="{FF2B5EF4-FFF2-40B4-BE49-F238E27FC236}">
                  <a16:creationId xmlns:a16="http://schemas.microsoft.com/office/drawing/2014/main" id="{BE114BE5-0EDE-448A-B7DA-EE3F1E465C21}"/>
                </a:ext>
              </a:extLst>
            </p:cNvPr>
            <p:cNvSpPr txBox="1"/>
            <p:nvPr/>
          </p:nvSpPr>
          <p:spPr>
            <a:xfrm>
              <a:off x="3657600" y="3581400"/>
              <a:ext cx="2113489" cy="421527"/>
            </a:xfrm>
            <a:prstGeom prst="rect">
              <a:avLst/>
            </a:prstGeom>
            <a:noFill/>
          </p:spPr>
          <p:txBody>
            <a:bodyPr wrap="none" rtlCol="0">
              <a:spAutoFit/>
            </a:bodyPr>
            <a:lstStyle/>
            <a:p>
              <a:r>
                <a:rPr lang="en-US" dirty="0"/>
                <a:t>Midocean Ridge</a:t>
              </a:r>
            </a:p>
          </p:txBody>
        </p:sp>
        <p:sp>
          <p:nvSpPr>
            <p:cNvPr id="12" name="TextBox 11">
              <a:extLst>
                <a:ext uri="{FF2B5EF4-FFF2-40B4-BE49-F238E27FC236}">
                  <a16:creationId xmlns:a16="http://schemas.microsoft.com/office/drawing/2014/main" id="{0330C9E5-F8D3-47BA-928D-73C4F12B21C1}"/>
                </a:ext>
              </a:extLst>
            </p:cNvPr>
            <p:cNvSpPr txBox="1"/>
            <p:nvPr/>
          </p:nvSpPr>
          <p:spPr>
            <a:xfrm>
              <a:off x="1758791" y="3571009"/>
              <a:ext cx="1850035" cy="421527"/>
            </a:xfrm>
            <a:prstGeom prst="rect">
              <a:avLst/>
            </a:prstGeom>
            <a:noFill/>
          </p:spPr>
          <p:txBody>
            <a:bodyPr wrap="none" rtlCol="0">
              <a:spAutoFit/>
            </a:bodyPr>
            <a:lstStyle/>
            <a:p>
              <a:r>
                <a:rPr lang="en-US" dirty="0"/>
                <a:t>Oceanic Plate</a:t>
              </a:r>
            </a:p>
          </p:txBody>
        </p:sp>
        <p:sp>
          <p:nvSpPr>
            <p:cNvPr id="13" name="TextBox 12">
              <a:extLst>
                <a:ext uri="{FF2B5EF4-FFF2-40B4-BE49-F238E27FC236}">
                  <a16:creationId xmlns:a16="http://schemas.microsoft.com/office/drawing/2014/main" id="{DF2CBA18-EDA8-4926-9024-6B28E9B134D0}"/>
                </a:ext>
              </a:extLst>
            </p:cNvPr>
            <p:cNvSpPr txBox="1"/>
            <p:nvPr/>
          </p:nvSpPr>
          <p:spPr>
            <a:xfrm>
              <a:off x="4048690" y="1524000"/>
              <a:ext cx="894219" cy="369332"/>
            </a:xfrm>
            <a:prstGeom prst="rect">
              <a:avLst/>
            </a:prstGeom>
            <a:noFill/>
          </p:spPr>
          <p:txBody>
            <a:bodyPr wrap="none" rtlCol="0">
              <a:spAutoFit/>
            </a:bodyPr>
            <a:lstStyle/>
            <a:p>
              <a:r>
                <a:rPr lang="en-US" dirty="0"/>
                <a:t>Trench</a:t>
              </a:r>
            </a:p>
          </p:txBody>
        </p:sp>
        <p:sp>
          <p:nvSpPr>
            <p:cNvPr id="14" name="TextBox 13">
              <a:extLst>
                <a:ext uri="{FF2B5EF4-FFF2-40B4-BE49-F238E27FC236}">
                  <a16:creationId xmlns:a16="http://schemas.microsoft.com/office/drawing/2014/main" id="{1076515B-B5A7-4438-ADFC-75FB3457EC55}"/>
                </a:ext>
              </a:extLst>
            </p:cNvPr>
            <p:cNvSpPr txBox="1"/>
            <p:nvPr/>
          </p:nvSpPr>
          <p:spPr>
            <a:xfrm>
              <a:off x="6389890" y="1488242"/>
              <a:ext cx="2215944" cy="421527"/>
            </a:xfrm>
            <a:prstGeom prst="rect">
              <a:avLst/>
            </a:prstGeom>
            <a:noFill/>
          </p:spPr>
          <p:txBody>
            <a:bodyPr wrap="none" rtlCol="0">
              <a:spAutoFit/>
            </a:bodyPr>
            <a:lstStyle/>
            <a:p>
              <a:r>
                <a:rPr lang="en-US" dirty="0"/>
                <a:t>Continental Plate</a:t>
              </a:r>
            </a:p>
          </p:txBody>
        </p:sp>
        <p:cxnSp>
          <p:nvCxnSpPr>
            <p:cNvPr id="15" name="Straight Arrow Connector 14">
              <a:extLst>
                <a:ext uri="{FF2B5EF4-FFF2-40B4-BE49-F238E27FC236}">
                  <a16:creationId xmlns:a16="http://schemas.microsoft.com/office/drawing/2014/main" id="{0B018333-6D41-4C15-B9EA-7AA41F289AC4}"/>
                </a:ext>
              </a:extLst>
            </p:cNvPr>
            <p:cNvCxnSpPr>
              <a:cxnSpLocks/>
            </p:cNvCxnSpPr>
            <p:nvPr/>
          </p:nvCxnSpPr>
          <p:spPr>
            <a:xfrm flipH="1" flipV="1">
              <a:off x="2254091" y="2896135"/>
              <a:ext cx="184309" cy="6748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8B5A6B4-EC40-49CF-8B52-3DCCAD3A774E}"/>
                </a:ext>
              </a:extLst>
            </p:cNvPr>
            <p:cNvCxnSpPr>
              <a:cxnSpLocks/>
              <a:stCxn id="11" idx="0"/>
            </p:cNvCxnSpPr>
            <p:nvPr/>
          </p:nvCxnSpPr>
          <p:spPr>
            <a:xfrm flipH="1" flipV="1">
              <a:off x="4543991" y="2818389"/>
              <a:ext cx="170354" cy="7630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F7026A4-EB22-4795-B936-D311411AF3C9}"/>
                </a:ext>
              </a:extLst>
            </p:cNvPr>
            <p:cNvCxnSpPr>
              <a:cxnSpLocks/>
            </p:cNvCxnSpPr>
            <p:nvPr/>
          </p:nvCxnSpPr>
          <p:spPr>
            <a:xfrm>
              <a:off x="4495799" y="1923246"/>
              <a:ext cx="838201" cy="7437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506820F-4C5C-46E7-9E53-4944D2B9606B}"/>
                </a:ext>
              </a:extLst>
            </p:cNvPr>
            <p:cNvCxnSpPr>
              <a:cxnSpLocks/>
            </p:cNvCxnSpPr>
            <p:nvPr/>
          </p:nvCxnSpPr>
          <p:spPr>
            <a:xfrm flipH="1">
              <a:off x="6934200" y="1893332"/>
              <a:ext cx="413644" cy="10028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Arrow: Down 18">
              <a:extLst>
                <a:ext uri="{FF2B5EF4-FFF2-40B4-BE49-F238E27FC236}">
                  <a16:creationId xmlns:a16="http://schemas.microsoft.com/office/drawing/2014/main" id="{1526E5F0-F663-4C6F-BE94-252E0E542547}"/>
                </a:ext>
              </a:extLst>
            </p:cNvPr>
            <p:cNvSpPr/>
            <p:nvPr/>
          </p:nvSpPr>
          <p:spPr>
            <a:xfrm rot="5014432">
              <a:off x="3949075" y="2878899"/>
              <a:ext cx="219726" cy="38100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D8B84E83-B4EA-4D6C-8230-CA634E582111}"/>
                </a:ext>
              </a:extLst>
            </p:cNvPr>
            <p:cNvSpPr/>
            <p:nvPr/>
          </p:nvSpPr>
          <p:spPr>
            <a:xfrm rot="16671874">
              <a:off x="4926961" y="2874497"/>
              <a:ext cx="219726" cy="38100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D3FD496F-A661-4BF5-9E0F-6EE2D01285B6}"/>
                </a:ext>
              </a:extLst>
            </p:cNvPr>
            <p:cNvSpPr/>
            <p:nvPr/>
          </p:nvSpPr>
          <p:spPr>
            <a:xfrm rot="18129023">
              <a:off x="6824337" y="3749841"/>
              <a:ext cx="219726" cy="381000"/>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533B794-7431-4A59-8A6D-C5EB1D112E37}"/>
              </a:ext>
            </a:extLst>
          </p:cNvPr>
          <p:cNvSpPr txBox="1"/>
          <p:nvPr/>
        </p:nvSpPr>
        <p:spPr>
          <a:xfrm>
            <a:off x="993040" y="540532"/>
            <a:ext cx="7143815" cy="1077218"/>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5: Earth’s Internal Structure</a:t>
            </a:r>
          </a:p>
          <a:p>
            <a:pPr algn="ctr"/>
            <a:r>
              <a:rPr lang="en-US" sz="3200" b="1" dirty="0">
                <a:solidFill>
                  <a:schemeClr val="bg1"/>
                </a:solidFill>
                <a:latin typeface="Calibri" panose="020F0502020204030204" pitchFamily="34" charset="0"/>
                <a:cs typeface="Calibri" panose="020F0502020204030204" pitchFamily="34" charset="0"/>
              </a:rPr>
              <a:t>Oceanic Crust vs. Continental Crust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4" y="633483"/>
            <a:ext cx="8174303" cy="990600"/>
          </a:xfrm>
        </p:spPr>
        <p:txBody>
          <a:bodyPr>
            <a:noAutofit/>
          </a:bodyPr>
          <a:lstStyle/>
          <a:p>
            <a:pPr lvl="0"/>
            <a:r>
              <a:rPr lang="en-US" dirty="0"/>
              <a:t>Reflect: Content Deepening Focus Question</a:t>
            </a:r>
          </a:p>
        </p:txBody>
      </p:sp>
      <p:sp>
        <p:nvSpPr>
          <p:cNvPr id="3" name="Content Placeholder 2"/>
          <p:cNvSpPr>
            <a:spLocks noGrp="1"/>
          </p:cNvSpPr>
          <p:nvPr>
            <p:ph idx="1"/>
          </p:nvPr>
        </p:nvSpPr>
        <p:spPr>
          <a:xfrm>
            <a:off x="614148" y="1856096"/>
            <a:ext cx="8086299" cy="4420736"/>
          </a:xfrm>
        </p:spPr>
        <p:txBody>
          <a:bodyPr/>
          <a:lstStyle/>
          <a:p>
            <a:pPr marL="0" lvl="1" indent="0">
              <a:spcBef>
                <a:spcPts val="0"/>
              </a:spcBef>
              <a:spcAft>
                <a:spcPts val="2400"/>
              </a:spcAft>
              <a:buNone/>
            </a:pPr>
            <a:r>
              <a:rPr lang="en-US" sz="3200" dirty="0"/>
              <a:t>What happens to Earth’s surface that causes mountains to form?</a:t>
            </a:r>
          </a:p>
        </p:txBody>
      </p:sp>
    </p:spTree>
    <p:extLst>
      <p:ext uri="{BB962C8B-B14F-4D97-AF65-F5344CB8AC3E}">
        <p14:creationId xmlns:p14="http://schemas.microsoft.com/office/powerpoint/2010/main" val="35392527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3000" dirty="0"/>
              <a:t>What are the </a:t>
            </a:r>
            <a:r>
              <a:rPr lang="en-US" sz="3000" dirty="0" err="1"/>
              <a:t>STeLLA</a:t>
            </a:r>
            <a:r>
              <a:rPr lang="en-US" sz="3000" dirty="0"/>
              <a:t> lenses and teaching strategies, and what is the evidence that they will make a difference in your science teaching? </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6743" y="1447800"/>
            <a:ext cx="4762909" cy="5211364"/>
          </a:xfrm>
          <a:prstGeom prst="rect">
            <a:avLst/>
          </a:prstGeom>
        </p:spPr>
      </p:pic>
    </p:spTree>
    <p:extLst>
      <p:ext uri="{BB962C8B-B14F-4D97-AF65-F5344CB8AC3E}">
        <p14:creationId xmlns:p14="http://schemas.microsoft.com/office/powerpoint/2010/main" val="3055742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10496</TotalTime>
  <Words>12820</Words>
  <Application>Microsoft Office PowerPoint</Application>
  <PresentationFormat>On-screen Show (4:3)</PresentationFormat>
  <Paragraphs>1493</Paragraphs>
  <Slides>110</Slides>
  <Notes>110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110</vt:i4>
      </vt:variant>
    </vt:vector>
  </HeadingPairs>
  <TitlesOfParts>
    <vt:vector size="119" baseType="lpstr">
      <vt:lpstr>Arial</vt:lpstr>
      <vt:lpstr>Calibri</vt:lpstr>
      <vt:lpstr>Lucida Sans Unicode</vt:lpstr>
      <vt:lpstr>Symbol</vt:lpstr>
      <vt:lpstr>Times</vt:lpstr>
      <vt:lpstr>Times New Roman</vt:lpstr>
      <vt:lpstr>Wingdings</vt:lpstr>
      <vt:lpstr>Clarity</vt:lpstr>
      <vt:lpstr>RESPeCT Template</vt:lpstr>
      <vt:lpstr>RESPeCT PD pROGRAM</vt:lpstr>
      <vt:lpstr>Before We Dig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EARTH’S CHANGING SURFACE</vt:lpstr>
      <vt:lpstr>PowerPoint Presentation</vt:lpstr>
      <vt:lpstr>How We Think about Landscapes  and Landforms</vt:lpstr>
      <vt:lpstr>How We Think about Landscapes  and Landforms</vt:lpstr>
      <vt:lpstr> Unit Central Questions </vt:lpstr>
      <vt:lpstr>PowerPoint Presentation</vt:lpstr>
      <vt:lpstr> Content Deepening Focus Questions </vt:lpstr>
      <vt:lpstr>PowerPoint Presentation</vt:lpstr>
      <vt:lpstr>Investigation 1: Identifying Landforms</vt:lpstr>
      <vt:lpstr>Reflect: Content Deepening Focus Questions</vt:lpstr>
      <vt:lpstr>Key Science Ideas and Observations</vt:lpstr>
      <vt:lpstr>PowerPoint Presentation</vt:lpstr>
      <vt:lpstr> Content Deepening Focus Questions </vt:lpstr>
      <vt:lpstr>PowerPoint Presentation</vt:lpstr>
      <vt:lpstr>Investigation 2: Does Earth’s Surface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Reflect: Content Deepening Focus Questions </vt:lpstr>
      <vt:lpstr>Key Science Ideas</vt:lpstr>
      <vt:lpstr>PowerPoint Presentation</vt:lpstr>
      <vt:lpstr>Content Deepening Focus Question</vt:lpstr>
      <vt:lpstr>PowerPoint Presentation</vt:lpstr>
      <vt:lpstr>Investigation 3:  Volcanic Mountain Building</vt:lpstr>
      <vt:lpstr>Investigation 3:  Volcanic Mountain Building</vt:lpstr>
      <vt:lpstr>PowerPoint Presentation</vt:lpstr>
      <vt:lpstr>PowerPoint Presentation</vt:lpstr>
      <vt:lpstr>PowerPoint Presentation</vt:lpstr>
      <vt:lpstr>Reflect: Content Deepening Focus Question</vt:lpstr>
      <vt:lpstr>Key Science Ideas</vt:lpstr>
      <vt:lpstr>PowerPoint Presentation</vt:lpstr>
      <vt:lpstr>PowerPoint Presentation</vt:lpstr>
      <vt:lpstr>Investigation 4: An Eggshell Model of Earth</vt:lpstr>
      <vt:lpstr>Investigation 4: An Eggshell Model of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 Content Deepening Focus Question</vt:lpstr>
      <vt:lpstr> Unit Central Questions </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514</cp:revision>
  <cp:lastPrinted>2016-03-07T20:00:15Z</cp:lastPrinted>
  <dcterms:created xsi:type="dcterms:W3CDTF">2014-06-10T18:20:14Z</dcterms:created>
  <dcterms:modified xsi:type="dcterms:W3CDTF">2020-02-05T18:15:31Z</dcterms:modified>
</cp:coreProperties>
</file>