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89"/>
  </p:notesMasterIdLst>
  <p:handoutMasterIdLst>
    <p:handoutMasterId r:id="rId90"/>
  </p:handoutMasterIdLst>
  <p:sldIdLst>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359" r:id="rId26"/>
    <p:sldId id="360" r:id="rId27"/>
    <p:sldId id="478" r:id="rId28"/>
    <p:sldId id="362" r:id="rId29"/>
    <p:sldId id="363" r:id="rId30"/>
    <p:sldId id="479" r:id="rId31"/>
    <p:sldId id="365" r:id="rId32"/>
    <p:sldId id="366" r:id="rId33"/>
    <p:sldId id="367" r:id="rId34"/>
    <p:sldId id="368" r:id="rId35"/>
    <p:sldId id="369" r:id="rId36"/>
    <p:sldId id="370" r:id="rId37"/>
    <p:sldId id="480" r:id="rId38"/>
    <p:sldId id="372" r:id="rId39"/>
    <p:sldId id="373" r:id="rId40"/>
    <p:sldId id="374" r:id="rId41"/>
    <p:sldId id="375" r:id="rId42"/>
    <p:sldId id="376" r:id="rId43"/>
    <p:sldId id="481" r:id="rId44"/>
    <p:sldId id="482" r:id="rId45"/>
    <p:sldId id="486" r:id="rId46"/>
    <p:sldId id="414"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83" r:id="rId71"/>
    <p:sldId id="439" r:id="rId72"/>
    <p:sldId id="440" r:id="rId73"/>
    <p:sldId id="441" r:id="rId74"/>
    <p:sldId id="442" r:id="rId75"/>
    <p:sldId id="443" r:id="rId76"/>
    <p:sldId id="444" r:id="rId77"/>
    <p:sldId id="445" r:id="rId78"/>
    <p:sldId id="446" r:id="rId79"/>
    <p:sldId id="485" r:id="rId80"/>
    <p:sldId id="487" r:id="rId81"/>
    <p:sldId id="488" r:id="rId82"/>
    <p:sldId id="472" r:id="rId83"/>
    <p:sldId id="473" r:id="rId84"/>
    <p:sldId id="474" r:id="rId85"/>
    <p:sldId id="475" r:id="rId86"/>
    <p:sldId id="476" r:id="rId87"/>
    <p:sldId id="477"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63" autoAdjust="0"/>
  </p:normalViewPr>
  <p:slideViewPr>
    <p:cSldViewPr>
      <p:cViewPr varScale="1">
        <p:scale>
          <a:sx n="84" d="100"/>
          <a:sy n="84" d="100"/>
        </p:scale>
        <p:origin x="69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77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B6589-D77E-4B46-8320-694DFE5C425C}"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0F2BF5-3B54-4805-9F06-062C1C4C59F3}" type="slidenum">
              <a:rPr lang="en-US" smtClean="0"/>
              <a:pPr/>
              <a:t>‹#›</a:t>
            </a:fld>
            <a:endParaRPr lang="en-US"/>
          </a:p>
        </p:txBody>
      </p:sp>
    </p:spTree>
    <p:extLst>
      <p:ext uri="{BB962C8B-B14F-4D97-AF65-F5344CB8AC3E}">
        <p14:creationId xmlns:p14="http://schemas.microsoft.com/office/powerpoint/2010/main" val="226844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301119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Divide participants into three small groups or pairs. Assign each group one question to discuss and tell participants to be ready to share their ideas with the entire group.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a:t>
            </a:r>
            <a:r>
              <a:rPr lang="en-US" sz="1200" b="1" u="none" kern="1200" dirty="0">
                <a:solidFill>
                  <a:schemeClr val="tx1"/>
                </a:solidFill>
                <a:latin typeface="+mn-lt"/>
                <a:ea typeface="+mn-ea"/>
                <a:cs typeface="+mn-cs"/>
              </a:rPr>
              <a:t>Emphasize: </a:t>
            </a:r>
            <a:r>
              <a:rPr lang="en-US" sz="1200" u="none" kern="1200" dirty="0">
                <a:solidFill>
                  <a:schemeClr val="tx1"/>
                </a:solidFill>
                <a:latin typeface="+mn-lt"/>
                <a:ea typeface="+mn-ea"/>
                <a:cs typeface="+mn-cs"/>
              </a:rPr>
              <a:t>Pa</a:t>
            </a:r>
            <a:r>
              <a:rPr lang="en-US" sz="1200" kern="1200" dirty="0">
                <a:solidFill>
                  <a:schemeClr val="tx1"/>
                </a:solidFill>
                <a:latin typeface="+mn-lt"/>
                <a:ea typeface="+mn-ea"/>
                <a:cs typeface="+mn-cs"/>
              </a:rPr>
              <a:t>rticipants should use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Quick Reference Tools for Strategies 4 and 5 (PD handout 3.1) to support their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“What did you come up with for the first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1:</a:t>
            </a:r>
            <a:r>
              <a:rPr lang="en-US" sz="1200" kern="1200" dirty="0">
                <a:solidFill>
                  <a:schemeClr val="tx1"/>
                </a:solidFill>
                <a:latin typeface="+mn-lt"/>
                <a:ea typeface="+mn-ea"/>
                <a:cs typeface="+mn-cs"/>
              </a:rPr>
              <a:t> Analysis and interpretation involve moving beyond simply describing observations to </a:t>
            </a:r>
            <a:r>
              <a:rPr lang="en-US" sz="1200" b="1" kern="1200" dirty="0">
                <a:solidFill>
                  <a:schemeClr val="tx1"/>
                </a:solidFill>
                <a:latin typeface="+mn-lt"/>
                <a:ea typeface="+mn-ea"/>
                <a:cs typeface="+mn-cs"/>
              </a:rPr>
              <a:t>doing</a:t>
            </a:r>
            <a:r>
              <a:rPr lang="en-US" sz="1200" kern="1200" dirty="0">
                <a:solidFill>
                  <a:schemeClr val="tx1"/>
                </a:solidFill>
                <a:latin typeface="+mn-lt"/>
                <a:ea typeface="+mn-ea"/>
                <a:cs typeface="+mn-cs"/>
              </a:rPr>
              <a:t> something with the data, including (but not limited to) making comparisons, identifying relationships, and organizing data in ways that will reveal patterns (such as using charts, diagrams, and graphs). </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second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2:</a:t>
            </a:r>
            <a:r>
              <a:rPr lang="en-US" sz="1200" kern="1200" dirty="0">
                <a:solidFill>
                  <a:schemeClr val="tx1"/>
                </a:solidFill>
                <a:latin typeface="+mn-lt"/>
                <a:ea typeface="+mn-ea"/>
                <a:cs typeface="+mn-cs"/>
              </a:rPr>
              <a:t> Strategy 4 lays the groundwork for strategy 5. Before we can build a scientific explanation for a specific phenomenon, we need to make some observations, analyze the data to reveal patterns, and organize the data to gather the necessary evidence to support construction of a scientific explanation. A scientific explanation includes a claim that answers the question being studied, evidence that supports the claim, and reasoning that links the claim to the evidence and to science ideas.</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third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3:</a:t>
            </a:r>
            <a:r>
              <a:rPr lang="en-US" sz="1200" kern="1200" dirty="0">
                <a:solidFill>
                  <a:schemeClr val="tx1"/>
                </a:solidFill>
                <a:latin typeface="+mn-lt"/>
                <a:ea typeface="+mn-ea"/>
                <a:cs typeface="+mn-cs"/>
              </a:rPr>
              <a:t> A scientific explanation includes a claim that answers the question being studied, evidence that supports the claim, and reasoning that links the claim to the evidence and to science ideas. Scientific arguments involve assessing the strength and quality of the evidence and reasoning in different scientific explanations for the same observations and determining which proposed explanation has the best supporting evidence, science ideas, and reasoning.</a:t>
            </a:r>
            <a:r>
              <a:rPr lang="en-US" dirty="0"/>
              <a:t> </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4776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“Before we view classroom video clips to identify and analyze strategies 4 and 5, we’re going to practice identifying observations, analyses, interpretations, explanations, and arguments from a handout of student statements. Learning to distinguish which strategy students are using in these examples will help us when we review the classroom videos, where the strategies aren’t always as clear cut.”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handout 3.2 in their PD program binders (Practice Identifying Strategies 4 and 5).</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analyze student statements in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 participants discuss and clarify their analyses of the student statements, encourage them to refer frequently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the Quick Reference Tools handout (PD handout 3.1).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ideal participant responses,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Practice Identifying Strategies 4 and 5.</a:t>
            </a:r>
            <a:r>
              <a:rPr lang="en-US" dirty="0"/>
              <a:t> </a:t>
            </a:r>
            <a:endParaRPr lang="en-US" sz="16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8488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the focus question that will guide today’s lesson analysis work.</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0" indent="0">
              <a:buNone/>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“Now let’s see if we can recognize students analyzing and interpreting data in a classroom video clip.”</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 </a:t>
            </a:r>
            <a:r>
              <a:rPr lang="en-US" sz="1200" b="0" kern="1200" baseline="0" dirty="0">
                <a:solidFill>
                  <a:schemeClr val="tx1"/>
                </a:solidFill>
                <a:effectLst/>
                <a:latin typeface="+mn-lt"/>
                <a:ea typeface="+mn-ea"/>
                <a:cs typeface="+mn-cs"/>
              </a:rPr>
              <a:t>Review</a:t>
            </a:r>
            <a:r>
              <a:rPr lang="en-US" sz="1200" kern="1200" baseline="0" dirty="0">
                <a:solidFill>
                  <a:schemeClr val="tx1"/>
                </a:solidFill>
                <a:effectLst/>
                <a:latin typeface="+mn-lt"/>
                <a:ea typeface="+mn-ea"/>
                <a:cs typeface="+mn-cs"/>
              </a:rPr>
              <a:t> the lesson context at the top of the transcript for video clip 1 (handout 3.3 in PD binder), making sure participants understand both the content and activity in focus.</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13</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“As we watch the video clip, we’ll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actions that illustrate strategy 4. Be on the lookout for instances where the teacher or the students do something listed on the slide. That’s what we’ll discuss first.”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Think about the strategy 4</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actions listed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 on the slide. Make sure to support your claims with evidence from the video transcript.”</a:t>
            </a:r>
          </a:p>
          <a:p>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105384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baseline="0" dirty="0"/>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transcript for video clip 1 and come up with a claim, evidence, and reasoning to support your claim. For the second analysis question, consider alternative moves the teacher could have made as you identify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 shared their analyses, ask, “Were there any missed opportunities for engaging students in analyzing and interpreting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4. </a:t>
            </a:r>
          </a:p>
          <a:p>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11818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“Strategy</a:t>
            </a:r>
            <a:r>
              <a:rPr lang="en-US" sz="1200" kern="1200" baseline="0" dirty="0">
                <a:solidFill>
                  <a:schemeClr val="tx1"/>
                </a:solidFill>
                <a:latin typeface="+mn-lt"/>
                <a:ea typeface="+mn-ea"/>
                <a:cs typeface="+mn-cs"/>
              </a:rPr>
              <a:t> 5 is the </a:t>
            </a:r>
            <a:r>
              <a:rPr lang="en-US" sz="1200" kern="1200" dirty="0">
                <a:solidFill>
                  <a:schemeClr val="tx1"/>
                </a:solidFill>
                <a:latin typeface="+mn-lt"/>
                <a:ea typeface="+mn-ea"/>
                <a:cs typeface="+mn-cs"/>
              </a:rPr>
              <a:t>focus of the next video clip, although you may also see evidence of strategy 4 being used.” </a:t>
            </a:r>
          </a:p>
          <a:p>
            <a:pPr lvl="0"/>
            <a:endParaRPr lang="en-US" sz="1200" u="sng" kern="1200" dirty="0">
              <a:solidFill>
                <a:schemeClr val="tx1"/>
              </a:solidFill>
              <a:latin typeface="+mn-lt"/>
              <a:ea typeface="+mn-ea"/>
              <a:cs typeface="+mn-cs"/>
            </a:endParaRPr>
          </a:p>
          <a:p>
            <a:pPr lvl="0"/>
            <a:r>
              <a:rPr lang="en-US" sz="1200" u="none" kern="1200" dirty="0">
                <a:solidFill>
                  <a:schemeClr val="tx1"/>
                </a:solidFill>
                <a:latin typeface="+mn-lt"/>
                <a:ea typeface="+mn-ea"/>
                <a:cs typeface="+mn-cs"/>
              </a:rPr>
              <a:t>b. Ha</a:t>
            </a:r>
            <a:r>
              <a:rPr lang="en-US" sz="1200" kern="1200" dirty="0">
                <a:solidFill>
                  <a:schemeClr val="tx1"/>
                </a:solidFill>
                <a:latin typeface="+mn-lt"/>
                <a:ea typeface="+mn-ea"/>
                <a:cs typeface="+mn-cs"/>
              </a:rPr>
              <a:t>ve participants analyze the two transcript examples (under “About Earth’s Changing Surface” in the strategy 5 chapter)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look for evidence of students engaging in constructing explanations and arguments.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an important activity, but it can be cut if time is short.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 “Before we view another classroom video, let’s practice analyzing examples of strategy 5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Read the sample transcript in the section titled ‘About Earth’s Changing Surface’ and see if you can find any evidence of students engaging in constructing explanations and arguments. Refer to the list on the slide for guidance.” </a:t>
            </a:r>
          </a:p>
          <a:p>
            <a:pPr lvl="0"/>
            <a:endParaRPr lang="en-US" sz="1200" b="1"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Individual work time (5 min).</a:t>
            </a:r>
            <a:r>
              <a:rPr lang="en-US" sz="1200" kern="1200" dirty="0">
                <a:solidFill>
                  <a:schemeClr val="tx1"/>
                </a:solidFill>
                <a:latin typeface="+mn-lt"/>
                <a:ea typeface="+mn-ea"/>
                <a:cs typeface="+mn-cs"/>
              </a:rPr>
              <a:t> </a:t>
            </a:r>
          </a:p>
          <a:p>
            <a:pPr lvl="0"/>
            <a:endParaRPr lang="en-US" sz="1200" b="1"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evidence from the transcript of students engaging in strategy 5,</a:t>
            </a:r>
            <a:r>
              <a:rPr lang="en-US" sz="1200" kern="1200" baseline="0" dirty="0">
                <a:solidFill>
                  <a:schemeClr val="tx1"/>
                </a:solidFill>
                <a:latin typeface="+mn-lt"/>
                <a:ea typeface="+mn-ea"/>
                <a:cs typeface="+mn-cs"/>
              </a:rPr>
              <a:t> noting </a:t>
            </a: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specific action illustrated </a:t>
            </a:r>
            <a:r>
              <a:rPr lang="en-US" sz="1200" kern="1200" dirty="0">
                <a:solidFill>
                  <a:schemeClr val="tx1"/>
                </a:solidFill>
                <a:latin typeface="+mn-lt"/>
                <a:ea typeface="+mn-ea"/>
                <a:cs typeface="+mn-cs"/>
              </a:rPr>
              <a:t>from the list on the slide. Ask what makes the first student’s explanation different from the second student’s argument.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6183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“Now we’re going to look at another video clip and focus on identifying strategy 5: Engage students in constructing explanations and arguments.”</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u="none" kern="1200" dirty="0">
                <a:solidFill>
                  <a:schemeClr val="tx1"/>
                </a:solidFill>
                <a:latin typeface="+mn-lt"/>
                <a:ea typeface="+mn-ea"/>
                <a:cs typeface="+mn-cs"/>
              </a:rPr>
              <a:t>Read the context </a:t>
            </a:r>
            <a:r>
              <a:rPr lang="en-US" sz="1200" kern="1200" dirty="0">
                <a:solidFill>
                  <a:schemeClr val="tx1"/>
                </a:solidFill>
                <a:latin typeface="+mn-lt"/>
                <a:ea typeface="+mn-ea"/>
                <a:cs typeface="+mn-cs"/>
              </a:rPr>
              <a:t>of the lesson at the top of the transcript for video clip 2 (handout 3.4 in the PD program binder).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c. </a:t>
            </a:r>
            <a:r>
              <a:rPr lang="en-US" sz="1200" kern="1200" dirty="0">
                <a:solidFill>
                  <a:schemeClr val="tx1"/>
                </a:solidFill>
                <a:latin typeface="+mn-lt"/>
                <a:ea typeface="+mn-ea"/>
                <a:cs typeface="+mn-cs"/>
              </a:rPr>
              <a:t>“In this synthesis activity, students are using science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ideas from a</a:t>
            </a:r>
            <a:r>
              <a:rPr lang="en-US" sz="1200" kern="1200" baseline="0" dirty="0">
                <a:solidFill>
                  <a:schemeClr val="tx1"/>
                </a:solidFill>
                <a:latin typeface="+mn-lt"/>
                <a:ea typeface="+mn-ea"/>
                <a:cs typeface="+mn-cs"/>
              </a:rPr>
              <a:t> lesson </a:t>
            </a:r>
            <a:r>
              <a:rPr lang="en-US" sz="1200" kern="1200" dirty="0">
                <a:solidFill>
                  <a:schemeClr val="tx1"/>
                </a:solidFill>
                <a:latin typeface="+mn-lt"/>
                <a:ea typeface="+mn-ea"/>
                <a:cs typeface="+mn-cs"/>
              </a:rPr>
              <a:t>investigation to answer the focus question, ‘Can mountains grow so tall they reach outer space? Why or Why not?’”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356407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“As you watch the video clip,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instances where students are engaged in </a:t>
            </a:r>
            <a:r>
              <a:rPr lang="en-US" sz="1200" b="0" kern="1200" dirty="0">
                <a:solidFill>
                  <a:schemeClr val="tx1"/>
                </a:solidFill>
                <a:latin typeface="+mn-lt"/>
                <a:ea typeface="+mn-ea"/>
                <a:cs typeface="+mn-cs"/>
              </a:rPr>
              <a:t>constructing explanations and arguments </a:t>
            </a:r>
            <a:r>
              <a:rPr lang="en-US" sz="1200" kern="1200" dirty="0">
                <a:solidFill>
                  <a:schemeClr val="tx1"/>
                </a:solidFill>
                <a:latin typeface="+mn-lt"/>
                <a:ea typeface="+mn-ea"/>
                <a:cs typeface="+mn-cs"/>
              </a:rPr>
              <a:t>(strategy 5). You might notice examples of strategy 4 (analyzing and interpreting data), but focus on identifying strategy 5. Also notice the kinds of questions the teacher asks (elicit, probe, or challenge).”</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Before showing the video clip, read the list of actions on the slide</a:t>
            </a:r>
            <a:r>
              <a:rPr lang="en-US" sz="1200" kern="1200" baseline="0" dirty="0">
                <a:solidFill>
                  <a:schemeClr val="tx1"/>
                </a:solidFill>
                <a:latin typeface="+mn-lt"/>
                <a:ea typeface="+mn-ea"/>
                <a:cs typeface="+mn-cs"/>
              </a:rPr>
              <a:t>.</a:t>
            </a:r>
          </a:p>
          <a:p>
            <a:endParaRPr lang="en-US" sz="1200" b="0" kern="1200" baseline="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strategy 5 actions listed on the</a:t>
            </a:r>
            <a:r>
              <a:rPr lang="en-US" sz="1200" kern="1200" baseline="0" dirty="0">
                <a:solidFill>
                  <a:schemeClr val="tx1"/>
                </a:solidFill>
                <a:latin typeface="+mn-lt"/>
                <a:ea typeface="+mn-ea"/>
                <a:cs typeface="+mn-cs"/>
              </a:rPr>
              <a:t> slide</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 on the slide. Make sure to support</a:t>
            </a:r>
            <a:r>
              <a:rPr lang="en-US" sz="1200" kern="1200" baseline="0" dirty="0">
                <a:solidFill>
                  <a:schemeClr val="tx1"/>
                </a:solidFill>
                <a:latin typeface="+mn-lt"/>
                <a:ea typeface="+mn-ea"/>
                <a:cs typeface="+mn-cs"/>
              </a:rPr>
              <a:t> your claims with evidence from the video transcript.”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“Strategy 5 is designed to help move student thinking forward toward deeper understandings of science ideas, so we should see challenge questions as</a:t>
            </a:r>
            <a:r>
              <a:rPr lang="en-US" sz="1200" kern="1200" baseline="0" dirty="0">
                <a:solidFill>
                  <a:schemeClr val="tx1"/>
                </a:solidFill>
                <a:latin typeface="+mn-lt"/>
                <a:ea typeface="+mn-ea"/>
                <a:cs typeface="+mn-cs"/>
              </a:rPr>
              <a:t> well as </a:t>
            </a:r>
            <a:r>
              <a:rPr lang="en-US" sz="1200" kern="1200" dirty="0">
                <a:solidFill>
                  <a:schemeClr val="tx1"/>
                </a:solidFill>
                <a:latin typeface="+mn-lt"/>
                <a:ea typeface="+mn-ea"/>
                <a:cs typeface="+mn-cs"/>
              </a:rPr>
              <a:t>probe questions in the video clip.”  </a:t>
            </a:r>
            <a:endParaRPr lang="en-US" sz="2000" kern="1200" dirty="0">
              <a:solidFill>
                <a:schemeClr val="tx1"/>
              </a:solidFill>
              <a:effectLst/>
              <a:latin typeface="+mn-lt"/>
              <a:ea typeface="+mn-ea"/>
              <a:cs typeface="+mn-cs"/>
            </a:endParaRPr>
          </a:p>
          <a:p>
            <a:pPr eaLnBrk="1" hangingPunct="1"/>
            <a:endParaRPr lang="en-US" baseline="0" dirty="0"/>
          </a:p>
        </p:txBody>
      </p:sp>
    </p:spTree>
    <p:extLst>
      <p:ext uri="{BB962C8B-B14F-4D97-AF65-F5344CB8AC3E}">
        <p14:creationId xmlns:p14="http://schemas.microsoft.com/office/powerpoint/2010/main" val="52556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20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video transcript and come up with a claim, evidence, and reasoning to support your claim. For the second analysis question, consider alternative moves the teacher could have made as you identify any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shared their analyses, ask, “Were there any missed opportunities for engaging students in constructing explanations and arguments?”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5.</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6800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a:r>
              <a:rPr lang="en-US" sz="1200" kern="1200" dirty="0">
                <a:solidFill>
                  <a:schemeClr val="tx1"/>
                </a:solidFill>
                <a:latin typeface="+mn-lt"/>
                <a:ea typeface="+mn-ea"/>
                <a:cs typeface="+mn-cs"/>
              </a:rPr>
              <a:t>a. “Let’s reflect on some key ideas you can take away from your lesson analysis experiences. These ideas may not reflect your personal experiences with lesson analysis so far, but hopefully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you’ll see their value in the lesson analysis process over time.”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Read</a:t>
            </a:r>
            <a:r>
              <a:rPr lang="en-US" sz="1200" kern="1200" dirty="0">
                <a:solidFill>
                  <a:schemeClr val="tx1"/>
                </a:solidFill>
                <a:latin typeface="+mn-lt"/>
                <a:ea typeface="+mn-ea"/>
                <a:cs typeface="+mn-cs"/>
              </a:rPr>
              <a:t> the key ideas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Ask participants </a:t>
            </a:r>
            <a:r>
              <a:rPr lang="en-US" sz="1200" kern="1200" dirty="0">
                <a:solidFill>
                  <a:schemeClr val="tx1"/>
                </a:solidFill>
                <a:latin typeface="+mn-lt"/>
                <a:ea typeface="+mn-ea"/>
                <a:cs typeface="+mn-cs"/>
              </a:rPr>
              <a:t>for their reactions to these ideas.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34388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this activity if time is short.</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To summarize strategies 4 and 5, have participants work independently to create visuals that show how analysis and interpretation (strategy 4) are related to explanation and argumentation (strategy 5).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and compare your visuals with a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questions did this activity raise for you?”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78648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5 min</a:t>
            </a:r>
          </a:p>
          <a:p>
            <a:endParaRPr lang="en-US" dirty="0"/>
          </a:p>
          <a:p>
            <a:pPr lvl="0"/>
            <a:r>
              <a:rPr lang="en-US" sz="1200" kern="1200" dirty="0">
                <a:solidFill>
                  <a:schemeClr val="tx1"/>
                </a:solidFill>
                <a:effectLst/>
                <a:latin typeface="+mn-lt"/>
                <a:ea typeface="+mn-ea"/>
                <a:cs typeface="+mn-cs"/>
              </a:rPr>
              <a:t>a. Review</a:t>
            </a:r>
            <a:r>
              <a:rPr lang="en-US" sz="1200" kern="1200" baseline="0" dirty="0">
                <a:solidFill>
                  <a:schemeClr val="tx1"/>
                </a:solidFill>
                <a:effectLst/>
                <a:latin typeface="+mn-lt"/>
                <a:ea typeface="+mn-ea"/>
                <a:cs typeface="+mn-cs"/>
              </a:rPr>
              <a:t> today’s lesson analysis focus question.</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Think-Pair-Share:</a:t>
            </a:r>
            <a:r>
              <a:rPr lang="en-US" sz="1200" kern="1200" dirty="0">
                <a:solidFill>
                  <a:schemeClr val="tx1"/>
                </a:solidFill>
                <a:effectLst/>
                <a:latin typeface="+mn-lt"/>
                <a:ea typeface="+mn-ea"/>
                <a:cs typeface="+mn-cs"/>
              </a:rPr>
              <a:t> “Think for a moment about this focus question and how you might convince parents or colleagues that analyzing data and constructing explanations moves student thinking forward toward deeper understandings of science ideas. Then share your ideas with an</a:t>
            </a:r>
            <a:r>
              <a:rPr lang="en-US" sz="1200" kern="1200" baseline="0" dirty="0">
                <a:solidFill>
                  <a:schemeClr val="tx1"/>
                </a:solidFill>
                <a:effectLst/>
                <a:latin typeface="+mn-lt"/>
                <a:ea typeface="+mn-ea"/>
                <a:cs typeface="+mn-cs"/>
              </a:rPr>
              <a:t> elbow partner.”</a:t>
            </a:r>
            <a:r>
              <a:rPr lang="en-US" sz="1200" kern="1200" dirty="0">
                <a:solidFill>
                  <a:schemeClr val="tx1"/>
                </a:solidFill>
                <a:effectLst/>
                <a:latin typeface="+mn-lt"/>
                <a:ea typeface="+mn-ea"/>
                <a:cs typeface="+mn-cs"/>
              </a:rPr>
              <a:t> </a:t>
            </a:r>
            <a:endParaRPr lang="en-US" dirty="0"/>
          </a:p>
          <a:p>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1DA0CA1-E2FD-44FC-84B6-D8C2863FF42D}" type="slidenum">
              <a:rPr lang="en-US" smtClean="0"/>
              <a:pPr eaLnBrk="1" hangingPunct="1"/>
              <a:t>22</a:t>
            </a:fld>
            <a:endParaRPr lang="en-US"/>
          </a:p>
        </p:txBody>
      </p:sp>
    </p:spTree>
    <p:extLst>
      <p:ext uri="{BB962C8B-B14F-4D97-AF65-F5344CB8AC3E}">
        <p14:creationId xmlns:p14="http://schemas.microsoft.com/office/powerpoint/2010/main" val="246175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sz="1200" b="1" kern="1200" dirty="0">
              <a:solidFill>
                <a:schemeClr val="tx1"/>
              </a:solidFill>
              <a:latin typeface="+mn-lt"/>
              <a:ea typeface="+mn-ea"/>
              <a:cs typeface="+mn-cs"/>
            </a:endParaRPr>
          </a:p>
          <a:p>
            <a:pPr eaLnBrk="1" hangingPunct="1"/>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Earth’s Changing Surface: Learning Goals for Students and Teachers, the content background document, and Common Student Ideas about Earth’s Changing Surface.</a:t>
            </a:r>
            <a:r>
              <a:rPr lang="en-US" sz="900" kern="1200" dirty="0">
                <a:solidFill>
                  <a:schemeClr val="tx1"/>
                </a:solidFill>
                <a:latin typeface="+mn-lt"/>
                <a:ea typeface="+mn-ea"/>
                <a:cs typeface="+mn-cs"/>
              </a:rPr>
              <a:t> </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0" indent="-228600">
              <a:buFont typeface="+mj-lt"/>
              <a:buNone/>
            </a:pPr>
            <a:r>
              <a:rPr lang="en-US" sz="1200" kern="1200" dirty="0">
                <a:solidFill>
                  <a:schemeClr val="tx1"/>
                </a:solidFill>
                <a:latin typeface="+mn-lt"/>
                <a:ea typeface="+mn-ea"/>
                <a:cs typeface="+mn-cs"/>
              </a:rPr>
              <a:t>a. “Today’s content </a:t>
            </a:r>
            <a:r>
              <a:rPr lang="en-US" sz="1200" kern="1200">
                <a:solidFill>
                  <a:schemeClr val="tx1"/>
                </a:solidFill>
                <a:latin typeface="+mn-lt"/>
                <a:ea typeface="+mn-ea"/>
                <a:cs typeface="+mn-cs"/>
              </a:rPr>
              <a:t>deepening will </a:t>
            </a:r>
            <a:r>
              <a:rPr lang="en-US" sz="1200" kern="1200" dirty="0">
                <a:solidFill>
                  <a:schemeClr val="tx1"/>
                </a:solidFill>
                <a:latin typeface="+mn-lt"/>
                <a:ea typeface="+mn-ea"/>
                <a:cs typeface="+mn-cs"/>
              </a:rPr>
              <a:t>focus on science ideas about Earth’s changing surface from ECS lessons 5a/b.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We’ll also explore Common Core math standards regarding angles and their measurement.”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156038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lvl="0"/>
            <a:r>
              <a:rPr lang="en-US" sz="1200" kern="1200" dirty="0">
                <a:solidFill>
                  <a:schemeClr val="tx1"/>
                </a:solidFill>
                <a:latin typeface="+mn-lt"/>
                <a:ea typeface="+mn-ea"/>
                <a:cs typeface="+mn-cs"/>
              </a:rPr>
              <a:t>a. Review the unit central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questions will guide student learning throughout the entire series of ECS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“We’ll gather more information during today’s content deepening investigations to help us answer these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Remind participants that Earth’s surface form is the result of tectonic processes that build up the land and </a:t>
            </a:r>
            <a:r>
              <a:rPr lang="en-US" sz="1200" kern="1200" dirty="0" err="1">
                <a:solidFill>
                  <a:schemeClr val="tx1"/>
                </a:solidFill>
                <a:latin typeface="+mn-lt"/>
                <a:ea typeface="+mn-ea"/>
                <a:cs typeface="+mn-cs"/>
              </a:rPr>
              <a:t>erosional</a:t>
            </a:r>
            <a:r>
              <a:rPr lang="en-US" sz="1200" kern="1200" dirty="0">
                <a:solidFill>
                  <a:schemeClr val="tx1"/>
                </a:solidFill>
                <a:latin typeface="+mn-lt"/>
                <a:ea typeface="+mn-ea"/>
                <a:cs typeface="+mn-cs"/>
              </a:rPr>
              <a:t> processes that wear down the land at the same time. This key science idea is the fundamental theme of the ECS unit.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3430747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“Next, we’ll explore ideas about Earth’s changing surface from ECS lesson 5a.”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extLst>
      <p:ext uri="{BB962C8B-B14F-4D97-AF65-F5344CB8AC3E}">
        <p14:creationId xmlns:p14="http://schemas.microsoft.com/office/powerpoint/2010/main" val="2049057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these questions will guide student learning throughout ECS lesson 5a.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these questions in their science notebooks and draw a box around them.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locate handout 5.2 (Pictures of a Tree in a Boulder) in their lesson plans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first photograph on the handout was taken in 1999. Examine this photograph closely, focusing on the tree and the crack in the rock.”</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195615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Invite participants </a:t>
            </a:r>
            <a:r>
              <a:rPr lang="en-US" sz="1200" kern="1200" dirty="0">
                <a:solidFill>
                  <a:schemeClr val="tx1"/>
                </a:solidFill>
                <a:latin typeface="+mn-lt"/>
                <a:ea typeface="+mn-ea"/>
                <a:cs typeface="+mn-cs"/>
              </a:rPr>
              <a:t>to look at your feedback 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their reflections from day 2 and offer reactions, comments, or follow-up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Give participants an opportunity to refine the norms for working together. </a:t>
            </a:r>
          </a:p>
          <a:p>
            <a:endParaRPr lang="en-US" sz="1200" kern="1200" dirty="0">
              <a:solidFill>
                <a:schemeClr val="tx1"/>
              </a:solidFill>
              <a:latin typeface="+mn-lt"/>
              <a:ea typeface="+mn-ea"/>
              <a:cs typeface="+mn-cs"/>
            </a:endParaRPr>
          </a:p>
          <a:p>
            <a:endParaRPr lang="en-US" baseline="0"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3270605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“Now look at the second photograph on your handout. This photo of the same rock and tree was taken 15 years later in 2014.”</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“Examine this photo closely, focusing again on the tree and the crack in the rock. Think about the similarities and differences between the two photographs. Then turn to an elbow partner and share your observations.”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1791612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instructions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Direct participants to work through Task A with their elbow partners.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observations and predictions with the group. Probe participants’ responses and elicit differing points of view.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participants’ observations and predictions on chart paper.</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86872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Distribute two cans of soda—one frozen and the other at room temperature—to each pair of participants.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the frozen cans are bulging or show some other kind of expansion deformities.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“One of these soda cans was frozen overnight, and the other remained at room temperature.”</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690527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instructions for Task B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Direct participants to work through this task with their elbow partners.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observations and predictions with the group. Probe participants’ responses and elicit differing points of view.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the discussion, record participants’ observations and predictions on chart paper.</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57349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we’ll explore ideas about Earth’s changing surface from lesson 5b.”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2592010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“These questions from ECS lesson 5a will guide student learning throughout lesson 5b as well.”</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For this investigation, have participants pair up again.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Distribute one plastic jug with lava rocks to each pair. Make sure all the jugs have lids.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Alternatively, you may use water bottles or tubs with lids for this activity.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4090578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through the instructions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(10 min):</a:t>
            </a:r>
            <a:r>
              <a:rPr lang="en-US" sz="1200" kern="1200" dirty="0">
                <a:solidFill>
                  <a:schemeClr val="tx1"/>
                </a:solidFill>
                <a:latin typeface="+mn-lt"/>
                <a:ea typeface="+mn-ea"/>
                <a:cs typeface="+mn-cs"/>
              </a:rPr>
              <a:t> “You and your elbow partner will have 4 minutes to complete your </a:t>
            </a:r>
            <a:r>
              <a:rPr lang="en-US" sz="1200" kern="1200" dirty="0" err="1">
                <a:solidFill>
                  <a:schemeClr val="tx1"/>
                </a:solidFill>
                <a:latin typeface="+mn-lt"/>
                <a:ea typeface="+mn-ea"/>
                <a:cs typeface="+mn-cs"/>
              </a:rPr>
              <a:t>preshaking</a:t>
            </a:r>
            <a:r>
              <a:rPr lang="en-US" sz="1200" kern="1200" dirty="0">
                <a:solidFill>
                  <a:schemeClr val="tx1"/>
                </a:solidFill>
                <a:latin typeface="+mn-lt"/>
                <a:ea typeface="+mn-ea"/>
                <a:cs typeface="+mn-cs"/>
              </a:rPr>
              <a:t> rock count, sharing your observations,</a:t>
            </a:r>
            <a:r>
              <a:rPr lang="en-US" sz="1200" kern="1200" baseline="0" dirty="0">
                <a:solidFill>
                  <a:schemeClr val="tx1"/>
                </a:solidFill>
                <a:latin typeface="+mn-lt"/>
                <a:ea typeface="+mn-ea"/>
                <a:cs typeface="+mn-cs"/>
              </a:rPr>
              <a:t> and recording them in your notebooks</a:t>
            </a:r>
            <a:r>
              <a:rPr lang="en-US" sz="1200" kern="1200" dirty="0">
                <a:solidFill>
                  <a:schemeClr val="tx1"/>
                </a:solidFill>
                <a:latin typeface="+mn-lt"/>
                <a:ea typeface="+mn-ea"/>
                <a:cs typeface="+mn-cs"/>
              </a:rPr>
              <a:t>. Then you’ll have a total of 2 minutes to take turns shaking your jug. I’ll cue you when it’s time to trade off. After 2 minutes of shaking, you’ll have 4 minutes to count your rocks again and share your </a:t>
            </a:r>
            <a:r>
              <a:rPr lang="en-US" sz="1200" kern="1200" dirty="0" err="1">
                <a:solidFill>
                  <a:schemeClr val="tx1"/>
                </a:solidFill>
                <a:latin typeface="+mn-lt"/>
                <a:ea typeface="+mn-ea"/>
                <a:cs typeface="+mn-cs"/>
              </a:rPr>
              <a:t>postshaking</a:t>
            </a:r>
            <a:r>
              <a:rPr lang="en-US" sz="1200" kern="1200" dirty="0">
                <a:solidFill>
                  <a:schemeClr val="tx1"/>
                </a:solidFill>
                <a:latin typeface="+mn-lt"/>
                <a:ea typeface="+mn-ea"/>
                <a:cs typeface="+mn-cs"/>
              </a:rPr>
              <a:t> observations. Make sure to record your observations in your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Answer any questions participants may have. Then direct pairs to count their rocks and make their </a:t>
            </a:r>
            <a:r>
              <a:rPr lang="en-US" sz="1200" kern="1200" dirty="0" err="1">
                <a:solidFill>
                  <a:schemeClr val="tx1"/>
                </a:solidFill>
                <a:latin typeface="+mn-lt"/>
                <a:ea typeface="+mn-ea"/>
                <a:cs typeface="+mn-cs"/>
              </a:rPr>
              <a:t>preshaking</a:t>
            </a:r>
            <a:r>
              <a:rPr lang="en-US" sz="1200" kern="1200" dirty="0">
                <a:solidFill>
                  <a:schemeClr val="tx1"/>
                </a:solidFill>
                <a:latin typeface="+mn-lt"/>
                <a:ea typeface="+mn-ea"/>
                <a:cs typeface="+mn-cs"/>
              </a:rPr>
              <a:t> observations.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At the end of 4 minutes, make sure everyone has finished recording their observations before directing pairs to start shaking their jugs. Use a timer to keep track of the time, or keep an eye on the clock.  After 1 minute of shaking, tell partners to trade off.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2 minutes, ask pairs to stop shaking their jugs. Give them 4 minutes to count their rocks again and discuss their observations before recording them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discussion (4 min):</a:t>
            </a:r>
            <a:r>
              <a:rPr lang="en-US" sz="1200" kern="1200" dirty="0">
                <a:solidFill>
                  <a:schemeClr val="tx1"/>
                </a:solidFill>
                <a:latin typeface="+mn-lt"/>
                <a:ea typeface="+mn-ea"/>
                <a:cs typeface="+mn-cs"/>
              </a:rPr>
              <a:t> Make sure everyone has finished the task before inviting pairs to share their observations with the group. After the share-out, ask participants to explain how this investigation relates to the previous investigations with the soda cans and the tree and boulder. Probe participants’ responses and elicit differing points of view.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During this discussion, record key observations and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362539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we’ll explore some key science ideas about rock weathering.”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term </a:t>
            </a:r>
            <a:r>
              <a:rPr lang="en-US" sz="1200" i="1" kern="1200" dirty="0">
                <a:solidFill>
                  <a:schemeClr val="tx1"/>
                </a:solidFill>
                <a:latin typeface="+mn-lt"/>
                <a:ea typeface="+mn-ea"/>
                <a:cs typeface="+mn-cs"/>
              </a:rPr>
              <a:t>rock weathering</a:t>
            </a:r>
            <a:r>
              <a:rPr lang="en-US" sz="1200" kern="1200" dirty="0">
                <a:solidFill>
                  <a:schemeClr val="tx1"/>
                </a:solidFill>
                <a:latin typeface="+mn-lt"/>
                <a:ea typeface="+mn-ea"/>
                <a:cs typeface="+mn-cs"/>
              </a:rPr>
              <a:t> refers to all natural processes that break down and reduce the strength of intact rock. Weathering processes take place in situ at rock outcroppings. These processes break down rocks and prepare them for erosion. </a:t>
            </a:r>
            <a:r>
              <a:rPr lang="en-US" sz="1200" i="1" kern="1200" dirty="0">
                <a:solidFill>
                  <a:schemeClr val="tx1"/>
                </a:solidFill>
                <a:latin typeface="+mn-lt"/>
                <a:ea typeface="+mn-ea"/>
                <a:cs typeface="+mn-cs"/>
              </a:rPr>
              <a:t>Erosion</a:t>
            </a:r>
            <a:r>
              <a:rPr lang="en-US" sz="1200" kern="1200" dirty="0">
                <a:solidFill>
                  <a:schemeClr val="tx1"/>
                </a:solidFill>
                <a:latin typeface="+mn-lt"/>
                <a:ea typeface="+mn-ea"/>
                <a:cs typeface="+mn-cs"/>
              </a:rPr>
              <a:t> is the removal and transport of weathered material by means of flowing water, ice, wind, or gravity. In this case, weathered rock is removed and transported to a new location as sediment.”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the slide indicates, there are two main categories of rock weathering: physical weathering and chemical weathering.”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Read the definitions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for a moment about the three investigations we just completed: the tree-and-boulder investigation, the soda-can investigation, and the rock-shakers investigation. Which of the weathering categories on the slide do you think best describes each investigation? Share your ideas with an elbow partner and then write them in your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“So which weathering category do you think best describes each of our investigations? Let’s hear your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As participants share, probe their ideas and elicit differing points of view. Guide the discussion toward the conclusion that all three investigations describe physical weathering. In each investigation, rock was mechanically broken down through physical force. In the tree-and-boulder investigation, tree roots widened a preexisting crack in rock. The frozen soda can demonstrated that expanding ice can widen a preexisting crack in rock, and the rock-shakers investigation demonstrated that larger rocks can be broken into smaller pieces as they collide with one another.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“Rust is an example of chemical weathering. A rock turning rust red is an example of rainwater chemically oxidizing iron-bearing minerals in much the same way a metal wagon or bicycle rusts when left outside in the rain for a long time.”</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Emphasize that both physical and chemical weathering reduce the strength of hard rocks and make them more susceptible to erosion.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1960251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slide shows the three primary physical-weathering processes.”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“Pressure release causes rocks and minerals to crack by expansion in response to reduced confining pressure. Hard rock formed deep underground—like the granite in this photo—is under very high pressure from the weight of overlying rock. As erosion removes rock from Earth’s surface over millions of years, the deeper rock moves closer to the surface and is under much less pressure. That rock will expand and crack outward like an onion skin in a process called </a:t>
            </a:r>
            <a:r>
              <a:rPr lang="en-US" sz="1200" i="1" kern="1200" dirty="0">
                <a:solidFill>
                  <a:schemeClr val="tx1"/>
                </a:solidFill>
                <a:latin typeface="+mn-lt"/>
                <a:ea typeface="+mn-ea"/>
                <a:cs typeface="+mn-cs"/>
              </a:rPr>
              <a:t>exfoliation</a:t>
            </a:r>
            <a:r>
              <a:rPr lang="en-US" sz="1200" kern="1200" dirty="0">
                <a:solidFill>
                  <a:schemeClr val="tx1"/>
                </a:solidFill>
                <a:latin typeface="+mn-lt"/>
                <a:ea typeface="+mn-ea"/>
                <a:cs typeface="+mn-cs"/>
              </a:rPr>
              <a:t>. The famous granite domes in Yosemite National Park are one example of this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“Thermal expansion and contraction is another process that cracks rocks and minerals. Over long periods of time, rocks on Earth’s surface are exposed to cyclic heating and cooling, from day to night, summer to winter, warm period to ice age. Rocks can also be exposed to sudden heating from forest fires or lava flows. Heating results in expansion, and cooling results in contraction. Repeated heating and cooling cause rocks to crack and break down.”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 growth of foreign crystals is the third important process that causes rocks to crack. This primarily happens on a microscopic scale as minerals undergo chemical changes that produce lower-density, higher-volume by-products that take up more space and push outward on surrounding minerals. This mineral expansion causes rocks to crack.”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Point out an important potential misconception: Students may think that the tree-and-boulder and soda-can investigations illustrate how tree roots and ice can cause rocks to crack. But it’s important to emphasize that these illustrations focus on </a:t>
            </a:r>
            <a:r>
              <a:rPr lang="en-US" sz="1200" i="1" kern="1200" dirty="0">
                <a:solidFill>
                  <a:schemeClr val="tx1"/>
                </a:solidFill>
                <a:latin typeface="+mn-lt"/>
                <a:ea typeface="+mn-ea"/>
                <a:cs typeface="+mn-cs"/>
              </a:rPr>
              <a:t>preexisting</a:t>
            </a:r>
            <a:r>
              <a:rPr lang="en-US" sz="1200" kern="1200" dirty="0">
                <a:solidFill>
                  <a:schemeClr val="tx1"/>
                </a:solidFill>
                <a:latin typeface="+mn-lt"/>
                <a:ea typeface="+mn-ea"/>
                <a:cs typeface="+mn-cs"/>
              </a:rPr>
              <a:t> cracks in rock formed by one of the three rock-weathering processes. Although growing tree roots and expanding ice are capable of increasing the size of preexisting cracks in rock, neither can exert enough pressure to cause new cracks to form.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Highlight another potential misconception: Students may relate the rock-shakers investigation to weathering, since it illustrates how rocks break down when they collide with each other during erosion and transport. However, this is more of an </a:t>
            </a:r>
            <a:r>
              <a:rPr lang="en-US" sz="1200" kern="1200" dirty="0" err="1">
                <a:solidFill>
                  <a:schemeClr val="tx1"/>
                </a:solidFill>
                <a:latin typeface="+mn-lt"/>
                <a:ea typeface="+mn-ea"/>
                <a:cs typeface="+mn-cs"/>
              </a:rPr>
              <a:t>erosional</a:t>
            </a:r>
            <a:r>
              <a:rPr lang="en-US" sz="1200" kern="1200" dirty="0">
                <a:solidFill>
                  <a:schemeClr val="tx1"/>
                </a:solidFill>
                <a:latin typeface="+mn-lt"/>
                <a:ea typeface="+mn-ea"/>
                <a:cs typeface="+mn-cs"/>
              </a:rPr>
              <a:t> process than strictly a weathering process. Weathering is generally limited to things that happen to rock </a:t>
            </a:r>
            <a:r>
              <a:rPr lang="en-US" sz="1200" i="1" kern="1200" dirty="0">
                <a:solidFill>
                  <a:schemeClr val="tx1"/>
                </a:solidFill>
                <a:latin typeface="+mn-lt"/>
                <a:ea typeface="+mn-ea"/>
                <a:cs typeface="+mn-cs"/>
              </a:rPr>
              <a:t>before</a:t>
            </a:r>
            <a:r>
              <a:rPr lang="en-US" sz="1200" kern="1200" dirty="0">
                <a:solidFill>
                  <a:schemeClr val="tx1"/>
                </a:solidFill>
                <a:latin typeface="+mn-lt"/>
                <a:ea typeface="+mn-ea"/>
                <a:cs typeface="+mn-cs"/>
              </a:rPr>
              <a:t> erosion and transport.</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847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r>
              <a:rPr lang="en-US" sz="1200" kern="1200" baseline="0" dirty="0">
                <a:solidFill>
                  <a:schemeClr val="tx1"/>
                </a:solidFill>
                <a:effectLst/>
                <a:latin typeface="+mn-lt"/>
                <a:ea typeface="+mn-ea"/>
                <a:cs typeface="+mn-cs"/>
              </a:rPr>
              <a:t>2 min</a:t>
            </a:r>
          </a:p>
          <a:p>
            <a:pPr eaLnBrk="1" hangingPunct="1"/>
            <a:endParaRPr lang="en-US" sz="1200" kern="1200" baseline="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Introduce the focus questions that will guide today’s session.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words</a:t>
            </a:r>
            <a:r>
              <a:rPr lang="en-US" sz="1200" b="1" kern="1200" dirty="0">
                <a:solidFill>
                  <a:schemeClr val="tx1"/>
                </a:solidFill>
                <a:latin typeface="+mn-lt"/>
                <a:ea typeface="+mn-ea"/>
                <a:cs typeface="+mn-cs"/>
              </a:rPr>
              <a:t> </a:t>
            </a:r>
            <a:r>
              <a:rPr lang="en-US" sz="1200" i="1" kern="1200" dirty="0">
                <a:solidFill>
                  <a:schemeClr val="tx1"/>
                </a:solidFill>
                <a:latin typeface="+mn-lt"/>
                <a:ea typeface="+mn-ea"/>
                <a:cs typeface="+mn-cs"/>
              </a:rPr>
              <a:t>moving forward</a:t>
            </a:r>
            <a:r>
              <a:rPr lang="en-US" sz="1200" kern="1200" dirty="0">
                <a:solidFill>
                  <a:schemeClr val="tx1"/>
                </a:solidFill>
                <a:latin typeface="+mn-lt"/>
                <a:ea typeface="+mn-ea"/>
                <a:cs typeface="+mn-cs"/>
              </a:rPr>
              <a:t> are in bold on the slide because that’s our theme for today and the rest of the week. Yesterday we practiced asking elicit and probe questions, which are great for revealing student ideas. But what do we do with those ideas once we’ve elicited them? How do we support students in moving forward toward deeper understandings of science ideas?”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855938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slide shows the three primary chemical-weathering processes.”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“Oxidation-reduction is a common process that occurs when oxygenated rainwater comes in contact with iron-bearing minerals on Earth’s surface (such as pyroxene and magnetite) and converts these minerals into iron oxide or rust. This chemical-weathering process weakens rock and gives it a reddish color like the rocks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“Hydrolysis is the most common chemical-weathering process. Carbon dioxide dissolved in rainwater leads to the formation of carbonic acid that breaks down silicate minerals like feldspar and </a:t>
            </a:r>
            <a:r>
              <a:rPr lang="en-US" sz="1200" kern="1200" dirty="0" err="1">
                <a:solidFill>
                  <a:schemeClr val="tx1"/>
                </a:solidFill>
                <a:latin typeface="+mn-lt"/>
                <a:ea typeface="+mn-ea"/>
                <a:cs typeface="+mn-cs"/>
              </a:rPr>
              <a:t>biotite</a:t>
            </a:r>
            <a:r>
              <a:rPr lang="en-US" sz="1200" kern="1200" dirty="0">
                <a:solidFill>
                  <a:schemeClr val="tx1"/>
                </a:solidFill>
                <a:latin typeface="+mn-lt"/>
                <a:ea typeface="+mn-ea"/>
                <a:cs typeface="+mn-cs"/>
              </a:rPr>
              <a:t>, converting them to clay and releasing common nutrient ions like calcium, sodium, and potassium into the soil. The various types of soil that cover Earth’s surface and allow humans to grow crops are the product of hydrolysis.”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“In biochemical weathering, living organisms, such as tiny microbes in water or soil, cause a wide range of chemical reactions that break down rock minerals. Plant roots also cause chemical reactions in rocks and soil. This allows a plant to take in needed nutrient ions originating from rock minerals.”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“Physical weathering and chemical weathering take place at the same time and are often interdependent processes that break down rocks and minerals, preparing them for erosion.”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1439726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ideas for answering the questions, using observations and evidence from today’s investigations.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a:r>
              <a:rPr lang="en-US" sz="1200" kern="1200" dirty="0">
                <a:solidFill>
                  <a:schemeClr val="tx1"/>
                </a:solidFill>
                <a:latin typeface="+mn-lt"/>
                <a:ea typeface="+mn-ea"/>
                <a:cs typeface="+mn-cs"/>
              </a:rPr>
              <a:t>a. Review the key science ideas on the slide that answer the focus question. Emphasize that participants’ observations and evidence from the map investigations helped shape these responses.</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these questions will guide student learning throughout ECS lesson 5a.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these questions in their science notebooks and draw a box around them.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mj-lt"/>
              <a:buNone/>
            </a:pPr>
            <a:r>
              <a:rPr lang="en-US" altLang="en-US" dirty="0"/>
              <a:t>Less</a:t>
            </a:r>
            <a:r>
              <a:rPr lang="en-US" altLang="en-US" baseline="0" dirty="0"/>
              <a:t> than 1 min</a:t>
            </a:r>
          </a:p>
          <a:p>
            <a:pPr marL="228600" indent="-228600" eaLnBrk="1" hangingPunct="1">
              <a:buFont typeface="+mj-lt"/>
              <a:buNone/>
            </a:pPr>
            <a:endParaRPr lang="en-US" altLang="en-US" baseline="0" dirty="0"/>
          </a:p>
          <a:p>
            <a:pPr marL="228600" indent="-228600" eaLnBrk="1" hangingPunct="1">
              <a:buFont typeface="+mj-lt"/>
              <a:buNone/>
            </a:pPr>
            <a:r>
              <a:rPr lang="en-US" sz="1200" b="0" kern="1200" dirty="0">
                <a:solidFill>
                  <a:schemeClr val="tx1"/>
                </a:solidFill>
                <a:latin typeface="+mn-lt"/>
                <a:ea typeface="+mn-ea"/>
                <a:cs typeface="+mn-cs"/>
              </a:rPr>
              <a:t>a. Ask </a:t>
            </a:r>
            <a:r>
              <a:rPr lang="en-US" sz="1200" b="0" kern="1200" baseline="0" dirty="0">
                <a:solidFill>
                  <a:schemeClr val="tx1"/>
                </a:solidFill>
                <a:latin typeface="+mn-lt"/>
                <a:ea typeface="+mn-ea"/>
                <a:cs typeface="+mn-cs"/>
              </a:rPr>
              <a:t>participants what they know about angles. (Keep this discussion brief.)</a:t>
            </a:r>
            <a:endParaRPr lang="en-US" alt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4260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a:t>
            </a:r>
            <a:r>
              <a:rPr lang="en-US" baseline="0" dirty="0"/>
              <a:t>s than 1 minute</a:t>
            </a:r>
          </a:p>
          <a:p>
            <a:endParaRPr lang="en-US" baseline="0" dirty="0"/>
          </a:p>
          <a:p>
            <a:pPr marL="228600" indent="-228600">
              <a:buNone/>
            </a:pPr>
            <a:r>
              <a:rPr lang="en-US" baseline="0" dirty="0"/>
              <a:t>a. Review the CCSS standard for geometric measurement on the slide.</a:t>
            </a:r>
          </a:p>
          <a:p>
            <a:pPr marL="228600" indent="-228600">
              <a:buNone/>
            </a:pPr>
            <a:endParaRPr lang="en-US" baseline="0" dirty="0"/>
          </a:p>
          <a:p>
            <a:pPr marL="228600" indent="-228600">
              <a:buNone/>
            </a:pPr>
            <a:r>
              <a:rPr lang="en-US" baseline="0" dirty="0"/>
              <a:t>b. Note that this is a new domain for 4th grade.</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73502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latin typeface="+mn-lt"/>
                <a:ea typeface="+mn-ea"/>
                <a:cs typeface="+mn-cs"/>
              </a:rPr>
              <a:t>a. Read the California Common Core standard for angle measurement on the slide.  </a:t>
            </a:r>
          </a:p>
          <a:p>
            <a:pPr marL="228600" indent="-228600">
              <a:buAutoNum type="alphaLcPeriod"/>
            </a:pPr>
            <a:endParaRPr lang="en-US" sz="1200" b="1"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part of this standard do you think is hardest for students?”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Invite participants to share some of the challenges students have in understanding angle measurement.</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35145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Read the standard on the slide and note the use of the word </a:t>
            </a:r>
            <a:r>
              <a:rPr lang="en-US" sz="1200" i="1" kern="1200" dirty="0">
                <a:solidFill>
                  <a:schemeClr val="tx1"/>
                </a:solidFill>
                <a:latin typeface="+mn-lt"/>
                <a:ea typeface="+mn-ea"/>
                <a:cs typeface="+mn-cs"/>
              </a:rPr>
              <a:t>turns</a:t>
            </a:r>
            <a:r>
              <a:rPr lang="en-US" sz="1200" kern="1200" dirty="0">
                <a:solidFill>
                  <a:schemeClr val="tx1"/>
                </a:solidFill>
                <a:latin typeface="+mn-lt"/>
                <a:ea typeface="+mn-ea"/>
                <a:cs typeface="+mn-cs"/>
              </a:rPr>
              <a:t>. This supports the concept of how angles are measured, but it requires laying a new foundation for students.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“Why is angle measurement hard for students? Why are some students better at it than others?”</a:t>
            </a:r>
            <a:r>
              <a:rPr lang="en-US" sz="900" kern="1200" dirty="0">
                <a:solidFill>
                  <a:schemeClr val="tx1"/>
                </a:solidFill>
                <a:latin typeface="+mn-lt"/>
                <a:ea typeface="+mn-ea"/>
                <a:cs typeface="+mn-cs"/>
              </a:rPr>
              <a:t> </a:t>
            </a:r>
            <a:endParaRPr lang="en-US" b="0" baseline="0"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86942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Show the video clip of a boy riding a bike.</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participants, “How would you describe this turn?”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Discuss what a complete turn means and how it’s measured. Consider the idea that 360 degrees is a full turn or rotation.</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459302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“The next video clip of an ice skater engages us in the idea of a 360-degree turn that allows for some computation. Watch the skater’s feet to get an accurate count and result.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Show the video clip.</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c. Highlight</a:t>
            </a:r>
            <a:r>
              <a:rPr lang="en-US" sz="1600" kern="1200" baseline="0" dirty="0">
                <a:solidFill>
                  <a:schemeClr val="tx1"/>
                </a:solidFill>
                <a:latin typeface="+mn-lt"/>
                <a:ea typeface="+mn-ea"/>
                <a:cs typeface="+mn-cs"/>
              </a:rPr>
              <a:t> </a:t>
            </a:r>
            <a:r>
              <a:rPr lang="en-US" sz="1600" kern="1200" dirty="0">
                <a:solidFill>
                  <a:schemeClr val="tx1"/>
                </a:solidFill>
                <a:latin typeface="+mn-lt"/>
                <a:ea typeface="+mn-ea"/>
                <a:cs typeface="+mn-cs"/>
              </a:rPr>
              <a:t>the result of the computation: (360 x 3) + (360 x 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05809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Point out the strategies highlighted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continue working on understanding and using the Student Thinking Lens </a:t>
            </a:r>
            <a:r>
              <a:rPr lang="en-US" sz="1200" i="1" kern="1200" dirty="0">
                <a:solidFill>
                  <a:schemeClr val="tx1"/>
                </a:solidFill>
                <a:latin typeface="+mn-lt"/>
                <a:ea typeface="+mn-ea"/>
                <a:cs typeface="+mn-cs"/>
              </a:rPr>
              <a:t>questioning</a:t>
            </a:r>
            <a:r>
              <a:rPr lang="en-US" sz="1200" kern="1200" dirty="0">
                <a:solidFill>
                  <a:schemeClr val="tx1"/>
                </a:solidFill>
                <a:latin typeface="+mn-lt"/>
                <a:ea typeface="+mn-ea"/>
                <a:cs typeface="+mn-cs"/>
              </a:rPr>
              <a:t> strategies, but today we’ll focus on two closely related </a:t>
            </a:r>
            <a:r>
              <a:rPr lang="en-US" sz="1200" i="1" kern="1200" dirty="0">
                <a:solidFill>
                  <a:schemeClr val="tx1"/>
                </a:solidFill>
                <a:latin typeface="+mn-lt"/>
                <a:ea typeface="+mn-ea"/>
                <a:cs typeface="+mn-cs"/>
              </a:rPr>
              <a:t>activity</a:t>
            </a:r>
            <a:r>
              <a:rPr lang="en-US" sz="1200" kern="1200" dirty="0">
                <a:solidFill>
                  <a:schemeClr val="tx1"/>
                </a:solidFill>
                <a:latin typeface="+mn-lt"/>
                <a:ea typeface="+mn-ea"/>
                <a:cs typeface="+mn-cs"/>
              </a:rPr>
              <a:t> strategies. Strategy 4 engages students in analyzing and interpreting data and observations, and strategy 5 engages students in constructing explanations and arguments.”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167688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“Your next challenge will be to estimate the angle measures between your fingers when you spread out your hand.”</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384083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Read the directions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(4 min):</a:t>
            </a:r>
            <a:r>
              <a:rPr lang="en-US" sz="1200" kern="1200" dirty="0">
                <a:solidFill>
                  <a:schemeClr val="tx1"/>
                </a:solidFill>
                <a:latin typeface="+mn-lt"/>
                <a:ea typeface="+mn-ea"/>
                <a:cs typeface="+mn-cs"/>
              </a:rPr>
              <a:t> Have participants work independently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their estimates. Be available to answer questions as they arise.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After participants have completed their estimates, discuss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results as a group.</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0374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Read the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“This question highlights an important misconception about angle measurement: Students may think that when two sides of an angle are longer than the sides of another angle, the angle with the longer sides is bigger.”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Have participants think about the question on the slide for a moment; then elicit participants’ ideas and reasoning.</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Distribute handout 3.5 (Misconception Related to Angles) and give participants a couple of minutes to read through the information silently.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the misconception and the suggested remedies. Invite participants to share other possible remedies.</a:t>
            </a:r>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988130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answer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whether they agree or disagree with this answer or have anything to add. </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37945816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compare angle measures between the fingers on their hands to see whether they’re the same</a:t>
            </a:r>
            <a:r>
              <a:rPr lang="en-US" sz="1200" kern="1200" baseline="0" dirty="0">
                <a:solidFill>
                  <a:schemeClr val="tx1"/>
                </a:solidFill>
                <a:latin typeface="+mn-lt"/>
                <a:ea typeface="+mn-ea"/>
                <a:cs typeface="+mn-cs"/>
              </a:rPr>
              <a:t> or vary.</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Highlight the sample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variations on the slide.</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121747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2 min</a:t>
            </a:r>
          </a:p>
          <a:p>
            <a:pPr marL="0" lvl="1"/>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Discuss the denotations on the slide.</a:t>
            </a:r>
          </a:p>
          <a:p>
            <a:pPr marL="228600" indent="-228600">
              <a:buAutoNum type="alphaLcPeriod"/>
            </a:pPr>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“Based on these denotations, how would you define an angle?”</a:t>
            </a:r>
          </a:p>
          <a:p>
            <a:pPr marL="228600" indent="-228600">
              <a:buAutoNum type="alphaLcPeriod"/>
            </a:pPr>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Elicit ideas from the group and record them on chart paper.</a:t>
            </a:r>
          </a:p>
          <a:p>
            <a:pPr marL="228600" indent="-228600">
              <a:buAutoNum type="alphaLcPeriod"/>
            </a:pPr>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After the discussion, have participants copy these ideas and the slide denotations into their science notebooks.</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032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formal definition of an angle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copy this definition into their science notebooks.</a:t>
            </a:r>
            <a:r>
              <a:rPr lang="en-US" dirty="0"/>
              <a:t> </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21054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None/>
            </a:pPr>
            <a:r>
              <a:rPr lang="en-US" dirty="0"/>
              <a:t>2</a:t>
            </a:r>
            <a:r>
              <a:rPr lang="en-US" baseline="0" dirty="0"/>
              <a:t> min</a:t>
            </a:r>
          </a:p>
          <a:p>
            <a:pPr marL="228600" lvl="0" indent="-228600">
              <a:buFont typeface="+mj-lt"/>
              <a:buNone/>
            </a:pPr>
            <a:endParaRPr lang="en-US" baseline="0" dirty="0"/>
          </a:p>
          <a:p>
            <a:pPr marL="0" lvl="1"/>
            <a:r>
              <a:rPr lang="en-US" sz="1200" kern="1200" dirty="0">
                <a:solidFill>
                  <a:schemeClr val="tx1"/>
                </a:solidFill>
                <a:latin typeface="+mn-lt"/>
                <a:ea typeface="+mn-ea"/>
                <a:cs typeface="+mn-cs"/>
              </a:rPr>
              <a:t>a. Walk participants through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 students struggle with when they name angles? Does order matter?”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Elicit responses and reasoning from the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Emphasize that order does matter. The vertex has to be in the middle of the three points (e.g. EFG or GFE, not FGE).</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514450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r>
              <a:rPr lang="en-US" sz="1200" kern="1200" dirty="0">
                <a:solidFill>
                  <a:schemeClr val="tx1"/>
                </a:solidFill>
                <a:latin typeface="+mn-lt"/>
                <a:ea typeface="+mn-ea"/>
                <a:cs typeface="+mn-cs"/>
              </a:rPr>
              <a:t>a. Walk participants through the information on the slide.</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72306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lvl="1" indent="-228600">
              <a:buNone/>
            </a:pPr>
            <a:r>
              <a:rPr lang="en-US" sz="1200" kern="1200" dirty="0">
                <a:solidFill>
                  <a:schemeClr val="tx1"/>
                </a:solidFill>
                <a:latin typeface="+mn-lt"/>
                <a:ea typeface="+mn-ea"/>
                <a:cs typeface="+mn-cs"/>
              </a:rPr>
              <a:t>a. Reveal</a:t>
            </a:r>
            <a:r>
              <a:rPr lang="en-US" sz="1200" kern="1200" baseline="0" dirty="0">
                <a:solidFill>
                  <a:schemeClr val="tx1"/>
                </a:solidFill>
                <a:latin typeface="+mn-lt"/>
                <a:ea typeface="+mn-ea"/>
                <a:cs typeface="+mn-cs"/>
              </a:rPr>
              <a:t> only the </a:t>
            </a:r>
            <a:r>
              <a:rPr lang="en-US" sz="1200" kern="1200" dirty="0">
                <a:solidFill>
                  <a:schemeClr val="tx1"/>
                </a:solidFill>
                <a:latin typeface="+mn-lt"/>
                <a:ea typeface="+mn-ea"/>
                <a:cs typeface="+mn-cs"/>
              </a:rPr>
              <a:t>first bullet point on the slide and read the information.</a:t>
            </a:r>
          </a:p>
          <a:p>
            <a:pPr marL="228600" lvl="1" indent="-228600">
              <a:buNone/>
            </a:pPr>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b. Ask participants how they would define a radian measurement.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Reveal the definition on the slide. Then show the slide animation at least once.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animation is about 45 seconds.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“What helped you better understand what a radian measurement is: the definition on the slide or the animation?”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“If one radian is just under 57.3 degrees, how many radians are in a 90-degree angle?”</a:t>
            </a:r>
          </a:p>
          <a:p>
            <a:endParaRPr lang="en-US" sz="1600" b="1" kern="1200" dirty="0">
              <a:solidFill>
                <a:schemeClr val="tx1"/>
              </a:solidFill>
              <a:latin typeface="+mn-lt"/>
              <a:ea typeface="+mn-ea"/>
              <a:cs typeface="+mn-cs"/>
            </a:endParaRPr>
          </a:p>
          <a:p>
            <a:r>
              <a:rPr lang="en-US" sz="1600" b="1" kern="1200" dirty="0">
                <a:solidFill>
                  <a:schemeClr val="tx1"/>
                </a:solidFill>
                <a:latin typeface="+mn-lt"/>
                <a:ea typeface="+mn-ea"/>
                <a:cs typeface="+mn-cs"/>
              </a:rPr>
              <a:t>Note:</a:t>
            </a:r>
            <a:r>
              <a:rPr lang="en-US" sz="1600" kern="1200" dirty="0">
                <a:solidFill>
                  <a:schemeClr val="tx1"/>
                </a:solidFill>
                <a:latin typeface="+mn-lt"/>
                <a:ea typeface="+mn-ea"/>
                <a:cs typeface="+mn-cs"/>
              </a:rPr>
              <a:t> The answer is pi/2.</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04242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Initially, reveal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the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think about the question for a minute; then open up a brief conversation about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the following questions to stimulate discussion if participants are struggling:</a:t>
            </a:r>
          </a:p>
          <a:p>
            <a:pPr marL="228600" indent="-137160">
              <a:buFont typeface="Arial" pitchFamily="34" charset="0"/>
              <a:buChar char="•"/>
            </a:pPr>
            <a:r>
              <a:rPr lang="en-US" sz="1200" kern="1200" dirty="0">
                <a:solidFill>
                  <a:schemeClr val="tx1"/>
                </a:solidFill>
                <a:latin typeface="+mn-lt"/>
                <a:ea typeface="+mn-ea"/>
                <a:cs typeface="+mn-cs"/>
              </a:rPr>
              <a:t>What was your experience as a science student in school or college? </a:t>
            </a:r>
          </a:p>
          <a:p>
            <a:pPr marL="228600" indent="-137160">
              <a:buFont typeface="Arial" pitchFamily="34" charset="0"/>
              <a:buChar char="•"/>
            </a:pPr>
            <a:r>
              <a:rPr lang="en-US" sz="1200" kern="1200" dirty="0">
                <a:solidFill>
                  <a:schemeClr val="tx1"/>
                </a:solidFill>
                <a:latin typeface="+mn-lt"/>
                <a:ea typeface="+mn-ea"/>
                <a:cs typeface="+mn-cs"/>
              </a:rPr>
              <a:t>How were you expected to learn science ideas?</a:t>
            </a:r>
            <a:r>
              <a:rPr lang="en-US" sz="1200" kern="1200" baseline="0" dirty="0">
                <a:solidFill>
                  <a:schemeClr val="tx1"/>
                </a:solidFill>
                <a:latin typeface="+mn-lt"/>
                <a:ea typeface="+mn-ea"/>
                <a:cs typeface="+mn-cs"/>
              </a:rPr>
              <a:t> What learning methods were used?</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Did you ever have the opportunity in science classes to make sense of the experiments you performed (instead of just recording the correct answers in a lab report)? </a:t>
            </a:r>
          </a:p>
          <a:p>
            <a:pPr marL="228600" indent="-137160">
              <a:buFont typeface="Arial" pitchFamily="34" charset="0"/>
              <a:buChar char="•"/>
            </a:pPr>
            <a:r>
              <a:rPr lang="en-US" sz="1200" kern="1200" dirty="0">
                <a:solidFill>
                  <a:schemeClr val="tx1"/>
                </a:solidFill>
                <a:latin typeface="+mn-lt"/>
                <a:ea typeface="+mn-ea"/>
                <a:cs typeface="+mn-cs"/>
              </a:rPr>
              <a:t>Did science teachers ever support your learning in ways that went beyond merely having you take lecture notes, read from a textbook, or record the correct answers in lab reports?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discussing the questions, reveal the second part of the slide and emphasize the following points:</a:t>
            </a:r>
          </a:p>
          <a:p>
            <a:pPr marL="228600" indent="-137160">
              <a:buFont typeface="Arial" pitchFamily="34" charset="0"/>
              <a:buChar char="•"/>
            </a:pPr>
            <a:r>
              <a:rPr lang="en-US" sz="1200" kern="1200" dirty="0">
                <a:solidFill>
                  <a:schemeClr val="tx1"/>
                </a:solidFill>
                <a:latin typeface="+mn-lt"/>
                <a:ea typeface="+mn-ea"/>
                <a:cs typeface="+mn-cs"/>
              </a:rPr>
              <a:t>“Strategies 4 and 5 (as well as 6, 7, and 8) are designed to move student thinking forward by engaging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as they observe data. Rather than just spoon-feeding</a:t>
            </a:r>
            <a:r>
              <a:rPr lang="en-US" sz="1200" kern="1200" baseline="0" dirty="0">
                <a:solidFill>
                  <a:schemeClr val="tx1"/>
                </a:solidFill>
                <a:latin typeface="+mn-lt"/>
                <a:ea typeface="+mn-ea"/>
                <a:cs typeface="+mn-cs"/>
              </a:rPr>
              <a:t> students science content to read or memorize, t</a:t>
            </a:r>
            <a:r>
              <a:rPr lang="en-US" sz="1200" kern="1200" dirty="0">
                <a:solidFill>
                  <a:schemeClr val="tx1"/>
                </a:solidFill>
                <a:latin typeface="+mn-lt"/>
                <a:ea typeface="+mn-ea"/>
                <a:cs typeface="+mn-cs"/>
              </a:rPr>
              <a:t>hese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activities lead them toward deeper understandings of science ideas as they construct meaning from evidence.”</a:t>
            </a:r>
            <a:endParaRPr lang="en-US" sz="1200" b="1"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a:t>
            </a:r>
            <a:r>
              <a:rPr lang="en-US" sz="1200" b="0" kern="1200" dirty="0">
                <a:solidFill>
                  <a:schemeClr val="tx1"/>
                </a:solidFill>
                <a:latin typeface="+mn-lt"/>
                <a:ea typeface="+mn-ea"/>
                <a:cs typeface="+mn-cs"/>
              </a:rPr>
              <a:t>Telling students about science ideas is important, b</a:t>
            </a:r>
            <a:r>
              <a:rPr lang="en-US" sz="1200" kern="1200" dirty="0">
                <a:solidFill>
                  <a:schemeClr val="tx1"/>
                </a:solidFill>
                <a:latin typeface="+mn-lt"/>
                <a:ea typeface="+mn-ea"/>
                <a:cs typeface="+mn-cs"/>
              </a:rPr>
              <a:t>ut teachers tend to tell students too much. Instead of doing the hard cognitive work for them, we need to create more opportunities for students to do the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themselves</a:t>
            </a:r>
            <a:r>
              <a:rPr lang="en-US" sz="1200" kern="1200" dirty="0">
                <a:solidFill>
                  <a:schemeClr val="tx1"/>
                </a:solidFill>
                <a:latin typeface="+mn-lt"/>
                <a:ea typeface="+mn-ea"/>
                <a:cs typeface="+mn-cs"/>
              </a:rPr>
              <a:t> so they can truly understand the science concepts. So don’t be in such a hurry to tell students the right answers. </a:t>
            </a:r>
            <a:r>
              <a:rPr lang="en-US" sz="1200" b="1" kern="1200" dirty="0">
                <a:solidFill>
                  <a:schemeClr val="tx1"/>
                </a:solidFill>
                <a:latin typeface="+mn-lt"/>
                <a:ea typeface="+mn-ea"/>
                <a:cs typeface="+mn-cs"/>
              </a:rPr>
              <a:t>Slow down and give them a chance to think!</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i="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25467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5</a:t>
            </a:r>
            <a:r>
              <a:rPr lang="en-US" baseline="0" dirty="0"/>
              <a:t> min</a:t>
            </a:r>
          </a:p>
          <a:p>
            <a:pPr marL="228600" indent="-228600">
              <a:buFont typeface="+mj-lt"/>
              <a:buNone/>
            </a:pPr>
            <a:endParaRPr lang="en-US" baseline="0" dirty="0"/>
          </a:p>
          <a:p>
            <a:pPr marL="0" lvl="1"/>
            <a:r>
              <a:rPr lang="en-US" sz="1200" kern="1200" dirty="0">
                <a:solidFill>
                  <a:schemeClr val="tx1"/>
                </a:solidFill>
                <a:latin typeface="+mn-lt"/>
                <a:ea typeface="+mn-ea"/>
                <a:cs typeface="+mn-cs"/>
              </a:rPr>
              <a:t>a. Discuss the tools used to measure angles.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Tell participants that in the next activity, they’ll measure angles using a 360-degree protractor like the one on the left side of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Emphasize the importance of identifying the vertex and initial side of an angle when using a protractor to measure angles.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“Students often struggle with identifying the initial side of an angle when using a protractor. What are some ways to support students in using this tool?”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this discussion, have participants pair up; then give each participant</a:t>
            </a:r>
            <a:r>
              <a:rPr lang="en-US" sz="1200" kern="1200" baseline="0" dirty="0">
                <a:solidFill>
                  <a:schemeClr val="tx1"/>
                </a:solidFill>
                <a:latin typeface="+mn-lt"/>
                <a:ea typeface="+mn-ea"/>
                <a:cs typeface="+mn-cs"/>
              </a:rPr>
              <a:t> a protractor.</a:t>
            </a:r>
            <a:r>
              <a:rPr lang="en-US" dirty="0"/>
              <a:t> </a:t>
            </a:r>
            <a:endParaRPr lang="en-US" sz="1050" kern="1200" dirty="0">
              <a:solidFill>
                <a:schemeClr val="tx1"/>
              </a:solidFill>
              <a:latin typeface="+mn-lt"/>
              <a:ea typeface="+mn-ea"/>
              <a:cs typeface="+mn-cs"/>
            </a:endParaRPr>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762943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a:r>
              <a:rPr lang="en-US" sz="1200" kern="1200" dirty="0">
                <a:solidFill>
                  <a:schemeClr val="tx1"/>
                </a:solidFill>
                <a:latin typeface="+mn-lt"/>
                <a:ea typeface="+mn-ea"/>
                <a:cs typeface="+mn-cs"/>
              </a:rPr>
              <a:t>a. Read the angle-measurement challenge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pairs 2 minutes to work out the solution.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Call on one or two pairs to share their answers and reasoning. Invite</a:t>
            </a:r>
            <a:r>
              <a:rPr lang="en-US" sz="1200" kern="1200" baseline="0" dirty="0">
                <a:solidFill>
                  <a:schemeClr val="tx1"/>
                </a:solidFill>
                <a:latin typeface="+mn-lt"/>
                <a:ea typeface="+mn-ea"/>
                <a:cs typeface="+mn-cs"/>
              </a:rPr>
              <a:t> other participants to agree, disagree, ask questions, or add on.</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203070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7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“Next, we’ll use paper plates to estimate and measure angles.”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Distribute two different-colored paper plates to each participant. The read the directions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Demonstrate how to make an angle model by cutting a radius on two paper plates. Make sure to record the angle measurement.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Direct participants to make an angle like yours with their paper plates.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First, have participants estimate their angle measures and record them in their science notebooks. Then</a:t>
            </a:r>
            <a:r>
              <a:rPr lang="en-US" sz="1200" kern="1200" baseline="0" dirty="0">
                <a:solidFill>
                  <a:schemeClr val="tx1"/>
                </a:solidFill>
                <a:latin typeface="+mn-lt"/>
                <a:ea typeface="+mn-ea"/>
                <a:cs typeface="+mn-cs"/>
              </a:rPr>
              <a:t> direct them</a:t>
            </a:r>
            <a:r>
              <a:rPr lang="en-US" sz="1200" kern="1200" dirty="0">
                <a:solidFill>
                  <a:schemeClr val="tx1"/>
                </a:solidFill>
                <a:latin typeface="+mn-lt"/>
                <a:ea typeface="+mn-ea"/>
                <a:cs typeface="+mn-cs"/>
              </a:rPr>
              <a:t> to use their protractors to measure their angles and record the results.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t>
            </a:r>
            <a:r>
              <a:rPr lang="en-US" sz="1200" kern="1200" baseline="0" dirty="0">
                <a:solidFill>
                  <a:schemeClr val="tx1"/>
                </a:solidFill>
                <a:latin typeface="+mn-lt"/>
                <a:ea typeface="+mn-ea"/>
                <a:cs typeface="+mn-cs"/>
              </a:rPr>
              <a:t> Have participants compare their results with their estimates to </a:t>
            </a:r>
            <a:r>
              <a:rPr lang="en-US" sz="1200" kern="1200" dirty="0">
                <a:solidFill>
                  <a:schemeClr val="tx1"/>
                </a:solidFill>
                <a:latin typeface="+mn-lt"/>
                <a:ea typeface="+mn-ea"/>
                <a:cs typeface="+mn-cs"/>
              </a:rPr>
              <a:t>see how close they 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Next, tell participants your angle measure and ask</a:t>
            </a:r>
            <a:r>
              <a:rPr lang="en-US" sz="1200" kern="1200" baseline="0" dirty="0">
                <a:solidFill>
                  <a:schemeClr val="tx1"/>
                </a:solidFill>
                <a:latin typeface="+mn-lt"/>
                <a:ea typeface="+mn-ea"/>
                <a:cs typeface="+mn-cs"/>
              </a:rPr>
              <a:t> them </a:t>
            </a:r>
            <a:r>
              <a:rPr lang="en-US" sz="1200" kern="1200" dirty="0">
                <a:solidFill>
                  <a:schemeClr val="tx1"/>
                </a:solidFill>
                <a:latin typeface="+mn-lt"/>
                <a:ea typeface="+mn-ea"/>
                <a:cs typeface="+mn-cs"/>
              </a:rPr>
              <a:t>whether their results are close or an exact match.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Throughout this activity, encourage participants to share their ideas and consider how this activity gives students an opportunity to reflect on their own estimates.</a:t>
            </a:r>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2929817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0" dirty="0"/>
              <a:t> min</a:t>
            </a:r>
          </a:p>
          <a:p>
            <a:endParaRPr lang="en-US" baseline="0" dirty="0"/>
          </a:p>
          <a:p>
            <a:pPr marL="0" lvl="1"/>
            <a:r>
              <a:rPr lang="en-US" sz="1200" kern="1200" dirty="0">
                <a:solidFill>
                  <a:schemeClr val="tx1"/>
                </a:solidFill>
                <a:latin typeface="+mn-lt"/>
                <a:ea typeface="+mn-ea"/>
                <a:cs typeface="+mn-cs"/>
              </a:rPr>
              <a:t>a. Direct participants to use their paper plates to make the angles on the slide and then perform angle measures with their protractors to see how accurate they are. Remind participants to record their results in their science notebooks.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When participants have completed these measurements, measure the angles yourself and record the results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Have participants compare their results with yours and make any necessary corrections.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Discuss why it’s valuable for students to attempt to make and measure the angles themselves.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Note some of the challenges students might encounter when they attempt to measure angles. For example, students often don’t align the initial side correctly (which means they don’t start at 0), or they use the 180-degree mark as their initial side.</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7036483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Common Core standard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Ask participants whether they have any questions or comments.</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26635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0" lvl="1"/>
            <a:r>
              <a:rPr lang="en-US" sz="1200" kern="1200" dirty="0">
                <a:solidFill>
                  <a:schemeClr val="tx1"/>
                </a:solidFill>
                <a:latin typeface="+mn-lt"/>
                <a:ea typeface="+mn-ea"/>
                <a:cs typeface="+mn-cs"/>
              </a:rPr>
              <a:t>a. Have participants pair up for this activity. Then give a copy of handout 3.7 (Angle Add-Up Game) to each participant and a set of number cards, a straightedge ruler, and</a:t>
            </a:r>
            <a:r>
              <a:rPr lang="en-US" sz="1200" kern="1200" baseline="0" dirty="0">
                <a:solidFill>
                  <a:schemeClr val="tx1"/>
                </a:solidFill>
                <a:latin typeface="+mn-lt"/>
                <a:ea typeface="+mn-ea"/>
                <a:cs typeface="+mn-cs"/>
              </a:rPr>
              <a:t> a dry-erase marker</a:t>
            </a:r>
            <a:r>
              <a:rPr lang="en-US" sz="1200" kern="1200" dirty="0">
                <a:solidFill>
                  <a:schemeClr val="tx1"/>
                </a:solidFill>
                <a:latin typeface="+mn-lt"/>
                <a:ea typeface="+mn-ea"/>
                <a:cs typeface="+mn-cs"/>
              </a:rPr>
              <a:t> to each pair. Participants will also need their protractors.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this game directly addresses the Common Core standard they just reviewed.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Walk participants through the supply list and directions on the handout.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Ask participants whether they have any questions and then begin the game. Circulate around the room during the activity to answer questions or address any difficulties participants may encounter. </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e.</a:t>
            </a:r>
            <a:r>
              <a:rPr lang="en-US" sz="1600" kern="1200" baseline="0" dirty="0">
                <a:solidFill>
                  <a:schemeClr val="tx1"/>
                </a:solidFill>
                <a:latin typeface="+mn-lt"/>
                <a:ea typeface="+mn-ea"/>
                <a:cs typeface="+mn-cs"/>
              </a:rPr>
              <a:t> </a:t>
            </a:r>
            <a:r>
              <a:rPr lang="en-US" sz="1600" kern="1200" dirty="0">
                <a:solidFill>
                  <a:schemeClr val="tx1"/>
                </a:solidFill>
                <a:latin typeface="+mn-lt"/>
                <a:ea typeface="+mn-ea"/>
                <a:cs typeface="+mn-cs"/>
              </a:rPr>
              <a:t>After the game, debrief participants on their experience. Ask, “How do you think this game will help students understand the concept of angle measurement?</a:t>
            </a:r>
            <a:r>
              <a:rPr lang="en-US" sz="105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3261041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endParaRPr lang="en-US" dirty="0"/>
          </a:p>
          <a:p>
            <a:endParaRPr lang="en-US" dirty="0"/>
          </a:p>
          <a:p>
            <a:r>
              <a:rPr lang="en-US" sz="1200" kern="1200" dirty="0">
                <a:solidFill>
                  <a:schemeClr val="tx1"/>
                </a:solidFill>
                <a:latin typeface="+mn-lt"/>
                <a:ea typeface="+mn-ea"/>
                <a:cs typeface="+mn-cs"/>
              </a:rPr>
              <a:t>a. “Another Common Core standard we need to address relates specifically to the vocabulary associated with angles.”</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8386853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“Next, we’ll classify, or name, the types of angles according to their measure.”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list in their notebooks all the angles they know about. Encourage them to use the formal names, though it’s unlikely they’ll know all seven.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Call on participants to name the seven types of angles.</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0531485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“The angle on this slide is an acute angle.”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the measure of an acute angle is less than 90 degrees. </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0531485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pPr marL="0" lvl="1"/>
            <a:r>
              <a:rPr lang="en-US" sz="1200" kern="1200" dirty="0">
                <a:solidFill>
                  <a:schemeClr val="tx1"/>
                </a:solidFill>
                <a:latin typeface="+mn-lt"/>
                <a:ea typeface="+mn-ea"/>
                <a:cs typeface="+mn-cs"/>
              </a:rPr>
              <a:t>a. “These are obtuse angles.”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the measure of an obtuse angle is between 90 and 180 degrees.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i="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a:t>
            </a:r>
            <a:r>
              <a:rPr lang="en-US" sz="1200" kern="1200" baseline="0" dirty="0">
                <a:solidFill>
                  <a:schemeClr val="tx1"/>
                </a:solidFill>
                <a:latin typeface="+mn-lt"/>
                <a:ea typeface="+mn-ea"/>
                <a:cs typeface="+mn-cs"/>
              </a:rPr>
              <a:t> l</a:t>
            </a:r>
            <a:r>
              <a:rPr lang="en-US" sz="1200" kern="1200" dirty="0">
                <a:solidFill>
                  <a:schemeClr val="tx1"/>
                </a:solidFill>
                <a:latin typeface="+mn-lt"/>
                <a:ea typeface="+mn-ea"/>
                <a:cs typeface="+mn-cs"/>
              </a:rPr>
              <a:t>ook at the slide representation of the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do you notice?”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Elicit and probe questions are designed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 reveal student thinking, not to challenge it.</a:t>
            </a:r>
          </a:p>
          <a:p>
            <a:pPr marL="228600" indent="-137160">
              <a:buFont typeface="Arial" pitchFamily="34" charset="0"/>
              <a:buChar char="•"/>
            </a:pPr>
            <a:r>
              <a:rPr lang="en-US" sz="1200" kern="1200" dirty="0">
                <a:solidFill>
                  <a:schemeClr val="tx1"/>
                </a:solidFill>
                <a:latin typeface="+mn-lt"/>
                <a:ea typeface="+mn-ea"/>
                <a:cs typeface="+mn-cs"/>
              </a:rPr>
              <a:t>The rest of the strategies reveal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challenge student thinking.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8421929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pPr marL="0" lvl="1"/>
            <a:r>
              <a:rPr lang="en-US" sz="1200" kern="1200" dirty="0">
                <a:solidFill>
                  <a:schemeClr val="tx1"/>
                </a:solidFill>
                <a:latin typeface="+mn-lt"/>
                <a:ea typeface="+mn-ea"/>
                <a:cs typeface="+mn-cs"/>
              </a:rPr>
              <a:t>a. “This is a straight angle.”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the measure of a straight angle is 180 degrees.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“This is a right angle.”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Note that the measure of a right angle is 90 degrees.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“Fourth-grade students should be able to use the notation on the slide.”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“These are reflex angles.”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the measure of a reflex angle is greater than 180 degrees and less than 360 degrees.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a. “This is a zero angle.”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does the name of this angle tell you about its measure?”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“If you think of angles as turns, a zero angle has a zero turn.”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“This is a complete angle. Complete angles are also called </a:t>
            </a:r>
            <a:r>
              <a:rPr lang="en-US" sz="1200" i="1" kern="1200" dirty="0">
                <a:solidFill>
                  <a:schemeClr val="tx1"/>
                </a:solidFill>
                <a:latin typeface="+mn-lt"/>
                <a:ea typeface="+mn-ea"/>
                <a:cs typeface="+mn-cs"/>
              </a:rPr>
              <a:t>full angles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the measure of a complete angle is 360 degrees. This is equivalent to 1 turn or 2 pi radians.</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0" lvl="1"/>
            <a:r>
              <a:rPr lang="en-US" sz="1200" kern="1200" dirty="0">
                <a:solidFill>
                  <a:schemeClr val="tx1"/>
                </a:solidFill>
                <a:latin typeface="+mn-lt"/>
                <a:ea typeface="+mn-ea"/>
                <a:cs typeface="+mn-cs"/>
              </a:rPr>
              <a:t>a. Review the seven angles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“Even though you’ll be teaching only acute, obtuse, and right angles, you should know the other types of angles in case a student asks about an angle that doesn’t fall into these classifications. For example, a student may ask about an angle that measures 250 degrees. This is a reflex angle, not an obtuse angle.”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These angle classifications are mutually exclusive (i.e., an angle can’t be both a right angle and an acute angle). However, a triangle can have both acute and right angles.</a:t>
            </a:r>
            <a:r>
              <a:rPr lang="en-US" dirty="0"/>
              <a:t> </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2957245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 </a:t>
            </a:r>
          </a:p>
          <a:p>
            <a:endParaRPr lang="en-US" baseline="0" dirty="0"/>
          </a:p>
          <a:p>
            <a:pPr marL="0" lvl="1"/>
            <a:r>
              <a:rPr lang="en-US" sz="1200" kern="1200" dirty="0">
                <a:solidFill>
                  <a:schemeClr val="tx1"/>
                </a:solidFill>
                <a:latin typeface="+mn-lt"/>
                <a:ea typeface="+mn-ea"/>
                <a:cs typeface="+mn-cs"/>
              </a:rPr>
              <a:t>a. Introduce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Ask participants to think about these questions and then share their ideas and reasoning with an elbow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a:t>
            </a:r>
            <a:r>
              <a:rPr lang="en-US" sz="1200" kern="1200" baseline="0" dirty="0">
                <a:solidFill>
                  <a:schemeClr val="tx1"/>
                </a:solidFill>
                <a:latin typeface="+mn-lt"/>
                <a:ea typeface="+mn-ea"/>
                <a:cs typeface="+mn-cs"/>
              </a:rPr>
              <a:t> reasoning</a:t>
            </a:r>
            <a:r>
              <a:rPr lang="en-US" sz="1200" kern="1200" dirty="0">
                <a:solidFill>
                  <a:schemeClr val="tx1"/>
                </a:solidFill>
                <a:latin typeface="+mn-lt"/>
                <a:ea typeface="+mn-ea"/>
                <a:cs typeface="+mn-cs"/>
              </a:rPr>
              <a:t> with the group. As they explain their reasoning, consider the Common Core standards of practice. Ask probe and challenge questions to clarify participants’ thinking as needed. </a:t>
            </a:r>
            <a:endParaRPr lang="en-US" baseline="0" dirty="0"/>
          </a:p>
          <a:p>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6634196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0" lvl="1"/>
            <a:r>
              <a:rPr lang="en-US" sz="1200" kern="1200" dirty="0">
                <a:solidFill>
                  <a:schemeClr val="tx1"/>
                </a:solidFill>
                <a:latin typeface="+mn-lt"/>
                <a:ea typeface="+mn-ea"/>
                <a:cs typeface="+mn-cs"/>
              </a:rPr>
              <a:t>a. Review the answers to the use-and-apply questions on the slide.</a:t>
            </a:r>
            <a:endParaRPr lang="en-US" dirty="0"/>
          </a:p>
        </p:txBody>
      </p:sp>
      <p:sp>
        <p:nvSpPr>
          <p:cNvPr id="4" name="Slide Number Placeholder 3"/>
          <p:cNvSpPr>
            <a:spLocks noGrp="1"/>
          </p:cNvSpPr>
          <p:nvPr>
            <p:ph type="sldNum" sz="quarter" idx="10"/>
          </p:nvPr>
        </p:nvSpPr>
        <p:spPr/>
        <p:txBody>
          <a:bodyPr/>
          <a:lstStyle/>
          <a:p>
            <a:fld id="{2DA2CF08-F5A1-4C3C-96C2-D5B152A3883F}"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6634196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ideas for answering the question, using observations and evidence from today’s investigations.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a:r>
              <a:rPr lang="en-US" sz="1200" kern="1200" dirty="0">
                <a:solidFill>
                  <a:schemeClr val="tx1"/>
                </a:solidFill>
                <a:latin typeface="+mn-lt"/>
                <a:ea typeface="+mn-ea"/>
                <a:cs typeface="+mn-cs"/>
              </a:rPr>
              <a:t>a. Review the key science ideas on the slide that answer the focus question.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b="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briefly examine the summary chart of STL strategies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pPr lvl="0"/>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Direct participants to the correct page in the strategies booklet or have them consult the table of contents.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are the first three strategies different from the rest?”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365760" indent="-182880">
              <a:buFont typeface="Arial" pitchFamily="34" charset="0"/>
              <a:buChar char="•"/>
            </a:pPr>
            <a:r>
              <a:rPr lang="en-US" sz="1200" kern="1200" dirty="0">
                <a:solidFill>
                  <a:schemeClr val="tx1"/>
                </a:solidFill>
                <a:latin typeface="+mn-lt"/>
                <a:ea typeface="+mn-ea"/>
                <a:cs typeface="+mn-cs"/>
              </a:rPr>
              <a:t>Strategies 1–3 are questions; the rest are activities. </a:t>
            </a:r>
          </a:p>
          <a:p>
            <a:pPr marL="365760" indent="-182880">
              <a:buFont typeface="Arial" pitchFamily="34" charset="0"/>
              <a:buChar char="•"/>
            </a:pPr>
            <a:r>
              <a:rPr lang="en-US" sz="1200" kern="1200" dirty="0">
                <a:solidFill>
                  <a:schemeClr val="tx1"/>
                </a:solidFill>
                <a:latin typeface="+mn-lt"/>
                <a:ea typeface="+mn-ea"/>
                <a:cs typeface="+mn-cs"/>
              </a:rPr>
              <a:t>Probe and challenge questions can and should be asked during all types of activities.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1133396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 share ideas about the first question on the slide. Then ask, “What are some things we’ve discussed today that address this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the Effective Science Teaching chart from day 1</a:t>
            </a:r>
            <a:r>
              <a:rPr lang="en-US" sz="1200" kern="1200" baseline="0" dirty="0">
                <a:solidFill>
                  <a:schemeClr val="tx1"/>
                </a:solidFill>
                <a:latin typeface="+mn-lt"/>
                <a:ea typeface="+mn-ea"/>
                <a:cs typeface="+mn-cs"/>
              </a:rPr>
              <a:t> and</a:t>
            </a:r>
            <a:r>
              <a:rPr lang="en-US" sz="1200" kern="1200" dirty="0">
                <a:solidFill>
                  <a:schemeClr val="tx1"/>
                </a:solidFill>
                <a:latin typeface="+mn-lt"/>
                <a:ea typeface="+mn-ea"/>
                <a:cs typeface="+mn-cs"/>
              </a:rPr>
              <a:t> discuss the remaining questions on the slide. Modify the chart as participants share their ideas.</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80</a:t>
            </a:fld>
            <a:endParaRPr lang="en-US"/>
          </a:p>
        </p:txBody>
      </p:sp>
    </p:spTree>
    <p:extLst>
      <p:ext uri="{BB962C8B-B14F-4D97-AF65-F5344CB8AC3E}">
        <p14:creationId xmlns:p14="http://schemas.microsoft.com/office/powerpoint/2010/main" val="17923107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81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r>
              <a:rPr lang="en-US" dirty="0"/>
              <a:t>5 min </a:t>
            </a:r>
          </a:p>
          <a:p>
            <a:pPr eaLnBrk="1" hangingPunct="1"/>
            <a:endParaRPr lang="en-US" dirty="0"/>
          </a:p>
          <a:p>
            <a:pPr lvl="0"/>
            <a:r>
              <a:rPr lang="en-US" sz="1200" kern="1200" dirty="0">
                <a:solidFill>
                  <a:schemeClr val="tx1"/>
                </a:solidFill>
                <a:latin typeface="+mn-lt"/>
                <a:ea typeface="+mn-ea"/>
                <a:cs typeface="+mn-cs"/>
              </a:rPr>
              <a:t>a. Review today’s focus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Discuss</a:t>
            </a:r>
            <a:r>
              <a:rPr lang="en-US" sz="1200" b="1" kern="1200" dirty="0">
                <a:solidFill>
                  <a:schemeClr val="tx1"/>
                </a:solidFill>
                <a:latin typeface="+mn-lt"/>
                <a:ea typeface="+mn-ea"/>
                <a:cs typeface="+mn-cs"/>
              </a:rPr>
              <a:t>:</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a:t>
            </a: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claims that strategies 4 and 5 are ways of moving student thinking forward. How would you support or challenge that claim? In other words, are you convinced that letting students analyze data and construct explanations will help them move forward toward deeper understandings of science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key ideas do you now have about how to address our science content deepening focus question?”</a:t>
            </a:r>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8559386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t>2 min </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“Tomorrow we’ll focus on another strategy to help move student thinking forward toward deeper understandings of science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homework assignment and have participants copy it into their science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notebooks.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1760EA5-FB00-4593-8455-6AFD80252969}" type="slidenum">
              <a:rPr lang="en-US" smtClean="0"/>
              <a:pPr eaLnBrk="1" hangingPunct="1"/>
              <a:t>82</a:t>
            </a:fld>
            <a:endParaRPr lang="en-US"/>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4533045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83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3</a:t>
            </a:r>
            <a:r>
              <a:rPr lang="en-US" baseline="0" dirty="0"/>
              <a:t> min </a:t>
            </a:r>
          </a:p>
          <a:p>
            <a:pPr eaLnBrk="1" hangingPunct="1"/>
            <a:endParaRPr lang="en-US" baseline="0" dirty="0"/>
          </a:p>
          <a:p>
            <a:pPr marL="0" lvl="0" indent="0">
              <a:buNone/>
            </a:pPr>
            <a:r>
              <a:rPr lang="en-US" sz="1200" kern="1200" dirty="0">
                <a:solidFill>
                  <a:schemeClr val="tx1"/>
                </a:solidFill>
                <a:effectLst/>
                <a:latin typeface="+mn-lt"/>
                <a:ea typeface="+mn-ea"/>
                <a:cs typeface="+mn-cs"/>
              </a:rPr>
              <a:t>a. Have participants reflect on today’s session </a:t>
            </a:r>
            <a:r>
              <a:rPr lang="en-US" sz="1200" kern="1200">
                <a:solidFill>
                  <a:schemeClr val="tx1"/>
                </a:solidFill>
                <a:effectLst/>
                <a:latin typeface="+mn-lt"/>
                <a:ea typeface="+mn-ea"/>
                <a:cs typeface="+mn-cs"/>
              </a:rPr>
              <a:t>and answer the </a:t>
            </a:r>
            <a:r>
              <a:rPr lang="en-US" sz="1200" kern="1200" dirty="0">
                <a:solidFill>
                  <a:schemeClr val="tx1"/>
                </a:solidFill>
                <a:effectLst/>
                <a:latin typeface="+mn-lt"/>
                <a:ea typeface="+mn-ea"/>
                <a:cs typeface="+mn-cs"/>
              </a:rPr>
              <a:t>questions on the Daily Reflections sheet (handout 3.9 in PD program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binder). </a:t>
            </a:r>
          </a:p>
          <a:p>
            <a:pPr marL="228600" lvl="0" indent="-228600">
              <a:buAutoNum type="alphaLcPeriod"/>
            </a:pPr>
            <a:endParaRPr lang="en-US" sz="1200" kern="1200" dirty="0">
              <a:solidFill>
                <a:schemeClr val="tx1"/>
              </a:solidFill>
              <a:effectLst/>
              <a:latin typeface="+mn-lt"/>
              <a:ea typeface="+mn-ea"/>
              <a:cs typeface="+mn-cs"/>
            </a:endParaRPr>
          </a:p>
          <a:p>
            <a:pPr marL="0" lvl="0" indent="0">
              <a:buNone/>
            </a:pPr>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To support this task, encourage participants to refer to the </a:t>
            </a:r>
            <a:r>
              <a:rPr lang="en-US" sz="1200" kern="1200" baseline="0" dirty="0" err="1">
                <a:solidFill>
                  <a:schemeClr val="tx1"/>
                </a:solidFill>
                <a:effectLst/>
                <a:latin typeface="+mn-lt"/>
                <a:ea typeface="+mn-ea"/>
                <a:cs typeface="+mn-cs"/>
              </a:rPr>
              <a:t>STeLLA</a:t>
            </a:r>
            <a:r>
              <a:rPr lang="en-US" sz="1200" kern="1200" baseline="0" dirty="0">
                <a:solidFill>
                  <a:schemeClr val="tx1"/>
                </a:solidFill>
                <a:effectLst/>
                <a:latin typeface="+mn-lt"/>
                <a:ea typeface="+mn-ea"/>
                <a:cs typeface="+mn-cs"/>
              </a:rPr>
              <a:t> strategies booklet, the strategy charts they created for STL strategies 4 and 5, the Effective Science Teaching chart, and their STL Z-fold summary charts.</a:t>
            </a:r>
            <a:endParaRPr lang="en-US" sz="1200" kern="1200" dirty="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7137104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84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85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a:solidFill>
                  <a:srgbClr val="000000"/>
                </a:solidFill>
              </a:rPr>
              <a:t>Hidden slide</a:t>
            </a:r>
            <a:r>
              <a:rPr lang="en-US" sz="1200" kern="1200">
                <a:solidFill>
                  <a:schemeClr val="tx1"/>
                </a:solidFill>
                <a:latin typeface="+mn-lt"/>
                <a:ea typeface="+mn-ea"/>
                <a:cs typeface="+mn-cs"/>
              </a:rPr>
              <a:t>—a</a:t>
            </a:r>
            <a:r>
              <a:rPr lang="en-US" altLang="en-US" baseline="0">
                <a:solidFill>
                  <a:srgbClr val="000000"/>
                </a:solidFill>
              </a:rPr>
              <a:t>vailable for use as needed</a:t>
            </a:r>
            <a:r>
              <a:rPr lang="en-US" altLang="en-US">
                <a:solidFill>
                  <a:srgbClr val="000000"/>
                </a:solidFill>
              </a:rPr>
              <a:t>. </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a:t>30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(12 min): </a:t>
            </a:r>
            <a:r>
              <a:rPr lang="en-US" sz="1200" kern="1200" dirty="0">
                <a:solidFill>
                  <a:schemeClr val="tx1"/>
                </a:solidFill>
                <a:latin typeface="+mn-lt"/>
                <a:ea typeface="+mn-ea"/>
                <a:cs typeface="+mn-cs"/>
              </a:rPr>
              <a:t>Divide participants into two groups and assign one strategy to each group. Have one group create a chart</a:t>
            </a:r>
            <a:r>
              <a:rPr lang="en-US" sz="1200" kern="1200" baseline="0" dirty="0">
                <a:solidFill>
                  <a:schemeClr val="tx1"/>
                </a:solidFill>
                <a:latin typeface="+mn-lt"/>
                <a:ea typeface="+mn-ea"/>
                <a:cs typeface="+mn-cs"/>
              </a:rPr>
              <a:t> listing </a:t>
            </a:r>
            <a:r>
              <a:rPr lang="en-US" sz="1200" kern="1200" dirty="0">
                <a:solidFill>
                  <a:schemeClr val="tx1"/>
                </a:solidFill>
                <a:latin typeface="+mn-lt"/>
                <a:ea typeface="+mn-ea"/>
                <a:cs typeface="+mn-cs"/>
              </a:rPr>
              <a:t>the purpose and key features of strategy 4, and have the other group chart the purpose and key features of strategy 5. Each group should be prepared to answer the discussion question for the assigned strategy.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(18 min):</a:t>
            </a:r>
            <a:r>
              <a:rPr lang="en-US" sz="1200" kern="1200" dirty="0">
                <a:solidFill>
                  <a:schemeClr val="tx1"/>
                </a:solidFill>
                <a:latin typeface="+mn-lt"/>
                <a:ea typeface="+mn-ea"/>
                <a:cs typeface="+mn-cs"/>
              </a:rPr>
              <a:t> Have groups report the purpose and key features of each strategy.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Strategy 4 involves activities that engage students in organizing their data and/or observations and looking for patterns and meaning</a:t>
            </a:r>
            <a:r>
              <a:rPr lang="en-US" sz="1200" kern="1200" baseline="0" dirty="0">
                <a:solidFill>
                  <a:schemeClr val="tx1"/>
                </a:solidFill>
                <a:latin typeface="+mn-lt"/>
                <a:ea typeface="+mn-ea"/>
                <a:cs typeface="+mn-cs"/>
              </a:rPr>
              <a:t> in them</a:t>
            </a:r>
            <a:r>
              <a:rPr lang="en-US" sz="1200" kern="1200" dirty="0">
                <a:solidFill>
                  <a:schemeClr val="tx1"/>
                </a:solidFill>
                <a:latin typeface="+mn-lt"/>
                <a:ea typeface="+mn-ea"/>
                <a:cs typeface="+mn-cs"/>
              </a:rPr>
              <a:t>. They aren’t just “doing” activities or describing their observations. </a:t>
            </a:r>
          </a:p>
          <a:p>
            <a:pPr marL="228600" indent="-137160">
              <a:buFont typeface="Arial" pitchFamily="34" charset="0"/>
              <a:buChar char="•"/>
            </a:pPr>
            <a:r>
              <a:rPr lang="en-US" sz="1200" kern="1200" dirty="0">
                <a:solidFill>
                  <a:schemeClr val="tx1"/>
                </a:solidFill>
                <a:latin typeface="+mn-lt"/>
                <a:ea typeface="+mn-ea"/>
                <a:cs typeface="+mn-cs"/>
              </a:rPr>
              <a:t>Strategy 5 engages students in learning how to use logical thinking, evidence, and science ideas to construct explanations of scientific data or phenomena they have observed. It also engages them in critiquing various proposed explanations through scientific argumentation.</a:t>
            </a:r>
          </a:p>
          <a:p>
            <a:pPr marL="228600" indent="-137160">
              <a:buFont typeface="Arial" pitchFamily="34" charset="0"/>
              <a:buChar char="•"/>
            </a:pPr>
            <a:r>
              <a:rPr lang="en-US" sz="1200" u="none"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that these strategies are closely related and will overlap in some activities. However, each has a specific purpose and unique attributes.</a:t>
            </a:r>
            <a:r>
              <a:rPr lang="en-US" dirty="0"/>
              <a:t> </a:t>
            </a:r>
            <a:endParaRPr lang="en-US" sz="1200" kern="1200" dirty="0">
              <a:solidFill>
                <a:schemeClr val="tx1"/>
              </a:solidFill>
              <a:latin typeface="+mn-lt"/>
              <a:ea typeface="+mn-ea"/>
              <a:cs typeface="+mn-cs"/>
            </a:endParaRPr>
          </a:p>
          <a:p>
            <a:pPr marL="228600" indent="-228600">
              <a:buFont typeface="+mj-lt"/>
              <a:buAutoNum type="alphaLcParenR"/>
            </a:pPr>
            <a:endParaRPr lang="en-US" sz="1600" dirty="0"/>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55771C1-120E-4335-85AD-AA644CB5C253}" type="slidenum">
              <a:rPr lang="en-US" smtClean="0"/>
              <a:pPr eaLnBrk="1" hangingPunct="1"/>
              <a:t>9</a:t>
            </a:fld>
            <a:endParaRPr lang="en-US"/>
          </a:p>
        </p:txBody>
      </p:sp>
    </p:spTree>
    <p:extLst>
      <p:ext uri="{BB962C8B-B14F-4D97-AF65-F5344CB8AC3E}">
        <p14:creationId xmlns:p14="http://schemas.microsoft.com/office/powerpoint/2010/main" val="343064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82320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73134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9306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7690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361386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1911338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08154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ClV9j8R6c4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embed/-jZNUjG_7p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5.xml"/><Relationship Id="rId5" Type="http://schemas.openxmlformats.org/officeDocument/2006/relationships/hyperlink" Target="https://www.youtube.com/embed/ayaFN3vy3sw" TargetMode="External"/><Relationship Id="rId4" Type="http://schemas.openxmlformats.org/officeDocument/2006/relationships/hyperlink" Target="01%20Stella2-04-potter4-L4%20C1-2.mp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hyperlink" Target="https://www.youtube.com/embed/YMktuQdUvxk" TargetMode="External"/><Relationship Id="rId4" Type="http://schemas.openxmlformats.org/officeDocument/2006/relationships/hyperlink" Target="01%20Stella2-04-potter4-L4%20C1-2.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282950" y="2514600"/>
            <a:ext cx="2127250" cy="646331"/>
          </a:xfrm>
          <a:prstGeom prst="rect">
            <a:avLst/>
          </a:prstGeom>
          <a:noFill/>
        </p:spPr>
        <p:txBody>
          <a:bodyPr wrap="square" rtlCol="0">
            <a:spAutoFit/>
          </a:bodyPr>
          <a:lstStyle/>
          <a:p>
            <a:pPr algn="ctr"/>
            <a:r>
              <a:rPr lang="en-US" sz="3600" dirty="0">
                <a:solidFill>
                  <a:srgbClr val="1F497D"/>
                </a:solidFill>
                <a:latin typeface="Calibri" pitchFamily="34" charset="0"/>
              </a:rPr>
              <a:t>Day 3</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br>
              <a:rPr lang="en-US" dirty="0"/>
            </a:br>
            <a:r>
              <a:rPr lang="en-US" sz="4400" dirty="0"/>
              <a:t>Relationships between Strategies 4 and 5</a:t>
            </a:r>
            <a:br>
              <a:rPr lang="en-US" dirty="0"/>
            </a:br>
            <a:endParaRPr lang="en-US" dirty="0"/>
          </a:p>
        </p:txBody>
      </p:sp>
      <p:sp>
        <p:nvSpPr>
          <p:cNvPr id="3" name="Content Placeholder 2"/>
          <p:cNvSpPr>
            <a:spLocks noGrp="1"/>
          </p:cNvSpPr>
          <p:nvPr>
            <p:ph idx="1"/>
          </p:nvPr>
        </p:nvSpPr>
        <p:spPr>
          <a:xfrm>
            <a:off x="533400" y="1219200"/>
            <a:ext cx="8153400" cy="5257800"/>
          </a:xfrm>
        </p:spPr>
        <p:txBody>
          <a:bodyPr/>
          <a:lstStyle/>
          <a:p>
            <a:pPr marL="0" lvl="1" indent="0" eaLnBrk="1" hangingPunct="1">
              <a:spcAft>
                <a:spcPts val="1200"/>
              </a:spcAft>
              <a:buNone/>
              <a:tabLst>
                <a:tab pos="137160" algn="l"/>
              </a:tabLst>
            </a:pPr>
            <a:r>
              <a:rPr lang="en-US" sz="2800" dirty="0"/>
              <a:t>Discuss the question assigned to your group and be ready to share your ideas:</a:t>
            </a:r>
          </a:p>
          <a:p>
            <a:pPr marL="274320" lvl="1" indent="0" eaLnBrk="1" hangingPunct="1">
              <a:spcBef>
                <a:spcPts val="0"/>
              </a:spcBef>
              <a:spcAft>
                <a:spcPts val="600"/>
              </a:spcAft>
              <a:buNone/>
            </a:pPr>
            <a:r>
              <a:rPr lang="en-US" sz="2800" b="1" dirty="0"/>
              <a:t>Group 1:</a:t>
            </a:r>
            <a:r>
              <a:rPr lang="en-US" sz="2800" dirty="0"/>
              <a:t> How is analyzing/interpreting different from describing observations? </a:t>
            </a:r>
          </a:p>
          <a:p>
            <a:pPr marL="274637" lvl="1" indent="0" eaLnBrk="1" hangingPunct="1">
              <a:spcBef>
                <a:spcPts val="0"/>
              </a:spcBef>
              <a:spcAft>
                <a:spcPts val="600"/>
              </a:spcAft>
              <a:buNone/>
            </a:pPr>
            <a:r>
              <a:rPr lang="en-US" sz="2800" b="1" dirty="0"/>
              <a:t>Group 2:</a:t>
            </a:r>
            <a:r>
              <a:rPr lang="en-US" sz="2800" dirty="0"/>
              <a:t> How are strategy 4 and strategy 5 different? How are they related? </a:t>
            </a:r>
            <a:endParaRPr lang="en-US" sz="2800" b="1" dirty="0"/>
          </a:p>
          <a:p>
            <a:pPr marL="274637" lvl="1" indent="0" eaLnBrk="1" hangingPunct="1">
              <a:spcBef>
                <a:spcPts val="0"/>
              </a:spcBef>
              <a:spcAft>
                <a:spcPts val="600"/>
              </a:spcAft>
              <a:buNone/>
            </a:pPr>
            <a:r>
              <a:rPr lang="en-US" sz="2800" b="1" dirty="0"/>
              <a:t>Group 3: </a:t>
            </a:r>
            <a:r>
              <a:rPr lang="en-US" sz="2800" dirty="0"/>
              <a:t>How are scientific explanation and scientific argumentation related? How are they different? How are arguments in science </a:t>
            </a:r>
            <a:br>
              <a:rPr lang="en-US" sz="2800" dirty="0"/>
            </a:br>
            <a:r>
              <a:rPr lang="en-US" sz="2800" dirty="0"/>
              <a:t>different from arguments </a:t>
            </a:r>
            <a:br>
              <a:rPr lang="en-US" sz="2800" dirty="0"/>
            </a:br>
            <a:r>
              <a:rPr lang="en-US" sz="2800" dirty="0"/>
              <a:t>in everyday situations? </a:t>
            </a:r>
          </a:p>
          <a:p>
            <a:pPr lvl="4"/>
            <a:endParaRPr lang="en-US" dirty="0"/>
          </a:p>
        </p:txBody>
      </p:sp>
      <p:sp>
        <p:nvSpPr>
          <p:cNvPr id="4" name="TextBox 3"/>
          <p:cNvSpPr txBox="1"/>
          <p:nvPr/>
        </p:nvSpPr>
        <p:spPr>
          <a:xfrm>
            <a:off x="5029200" y="5257800"/>
            <a:ext cx="3810000" cy="1323439"/>
          </a:xfrm>
          <a:prstGeom prst="rect">
            <a:avLst/>
          </a:prstGeom>
          <a:noFill/>
        </p:spPr>
        <p:txBody>
          <a:bodyPr wrap="square" rtlCol="0">
            <a:spAutoFit/>
          </a:bodyPr>
          <a:lstStyle/>
          <a:p>
            <a:r>
              <a:rPr lang="en-US" sz="2000" dirty="0">
                <a:solidFill>
                  <a:srgbClr val="0070C0"/>
                </a:solidFill>
                <a:latin typeface="Calibri" pitchFamily="34" charset="0"/>
              </a:rPr>
              <a:t>To support your responses, use the </a:t>
            </a:r>
            <a:r>
              <a:rPr lang="en-US" sz="2000" dirty="0" err="1">
                <a:solidFill>
                  <a:srgbClr val="0070C0"/>
                </a:solidFill>
                <a:latin typeface="Calibri" pitchFamily="34" charset="0"/>
              </a:rPr>
              <a:t>STeLLA</a:t>
            </a:r>
            <a:r>
              <a:rPr lang="en-US" sz="2000" dirty="0">
                <a:solidFill>
                  <a:srgbClr val="0070C0"/>
                </a:solidFill>
                <a:latin typeface="Calibri" pitchFamily="34" charset="0"/>
              </a:rPr>
              <a:t> strategies booklet and Quick Reference Tools for Strategies 4 and 5 (handout 3.1).</a:t>
            </a:r>
          </a:p>
        </p:txBody>
      </p:sp>
    </p:spTree>
    <p:extLst>
      <p:ext uri="{BB962C8B-B14F-4D97-AF65-F5344CB8AC3E}">
        <p14:creationId xmlns:p14="http://schemas.microsoft.com/office/powerpoint/2010/main" val="1938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Practice Identifying Strategies 4 and 5</a:t>
            </a:r>
          </a:p>
        </p:txBody>
      </p:sp>
      <p:sp>
        <p:nvSpPr>
          <p:cNvPr id="3" name="Content Placeholder 2"/>
          <p:cNvSpPr>
            <a:spLocks noGrp="1"/>
          </p:cNvSpPr>
          <p:nvPr>
            <p:ph idx="1"/>
          </p:nvPr>
        </p:nvSpPr>
        <p:spPr>
          <a:xfrm>
            <a:off x="533400" y="1219200"/>
            <a:ext cx="8458200" cy="5105400"/>
          </a:xfrm>
        </p:spPr>
        <p:txBody>
          <a:bodyPr/>
          <a:lstStyle/>
          <a:p>
            <a:pPr marL="0" indent="0">
              <a:spcBef>
                <a:spcPts val="600"/>
              </a:spcBef>
              <a:spcAft>
                <a:spcPts val="600"/>
              </a:spcAft>
              <a:buNone/>
            </a:pPr>
            <a:r>
              <a:rPr lang="en-US" sz="2800" dirty="0"/>
              <a:t>Examine student statements made during a science-class activity. Decide whether each statement represents the following:</a:t>
            </a:r>
          </a:p>
          <a:p>
            <a:pPr marL="731520" lvl="1" indent="-365760">
              <a:spcBef>
                <a:spcPts val="0"/>
              </a:spcBef>
              <a:spcAft>
                <a:spcPts val="600"/>
              </a:spcAft>
            </a:pPr>
            <a:r>
              <a:rPr lang="en-US" sz="2800" dirty="0"/>
              <a:t>An observation</a:t>
            </a:r>
          </a:p>
          <a:p>
            <a:pPr marL="731520" lvl="1" indent="-365760">
              <a:spcBef>
                <a:spcPts val="0"/>
              </a:spcBef>
              <a:spcAft>
                <a:spcPts val="600"/>
              </a:spcAft>
            </a:pPr>
            <a:r>
              <a:rPr lang="en-US" sz="2800" dirty="0"/>
              <a:t>An analysis or interpretation of the observations </a:t>
            </a:r>
            <a:br>
              <a:rPr lang="en-US" sz="2800" dirty="0"/>
            </a:br>
            <a:r>
              <a:rPr lang="en-US" sz="2800" dirty="0"/>
              <a:t>(e.g., describing a pattern) (strategy 4)</a:t>
            </a:r>
          </a:p>
          <a:p>
            <a:pPr marL="731520" lvl="1" indent="-365760">
              <a:spcBef>
                <a:spcPts val="0"/>
              </a:spcBef>
              <a:spcAft>
                <a:spcPts val="600"/>
              </a:spcAft>
            </a:pPr>
            <a:r>
              <a:rPr lang="en-US" sz="2800" dirty="0"/>
              <a:t>An attempt to construct an explanation that has a </a:t>
            </a:r>
            <a:br>
              <a:rPr lang="en-US" sz="2800" dirty="0"/>
            </a:br>
            <a:r>
              <a:rPr lang="en-US" sz="2800" dirty="0"/>
              <a:t>claim, some evidence, and/or reasoning that uses science ideas (strategy 5)</a:t>
            </a:r>
          </a:p>
          <a:p>
            <a:pPr marL="731520" lvl="1" indent="-365760">
              <a:spcBef>
                <a:spcPts val="0"/>
              </a:spcBef>
              <a:spcAft>
                <a:spcPts val="600"/>
              </a:spcAft>
            </a:pPr>
            <a:r>
              <a:rPr lang="en-US" sz="2800" dirty="0"/>
              <a:t>An attempt to construct an argument (strategy 5)</a:t>
            </a:r>
          </a:p>
        </p:txBody>
      </p:sp>
      <p:sp>
        <p:nvSpPr>
          <p:cNvPr id="4" name="TextBox 3"/>
          <p:cNvSpPr txBox="1"/>
          <p:nvPr/>
        </p:nvSpPr>
        <p:spPr>
          <a:xfrm>
            <a:off x="4495800" y="5943600"/>
            <a:ext cx="4143555" cy="707886"/>
          </a:xfrm>
          <a:prstGeom prst="rect">
            <a:avLst/>
          </a:prstGeom>
          <a:noFill/>
        </p:spPr>
        <p:txBody>
          <a:bodyPr wrap="square" rtlCol="0">
            <a:spAutoFit/>
          </a:bodyPr>
          <a:lstStyle/>
          <a:p>
            <a:r>
              <a:rPr lang="en-US" sz="2000" dirty="0">
                <a:solidFill>
                  <a:srgbClr val="0070C0"/>
                </a:solidFill>
                <a:latin typeface="Calibri" pitchFamily="34" charset="0"/>
              </a:rPr>
              <a:t>Refer to Practice Identifying Strategies 4 and 5 (handout 3.2).</a:t>
            </a:r>
          </a:p>
        </p:txBody>
      </p:sp>
    </p:spTree>
    <p:extLst>
      <p:ext uri="{BB962C8B-B14F-4D97-AF65-F5344CB8AC3E}">
        <p14:creationId xmlns:p14="http://schemas.microsoft.com/office/powerpoint/2010/main" val="38913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video transcript (handout 3.3 in your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4676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781800" cy="990600"/>
          </a:xfrm>
        </p:spPr>
        <p:txBody>
          <a:bodyPr>
            <a:noAutofit/>
          </a:bodyPr>
          <a:lstStyle/>
          <a:p>
            <a:pPr eaLnBrk="1" hangingPunct="1"/>
            <a:r>
              <a:rPr lang="en-US" sz="3800" dirty="0"/>
              <a:t>Lesson Analysis: </a:t>
            </a:r>
            <a:r>
              <a:rPr lang="en-US" sz="3800" b="1" dirty="0"/>
              <a:t>Identify</a:t>
            </a:r>
            <a:r>
              <a:rPr lang="en-US" sz="3800" dirty="0"/>
              <a:t> Strategy 4</a:t>
            </a:r>
          </a:p>
        </p:txBody>
      </p:sp>
      <p:sp>
        <p:nvSpPr>
          <p:cNvPr id="22531" name="Rectangle 3"/>
          <p:cNvSpPr>
            <a:spLocks noGrp="1" noChangeArrowheads="1"/>
          </p:cNvSpPr>
          <p:nvPr>
            <p:ph idx="1"/>
          </p:nvPr>
        </p:nvSpPr>
        <p:spPr>
          <a:xfrm>
            <a:off x="457200" y="1371600"/>
            <a:ext cx="8458200" cy="4953000"/>
          </a:xfrm>
        </p:spPr>
        <p:txBody>
          <a:bodyPr/>
          <a:lstStyle/>
          <a:p>
            <a:pPr marL="0" indent="0" eaLnBrk="1" hangingPunct="1">
              <a:buNone/>
            </a:pPr>
            <a:r>
              <a:rPr lang="en-US" sz="2700" dirty="0">
                <a:solidFill>
                  <a:srgbClr val="FF0000"/>
                </a:solidFill>
              </a:rPr>
              <a:t>Identify</a:t>
            </a:r>
            <a:r>
              <a:rPr lang="en-US" sz="2700" dirty="0"/>
              <a:t> instances where the teacher or the students are engaged in </a:t>
            </a:r>
            <a:r>
              <a:rPr lang="en-US" sz="2700" b="1" dirty="0"/>
              <a:t>analyzing and interpreting data and observations</a:t>
            </a:r>
            <a:r>
              <a:rPr lang="en-US" sz="2700" dirty="0"/>
              <a:t> by</a:t>
            </a:r>
          </a:p>
          <a:p>
            <a:pPr marL="731520" lvl="2" indent="-365760"/>
            <a:r>
              <a:rPr lang="en-US" sz="2700" dirty="0"/>
              <a:t>clarifying key observations,</a:t>
            </a:r>
          </a:p>
          <a:p>
            <a:pPr marL="731520" lvl="2" indent="-365760"/>
            <a:r>
              <a:rPr lang="en-US" sz="2700" dirty="0"/>
              <a:t>identifying a pattern in the observations,</a:t>
            </a:r>
          </a:p>
          <a:p>
            <a:pPr marL="731520" lvl="2" indent="-365760"/>
            <a:r>
              <a:rPr lang="en-US" sz="2700" dirty="0"/>
              <a:t>identifying what needs to be explained,</a:t>
            </a:r>
          </a:p>
          <a:p>
            <a:pPr marL="731520" lvl="2" indent="-365760"/>
            <a:r>
              <a:rPr lang="en-US" sz="2700" dirty="0"/>
              <a:t>organizing data/observations, and/or</a:t>
            </a:r>
          </a:p>
          <a:p>
            <a:pPr marL="731520" lvl="2" indent="-365760"/>
            <a:r>
              <a:rPr lang="en-US" sz="2700" dirty="0"/>
              <a:t>trying to make sense of the observations (analyzing, interpreting).</a:t>
            </a:r>
          </a:p>
          <a:p>
            <a:pPr marL="0" lvl="2" indent="0">
              <a:buNone/>
            </a:pPr>
            <a:r>
              <a:rPr lang="en-US" sz="2700" b="1" dirty="0"/>
              <a:t>Discuss: </a:t>
            </a:r>
            <a:r>
              <a:rPr lang="en-US" sz="2700" dirty="0"/>
              <a:t>How are these actions implemented in the video? </a:t>
            </a:r>
          </a:p>
          <a:p>
            <a:pPr marL="0" lvl="2" indent="0">
              <a:buNone/>
            </a:pPr>
            <a:endParaRPr lang="en-US" sz="2600" dirty="0"/>
          </a:p>
        </p:txBody>
      </p:sp>
      <p:sp>
        <p:nvSpPr>
          <p:cNvPr id="2" name="TextBox 1">
            <a:hlinkClick r:id="rId3" action="ppaction://hlinkfile"/>
          </p:cNvPr>
          <p:cNvSpPr txBox="1"/>
          <p:nvPr/>
        </p:nvSpPr>
        <p:spPr>
          <a:xfrm>
            <a:off x="3429000" y="6248400"/>
            <a:ext cx="4969374" cy="369332"/>
          </a:xfrm>
          <a:prstGeom prst="rect">
            <a:avLst/>
          </a:prstGeom>
          <a:noFill/>
        </p:spPr>
        <p:txBody>
          <a:bodyPr wrap="non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4"/>
              </a:rPr>
              <a:t>3.1_stella2-04-potter4-L4_C1-2</a:t>
            </a:r>
            <a:endParaRPr lang="en-US" dirty="0">
              <a:latin typeface="Calibri" pitchFamily="34" charset="0"/>
            </a:endParaRPr>
          </a:p>
        </p:txBody>
      </p:sp>
      <p:sp>
        <p:nvSpPr>
          <p:cNvPr id="6" name="TextBox 5"/>
          <p:cNvSpPr txBox="1"/>
          <p:nvPr/>
        </p:nvSpPr>
        <p:spPr>
          <a:xfrm>
            <a:off x="76962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45597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6781800" cy="990600"/>
          </a:xfrm>
        </p:spPr>
        <p:txBody>
          <a:bodyPr>
            <a:noAutofit/>
          </a:bodyPr>
          <a:lstStyle/>
          <a:p>
            <a:pPr eaLnBrk="1" hangingPunct="1"/>
            <a:r>
              <a:rPr lang="en-US" sz="3400" dirty="0"/>
              <a:t>Lesson Analysis: </a:t>
            </a:r>
            <a:r>
              <a:rPr lang="en-US" sz="3400" b="1" dirty="0"/>
              <a:t>Analyze </a:t>
            </a:r>
            <a:r>
              <a:rPr lang="en-US" sz="3400" dirty="0"/>
              <a:t>Strategy 4 and </a:t>
            </a:r>
            <a:r>
              <a:rPr lang="en-US" sz="3400" b="1" dirty="0"/>
              <a:t>Reflect</a:t>
            </a:r>
          </a:p>
        </p:txBody>
      </p:sp>
      <p:sp>
        <p:nvSpPr>
          <p:cNvPr id="22531" name="Rectangle 3"/>
          <p:cNvSpPr>
            <a:spLocks noGrp="1" noChangeArrowheads="1"/>
          </p:cNvSpPr>
          <p:nvPr>
            <p:ph idx="1"/>
          </p:nvPr>
        </p:nvSpPr>
        <p:spPr>
          <a:xfrm>
            <a:off x="457200" y="1648414"/>
            <a:ext cx="8229600" cy="4904786"/>
          </a:xfrm>
        </p:spPr>
        <p:txBody>
          <a:bodyPr/>
          <a:lstStyle/>
          <a:p>
            <a:pPr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spcBef>
                <a:spcPts val="600"/>
              </a:spcBef>
            </a:pPr>
            <a:r>
              <a:rPr lang="en-US" sz="2600" dirty="0"/>
              <a:t>What student thinking is revealed in the video clip by engaging students in analysis and interpretation?</a:t>
            </a:r>
          </a:p>
          <a:p>
            <a:pPr marL="731520" lvl="1" indent="-365760" eaLnBrk="1" hangingPunct="1">
              <a:spcBef>
                <a:spcPts val="600"/>
              </a:spcBef>
            </a:pPr>
            <a:r>
              <a:rPr lang="en-US" sz="2600" dirty="0"/>
              <a:t>Were any opportunities missed for engaging students in analyzing and interpreting data and observations?</a:t>
            </a:r>
          </a:p>
          <a:p>
            <a:pPr>
              <a:buNone/>
            </a:pPr>
            <a:r>
              <a:rPr lang="en-US" sz="2600" b="1" dirty="0">
                <a:solidFill>
                  <a:srgbClr val="FF0000"/>
                </a:solidFill>
              </a:rPr>
              <a:t>Reflect</a:t>
            </a:r>
          </a:p>
          <a:p>
            <a:pPr marL="731520" lvl="1" indent="-365760">
              <a:spcBef>
                <a:spcPts val="600"/>
              </a:spcBef>
            </a:pPr>
            <a:r>
              <a:rPr lang="en-US" sz="2600" dirty="0"/>
              <a:t>What did you learn about strategy 4 from analyzing this video clip? </a:t>
            </a:r>
          </a:p>
          <a:p>
            <a:pPr marL="731520" lvl="1" indent="-365760">
              <a:spcBef>
                <a:spcPts val="600"/>
              </a:spcBef>
            </a:pPr>
            <a:r>
              <a:rPr lang="en-US" sz="2600" dirty="0"/>
              <a:t>Did the analysis process focus your attention on aspects you might not have noticed before? If yes, what is one example? </a:t>
            </a:r>
          </a:p>
          <a:p>
            <a:pPr marL="274637" lvl="1" indent="0">
              <a:buNone/>
            </a:pPr>
            <a:r>
              <a:rPr lang="en-US" dirty="0"/>
              <a:t> </a:t>
            </a:r>
            <a:endParaRPr lang="en-US" sz="2000" dirty="0"/>
          </a:p>
        </p:txBody>
      </p:sp>
      <p:sp>
        <p:nvSpPr>
          <p:cNvPr id="5" name="TextBox 4"/>
          <p:cNvSpPr txBox="1"/>
          <p:nvPr/>
        </p:nvSpPr>
        <p:spPr>
          <a:xfrm>
            <a:off x="76200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03495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43900" cy="1371600"/>
          </a:xfrm>
        </p:spPr>
        <p:txBody>
          <a:bodyPr>
            <a:normAutofit/>
          </a:bodyPr>
          <a:lstStyle/>
          <a:p>
            <a:pPr>
              <a:spcBef>
                <a:spcPts val="0"/>
              </a:spcBef>
            </a:pPr>
            <a:r>
              <a:rPr lang="en-US" dirty="0"/>
              <a:t>Strategy 5 Practice: Explanation and Argumentation			</a:t>
            </a:r>
          </a:p>
        </p:txBody>
      </p:sp>
      <p:sp>
        <p:nvSpPr>
          <p:cNvPr id="3" name="Content Placeholder 2"/>
          <p:cNvSpPr>
            <a:spLocks noGrp="1"/>
          </p:cNvSpPr>
          <p:nvPr>
            <p:ph idx="1"/>
          </p:nvPr>
        </p:nvSpPr>
        <p:spPr>
          <a:xfrm>
            <a:off x="533400" y="1752600"/>
            <a:ext cx="8305800" cy="4800600"/>
          </a:xfrm>
        </p:spPr>
        <p:txBody>
          <a:bodyPr/>
          <a:lstStyle/>
          <a:p>
            <a:pPr marL="0" indent="0">
              <a:buNone/>
            </a:pPr>
            <a:r>
              <a:rPr lang="en-US" sz="2800" dirty="0"/>
              <a:t>Analyze the sample transcript in the strategies booklet to find evidence of students engaged in </a:t>
            </a:r>
            <a:r>
              <a:rPr lang="en-US" sz="2800" b="1" dirty="0"/>
              <a:t>constructing explanations and arguments </a:t>
            </a:r>
            <a:r>
              <a:rPr lang="en-US" sz="2800" dirty="0"/>
              <a:t>by</a:t>
            </a:r>
          </a:p>
          <a:p>
            <a:pPr marL="731520" lvl="2" indent="-365760">
              <a:spcBef>
                <a:spcPts val="300"/>
              </a:spcBef>
            </a:pPr>
            <a:r>
              <a:rPr lang="en-US" sz="2800" dirty="0"/>
              <a:t>making a claim that answers the investigation question,</a:t>
            </a:r>
          </a:p>
          <a:p>
            <a:pPr marL="731520" lvl="2" indent="-365760">
              <a:spcBef>
                <a:spcPts val="300"/>
              </a:spcBef>
            </a:pPr>
            <a:r>
              <a:rPr lang="en-US" sz="2800" dirty="0"/>
              <a:t>making a claim and supporting it with evidence,</a:t>
            </a:r>
          </a:p>
          <a:p>
            <a:pPr marL="731520" lvl="2" indent="-365760">
              <a:spcBef>
                <a:spcPts val="300"/>
              </a:spcBef>
            </a:pPr>
            <a:r>
              <a:rPr lang="en-US" sz="2800" dirty="0"/>
              <a:t>making a claim and supporting it with science ideas,</a:t>
            </a:r>
          </a:p>
          <a:p>
            <a:pPr marL="731520" lvl="2" indent="-365760">
              <a:spcBef>
                <a:spcPts val="300"/>
              </a:spcBef>
            </a:pPr>
            <a:r>
              <a:rPr lang="en-US" sz="2800" dirty="0"/>
              <a:t>using logical reasoning to explain why the evidence supports a claim, and/or </a:t>
            </a:r>
          </a:p>
          <a:p>
            <a:pPr marL="731520" lvl="2" indent="-365760">
              <a:spcBef>
                <a:spcPts val="300"/>
              </a:spcBef>
            </a:pPr>
            <a:r>
              <a:rPr lang="en-US" sz="2800" dirty="0"/>
              <a:t>making an argument. </a:t>
            </a:r>
          </a:p>
          <a:p>
            <a:pPr marL="60325" lvl="2" indent="0">
              <a:buNone/>
            </a:pPr>
            <a:endParaRPr lang="en-US" sz="2800" dirty="0"/>
          </a:p>
        </p:txBody>
      </p:sp>
    </p:spTree>
    <p:extLst>
      <p:ext uri="{BB962C8B-B14F-4D97-AF65-F5344CB8AC3E}">
        <p14:creationId xmlns:p14="http://schemas.microsoft.com/office/powerpoint/2010/main" val="2219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sz="3600" dirty="0"/>
              <a:t>Lesson Analysis: </a:t>
            </a:r>
            <a:r>
              <a:rPr lang="en-US" sz="3600" b="1" dirty="0"/>
              <a:t>Review</a:t>
            </a:r>
            <a:r>
              <a:rPr lang="en-US" sz="3600" dirty="0"/>
              <a:t> Lesson </a:t>
            </a:r>
            <a:br>
              <a:rPr lang="en-US" sz="3600" dirty="0"/>
            </a:br>
            <a:r>
              <a:rPr lang="en-US" sz="3600" dirty="0"/>
              <a:t>Context</a:t>
            </a:r>
          </a:p>
        </p:txBody>
      </p:sp>
      <p:sp>
        <p:nvSpPr>
          <p:cNvPr id="3" name="Content Placeholder 2"/>
          <p:cNvSpPr>
            <a:spLocks noGrp="1"/>
          </p:cNvSpPr>
          <p:nvPr>
            <p:ph idx="1"/>
          </p:nvPr>
        </p:nvSpPr>
        <p:spPr>
          <a:xfrm>
            <a:off x="609600" y="1752600"/>
            <a:ext cx="8229600" cy="4876800"/>
          </a:xfrm>
        </p:spPr>
        <p:txBody>
          <a:bodyPr/>
          <a:lstStyle/>
          <a:p>
            <a:pPr marL="0" indent="0">
              <a:buNone/>
            </a:pPr>
            <a:r>
              <a:rPr lang="en-US" sz="3200" dirty="0"/>
              <a:t>Read the lesson context at the top of the video transcript (handout 3.4 in your program binder). </a:t>
            </a:r>
          </a:p>
          <a:p>
            <a:pPr marL="0" indent="0">
              <a:buNone/>
            </a:pPr>
            <a:endParaRPr lang="en-US" sz="2800" dirty="0"/>
          </a:p>
          <a:p>
            <a:endParaRPr lang="en-US" dirty="0"/>
          </a:p>
        </p:txBody>
      </p:sp>
      <p:sp>
        <p:nvSpPr>
          <p:cNvPr id="4" name="TextBox 3"/>
          <p:cNvSpPr txBox="1"/>
          <p:nvPr/>
        </p:nvSpPr>
        <p:spPr>
          <a:xfrm>
            <a:off x="7543800" y="7620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07158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458200" cy="990600"/>
          </a:xfrm>
        </p:spPr>
        <p:txBody>
          <a:bodyPr>
            <a:noAutofit/>
          </a:bodyPr>
          <a:lstStyle/>
          <a:p>
            <a:pPr eaLnBrk="1" hangingPunct="1">
              <a:spcBef>
                <a:spcPts val="600"/>
              </a:spcBef>
            </a:pPr>
            <a:r>
              <a:rPr lang="en-US" sz="3800" dirty="0"/>
              <a:t>Lesson Analysis: </a:t>
            </a:r>
            <a:r>
              <a:rPr lang="en-US" sz="3800" b="1" dirty="0"/>
              <a:t>Identify</a:t>
            </a:r>
            <a:r>
              <a:rPr lang="en-US" sz="3800" dirty="0"/>
              <a:t> Strategy 5</a:t>
            </a:r>
            <a:br>
              <a:rPr lang="en-US" sz="3600" dirty="0"/>
            </a:br>
            <a:endParaRPr lang="en-US" sz="3600" dirty="0"/>
          </a:p>
        </p:txBody>
      </p:sp>
      <p:sp>
        <p:nvSpPr>
          <p:cNvPr id="22531" name="Rectangle 3"/>
          <p:cNvSpPr>
            <a:spLocks noGrp="1" noChangeArrowheads="1"/>
          </p:cNvSpPr>
          <p:nvPr>
            <p:ph idx="1"/>
          </p:nvPr>
        </p:nvSpPr>
        <p:spPr>
          <a:xfrm>
            <a:off x="457200" y="1447800"/>
            <a:ext cx="8382000" cy="4525962"/>
          </a:xfrm>
        </p:spPr>
        <p:txBody>
          <a:bodyPr/>
          <a:lstStyle/>
          <a:p>
            <a:pPr marL="0" indent="0" eaLnBrk="1" hangingPunct="1">
              <a:buNone/>
            </a:pPr>
            <a:r>
              <a:rPr lang="en-US" sz="2500" dirty="0">
                <a:solidFill>
                  <a:srgbClr val="FF0000"/>
                </a:solidFill>
              </a:rPr>
              <a:t>Identify</a:t>
            </a:r>
            <a:r>
              <a:rPr lang="en-US" sz="2500" dirty="0"/>
              <a:t> instances in the video clip where students are </a:t>
            </a:r>
            <a:r>
              <a:rPr lang="en-US" sz="2500" b="1" dirty="0"/>
              <a:t>constructing explanations or arguments</a:t>
            </a:r>
            <a:r>
              <a:rPr lang="en-US" sz="2500" dirty="0"/>
              <a:t> by</a:t>
            </a:r>
          </a:p>
          <a:p>
            <a:pPr marL="731520" lvl="2" indent="-365760">
              <a:spcBef>
                <a:spcPts val="400"/>
              </a:spcBef>
            </a:pPr>
            <a:r>
              <a:rPr lang="en-US" sz="2500" dirty="0"/>
              <a:t>stating an explanation or claim, </a:t>
            </a:r>
          </a:p>
          <a:p>
            <a:pPr marL="731520" lvl="2" indent="-365760">
              <a:spcBef>
                <a:spcPts val="400"/>
              </a:spcBef>
            </a:pPr>
            <a:r>
              <a:rPr lang="en-US" sz="2500" dirty="0"/>
              <a:t>using evidence from observations to support or develop the explanation/claim,</a:t>
            </a:r>
          </a:p>
          <a:p>
            <a:pPr marL="731520" lvl="2" indent="-365760">
              <a:spcBef>
                <a:spcPts val="400"/>
              </a:spcBef>
            </a:pPr>
            <a:r>
              <a:rPr lang="en-US" sz="2500" dirty="0"/>
              <a:t>using science ideas to support or develop the explanation/claim,</a:t>
            </a:r>
          </a:p>
          <a:p>
            <a:pPr marL="731520" lvl="2" indent="-365760">
              <a:spcBef>
                <a:spcPts val="400"/>
              </a:spcBef>
            </a:pPr>
            <a:r>
              <a:rPr lang="en-US" sz="2500" dirty="0"/>
              <a:t>using logical reasoning to develop the explanation/claim, and/or</a:t>
            </a:r>
          </a:p>
          <a:p>
            <a:pPr marL="731520" lvl="2" indent="-365760">
              <a:spcBef>
                <a:spcPts val="400"/>
              </a:spcBef>
            </a:pPr>
            <a:r>
              <a:rPr lang="en-US" sz="2500" dirty="0"/>
              <a:t>engaging in argumentation (agreeing, disagreeing).</a:t>
            </a:r>
          </a:p>
          <a:p>
            <a:pPr marL="0" lvl="2" indent="0">
              <a:spcBef>
                <a:spcPts val="400"/>
              </a:spcBef>
              <a:buNone/>
            </a:pPr>
            <a:r>
              <a:rPr lang="en-US" sz="2500" b="1" dirty="0"/>
              <a:t>Discuss: </a:t>
            </a:r>
            <a:r>
              <a:rPr lang="en-US" sz="2500" dirty="0"/>
              <a:t>How are these actions implemented in the video? </a:t>
            </a:r>
          </a:p>
          <a:p>
            <a:pPr marL="731520" lvl="2" indent="-365760">
              <a:spcBef>
                <a:spcPts val="400"/>
              </a:spcBef>
            </a:pPr>
            <a:endParaRPr lang="en-US" sz="2400" dirty="0"/>
          </a:p>
        </p:txBody>
      </p:sp>
      <p:sp>
        <p:nvSpPr>
          <p:cNvPr id="2" name="TextBox 1">
            <a:hlinkClick r:id="rId3" action="ppaction://hlinkfile"/>
          </p:cNvPr>
          <p:cNvSpPr txBox="1"/>
          <p:nvPr/>
        </p:nvSpPr>
        <p:spPr>
          <a:xfrm>
            <a:off x="3505200" y="6172200"/>
            <a:ext cx="5334000" cy="369332"/>
          </a:xfrm>
          <a:prstGeom prst="rect">
            <a:avLst/>
          </a:prstGeom>
          <a:noFill/>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3.2_stella2-04-potter4-L4_C9</a:t>
            </a:r>
            <a:endParaRPr lang="en-US" dirty="0">
              <a:solidFill>
                <a:srgbClr val="0070C0"/>
              </a:solidFill>
              <a:latin typeface="Calibri" pitchFamily="34" charset="0"/>
            </a:endParaRPr>
          </a:p>
        </p:txBody>
      </p:sp>
      <p:sp>
        <p:nvSpPr>
          <p:cNvPr id="11" name="TextBox 10"/>
          <p:cNvSpPr txBox="1"/>
          <p:nvPr/>
        </p:nvSpPr>
        <p:spPr>
          <a:xfrm>
            <a:off x="73152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096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477000" cy="1219200"/>
          </a:xfrm>
        </p:spPr>
        <p:txBody>
          <a:bodyPr>
            <a:noAutofit/>
          </a:bodyPr>
          <a:lstStyle/>
          <a:p>
            <a:pPr eaLnBrk="1" hangingPunct="1">
              <a:spcBef>
                <a:spcPts val="1200"/>
              </a:spcBef>
            </a:pPr>
            <a:r>
              <a:rPr lang="en-US" sz="3600" dirty="0"/>
              <a:t>Lesson Analysis: </a:t>
            </a:r>
            <a:r>
              <a:rPr lang="en-US" sz="3600" b="1" dirty="0"/>
              <a:t>Analyze</a:t>
            </a:r>
            <a:r>
              <a:rPr lang="en-US" sz="3600" dirty="0"/>
              <a:t> Strategy 5 and </a:t>
            </a:r>
            <a:r>
              <a:rPr lang="en-US" sz="3600" b="1" dirty="0"/>
              <a:t>Reflect</a:t>
            </a:r>
            <a:endParaRPr lang="en-US" sz="3600" dirty="0"/>
          </a:p>
        </p:txBody>
      </p:sp>
      <p:sp>
        <p:nvSpPr>
          <p:cNvPr id="22531" name="Rectangle 3"/>
          <p:cNvSpPr>
            <a:spLocks noGrp="1" noChangeArrowheads="1"/>
          </p:cNvSpPr>
          <p:nvPr>
            <p:ph idx="1"/>
          </p:nvPr>
        </p:nvSpPr>
        <p:spPr>
          <a:xfrm>
            <a:off x="457200" y="1676400"/>
            <a:ext cx="8458200" cy="4648200"/>
          </a:xfrm>
        </p:spPr>
        <p:txBody>
          <a:bodyPr/>
          <a:lstStyle/>
          <a:p>
            <a:pPr marL="0" indent="0" eaLnBrk="1" hangingPunct="1">
              <a:buNone/>
            </a:pPr>
            <a:r>
              <a:rPr lang="en-US" sz="2500" b="1" dirty="0">
                <a:solidFill>
                  <a:srgbClr val="FF0000"/>
                </a:solidFill>
              </a:rPr>
              <a:t>Analyze</a:t>
            </a:r>
            <a:endParaRPr lang="en-US" sz="2500" dirty="0">
              <a:solidFill>
                <a:srgbClr val="FF0000"/>
              </a:solidFill>
            </a:endParaRPr>
          </a:p>
          <a:p>
            <a:pPr marL="731520" lvl="1" indent="-365760" eaLnBrk="1" hangingPunct="1"/>
            <a:r>
              <a:rPr lang="en-US" sz="2500" dirty="0"/>
              <a:t>What student thinking is revealed by engaging students in constructing explanations of Earth’s changing surface?</a:t>
            </a:r>
          </a:p>
          <a:p>
            <a:pPr marL="731520" lvl="1" indent="-365760" eaLnBrk="1" hangingPunct="1"/>
            <a:r>
              <a:rPr lang="en-US" sz="2500" dirty="0"/>
              <a:t>Were there any missed opportunities to support students in constructing explanations and arguments? </a:t>
            </a:r>
          </a:p>
          <a:p>
            <a:pPr marL="0" indent="0" eaLnBrk="1" hangingPunct="1">
              <a:buNone/>
            </a:pPr>
            <a:r>
              <a:rPr lang="en-US" sz="2500" b="1" dirty="0">
                <a:solidFill>
                  <a:srgbClr val="FF0000"/>
                </a:solidFill>
              </a:rPr>
              <a:t>Reflect</a:t>
            </a:r>
          </a:p>
          <a:p>
            <a:pPr marL="731520" lvl="1" indent="-365760"/>
            <a:r>
              <a:rPr lang="en-US" sz="2500" dirty="0"/>
              <a:t>What did you learn about strategy 5 from analyzing this video clip? </a:t>
            </a:r>
          </a:p>
          <a:p>
            <a:pPr marL="731520" lvl="1" indent="-365760"/>
            <a:r>
              <a:rPr lang="en-US" sz="2500" dirty="0"/>
              <a:t>Did the analysis process focus your attention on aspects you might not have noticed before? If yes, what is one example?</a:t>
            </a:r>
          </a:p>
        </p:txBody>
      </p:sp>
      <p:sp>
        <p:nvSpPr>
          <p:cNvPr id="5" name="TextBox 4"/>
          <p:cNvSpPr txBox="1"/>
          <p:nvPr/>
        </p:nvSpPr>
        <p:spPr>
          <a:xfrm>
            <a:off x="7543800" y="6096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22063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25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5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5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25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91400" cy="990600"/>
          </a:xfrm>
        </p:spPr>
        <p:txBody>
          <a:bodyPr/>
          <a:lstStyle/>
          <a:p>
            <a:r>
              <a:rPr lang="en-US" dirty="0"/>
              <a:t>Agenda for Day 3</a:t>
            </a:r>
          </a:p>
        </p:txBody>
      </p:sp>
      <p:sp>
        <p:nvSpPr>
          <p:cNvPr id="3" name="Content Placeholder 2"/>
          <p:cNvSpPr>
            <a:spLocks noGrp="1"/>
          </p:cNvSpPr>
          <p:nvPr>
            <p:ph idx="1"/>
          </p:nvPr>
        </p:nvSpPr>
        <p:spPr>
          <a:xfrm>
            <a:off x="609600" y="1447800"/>
            <a:ext cx="8077200" cy="5181600"/>
          </a:xfrm>
        </p:spPr>
        <p:txBody>
          <a:bodyPr/>
          <a:lstStyle/>
          <a:p>
            <a:pPr marL="365760" indent="-365760">
              <a:spcBef>
                <a:spcPts val="600"/>
              </a:spcBef>
            </a:pPr>
            <a:r>
              <a:rPr lang="en-US" sz="3200" dirty="0"/>
              <a:t>Day-2 reflections</a:t>
            </a:r>
          </a:p>
          <a:p>
            <a:pPr marL="365760" indent="-365760">
              <a:spcBef>
                <a:spcPts val="600"/>
              </a:spcBef>
            </a:pPr>
            <a:r>
              <a:rPr lang="en-US" sz="3200" dirty="0"/>
              <a:t>Focus questions</a:t>
            </a:r>
          </a:p>
          <a:p>
            <a:pPr marL="365760" indent="-365760">
              <a:spcBef>
                <a:spcPts val="600"/>
              </a:spcBef>
            </a:pPr>
            <a:r>
              <a:rPr lang="en-US" sz="3200" dirty="0"/>
              <a:t>Introducing Student Thinking Lens strategies 4 and 5</a:t>
            </a:r>
          </a:p>
          <a:p>
            <a:pPr marL="365760" indent="-365760">
              <a:spcBef>
                <a:spcPts val="600"/>
              </a:spcBef>
            </a:pPr>
            <a:r>
              <a:rPr lang="en-US" sz="3200" dirty="0"/>
              <a:t>Lesson analysis: STL strategies 4 and 5 </a:t>
            </a:r>
          </a:p>
          <a:p>
            <a:pPr marL="365760" indent="-365760">
              <a:spcBef>
                <a:spcPts val="600"/>
              </a:spcBef>
            </a:pPr>
            <a:r>
              <a:rPr lang="en-US" sz="3200" dirty="0"/>
              <a:t>Lunch</a:t>
            </a:r>
          </a:p>
          <a:p>
            <a:pPr marL="365760" indent="-365760">
              <a:spcBef>
                <a:spcPts val="600"/>
              </a:spcBef>
            </a:pPr>
            <a:r>
              <a:rPr lang="en-US" sz="3200" dirty="0"/>
              <a:t>Content deepening: Earth’s changing surface</a:t>
            </a:r>
          </a:p>
          <a:p>
            <a:pPr marL="365760" indent="-365760">
              <a:spcBef>
                <a:spcPts val="6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dirty="0"/>
              <a:t>Reflect: Key Ideas about Lesson Analysis</a:t>
            </a:r>
          </a:p>
        </p:txBody>
      </p:sp>
      <p:sp>
        <p:nvSpPr>
          <p:cNvPr id="3" name="Content Placeholder 2"/>
          <p:cNvSpPr>
            <a:spLocks noGrp="1"/>
          </p:cNvSpPr>
          <p:nvPr>
            <p:ph idx="1"/>
          </p:nvPr>
        </p:nvSpPr>
        <p:spPr>
          <a:xfrm>
            <a:off x="533400" y="1219200"/>
            <a:ext cx="8305800" cy="5257800"/>
          </a:xfrm>
        </p:spPr>
        <p:txBody>
          <a:bodyPr/>
          <a:lstStyle/>
          <a:p>
            <a:pPr marL="365760" lvl="0" indent="-365760">
              <a:spcBef>
                <a:spcPts val="600"/>
              </a:spcBef>
              <a:spcAft>
                <a:spcPts val="0"/>
              </a:spcAft>
            </a:pPr>
            <a:r>
              <a:rPr lang="en-US" sz="3000" dirty="0"/>
              <a:t>Lesson analysis slows down classroom events so we can focus on specific student thinking.</a:t>
            </a:r>
          </a:p>
          <a:p>
            <a:pPr marL="365760" lvl="0" indent="-365760">
              <a:spcBef>
                <a:spcPts val="600"/>
              </a:spcBef>
              <a:spcAft>
                <a:spcPts val="0"/>
              </a:spcAft>
            </a:pPr>
            <a:r>
              <a:rPr lang="en-US" sz="3000" dirty="0"/>
              <a:t>Making a claim based on evidence challenges us to listen carefully to what students are saying and understanding. When we make quick assessments, we might think they understand things they’re actually still struggling with. </a:t>
            </a:r>
          </a:p>
          <a:p>
            <a:pPr marL="365760" indent="-365760">
              <a:spcBef>
                <a:spcPts val="600"/>
              </a:spcBef>
              <a:spcAft>
                <a:spcPts val="600"/>
              </a:spcAft>
            </a:pPr>
            <a:r>
              <a:rPr lang="en-US" sz="3000" dirty="0"/>
              <a:t>Even though events happen fast in classroom teaching, </a:t>
            </a:r>
            <a:r>
              <a:rPr lang="en-US" sz="3000" b="1" dirty="0"/>
              <a:t>we can get better at listening to students and making on-the-spot assessments </a:t>
            </a:r>
            <a:br>
              <a:rPr lang="en-US" sz="3000" b="1" dirty="0"/>
            </a:br>
            <a:r>
              <a:rPr lang="en-US" sz="3000" b="1" dirty="0"/>
              <a:t>of their understandings and confusion!</a:t>
            </a:r>
          </a:p>
          <a:p>
            <a:pPr marL="0" indent="0" algn="ctr">
              <a:spcBef>
                <a:spcPts val="600"/>
              </a:spcBef>
              <a:spcAft>
                <a:spcPts val="600"/>
              </a:spcAft>
              <a:buNone/>
            </a:pPr>
            <a:endParaRPr lang="en-US" sz="2800" dirty="0"/>
          </a:p>
        </p:txBody>
      </p:sp>
    </p:spTree>
    <p:extLst>
      <p:ext uri="{BB962C8B-B14F-4D97-AF65-F5344CB8AC3E}">
        <p14:creationId xmlns:p14="http://schemas.microsoft.com/office/powerpoint/2010/main" val="238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a:bodyPr>
          <a:lstStyle/>
          <a:p>
            <a:r>
              <a:rPr lang="en-US" dirty="0"/>
              <a:t> Summarizing Strategies 4 and 5</a:t>
            </a:r>
          </a:p>
        </p:txBody>
      </p:sp>
      <p:sp>
        <p:nvSpPr>
          <p:cNvPr id="3" name="Content Placeholder 2"/>
          <p:cNvSpPr>
            <a:spLocks noGrp="1"/>
          </p:cNvSpPr>
          <p:nvPr>
            <p:ph idx="1"/>
          </p:nvPr>
        </p:nvSpPr>
        <p:spPr>
          <a:xfrm>
            <a:off x="457200" y="1371600"/>
            <a:ext cx="8351520" cy="2286000"/>
          </a:xfrm>
        </p:spPr>
        <p:txBody>
          <a:bodyPr/>
          <a:lstStyle/>
          <a:p>
            <a:pPr marL="0" indent="0">
              <a:buNone/>
            </a:pPr>
            <a:r>
              <a:rPr lang="en-US" sz="2900" dirty="0"/>
              <a:t>Create a word picture (a concept map, a thinking map, or other visual) to show how analysis and interpretation (strategy 4) are related to explanation and argumentation (strategy 5). Label any connecting arrows. Suggested words to use: </a:t>
            </a:r>
          </a:p>
          <a:p>
            <a:endParaRPr lang="en-US" dirty="0"/>
          </a:p>
        </p:txBody>
      </p:sp>
      <p:sp>
        <p:nvSpPr>
          <p:cNvPr id="6" name="TextBox 5"/>
          <p:cNvSpPr txBox="1"/>
          <p:nvPr/>
        </p:nvSpPr>
        <p:spPr>
          <a:xfrm>
            <a:off x="838200" y="3733800"/>
            <a:ext cx="3810000" cy="2769989"/>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Analyze and interpret</a:t>
            </a:r>
          </a:p>
          <a:p>
            <a:pPr marL="274320" indent="-274320">
              <a:buClr>
                <a:schemeClr val="bg1">
                  <a:lumMod val="75000"/>
                </a:schemeClr>
              </a:buClr>
              <a:buFont typeface="Arial" pitchFamily="34" charset="0"/>
              <a:buChar char="•"/>
            </a:pPr>
            <a:r>
              <a:rPr lang="en-US" sz="2900" dirty="0">
                <a:latin typeface="Calibri" panose="020F0502020204030204" pitchFamily="34" charset="0"/>
              </a:rPr>
              <a:t>Argument</a:t>
            </a:r>
          </a:p>
          <a:p>
            <a:pPr marL="274320" indent="-274320">
              <a:buClr>
                <a:schemeClr val="bg1">
                  <a:lumMod val="75000"/>
                </a:schemeClr>
              </a:buClr>
              <a:buFont typeface="Arial" pitchFamily="34" charset="0"/>
              <a:buChar char="•"/>
            </a:pPr>
            <a:r>
              <a:rPr lang="en-US" sz="2900" dirty="0">
                <a:latin typeface="Calibri" panose="020F0502020204030204" pitchFamily="34" charset="0"/>
              </a:rPr>
              <a:t>Data</a:t>
            </a:r>
          </a:p>
          <a:p>
            <a:pPr marL="274320" indent="-274320">
              <a:buClr>
                <a:schemeClr val="bg1">
                  <a:lumMod val="75000"/>
                </a:schemeClr>
              </a:buClr>
              <a:buFont typeface="Arial" pitchFamily="34" charset="0"/>
              <a:buChar char="•"/>
            </a:pPr>
            <a:r>
              <a:rPr lang="en-US" sz="2900" dirty="0">
                <a:latin typeface="Calibri" panose="020F0502020204030204" pitchFamily="34" charset="0"/>
              </a:rPr>
              <a:t>Evidence</a:t>
            </a:r>
          </a:p>
          <a:p>
            <a:pPr marL="274320" indent="-274320">
              <a:buClr>
                <a:schemeClr val="bg1">
                  <a:lumMod val="75000"/>
                </a:schemeClr>
              </a:buClr>
              <a:buFont typeface="Arial" pitchFamily="34" charset="0"/>
              <a:buChar char="•"/>
            </a:pPr>
            <a:r>
              <a:rPr lang="en-US" sz="2900" dirty="0">
                <a:latin typeface="Calibri" panose="020F0502020204030204" pitchFamily="34" charset="0"/>
              </a:rPr>
              <a:t>Explanation</a:t>
            </a:r>
          </a:p>
          <a:p>
            <a:pPr marL="274320" indent="-274320">
              <a:buClr>
                <a:schemeClr val="bg1">
                  <a:lumMod val="75000"/>
                </a:schemeClr>
              </a:buClr>
              <a:buFont typeface="Arial" pitchFamily="34" charset="0"/>
              <a:buChar char="•"/>
            </a:pPr>
            <a:r>
              <a:rPr lang="en-US" sz="2900" dirty="0">
                <a:latin typeface="Calibri" panose="020F0502020204030204" pitchFamily="34" charset="0"/>
              </a:rPr>
              <a:t>Logical thinking </a:t>
            </a:r>
          </a:p>
        </p:txBody>
      </p:sp>
      <p:sp>
        <p:nvSpPr>
          <p:cNvPr id="7" name="TextBox 6"/>
          <p:cNvSpPr txBox="1"/>
          <p:nvPr/>
        </p:nvSpPr>
        <p:spPr>
          <a:xfrm>
            <a:off x="4876800" y="3728278"/>
            <a:ext cx="3810000" cy="2323713"/>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Organize</a:t>
            </a:r>
          </a:p>
          <a:p>
            <a:pPr marL="274320" indent="-274320">
              <a:buClr>
                <a:schemeClr val="bg1">
                  <a:lumMod val="75000"/>
                </a:schemeClr>
              </a:buClr>
              <a:buFont typeface="Arial" pitchFamily="34" charset="0"/>
              <a:buChar char="•"/>
            </a:pPr>
            <a:r>
              <a:rPr lang="en-US" sz="2900" dirty="0">
                <a:latin typeface="Calibri" panose="020F0502020204030204" pitchFamily="34" charset="0"/>
              </a:rPr>
              <a:t>Observe/observations</a:t>
            </a:r>
          </a:p>
          <a:p>
            <a:pPr marL="274320" indent="-274320">
              <a:buClr>
                <a:schemeClr val="bg1">
                  <a:lumMod val="75000"/>
                </a:schemeClr>
              </a:buClr>
              <a:buFont typeface="Arial" pitchFamily="34" charset="0"/>
              <a:buChar char="•"/>
            </a:pPr>
            <a:r>
              <a:rPr lang="en-US" sz="2900" dirty="0">
                <a:latin typeface="Calibri" panose="020F0502020204030204" pitchFamily="34" charset="0"/>
              </a:rPr>
              <a:t>Patterns </a:t>
            </a:r>
          </a:p>
          <a:p>
            <a:pPr marL="274320" indent="-274320">
              <a:buClr>
                <a:schemeClr val="bg1">
                  <a:lumMod val="75000"/>
                </a:schemeClr>
              </a:buClr>
              <a:buFont typeface="Arial" pitchFamily="34" charset="0"/>
              <a:buChar char="•"/>
            </a:pPr>
            <a:r>
              <a:rPr lang="en-US" sz="2900" dirty="0">
                <a:latin typeface="Calibri" panose="020F0502020204030204" pitchFamily="34" charset="0"/>
              </a:rPr>
              <a:t>Reasoning </a:t>
            </a:r>
          </a:p>
          <a:p>
            <a:pPr marL="274320" indent="-274320">
              <a:buClr>
                <a:schemeClr val="bg1">
                  <a:lumMod val="75000"/>
                </a:schemeClr>
              </a:buClr>
              <a:buFont typeface="Arial" pitchFamily="34" charset="0"/>
              <a:buChar char="•"/>
            </a:pPr>
            <a:r>
              <a:rPr lang="en-US" sz="2900" dirty="0">
                <a:latin typeface="Calibri" panose="020F0502020204030204" pitchFamily="34" charset="0"/>
              </a:rPr>
              <a:t>Science ideas</a:t>
            </a:r>
          </a:p>
        </p:txBody>
      </p:sp>
    </p:spTree>
    <p:extLst>
      <p:ext uri="{BB962C8B-B14F-4D97-AF65-F5344CB8AC3E}">
        <p14:creationId xmlns:p14="http://schemas.microsoft.com/office/powerpoint/2010/main" val="193750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Reflect: Lesson Analysis Focus Question</a:t>
            </a:r>
          </a:p>
        </p:txBody>
      </p:sp>
      <p:sp>
        <p:nvSpPr>
          <p:cNvPr id="24579" name="Rectangle 3"/>
          <p:cNvSpPr>
            <a:spLocks noGrp="1" noChangeArrowheads="1"/>
          </p:cNvSpPr>
          <p:nvPr>
            <p:ph idx="1"/>
          </p:nvPr>
        </p:nvSpPr>
        <p:spPr/>
        <p:txBody>
          <a:bodyPr/>
          <a:lstStyle/>
          <a:p>
            <a:pPr marL="0" indent="0" eaLnBrk="1" hangingPunct="1">
              <a:buNone/>
              <a:defRPr/>
            </a:pPr>
            <a:r>
              <a:rPr lang="en-US" sz="3200" dirty="0"/>
              <a:t>How can analyzing data and constructing explanations help students </a:t>
            </a:r>
            <a:r>
              <a:rPr lang="en-US" sz="3200" b="1" dirty="0"/>
              <a:t>move forward </a:t>
            </a:r>
            <a:r>
              <a:rPr lang="en-US" sz="3200" dirty="0"/>
              <a:t>toward deeper understandings of science ideas?</a:t>
            </a:r>
            <a:endParaRPr lang="en-US" sz="3200" dirty="0">
              <a:highlight>
                <a:srgbClr val="FFFF00"/>
              </a:highlight>
              <a:ea typeface="Times New Roman"/>
              <a:cs typeface="Arial" pitchFamily="34" charset="0"/>
            </a:endParaRPr>
          </a:p>
        </p:txBody>
      </p:sp>
    </p:spTree>
    <p:extLst>
      <p:ext uri="{BB962C8B-B14F-4D97-AF65-F5344CB8AC3E}">
        <p14:creationId xmlns:p14="http://schemas.microsoft.com/office/powerpoint/2010/main" val="154056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05200"/>
            <a:ext cx="716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AND MATH CONTENT DEEPENING   	  Grade 4</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09470B-5119-4410-B782-7A519117C4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600" y="457200"/>
            <a:ext cx="6400800" cy="6400800"/>
          </a:xfrm>
          <a:prstGeom prst="rect">
            <a:avLst/>
          </a:prstGeom>
        </p:spPr>
      </p:pic>
      <p:sp>
        <p:nvSpPr>
          <p:cNvPr id="10" name="TextBox 9">
            <a:extLst>
              <a:ext uri="{FF2B5EF4-FFF2-40B4-BE49-F238E27FC236}">
                <a16:creationId xmlns:a16="http://schemas.microsoft.com/office/drawing/2014/main" id="{8DE2269A-C550-4B8F-8EC1-71330506506B}"/>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
        <p:nvSpPr>
          <p:cNvPr id="11" name="TextBox 10">
            <a:extLst>
              <a:ext uri="{FF2B5EF4-FFF2-40B4-BE49-F238E27FC236}">
                <a16:creationId xmlns:a16="http://schemas.microsoft.com/office/drawing/2014/main" id="{159D46FB-CFE9-4D56-8F42-304DEFA9C1F4}"/>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01205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0CB9E-5E58-494A-A584-3D63413D1C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650" y="1241286"/>
            <a:ext cx="7868698" cy="3483114"/>
          </a:xfrm>
          <a:prstGeom prst="rect">
            <a:avLst/>
          </a:prstGeom>
        </p:spPr>
      </p:pic>
      <p:sp>
        <p:nvSpPr>
          <p:cNvPr id="6" name="TextBox 5">
            <a:extLst>
              <a:ext uri="{FF2B5EF4-FFF2-40B4-BE49-F238E27FC236}">
                <a16:creationId xmlns:a16="http://schemas.microsoft.com/office/drawing/2014/main" id="{9659C917-58AC-4AF2-A4F5-AB2198D3B80E}"/>
              </a:ext>
            </a:extLst>
          </p:cNvPr>
          <p:cNvSpPr txBox="1"/>
          <p:nvPr/>
        </p:nvSpPr>
        <p:spPr>
          <a:xfrm>
            <a:off x="2667000" y="533400"/>
            <a:ext cx="3662028"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Key Science Idea</a:t>
            </a:r>
          </a:p>
        </p:txBody>
      </p:sp>
      <p:sp>
        <p:nvSpPr>
          <p:cNvPr id="7" name="TextBox 6">
            <a:extLst>
              <a:ext uri="{FF2B5EF4-FFF2-40B4-BE49-F238E27FC236}">
                <a16:creationId xmlns:a16="http://schemas.microsoft.com/office/drawing/2014/main" id="{BFF1D16F-6BEA-4707-A90C-4D3F8E4C33C6}"/>
              </a:ext>
            </a:extLst>
          </p:cNvPr>
          <p:cNvSpPr txBox="1"/>
          <p:nvPr/>
        </p:nvSpPr>
        <p:spPr>
          <a:xfrm>
            <a:off x="6553200" y="4724400"/>
            <a:ext cx="198644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NASA/JPL/NIMA</a:t>
            </a:r>
          </a:p>
        </p:txBody>
      </p:sp>
      <p:sp>
        <p:nvSpPr>
          <p:cNvPr id="10" name="TextBox 9">
            <a:extLst>
              <a:ext uri="{FF2B5EF4-FFF2-40B4-BE49-F238E27FC236}">
                <a16:creationId xmlns:a16="http://schemas.microsoft.com/office/drawing/2014/main" id="{EAF8C09C-BB75-49FC-9150-A88127D911A8}"/>
              </a:ext>
            </a:extLst>
          </p:cNvPr>
          <p:cNvSpPr txBox="1"/>
          <p:nvPr/>
        </p:nvSpPr>
        <p:spPr>
          <a:xfrm>
            <a:off x="609600" y="5105400"/>
            <a:ext cx="8077200" cy="1384995"/>
          </a:xfrm>
          <a:prstGeom prst="rect">
            <a:avLst/>
          </a:prstGeom>
          <a:noFill/>
        </p:spPr>
        <p:txBody>
          <a:bodyPr wrap="square" rtlCol="0">
            <a:spAutoFit/>
          </a:bodyPr>
          <a:lstStyle/>
          <a:p>
            <a:r>
              <a:rPr lang="en-US" sz="2800" dirty="0">
                <a:solidFill>
                  <a:srgbClr val="FFFF00"/>
                </a:solidFill>
                <a:latin typeface="Calibri" panose="020F0502020204030204" pitchFamily="34" charset="0"/>
                <a:cs typeface="Calibri" panose="020F0502020204030204" pitchFamily="34" charset="0"/>
              </a:rPr>
              <a:t>Earth’s surface form is the result of </a:t>
            </a:r>
            <a:r>
              <a:rPr lang="en-US" sz="2800" dirty="0">
                <a:solidFill>
                  <a:srgbClr val="FF0000"/>
                </a:solidFill>
                <a:latin typeface="Calibri" panose="020F0502020204030204" pitchFamily="34" charset="0"/>
                <a:cs typeface="Calibri" panose="020F0502020204030204" pitchFamily="34" charset="0"/>
              </a:rPr>
              <a:t>tectonic processes </a:t>
            </a:r>
            <a:r>
              <a:rPr lang="en-US" sz="2800" dirty="0">
                <a:solidFill>
                  <a:srgbClr val="FFFF00"/>
                </a:solidFill>
                <a:latin typeface="Calibri" panose="020F0502020204030204" pitchFamily="34" charset="0"/>
                <a:cs typeface="Calibri" panose="020F0502020204030204" pitchFamily="34" charset="0"/>
              </a:rPr>
              <a:t>that build up the land and </a:t>
            </a:r>
            <a:r>
              <a:rPr lang="en-US" sz="2800" dirty="0" err="1">
                <a:solidFill>
                  <a:srgbClr val="66FFFF"/>
                </a:solidFill>
                <a:latin typeface="Calibri" panose="020F0502020204030204" pitchFamily="34" charset="0"/>
                <a:cs typeface="Calibri" panose="020F0502020204030204" pitchFamily="34" charset="0"/>
              </a:rPr>
              <a:t>erosional</a:t>
            </a:r>
            <a:r>
              <a:rPr lang="en-US" sz="2800" dirty="0">
                <a:solidFill>
                  <a:srgbClr val="66FFFF"/>
                </a:solidFill>
                <a:latin typeface="Calibri" panose="020F0502020204030204" pitchFamily="34" charset="0"/>
                <a:cs typeface="Calibri" panose="020F0502020204030204" pitchFamily="34" charset="0"/>
              </a:rPr>
              <a:t> processes </a:t>
            </a:r>
            <a:r>
              <a:rPr lang="en-US" sz="2800" dirty="0">
                <a:solidFill>
                  <a:srgbClr val="FFFF00"/>
                </a:solidFill>
                <a:latin typeface="Calibri" panose="020F0502020204030204" pitchFamily="34" charset="0"/>
                <a:cs typeface="Calibri" panose="020F0502020204030204" pitchFamily="34" charset="0"/>
              </a:rPr>
              <a:t> that wear down the land at the same time.</a:t>
            </a:r>
          </a:p>
        </p:txBody>
      </p:sp>
      <p:sp>
        <p:nvSpPr>
          <p:cNvPr id="11" name="TextBox 10">
            <a:extLst>
              <a:ext uri="{FF2B5EF4-FFF2-40B4-BE49-F238E27FC236}">
                <a16:creationId xmlns:a16="http://schemas.microsoft.com/office/drawing/2014/main" id="{EAF8C09C-BB75-49FC-9150-A88127D911A8}"/>
              </a:ext>
            </a:extLst>
          </p:cNvPr>
          <p:cNvSpPr txBox="1"/>
          <p:nvPr/>
        </p:nvSpPr>
        <p:spPr>
          <a:xfrm>
            <a:off x="1219200" y="2895600"/>
            <a:ext cx="6926640" cy="584775"/>
          </a:xfrm>
          <a:prstGeom prst="rect">
            <a:avLst/>
          </a:prstGeom>
          <a:noFill/>
        </p:spPr>
        <p:txBody>
          <a:bodyPr wrap="none" rtlCol="0">
            <a:spAutoFit/>
          </a:bodyPr>
          <a:lstStyle/>
          <a:p>
            <a:r>
              <a:rPr lang="en-US" sz="3200" dirty="0">
                <a:solidFill>
                  <a:srgbClr val="FF0000"/>
                </a:solidFill>
                <a:latin typeface="Calibri" panose="020F0502020204030204" pitchFamily="34" charset="0"/>
                <a:cs typeface="Calibri" panose="020F0502020204030204" pitchFamily="34" charset="0"/>
              </a:rPr>
              <a:t>Tectonics</a:t>
            </a:r>
            <a:r>
              <a:rPr lang="en-US" sz="3200" dirty="0">
                <a:solidFill>
                  <a:srgbClr val="FFFF00"/>
                </a:solidFill>
                <a:latin typeface="Calibri" panose="020F0502020204030204" pitchFamily="34" charset="0"/>
                <a:cs typeface="Calibri" panose="020F0502020204030204" pitchFamily="34" charset="0"/>
              </a:rPr>
              <a:t> + </a:t>
            </a:r>
            <a:r>
              <a:rPr lang="en-US" sz="3200" dirty="0">
                <a:solidFill>
                  <a:srgbClr val="66FFFF"/>
                </a:solidFill>
                <a:latin typeface="Calibri" panose="020F0502020204030204" pitchFamily="34" charset="0"/>
                <a:cs typeface="Calibri" panose="020F0502020204030204" pitchFamily="34" charset="0"/>
              </a:rPr>
              <a:t>Erosion</a:t>
            </a:r>
            <a:r>
              <a:rPr lang="en-US" sz="3200" dirty="0">
                <a:solidFill>
                  <a:srgbClr val="FFFF00"/>
                </a:solidFill>
                <a:latin typeface="Calibri" panose="020F0502020204030204" pitchFamily="34" charset="0"/>
                <a:cs typeface="Calibri" panose="020F0502020204030204" pitchFamily="34" charset="0"/>
              </a:rPr>
              <a:t> = Earth Surface Form</a:t>
            </a:r>
          </a:p>
        </p:txBody>
      </p:sp>
    </p:spTree>
    <p:extLst>
      <p:ext uri="{BB962C8B-B14F-4D97-AF65-F5344CB8AC3E}">
        <p14:creationId xmlns:p14="http://schemas.microsoft.com/office/powerpoint/2010/main" val="2368051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FBB931-218A-48DF-A02F-8703176861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6" name="TextBox 5">
            <a:extLst>
              <a:ext uri="{FF2B5EF4-FFF2-40B4-BE49-F238E27FC236}">
                <a16:creationId xmlns:a16="http://schemas.microsoft.com/office/drawing/2014/main" id="{1FC99227-DF1C-479A-BF9B-AF9E27740947}"/>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5a</a:t>
            </a:r>
          </a:p>
        </p:txBody>
      </p:sp>
      <p:sp>
        <p:nvSpPr>
          <p:cNvPr id="7" name="TextBox 6">
            <a:extLst>
              <a:ext uri="{FF2B5EF4-FFF2-40B4-BE49-F238E27FC236}">
                <a16:creationId xmlns:a16="http://schemas.microsoft.com/office/drawing/2014/main" id="{C1E11AEB-5F4B-4F19-B669-ACE4E146A9AE}"/>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739971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dirty="0"/>
              <a:t>Content Deepening Focus Questions</a:t>
            </a:r>
            <a:br>
              <a:rPr lang="en-US" sz="3600" dirty="0"/>
            </a:br>
            <a:endParaRPr lang="en-US" sz="3600" dirty="0"/>
          </a:p>
        </p:txBody>
      </p:sp>
      <p:sp>
        <p:nvSpPr>
          <p:cNvPr id="3" name="Content Placeholder 2"/>
          <p:cNvSpPr>
            <a:spLocks noGrp="1"/>
          </p:cNvSpPr>
          <p:nvPr>
            <p:ph idx="1"/>
          </p:nvPr>
        </p:nvSpPr>
        <p:spPr>
          <a:xfrm>
            <a:off x="655091" y="1712794"/>
            <a:ext cx="8175010" cy="4495800"/>
          </a:xfrm>
        </p:spPr>
        <p:txBody>
          <a:bodyPr/>
          <a:lstStyle/>
          <a:p>
            <a:pPr marL="0" lvl="1" indent="0">
              <a:spcBef>
                <a:spcPts val="0"/>
              </a:spcBef>
              <a:spcAft>
                <a:spcPts val="2400"/>
              </a:spcAft>
              <a:buNone/>
            </a:pPr>
            <a:r>
              <a:rPr lang="en-US" sz="3200" dirty="0"/>
              <a:t>Can mountains grow so tall they reach outer space? Why or why not?</a:t>
            </a:r>
          </a:p>
        </p:txBody>
      </p:sp>
    </p:spTree>
    <p:extLst>
      <p:ext uri="{BB962C8B-B14F-4D97-AF65-F5344CB8AC3E}">
        <p14:creationId xmlns:p14="http://schemas.microsoft.com/office/powerpoint/2010/main" val="360162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3_JSM_02_16_Slide_6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1194375"/>
            <a:ext cx="8534400" cy="5435025"/>
          </a:xfrm>
          <a:prstGeom prst="rect">
            <a:avLst/>
          </a:prstGeom>
        </p:spPr>
      </p:pic>
      <p:sp>
        <p:nvSpPr>
          <p:cNvPr id="3" name="TextBox 2">
            <a:extLst>
              <a:ext uri="{FF2B5EF4-FFF2-40B4-BE49-F238E27FC236}">
                <a16:creationId xmlns:a16="http://schemas.microsoft.com/office/drawing/2014/main" id="{D7F4C928-A15F-45EB-BF16-44E131DA1913}"/>
              </a:ext>
            </a:extLst>
          </p:cNvPr>
          <p:cNvSpPr txBox="1"/>
          <p:nvPr/>
        </p:nvSpPr>
        <p:spPr>
          <a:xfrm>
            <a:off x="971738" y="533400"/>
            <a:ext cx="7219285" cy="677108"/>
          </a:xfrm>
          <a:prstGeom prst="rect">
            <a:avLst/>
          </a:prstGeom>
          <a:noFill/>
        </p:spPr>
        <p:txBody>
          <a:bodyPr wrap="none" rtlCol="0">
            <a:spAutoFit/>
          </a:bodyPr>
          <a:lstStyle/>
          <a:p>
            <a:pPr algn="ctr"/>
            <a:r>
              <a:rPr lang="en-US" sz="3800" b="1" dirty="0">
                <a:solidFill>
                  <a:srgbClr val="FFFF00"/>
                </a:solidFill>
                <a:latin typeface="Calibri" panose="020F0502020204030204" pitchFamily="34" charset="0"/>
                <a:cs typeface="Calibri" panose="020F0502020204030204" pitchFamily="34" charset="0"/>
              </a:rPr>
              <a:t>Investigation 1: A Tree in a Boulder</a:t>
            </a:r>
          </a:p>
        </p:txBody>
      </p:sp>
      <p:sp>
        <p:nvSpPr>
          <p:cNvPr id="4" name="TextBox 3">
            <a:extLst>
              <a:ext uri="{FF2B5EF4-FFF2-40B4-BE49-F238E27FC236}">
                <a16:creationId xmlns:a16="http://schemas.microsoft.com/office/drawing/2014/main" id="{50BD31E0-82B3-4850-93D1-30BB9DEE748E}"/>
              </a:ext>
            </a:extLst>
          </p:cNvPr>
          <p:cNvSpPr txBox="1"/>
          <p:nvPr/>
        </p:nvSpPr>
        <p:spPr>
          <a:xfrm>
            <a:off x="6248400" y="6324600"/>
            <a:ext cx="2419252"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Photograph by Dr. Christopher </a:t>
            </a:r>
            <a:r>
              <a:rPr lang="en-US" sz="1000" dirty="0" err="1">
                <a:solidFill>
                  <a:schemeClr val="bg1"/>
                </a:solidFill>
                <a:latin typeface="Calibri" panose="020F0502020204030204" pitchFamily="34" charset="0"/>
                <a:cs typeface="Calibri" panose="020F0502020204030204" pitchFamily="34" charset="0"/>
              </a:rPr>
              <a:t>Woltemade</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595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838200"/>
          </a:xfrm>
        </p:spPr>
        <p:txBody>
          <a:bodyPr/>
          <a:lstStyle/>
          <a:p>
            <a:r>
              <a:rPr lang="en-US" dirty="0"/>
              <a:t>Trends in Reflections</a:t>
            </a:r>
          </a:p>
        </p:txBody>
      </p:sp>
      <p:graphicFrame>
        <p:nvGraphicFramePr>
          <p:cNvPr id="5" name="Content Placeholder 4"/>
          <p:cNvGraphicFramePr>
            <a:graphicFrameLocks noGrp="1"/>
          </p:cNvGraphicFramePr>
          <p:nvPr>
            <p:ph idx="1"/>
            <p:extLst/>
          </p:nvPr>
        </p:nvGraphicFramePr>
        <p:xfrm>
          <a:off x="304800" y="1371600"/>
          <a:ext cx="8382000" cy="5122823"/>
        </p:xfrm>
        <a:graphic>
          <a:graphicData uri="http://schemas.openxmlformats.org/drawingml/2006/table">
            <a:tbl>
              <a:tblPr firstRow="1" bandRow="1">
                <a:tableStyleId>{5C22544A-7EE6-4342-B048-85BDC9FD1C3A}</a:tableStyleId>
              </a:tblPr>
              <a:tblGrid>
                <a:gridCol w="4341341">
                  <a:extLst>
                    <a:ext uri="{9D8B030D-6E8A-4147-A177-3AD203B41FA5}">
                      <a16:colId xmlns:a16="http://schemas.microsoft.com/office/drawing/2014/main" val="20000"/>
                    </a:ext>
                  </a:extLst>
                </a:gridCol>
                <a:gridCol w="4040659">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826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1_Gr4_ECS_CD_Day_3_JSM_02_16_Slide_7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1194374"/>
            <a:ext cx="8536298" cy="5358825"/>
          </a:xfrm>
          <a:prstGeom prst="rect">
            <a:avLst/>
          </a:prstGeom>
        </p:spPr>
      </p:pic>
      <p:sp>
        <p:nvSpPr>
          <p:cNvPr id="4" name="TextBox 3">
            <a:extLst>
              <a:ext uri="{FF2B5EF4-FFF2-40B4-BE49-F238E27FC236}">
                <a16:creationId xmlns:a16="http://schemas.microsoft.com/office/drawing/2014/main" id="{A3B2B138-0A6D-4C85-81BB-B3ABEB94834A}"/>
              </a:ext>
            </a:extLst>
          </p:cNvPr>
          <p:cNvSpPr txBox="1"/>
          <p:nvPr/>
        </p:nvSpPr>
        <p:spPr>
          <a:xfrm>
            <a:off x="962365" y="609600"/>
            <a:ext cx="7219285" cy="677108"/>
          </a:xfrm>
          <a:prstGeom prst="rect">
            <a:avLst/>
          </a:prstGeom>
          <a:noFill/>
        </p:spPr>
        <p:txBody>
          <a:bodyPr wrap="none" rtlCol="0">
            <a:spAutoFit/>
          </a:bodyPr>
          <a:lstStyle/>
          <a:p>
            <a:pPr algn="ctr"/>
            <a:r>
              <a:rPr lang="en-US" sz="3800" b="1" dirty="0">
                <a:solidFill>
                  <a:srgbClr val="FFFF00"/>
                </a:solidFill>
                <a:latin typeface="Calibri" panose="020F0502020204030204" pitchFamily="34" charset="0"/>
                <a:cs typeface="Calibri" panose="020F0502020204030204" pitchFamily="34" charset="0"/>
              </a:rPr>
              <a:t>Investigation 1: A Tree in a Boulder</a:t>
            </a:r>
          </a:p>
        </p:txBody>
      </p:sp>
      <p:sp>
        <p:nvSpPr>
          <p:cNvPr id="5" name="TextBox 4">
            <a:extLst>
              <a:ext uri="{FF2B5EF4-FFF2-40B4-BE49-F238E27FC236}">
                <a16:creationId xmlns:a16="http://schemas.microsoft.com/office/drawing/2014/main" id="{4E279F4B-E341-4FBF-A920-FDE88C23849D}"/>
              </a:ext>
            </a:extLst>
          </p:cNvPr>
          <p:cNvSpPr txBox="1"/>
          <p:nvPr/>
        </p:nvSpPr>
        <p:spPr>
          <a:xfrm>
            <a:off x="6172200" y="6324600"/>
            <a:ext cx="2419252"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Photograph by Dr. Christopher </a:t>
            </a:r>
            <a:r>
              <a:rPr lang="en-US" sz="1000" dirty="0" err="1">
                <a:solidFill>
                  <a:schemeClr val="bg1"/>
                </a:solidFill>
                <a:latin typeface="Calibri" panose="020F0502020204030204" pitchFamily="34" charset="0"/>
                <a:cs typeface="Calibri" panose="020F0502020204030204" pitchFamily="34" charset="0"/>
              </a:rPr>
              <a:t>Woltemade</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4548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Autofit/>
          </a:bodyPr>
          <a:lstStyle/>
          <a:p>
            <a:r>
              <a:rPr lang="en-US" dirty="0"/>
              <a:t>Investigation 1: A Tree in a Boulder</a:t>
            </a:r>
          </a:p>
        </p:txBody>
      </p:sp>
      <p:sp>
        <p:nvSpPr>
          <p:cNvPr id="3" name="Content Placeholder 2"/>
          <p:cNvSpPr>
            <a:spLocks noGrp="1"/>
          </p:cNvSpPr>
          <p:nvPr>
            <p:ph idx="1"/>
          </p:nvPr>
        </p:nvSpPr>
        <p:spPr>
          <a:xfrm>
            <a:off x="609600" y="1371600"/>
            <a:ext cx="8229600" cy="5105400"/>
          </a:xfrm>
        </p:spPr>
        <p:txBody>
          <a:bodyPr/>
          <a:lstStyle/>
          <a:p>
            <a:pPr marL="0" indent="0">
              <a:spcBef>
                <a:spcPts val="0"/>
              </a:spcBef>
              <a:spcAft>
                <a:spcPts val="1200"/>
              </a:spcAft>
              <a:buNone/>
            </a:pPr>
            <a:r>
              <a:rPr lang="en-US" sz="3000" dirty="0"/>
              <a:t>Task A: Observe the two pictures of a tree growing in the crack of a boulder. Discuss your observations with an elbow partner.</a:t>
            </a:r>
          </a:p>
          <a:p>
            <a:pPr marL="731520" indent="-365760">
              <a:spcBef>
                <a:spcPts val="600"/>
              </a:spcBef>
            </a:pPr>
            <a:r>
              <a:rPr lang="en-US" sz="3000" dirty="0"/>
              <a:t>Talk about the differences you observe between the two photographs. Focus on the tree and the boulder. </a:t>
            </a:r>
          </a:p>
          <a:p>
            <a:pPr marL="731520" indent="-365760">
              <a:spcBef>
                <a:spcPts val="600"/>
              </a:spcBef>
            </a:pPr>
            <a:r>
              <a:rPr lang="en-US" sz="3000" dirty="0"/>
              <a:t>Describe what happened between 1999 </a:t>
            </a:r>
            <a:br>
              <a:rPr lang="en-US" sz="3000" dirty="0"/>
            </a:br>
            <a:r>
              <a:rPr lang="en-US" sz="3000" dirty="0"/>
              <a:t>and 2014.</a:t>
            </a:r>
          </a:p>
          <a:p>
            <a:pPr marL="731520" indent="-365760">
              <a:spcBef>
                <a:spcPts val="600"/>
              </a:spcBef>
            </a:pPr>
            <a:r>
              <a:rPr lang="en-US" sz="3000" dirty="0"/>
              <a:t>Predict what you think will happen in 50 years. Explain why you think so.</a:t>
            </a:r>
          </a:p>
        </p:txBody>
      </p:sp>
    </p:spTree>
    <p:extLst>
      <p:ext uri="{BB962C8B-B14F-4D97-AF65-F5344CB8AC3E}">
        <p14:creationId xmlns:p14="http://schemas.microsoft.com/office/powerpoint/2010/main" val="1749153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547" y="1676400"/>
            <a:ext cx="8427476" cy="4593355"/>
          </a:xfrm>
          <a:prstGeom prst="rect">
            <a:avLst/>
          </a:prstGeom>
        </p:spPr>
      </p:pic>
      <p:sp>
        <p:nvSpPr>
          <p:cNvPr id="3" name="TextBox 2">
            <a:extLst>
              <a:ext uri="{FF2B5EF4-FFF2-40B4-BE49-F238E27FC236}">
                <a16:creationId xmlns:a16="http://schemas.microsoft.com/office/drawing/2014/main" id="{4299C428-C663-453C-A736-E29065AD2F71}"/>
              </a:ext>
            </a:extLst>
          </p:cNvPr>
          <p:cNvSpPr txBox="1"/>
          <p:nvPr/>
        </p:nvSpPr>
        <p:spPr>
          <a:xfrm>
            <a:off x="1731297" y="762000"/>
            <a:ext cx="5727017"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2: Soda Cans</a:t>
            </a:r>
          </a:p>
        </p:txBody>
      </p:sp>
      <p:sp>
        <p:nvSpPr>
          <p:cNvPr id="4" name="TextBox 3">
            <a:extLst>
              <a:ext uri="{FF2B5EF4-FFF2-40B4-BE49-F238E27FC236}">
                <a16:creationId xmlns:a16="http://schemas.microsoft.com/office/drawing/2014/main" id="{71F4A492-751A-4560-9752-189C9CA26090}"/>
              </a:ext>
            </a:extLst>
          </p:cNvPr>
          <p:cNvSpPr txBox="1"/>
          <p:nvPr/>
        </p:nvSpPr>
        <p:spPr>
          <a:xfrm>
            <a:off x="7053148" y="6301585"/>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Master </a:t>
            </a:r>
            <a:r>
              <a:rPr lang="en-US" sz="1000" dirty="0" err="1">
                <a:solidFill>
                  <a:schemeClr val="bg1"/>
                </a:solidFill>
                <a:latin typeface="Calibri" panose="020F0502020204030204" pitchFamily="34" charset="0"/>
                <a:cs typeface="Calibri" panose="020F0502020204030204" pitchFamily="34" charset="0"/>
              </a:rPr>
              <a:t>Marf</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663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Autofit/>
          </a:bodyPr>
          <a:lstStyle/>
          <a:p>
            <a:r>
              <a:rPr lang="en-US" dirty="0"/>
              <a:t>Investigation 2: Soda Cans</a:t>
            </a:r>
          </a:p>
        </p:txBody>
      </p:sp>
      <p:sp>
        <p:nvSpPr>
          <p:cNvPr id="3" name="Content Placeholder 2"/>
          <p:cNvSpPr>
            <a:spLocks noGrp="1"/>
          </p:cNvSpPr>
          <p:nvPr>
            <p:ph idx="1"/>
          </p:nvPr>
        </p:nvSpPr>
        <p:spPr>
          <a:xfrm>
            <a:off x="609600" y="1447800"/>
            <a:ext cx="8077200" cy="5181600"/>
          </a:xfrm>
        </p:spPr>
        <p:txBody>
          <a:bodyPr/>
          <a:lstStyle/>
          <a:p>
            <a:pPr marL="0" indent="0">
              <a:spcBef>
                <a:spcPts val="0"/>
              </a:spcBef>
              <a:spcAft>
                <a:spcPts val="1200"/>
              </a:spcAft>
              <a:buNone/>
            </a:pPr>
            <a:r>
              <a:rPr lang="en-US" sz="3000" dirty="0"/>
              <a:t>Task B: Observe the two cans of soda. Discuss your observations with an elbow partner.</a:t>
            </a:r>
          </a:p>
          <a:p>
            <a:pPr marL="731520" indent="-365760">
              <a:spcBef>
                <a:spcPts val="0"/>
              </a:spcBef>
              <a:spcAft>
                <a:spcPts val="600"/>
              </a:spcAft>
            </a:pPr>
            <a:r>
              <a:rPr lang="en-US" sz="3000" dirty="0"/>
              <a:t>How is the frozen soda can different from the room-temperature can?</a:t>
            </a:r>
          </a:p>
          <a:p>
            <a:pPr marL="731520" indent="-365760">
              <a:spcBef>
                <a:spcPts val="0"/>
              </a:spcBef>
              <a:spcAft>
                <a:spcPts val="600"/>
              </a:spcAft>
            </a:pPr>
            <a:r>
              <a:rPr lang="en-US" sz="3000" dirty="0"/>
              <a:t>Why is the frozen soda can deformed?</a:t>
            </a:r>
          </a:p>
          <a:p>
            <a:pPr marL="731520" indent="-365760">
              <a:spcBef>
                <a:spcPts val="0"/>
              </a:spcBef>
              <a:spcAft>
                <a:spcPts val="600"/>
              </a:spcAft>
            </a:pPr>
            <a:r>
              <a:rPr lang="en-US" sz="3000" dirty="0"/>
              <a:t>What do you think will happen when the soda in the frozen can thaws?</a:t>
            </a:r>
          </a:p>
          <a:p>
            <a:pPr marL="731520" indent="-365760">
              <a:spcBef>
                <a:spcPts val="0"/>
              </a:spcBef>
              <a:spcAft>
                <a:spcPts val="600"/>
              </a:spcAft>
            </a:pPr>
            <a:r>
              <a:rPr lang="en-US" sz="3000" dirty="0"/>
              <a:t>What do you predict will happen over time when water freezes and then thaws in the crack of a rock?</a:t>
            </a:r>
          </a:p>
          <a:p>
            <a:pPr marL="547687" lvl="2" indent="0">
              <a:buNone/>
            </a:pPr>
            <a:endParaRPr lang="en-US" sz="2800" dirty="0"/>
          </a:p>
        </p:txBody>
      </p:sp>
    </p:spTree>
    <p:extLst>
      <p:ext uri="{BB962C8B-B14F-4D97-AF65-F5344CB8AC3E}">
        <p14:creationId xmlns:p14="http://schemas.microsoft.com/office/powerpoint/2010/main" val="116760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2B026-DE75-40B9-9464-05B90FA909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6" name="TextBox 5">
            <a:extLst>
              <a:ext uri="{FF2B5EF4-FFF2-40B4-BE49-F238E27FC236}">
                <a16:creationId xmlns:a16="http://schemas.microsoft.com/office/drawing/2014/main" id="{DE964DFA-44E4-40AD-ACC9-ADBD43961BD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5b</a:t>
            </a:r>
          </a:p>
        </p:txBody>
      </p:sp>
      <p:sp>
        <p:nvSpPr>
          <p:cNvPr id="7" name="TextBox 6">
            <a:extLst>
              <a:ext uri="{FF2B5EF4-FFF2-40B4-BE49-F238E27FC236}">
                <a16:creationId xmlns:a16="http://schemas.microsoft.com/office/drawing/2014/main" id="{32340897-D737-402F-9F2C-4FA78F575E69}"/>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933837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dirty="0"/>
              <a:t>Content Deepening Focus Questions</a:t>
            </a:r>
            <a:br>
              <a:rPr lang="en-US" sz="3600" dirty="0"/>
            </a:br>
            <a:endParaRPr lang="en-US" sz="3600" dirty="0"/>
          </a:p>
        </p:txBody>
      </p:sp>
      <p:sp>
        <p:nvSpPr>
          <p:cNvPr id="3" name="Content Placeholder 2"/>
          <p:cNvSpPr>
            <a:spLocks noGrp="1"/>
          </p:cNvSpPr>
          <p:nvPr>
            <p:ph idx="1"/>
          </p:nvPr>
        </p:nvSpPr>
        <p:spPr>
          <a:xfrm>
            <a:off x="655091" y="1712794"/>
            <a:ext cx="8175010" cy="4495800"/>
          </a:xfrm>
        </p:spPr>
        <p:txBody>
          <a:bodyPr/>
          <a:lstStyle/>
          <a:p>
            <a:pPr marL="0" lvl="1" indent="0">
              <a:spcBef>
                <a:spcPts val="0"/>
              </a:spcBef>
              <a:spcAft>
                <a:spcPts val="2400"/>
              </a:spcAft>
              <a:buNone/>
            </a:pPr>
            <a:r>
              <a:rPr lang="en-US" sz="3200" dirty="0"/>
              <a:t>Can mountains grow so tall they reach outer space? Why or why not?</a:t>
            </a:r>
          </a:p>
        </p:txBody>
      </p:sp>
    </p:spTree>
    <p:extLst>
      <p:ext uri="{BB962C8B-B14F-4D97-AF65-F5344CB8AC3E}">
        <p14:creationId xmlns:p14="http://schemas.microsoft.com/office/powerpoint/2010/main" val="360162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299" y="1524000"/>
            <a:ext cx="2497201" cy="4994402"/>
          </a:xfrm>
          <a:prstGeom prst="rect">
            <a:avLst/>
          </a:prstGeom>
        </p:spPr>
      </p:pic>
      <p:sp>
        <p:nvSpPr>
          <p:cNvPr id="4" name="TextBox 3">
            <a:extLst>
              <a:ext uri="{FF2B5EF4-FFF2-40B4-BE49-F238E27FC236}">
                <a16:creationId xmlns:a16="http://schemas.microsoft.com/office/drawing/2014/main" id="{D31367E7-7FFF-4FE5-8024-A04F2B1E94D3}"/>
              </a:ext>
            </a:extLst>
          </p:cNvPr>
          <p:cNvSpPr txBox="1"/>
          <p:nvPr/>
        </p:nvSpPr>
        <p:spPr>
          <a:xfrm>
            <a:off x="1447800" y="685800"/>
            <a:ext cx="6335645"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3: Rock Shakers</a:t>
            </a:r>
          </a:p>
        </p:txBody>
      </p:sp>
      <p:pic>
        <p:nvPicPr>
          <p:cNvPr id="5" name="Picture 4">
            <a:extLst>
              <a:ext uri="{FF2B5EF4-FFF2-40B4-BE49-F238E27FC236}">
                <a16:creationId xmlns:a16="http://schemas.microsoft.com/office/drawing/2014/main" id="{2E013244-0F5C-4318-AA61-204BB03BAD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2400" y="1524000"/>
            <a:ext cx="4038600" cy="4994402"/>
          </a:xfrm>
          <a:prstGeom prst="rect">
            <a:avLst/>
          </a:prstGeom>
        </p:spPr>
      </p:pic>
      <p:sp>
        <p:nvSpPr>
          <p:cNvPr id="6" name="TextBox 5">
            <a:extLst>
              <a:ext uri="{FF2B5EF4-FFF2-40B4-BE49-F238E27FC236}">
                <a16:creationId xmlns:a16="http://schemas.microsoft.com/office/drawing/2014/main" id="{6549C82C-9D2B-4231-9EF9-83CF532CAE37}"/>
              </a:ext>
            </a:extLst>
          </p:cNvPr>
          <p:cNvSpPr txBox="1"/>
          <p:nvPr/>
        </p:nvSpPr>
        <p:spPr>
          <a:xfrm>
            <a:off x="6210125" y="6570940"/>
            <a:ext cx="167866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351122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noAutofit/>
          </a:bodyPr>
          <a:lstStyle/>
          <a:p>
            <a:r>
              <a:rPr lang="en-US" dirty="0"/>
              <a:t>Investigation 3: Rock Shakers</a:t>
            </a:r>
          </a:p>
        </p:txBody>
      </p:sp>
      <p:sp>
        <p:nvSpPr>
          <p:cNvPr id="3" name="Content Placeholder 2"/>
          <p:cNvSpPr>
            <a:spLocks noGrp="1"/>
          </p:cNvSpPr>
          <p:nvPr>
            <p:ph idx="1"/>
          </p:nvPr>
        </p:nvSpPr>
        <p:spPr>
          <a:xfrm>
            <a:off x="609600" y="1295400"/>
            <a:ext cx="8305800" cy="5105400"/>
          </a:xfrm>
        </p:spPr>
        <p:txBody>
          <a:bodyPr/>
          <a:lstStyle/>
          <a:p>
            <a:pPr marL="0" indent="0">
              <a:spcBef>
                <a:spcPts val="0"/>
              </a:spcBef>
              <a:buNone/>
            </a:pPr>
            <a:r>
              <a:rPr lang="en-US" sz="2550" dirty="0"/>
              <a:t>Task C: Shake rocks in a plastic jug.</a:t>
            </a:r>
          </a:p>
          <a:p>
            <a:pPr marL="731520" indent="-365760">
              <a:spcBef>
                <a:spcPts val="1200"/>
              </a:spcBef>
              <a:buFont typeface="+mj-lt"/>
              <a:buAutoNum type="arabicPeriod"/>
            </a:pPr>
            <a:r>
              <a:rPr lang="en-US" sz="2550" b="1" dirty="0"/>
              <a:t>Before shaking the jug, make sure to count and observe the rocks.</a:t>
            </a:r>
            <a:r>
              <a:rPr lang="en-US" sz="2550" dirty="0"/>
              <a:t> Share your observations with your elbow partner and record them in your notebook.</a:t>
            </a:r>
          </a:p>
          <a:p>
            <a:pPr marL="731520" indent="-365760">
              <a:spcBef>
                <a:spcPts val="600"/>
              </a:spcBef>
              <a:buFont typeface="+mj-lt"/>
              <a:buAutoNum type="arabicPeriod"/>
            </a:pPr>
            <a:r>
              <a:rPr lang="en-US" sz="2550" dirty="0"/>
              <a:t>Take turns shaking the jug for 1 minute each.</a:t>
            </a:r>
          </a:p>
          <a:p>
            <a:pPr marL="731520" indent="-365760">
              <a:spcBef>
                <a:spcPts val="600"/>
              </a:spcBef>
              <a:buFont typeface="+mj-lt"/>
              <a:buAutoNum type="arabicPeriod"/>
            </a:pPr>
            <a:r>
              <a:rPr lang="en-US" sz="2550" dirty="0"/>
              <a:t>After 2 minutes of shaking, count and observe the rocks again. Share your observations and record them in your notebooks. Describe any differences you observe in the rocks after shaking compared to before.</a:t>
            </a:r>
          </a:p>
          <a:p>
            <a:pPr marL="731520" indent="-365760">
              <a:spcBef>
                <a:spcPts val="600"/>
              </a:spcBef>
              <a:buFont typeface="+mj-lt"/>
              <a:buAutoNum type="arabicPeriod"/>
            </a:pPr>
            <a:r>
              <a:rPr lang="en-US" sz="2550" dirty="0"/>
              <a:t>Based on this investigation, what do you think might happen to a large rock that rolls down a mountain slope or is carried by flowing water down a riverbed.</a:t>
            </a:r>
          </a:p>
          <a:p>
            <a:pPr marL="274637" lvl="1" indent="0">
              <a:buNone/>
            </a:pPr>
            <a:r>
              <a:rPr lang="en-US" sz="2800" dirty="0"/>
              <a:t>	</a:t>
            </a:r>
          </a:p>
          <a:p>
            <a:pPr marL="274637" lvl="1" indent="0">
              <a:buNone/>
            </a:pPr>
            <a:endParaRPr lang="en-US" sz="2800" dirty="0"/>
          </a:p>
        </p:txBody>
      </p:sp>
    </p:spTree>
    <p:extLst>
      <p:ext uri="{BB962C8B-B14F-4D97-AF65-F5344CB8AC3E}">
        <p14:creationId xmlns:p14="http://schemas.microsoft.com/office/powerpoint/2010/main" val="218723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620747"/>
            <a:ext cx="8839200" cy="5890495"/>
          </a:xfrm>
          <a:prstGeom prst="rect">
            <a:avLst/>
          </a:prstGeom>
        </p:spPr>
      </p:pic>
      <p:sp>
        <p:nvSpPr>
          <p:cNvPr id="3" name="Title 2">
            <a:extLst>
              <a:ext uri="{FF2B5EF4-FFF2-40B4-BE49-F238E27FC236}">
                <a16:creationId xmlns:a16="http://schemas.microsoft.com/office/drawing/2014/main" id="{0697898E-2239-4CDB-B8E7-07E8CBAB8378}"/>
              </a:ext>
            </a:extLst>
          </p:cNvPr>
          <p:cNvSpPr>
            <a:spLocks noGrp="1"/>
          </p:cNvSpPr>
          <p:nvPr>
            <p:ph type="title"/>
          </p:nvPr>
        </p:nvSpPr>
        <p:spPr>
          <a:xfrm>
            <a:off x="457200" y="533400"/>
            <a:ext cx="8229600" cy="990600"/>
          </a:xfrm>
        </p:spPr>
        <p:txBody>
          <a:bodyPr>
            <a:normAutofit/>
          </a:bodyPr>
          <a:lstStyle/>
          <a:p>
            <a:pPr algn="ctr"/>
            <a:r>
              <a:rPr lang="en-US" dirty="0">
                <a:solidFill>
                  <a:srgbClr val="FFFF00"/>
                </a:solidFill>
                <a:cs typeface="Calibri" panose="020F0502020204030204" pitchFamily="34" charset="0"/>
              </a:rPr>
              <a:t>Rock Weathering</a:t>
            </a:r>
            <a:endParaRPr lang="en-US" dirty="0">
              <a:solidFill>
                <a:srgbClr val="FFFF00"/>
              </a:solidFill>
            </a:endParaRPr>
          </a:p>
        </p:txBody>
      </p:sp>
      <p:sp>
        <p:nvSpPr>
          <p:cNvPr id="4" name="Content Placeholder 3">
            <a:extLst>
              <a:ext uri="{FF2B5EF4-FFF2-40B4-BE49-F238E27FC236}">
                <a16:creationId xmlns:a16="http://schemas.microsoft.com/office/drawing/2014/main" id="{F1548A9C-B2C0-4AA2-83F3-CBE64BFB3C2C}"/>
              </a:ext>
            </a:extLst>
          </p:cNvPr>
          <p:cNvSpPr>
            <a:spLocks noGrp="1"/>
          </p:cNvSpPr>
          <p:nvPr>
            <p:ph idx="1"/>
          </p:nvPr>
        </p:nvSpPr>
        <p:spPr>
          <a:xfrm>
            <a:off x="457200" y="1534610"/>
            <a:ext cx="8229600" cy="4713790"/>
          </a:xfrm>
          <a:solidFill>
            <a:schemeClr val="bg1">
              <a:alpha val="50000"/>
            </a:schemeClr>
          </a:solidFill>
        </p:spPr>
        <p:txBody>
          <a:bodyPr/>
          <a:lstStyle/>
          <a:p>
            <a:pPr>
              <a:spcBef>
                <a:spcPts val="0"/>
              </a:spcBef>
              <a:spcAft>
                <a:spcPts val="1200"/>
              </a:spcAft>
            </a:pPr>
            <a:r>
              <a:rPr lang="en-US" sz="3200" b="1" dirty="0"/>
              <a:t>Rock weathering </a:t>
            </a:r>
            <a:r>
              <a:rPr lang="en-US" sz="3200" dirty="0"/>
              <a:t>refers to all natural processes that break down and reduce the strength of intact rock.</a:t>
            </a:r>
          </a:p>
          <a:p>
            <a:pPr marL="731520" indent="-365760">
              <a:spcBef>
                <a:spcPts val="0"/>
              </a:spcBef>
              <a:buClr>
                <a:schemeClr val="tx1"/>
              </a:buClr>
            </a:pPr>
            <a:r>
              <a:rPr lang="en-US" sz="3200" b="1" dirty="0"/>
              <a:t>Physical weathering: </a:t>
            </a:r>
            <a:r>
              <a:rPr lang="en-US" sz="3200" dirty="0"/>
              <a:t>The mechanical disintegration of intact rock and minerals into smaller pieces.</a:t>
            </a:r>
          </a:p>
          <a:p>
            <a:pPr marL="731520" indent="-365760">
              <a:spcBef>
                <a:spcPts val="800"/>
              </a:spcBef>
              <a:buClrTx/>
            </a:pPr>
            <a:r>
              <a:rPr lang="en-US" sz="3200" b="1" dirty="0"/>
              <a:t>Chemical weathering: </a:t>
            </a:r>
            <a:r>
              <a:rPr lang="en-US" sz="3200" dirty="0"/>
              <a:t>The chemical alteration of minerals that reduces rock strength.</a:t>
            </a:r>
          </a:p>
        </p:txBody>
      </p:sp>
      <p:sp>
        <p:nvSpPr>
          <p:cNvPr id="5" name="TextBox 4">
            <a:extLst>
              <a:ext uri="{FF2B5EF4-FFF2-40B4-BE49-F238E27FC236}">
                <a16:creationId xmlns:a16="http://schemas.microsoft.com/office/drawing/2014/main" id="{4DEA1E38-A011-4B08-8E9A-709C18503807}"/>
              </a:ext>
            </a:extLst>
          </p:cNvPr>
          <p:cNvSpPr txBox="1"/>
          <p:nvPr/>
        </p:nvSpPr>
        <p:spPr>
          <a:xfrm>
            <a:off x="7200725" y="6510759"/>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6" name="TextBox 5">
            <a:extLst>
              <a:ext uri="{FF2B5EF4-FFF2-40B4-BE49-F238E27FC236}">
                <a16:creationId xmlns:a16="http://schemas.microsoft.com/office/drawing/2014/main" id="{1F4DD853-092B-4296-B429-F234B4681243}"/>
              </a:ext>
            </a:extLst>
          </p:cNvPr>
          <p:cNvSpPr txBox="1"/>
          <p:nvPr/>
        </p:nvSpPr>
        <p:spPr>
          <a:xfrm>
            <a:off x="7200725" y="6521852"/>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48342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5170A9-C17A-4445-9EC2-D51F30CD5FB2}"/>
              </a:ext>
            </a:extLst>
          </p:cNvPr>
          <p:cNvSpPr>
            <a:spLocks noGrp="1"/>
          </p:cNvSpPr>
          <p:nvPr>
            <p:ph type="title"/>
          </p:nvPr>
        </p:nvSpPr>
        <p:spPr/>
        <p:txBody>
          <a:bodyPr/>
          <a:lstStyle/>
          <a:p>
            <a:pPr algn="ctr"/>
            <a:r>
              <a:rPr lang="en-US" dirty="0"/>
              <a:t>Physical-Weathering Processes</a:t>
            </a:r>
          </a:p>
        </p:txBody>
      </p:sp>
      <p:pic>
        <p:nvPicPr>
          <p:cNvPr id="10" name="Content Placeholder 9">
            <a:extLst>
              <a:ext uri="{FF2B5EF4-FFF2-40B4-BE49-F238E27FC236}">
                <a16:creationId xmlns:a16="http://schemas.microsoft.com/office/drawing/2014/main" id="{4A265FA3-D20C-407F-89CE-272CF25429D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6200000">
            <a:off x="4916862" y="2626936"/>
            <a:ext cx="5025277" cy="2819399"/>
          </a:xfrm>
        </p:spPr>
      </p:pic>
      <p:pic>
        <p:nvPicPr>
          <p:cNvPr id="12" name="Picture 11">
            <a:extLst>
              <a:ext uri="{FF2B5EF4-FFF2-40B4-BE49-F238E27FC236}">
                <a16:creationId xmlns:a16="http://schemas.microsoft.com/office/drawing/2014/main" id="{B8D6AA4F-0236-4C05-AB59-AB4760D139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3337603"/>
            <a:ext cx="5410200" cy="3211671"/>
          </a:xfrm>
          <a:prstGeom prst="rect">
            <a:avLst/>
          </a:prstGeom>
        </p:spPr>
      </p:pic>
      <p:sp>
        <p:nvSpPr>
          <p:cNvPr id="14" name="Content Placeholder 3">
            <a:extLst>
              <a:ext uri="{FF2B5EF4-FFF2-40B4-BE49-F238E27FC236}">
                <a16:creationId xmlns:a16="http://schemas.microsoft.com/office/drawing/2014/main" id="{6C099250-4DA4-419E-BF72-0D02FDC34669}"/>
              </a:ext>
            </a:extLst>
          </p:cNvPr>
          <p:cNvSpPr txBox="1">
            <a:spLocks/>
          </p:cNvSpPr>
          <p:nvPr/>
        </p:nvSpPr>
        <p:spPr bwMode="auto">
          <a:xfrm>
            <a:off x="266698" y="1416480"/>
            <a:ext cx="6286501" cy="1606551"/>
          </a:xfrm>
          <a:prstGeom prst="rect">
            <a:avLst/>
          </a:prstGeom>
          <a:noFill/>
          <a:ln>
            <a:noFill/>
          </a:ln>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600"/>
              </a:spcBef>
              <a:buClr>
                <a:schemeClr val="bg1"/>
              </a:buClr>
              <a:buFont typeface="+mj-lt"/>
              <a:buAutoNum type="arabicPeriod"/>
            </a:pPr>
            <a:r>
              <a:rPr lang="en-US" sz="2800" dirty="0">
                <a:solidFill>
                  <a:schemeClr val="bg1"/>
                </a:solidFill>
              </a:rPr>
              <a:t>Pressure release</a:t>
            </a:r>
          </a:p>
          <a:p>
            <a:pPr marL="365760" indent="-365760">
              <a:spcBef>
                <a:spcPts val="600"/>
              </a:spcBef>
              <a:buClr>
                <a:schemeClr val="bg1"/>
              </a:buClr>
              <a:buFont typeface="+mj-lt"/>
              <a:buAutoNum type="arabicPeriod"/>
            </a:pPr>
            <a:r>
              <a:rPr lang="en-US" sz="2800" dirty="0">
                <a:solidFill>
                  <a:schemeClr val="bg1"/>
                </a:solidFill>
              </a:rPr>
              <a:t>Thermal expansion and  contraction</a:t>
            </a:r>
          </a:p>
          <a:p>
            <a:pPr marL="365760" indent="-365760">
              <a:spcBef>
                <a:spcPts val="600"/>
              </a:spcBef>
              <a:buClr>
                <a:schemeClr val="bg1"/>
              </a:buClr>
              <a:buFont typeface="+mj-lt"/>
              <a:buAutoNum type="arabicPeriod"/>
            </a:pPr>
            <a:r>
              <a:rPr lang="en-US" sz="2800" dirty="0">
                <a:solidFill>
                  <a:schemeClr val="bg1"/>
                </a:solidFill>
              </a:rPr>
              <a:t>Growth of foreign crystals</a:t>
            </a:r>
          </a:p>
        </p:txBody>
      </p:sp>
      <p:sp>
        <p:nvSpPr>
          <p:cNvPr id="15" name="TextBox 14">
            <a:extLst>
              <a:ext uri="{FF2B5EF4-FFF2-40B4-BE49-F238E27FC236}">
                <a16:creationId xmlns:a16="http://schemas.microsoft.com/office/drawing/2014/main" id="{269C2691-89A6-4E3B-BCD6-EB24913688CF}"/>
              </a:ext>
            </a:extLst>
          </p:cNvPr>
          <p:cNvSpPr txBox="1"/>
          <p:nvPr/>
        </p:nvSpPr>
        <p:spPr>
          <a:xfrm>
            <a:off x="7215924" y="6549274"/>
            <a:ext cx="1790875"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
        <p:nvSpPr>
          <p:cNvPr id="16" name="TextBox 15">
            <a:extLst>
              <a:ext uri="{FF2B5EF4-FFF2-40B4-BE49-F238E27FC236}">
                <a16:creationId xmlns:a16="http://schemas.microsoft.com/office/drawing/2014/main" id="{941A2310-F4F5-42E9-AE22-987E006F1C69}"/>
              </a:ext>
            </a:extLst>
          </p:cNvPr>
          <p:cNvSpPr txBox="1"/>
          <p:nvPr/>
        </p:nvSpPr>
        <p:spPr>
          <a:xfrm>
            <a:off x="3352800" y="6549274"/>
            <a:ext cx="2499402"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Publicdomainpictures.net</a:t>
            </a:r>
          </a:p>
        </p:txBody>
      </p:sp>
    </p:spTree>
    <p:extLst>
      <p:ext uri="{BB962C8B-B14F-4D97-AF65-F5344CB8AC3E}">
        <p14:creationId xmlns:p14="http://schemas.microsoft.com/office/powerpoint/2010/main" val="120199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3400"/>
            <a:ext cx="7620000" cy="990600"/>
          </a:xfrm>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p:txBody>
          <a:bodyPr>
            <a:normAutofit/>
          </a:bodyPr>
          <a:lstStyle/>
          <a:p>
            <a:r>
              <a:rPr lang="en-US" sz="3200" dirty="0"/>
              <a:t>Lesson Analysis</a:t>
            </a:r>
          </a:p>
        </p:txBody>
      </p:sp>
      <p:sp>
        <p:nvSpPr>
          <p:cNvPr id="54275" name="Rectangle 3"/>
          <p:cNvSpPr>
            <a:spLocks noGrp="1" noChangeArrowheads="1"/>
          </p:cNvSpPr>
          <p:nvPr>
            <p:ph sz="half" idx="2"/>
          </p:nvPr>
        </p:nvSpPr>
        <p:spPr>
          <a:xfrm>
            <a:off x="457200" y="2438400"/>
            <a:ext cx="4114800" cy="3951288"/>
          </a:xfrm>
        </p:spPr>
        <p:txBody>
          <a:bodyPr>
            <a:normAutofit/>
          </a:bodyPr>
          <a:lstStyle/>
          <a:p>
            <a:pPr marL="365760" lvl="0" indent="-365760">
              <a:spcAft>
                <a:spcPts val="1200"/>
              </a:spcAft>
            </a:pPr>
            <a:r>
              <a:rPr lang="en-US" sz="2800" dirty="0"/>
              <a:t>How can analyzing </a:t>
            </a:r>
            <a:br>
              <a:rPr lang="en-US" sz="2800" dirty="0"/>
            </a:br>
            <a:r>
              <a:rPr lang="en-US" sz="2800" dirty="0"/>
              <a:t>data and constructing explanations help students </a:t>
            </a:r>
            <a:r>
              <a:rPr lang="en-US" sz="2800" b="1" dirty="0"/>
              <a:t>move forward </a:t>
            </a:r>
            <a:r>
              <a:rPr lang="en-US" sz="2800" dirty="0"/>
              <a:t>toward  deeper understandings </a:t>
            </a:r>
            <a:br>
              <a:rPr lang="en-US" sz="2800" dirty="0"/>
            </a:br>
            <a:r>
              <a:rPr lang="en-US" sz="2800" dirty="0"/>
              <a:t>of science ideas? </a:t>
            </a:r>
          </a:p>
        </p:txBody>
      </p:sp>
      <p:sp>
        <p:nvSpPr>
          <p:cNvPr id="7" name="Text Placeholder 6"/>
          <p:cNvSpPr>
            <a:spLocks noGrp="1"/>
          </p:cNvSpPr>
          <p:nvPr>
            <p:ph type="body" sz="quarter" idx="3"/>
          </p:nvPr>
        </p:nvSpPr>
        <p:spPr/>
        <p:txBody>
          <a:bodyPr>
            <a:normAutofit/>
          </a:bodyPr>
          <a:lstStyle/>
          <a:p>
            <a:r>
              <a:rPr lang="en-US" sz="3200" dirty="0"/>
              <a:t>Content Deepening</a:t>
            </a:r>
          </a:p>
        </p:txBody>
      </p:sp>
      <p:sp>
        <p:nvSpPr>
          <p:cNvPr id="5" name="Content Placeholder 4"/>
          <p:cNvSpPr>
            <a:spLocks noGrp="1"/>
          </p:cNvSpPr>
          <p:nvPr>
            <p:ph sz="quarter" idx="4"/>
          </p:nvPr>
        </p:nvSpPr>
        <p:spPr/>
        <p:txBody>
          <a:bodyPr/>
          <a:lstStyle/>
          <a:p>
            <a:pPr marL="365760" indent="-365760"/>
            <a:r>
              <a:rPr lang="en-US" sz="2800" dirty="0"/>
              <a:t>Can mountains grow so tall they reach outer space? Why or why not?</a:t>
            </a:r>
          </a:p>
          <a:p>
            <a:pPr marL="365760" indent="-365760"/>
            <a:r>
              <a:rPr lang="en-US" sz="2800" dirty="0"/>
              <a:t>What is an angle, and how do you measure it?</a:t>
            </a:r>
          </a:p>
        </p:txBody>
      </p:sp>
    </p:spTree>
    <p:extLst>
      <p:ext uri="{BB962C8B-B14F-4D97-AF65-F5344CB8AC3E}">
        <p14:creationId xmlns:p14="http://schemas.microsoft.com/office/powerpoint/2010/main" val="3896383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5E91CD-E6CE-43E8-83CD-8AD5D2FE7C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09600"/>
            <a:ext cx="9144000" cy="6093619"/>
          </a:xfrm>
          <a:prstGeom prst="rect">
            <a:avLst/>
          </a:prstGeom>
        </p:spPr>
      </p:pic>
      <p:sp>
        <p:nvSpPr>
          <p:cNvPr id="3" name="Title 2">
            <a:extLst>
              <a:ext uri="{FF2B5EF4-FFF2-40B4-BE49-F238E27FC236}">
                <a16:creationId xmlns:a16="http://schemas.microsoft.com/office/drawing/2014/main" id="{F929236E-B873-4618-B4B1-9BFB04B76CC1}"/>
              </a:ext>
            </a:extLst>
          </p:cNvPr>
          <p:cNvSpPr>
            <a:spLocks noGrp="1"/>
          </p:cNvSpPr>
          <p:nvPr>
            <p:ph type="title"/>
          </p:nvPr>
        </p:nvSpPr>
        <p:spPr/>
        <p:txBody>
          <a:bodyPr/>
          <a:lstStyle/>
          <a:p>
            <a:pPr algn="ctr"/>
            <a:r>
              <a:rPr lang="en-US" b="1" dirty="0">
                <a:solidFill>
                  <a:srgbClr val="FFFF00"/>
                </a:solidFill>
              </a:rPr>
              <a:t>Chemical-Weathering Processes</a:t>
            </a:r>
          </a:p>
        </p:txBody>
      </p:sp>
      <p:sp>
        <p:nvSpPr>
          <p:cNvPr id="5" name="Content Placeholder 3">
            <a:extLst>
              <a:ext uri="{FF2B5EF4-FFF2-40B4-BE49-F238E27FC236}">
                <a16:creationId xmlns:a16="http://schemas.microsoft.com/office/drawing/2014/main" id="{C2C5F3CE-55FA-4DE8-AFAE-9C95B6F43A9D}"/>
              </a:ext>
            </a:extLst>
          </p:cNvPr>
          <p:cNvSpPr txBox="1">
            <a:spLocks/>
          </p:cNvSpPr>
          <p:nvPr/>
        </p:nvSpPr>
        <p:spPr bwMode="auto">
          <a:xfrm>
            <a:off x="438149" y="4718049"/>
            <a:ext cx="8267702" cy="1606551"/>
          </a:xfrm>
          <a:prstGeom prst="rect">
            <a:avLst/>
          </a:prstGeom>
          <a:solidFill>
            <a:schemeClr val="bg1">
              <a:alpha val="50000"/>
            </a:schemeClr>
          </a:solidFill>
          <a:ln>
            <a:noFill/>
          </a:ln>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600"/>
              </a:spcBef>
              <a:buClr>
                <a:srgbClr val="000000"/>
              </a:buClr>
              <a:buFont typeface="+mj-lt"/>
              <a:buAutoNum type="arabicPeriod"/>
            </a:pPr>
            <a:r>
              <a:rPr lang="en-US" sz="2800" dirty="0">
                <a:solidFill>
                  <a:srgbClr val="000000"/>
                </a:solidFill>
              </a:rPr>
              <a:t>Oxidation-reduction</a:t>
            </a:r>
          </a:p>
          <a:p>
            <a:pPr marL="365760" indent="-365760">
              <a:spcBef>
                <a:spcPts val="600"/>
              </a:spcBef>
              <a:buClr>
                <a:srgbClr val="000000"/>
              </a:buClr>
              <a:buFont typeface="+mj-lt"/>
              <a:buAutoNum type="arabicPeriod"/>
            </a:pPr>
            <a:r>
              <a:rPr lang="en-US" sz="2800" dirty="0">
                <a:solidFill>
                  <a:srgbClr val="000000"/>
                </a:solidFill>
              </a:rPr>
              <a:t>Hydrolysis</a:t>
            </a:r>
          </a:p>
          <a:p>
            <a:pPr marL="365760" indent="-365760">
              <a:spcBef>
                <a:spcPts val="600"/>
              </a:spcBef>
              <a:buClr>
                <a:srgbClr val="000000"/>
              </a:buClr>
              <a:buFont typeface="+mj-lt"/>
              <a:buAutoNum type="arabicPeriod"/>
            </a:pPr>
            <a:r>
              <a:rPr lang="en-US" sz="2800" dirty="0">
                <a:solidFill>
                  <a:srgbClr val="000000"/>
                </a:solidFill>
              </a:rPr>
              <a:t>Biochemical weathering</a:t>
            </a:r>
          </a:p>
        </p:txBody>
      </p:sp>
      <p:sp>
        <p:nvSpPr>
          <p:cNvPr id="6" name="TextBox 5">
            <a:extLst>
              <a:ext uri="{FF2B5EF4-FFF2-40B4-BE49-F238E27FC236}">
                <a16:creationId xmlns:a16="http://schemas.microsoft.com/office/drawing/2014/main" id="{DC8433B4-EFE3-4E85-A359-7DCBD1618CE5}"/>
              </a:ext>
            </a:extLst>
          </p:cNvPr>
          <p:cNvSpPr txBox="1"/>
          <p:nvPr/>
        </p:nvSpPr>
        <p:spPr>
          <a:xfrm>
            <a:off x="7338657" y="6646307"/>
            <a:ext cx="1790875"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065100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dirty="0"/>
              <a:t>Reflect: Content Deepening Focus Questions</a:t>
            </a:r>
            <a:br>
              <a:rPr lang="en-US" sz="3600" dirty="0"/>
            </a:br>
            <a:endParaRPr lang="en-US" sz="3600" dirty="0"/>
          </a:p>
        </p:txBody>
      </p:sp>
      <p:sp>
        <p:nvSpPr>
          <p:cNvPr id="3" name="Content Placeholder 2"/>
          <p:cNvSpPr>
            <a:spLocks noGrp="1"/>
          </p:cNvSpPr>
          <p:nvPr>
            <p:ph idx="1"/>
          </p:nvPr>
        </p:nvSpPr>
        <p:spPr>
          <a:xfrm>
            <a:off x="655091" y="1905000"/>
            <a:ext cx="8175010" cy="4303594"/>
          </a:xfrm>
        </p:spPr>
        <p:txBody>
          <a:bodyPr/>
          <a:lstStyle/>
          <a:p>
            <a:pPr marL="0" lvl="1" indent="0">
              <a:spcBef>
                <a:spcPts val="0"/>
              </a:spcBef>
              <a:spcAft>
                <a:spcPts val="2400"/>
              </a:spcAft>
              <a:buNone/>
            </a:pPr>
            <a:r>
              <a:rPr lang="en-US" sz="3200" dirty="0"/>
              <a:t>Can mountains grow so tall they reach outer space? Why or why not?</a:t>
            </a:r>
          </a:p>
        </p:txBody>
      </p:sp>
    </p:spTree>
    <p:extLst>
      <p:ext uri="{BB962C8B-B14F-4D97-AF65-F5344CB8AC3E}">
        <p14:creationId xmlns:p14="http://schemas.microsoft.com/office/powerpoint/2010/main" val="360162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05800" cy="914400"/>
          </a:xfrm>
        </p:spPr>
        <p:txBody>
          <a:bodyPr>
            <a:noAutofit/>
          </a:bodyPr>
          <a:lstStyle/>
          <a:p>
            <a:pPr marL="685800" lvl="0"/>
            <a:r>
              <a:rPr lang="en-US" dirty="0"/>
              <a:t>Key Science Ideas</a:t>
            </a:r>
            <a:endParaRPr lang="en-US" sz="3200" dirty="0"/>
          </a:p>
        </p:txBody>
      </p:sp>
      <p:sp>
        <p:nvSpPr>
          <p:cNvPr id="4" name="Content Placeholder 2"/>
          <p:cNvSpPr txBox="1">
            <a:spLocks/>
          </p:cNvSpPr>
          <p:nvPr/>
        </p:nvSpPr>
        <p:spPr bwMode="auto">
          <a:xfrm>
            <a:off x="533400" y="1219200"/>
            <a:ext cx="8458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600"/>
              </a:spcBef>
              <a:spcAft>
                <a:spcPts val="600"/>
              </a:spcAft>
              <a:buClr>
                <a:srgbClr val="93A299"/>
              </a:buClr>
            </a:pPr>
            <a:r>
              <a:rPr lang="en-US" sz="2500" b="1" dirty="0">
                <a:solidFill>
                  <a:srgbClr val="000000"/>
                </a:solidFill>
              </a:rPr>
              <a:t>Rock weathering </a:t>
            </a:r>
            <a:r>
              <a:rPr lang="en-US" sz="2500" dirty="0">
                <a:solidFill>
                  <a:srgbClr val="000000"/>
                </a:solidFill>
              </a:rPr>
              <a:t>refers to all natural processes that break down and reduce the strength of intact rock.</a:t>
            </a:r>
          </a:p>
          <a:p>
            <a:pPr marL="365760" indent="-365760">
              <a:spcBef>
                <a:spcPts val="600"/>
              </a:spcBef>
              <a:spcAft>
                <a:spcPts val="0"/>
              </a:spcAft>
              <a:buClr>
                <a:srgbClr val="93A299"/>
              </a:buClr>
            </a:pPr>
            <a:r>
              <a:rPr lang="en-US" sz="2500" b="1" dirty="0">
                <a:solidFill>
                  <a:srgbClr val="000000"/>
                </a:solidFill>
              </a:rPr>
              <a:t>Physical weathering </a:t>
            </a:r>
            <a:r>
              <a:rPr lang="en-US" sz="2500" dirty="0">
                <a:solidFill>
                  <a:srgbClr val="000000"/>
                </a:solidFill>
              </a:rPr>
              <a:t>involves the mechanical disintegration of intact rock and minerals into smaller pieces. This process includes pressure release, thermal expansion and contraction, and the growth of foreign crystals.</a:t>
            </a:r>
          </a:p>
          <a:p>
            <a:pPr marL="365760" indent="-365760">
              <a:spcBef>
                <a:spcPts val="600"/>
              </a:spcBef>
              <a:spcAft>
                <a:spcPts val="0"/>
              </a:spcAft>
              <a:buClr>
                <a:srgbClr val="93A299"/>
              </a:buClr>
            </a:pPr>
            <a:r>
              <a:rPr lang="en-US" sz="2500" b="1" dirty="0">
                <a:solidFill>
                  <a:srgbClr val="000000"/>
                </a:solidFill>
              </a:rPr>
              <a:t>Chemical weathering </a:t>
            </a:r>
            <a:r>
              <a:rPr lang="en-US" sz="2500" dirty="0">
                <a:solidFill>
                  <a:srgbClr val="000000"/>
                </a:solidFill>
              </a:rPr>
              <a:t>involves the chemical alteration of minerals that reduces rock strength. This process includes oxidation-reduction, hydrolysis, and biochemical weathering.</a:t>
            </a:r>
          </a:p>
          <a:p>
            <a:pPr marL="365760" indent="-365760">
              <a:spcBef>
                <a:spcPts val="600"/>
              </a:spcBef>
              <a:spcAft>
                <a:spcPts val="0"/>
              </a:spcAft>
              <a:buClr>
                <a:srgbClr val="93A299"/>
              </a:buClr>
            </a:pPr>
            <a:r>
              <a:rPr lang="en-US" sz="2500" dirty="0">
                <a:solidFill>
                  <a:srgbClr val="000000"/>
                </a:solidFill>
              </a:rPr>
              <a:t>Physical weathering and chemical weathering occur at the same time and are often interdependent processes that break down rock and minerals to prepare them for erosion.</a:t>
            </a:r>
          </a:p>
          <a:p>
            <a:pPr marL="365760" indent="-365760">
              <a:spcBef>
                <a:spcPts val="600"/>
              </a:spcBef>
              <a:spcAft>
                <a:spcPts val="0"/>
              </a:spcAft>
              <a:buClr>
                <a:srgbClr val="93A299"/>
              </a:buClr>
            </a:pPr>
            <a:r>
              <a:rPr lang="en-US" sz="2500" dirty="0">
                <a:solidFill>
                  <a:srgbClr val="000000"/>
                </a:solidFill>
              </a:rPr>
              <a:t>Weathering and erosion limit mountain growth.</a:t>
            </a:r>
          </a:p>
          <a:p>
            <a:pPr marL="365760" indent="-365760">
              <a:spcBef>
                <a:spcPts val="0"/>
              </a:spcBef>
              <a:spcAft>
                <a:spcPts val="600"/>
              </a:spcAft>
              <a:buClr>
                <a:srgbClr val="93A299"/>
              </a:buClr>
            </a:pPr>
            <a:endParaRPr lang="en-US" sz="2800" dirty="0">
              <a:solidFill>
                <a:srgbClr val="000000"/>
              </a:solidFill>
            </a:endParaRPr>
          </a:p>
          <a:p>
            <a:pPr>
              <a:spcBef>
                <a:spcPts val="0"/>
              </a:spcBef>
              <a:spcAft>
                <a:spcPts val="1200"/>
              </a:spcAft>
              <a:buClr>
                <a:srgbClr val="93A299"/>
              </a:buClr>
            </a:pPr>
            <a:endParaRPr lang="en-US" sz="2800" dirty="0">
              <a:solidFill>
                <a:srgbClr val="000000"/>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533400"/>
            <a:ext cx="685800" cy="685800"/>
          </a:xfrm>
          <a:prstGeom prst="rect">
            <a:avLst/>
          </a:prstGeom>
        </p:spPr>
      </p:pic>
    </p:spTree>
    <p:extLst>
      <p:ext uri="{BB962C8B-B14F-4D97-AF65-F5344CB8AC3E}">
        <p14:creationId xmlns:p14="http://schemas.microsoft.com/office/powerpoint/2010/main" val="29811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sz="3800" dirty="0"/>
              <a:t>Math Content Deepening Focus Question</a:t>
            </a:r>
            <a:br>
              <a:rPr lang="en-US" sz="3600" dirty="0"/>
            </a:br>
            <a:endParaRPr lang="en-US" sz="3600" dirty="0"/>
          </a:p>
        </p:txBody>
      </p:sp>
      <p:sp>
        <p:nvSpPr>
          <p:cNvPr id="3" name="Content Placeholder 2"/>
          <p:cNvSpPr>
            <a:spLocks noGrp="1"/>
          </p:cNvSpPr>
          <p:nvPr>
            <p:ph idx="1"/>
          </p:nvPr>
        </p:nvSpPr>
        <p:spPr>
          <a:xfrm>
            <a:off x="609600" y="1676400"/>
            <a:ext cx="8175010" cy="4379794"/>
          </a:xfrm>
        </p:spPr>
        <p:txBody>
          <a:bodyPr/>
          <a:lstStyle/>
          <a:p>
            <a:pPr marL="0" lvl="1" indent="0">
              <a:spcBef>
                <a:spcPts val="0"/>
              </a:spcBef>
              <a:spcAft>
                <a:spcPts val="2400"/>
              </a:spcAft>
              <a:buNone/>
            </a:pPr>
            <a:r>
              <a:rPr lang="en-US" sz="3200" dirty="0"/>
              <a:t>What is an angle, and how do you measure it?</a:t>
            </a:r>
          </a:p>
        </p:txBody>
      </p:sp>
    </p:spTree>
    <p:extLst>
      <p:ext uri="{BB962C8B-B14F-4D97-AF65-F5344CB8AC3E}">
        <p14:creationId xmlns:p14="http://schemas.microsoft.com/office/powerpoint/2010/main" val="3601624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533400"/>
            <a:ext cx="7620000" cy="914400"/>
          </a:xfrm>
        </p:spPr>
        <p:txBody>
          <a:bodyPr/>
          <a:lstStyle/>
          <a:p>
            <a:r>
              <a:rPr lang="en-US" sz="4000" cap="none" dirty="0"/>
              <a:t>What Do You Know about Angles?</a:t>
            </a:r>
          </a:p>
        </p:txBody>
      </p:sp>
      <p:sp>
        <p:nvSpPr>
          <p:cNvPr id="3" name="Subtitle 2"/>
          <p:cNvSpPr>
            <a:spLocks noGrp="1"/>
          </p:cNvSpPr>
          <p:nvPr>
            <p:ph type="subTitle" sz="quarter" idx="1"/>
          </p:nvPr>
        </p:nvSpPr>
        <p:spPr>
          <a:xfrm>
            <a:off x="990600" y="2857500"/>
            <a:ext cx="6400800" cy="1752600"/>
          </a:xfrm>
        </p:spPr>
        <p:txBody>
          <a:bodyPr/>
          <a:lstStyle/>
          <a:p>
            <a:endParaRPr lang="en-US" dirty="0"/>
          </a:p>
        </p:txBody>
      </p:sp>
      <p:pic>
        <p:nvPicPr>
          <p:cNvPr id="18434" name="Picture 2" descr="http://www.athometuition.com/images/Trigonometry-Angles_image00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71600" y="4191000"/>
            <a:ext cx="2667000" cy="239268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image.mathcaptain.com/cms/images/41/alternate-interior-angles-theorem.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07764">
            <a:off x="4698649" y="1848039"/>
            <a:ext cx="351472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dr282zn36sxxg.cloudfront.net/datastreams/f-d%3Aaa7748309ebb648d121733e41ca0653dc76b0f6fbf857960e96912ae%2BIMAGE%2BIMAGE.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262608">
            <a:off x="920294" y="1973834"/>
            <a:ext cx="3329071" cy="2271604"/>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www.mathsisfun.com/images/angle130.gi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744540">
            <a:off x="4213904" y="4388322"/>
            <a:ext cx="3736325" cy="1860077"/>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s://encrypted-tbn2.gstatic.com/images?q=tbn:ANd9GcS00XMrJlXRuT4anxYE1WAgMhNk11VW8Q4CKPTMkPNgysbWRhMZ"/>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962400" y="3962400"/>
            <a:ext cx="416893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fade">
                                      <p:cBhvr>
                                        <p:cTn id="14" dur="1000"/>
                                        <p:tgtEl>
                                          <p:spTgt spid="18436"/>
                                        </p:tgtEl>
                                      </p:cBhvr>
                                    </p:animEffect>
                                    <p:anim calcmode="lin" valueType="num">
                                      <p:cBhvr>
                                        <p:cTn id="15" dur="1000" fill="hold"/>
                                        <p:tgtEl>
                                          <p:spTgt spid="18436"/>
                                        </p:tgtEl>
                                        <p:attrNameLst>
                                          <p:attrName>ppt_x</p:attrName>
                                        </p:attrNameLst>
                                      </p:cBhvr>
                                      <p:tavLst>
                                        <p:tav tm="0">
                                          <p:val>
                                            <p:strVal val="#ppt_x"/>
                                          </p:val>
                                        </p:tav>
                                        <p:tav tm="100000">
                                          <p:val>
                                            <p:strVal val="#ppt_x"/>
                                          </p:val>
                                        </p:tav>
                                      </p:tavLst>
                                    </p:anim>
                                    <p:anim calcmode="lin" valueType="num">
                                      <p:cBhvr>
                                        <p:cTn id="16"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8436"/>
                                        </p:tgtEl>
                                      </p:cBhvr>
                                    </p:animEffect>
                                    <p:anim calcmode="lin" valueType="num">
                                      <p:cBhvr>
                                        <p:cTn id="21" dur="1000"/>
                                        <p:tgtEl>
                                          <p:spTgt spid="18436"/>
                                        </p:tgtEl>
                                        <p:attrNameLst>
                                          <p:attrName>ppt_x</p:attrName>
                                        </p:attrNameLst>
                                      </p:cBhvr>
                                      <p:tavLst>
                                        <p:tav tm="0">
                                          <p:val>
                                            <p:strVal val="ppt_x"/>
                                          </p:val>
                                        </p:tav>
                                        <p:tav tm="100000">
                                          <p:val>
                                            <p:strVal val="ppt_x"/>
                                          </p:val>
                                        </p:tav>
                                      </p:tavLst>
                                    </p:anim>
                                    <p:anim calcmode="lin" valueType="num">
                                      <p:cBhvr>
                                        <p:cTn id="22" dur="1000"/>
                                        <p:tgtEl>
                                          <p:spTgt spid="18436"/>
                                        </p:tgtEl>
                                        <p:attrNameLst>
                                          <p:attrName>ppt_y</p:attrName>
                                        </p:attrNameLst>
                                      </p:cBhvr>
                                      <p:tavLst>
                                        <p:tav tm="0">
                                          <p:val>
                                            <p:strVal val="ppt_y"/>
                                          </p:val>
                                        </p:tav>
                                        <p:tav tm="100000">
                                          <p:val>
                                            <p:strVal val="ppt_y+.1"/>
                                          </p:val>
                                        </p:tav>
                                      </p:tavLst>
                                    </p:anim>
                                    <p:set>
                                      <p:cBhvr>
                                        <p:cTn id="23" dur="1" fill="hold">
                                          <p:stCondLst>
                                            <p:cond delay="999"/>
                                          </p:stCondLst>
                                        </p:cTn>
                                        <p:tgtEl>
                                          <p:spTgt spid="18436"/>
                                        </p:tgtEl>
                                        <p:attrNameLst>
                                          <p:attrName>style.visibility</p:attrName>
                                        </p:attrNameLst>
                                      </p:cBhvr>
                                      <p:to>
                                        <p:strVal val="hidden"/>
                                      </p:to>
                                    </p:set>
                                  </p:childTnLst>
                                </p:cTn>
                              </p:par>
                              <p:par>
                                <p:cTn id="24" presetID="37" presetClass="entr" presetSubtype="0" fill="hold" nodeType="with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fade">
                                      <p:cBhvr>
                                        <p:cTn id="26" dur="1000"/>
                                        <p:tgtEl>
                                          <p:spTgt spid="18440"/>
                                        </p:tgtEl>
                                      </p:cBhvr>
                                    </p:animEffect>
                                    <p:anim calcmode="lin" valueType="num">
                                      <p:cBhvr>
                                        <p:cTn id="27" dur="1000" fill="hold"/>
                                        <p:tgtEl>
                                          <p:spTgt spid="18440"/>
                                        </p:tgtEl>
                                        <p:attrNameLst>
                                          <p:attrName>ppt_x</p:attrName>
                                        </p:attrNameLst>
                                      </p:cBhvr>
                                      <p:tavLst>
                                        <p:tav tm="0">
                                          <p:val>
                                            <p:strVal val="#ppt_x"/>
                                          </p:val>
                                        </p:tav>
                                        <p:tav tm="100000">
                                          <p:val>
                                            <p:strVal val="#ppt_x"/>
                                          </p:val>
                                        </p:tav>
                                      </p:tavLst>
                                    </p:anim>
                                    <p:anim calcmode="lin" valueType="num">
                                      <p:cBhvr>
                                        <p:cTn id="28" dur="900" decel="100000" fill="hold"/>
                                        <p:tgtEl>
                                          <p:spTgt spid="1844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8440"/>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18440"/>
                                        </p:tgtEl>
                                      </p:cBhvr>
                                    </p:animEffect>
                                    <p:anim calcmode="lin" valueType="num">
                                      <p:cBhvr>
                                        <p:cTn id="34" dur="1000"/>
                                        <p:tgtEl>
                                          <p:spTgt spid="18440"/>
                                        </p:tgtEl>
                                        <p:attrNameLst>
                                          <p:attrName>ppt_x</p:attrName>
                                        </p:attrNameLst>
                                      </p:cBhvr>
                                      <p:tavLst>
                                        <p:tav tm="0">
                                          <p:val>
                                            <p:strVal val="ppt_x"/>
                                          </p:val>
                                        </p:tav>
                                        <p:tav tm="100000">
                                          <p:val>
                                            <p:strVal val="ppt_x"/>
                                          </p:val>
                                        </p:tav>
                                      </p:tavLst>
                                    </p:anim>
                                    <p:anim calcmode="lin" valueType="num">
                                      <p:cBhvr>
                                        <p:cTn id="35" dur="1000"/>
                                        <p:tgtEl>
                                          <p:spTgt spid="18440"/>
                                        </p:tgtEl>
                                        <p:attrNameLst>
                                          <p:attrName>ppt_y</p:attrName>
                                        </p:attrNameLst>
                                      </p:cBhvr>
                                      <p:tavLst>
                                        <p:tav tm="0">
                                          <p:val>
                                            <p:strVal val="ppt_y"/>
                                          </p:val>
                                        </p:tav>
                                        <p:tav tm="100000">
                                          <p:val>
                                            <p:strVal val="ppt_y+.1"/>
                                          </p:val>
                                        </p:tav>
                                      </p:tavLst>
                                    </p:anim>
                                    <p:set>
                                      <p:cBhvr>
                                        <p:cTn id="36" dur="1" fill="hold">
                                          <p:stCondLst>
                                            <p:cond delay="999"/>
                                          </p:stCondLst>
                                        </p:cTn>
                                        <p:tgtEl>
                                          <p:spTgt spid="18440"/>
                                        </p:tgtEl>
                                        <p:attrNameLst>
                                          <p:attrName>style.visibility</p:attrName>
                                        </p:attrNameLst>
                                      </p:cBhvr>
                                      <p:to>
                                        <p:strVal val="hidden"/>
                                      </p:to>
                                    </p:set>
                                  </p:childTnLst>
                                </p:cTn>
                              </p:par>
                              <p:par>
                                <p:cTn id="37" presetID="2" presetClass="entr" presetSubtype="12" fill="hold" nodeType="withEffect">
                                  <p:stCondLst>
                                    <p:cond delay="0"/>
                                  </p:stCondLst>
                                  <p:childTnLst>
                                    <p:set>
                                      <p:cBhvr>
                                        <p:cTn id="38" dur="1" fill="hold">
                                          <p:stCondLst>
                                            <p:cond delay="0"/>
                                          </p:stCondLst>
                                        </p:cTn>
                                        <p:tgtEl>
                                          <p:spTgt spid="18438"/>
                                        </p:tgtEl>
                                        <p:attrNameLst>
                                          <p:attrName>style.visibility</p:attrName>
                                        </p:attrNameLst>
                                      </p:cBhvr>
                                      <p:to>
                                        <p:strVal val="visible"/>
                                      </p:to>
                                    </p:set>
                                    <p:anim calcmode="lin" valueType="num">
                                      <p:cBhvr additive="base">
                                        <p:cTn id="39" dur="500" fill="hold"/>
                                        <p:tgtEl>
                                          <p:spTgt spid="18438"/>
                                        </p:tgtEl>
                                        <p:attrNameLst>
                                          <p:attrName>ppt_x</p:attrName>
                                        </p:attrNameLst>
                                      </p:cBhvr>
                                      <p:tavLst>
                                        <p:tav tm="0">
                                          <p:val>
                                            <p:strVal val="0-#ppt_w/2"/>
                                          </p:val>
                                        </p:tav>
                                        <p:tav tm="100000">
                                          <p:val>
                                            <p:strVal val="#ppt_x"/>
                                          </p:val>
                                        </p:tav>
                                      </p:tavLst>
                                    </p:anim>
                                    <p:anim calcmode="lin" valueType="num">
                                      <p:cBhvr additive="base">
                                        <p:cTn id="40"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xit" presetSubtype="0" fill="hold" nodeType="clickEffect">
                                  <p:stCondLst>
                                    <p:cond delay="0"/>
                                  </p:stCondLst>
                                  <p:childTnLst>
                                    <p:anim calcmode="lin" valueType="num">
                                      <p:cBhvr>
                                        <p:cTn id="44" dur="1000"/>
                                        <p:tgtEl>
                                          <p:spTgt spid="18438"/>
                                        </p:tgtEl>
                                        <p:attrNameLst>
                                          <p:attrName>ppt_w</p:attrName>
                                        </p:attrNameLst>
                                      </p:cBhvr>
                                      <p:tavLst>
                                        <p:tav tm="0">
                                          <p:val>
                                            <p:strVal val="ppt_w"/>
                                          </p:val>
                                        </p:tav>
                                        <p:tav tm="100000">
                                          <p:val>
                                            <p:fltVal val="0"/>
                                          </p:val>
                                        </p:tav>
                                      </p:tavLst>
                                    </p:anim>
                                    <p:anim calcmode="lin" valueType="num">
                                      <p:cBhvr>
                                        <p:cTn id="45" dur="1000"/>
                                        <p:tgtEl>
                                          <p:spTgt spid="18438"/>
                                        </p:tgtEl>
                                        <p:attrNameLst>
                                          <p:attrName>ppt_h</p:attrName>
                                        </p:attrNameLst>
                                      </p:cBhvr>
                                      <p:tavLst>
                                        <p:tav tm="0">
                                          <p:val>
                                            <p:strVal val="ppt_h"/>
                                          </p:val>
                                        </p:tav>
                                        <p:tav tm="100000">
                                          <p:val>
                                            <p:fltVal val="0"/>
                                          </p:val>
                                        </p:tav>
                                      </p:tavLst>
                                    </p:anim>
                                    <p:anim calcmode="lin" valueType="num">
                                      <p:cBhvr>
                                        <p:cTn id="46" dur="1000"/>
                                        <p:tgtEl>
                                          <p:spTgt spid="1843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7" dur="1000"/>
                                        <p:tgtEl>
                                          <p:spTgt spid="1843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8" dur="1" fill="hold">
                                          <p:stCondLst>
                                            <p:cond delay="999"/>
                                          </p:stCondLst>
                                        </p:cTn>
                                        <p:tgtEl>
                                          <p:spTgt spid="18438"/>
                                        </p:tgtEl>
                                        <p:attrNameLst>
                                          <p:attrName>style.visibility</p:attrName>
                                        </p:attrNameLst>
                                      </p:cBhvr>
                                      <p:to>
                                        <p:strVal val="hidden"/>
                                      </p:to>
                                    </p:set>
                                  </p:childTnLst>
                                </p:cTn>
                              </p:par>
                              <p:par>
                                <p:cTn id="49" presetID="26" presetClass="entr" presetSubtype="0" fill="hold" nodeType="withEffect">
                                  <p:stCondLst>
                                    <p:cond delay="0"/>
                                  </p:stCondLst>
                                  <p:childTnLst>
                                    <p:set>
                                      <p:cBhvr>
                                        <p:cTn id="50" dur="1" fill="hold">
                                          <p:stCondLst>
                                            <p:cond delay="0"/>
                                          </p:stCondLst>
                                        </p:cTn>
                                        <p:tgtEl>
                                          <p:spTgt spid="18442"/>
                                        </p:tgtEl>
                                        <p:attrNameLst>
                                          <p:attrName>style.visibility</p:attrName>
                                        </p:attrNameLst>
                                      </p:cBhvr>
                                      <p:to>
                                        <p:strVal val="visible"/>
                                      </p:to>
                                    </p:set>
                                    <p:animEffect transition="in" filter="wipe(down)">
                                      <p:cBhvr>
                                        <p:cTn id="51" dur="580">
                                          <p:stCondLst>
                                            <p:cond delay="0"/>
                                          </p:stCondLst>
                                        </p:cTn>
                                        <p:tgtEl>
                                          <p:spTgt spid="18442"/>
                                        </p:tgtEl>
                                      </p:cBhvr>
                                    </p:animEffect>
                                    <p:anim calcmode="lin" valueType="num">
                                      <p:cBhvr>
                                        <p:cTn id="52" dur="1822" tmFilter="0,0; 0.14,0.36; 0.43,0.73; 0.71,0.91; 1.0,1.0">
                                          <p:stCondLst>
                                            <p:cond delay="0"/>
                                          </p:stCondLst>
                                        </p:cTn>
                                        <p:tgtEl>
                                          <p:spTgt spid="1844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44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44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44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442"/>
                                        </p:tgtEl>
                                        <p:attrNameLst>
                                          <p:attrName>ppt_y</p:attrName>
                                        </p:attrNameLst>
                                      </p:cBhvr>
                                      <p:tavLst>
                                        <p:tav tm="0" fmla="#ppt_y-sin(pi*$)/81">
                                          <p:val>
                                            <p:fltVal val="0"/>
                                          </p:val>
                                        </p:tav>
                                        <p:tav tm="100000">
                                          <p:val>
                                            <p:fltVal val="1"/>
                                          </p:val>
                                        </p:tav>
                                      </p:tavLst>
                                    </p:anim>
                                    <p:animScale>
                                      <p:cBhvr>
                                        <p:cTn id="57" dur="26">
                                          <p:stCondLst>
                                            <p:cond delay="650"/>
                                          </p:stCondLst>
                                        </p:cTn>
                                        <p:tgtEl>
                                          <p:spTgt spid="18442"/>
                                        </p:tgtEl>
                                      </p:cBhvr>
                                      <p:to x="100000" y="60000"/>
                                    </p:animScale>
                                    <p:animScale>
                                      <p:cBhvr>
                                        <p:cTn id="58" dur="166" decel="50000">
                                          <p:stCondLst>
                                            <p:cond delay="676"/>
                                          </p:stCondLst>
                                        </p:cTn>
                                        <p:tgtEl>
                                          <p:spTgt spid="18442"/>
                                        </p:tgtEl>
                                      </p:cBhvr>
                                      <p:to x="100000" y="100000"/>
                                    </p:animScale>
                                    <p:animScale>
                                      <p:cBhvr>
                                        <p:cTn id="59" dur="26">
                                          <p:stCondLst>
                                            <p:cond delay="1312"/>
                                          </p:stCondLst>
                                        </p:cTn>
                                        <p:tgtEl>
                                          <p:spTgt spid="18442"/>
                                        </p:tgtEl>
                                      </p:cBhvr>
                                      <p:to x="100000" y="80000"/>
                                    </p:animScale>
                                    <p:animScale>
                                      <p:cBhvr>
                                        <p:cTn id="60" dur="166" decel="50000">
                                          <p:stCondLst>
                                            <p:cond delay="1338"/>
                                          </p:stCondLst>
                                        </p:cTn>
                                        <p:tgtEl>
                                          <p:spTgt spid="18442"/>
                                        </p:tgtEl>
                                      </p:cBhvr>
                                      <p:to x="100000" y="100000"/>
                                    </p:animScale>
                                    <p:animScale>
                                      <p:cBhvr>
                                        <p:cTn id="61" dur="26">
                                          <p:stCondLst>
                                            <p:cond delay="1642"/>
                                          </p:stCondLst>
                                        </p:cTn>
                                        <p:tgtEl>
                                          <p:spTgt spid="18442"/>
                                        </p:tgtEl>
                                      </p:cBhvr>
                                      <p:to x="100000" y="90000"/>
                                    </p:animScale>
                                    <p:animScale>
                                      <p:cBhvr>
                                        <p:cTn id="62" dur="166" decel="50000">
                                          <p:stCondLst>
                                            <p:cond delay="1668"/>
                                          </p:stCondLst>
                                        </p:cTn>
                                        <p:tgtEl>
                                          <p:spTgt spid="18442"/>
                                        </p:tgtEl>
                                      </p:cBhvr>
                                      <p:to x="100000" y="100000"/>
                                    </p:animScale>
                                    <p:animScale>
                                      <p:cBhvr>
                                        <p:cTn id="63" dur="26">
                                          <p:stCondLst>
                                            <p:cond delay="1808"/>
                                          </p:stCondLst>
                                        </p:cTn>
                                        <p:tgtEl>
                                          <p:spTgt spid="18442"/>
                                        </p:tgtEl>
                                      </p:cBhvr>
                                      <p:to x="100000" y="95000"/>
                                    </p:animScale>
                                    <p:animScale>
                                      <p:cBhvr>
                                        <p:cTn id="64" dur="166" decel="50000">
                                          <p:stCondLst>
                                            <p:cond delay="1834"/>
                                          </p:stCondLst>
                                        </p:cTn>
                                        <p:tgtEl>
                                          <p:spTgt spid="184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Common Core State Standards (CCSS)</a:t>
            </a:r>
          </a:p>
        </p:txBody>
      </p:sp>
      <p:sp>
        <p:nvSpPr>
          <p:cNvPr id="3" name="Content Placeholder 2"/>
          <p:cNvSpPr>
            <a:spLocks noGrp="1"/>
          </p:cNvSpPr>
          <p:nvPr>
            <p:ph idx="1"/>
          </p:nvPr>
        </p:nvSpPr>
        <p:spPr>
          <a:xfrm>
            <a:off x="685800" y="1371600"/>
            <a:ext cx="8001000" cy="4876800"/>
          </a:xfrm>
        </p:spPr>
        <p:txBody>
          <a:bodyPr/>
          <a:lstStyle/>
          <a:p>
            <a:pPr marL="0" indent="0">
              <a:buNone/>
            </a:pPr>
            <a:r>
              <a:rPr lang="en-US" sz="3200" dirty="0"/>
              <a:t>According to the California Common Core standards for mathematics, 4th-grade students must be able to do the following:</a:t>
            </a:r>
          </a:p>
          <a:p>
            <a:pPr marL="731520" indent="-365760">
              <a:spcBef>
                <a:spcPts val="1200"/>
              </a:spcBef>
            </a:pPr>
            <a:r>
              <a:rPr lang="en-US" sz="3200" dirty="0"/>
              <a:t>Recognize angles as geometric shapes </a:t>
            </a:r>
            <a:br>
              <a:rPr lang="en-US" sz="3200" dirty="0"/>
            </a:br>
            <a:r>
              <a:rPr lang="en-US" sz="3200" dirty="0"/>
              <a:t>that are formed wherever two rays share </a:t>
            </a:r>
            <a:br>
              <a:rPr lang="en-US" sz="3200" dirty="0"/>
            </a:br>
            <a:r>
              <a:rPr lang="en-US" sz="3200" dirty="0"/>
              <a:t>a common endpoint, and understand concepts of angle measurement.</a:t>
            </a:r>
          </a:p>
        </p:txBody>
      </p:sp>
    </p:spTree>
    <p:extLst>
      <p:ext uri="{BB962C8B-B14F-4D97-AF65-F5344CB8AC3E}">
        <p14:creationId xmlns:p14="http://schemas.microsoft.com/office/powerpoint/2010/main" val="269309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CCSS: Concepts of Angle Measurement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8077200" cy="4876800"/>
              </a:xfrm>
            </p:spPr>
            <p:txBody>
              <a:bodyPr/>
              <a:lstStyle/>
              <a:p>
                <a:pPr marL="0" indent="0">
                  <a:buNone/>
                </a:pPr>
                <a:r>
                  <a:rPr lang="en-US" sz="2900" dirty="0"/>
                  <a:t>The Common Core standard for angle measurement:</a:t>
                </a:r>
              </a:p>
              <a:p>
                <a:pPr marL="731520" indent="0">
                  <a:spcBef>
                    <a:spcPts val="1200"/>
                  </a:spcBef>
                  <a:buNone/>
                </a:pPr>
                <a:r>
                  <a:rPr lang="en-US" sz="2900" dirty="0"/>
                  <a:t>An angle is measured with reference to a circle with its center at the common endpoint of the rays, by considering the fraction of the circular arc between the points where the two rays intersect the circle. An angle that turns through </a:t>
                </a:r>
                <a14:m>
                  <m:oMath xmlns:m="http://schemas.openxmlformats.org/officeDocument/2006/math">
                    <m:f>
                      <m:fPr>
                        <m:ctrlPr>
                          <a:rPr lang="pt-BR" sz="2900" i="1" smtClean="0">
                            <a:latin typeface="Cambria Math" panose="02040503050406030204" pitchFamily="18" charset="0"/>
                          </a:rPr>
                        </m:ctrlPr>
                      </m:fPr>
                      <m:num>
                        <m:r>
                          <a:rPr lang="en-US" sz="2900" b="0" i="1" smtClean="0">
                            <a:latin typeface="Cambria Math" panose="02040503050406030204" pitchFamily="18" charset="0"/>
                          </a:rPr>
                          <m:t>1</m:t>
                        </m:r>
                      </m:num>
                      <m:den>
                        <m:r>
                          <a:rPr lang="en-US" sz="2900" b="0" i="1" smtClean="0">
                            <a:latin typeface="Cambria Math" panose="02040503050406030204" pitchFamily="18" charset="0"/>
                          </a:rPr>
                          <m:t>360</m:t>
                        </m:r>
                      </m:den>
                    </m:f>
                  </m:oMath>
                </a14:m>
                <a:r>
                  <a:rPr lang="en-US" sz="2900" dirty="0"/>
                  <a:t> of a circle is called a “one-degree angle,” and can be used to measure angles.</a:t>
                </a:r>
              </a:p>
              <a:p>
                <a:pPr marL="0" indent="0">
                  <a:spcBef>
                    <a:spcPts val="1200"/>
                  </a:spcBef>
                  <a:buNone/>
                </a:pPr>
                <a:r>
                  <a:rPr lang="en-US" sz="2900" dirty="0"/>
                  <a:t>What part of this standard do you think is hardest for students?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8077200" cy="4876800"/>
              </a:xfrm>
              <a:blipFill>
                <a:blip r:embed="rId3" cstate="print"/>
                <a:stretch>
                  <a:fillRect l="-1585" t="-1250" r="-1434" b="-6000"/>
                </a:stretch>
              </a:blipFill>
            </p:spPr>
            <p:txBody>
              <a:bodyPr/>
              <a:lstStyle/>
              <a:p>
                <a:r>
                  <a:rPr lang="en-US">
                    <a:noFill/>
                  </a:rPr>
                  <a:t> </a:t>
                </a:r>
              </a:p>
            </p:txBody>
          </p:sp>
        </mc:Fallback>
      </mc:AlternateContent>
    </p:spTree>
    <p:extLst>
      <p:ext uri="{BB962C8B-B14F-4D97-AF65-F5344CB8AC3E}">
        <p14:creationId xmlns:p14="http://schemas.microsoft.com/office/powerpoint/2010/main" val="345850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CCSS: Concepts of Angle Measurement</a:t>
            </a:r>
          </a:p>
        </p:txBody>
      </p:sp>
      <p:sp>
        <p:nvSpPr>
          <p:cNvPr id="3" name="Content Placeholder 2"/>
          <p:cNvSpPr>
            <a:spLocks noGrp="1"/>
          </p:cNvSpPr>
          <p:nvPr>
            <p:ph idx="1"/>
          </p:nvPr>
        </p:nvSpPr>
        <p:spPr>
          <a:xfrm>
            <a:off x="685800" y="1524000"/>
            <a:ext cx="8153400" cy="4648200"/>
          </a:xfrm>
        </p:spPr>
        <p:txBody>
          <a:bodyPr/>
          <a:lstStyle/>
          <a:p>
            <a:pPr marL="0" indent="0">
              <a:buNone/>
            </a:pPr>
            <a:r>
              <a:rPr lang="en-US" sz="2900" dirty="0"/>
              <a:t>According to the geometric-measurement standard, </a:t>
            </a:r>
          </a:p>
          <a:p>
            <a:pPr marL="731520" indent="0">
              <a:spcBef>
                <a:spcPts val="1200"/>
              </a:spcBef>
              <a:buNone/>
            </a:pPr>
            <a:r>
              <a:rPr lang="en-US" sz="2900" dirty="0"/>
              <a:t>An angle that turns through </a:t>
            </a:r>
            <a:r>
              <a:rPr lang="en-US" sz="2900" i="1" dirty="0"/>
              <a:t>n </a:t>
            </a:r>
            <a:r>
              <a:rPr lang="en-US" sz="2900" dirty="0"/>
              <a:t>one-degree angles is said to have an angle measure of </a:t>
            </a:r>
            <a:r>
              <a:rPr lang="en-US" sz="2900" i="1" dirty="0"/>
              <a:t>n </a:t>
            </a:r>
            <a:r>
              <a:rPr lang="en-US" sz="2900" dirty="0"/>
              <a:t>degrees.</a:t>
            </a:r>
          </a:p>
          <a:p>
            <a:pPr marL="0" indent="0">
              <a:spcBef>
                <a:spcPts val="1200"/>
              </a:spcBef>
              <a:buNone/>
            </a:pPr>
            <a:r>
              <a:rPr lang="en-US" sz="2900" dirty="0"/>
              <a:t>This may sound easy, but it requires laying a new foundation for students.</a:t>
            </a:r>
          </a:p>
          <a:p>
            <a:pPr marL="731520" indent="-365760">
              <a:spcBef>
                <a:spcPts val="1800"/>
              </a:spcBef>
            </a:pPr>
            <a:r>
              <a:rPr lang="en-US" sz="2900" dirty="0"/>
              <a:t>Why is angle measurement hard for students?</a:t>
            </a:r>
          </a:p>
          <a:p>
            <a:pPr marL="731520" indent="-365760"/>
            <a:r>
              <a:rPr lang="en-US" sz="2900" dirty="0"/>
              <a:t>Why are some students better at it than others?</a:t>
            </a:r>
          </a:p>
        </p:txBody>
      </p:sp>
    </p:spTree>
    <p:extLst>
      <p:ext uri="{BB962C8B-B14F-4D97-AF65-F5344CB8AC3E}">
        <p14:creationId xmlns:p14="http://schemas.microsoft.com/office/powerpoint/2010/main" val="2438465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96E1636-EBDF-4C1C-84BD-82FE4F3A0E61}"/>
              </a:ext>
            </a:extLst>
          </p:cNvPr>
          <p:cNvSpPr>
            <a:spLocks noGrp="1"/>
          </p:cNvSpPr>
          <p:nvPr>
            <p:ph type="title"/>
          </p:nvPr>
        </p:nvSpPr>
        <p:spPr>
          <a:xfrm>
            <a:off x="762000" y="533400"/>
            <a:ext cx="7924800" cy="990600"/>
          </a:xfrm>
        </p:spPr>
        <p:txBody>
          <a:bodyPr/>
          <a:lstStyle/>
          <a:p>
            <a:r>
              <a:rPr lang="en-US" dirty="0"/>
              <a:t>Describing Turn: Video Clip 1</a:t>
            </a:r>
          </a:p>
        </p:txBody>
      </p:sp>
      <p:sp>
        <p:nvSpPr>
          <p:cNvPr id="12" name="TextBox 11">
            <a:extLst>
              <a:ext uri="{FF2B5EF4-FFF2-40B4-BE49-F238E27FC236}">
                <a16:creationId xmlns:a16="http://schemas.microsoft.com/office/drawing/2014/main" id="{ABCAD241-5977-47B5-B9CF-D175E47E8B78}"/>
              </a:ext>
            </a:extLst>
          </p:cNvPr>
          <p:cNvSpPr txBox="1"/>
          <p:nvPr/>
        </p:nvSpPr>
        <p:spPr>
          <a:xfrm>
            <a:off x="6553200" y="5333999"/>
            <a:ext cx="11430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Source: unknown</a:t>
            </a:r>
          </a:p>
        </p:txBody>
      </p:sp>
      <p:pic>
        <p:nvPicPr>
          <p:cNvPr id="13" name="Picture 12">
            <a:extLst>
              <a:ext uri="{FF2B5EF4-FFF2-40B4-BE49-F238E27FC236}">
                <a16:creationId xmlns:a16="http://schemas.microsoft.com/office/drawing/2014/main" id="{6560CB30-756A-41F6-B188-7893CFA21CFE}"/>
              </a:ext>
            </a:extLst>
          </p:cNvPr>
          <p:cNvPicPr>
            <a:picLocks noChangeAspect="1"/>
          </p:cNvPicPr>
          <p:nvPr/>
        </p:nvPicPr>
        <p:blipFill>
          <a:blip r:embed="rId3"/>
          <a:stretch>
            <a:fillRect/>
          </a:stretch>
        </p:blipFill>
        <p:spPr>
          <a:xfrm>
            <a:off x="1552575" y="1538287"/>
            <a:ext cx="6038850" cy="3781425"/>
          </a:xfrm>
          <a:prstGeom prst="rect">
            <a:avLst/>
          </a:prstGeom>
        </p:spPr>
      </p:pic>
      <p:sp>
        <p:nvSpPr>
          <p:cNvPr id="14" name="TextBox 13">
            <a:hlinkClick r:id="rId4" action="ppaction://hlinkfile"/>
            <a:extLst>
              <a:ext uri="{FF2B5EF4-FFF2-40B4-BE49-F238E27FC236}">
                <a16:creationId xmlns:a16="http://schemas.microsoft.com/office/drawing/2014/main" id="{7F6580E7-64C9-4B7A-9FE0-053DF3C54D30}"/>
              </a:ext>
            </a:extLst>
          </p:cNvPr>
          <p:cNvSpPr txBox="1"/>
          <p:nvPr/>
        </p:nvSpPr>
        <p:spPr>
          <a:xfrm>
            <a:off x="5372100" y="6139934"/>
            <a:ext cx="35052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dirty="0">
                <a:solidFill>
                  <a:srgbClr val="0070C0"/>
                </a:solidFill>
                <a:latin typeface="Calibri" pitchFamily="34" charset="0"/>
                <a:hlinkClick r:id="rId5"/>
              </a:rPr>
              <a:t>Describing Turn video clip 1</a:t>
            </a:r>
            <a:endParaRPr lang="en-US" dirty="0">
              <a:solidFill>
                <a:srgbClr val="0070C0"/>
              </a:solidFill>
              <a:latin typeface="Calibri" pitchFamily="34" charset="0"/>
            </a:endParaRPr>
          </a:p>
        </p:txBody>
      </p:sp>
    </p:spTree>
    <p:extLst>
      <p:ext uri="{BB962C8B-B14F-4D97-AF65-F5344CB8AC3E}">
        <p14:creationId xmlns:p14="http://schemas.microsoft.com/office/powerpoint/2010/main" val="2324166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EEEDB0-B91A-474F-93E5-2EC997CB2558}"/>
              </a:ext>
            </a:extLst>
          </p:cNvPr>
          <p:cNvSpPr>
            <a:spLocks noGrp="1"/>
          </p:cNvSpPr>
          <p:nvPr>
            <p:ph type="title"/>
          </p:nvPr>
        </p:nvSpPr>
        <p:spPr>
          <a:xfrm>
            <a:off x="685800" y="533400"/>
            <a:ext cx="8001000" cy="990600"/>
          </a:xfrm>
        </p:spPr>
        <p:txBody>
          <a:bodyPr>
            <a:normAutofit/>
          </a:bodyPr>
          <a:lstStyle/>
          <a:p>
            <a:r>
              <a:rPr lang="en-US" dirty="0"/>
              <a:t>Describing Turn: Video Clip 2</a:t>
            </a:r>
          </a:p>
        </p:txBody>
      </p:sp>
      <p:sp>
        <p:nvSpPr>
          <p:cNvPr id="8" name="TextBox 7">
            <a:extLst>
              <a:ext uri="{FF2B5EF4-FFF2-40B4-BE49-F238E27FC236}">
                <a16:creationId xmlns:a16="http://schemas.microsoft.com/office/drawing/2014/main" id="{15729E52-E468-4BA8-85F3-646537C3A47A}"/>
              </a:ext>
            </a:extLst>
          </p:cNvPr>
          <p:cNvSpPr txBox="1"/>
          <p:nvPr/>
        </p:nvSpPr>
        <p:spPr>
          <a:xfrm>
            <a:off x="6629400" y="5366385"/>
            <a:ext cx="11430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Source: unknown</a:t>
            </a:r>
          </a:p>
        </p:txBody>
      </p:sp>
      <p:pic>
        <p:nvPicPr>
          <p:cNvPr id="9" name="Picture 8">
            <a:extLst>
              <a:ext uri="{FF2B5EF4-FFF2-40B4-BE49-F238E27FC236}">
                <a16:creationId xmlns:a16="http://schemas.microsoft.com/office/drawing/2014/main" id="{9AE2ADB7-B571-4280-B035-7F78A716EFB1}"/>
              </a:ext>
            </a:extLst>
          </p:cNvPr>
          <p:cNvPicPr>
            <a:picLocks noChangeAspect="1"/>
          </p:cNvPicPr>
          <p:nvPr/>
        </p:nvPicPr>
        <p:blipFill>
          <a:blip r:embed="rId3"/>
          <a:stretch>
            <a:fillRect/>
          </a:stretch>
        </p:blipFill>
        <p:spPr>
          <a:xfrm>
            <a:off x="1519237" y="1514475"/>
            <a:ext cx="6105525" cy="3829050"/>
          </a:xfrm>
          <a:prstGeom prst="rect">
            <a:avLst/>
          </a:prstGeom>
        </p:spPr>
      </p:pic>
      <p:sp>
        <p:nvSpPr>
          <p:cNvPr id="10" name="TextBox 9">
            <a:hlinkClick r:id="rId4" action="ppaction://hlinkfile"/>
            <a:extLst>
              <a:ext uri="{FF2B5EF4-FFF2-40B4-BE49-F238E27FC236}">
                <a16:creationId xmlns:a16="http://schemas.microsoft.com/office/drawing/2014/main" id="{B8776CF9-F05D-4AA0-AC1A-F77A2636BA5C}"/>
              </a:ext>
            </a:extLst>
          </p:cNvPr>
          <p:cNvSpPr txBox="1"/>
          <p:nvPr/>
        </p:nvSpPr>
        <p:spPr>
          <a:xfrm>
            <a:off x="5372100" y="6139934"/>
            <a:ext cx="35052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dirty="0">
                <a:solidFill>
                  <a:srgbClr val="0070C0"/>
                </a:solidFill>
                <a:latin typeface="Calibri" pitchFamily="34" charset="0"/>
                <a:hlinkClick r:id="rId5"/>
              </a:rPr>
              <a:t>Describing Turn video clip 2</a:t>
            </a:r>
            <a:endParaRPr lang="en-US" dirty="0">
              <a:solidFill>
                <a:srgbClr val="0070C0"/>
              </a:solidFill>
              <a:latin typeface="Calibri" pitchFamily="34" charset="0"/>
            </a:endParaRPr>
          </a:p>
        </p:txBody>
      </p:sp>
    </p:spTree>
    <p:extLst>
      <p:ext uri="{BB962C8B-B14F-4D97-AF65-F5344CB8AC3E}">
        <p14:creationId xmlns:p14="http://schemas.microsoft.com/office/powerpoint/2010/main" val="180103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6400" y="437254"/>
            <a:ext cx="5868219" cy="6420746"/>
          </a:xfrm>
          <a:prstGeom prst="rect">
            <a:avLst/>
          </a:prstGeom>
        </p:spPr>
      </p:pic>
      <p:sp>
        <p:nvSpPr>
          <p:cNvPr id="5" name="Rectangle 6"/>
          <p:cNvSpPr>
            <a:spLocks noChangeArrowheads="1"/>
          </p:cNvSpPr>
          <p:nvPr/>
        </p:nvSpPr>
        <p:spPr bwMode="auto">
          <a:xfrm>
            <a:off x="1905000" y="4038600"/>
            <a:ext cx="2667000" cy="914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Ratio Hand Animation"/>
          <p:cNvPicPr>
            <a:picLocks noChangeAspect="1" noChangeArrowheads="1" noCrop="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62337" y="3657600"/>
            <a:ext cx="2219325"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609600"/>
            <a:ext cx="7696200" cy="707886"/>
          </a:xfrm>
          <a:prstGeom prst="rect">
            <a:avLst/>
          </a:prstGeom>
          <a:noFill/>
        </p:spPr>
        <p:txBody>
          <a:bodyPr wrap="square" rtlCol="0">
            <a:spAutoFit/>
          </a:bodyPr>
          <a:lstStyle/>
          <a:p>
            <a:r>
              <a:rPr lang="en-US" sz="4000" dirty="0">
                <a:solidFill>
                  <a:schemeClr val="tx2"/>
                </a:solidFill>
                <a:latin typeface="Calibri" pitchFamily="34" charset="0"/>
              </a:rPr>
              <a:t>Estimating Angle Measures</a:t>
            </a:r>
          </a:p>
        </p:txBody>
      </p:sp>
      <p:sp>
        <p:nvSpPr>
          <p:cNvPr id="7" name="TextBox 6"/>
          <p:cNvSpPr txBox="1"/>
          <p:nvPr/>
        </p:nvSpPr>
        <p:spPr>
          <a:xfrm>
            <a:off x="685800" y="1524000"/>
            <a:ext cx="7696200" cy="1569660"/>
          </a:xfrm>
          <a:prstGeom prst="rect">
            <a:avLst/>
          </a:prstGeom>
          <a:noFill/>
        </p:spPr>
        <p:txBody>
          <a:bodyPr wrap="square" rtlCol="0">
            <a:spAutoFit/>
          </a:bodyPr>
          <a:lstStyle/>
          <a:p>
            <a:r>
              <a:rPr lang="en-US" sz="3200" b="1" dirty="0">
                <a:latin typeface="Calibri" pitchFamily="34" charset="0"/>
              </a:rPr>
              <a:t>Challenge: </a:t>
            </a:r>
            <a:r>
              <a:rPr lang="en-US" sz="3200" dirty="0">
                <a:latin typeface="Calibri" pitchFamily="34" charset="0"/>
              </a:rPr>
              <a:t>Estimate the angle measures between your fingers when you spread out your hand.</a:t>
            </a:r>
          </a:p>
        </p:txBody>
      </p:sp>
    </p:spTree>
    <p:extLst>
      <p:ext uri="{BB962C8B-B14F-4D97-AF65-F5344CB8AC3E}">
        <p14:creationId xmlns:p14="http://schemas.microsoft.com/office/powerpoint/2010/main" val="1643542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077200" cy="5181600"/>
          </a:xfrm>
        </p:spPr>
        <p:txBody>
          <a:bodyPr>
            <a:normAutofit fontScale="70000" lnSpcReduction="20000"/>
          </a:bodyPr>
          <a:lstStyle/>
          <a:p>
            <a:pPr marL="0" indent="0">
              <a:lnSpc>
                <a:spcPct val="120000"/>
              </a:lnSpc>
              <a:spcBef>
                <a:spcPts val="0"/>
              </a:spcBef>
              <a:buNone/>
            </a:pPr>
            <a:r>
              <a:rPr lang="en-US" sz="3900" dirty="0"/>
              <a:t>The angle measure between your thumb and index finger when your hand is shaped like an </a:t>
            </a:r>
            <a:r>
              <a:rPr lang="en-US" sz="3900" i="1" dirty="0"/>
              <a:t>L</a:t>
            </a:r>
            <a:r>
              <a:rPr lang="en-US" sz="3900" dirty="0"/>
              <a:t> is about 90 degrees.</a:t>
            </a:r>
          </a:p>
          <a:p>
            <a:pPr marL="731520" indent="-365760">
              <a:lnSpc>
                <a:spcPct val="120000"/>
              </a:lnSpc>
              <a:spcBef>
                <a:spcPts val="1800"/>
              </a:spcBef>
            </a:pPr>
            <a:r>
              <a:rPr lang="en-US" sz="3900" dirty="0"/>
              <a:t>How do the angle measures between your other fingers compare to this angle measure? Are they larger or smaller?</a:t>
            </a:r>
            <a:r>
              <a:rPr lang="en-US" sz="3900" b="1" dirty="0"/>
              <a:t> </a:t>
            </a:r>
            <a:r>
              <a:rPr lang="en-US" sz="3900" dirty="0"/>
              <a:t>Half that measure?</a:t>
            </a:r>
            <a:endParaRPr lang="en-US" sz="3900" b="1" dirty="0"/>
          </a:p>
          <a:p>
            <a:pPr marL="731520" indent="-365760">
              <a:lnSpc>
                <a:spcPct val="120000"/>
              </a:lnSpc>
              <a:spcBef>
                <a:spcPts val="1200"/>
              </a:spcBef>
            </a:pPr>
            <a:r>
              <a:rPr lang="en-US" sz="3900" dirty="0"/>
              <a:t>Draw the 90-degree angle between your thumb and index finger in your notebook. Then sketch an angle with half that measure. </a:t>
            </a:r>
          </a:p>
          <a:p>
            <a:pPr marL="731520" indent="-365760">
              <a:lnSpc>
                <a:spcPct val="120000"/>
              </a:lnSpc>
              <a:spcBef>
                <a:spcPts val="1200"/>
              </a:spcBef>
            </a:pPr>
            <a:r>
              <a:rPr lang="en-US" sz="3900" dirty="0"/>
              <a:t>Use your sketch to estimate the other angle measures between your fingers.</a:t>
            </a:r>
          </a:p>
          <a:p>
            <a:endParaRPr lang="en-US" dirty="0"/>
          </a:p>
        </p:txBody>
      </p:sp>
      <p:sp>
        <p:nvSpPr>
          <p:cNvPr id="4" name="TextBox 3"/>
          <p:cNvSpPr txBox="1"/>
          <p:nvPr/>
        </p:nvSpPr>
        <p:spPr>
          <a:xfrm>
            <a:off x="685800" y="533400"/>
            <a:ext cx="7696200" cy="707886"/>
          </a:xfrm>
          <a:prstGeom prst="rect">
            <a:avLst/>
          </a:prstGeom>
          <a:noFill/>
        </p:spPr>
        <p:txBody>
          <a:bodyPr wrap="square" rtlCol="0">
            <a:spAutoFit/>
          </a:bodyPr>
          <a:lstStyle/>
          <a:p>
            <a:r>
              <a:rPr lang="en-US" sz="4000" dirty="0">
                <a:solidFill>
                  <a:schemeClr val="tx2"/>
                </a:solidFill>
                <a:latin typeface="Calibri" pitchFamily="34" charset="0"/>
              </a:rPr>
              <a:t>Estimating Angle Measures</a:t>
            </a:r>
          </a:p>
        </p:txBody>
      </p:sp>
    </p:spTree>
    <p:extLst>
      <p:ext uri="{BB962C8B-B14F-4D97-AF65-F5344CB8AC3E}">
        <p14:creationId xmlns:p14="http://schemas.microsoft.com/office/powerpoint/2010/main" val="29875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a:bodyPr>
          <a:lstStyle/>
          <a:p>
            <a:r>
              <a:rPr lang="en-US" dirty="0">
                <a:cs typeface="Arial" panose="020B0604020202020204" pitchFamily="34" charset="0"/>
              </a:rPr>
              <a:t>Do Longer Fingers Mean Larger Angles?</a:t>
            </a:r>
          </a:p>
        </p:txBody>
      </p:sp>
      <p:sp>
        <p:nvSpPr>
          <p:cNvPr id="3" name="Content Placeholder 2"/>
          <p:cNvSpPr>
            <a:spLocks noGrp="1"/>
          </p:cNvSpPr>
          <p:nvPr>
            <p:ph idx="1"/>
          </p:nvPr>
        </p:nvSpPr>
        <p:spPr>
          <a:xfrm>
            <a:off x="762000" y="1600200"/>
            <a:ext cx="7924800" cy="4876800"/>
          </a:xfrm>
        </p:spPr>
        <p:txBody>
          <a:bodyPr/>
          <a:lstStyle/>
          <a:p>
            <a:pPr marL="0" indent="0">
              <a:buNone/>
            </a:pPr>
            <a:r>
              <a:rPr lang="en-US" sz="3200" dirty="0"/>
              <a:t>Do people with long fingers have larger angles between their fingers?</a:t>
            </a:r>
          </a:p>
          <a:p>
            <a:endParaRPr lang="en-US" b="1" dirty="0">
              <a:latin typeface="Comic Sans MS" panose="030F0702030302020204" pitchFamily="66" charset="0"/>
            </a:endParaRPr>
          </a:p>
          <a:p>
            <a:endParaRPr lang="en-US" b="1" dirty="0">
              <a:latin typeface="Comic Sans MS" panose="030F0702030302020204" pitchFamily="66" charset="0"/>
            </a:endParaRPr>
          </a:p>
        </p:txBody>
      </p:sp>
    </p:spTree>
    <p:extLst>
      <p:ext uri="{BB962C8B-B14F-4D97-AF65-F5344CB8AC3E}">
        <p14:creationId xmlns:p14="http://schemas.microsoft.com/office/powerpoint/2010/main" val="999901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Do Longer Fingers Mean Larger Angles?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b="1" dirty="0"/>
              <a:t>Answer: </a:t>
            </a:r>
            <a:r>
              <a:rPr lang="en-US" sz="3200" dirty="0"/>
              <a:t>Finger length does </a:t>
            </a:r>
            <a:r>
              <a:rPr lang="en-US" sz="3200" b="1" dirty="0"/>
              <a:t>NOT </a:t>
            </a:r>
            <a:r>
              <a:rPr lang="en-US" sz="3200" dirty="0"/>
              <a:t>affect angle measures.</a:t>
            </a:r>
          </a:p>
          <a:p>
            <a:pPr marL="731520" indent="-365760">
              <a:spcBef>
                <a:spcPts val="1200"/>
              </a:spcBef>
            </a:pPr>
            <a:r>
              <a:rPr lang="en-US" sz="3200" dirty="0"/>
              <a:t>The largest angle between the thumb </a:t>
            </a:r>
            <a:br>
              <a:rPr lang="en-US" sz="3200" dirty="0"/>
            </a:br>
            <a:r>
              <a:rPr lang="en-US" sz="3200" dirty="0"/>
              <a:t>and index finger measures about 90. </a:t>
            </a:r>
            <a:br>
              <a:rPr lang="en-US" sz="3200" dirty="0"/>
            </a:br>
            <a:r>
              <a:rPr lang="en-US" sz="3200" dirty="0"/>
              <a:t>(A 90-degree angle is a right angle.)</a:t>
            </a:r>
          </a:p>
          <a:p>
            <a:pPr marL="731520" indent="-365760">
              <a:spcBef>
                <a:spcPts val="1200"/>
              </a:spcBef>
            </a:pPr>
            <a:r>
              <a:rPr lang="en-US" sz="3200" dirty="0"/>
              <a:t>The other angle measures between fingers vary somewhat depending on the person. But turn doesn’t change even though longer fingers extend the lines of an angle.</a:t>
            </a:r>
          </a:p>
          <a:p>
            <a:endParaRPr lang="en-US" dirty="0"/>
          </a:p>
        </p:txBody>
      </p:sp>
    </p:spTree>
    <p:extLst>
      <p:ext uri="{BB962C8B-B14F-4D97-AF65-F5344CB8AC3E}">
        <p14:creationId xmlns:p14="http://schemas.microsoft.com/office/powerpoint/2010/main" val="408881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381000"/>
          </a:xfrm>
        </p:spPr>
        <p:txBody>
          <a:bodyPr>
            <a:noAutofit/>
          </a:bodyPr>
          <a:lstStyle/>
          <a:p>
            <a:r>
              <a:rPr lang="en-US" dirty="0"/>
              <a:t>Comparing Angle Measures</a:t>
            </a:r>
          </a:p>
        </p:txBody>
      </p:sp>
      <p:sp>
        <p:nvSpPr>
          <p:cNvPr id="3" name="Content Placeholder 2"/>
          <p:cNvSpPr>
            <a:spLocks noGrp="1"/>
          </p:cNvSpPr>
          <p:nvPr>
            <p:ph idx="1"/>
          </p:nvPr>
        </p:nvSpPr>
        <p:spPr>
          <a:xfrm>
            <a:off x="685800" y="1447800"/>
            <a:ext cx="7924800" cy="4876800"/>
          </a:xfrm>
        </p:spPr>
        <p:txBody>
          <a:bodyPr/>
          <a:lstStyle/>
          <a:p>
            <a:pPr marL="0" indent="0">
              <a:buNone/>
            </a:pPr>
            <a:r>
              <a:rPr lang="en-US" sz="3200" dirty="0"/>
              <a:t>The angle measures between fingers vary somewhat depending on the person. Here’s one possibility:</a:t>
            </a:r>
          </a:p>
          <a:p>
            <a:endParaRPr lang="en-US" dirty="0">
              <a:latin typeface="Verdana"/>
            </a:endParaRPr>
          </a:p>
          <a:p>
            <a:endParaRPr lang="en-US" dirty="0">
              <a:latin typeface="Verdana"/>
            </a:endParaRPr>
          </a:p>
          <a:p>
            <a:endParaRPr lang="en-US" dirty="0">
              <a:latin typeface="Verdana"/>
            </a:endParaRPr>
          </a:p>
          <a:p>
            <a:endParaRPr lang="en-US" dirty="0"/>
          </a:p>
        </p:txBody>
      </p:sp>
      <p:pic>
        <p:nvPicPr>
          <p:cNvPr id="4" name="Picture 13" descr="http://figurethis.org/challenges/c10/images/answer_hand.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1599" y="3117847"/>
            <a:ext cx="4013202" cy="351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33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a:bodyPr>
          <a:lstStyle/>
          <a:p>
            <a:r>
              <a:rPr lang="en-US" dirty="0"/>
              <a:t>What Is an Angle?</a:t>
            </a:r>
          </a:p>
        </p:txBody>
      </p:sp>
      <p:pic>
        <p:nvPicPr>
          <p:cNvPr id="14338" name="Picture 2" descr="http://dradqrf3hyj25.cloudfront.net/tutorials/PreAlg_09_02_0010/assets/PreAlg_09_02_0010_D_01_15.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828800"/>
            <a:ext cx="7086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01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radqrf3hyj25.cloudfront.net/tutorials/PreAlg_09_02_0010/assets/PreAlg_09_02_0010_D_01_15.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1200" y="3200400"/>
            <a:ext cx="5404018"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33400"/>
            <a:ext cx="7772400" cy="707886"/>
          </a:xfrm>
          <a:prstGeom prst="rect">
            <a:avLst/>
          </a:prstGeom>
          <a:noFill/>
        </p:spPr>
        <p:txBody>
          <a:bodyPr wrap="square" rtlCol="0">
            <a:spAutoFit/>
          </a:bodyPr>
          <a:lstStyle/>
          <a:p>
            <a:r>
              <a:rPr lang="en-US" sz="4000" dirty="0">
                <a:solidFill>
                  <a:schemeClr val="tx2"/>
                </a:solidFill>
                <a:latin typeface="Calibri" pitchFamily="34" charset="0"/>
              </a:rPr>
              <a:t>What Is an Angle? Formal Definition</a:t>
            </a:r>
          </a:p>
        </p:txBody>
      </p:sp>
      <p:sp>
        <p:nvSpPr>
          <p:cNvPr id="6" name="TextBox 5"/>
          <p:cNvSpPr txBox="1"/>
          <p:nvPr/>
        </p:nvSpPr>
        <p:spPr>
          <a:xfrm>
            <a:off x="685800" y="1295400"/>
            <a:ext cx="7924800" cy="2062103"/>
          </a:xfrm>
          <a:prstGeom prst="rect">
            <a:avLst/>
          </a:prstGeom>
          <a:noFill/>
        </p:spPr>
        <p:txBody>
          <a:bodyPr wrap="square" rtlCol="0">
            <a:spAutoFit/>
          </a:bodyPr>
          <a:lstStyle/>
          <a:p>
            <a:r>
              <a:rPr lang="en-US" sz="3200" dirty="0">
                <a:latin typeface="Calibri" pitchFamily="34" charset="0"/>
              </a:rPr>
              <a:t>An </a:t>
            </a:r>
            <a:r>
              <a:rPr lang="en-US" sz="3200" b="1" dirty="0">
                <a:solidFill>
                  <a:schemeClr val="tx2"/>
                </a:solidFill>
                <a:latin typeface="Calibri" pitchFamily="34" charset="0"/>
              </a:rPr>
              <a:t>angle</a:t>
            </a:r>
            <a:r>
              <a:rPr lang="en-US" sz="3200" dirty="0">
                <a:latin typeface="Calibri" pitchFamily="34" charset="0"/>
              </a:rPr>
              <a:t> is formed by two </a:t>
            </a:r>
            <a:r>
              <a:rPr lang="en-US" sz="3200" b="1" dirty="0">
                <a:solidFill>
                  <a:srgbClr val="0070C0"/>
                </a:solidFill>
                <a:latin typeface="Calibri" pitchFamily="34" charset="0"/>
              </a:rPr>
              <a:t>rays</a:t>
            </a:r>
            <a:r>
              <a:rPr lang="en-US" sz="3200" dirty="0">
                <a:latin typeface="Calibri" pitchFamily="34" charset="0"/>
              </a:rPr>
              <a:t> with a common endpoint. The </a:t>
            </a:r>
            <a:r>
              <a:rPr lang="en-US" sz="3200" b="1" dirty="0">
                <a:solidFill>
                  <a:srgbClr val="FFC000"/>
                </a:solidFill>
                <a:latin typeface="Calibri" pitchFamily="34" charset="0"/>
              </a:rPr>
              <a:t>vertex</a:t>
            </a:r>
            <a:r>
              <a:rPr lang="en-US" sz="3200" dirty="0">
                <a:latin typeface="Calibri" pitchFamily="34" charset="0"/>
              </a:rPr>
              <a:t> is where the </a:t>
            </a:r>
            <a:r>
              <a:rPr lang="en-US" sz="3200" b="1" dirty="0">
                <a:solidFill>
                  <a:srgbClr val="0070C0"/>
                </a:solidFill>
                <a:latin typeface="Calibri" pitchFamily="34" charset="0"/>
              </a:rPr>
              <a:t>rays</a:t>
            </a:r>
            <a:r>
              <a:rPr lang="en-US" sz="3200" dirty="0">
                <a:latin typeface="Calibri" pitchFamily="34" charset="0"/>
              </a:rPr>
              <a:t> intersect. Each </a:t>
            </a:r>
            <a:r>
              <a:rPr lang="en-US" sz="3200" b="1" dirty="0">
                <a:solidFill>
                  <a:srgbClr val="0070C0"/>
                </a:solidFill>
                <a:latin typeface="Calibri" pitchFamily="34" charset="0"/>
              </a:rPr>
              <a:t>ray</a:t>
            </a:r>
            <a:r>
              <a:rPr lang="en-US" sz="3200" dirty="0">
                <a:latin typeface="Calibri" pitchFamily="34" charset="0"/>
              </a:rPr>
              <a:t> makes up a </a:t>
            </a:r>
            <a:r>
              <a:rPr lang="en-US" sz="3200" b="1" dirty="0">
                <a:solidFill>
                  <a:srgbClr val="996633"/>
                </a:solidFill>
                <a:latin typeface="Calibri" pitchFamily="34" charset="0"/>
              </a:rPr>
              <a:t>side</a:t>
            </a:r>
            <a:r>
              <a:rPr lang="en-US" sz="3200" dirty="0">
                <a:latin typeface="Calibri" pitchFamily="34" charset="0"/>
              </a:rPr>
              <a:t> of the </a:t>
            </a:r>
            <a:r>
              <a:rPr lang="en-US" sz="3200" b="1" dirty="0">
                <a:solidFill>
                  <a:schemeClr val="tx2"/>
                </a:solidFill>
                <a:latin typeface="Calibri" pitchFamily="34" charset="0"/>
              </a:rPr>
              <a:t>angle</a:t>
            </a:r>
            <a:r>
              <a:rPr lang="en-US" sz="3200" dirty="0">
                <a:latin typeface="Calibri" pitchFamily="34" charset="0"/>
              </a:rPr>
              <a:t>.</a:t>
            </a:r>
          </a:p>
        </p:txBody>
      </p:sp>
    </p:spTree>
    <p:extLst>
      <p:ext uri="{BB962C8B-B14F-4D97-AF65-F5344CB8AC3E}">
        <p14:creationId xmlns:p14="http://schemas.microsoft.com/office/powerpoint/2010/main" val="1559681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772400" cy="707886"/>
          </a:xfrm>
          <a:prstGeom prst="rect">
            <a:avLst/>
          </a:prstGeom>
          <a:noFill/>
        </p:spPr>
        <p:txBody>
          <a:bodyPr wrap="square" rtlCol="0">
            <a:spAutoFit/>
          </a:bodyPr>
          <a:lstStyle/>
          <a:p>
            <a:r>
              <a:rPr lang="en-US" sz="4000" dirty="0">
                <a:solidFill>
                  <a:schemeClr val="tx2"/>
                </a:solidFill>
                <a:latin typeface="Calibri" pitchFamily="34" charset="0"/>
              </a:rPr>
              <a:t>Naming Angles</a:t>
            </a:r>
          </a:p>
        </p:txBody>
      </p:sp>
      <p:sp>
        <p:nvSpPr>
          <p:cNvPr id="6" name="Rectangle 5"/>
          <p:cNvSpPr/>
          <p:nvPr/>
        </p:nvSpPr>
        <p:spPr>
          <a:xfrm>
            <a:off x="762000" y="1295400"/>
            <a:ext cx="8001000" cy="1815882"/>
          </a:xfrm>
          <a:prstGeom prst="rect">
            <a:avLst/>
          </a:prstGeom>
        </p:spPr>
        <p:txBody>
          <a:bodyPr wrap="square">
            <a:spAutoFit/>
          </a:bodyPr>
          <a:lstStyle/>
          <a:p>
            <a:r>
              <a:rPr lang="en-US" sz="2800" dirty="0">
                <a:latin typeface="Calibri" pitchFamily="34" charset="0"/>
              </a:rPr>
              <a:t>Three </a:t>
            </a:r>
            <a:r>
              <a:rPr lang="en-US" sz="2800" b="1" dirty="0">
                <a:solidFill>
                  <a:srgbClr val="FF6600"/>
                </a:solidFill>
                <a:latin typeface="Calibri" pitchFamily="34" charset="0"/>
              </a:rPr>
              <a:t>points</a:t>
            </a:r>
            <a:r>
              <a:rPr lang="en-US" sz="2800" b="1" dirty="0">
                <a:solidFill>
                  <a:srgbClr val="00B050"/>
                </a:solidFill>
                <a:latin typeface="Calibri" pitchFamily="34" charset="0"/>
              </a:rPr>
              <a:t> </a:t>
            </a:r>
            <a:r>
              <a:rPr lang="en-US" sz="2800" dirty="0">
                <a:latin typeface="Calibri" pitchFamily="34" charset="0"/>
              </a:rPr>
              <a:t>name an </a:t>
            </a:r>
            <a:r>
              <a:rPr lang="en-US" sz="2800" b="1" dirty="0">
                <a:solidFill>
                  <a:schemeClr val="tx2"/>
                </a:solidFill>
                <a:latin typeface="Calibri" pitchFamily="34" charset="0"/>
              </a:rPr>
              <a:t>angle</a:t>
            </a:r>
            <a:r>
              <a:rPr lang="en-US" sz="2800" dirty="0">
                <a:latin typeface="Calibri" pitchFamily="34" charset="0"/>
              </a:rPr>
              <a:t>.</a:t>
            </a:r>
            <a:r>
              <a:rPr lang="en-US" sz="2800" b="1" dirty="0">
                <a:solidFill>
                  <a:schemeClr val="tx2"/>
                </a:solidFill>
                <a:latin typeface="Calibri" pitchFamily="34" charset="0"/>
              </a:rPr>
              <a:t> </a:t>
            </a:r>
          </a:p>
          <a:p>
            <a:pPr marL="731520" indent="-365760">
              <a:buFont typeface="Arial" pitchFamily="34" charset="0"/>
              <a:buChar char="•"/>
            </a:pPr>
            <a:r>
              <a:rPr lang="en-US" sz="2800" dirty="0">
                <a:latin typeface="Calibri" pitchFamily="34" charset="0"/>
              </a:rPr>
              <a:t>One </a:t>
            </a:r>
            <a:r>
              <a:rPr lang="en-US" sz="2800" b="1" dirty="0">
                <a:solidFill>
                  <a:srgbClr val="FF6600"/>
                </a:solidFill>
                <a:latin typeface="Calibri" pitchFamily="34" charset="0"/>
              </a:rPr>
              <a:t>point</a:t>
            </a:r>
            <a:r>
              <a:rPr lang="en-US" sz="2800" dirty="0">
                <a:latin typeface="Calibri" pitchFamily="34" charset="0"/>
              </a:rPr>
              <a:t> comes from each </a:t>
            </a:r>
            <a:r>
              <a:rPr lang="en-US" sz="2800" b="1" dirty="0">
                <a:solidFill>
                  <a:srgbClr val="996633"/>
                </a:solidFill>
                <a:latin typeface="Calibri" pitchFamily="34" charset="0"/>
              </a:rPr>
              <a:t>side</a:t>
            </a:r>
            <a:r>
              <a:rPr lang="en-US" sz="2800" dirty="0">
                <a:latin typeface="Calibri" pitchFamily="34" charset="0"/>
              </a:rPr>
              <a:t>. </a:t>
            </a:r>
          </a:p>
          <a:p>
            <a:pPr marL="731520" indent="-365760">
              <a:buFont typeface="Arial" pitchFamily="34" charset="0"/>
              <a:buChar char="•"/>
            </a:pPr>
            <a:r>
              <a:rPr lang="en-US" sz="2800" dirty="0">
                <a:latin typeface="Calibri" pitchFamily="34" charset="0"/>
              </a:rPr>
              <a:t>One </a:t>
            </a:r>
            <a:r>
              <a:rPr lang="en-US" sz="2800" b="1" dirty="0">
                <a:solidFill>
                  <a:srgbClr val="FF6600"/>
                </a:solidFill>
                <a:latin typeface="Calibri" pitchFamily="34" charset="0"/>
              </a:rPr>
              <a:t>point</a:t>
            </a:r>
            <a:r>
              <a:rPr lang="en-US" sz="2800" dirty="0">
                <a:latin typeface="Calibri" pitchFamily="34" charset="0"/>
              </a:rPr>
              <a:t> must be the </a:t>
            </a:r>
            <a:r>
              <a:rPr lang="en-US" sz="2800" b="1" dirty="0">
                <a:solidFill>
                  <a:srgbClr val="FFC000"/>
                </a:solidFill>
                <a:latin typeface="Calibri" pitchFamily="34" charset="0"/>
              </a:rPr>
              <a:t>vertex</a:t>
            </a:r>
            <a:r>
              <a:rPr lang="en-US" sz="2800" dirty="0">
                <a:latin typeface="Calibri" pitchFamily="34" charset="0"/>
              </a:rPr>
              <a:t>. </a:t>
            </a:r>
          </a:p>
          <a:p>
            <a:pPr marL="731520" indent="-365760">
              <a:buFont typeface="Arial" pitchFamily="34" charset="0"/>
              <a:buChar char="•"/>
            </a:pPr>
            <a:r>
              <a:rPr lang="en-US" sz="2800" dirty="0">
                <a:latin typeface="Calibri" pitchFamily="34" charset="0"/>
              </a:rPr>
              <a:t>The </a:t>
            </a:r>
            <a:r>
              <a:rPr lang="en-US" sz="2800" b="1" dirty="0">
                <a:solidFill>
                  <a:srgbClr val="FFC000"/>
                </a:solidFill>
                <a:latin typeface="Calibri" pitchFamily="34" charset="0"/>
              </a:rPr>
              <a:t>vertex</a:t>
            </a:r>
            <a:r>
              <a:rPr lang="en-US" sz="2800" dirty="0">
                <a:latin typeface="Calibri" pitchFamily="34" charset="0"/>
              </a:rPr>
              <a:t> is the middle </a:t>
            </a:r>
            <a:r>
              <a:rPr lang="en-US" sz="2800" b="1" dirty="0">
                <a:solidFill>
                  <a:srgbClr val="FF6600"/>
                </a:solidFill>
                <a:latin typeface="Calibri" pitchFamily="34" charset="0"/>
              </a:rPr>
              <a:t>point</a:t>
            </a:r>
            <a:r>
              <a:rPr lang="en-US" sz="2800" dirty="0">
                <a:latin typeface="Calibri" pitchFamily="34" charset="0"/>
              </a:rPr>
              <a:t>. </a:t>
            </a:r>
          </a:p>
        </p:txBody>
      </p:sp>
      <p:grpSp>
        <p:nvGrpSpPr>
          <p:cNvPr id="3" name="Group 2">
            <a:extLst>
              <a:ext uri="{FF2B5EF4-FFF2-40B4-BE49-F238E27FC236}">
                <a16:creationId xmlns:a16="http://schemas.microsoft.com/office/drawing/2014/main" id="{F86C6467-E2C0-4840-980F-4850914C1E36}"/>
              </a:ext>
            </a:extLst>
          </p:cNvPr>
          <p:cNvGrpSpPr/>
          <p:nvPr/>
        </p:nvGrpSpPr>
        <p:grpSpPr>
          <a:xfrm>
            <a:off x="1905000" y="3048000"/>
            <a:ext cx="5231024" cy="3024187"/>
            <a:chOff x="2133600" y="3352800"/>
            <a:chExt cx="5231024" cy="3024187"/>
          </a:xfrm>
        </p:grpSpPr>
        <p:pic>
          <p:nvPicPr>
            <p:cNvPr id="5" name="Picture 2" descr="http://dradqrf3hyj25.cloudfront.net/tutorials/PreAlg_09_02_0010/assets/PreAlg_09_02_0010_D_01_15.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00" y="3352800"/>
              <a:ext cx="5231024" cy="3024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045B41-D51C-42ED-9048-839DCA430140}"/>
                </a:ext>
              </a:extLst>
            </p:cNvPr>
            <p:cNvSpPr/>
            <p:nvPr/>
          </p:nvSpPr>
          <p:spPr>
            <a:xfrm>
              <a:off x="3505200" y="3429000"/>
              <a:ext cx="2514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4034281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772400" cy="707886"/>
          </a:xfrm>
          <a:prstGeom prst="rect">
            <a:avLst/>
          </a:prstGeom>
          <a:noFill/>
        </p:spPr>
        <p:txBody>
          <a:bodyPr wrap="square" rtlCol="0">
            <a:spAutoFit/>
          </a:bodyPr>
          <a:lstStyle/>
          <a:p>
            <a:r>
              <a:rPr lang="en-US" sz="4000" dirty="0">
                <a:solidFill>
                  <a:schemeClr val="tx2"/>
                </a:solidFill>
                <a:latin typeface="Calibri" pitchFamily="34" charset="0"/>
              </a:rPr>
              <a:t>Measuring Angles</a:t>
            </a:r>
          </a:p>
        </p:txBody>
      </p:sp>
      <mc:AlternateContent xmlns:mc="http://schemas.openxmlformats.org/markup-compatibility/2006" xmlns:a14="http://schemas.microsoft.com/office/drawing/2010/main">
        <mc:Choice Requires="a14">
          <p:sp>
            <p:nvSpPr>
              <p:cNvPr id="5" name="TextBox 4"/>
              <p:cNvSpPr txBox="1"/>
              <p:nvPr/>
            </p:nvSpPr>
            <p:spPr>
              <a:xfrm>
                <a:off x="685800" y="1295400"/>
                <a:ext cx="7924800" cy="1324786"/>
              </a:xfrm>
              <a:prstGeom prst="rect">
                <a:avLst/>
              </a:prstGeom>
              <a:noFill/>
            </p:spPr>
            <p:txBody>
              <a:bodyPr wrap="square" rtlCol="0">
                <a:spAutoFit/>
              </a:bodyPr>
              <a:lstStyle/>
              <a:p>
                <a:r>
                  <a:rPr lang="en-US" sz="3200" b="1" dirty="0">
                    <a:solidFill>
                      <a:schemeClr val="tx2"/>
                    </a:solidFill>
                    <a:latin typeface="Calibri" pitchFamily="34" charset="0"/>
                  </a:rPr>
                  <a:t>Angles</a:t>
                </a:r>
                <a:r>
                  <a:rPr lang="en-US" sz="3200" dirty="0">
                    <a:latin typeface="Calibri" pitchFamily="34" charset="0"/>
                  </a:rPr>
                  <a:t> are measured in </a:t>
                </a:r>
                <a:r>
                  <a:rPr lang="en-US" sz="3200" b="1" dirty="0">
                    <a:solidFill>
                      <a:srgbClr val="0070C0"/>
                    </a:solidFill>
                    <a:latin typeface="Calibri" pitchFamily="34" charset="0"/>
                  </a:rPr>
                  <a:t>degrees</a:t>
                </a:r>
                <a:r>
                  <a:rPr lang="en-US" sz="3200" dirty="0">
                    <a:latin typeface="Calibri" pitchFamily="34" charset="0"/>
                  </a:rPr>
                  <a:t>. </a:t>
                </a:r>
              </a:p>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360</m:t>
                        </m:r>
                      </m:den>
                    </m:f>
                  </m:oMath>
                </a14:m>
                <a:r>
                  <a:rPr lang="en-US" sz="3200" dirty="0">
                    <a:latin typeface="Calibri" pitchFamily="34" charset="0"/>
                  </a:rPr>
                  <a:t> of a circle = </a:t>
                </a:r>
                <a:r>
                  <a:rPr lang="en-US" sz="3200" b="1" dirty="0">
                    <a:solidFill>
                      <a:srgbClr val="0070C0"/>
                    </a:solidFill>
                    <a:latin typeface="Calibri" pitchFamily="34" charset="0"/>
                  </a:rPr>
                  <a:t>1 degree </a:t>
                </a:r>
                <a:r>
                  <a:rPr lang="en-US" sz="3200" dirty="0">
                    <a:latin typeface="Calibri" pitchFamily="34" charset="0"/>
                  </a:rPr>
                  <a:t>= </a:t>
                </a:r>
                <a:r>
                  <a:rPr lang="en-US" sz="3200" b="1" dirty="0">
                    <a:solidFill>
                      <a:srgbClr val="0070C0"/>
                    </a:solidFill>
                    <a:latin typeface="Calibri" pitchFamily="34" charset="0"/>
                  </a:rPr>
                  <a:t>1</a:t>
                </a:r>
                <a:r>
                  <a:rPr lang="en-US" sz="3200" b="1" dirty="0">
                    <a:solidFill>
                      <a:srgbClr val="0070C0"/>
                    </a:solidFill>
                    <a:latin typeface="Calibri" pitchFamily="34" charset="0"/>
                    <a:cs typeface="Arial"/>
                  </a:rPr>
                  <a:t>°</a:t>
                </a:r>
                <a:endParaRPr lang="en-US" sz="3200" b="1" dirty="0">
                  <a:solidFill>
                    <a:srgbClr val="0070C0"/>
                  </a:solidFill>
                  <a:latin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1295400"/>
                <a:ext cx="7924800" cy="1324786"/>
              </a:xfrm>
              <a:prstGeom prst="rect">
                <a:avLst/>
              </a:prstGeom>
              <a:blipFill>
                <a:blip r:embed="rId3" cstate="print"/>
                <a:stretch>
                  <a:fillRect l="-2000" t="-5991" b="-3226"/>
                </a:stretch>
              </a:blipFill>
            </p:spPr>
            <p:txBody>
              <a:bodyPr/>
              <a:lstStyle/>
              <a:p>
                <a:r>
                  <a:rPr lang="en-US">
                    <a:noFill/>
                  </a:rPr>
                  <a:t> </a:t>
                </a:r>
              </a:p>
            </p:txBody>
          </p:sp>
        </mc:Fallback>
      </mc:AlternateContent>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8600" cy="323850"/>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8600" cy="323850"/>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8600" cy="323850"/>
          </a:xfrm>
          <a:prstGeom prst="rect">
            <a:avLst/>
          </a:prstGeom>
          <a:noFill/>
        </p:spPr>
      </p:pic>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8600" cy="323850"/>
          </a:xfrm>
          <a:prstGeom prst="rect">
            <a:avLst/>
          </a:prstGeom>
          <a:noFill/>
        </p:spPr>
      </p:pic>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8600" cy="323850"/>
          </a:xfrm>
          <a:prstGeom prst="rect">
            <a:avLst/>
          </a:prstGeom>
          <a:noFill/>
        </p:spPr>
      </p:pic>
      <p:sp>
        <p:nvSpPr>
          <p:cNvPr id="501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7"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8600" cy="323850"/>
          </a:xfrm>
          <a:prstGeom prst="rect">
            <a:avLst/>
          </a:prstGeom>
          <a:noFill/>
        </p:spPr>
      </p:pic>
      <p:grpSp>
        <p:nvGrpSpPr>
          <p:cNvPr id="2" name="Group 1">
            <a:extLst>
              <a:ext uri="{FF2B5EF4-FFF2-40B4-BE49-F238E27FC236}">
                <a16:creationId xmlns:a16="http://schemas.microsoft.com/office/drawing/2014/main" id="{EE0F2DD0-CE18-4EEB-975C-81A0BF359ABD}"/>
              </a:ext>
            </a:extLst>
          </p:cNvPr>
          <p:cNvGrpSpPr/>
          <p:nvPr/>
        </p:nvGrpSpPr>
        <p:grpSpPr>
          <a:xfrm>
            <a:off x="1295400" y="2514600"/>
            <a:ext cx="6705600" cy="3657601"/>
            <a:chOff x="1219200" y="2667000"/>
            <a:chExt cx="6705600" cy="3657601"/>
          </a:xfrm>
        </p:grpSpPr>
        <p:pic>
          <p:nvPicPr>
            <p:cNvPr id="6" name="Picture 2" descr="http://dradqrf3hyj25.cloudfront.net/tutorials/PreAlg_09_02_0010/assets/PreAlg_09_02_0010_D_01_15.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19200" y="2667001"/>
              <a:ext cx="6705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3DFC5FE-2AA2-4929-A878-C80DCA19AA97}"/>
                </a:ext>
              </a:extLst>
            </p:cNvPr>
            <p:cNvSpPr/>
            <p:nvPr/>
          </p:nvSpPr>
          <p:spPr>
            <a:xfrm>
              <a:off x="2971800" y="2667000"/>
              <a:ext cx="3200400" cy="60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558061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96200" cy="914400"/>
          </a:xfrm>
        </p:spPr>
        <p:txBody>
          <a:bodyPr/>
          <a:lstStyle/>
          <a:p>
            <a:r>
              <a:rPr lang="en-US" dirty="0"/>
              <a:t>What Is a Radian Measurement?</a:t>
            </a:r>
          </a:p>
        </p:txBody>
      </p:sp>
      <p:sp>
        <p:nvSpPr>
          <p:cNvPr id="3" name="Content Placeholder 2"/>
          <p:cNvSpPr>
            <a:spLocks noGrp="1"/>
          </p:cNvSpPr>
          <p:nvPr>
            <p:ph idx="1"/>
          </p:nvPr>
        </p:nvSpPr>
        <p:spPr>
          <a:xfrm>
            <a:off x="304800" y="1295400"/>
            <a:ext cx="4191000" cy="5410200"/>
          </a:xfrm>
        </p:spPr>
        <p:txBody>
          <a:bodyPr/>
          <a:lstStyle/>
          <a:p>
            <a:pPr marL="365760" indent="-365760"/>
            <a:r>
              <a:rPr lang="en-US" sz="2600" dirty="0"/>
              <a:t>Angles can be measured in </a:t>
            </a:r>
            <a:r>
              <a:rPr lang="en-US" sz="2600" b="1" dirty="0"/>
              <a:t>radians </a:t>
            </a:r>
            <a:r>
              <a:rPr lang="en-US" sz="2600" dirty="0"/>
              <a:t>as well as </a:t>
            </a:r>
            <a:r>
              <a:rPr lang="en-US" sz="2600" b="1" dirty="0"/>
              <a:t>degrees</a:t>
            </a:r>
            <a:r>
              <a:rPr lang="en-US" sz="2600" dirty="0"/>
              <a:t>.</a:t>
            </a:r>
          </a:p>
          <a:p>
            <a:pPr marL="365760" indent="-365760">
              <a:spcBef>
                <a:spcPts val="600"/>
              </a:spcBef>
            </a:pPr>
            <a:r>
              <a:rPr lang="en-US" sz="2600" dirty="0">
                <a:solidFill>
                  <a:schemeClr val="bg1">
                    <a:lumMod val="10000"/>
                  </a:schemeClr>
                </a:solidFill>
                <a:ea typeface="Arial Unicode MS" panose="020B0604020202020204" pitchFamily="34" charset="-128"/>
                <a:cs typeface="Arial Unicode MS" panose="020B0604020202020204" pitchFamily="34" charset="-128"/>
              </a:rPr>
              <a:t>A </a:t>
            </a:r>
            <a:r>
              <a:rPr lang="en-US" sz="2600" b="1" dirty="0">
                <a:solidFill>
                  <a:schemeClr val="bg1">
                    <a:lumMod val="10000"/>
                  </a:schemeClr>
                </a:solidFill>
                <a:ea typeface="Arial Unicode MS" panose="020B0604020202020204" pitchFamily="34" charset="-128"/>
                <a:cs typeface="Arial Unicode MS" panose="020B0604020202020204" pitchFamily="34" charset="-128"/>
              </a:rPr>
              <a:t>radian</a:t>
            </a:r>
            <a:r>
              <a:rPr lang="en-US" sz="2600" dirty="0">
                <a:solidFill>
                  <a:schemeClr val="bg1">
                    <a:lumMod val="10000"/>
                  </a:schemeClr>
                </a:solidFill>
                <a:ea typeface="Arial Unicode MS" panose="020B0604020202020204" pitchFamily="34" charset="-128"/>
                <a:cs typeface="Arial Unicode MS" panose="020B0604020202020204" pitchFamily="34" charset="-128"/>
              </a:rPr>
              <a:t> is a standard unit of angular measure. An angle’s measurement in radians is numerically equal to the length of a corresponding arc of a unit circle. So one radian is just under 57.3 degrees (when the arc length is equal to the radius).</a:t>
            </a:r>
          </a:p>
          <a:p>
            <a:endParaRPr lang="en-US" dirty="0"/>
          </a:p>
        </p:txBody>
      </p:sp>
      <p:pic>
        <p:nvPicPr>
          <p:cNvPr id="4098" name="Picture 2" descr="C:\Users\L. Riggs\Desktop\CEMaST\Circle_radians.gif"/>
          <p:cNvPicPr>
            <a:picLocks noChangeAspect="1" noChangeArrowheads="1" noCrop="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1" y="1371600"/>
            <a:ext cx="40386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80">
                                          <p:stCondLst>
                                            <p:cond delay="0"/>
                                          </p:stCondLst>
                                        </p:cTn>
                                        <p:tgtEl>
                                          <p:spTgt spid="4098"/>
                                        </p:tgtEl>
                                      </p:cBhvr>
                                    </p:animEffect>
                                    <p:anim calcmode="lin" valueType="num">
                                      <p:cBhvr>
                                        <p:cTn id="1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1" dur="26">
                                          <p:stCondLst>
                                            <p:cond delay="650"/>
                                          </p:stCondLst>
                                        </p:cTn>
                                        <p:tgtEl>
                                          <p:spTgt spid="4098"/>
                                        </p:tgtEl>
                                      </p:cBhvr>
                                      <p:to x="100000" y="60000"/>
                                    </p:animScale>
                                    <p:animScale>
                                      <p:cBhvr>
                                        <p:cTn id="22" dur="166" decel="50000">
                                          <p:stCondLst>
                                            <p:cond delay="676"/>
                                          </p:stCondLst>
                                        </p:cTn>
                                        <p:tgtEl>
                                          <p:spTgt spid="4098"/>
                                        </p:tgtEl>
                                      </p:cBhvr>
                                      <p:to x="100000" y="100000"/>
                                    </p:animScale>
                                    <p:animScale>
                                      <p:cBhvr>
                                        <p:cTn id="23" dur="26">
                                          <p:stCondLst>
                                            <p:cond delay="1312"/>
                                          </p:stCondLst>
                                        </p:cTn>
                                        <p:tgtEl>
                                          <p:spTgt spid="4098"/>
                                        </p:tgtEl>
                                      </p:cBhvr>
                                      <p:to x="100000" y="80000"/>
                                    </p:animScale>
                                    <p:animScale>
                                      <p:cBhvr>
                                        <p:cTn id="24" dur="166" decel="50000">
                                          <p:stCondLst>
                                            <p:cond delay="1338"/>
                                          </p:stCondLst>
                                        </p:cTn>
                                        <p:tgtEl>
                                          <p:spTgt spid="4098"/>
                                        </p:tgtEl>
                                      </p:cBhvr>
                                      <p:to x="100000" y="100000"/>
                                    </p:animScale>
                                    <p:animScale>
                                      <p:cBhvr>
                                        <p:cTn id="25" dur="26">
                                          <p:stCondLst>
                                            <p:cond delay="1642"/>
                                          </p:stCondLst>
                                        </p:cTn>
                                        <p:tgtEl>
                                          <p:spTgt spid="4098"/>
                                        </p:tgtEl>
                                      </p:cBhvr>
                                      <p:to x="100000" y="90000"/>
                                    </p:animScale>
                                    <p:animScale>
                                      <p:cBhvr>
                                        <p:cTn id="26" dur="166" decel="50000">
                                          <p:stCondLst>
                                            <p:cond delay="1668"/>
                                          </p:stCondLst>
                                        </p:cTn>
                                        <p:tgtEl>
                                          <p:spTgt spid="4098"/>
                                        </p:tgtEl>
                                      </p:cBhvr>
                                      <p:to x="100000" y="100000"/>
                                    </p:animScale>
                                    <p:animScale>
                                      <p:cBhvr>
                                        <p:cTn id="27" dur="26">
                                          <p:stCondLst>
                                            <p:cond delay="1808"/>
                                          </p:stCondLst>
                                        </p:cTn>
                                        <p:tgtEl>
                                          <p:spTgt spid="4098"/>
                                        </p:tgtEl>
                                      </p:cBhvr>
                                      <p:to x="100000" y="95000"/>
                                    </p:animScale>
                                    <p:animScale>
                                      <p:cBhvr>
                                        <p:cTn id="28"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dirty="0"/>
              <a:t>The Student Thinking Lens: Moving Student Thinking Forward</a:t>
            </a:r>
          </a:p>
        </p:txBody>
      </p:sp>
      <p:sp>
        <p:nvSpPr>
          <p:cNvPr id="3" name="Content Placeholder 2"/>
          <p:cNvSpPr>
            <a:spLocks noGrp="1"/>
          </p:cNvSpPr>
          <p:nvPr>
            <p:ph idx="1"/>
          </p:nvPr>
        </p:nvSpPr>
        <p:spPr>
          <a:xfrm>
            <a:off x="2667000" y="3657600"/>
            <a:ext cx="3276600" cy="2743200"/>
          </a:xfrm>
        </p:spPr>
        <p:txBody>
          <a:bodyPr/>
          <a:lstStyle/>
          <a:p>
            <a:pPr marL="0" indent="0">
              <a:buNone/>
            </a:pPr>
            <a:r>
              <a:rPr lang="en-US" sz="3000" dirty="0"/>
              <a:t>By using </a:t>
            </a:r>
            <a:r>
              <a:rPr lang="en-US" sz="3000" dirty="0" err="1"/>
              <a:t>STeLLA</a:t>
            </a:r>
            <a:r>
              <a:rPr lang="en-US" sz="3000" dirty="0"/>
              <a:t> strategies 4–8 to  engage students in making sense of the world around them.</a:t>
            </a:r>
            <a:endParaRPr lang="en-US" sz="3000" b="1" i="1" dirty="0"/>
          </a:p>
        </p:txBody>
      </p:sp>
      <p:pic>
        <p:nvPicPr>
          <p:cNvPr id="6" name="Picture 5"/>
          <p:cNvPicPr>
            <a:picLocks noChangeAspect="1"/>
          </p:cNvPicPr>
          <p:nvPr/>
        </p:nvPicPr>
        <p:blipFill>
          <a:blip r:embed="rId3" cstate="print"/>
          <a:stretch>
            <a:fillRect/>
          </a:stretch>
        </p:blipFill>
        <p:spPr>
          <a:xfrm>
            <a:off x="6248400" y="3581400"/>
            <a:ext cx="2428417" cy="2177201"/>
          </a:xfrm>
          <a:prstGeom prst="rect">
            <a:avLst/>
          </a:prstGeom>
        </p:spPr>
      </p:pic>
      <p:sp>
        <p:nvSpPr>
          <p:cNvPr id="8" name="Rectangle 7"/>
          <p:cNvSpPr/>
          <p:nvPr/>
        </p:nvSpPr>
        <p:spPr>
          <a:xfrm>
            <a:off x="457200" y="1905000"/>
            <a:ext cx="7696200" cy="1477328"/>
          </a:xfrm>
          <a:prstGeom prst="rect">
            <a:avLst/>
          </a:prstGeom>
        </p:spPr>
        <p:txBody>
          <a:bodyPr wrap="square">
            <a:spAutoFit/>
          </a:bodyPr>
          <a:lstStyle/>
          <a:p>
            <a:r>
              <a:rPr lang="en-US" sz="3000" i="1" dirty="0">
                <a:latin typeface="Calibri" panose="020F0502020204030204" pitchFamily="34" charset="0"/>
              </a:rPr>
              <a:t>How can we advance students’ science learning without just telling them about science ideas and expecting them to memorize the concepts?  </a:t>
            </a:r>
          </a:p>
        </p:txBody>
      </p:sp>
      <p:pic>
        <p:nvPicPr>
          <p:cNvPr id="4" name="Picture 3"/>
          <p:cNvPicPr>
            <a:picLocks noChangeAspect="1"/>
          </p:cNvPicPr>
          <p:nvPr/>
        </p:nvPicPr>
        <p:blipFill>
          <a:blip r:embed="rId4" cstate="print"/>
          <a:stretch>
            <a:fillRect/>
          </a:stretch>
        </p:blipFill>
        <p:spPr>
          <a:xfrm>
            <a:off x="348532" y="4495800"/>
            <a:ext cx="1775086" cy="1066800"/>
          </a:xfrm>
          <a:prstGeom prst="rect">
            <a:avLst/>
          </a:prstGeom>
        </p:spPr>
      </p:pic>
    </p:spTree>
    <p:extLst>
      <p:ext uri="{BB962C8B-B14F-4D97-AF65-F5344CB8AC3E}">
        <p14:creationId xmlns:p14="http://schemas.microsoft.com/office/powerpoint/2010/main" val="1143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Tools for Measuring Angles</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457200" y="1905000"/>
            <a:ext cx="36576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http://www.math-only-math.com/images/semicircular-protractor.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62400" y="2209800"/>
            <a:ext cx="475601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1000" fill="hold"/>
                                        <p:tgtEl>
                                          <p:spTgt spid="5126"/>
                                        </p:tgtEl>
                                        <p:attrNameLst>
                                          <p:attrName>ppt_w</p:attrName>
                                        </p:attrNameLst>
                                      </p:cBhvr>
                                      <p:tavLst>
                                        <p:tav tm="0">
                                          <p:val>
                                            <p:fltVal val="0"/>
                                          </p:val>
                                        </p:tav>
                                        <p:tav tm="100000">
                                          <p:val>
                                            <p:strVal val="#ppt_w"/>
                                          </p:val>
                                        </p:tav>
                                      </p:tavLst>
                                    </p:anim>
                                    <p:anim calcmode="lin" valueType="num">
                                      <p:cBhvr>
                                        <p:cTn id="15" dur="1000" fill="hold"/>
                                        <p:tgtEl>
                                          <p:spTgt spid="5126"/>
                                        </p:tgtEl>
                                        <p:attrNameLst>
                                          <p:attrName>ppt_h</p:attrName>
                                        </p:attrNameLst>
                                      </p:cBhvr>
                                      <p:tavLst>
                                        <p:tav tm="0">
                                          <p:val>
                                            <p:fltVal val="0"/>
                                          </p:val>
                                        </p:tav>
                                        <p:tav tm="100000">
                                          <p:val>
                                            <p:strVal val="#ppt_h"/>
                                          </p:val>
                                        </p:tav>
                                      </p:tavLst>
                                    </p:anim>
                                    <p:anim calcmode="lin" valueType="num">
                                      <p:cBhvr>
                                        <p:cTn id="16" dur="1000" fill="hold"/>
                                        <p:tgtEl>
                                          <p:spTgt spid="5126"/>
                                        </p:tgtEl>
                                        <p:attrNameLst>
                                          <p:attrName>style.rotation</p:attrName>
                                        </p:attrNameLst>
                                      </p:cBhvr>
                                      <p:tavLst>
                                        <p:tav tm="0">
                                          <p:val>
                                            <p:fltVal val="90"/>
                                          </p:val>
                                        </p:tav>
                                        <p:tav tm="100000">
                                          <p:val>
                                            <p:fltVal val="0"/>
                                          </p:val>
                                        </p:tav>
                                      </p:tavLst>
                                    </p:anim>
                                    <p:animEffect transition="in" filter="fade">
                                      <p:cBhvr>
                                        <p:cTn id="1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Angle-Measurement Challenge</a:t>
            </a:r>
          </a:p>
        </p:txBody>
      </p:sp>
      <p:sp>
        <p:nvSpPr>
          <p:cNvPr id="3" name="Content Placeholder 2"/>
          <p:cNvSpPr>
            <a:spLocks noGrp="1"/>
          </p:cNvSpPr>
          <p:nvPr>
            <p:ph idx="1"/>
          </p:nvPr>
        </p:nvSpPr>
        <p:spPr>
          <a:xfrm>
            <a:off x="609600" y="1676400"/>
            <a:ext cx="8001000" cy="4114800"/>
          </a:xfrm>
        </p:spPr>
        <p:txBody>
          <a:bodyPr/>
          <a:lstStyle/>
          <a:p>
            <a:pPr marL="0" indent="0">
              <a:spcBef>
                <a:spcPts val="0"/>
              </a:spcBef>
              <a:buNone/>
            </a:pPr>
            <a:r>
              <a:rPr lang="en-US" sz="3200" dirty="0"/>
              <a:t>What is the angle measure between the hands on a clock if the long hand is on the number 12 and the other hand is on the number 1?</a:t>
            </a:r>
          </a:p>
        </p:txBody>
      </p:sp>
    </p:spTree>
    <p:extLst>
      <p:ext uri="{BB962C8B-B14F-4D97-AF65-F5344CB8AC3E}">
        <p14:creationId xmlns:p14="http://schemas.microsoft.com/office/powerpoint/2010/main" val="2939352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Guess My Angle</a:t>
            </a:r>
          </a:p>
        </p:txBody>
      </p:sp>
      <p:pic>
        <p:nvPicPr>
          <p:cNvPr id="1026" name="Picture 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bwMode="auto">
          <a:xfrm>
            <a:off x="685800" y="1828800"/>
            <a:ext cx="218484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2971800" y="1524000"/>
            <a:ext cx="5867400" cy="5029200"/>
          </a:xfrm>
        </p:spPr>
        <p:txBody>
          <a:bodyPr/>
          <a:lstStyle/>
          <a:p>
            <a:r>
              <a:rPr lang="en-US" sz="2750" dirty="0"/>
              <a:t>Make a paper-plate angle model by cutting a radius on two different-colored paper plates.  </a:t>
            </a:r>
          </a:p>
          <a:p>
            <a:r>
              <a:rPr lang="en-US" sz="2750" dirty="0"/>
              <a:t>I’ll make an angle first and then ask you to make one just like mine. </a:t>
            </a:r>
          </a:p>
          <a:p>
            <a:r>
              <a:rPr lang="en-US" sz="2750" dirty="0"/>
              <a:t>Write down what you think your angle measure is. Then measure the angle using a protractor. Record the result and compare it with your estimate.</a:t>
            </a:r>
          </a:p>
          <a:p>
            <a:r>
              <a:rPr lang="en-US" sz="2750" dirty="0"/>
              <a:t>Then we’ll see whose angle measure comes closest to mine.  </a:t>
            </a:r>
          </a:p>
        </p:txBody>
      </p:sp>
      <p:sp>
        <p:nvSpPr>
          <p:cNvPr id="6" name="TextBox 5">
            <a:extLst>
              <a:ext uri="{FF2B5EF4-FFF2-40B4-BE49-F238E27FC236}">
                <a16:creationId xmlns:a16="http://schemas.microsoft.com/office/drawing/2014/main" id="{0396D3A4-5D9D-4133-8265-3F49020DE426}"/>
              </a:ext>
            </a:extLst>
          </p:cNvPr>
          <p:cNvSpPr txBox="1"/>
          <p:nvPr/>
        </p:nvSpPr>
        <p:spPr>
          <a:xfrm>
            <a:off x="838200" y="5943600"/>
            <a:ext cx="21336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val="1223515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Make My Angle</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Use your paper plates to make the following angles. Then measure the angles using a protractor to see how accurate you are:</a:t>
            </a:r>
          </a:p>
          <a:p>
            <a:pPr marL="731520" indent="-365760">
              <a:spcBef>
                <a:spcPts val="1200"/>
              </a:spcBef>
            </a:pPr>
            <a:r>
              <a:rPr lang="en-US" sz="3200" dirty="0"/>
              <a:t>45°</a:t>
            </a:r>
          </a:p>
          <a:p>
            <a:pPr marL="731520" indent="-365760">
              <a:spcBef>
                <a:spcPts val="1200"/>
              </a:spcBef>
            </a:pPr>
            <a:r>
              <a:rPr lang="en-US" sz="3200" dirty="0"/>
              <a:t>120°</a:t>
            </a:r>
          </a:p>
          <a:p>
            <a:pPr marL="731520" indent="-365760">
              <a:spcBef>
                <a:spcPts val="1200"/>
              </a:spcBef>
            </a:pPr>
            <a:r>
              <a:rPr lang="en-US" sz="3200" dirty="0"/>
              <a:t>31°</a:t>
            </a:r>
          </a:p>
          <a:p>
            <a:pPr marL="731520" indent="-365760">
              <a:spcBef>
                <a:spcPts val="1200"/>
              </a:spcBef>
            </a:pPr>
            <a:r>
              <a:rPr lang="en-US" sz="3200" dirty="0"/>
              <a:t>165°</a:t>
            </a:r>
          </a:p>
          <a:p>
            <a:endParaRPr lang="en-US" dirty="0"/>
          </a:p>
        </p:txBody>
      </p:sp>
      <p:pic>
        <p:nvPicPr>
          <p:cNvPr id="2050" name="Picture 2" descr="https://s-media-cache-ak0.pinimg.com/564x/59/19/80/5919805a31bdbf6785e34dc8d5d94a1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3276600"/>
            <a:ext cx="1517256"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3AD4D6-716D-4DAD-BBED-902C8881B0B3}"/>
              </a:ext>
            </a:extLst>
          </p:cNvPr>
          <p:cNvSpPr txBox="1"/>
          <p:nvPr/>
        </p:nvSpPr>
        <p:spPr>
          <a:xfrm>
            <a:off x="5638800" y="6134100"/>
            <a:ext cx="21336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val="337298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Common Core Geometry Standard </a:t>
            </a:r>
          </a:p>
        </p:txBody>
      </p:sp>
      <p:sp>
        <p:nvSpPr>
          <p:cNvPr id="3" name="Content Placeholder 2"/>
          <p:cNvSpPr>
            <a:spLocks noGrp="1"/>
          </p:cNvSpPr>
          <p:nvPr>
            <p:ph idx="1"/>
          </p:nvPr>
        </p:nvSpPr>
        <p:spPr>
          <a:xfrm>
            <a:off x="533400" y="1524000"/>
            <a:ext cx="8077200" cy="4876800"/>
          </a:xfrm>
        </p:spPr>
        <p:txBody>
          <a:bodyPr/>
          <a:lstStyle/>
          <a:p>
            <a:pPr marL="0" indent="0">
              <a:buNone/>
            </a:pPr>
            <a:r>
              <a:rPr lang="en-US" sz="3200" dirty="0"/>
              <a:t>Recognize angle measure as additive. When an angle is decomposed into non-overlapping parts, the angle measure of the whole is the sum of the angle measures of the parts. Solve addition and subtraction problems to find unknown angles on a diagram in real world and mathematical problems, e.g., by using an equation with a symbol for the unknown angle measure.</a:t>
            </a:r>
          </a:p>
        </p:txBody>
      </p:sp>
    </p:spTree>
    <p:extLst>
      <p:ext uri="{BB962C8B-B14F-4D97-AF65-F5344CB8AC3E}">
        <p14:creationId xmlns:p14="http://schemas.microsoft.com/office/powerpoint/2010/main" val="4176524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Angle Add-Up Game</a:t>
            </a:r>
          </a:p>
        </p:txBody>
      </p:sp>
      <p:pic>
        <p:nvPicPr>
          <p:cNvPr id="6" name="Picture 5">
            <a:extLst>
              <a:ext uri="{FF2B5EF4-FFF2-40B4-BE49-F238E27FC236}">
                <a16:creationId xmlns:a16="http://schemas.microsoft.com/office/drawing/2014/main" id="{080084C6-F041-4F39-8F07-9AC76A5C55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536369"/>
            <a:ext cx="8458200" cy="4716204"/>
          </a:xfrm>
          <a:prstGeom prst="rect">
            <a:avLst/>
          </a:prstGeom>
        </p:spPr>
      </p:pic>
    </p:spTree>
    <p:extLst>
      <p:ext uri="{BB962C8B-B14F-4D97-AF65-F5344CB8AC3E}">
        <p14:creationId xmlns:p14="http://schemas.microsoft.com/office/powerpoint/2010/main" val="1293426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Common Core Geometry Standard</a:t>
            </a:r>
          </a:p>
        </p:txBody>
      </p:sp>
      <p:sp>
        <p:nvSpPr>
          <p:cNvPr id="3" name="Content Placeholder 2"/>
          <p:cNvSpPr>
            <a:spLocks noGrp="1"/>
          </p:cNvSpPr>
          <p:nvPr>
            <p:ph idx="1"/>
          </p:nvPr>
        </p:nvSpPr>
        <p:spPr>
          <a:xfrm>
            <a:off x="685800" y="1600200"/>
            <a:ext cx="7391400" cy="2362200"/>
          </a:xfrm>
        </p:spPr>
        <p:txBody>
          <a:bodyPr/>
          <a:lstStyle/>
          <a:p>
            <a:pPr marL="0" indent="0">
              <a:buNone/>
            </a:pPr>
            <a:r>
              <a:rPr lang="en-US" sz="3200" dirty="0"/>
              <a:t>Draw points, lines, line segments, rays, </a:t>
            </a:r>
            <a:r>
              <a:rPr lang="en-US" sz="3200" b="1" dirty="0"/>
              <a:t>angles (right, acute, obtuse</a:t>
            </a:r>
            <a:r>
              <a:rPr lang="en-US" sz="3200" dirty="0"/>
              <a:t>), and perpendicular and parallel lines. </a:t>
            </a:r>
            <a:r>
              <a:rPr lang="en-US" sz="3200" b="1" dirty="0"/>
              <a:t>Identify these in two-dimensional figures.</a:t>
            </a:r>
          </a:p>
        </p:txBody>
      </p:sp>
    </p:spTree>
    <p:extLst>
      <p:ext uri="{BB962C8B-B14F-4D97-AF65-F5344CB8AC3E}">
        <p14:creationId xmlns:p14="http://schemas.microsoft.com/office/powerpoint/2010/main" val="230478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Classifying Angles</a:t>
            </a:r>
          </a:p>
        </p:txBody>
      </p:sp>
      <p:sp>
        <p:nvSpPr>
          <p:cNvPr id="3" name="Content Placeholder 2"/>
          <p:cNvSpPr>
            <a:spLocks noGrp="1"/>
          </p:cNvSpPr>
          <p:nvPr>
            <p:ph idx="1"/>
          </p:nvPr>
        </p:nvSpPr>
        <p:spPr>
          <a:xfrm>
            <a:off x="762000" y="1600200"/>
            <a:ext cx="7924800" cy="4876800"/>
          </a:xfrm>
        </p:spPr>
        <p:txBody>
          <a:bodyPr/>
          <a:lstStyle/>
          <a:p>
            <a:pPr marL="0" indent="0">
              <a:spcBef>
                <a:spcPts val="0"/>
              </a:spcBef>
              <a:buNone/>
            </a:pPr>
            <a:r>
              <a:rPr lang="en-US" sz="3200" dirty="0"/>
              <a:t>List all the angles you know about in your science notebook. Try to use their formal names. (</a:t>
            </a:r>
            <a:r>
              <a:rPr lang="en-US" sz="3200" b="1" dirty="0"/>
              <a:t>Hint: </a:t>
            </a:r>
            <a:r>
              <a:rPr lang="en-US" sz="3200" dirty="0"/>
              <a:t>There are seven types of angles.)</a:t>
            </a:r>
          </a:p>
        </p:txBody>
      </p:sp>
    </p:spTree>
    <p:extLst>
      <p:ext uri="{BB962C8B-B14F-4D97-AF65-F5344CB8AC3E}">
        <p14:creationId xmlns:p14="http://schemas.microsoft.com/office/powerpoint/2010/main" val="28230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Classifying Angles: Acute Angle</a:t>
            </a:r>
          </a:p>
        </p:txBody>
      </p:sp>
      <p:sp>
        <p:nvSpPr>
          <p:cNvPr id="3" name="Content Placeholder 2"/>
          <p:cNvSpPr>
            <a:spLocks noGrp="1"/>
          </p:cNvSpPr>
          <p:nvPr>
            <p:ph idx="1"/>
          </p:nvPr>
        </p:nvSpPr>
        <p:spPr>
          <a:xfrm>
            <a:off x="762000" y="1600200"/>
            <a:ext cx="7924800" cy="4876800"/>
          </a:xfrm>
        </p:spPr>
        <p:txBody>
          <a:bodyPr/>
          <a:lstStyle/>
          <a:p>
            <a:pPr>
              <a:buNone/>
            </a:pPr>
            <a:r>
              <a:rPr lang="en-US" sz="3200" dirty="0"/>
              <a:t>This is an acute angle (so cute). </a:t>
            </a:r>
            <a:endParaRPr lang="en-US" dirty="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2200" y="2590800"/>
            <a:ext cx="3962400" cy="242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0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Classifying Angles: Obtuse Angle</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These are obtuse angles.</a:t>
            </a:r>
          </a:p>
          <a:p>
            <a:endParaRPr lang="en-US" dirty="0"/>
          </a:p>
        </p:txBody>
      </p:sp>
      <p:sp>
        <p:nvSpPr>
          <p:cNvPr id="4" name="AutoShape 6" descr="Image result for obtuse 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5" name="AutoShape 8" descr="Image result for obtuse an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2059"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2590800"/>
            <a:ext cx="60551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19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990600"/>
          </a:xfrm>
        </p:spPr>
        <p:txBody>
          <a:bodyPr>
            <a:noAutofit/>
          </a:bodyPr>
          <a:lstStyle/>
          <a:p>
            <a:r>
              <a:rPr lang="en-US" dirty="0"/>
              <a:t>The Student Thinking Lens: Moving Student Thinking Forward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67372"/>
              </p:ext>
            </p:extLst>
          </p:nvPr>
        </p:nvGraphicFramePr>
        <p:xfrm>
          <a:off x="476250" y="1828800"/>
          <a:ext cx="8229600" cy="4494616"/>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762000">
                <a:tc>
                  <a:txBody>
                    <a:bodyPr/>
                    <a:lstStyle/>
                    <a:p>
                      <a:pPr algn="ctr">
                        <a:spcBef>
                          <a:spcPts val="0"/>
                        </a:spcBef>
                      </a:pPr>
                      <a:endParaRPr lang="en-US" sz="300" dirty="0"/>
                    </a:p>
                    <a:p>
                      <a:pPr algn="ctr">
                        <a:spcBef>
                          <a:spcPts val="0"/>
                        </a:spcBef>
                      </a:pPr>
                      <a:r>
                        <a:rPr lang="en-US" dirty="0"/>
                        <a:t>Strategies That Reveal</a:t>
                      </a:r>
                      <a:br>
                        <a:rPr lang="en-US" dirty="0"/>
                      </a:br>
                      <a:r>
                        <a:rPr lang="en-US" dirty="0"/>
                        <a:t>Student Thinking</a:t>
                      </a:r>
                    </a:p>
                  </a:txBody>
                  <a:tcPr/>
                </a:tc>
                <a:tc>
                  <a:txBody>
                    <a:bodyPr/>
                    <a:lstStyle/>
                    <a:p>
                      <a:pPr algn="ctr"/>
                      <a:endParaRPr lang="en-US" sz="300" dirty="0"/>
                    </a:p>
                    <a:p>
                      <a:pPr algn="ctr"/>
                      <a:r>
                        <a:rPr lang="en-US" dirty="0"/>
                        <a:t>Strategies</a:t>
                      </a:r>
                      <a:r>
                        <a:rPr lang="en-US" baseline="0" dirty="0"/>
                        <a:t> That Move </a:t>
                      </a:r>
                      <a:br>
                        <a:rPr lang="en-US" baseline="0" dirty="0"/>
                      </a:br>
                      <a:r>
                        <a:rPr lang="en-US" baseline="0" dirty="0"/>
                        <a:t>Student Thinking Forward</a:t>
                      </a:r>
                      <a:endParaRPr lang="en-US" dirty="0"/>
                    </a:p>
                  </a:txBody>
                  <a:tcPr/>
                </a:tc>
                <a:extLst>
                  <a:ext uri="{0D108BD9-81ED-4DB2-BD59-A6C34878D82A}">
                    <a16:rowId xmlns:a16="http://schemas.microsoft.com/office/drawing/2014/main" val="10000"/>
                  </a:ext>
                </a:extLst>
              </a:tr>
              <a:tr h="486309">
                <a:tc>
                  <a:txBody>
                    <a:bodyPr/>
                    <a:lstStyle/>
                    <a:p>
                      <a:r>
                        <a:rPr lang="en-US" dirty="0"/>
                        <a:t>1. Elicit questions</a:t>
                      </a:r>
                    </a:p>
                  </a:txBody>
                  <a:tcPr/>
                </a:tc>
                <a:tc>
                  <a:txBody>
                    <a:bodyPr/>
                    <a:lstStyle/>
                    <a:p>
                      <a:endParaRPr lang="en-US" dirty="0"/>
                    </a:p>
                  </a:txBody>
                  <a:tcPr/>
                </a:tc>
                <a:extLst>
                  <a:ext uri="{0D108BD9-81ED-4DB2-BD59-A6C34878D82A}">
                    <a16:rowId xmlns:a16="http://schemas.microsoft.com/office/drawing/2014/main" val="10001"/>
                  </a:ext>
                </a:extLst>
              </a:tr>
              <a:tr h="486309">
                <a:tc>
                  <a:txBody>
                    <a:bodyPr/>
                    <a:lstStyle/>
                    <a:p>
                      <a:r>
                        <a:rPr lang="en-US" dirty="0"/>
                        <a:t>2.</a:t>
                      </a:r>
                      <a:r>
                        <a:rPr lang="en-US" baseline="0" dirty="0"/>
                        <a:t> Probe questions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486309">
                <a:tc>
                  <a:txBody>
                    <a:bodyPr/>
                    <a:lstStyle/>
                    <a:p>
                      <a:r>
                        <a:rPr lang="en-US" dirty="0"/>
                        <a:t>3. Challenge questions</a:t>
                      </a:r>
                    </a:p>
                  </a:txBody>
                  <a:tcPr/>
                </a:tc>
                <a:tc>
                  <a:txBody>
                    <a:bodyPr/>
                    <a:lstStyle/>
                    <a:p>
                      <a:r>
                        <a:rPr lang="en-US" dirty="0"/>
                        <a:t>3. Challenge questions</a:t>
                      </a:r>
                    </a:p>
                  </a:txBody>
                  <a:tcPr/>
                </a:tc>
                <a:extLst>
                  <a:ext uri="{0D108BD9-81ED-4DB2-BD59-A6C34878D82A}">
                    <a16:rowId xmlns:a16="http://schemas.microsoft.com/office/drawing/2014/main" val="10003"/>
                  </a:ext>
                </a:extLst>
              </a:tr>
              <a:tr h="486309">
                <a:tc>
                  <a:txBody>
                    <a:bodyPr/>
                    <a:lstStyle/>
                    <a:p>
                      <a:r>
                        <a:rPr lang="en-US" dirty="0"/>
                        <a:t>4. Analysis</a:t>
                      </a:r>
                      <a:r>
                        <a:rPr lang="en-US" baseline="0" dirty="0"/>
                        <a:t> </a:t>
                      </a:r>
                      <a:r>
                        <a:rPr lang="en-US" dirty="0"/>
                        <a:t>and interpretation</a:t>
                      </a:r>
                      <a:r>
                        <a:rPr lang="en-US" baseline="0" dirty="0"/>
                        <a:t> of </a:t>
                      </a:r>
                      <a:r>
                        <a:rPr lang="en-US" dirty="0"/>
                        <a:t>data</a:t>
                      </a:r>
                    </a:p>
                  </a:txBody>
                  <a:tcPr/>
                </a:tc>
                <a:tc>
                  <a:txBody>
                    <a:bodyPr/>
                    <a:lstStyle/>
                    <a:p>
                      <a:r>
                        <a:rPr lang="en-US" dirty="0"/>
                        <a:t>4. Analysis and interpretation of data</a:t>
                      </a:r>
                    </a:p>
                  </a:txBody>
                  <a:tcPr/>
                </a:tc>
                <a:extLst>
                  <a:ext uri="{0D108BD9-81ED-4DB2-BD59-A6C34878D82A}">
                    <a16:rowId xmlns:a16="http://schemas.microsoft.com/office/drawing/2014/main" val="10004"/>
                  </a:ext>
                </a:extLst>
              </a:tr>
              <a:tr h="486309">
                <a:tc>
                  <a:txBody>
                    <a:bodyPr/>
                    <a:lstStyle/>
                    <a:p>
                      <a:r>
                        <a:rPr lang="en-US" dirty="0"/>
                        <a:t>5. Construction of explanations</a:t>
                      </a:r>
                    </a:p>
                  </a:txBody>
                  <a:tcPr/>
                </a:tc>
                <a:tc>
                  <a:txBody>
                    <a:bodyPr/>
                    <a:lstStyle/>
                    <a:p>
                      <a:r>
                        <a:rPr lang="en-US" dirty="0"/>
                        <a:t>5. Construction of explanations</a:t>
                      </a:r>
                    </a:p>
                  </a:txBody>
                  <a:tcPr/>
                </a:tc>
                <a:extLst>
                  <a:ext uri="{0D108BD9-81ED-4DB2-BD59-A6C34878D82A}">
                    <a16:rowId xmlns:a16="http://schemas.microsoft.com/office/drawing/2014/main" val="10005"/>
                  </a:ext>
                </a:extLst>
              </a:tr>
              <a:tr h="486309">
                <a:tc>
                  <a:txBody>
                    <a:bodyPr/>
                    <a:lstStyle/>
                    <a:p>
                      <a:r>
                        <a:rPr lang="en-US" dirty="0"/>
                        <a:t>6. Use and application</a:t>
                      </a:r>
                      <a:r>
                        <a:rPr lang="en-US" baseline="0" dirty="0"/>
                        <a:t> of </a:t>
                      </a:r>
                      <a:r>
                        <a:rPr lang="en-US" dirty="0"/>
                        <a:t>new ideas</a:t>
                      </a:r>
                    </a:p>
                  </a:txBody>
                  <a:tcPr/>
                </a:tc>
                <a:tc>
                  <a:txBody>
                    <a:bodyPr/>
                    <a:lstStyle/>
                    <a:p>
                      <a:r>
                        <a:rPr lang="en-US" dirty="0"/>
                        <a:t>6. Use</a:t>
                      </a:r>
                      <a:r>
                        <a:rPr lang="en-US" baseline="0" dirty="0"/>
                        <a:t> and application of new ideas</a:t>
                      </a:r>
                      <a:endParaRPr lang="en-US" dirty="0"/>
                    </a:p>
                  </a:txBody>
                  <a:tcPr/>
                </a:tc>
                <a:extLst>
                  <a:ext uri="{0D108BD9-81ED-4DB2-BD59-A6C34878D82A}">
                    <a16:rowId xmlns:a16="http://schemas.microsoft.com/office/drawing/2014/main" val="10006"/>
                  </a:ext>
                </a:extLst>
              </a:tr>
              <a:tr h="407381">
                <a:tc>
                  <a:txBody>
                    <a:bodyPr/>
                    <a:lstStyle/>
                    <a:p>
                      <a:r>
                        <a:rPr lang="en-US" dirty="0"/>
                        <a:t>7. Synthesis and summarizing</a:t>
                      </a:r>
                    </a:p>
                  </a:txBody>
                  <a:tcPr/>
                </a:tc>
                <a:tc>
                  <a:txBody>
                    <a:bodyPr/>
                    <a:lstStyle/>
                    <a:p>
                      <a:r>
                        <a:rPr lang="en-US" dirty="0"/>
                        <a:t>7. Synthesis and summarizing</a:t>
                      </a:r>
                    </a:p>
                  </a:txBody>
                  <a:tcPr/>
                </a:tc>
                <a:extLst>
                  <a:ext uri="{0D108BD9-81ED-4DB2-BD59-A6C34878D82A}">
                    <a16:rowId xmlns:a16="http://schemas.microsoft.com/office/drawing/2014/main" val="10007"/>
                  </a:ext>
                </a:extLst>
              </a:tr>
              <a:tr h="407381">
                <a:tc>
                  <a:txBody>
                    <a:bodyPr/>
                    <a:lstStyle/>
                    <a:p>
                      <a:r>
                        <a:rPr lang="en-US" dirty="0"/>
                        <a:t>8. Scientific</a:t>
                      </a:r>
                      <a:r>
                        <a:rPr lang="en-US" baseline="0" dirty="0"/>
                        <a:t> communication</a:t>
                      </a:r>
                      <a:endParaRPr lang="en-US" dirty="0"/>
                    </a:p>
                  </a:txBody>
                  <a:tcPr/>
                </a:tc>
                <a:tc>
                  <a:txBody>
                    <a:bodyPr/>
                    <a:lstStyle/>
                    <a:p>
                      <a:r>
                        <a:rPr lang="en-US" dirty="0"/>
                        <a:t>8. Scientific communication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228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Classifying Angles: Straight Angle</a:t>
            </a:r>
          </a:p>
        </p:txBody>
      </p:sp>
      <p:sp>
        <p:nvSpPr>
          <p:cNvPr id="3" name="Content Placeholder 2"/>
          <p:cNvSpPr>
            <a:spLocks noGrp="1"/>
          </p:cNvSpPr>
          <p:nvPr>
            <p:ph idx="1"/>
          </p:nvPr>
        </p:nvSpPr>
        <p:spPr>
          <a:xfrm>
            <a:off x="685800" y="1600200"/>
            <a:ext cx="8001000" cy="4876800"/>
          </a:xfrm>
        </p:spPr>
        <p:txBody>
          <a:bodyPr/>
          <a:lstStyle/>
          <a:p>
            <a:pPr>
              <a:buNone/>
            </a:pPr>
            <a:r>
              <a:rPr lang="en-US" sz="3200" dirty="0"/>
              <a:t>This is a straight angle.</a:t>
            </a:r>
          </a:p>
        </p:txBody>
      </p:sp>
      <p:sp>
        <p:nvSpPr>
          <p:cNvPr id="4" name="AutoShape 2" descr="Image result for straight 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0200" y="2514600"/>
            <a:ext cx="6921344" cy="317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634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Classifying Angles: Right Angle</a:t>
            </a:r>
          </a:p>
        </p:txBody>
      </p:sp>
      <p:sp>
        <p:nvSpPr>
          <p:cNvPr id="3" name="Content Placeholder 2"/>
          <p:cNvSpPr>
            <a:spLocks noGrp="1"/>
          </p:cNvSpPr>
          <p:nvPr>
            <p:ph idx="1"/>
          </p:nvPr>
        </p:nvSpPr>
        <p:spPr>
          <a:xfrm>
            <a:off x="685800" y="1600200"/>
            <a:ext cx="8001000" cy="4876800"/>
          </a:xfrm>
        </p:spPr>
        <p:txBody>
          <a:bodyPr/>
          <a:lstStyle/>
          <a:p>
            <a:pPr marL="0" indent="0">
              <a:spcBef>
                <a:spcPts val="0"/>
              </a:spcBef>
              <a:buNone/>
            </a:pPr>
            <a:r>
              <a:rPr lang="en-US" sz="3200" dirty="0"/>
              <a:t>This is a right angle. Students should be able to use this notation.</a:t>
            </a:r>
          </a:p>
          <a:p>
            <a:endParaRPr lang="en-US" dirty="0"/>
          </a:p>
        </p:txBody>
      </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2895600"/>
            <a:ext cx="3871912" cy="360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228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Classifying Angles: Reflex Angle</a:t>
            </a:r>
          </a:p>
        </p:txBody>
      </p:sp>
      <p:sp>
        <p:nvSpPr>
          <p:cNvPr id="3" name="Content Placeholder 2"/>
          <p:cNvSpPr>
            <a:spLocks noGrp="1"/>
          </p:cNvSpPr>
          <p:nvPr>
            <p:ph idx="1"/>
          </p:nvPr>
        </p:nvSpPr>
        <p:spPr>
          <a:xfrm>
            <a:off x="685800" y="1524000"/>
            <a:ext cx="7315200" cy="4495800"/>
          </a:xfrm>
        </p:spPr>
        <p:txBody>
          <a:bodyPr/>
          <a:lstStyle/>
          <a:p>
            <a:pPr marL="0" indent="0">
              <a:buNone/>
            </a:pPr>
            <a:r>
              <a:rPr lang="en-US" sz="3200" dirty="0"/>
              <a:t>These are reflex angles.</a:t>
            </a:r>
          </a:p>
        </p:txBody>
      </p:sp>
      <p:sp>
        <p:nvSpPr>
          <p:cNvPr id="4" name="AutoShape 2" descr="Image result for reflex 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0200" y="2362200"/>
            <a:ext cx="6024854" cy="382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0383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Classifying Angles: Zero Angle</a:t>
            </a:r>
          </a:p>
        </p:txBody>
      </p:sp>
      <p:sp>
        <p:nvSpPr>
          <p:cNvPr id="3" name="Content Placeholder 2"/>
          <p:cNvSpPr>
            <a:spLocks noGrp="1"/>
          </p:cNvSpPr>
          <p:nvPr>
            <p:ph idx="1"/>
          </p:nvPr>
        </p:nvSpPr>
        <p:spPr>
          <a:xfrm>
            <a:off x="685800" y="1600200"/>
            <a:ext cx="8001000" cy="4876800"/>
          </a:xfrm>
        </p:spPr>
        <p:txBody>
          <a:bodyPr/>
          <a:lstStyle/>
          <a:p>
            <a:pPr>
              <a:buNone/>
            </a:pPr>
            <a:r>
              <a:rPr lang="en-US" sz="3200" dirty="0"/>
              <a:t>This is a zero angle.</a:t>
            </a:r>
          </a:p>
        </p:txBody>
      </p:sp>
      <p:pic>
        <p:nvPicPr>
          <p:cNvPr id="4098" name="Picture 2" descr="Image result for zero ang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2667000"/>
            <a:ext cx="825336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44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a:t>Classifying Angles: Complete Angle</a:t>
            </a:r>
          </a:p>
        </p:txBody>
      </p:sp>
      <p:sp>
        <p:nvSpPr>
          <p:cNvPr id="3" name="Content Placeholder 2"/>
          <p:cNvSpPr>
            <a:spLocks noGrp="1"/>
          </p:cNvSpPr>
          <p:nvPr>
            <p:ph idx="1"/>
          </p:nvPr>
        </p:nvSpPr>
        <p:spPr>
          <a:xfrm>
            <a:off x="762000" y="1600200"/>
            <a:ext cx="7924800" cy="4876800"/>
          </a:xfrm>
        </p:spPr>
        <p:txBody>
          <a:bodyPr/>
          <a:lstStyle/>
          <a:p>
            <a:pPr marL="0" indent="0">
              <a:buNone/>
            </a:pPr>
            <a:r>
              <a:rPr lang="en-US" sz="3200" dirty="0"/>
              <a:t>This is a complete angle, also called a </a:t>
            </a:r>
            <a:r>
              <a:rPr lang="en-US" sz="3200" b="1" dirty="0"/>
              <a:t>full angle</a:t>
            </a:r>
            <a:r>
              <a:rPr lang="en-US" sz="3200" dirty="0"/>
              <a:t>.</a:t>
            </a:r>
          </a:p>
        </p:txBody>
      </p:sp>
      <p:sp>
        <p:nvSpPr>
          <p:cNvPr id="4" name="AutoShape 2" descr="Image result for complete 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38400" y="2743200"/>
            <a:ext cx="4514269"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6717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Review: The Seven Types of Angles</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609600" y="1524000"/>
            <a:ext cx="8001000" cy="505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207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524000"/>
          </a:xfrm>
        </p:spPr>
        <p:txBody>
          <a:bodyPr/>
          <a:lstStyle/>
          <a:p>
            <a:r>
              <a:rPr lang="en-US" dirty="0"/>
              <a:t>Use and Apply: Angles and Geometric Shapes</a:t>
            </a:r>
          </a:p>
        </p:txBody>
      </p:sp>
      <p:sp>
        <p:nvSpPr>
          <p:cNvPr id="3" name="Content Placeholder 2"/>
          <p:cNvSpPr>
            <a:spLocks noGrp="1"/>
          </p:cNvSpPr>
          <p:nvPr>
            <p:ph idx="1"/>
          </p:nvPr>
        </p:nvSpPr>
        <p:spPr>
          <a:xfrm>
            <a:off x="685800" y="1828800"/>
            <a:ext cx="8077200" cy="4648200"/>
          </a:xfrm>
        </p:spPr>
        <p:txBody>
          <a:bodyPr/>
          <a:lstStyle/>
          <a:p>
            <a:pPr marL="0" indent="0">
              <a:buNone/>
            </a:pPr>
            <a:r>
              <a:rPr lang="en-US" sz="2800" dirty="0"/>
              <a:t>Think about these questions. Then discuss them with an elbow partner:</a:t>
            </a:r>
          </a:p>
          <a:p>
            <a:pPr marL="822960" indent="-457200">
              <a:spcBef>
                <a:spcPts val="600"/>
              </a:spcBef>
              <a:buFont typeface="+mj-lt"/>
              <a:buAutoNum type="arabicPeriod"/>
            </a:pPr>
            <a:r>
              <a:rPr lang="en-US" sz="2800" dirty="0"/>
              <a:t>Can a triangle have more than one type of angle? Explain your reasoning.</a:t>
            </a:r>
          </a:p>
          <a:p>
            <a:pPr marL="822960" indent="-457200">
              <a:spcBef>
                <a:spcPts val="600"/>
              </a:spcBef>
              <a:buFont typeface="+mj-lt"/>
              <a:buAutoNum type="arabicPeriod"/>
            </a:pPr>
            <a:r>
              <a:rPr lang="en-US" sz="2800" dirty="0"/>
              <a:t>Can a triangle have only one type of angle? Explain your reasoning.</a:t>
            </a:r>
          </a:p>
          <a:p>
            <a:pPr marL="822960" indent="-457200">
              <a:spcBef>
                <a:spcPts val="600"/>
              </a:spcBef>
              <a:buFont typeface="+mj-lt"/>
              <a:buAutoNum type="arabicPeriod"/>
            </a:pPr>
            <a:r>
              <a:rPr lang="en-US" sz="2800" dirty="0"/>
              <a:t>What are the different angle combinations in a triangle?</a:t>
            </a:r>
          </a:p>
          <a:p>
            <a:pPr marL="822960" indent="-457200">
              <a:spcBef>
                <a:spcPts val="600"/>
              </a:spcBef>
              <a:buFont typeface="+mj-lt"/>
              <a:buAutoNum type="arabicPeriod"/>
            </a:pPr>
            <a:r>
              <a:rPr lang="en-US" sz="2800" dirty="0"/>
              <a:t>Can a triangle have a reflex angle?</a:t>
            </a:r>
          </a:p>
          <a:p>
            <a:pPr marL="822960" indent="-457200">
              <a:spcBef>
                <a:spcPts val="600"/>
              </a:spcBef>
              <a:buFont typeface="+mj-lt"/>
              <a:buAutoNum type="arabicPeriod"/>
            </a:pPr>
            <a:r>
              <a:rPr lang="en-US" sz="2800" dirty="0"/>
              <a:t>Can a polygon have a reflex angle?</a:t>
            </a:r>
          </a:p>
        </p:txBody>
      </p:sp>
    </p:spTree>
    <p:extLst>
      <p:ext uri="{BB962C8B-B14F-4D97-AF65-F5344CB8AC3E}">
        <p14:creationId xmlns:p14="http://schemas.microsoft.com/office/powerpoint/2010/main" val="248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066800"/>
          </a:xfrm>
        </p:spPr>
        <p:txBody>
          <a:bodyPr>
            <a:normAutofit/>
          </a:bodyPr>
          <a:lstStyle/>
          <a:p>
            <a:r>
              <a:rPr lang="en-US" dirty="0"/>
              <a:t>Answers: Angles and Geometric Shapes</a:t>
            </a:r>
          </a:p>
        </p:txBody>
      </p:sp>
      <p:sp>
        <p:nvSpPr>
          <p:cNvPr id="3" name="Content Placeholder 2"/>
          <p:cNvSpPr>
            <a:spLocks noGrp="1"/>
          </p:cNvSpPr>
          <p:nvPr>
            <p:ph idx="1"/>
          </p:nvPr>
        </p:nvSpPr>
        <p:spPr>
          <a:xfrm>
            <a:off x="533400" y="1295400"/>
            <a:ext cx="8229600" cy="5334000"/>
          </a:xfrm>
        </p:spPr>
        <p:txBody>
          <a:bodyPr/>
          <a:lstStyle/>
          <a:p>
            <a:pPr marL="365760" indent="-365760">
              <a:spcBef>
                <a:spcPts val="600"/>
              </a:spcBef>
              <a:buFont typeface="+mj-lt"/>
              <a:buAutoNum type="arabicPeriod"/>
            </a:pPr>
            <a:r>
              <a:rPr lang="en-US" sz="2700" dirty="0"/>
              <a:t>Can a triangle have more than one type of angle? Explain your reasoning. </a:t>
            </a:r>
            <a:r>
              <a:rPr lang="en-US" sz="2700" b="1" dirty="0"/>
              <a:t>Yes. A right angle has two acute angles and a right angle.</a:t>
            </a:r>
          </a:p>
          <a:p>
            <a:pPr marL="365760" indent="-365760">
              <a:spcBef>
                <a:spcPts val="600"/>
              </a:spcBef>
              <a:buFont typeface="+mj-lt"/>
              <a:buAutoNum type="arabicPeriod"/>
            </a:pPr>
            <a:r>
              <a:rPr lang="en-US" sz="2700" dirty="0"/>
              <a:t>Can a triangle have only one type of angle? Explain your reasoning. </a:t>
            </a:r>
            <a:r>
              <a:rPr lang="en-US" sz="2700" b="1" dirty="0"/>
              <a:t>Yes. An equilateral triangle has three acute angles (60, 60, 60).</a:t>
            </a:r>
          </a:p>
          <a:p>
            <a:pPr marL="365760" indent="-365760">
              <a:spcBef>
                <a:spcPts val="600"/>
              </a:spcBef>
              <a:buFont typeface="+mj-lt"/>
              <a:buAutoNum type="arabicPeriod"/>
            </a:pPr>
            <a:r>
              <a:rPr lang="en-US" sz="2700" dirty="0"/>
              <a:t>What are the different angle combinations in a triangle? </a:t>
            </a:r>
            <a:r>
              <a:rPr lang="en-US" sz="2700" b="1" dirty="0"/>
              <a:t>(1) acute, acute, acute, (2) acute, obtuse, acute, (3) acute, acute, right.</a:t>
            </a:r>
          </a:p>
          <a:p>
            <a:pPr marL="365760" indent="-365760">
              <a:spcBef>
                <a:spcPts val="600"/>
              </a:spcBef>
              <a:buFont typeface="+mj-lt"/>
              <a:buAutoNum type="arabicPeriod"/>
            </a:pPr>
            <a:r>
              <a:rPr lang="en-US" sz="2700" dirty="0"/>
              <a:t>Can a triangle have a reflex angle? </a:t>
            </a:r>
            <a:r>
              <a:rPr lang="en-US" sz="2700" b="1" dirty="0"/>
              <a:t>No.</a:t>
            </a:r>
          </a:p>
          <a:p>
            <a:pPr marL="365760" indent="-365760">
              <a:spcBef>
                <a:spcPts val="600"/>
              </a:spcBef>
              <a:buFont typeface="+mj-lt"/>
              <a:buAutoNum type="arabicPeriod"/>
            </a:pPr>
            <a:r>
              <a:rPr lang="en-US" sz="2700" dirty="0"/>
              <a:t>Can a polygon have a reflex angle? </a:t>
            </a:r>
            <a:r>
              <a:rPr lang="en-US" sz="2700" b="1" dirty="0"/>
              <a:t>Yes.</a:t>
            </a:r>
            <a:br>
              <a:rPr lang="en-US" sz="2700" b="1" dirty="0"/>
            </a:br>
            <a:r>
              <a:rPr lang="en-US" sz="2700" b="1" dirty="0"/>
              <a:t>A concave polygon can have a reflex angle.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10400" y="5257800"/>
            <a:ext cx="1905000" cy="128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26"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sz="3800" dirty="0"/>
              <a:t>Reflect: Math Content Deepening Focus Question</a:t>
            </a:r>
            <a:br>
              <a:rPr lang="en-US" sz="3600" dirty="0"/>
            </a:br>
            <a:endParaRPr lang="en-US" sz="3600" dirty="0"/>
          </a:p>
        </p:txBody>
      </p:sp>
      <p:sp>
        <p:nvSpPr>
          <p:cNvPr id="3" name="Content Placeholder 2"/>
          <p:cNvSpPr>
            <a:spLocks noGrp="1"/>
          </p:cNvSpPr>
          <p:nvPr>
            <p:ph idx="1"/>
          </p:nvPr>
        </p:nvSpPr>
        <p:spPr>
          <a:xfrm>
            <a:off x="609600" y="1828800"/>
            <a:ext cx="8175010" cy="4227394"/>
          </a:xfrm>
        </p:spPr>
        <p:txBody>
          <a:bodyPr/>
          <a:lstStyle/>
          <a:p>
            <a:pPr marL="0" lvl="1" indent="0">
              <a:spcBef>
                <a:spcPts val="0"/>
              </a:spcBef>
              <a:spcAft>
                <a:spcPts val="2400"/>
              </a:spcAft>
              <a:buNone/>
            </a:pPr>
            <a:r>
              <a:rPr lang="en-US" sz="3200" dirty="0"/>
              <a:t>What is an angle, and how do you measure it?</a:t>
            </a:r>
          </a:p>
        </p:txBody>
      </p:sp>
    </p:spTree>
    <p:extLst>
      <p:ext uri="{BB962C8B-B14F-4D97-AF65-F5344CB8AC3E}">
        <p14:creationId xmlns:p14="http://schemas.microsoft.com/office/powerpoint/2010/main" val="3601624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05800" cy="914400"/>
          </a:xfrm>
        </p:spPr>
        <p:txBody>
          <a:bodyPr>
            <a:noAutofit/>
          </a:bodyPr>
          <a:lstStyle/>
          <a:p>
            <a:pPr marL="685800" lvl="0"/>
            <a:r>
              <a:rPr lang="en-US" dirty="0"/>
              <a:t>Key Science Ideas</a:t>
            </a:r>
            <a:endParaRPr lang="en-US" sz="3200" dirty="0"/>
          </a:p>
        </p:txBody>
      </p:sp>
      <p:sp>
        <p:nvSpPr>
          <p:cNvPr id="4" name="Content Placeholder 2"/>
          <p:cNvSpPr txBox="1">
            <a:spLocks/>
          </p:cNvSpPr>
          <p:nvPr/>
        </p:nvSpPr>
        <p:spPr bwMode="auto">
          <a:xfrm>
            <a:off x="533400" y="1524000"/>
            <a:ext cx="8382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r>
              <a:rPr lang="en-US" sz="3200" dirty="0"/>
              <a:t>An angle is formed by two rays with a common endpoint. The vertex is where the rays intersect. Each ray makes up a side of the angle.</a:t>
            </a:r>
          </a:p>
          <a:p>
            <a:pPr marL="365760" indent="-365760">
              <a:spcBef>
                <a:spcPts val="1200"/>
              </a:spcBef>
              <a:spcAft>
                <a:spcPts val="0"/>
              </a:spcAft>
              <a:buClr>
                <a:srgbClr val="93A299"/>
              </a:buClr>
            </a:pPr>
            <a:r>
              <a:rPr lang="en-US" sz="3200" dirty="0">
                <a:solidFill>
                  <a:srgbClr val="000000"/>
                </a:solidFill>
              </a:rPr>
              <a:t>An angle is measured in degrees using a protractor. One degree equals 1/360 of a circle.</a:t>
            </a:r>
          </a:p>
          <a:p>
            <a:pPr marL="365760" indent="-365760">
              <a:spcBef>
                <a:spcPts val="1200"/>
              </a:spcBef>
              <a:spcAft>
                <a:spcPts val="0"/>
              </a:spcAft>
              <a:buClr>
                <a:srgbClr val="93A299"/>
              </a:buClr>
            </a:pPr>
            <a:r>
              <a:rPr lang="en-US" sz="3200" dirty="0">
                <a:solidFill>
                  <a:srgbClr val="000000"/>
                </a:solidFill>
              </a:rPr>
              <a:t>There are seven types of angles: zero, acute, obtuse, right, straight, reflex, complete.</a:t>
            </a:r>
          </a:p>
          <a:p>
            <a:pPr>
              <a:spcBef>
                <a:spcPts val="0"/>
              </a:spcBef>
              <a:spcAft>
                <a:spcPts val="1200"/>
              </a:spcAft>
              <a:buClr>
                <a:srgbClr val="93A299"/>
              </a:buClr>
            </a:pPr>
            <a:endParaRPr lang="en-US" sz="2800" dirty="0">
              <a:solidFill>
                <a:srgbClr val="000000"/>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29811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96200" cy="1143000"/>
          </a:xfrm>
        </p:spPr>
        <p:txBody>
          <a:bodyPr>
            <a:noAutofit/>
          </a:bodyPr>
          <a:lstStyle/>
          <a:p>
            <a:r>
              <a:rPr lang="en-US" dirty="0"/>
              <a:t>The Student Thinking Lens: From Questions to Activities</a:t>
            </a:r>
          </a:p>
        </p:txBody>
      </p:sp>
      <p:sp>
        <p:nvSpPr>
          <p:cNvPr id="3" name="Content Placeholder 2"/>
          <p:cNvSpPr>
            <a:spLocks noGrp="1"/>
          </p:cNvSpPr>
          <p:nvPr>
            <p:ph idx="1"/>
          </p:nvPr>
        </p:nvSpPr>
        <p:spPr>
          <a:xfrm>
            <a:off x="457200" y="1905000"/>
            <a:ext cx="8229600" cy="4419600"/>
          </a:xfrm>
        </p:spPr>
        <p:txBody>
          <a:bodyPr/>
          <a:lstStyle/>
          <a:p>
            <a:pPr marL="365760" indent="-365760">
              <a:spcBef>
                <a:spcPts val="1200"/>
              </a:spcBef>
            </a:pPr>
            <a:r>
              <a:rPr lang="en-US" sz="3200" dirty="0"/>
              <a:t>Look at the Summary of </a:t>
            </a:r>
            <a:r>
              <a:rPr lang="en-US" sz="3200" dirty="0" err="1"/>
              <a:t>STeLLA</a:t>
            </a:r>
            <a:r>
              <a:rPr lang="en-US" sz="3200" dirty="0"/>
              <a:t> Student Thinking Lens Strategies in the strategies booklet.</a:t>
            </a:r>
          </a:p>
          <a:p>
            <a:pPr marL="365760" indent="-365760">
              <a:spcBef>
                <a:spcPts val="1200"/>
              </a:spcBef>
            </a:pPr>
            <a:r>
              <a:rPr lang="en-US" sz="3200" dirty="0"/>
              <a:t>What distinguishes strategies 1–3 from the rest of the Student Thinking Lens strategies? </a:t>
            </a:r>
            <a:endParaRPr lang="en-US" dirty="0"/>
          </a:p>
          <a:p>
            <a:pPr marL="0" indent="0">
              <a:buNone/>
            </a:pPr>
            <a:endParaRPr lang="en-US" dirty="0"/>
          </a:p>
        </p:txBody>
      </p:sp>
    </p:spTree>
    <p:extLst>
      <p:ext uri="{BB962C8B-B14F-4D97-AF65-F5344CB8AC3E}">
        <p14:creationId xmlns:p14="http://schemas.microsoft.com/office/powerpoint/2010/main" val="2313901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8" y="457200"/>
            <a:ext cx="8354751" cy="1066800"/>
          </a:xfrm>
        </p:spPr>
        <p:txBody>
          <a:bodyPr>
            <a:noAutofit/>
          </a:bodyPr>
          <a:lstStyle/>
          <a:p>
            <a:r>
              <a:rPr lang="en-US" sz="3700" dirty="0"/>
              <a:t>Summary: Moving Student Thinking Forward</a:t>
            </a:r>
          </a:p>
        </p:txBody>
      </p:sp>
      <p:sp>
        <p:nvSpPr>
          <p:cNvPr id="3" name="Content Placeholder 2"/>
          <p:cNvSpPr>
            <a:spLocks noGrp="1"/>
          </p:cNvSpPr>
          <p:nvPr>
            <p:ph idx="1"/>
          </p:nvPr>
        </p:nvSpPr>
        <p:spPr>
          <a:xfrm>
            <a:off x="457200" y="1371600"/>
            <a:ext cx="8229600" cy="4876800"/>
          </a:xfrm>
        </p:spPr>
        <p:txBody>
          <a:bodyPr/>
          <a:lstStyle/>
          <a:p>
            <a:pPr marL="365760" indent="-365760">
              <a:buFont typeface="+mj-lt"/>
              <a:buAutoNum type="arabicPeriod"/>
            </a:pPr>
            <a:r>
              <a:rPr lang="en-US" sz="3200" dirty="0"/>
              <a:t>How can we advance student thinking without just telling students about ideas and asking them to memorize those concepts?  </a:t>
            </a:r>
          </a:p>
          <a:p>
            <a:pPr marL="365760" indent="-365760">
              <a:spcBef>
                <a:spcPts val="1200"/>
              </a:spcBef>
              <a:buFont typeface="+mj-lt"/>
              <a:buAutoNum type="arabicPeriod"/>
            </a:pPr>
            <a:r>
              <a:rPr lang="en-US" sz="3200" dirty="0"/>
              <a:t>Refer to our Effective Science Teaching chart from day 1. Which of these ideas do you want to highlight based on the strategies we’ve explored so far? Anything you want to add or modify?  </a:t>
            </a:r>
          </a:p>
        </p:txBody>
      </p:sp>
    </p:spTree>
    <p:extLst>
      <p:ext uri="{BB962C8B-B14F-4D97-AF65-F5344CB8AC3E}">
        <p14:creationId xmlns:p14="http://schemas.microsoft.com/office/powerpoint/2010/main" val="27524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3400"/>
            <a:ext cx="7620000" cy="990600"/>
          </a:xfrm>
        </p:spPr>
        <p:txBody>
          <a:bodyPr/>
          <a:lstStyle/>
          <a:p>
            <a:r>
              <a:rPr lang="en-US" dirty="0">
                <a:cs typeface="Times New Roman" pitchFamily="18" charset="0"/>
              </a:rPr>
              <a:t>Summary: Today’s Focus Questions</a:t>
            </a:r>
          </a:p>
        </p:txBody>
      </p:sp>
      <p:sp>
        <p:nvSpPr>
          <p:cNvPr id="6" name="Text Placeholder 5"/>
          <p:cNvSpPr>
            <a:spLocks noGrp="1"/>
          </p:cNvSpPr>
          <p:nvPr>
            <p:ph type="body" idx="1"/>
          </p:nvPr>
        </p:nvSpPr>
        <p:spPr/>
        <p:txBody>
          <a:bodyPr>
            <a:normAutofit/>
          </a:bodyPr>
          <a:lstStyle/>
          <a:p>
            <a:r>
              <a:rPr lang="en-US" sz="3200" dirty="0"/>
              <a:t>Lesson Analysis</a:t>
            </a:r>
          </a:p>
        </p:txBody>
      </p:sp>
      <p:sp>
        <p:nvSpPr>
          <p:cNvPr id="54275" name="Rectangle 3"/>
          <p:cNvSpPr>
            <a:spLocks noGrp="1" noChangeArrowheads="1"/>
          </p:cNvSpPr>
          <p:nvPr>
            <p:ph sz="half" idx="2"/>
          </p:nvPr>
        </p:nvSpPr>
        <p:spPr>
          <a:xfrm>
            <a:off x="457200" y="2438400"/>
            <a:ext cx="4114800" cy="3951288"/>
          </a:xfrm>
        </p:spPr>
        <p:txBody>
          <a:bodyPr>
            <a:normAutofit/>
          </a:bodyPr>
          <a:lstStyle/>
          <a:p>
            <a:pPr marL="365760" lvl="0" indent="-365760">
              <a:spcAft>
                <a:spcPts val="1200"/>
              </a:spcAft>
            </a:pPr>
            <a:r>
              <a:rPr lang="en-US" sz="2800" dirty="0"/>
              <a:t>How can analyzing </a:t>
            </a:r>
            <a:br>
              <a:rPr lang="en-US" sz="2800" dirty="0"/>
            </a:br>
            <a:r>
              <a:rPr lang="en-US" sz="2800" dirty="0"/>
              <a:t>data and constructing explanations help students </a:t>
            </a:r>
            <a:r>
              <a:rPr lang="en-US" sz="2800" b="1" dirty="0"/>
              <a:t>move forward </a:t>
            </a:r>
            <a:r>
              <a:rPr lang="en-US" sz="2800" dirty="0"/>
              <a:t>toward  deeper understandings </a:t>
            </a:r>
            <a:br>
              <a:rPr lang="en-US" sz="2800" dirty="0"/>
            </a:br>
            <a:r>
              <a:rPr lang="en-US" sz="2800" dirty="0"/>
              <a:t>of science ideas? </a:t>
            </a:r>
          </a:p>
        </p:txBody>
      </p:sp>
      <p:sp>
        <p:nvSpPr>
          <p:cNvPr id="7" name="Text Placeholder 6"/>
          <p:cNvSpPr>
            <a:spLocks noGrp="1"/>
          </p:cNvSpPr>
          <p:nvPr>
            <p:ph type="body" sz="quarter" idx="3"/>
          </p:nvPr>
        </p:nvSpPr>
        <p:spPr/>
        <p:txBody>
          <a:bodyPr>
            <a:normAutofit/>
          </a:bodyPr>
          <a:lstStyle/>
          <a:p>
            <a:r>
              <a:rPr lang="en-US" sz="3200" dirty="0"/>
              <a:t>Content Deepening</a:t>
            </a:r>
          </a:p>
        </p:txBody>
      </p:sp>
      <p:sp>
        <p:nvSpPr>
          <p:cNvPr id="5" name="Content Placeholder 4"/>
          <p:cNvSpPr>
            <a:spLocks noGrp="1"/>
          </p:cNvSpPr>
          <p:nvPr>
            <p:ph sz="quarter" idx="4"/>
          </p:nvPr>
        </p:nvSpPr>
        <p:spPr/>
        <p:txBody>
          <a:bodyPr/>
          <a:lstStyle/>
          <a:p>
            <a:pPr marL="365760" indent="-365760"/>
            <a:r>
              <a:rPr lang="en-US" sz="2800" dirty="0"/>
              <a:t>Can mountains grow so tall they reach outer space? Why or why not?</a:t>
            </a:r>
          </a:p>
          <a:p>
            <a:pPr marL="365760" indent="-365760"/>
            <a:r>
              <a:rPr lang="en-US" sz="2800" dirty="0"/>
              <a:t>What is an angle, and how do you measure it?</a:t>
            </a:r>
          </a:p>
        </p:txBody>
      </p:sp>
    </p:spTree>
    <p:extLst>
      <p:ext uri="{BB962C8B-B14F-4D97-AF65-F5344CB8AC3E}">
        <p14:creationId xmlns:p14="http://schemas.microsoft.com/office/powerpoint/2010/main" val="3896383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Homework</a:t>
            </a:r>
          </a:p>
        </p:txBody>
      </p:sp>
      <p:sp>
        <p:nvSpPr>
          <p:cNvPr id="3" name="Content Placeholder 2"/>
          <p:cNvSpPr>
            <a:spLocks noGrp="1"/>
          </p:cNvSpPr>
          <p:nvPr>
            <p:ph idx="1"/>
          </p:nvPr>
        </p:nvSpPr>
        <p:spPr>
          <a:xfrm>
            <a:off x="457200" y="1524000"/>
            <a:ext cx="8229600" cy="4876800"/>
          </a:xfrm>
        </p:spPr>
        <p:txBody>
          <a:bodyPr/>
          <a:lstStyle/>
          <a:p>
            <a:pPr marL="365760" indent="-365760" eaLnBrk="1" hangingPunct="1">
              <a:buFont typeface="+mj-lt"/>
              <a:buAutoNum type="arabicPeriod"/>
              <a:defRPr/>
            </a:pPr>
            <a:r>
              <a:rPr lang="en-US" sz="3200" dirty="0"/>
              <a:t>Review strategy 6 in the </a:t>
            </a:r>
            <a:r>
              <a:rPr lang="en-US" sz="3200" dirty="0" err="1"/>
              <a:t>STeLLA</a:t>
            </a:r>
            <a:r>
              <a:rPr lang="en-US" sz="3200" dirty="0"/>
              <a:t> strategies booklet and complete the STL Z-fold summary chart for this strategy: Engage students in using and applying new science ideas in a variety of ways and contexts.</a:t>
            </a:r>
          </a:p>
          <a:p>
            <a:pPr marL="365760" lvl="1" indent="-365760" eaLnBrk="1" hangingPunct="1">
              <a:spcBef>
                <a:spcPts val="1200"/>
              </a:spcBef>
              <a:buFont typeface="+mj-lt"/>
              <a:buAutoNum type="arabicPeriod" startAt="2"/>
              <a:defRPr/>
            </a:pPr>
            <a:r>
              <a:rPr lang="en-US" sz="3200" dirty="0"/>
              <a:t>Be prepared to share your assigned lesson plan review.</a:t>
            </a:r>
          </a:p>
        </p:txBody>
      </p:sp>
    </p:spTree>
    <p:extLst>
      <p:ext uri="{BB962C8B-B14F-4D97-AF65-F5344CB8AC3E}">
        <p14:creationId xmlns:p14="http://schemas.microsoft.com/office/powerpoint/2010/main" val="36971994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219200"/>
            <a:ext cx="8382000" cy="5334000"/>
          </a:xfrm>
        </p:spPr>
        <p:txBody>
          <a:bodyPr>
            <a:noAutofit/>
          </a:bodyPr>
          <a:lstStyle/>
          <a:p>
            <a:pPr marL="0" indent="0">
              <a:spcAft>
                <a:spcPts val="0"/>
              </a:spcAft>
              <a:buNone/>
            </a:pPr>
            <a:r>
              <a:rPr lang="en-US" sz="2600" dirty="0"/>
              <a:t>Complete the Daily Reflections sheet (handout 3.9).</a:t>
            </a:r>
          </a:p>
          <a:p>
            <a:pPr marL="731520" indent="-365760">
              <a:spcBef>
                <a:spcPts val="300"/>
              </a:spcBef>
              <a:spcAft>
                <a:spcPts val="300"/>
              </a:spcAft>
              <a:buFont typeface="+mj-lt"/>
              <a:buAutoNum type="arabicPeriod"/>
            </a:pPr>
            <a:r>
              <a:rPr lang="en-US" sz="2600" dirty="0"/>
              <a:t>What new idea or insight did you have today related to strategy 4 (analyzing and interpreting data and observations) and strategy 5 (constructing explanations and arguments)? </a:t>
            </a:r>
          </a:p>
          <a:p>
            <a:pPr marL="731520" lvl="0" indent="-365760">
              <a:spcBef>
                <a:spcPts val="300"/>
              </a:spcBef>
              <a:spcAft>
                <a:spcPts val="300"/>
              </a:spcAft>
              <a:buFont typeface="+mj-lt"/>
              <a:buAutoNum type="arabicPeriod"/>
            </a:pPr>
            <a:r>
              <a:rPr lang="en-US" sz="2600" dirty="0"/>
              <a:t>What ideas do strategies 4 and 5 give you about things to try or change in your science teaching? </a:t>
            </a:r>
          </a:p>
          <a:p>
            <a:pPr marL="731520" indent="-365760">
              <a:spcBef>
                <a:spcPts val="300"/>
              </a:spcBef>
              <a:spcAft>
                <a:spcPts val="300"/>
              </a:spcAft>
              <a:buFont typeface="+mj-lt"/>
              <a:buAutoNum type="arabicPeriod"/>
            </a:pPr>
            <a:r>
              <a:rPr lang="en-US" sz="2600" dirty="0"/>
              <a:t>Answer one of these questions: (1) What important science idea are you taking away from our content deepening work today? Remember to state the idea in a complete sentence. (2) What question do you have about Earth’s changing surface (i.e., something you’re unclear or wonder about)?</a:t>
            </a:r>
          </a:p>
          <a:p>
            <a:endParaRPr lang="en-US" sz="2700" dirty="0"/>
          </a:p>
          <a:p>
            <a:pPr marL="457200" indent="-457200" eaLnBrk="1" hangingPunct="1"/>
            <a:endParaRPr lang="en-US" sz="2700" dirty="0"/>
          </a:p>
        </p:txBody>
      </p:sp>
    </p:spTree>
    <p:extLst>
      <p:ext uri="{BB962C8B-B14F-4D97-AF65-F5344CB8AC3E}">
        <p14:creationId xmlns:p14="http://schemas.microsoft.com/office/powerpoint/2010/main" val="4250998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609600"/>
            <a:ext cx="8458200" cy="1143000"/>
          </a:xfrm>
        </p:spPr>
        <p:txBody>
          <a:bodyPr>
            <a:noAutofit/>
          </a:bodyPr>
          <a:lstStyle/>
          <a:p>
            <a:pPr eaLnBrk="1" hangingPunct="1"/>
            <a:r>
              <a:rPr lang="en-US" dirty="0"/>
              <a:t>STL Strategies 4 and 5: Purposes and Key Features</a:t>
            </a:r>
          </a:p>
        </p:txBody>
      </p:sp>
      <p:sp>
        <p:nvSpPr>
          <p:cNvPr id="16387" name="Rectangle 3"/>
          <p:cNvSpPr>
            <a:spLocks noGrp="1" noChangeArrowheads="1"/>
          </p:cNvSpPr>
          <p:nvPr>
            <p:ph idx="1"/>
          </p:nvPr>
        </p:nvSpPr>
        <p:spPr>
          <a:xfrm>
            <a:off x="457200" y="2057400"/>
            <a:ext cx="3886200" cy="1752600"/>
          </a:xfrm>
          <a:ln w="50800">
            <a:solidFill>
              <a:schemeClr val="accent1"/>
            </a:solidFill>
          </a:ln>
        </p:spPr>
        <p:txBody>
          <a:bodyPr/>
          <a:lstStyle/>
          <a:p>
            <a:pPr marL="0" indent="0" algn="ctr" eaLnBrk="1" hangingPunct="1">
              <a:spcAft>
                <a:spcPts val="600"/>
              </a:spcAft>
              <a:buNone/>
            </a:pPr>
            <a:r>
              <a:rPr lang="en-US" sz="3000" b="1" dirty="0"/>
              <a:t>Strategy 4</a:t>
            </a:r>
          </a:p>
          <a:p>
            <a:pPr marL="228600" indent="-228600" algn="ctr">
              <a:spcBef>
                <a:spcPts val="672"/>
              </a:spcBef>
              <a:spcAft>
                <a:spcPts val="1200"/>
              </a:spcAft>
              <a:buNone/>
            </a:pPr>
            <a:r>
              <a:rPr lang="en-US" sz="3000" dirty="0"/>
              <a:t>What are the purpose and key features?</a:t>
            </a:r>
          </a:p>
        </p:txBody>
      </p:sp>
      <p:sp>
        <p:nvSpPr>
          <p:cNvPr id="9" name="Rectangle 3"/>
          <p:cNvSpPr txBox="1">
            <a:spLocks noChangeArrowheads="1"/>
          </p:cNvSpPr>
          <p:nvPr/>
        </p:nvSpPr>
        <p:spPr bwMode="auto">
          <a:xfrm>
            <a:off x="4495800" y="20574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ts val="600"/>
              </a:spcAft>
              <a:buClr>
                <a:schemeClr val="accent1"/>
              </a:buClr>
              <a:buSzPct val="85000"/>
              <a:buFont typeface="Arial" charset="0"/>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Strategy 5</a:t>
            </a:r>
          </a:p>
          <a:p>
            <a:pPr marL="228600" marR="0" lvl="0" indent="-228600" algn="ctr" defTabSz="914400" rtl="0" eaLnBrk="0" fontAlgn="base" latinLnBrk="0" hangingPunct="0">
              <a:lnSpc>
                <a:spcPct val="100000"/>
              </a:lnSpc>
              <a:spcBef>
                <a:spcPts val="672"/>
              </a:spcBef>
              <a:spcAft>
                <a:spcPts val="1200"/>
              </a:spcAft>
              <a:buClr>
                <a:schemeClr val="accent1"/>
              </a:buClr>
              <a:buSzPct val="85000"/>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What are the purpose and key features?</a:t>
            </a:r>
          </a:p>
        </p:txBody>
      </p:sp>
    </p:spTree>
    <p:extLst>
      <p:ext uri="{BB962C8B-B14F-4D97-AF65-F5344CB8AC3E}">
        <p14:creationId xmlns:p14="http://schemas.microsoft.com/office/powerpoint/2010/main" val="137529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18961</TotalTime>
  <Words>9643</Words>
  <Application>Microsoft Office PowerPoint</Application>
  <PresentationFormat>On-screen Show (4:3)</PresentationFormat>
  <Paragraphs>1070</Paragraphs>
  <Slides>85</Slides>
  <Notes>85</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85</vt:i4>
      </vt:variant>
    </vt:vector>
  </HeadingPairs>
  <TitlesOfParts>
    <vt:vector size="95" baseType="lpstr">
      <vt:lpstr>Arial</vt:lpstr>
      <vt:lpstr>Calibri</vt:lpstr>
      <vt:lpstr>Cambria Math</vt:lpstr>
      <vt:lpstr>Comic Sans MS</vt:lpstr>
      <vt:lpstr>Lucida Sans Unicode</vt:lpstr>
      <vt:lpstr>Symbol</vt:lpstr>
      <vt:lpstr>Verdana</vt:lpstr>
      <vt:lpstr>Clarity</vt:lpstr>
      <vt:lpstr>RESPeCT Template</vt:lpstr>
      <vt:lpstr>1_RESPeCT Template</vt:lpstr>
      <vt:lpstr>RESPeCT PD pROGRAM</vt:lpstr>
      <vt:lpstr>Agenda for Day 3</vt:lpstr>
      <vt:lpstr>Trends in Reflections</vt:lpstr>
      <vt:lpstr>Today’s Focus Questions</vt:lpstr>
      <vt:lpstr>PowerPoint Presentation</vt:lpstr>
      <vt:lpstr>The Student Thinking Lens: Moving Student Thinking Forward</vt:lpstr>
      <vt:lpstr>The Student Thinking Lens: Moving Student Thinking Forward</vt:lpstr>
      <vt:lpstr>The Student Thinking Lens: From Questions to Activities</vt:lpstr>
      <vt:lpstr>STL Strategies 4 and 5: Purposes and Key Features</vt:lpstr>
      <vt:lpstr> Relationships between Strategies 4 and 5 </vt:lpstr>
      <vt:lpstr>Practice Identifying Strategies 4 and 5</vt:lpstr>
      <vt:lpstr>Lesson Analysis Focus Question</vt:lpstr>
      <vt:lpstr>Lesson Analysis: Review Lesson  Context </vt:lpstr>
      <vt:lpstr>Lesson Analysis: Identify Strategy 4</vt:lpstr>
      <vt:lpstr>Lesson Analysis: Analyze Strategy 4 and Reflect</vt:lpstr>
      <vt:lpstr>Strategy 5 Practice: Explanation and Argumentation   </vt:lpstr>
      <vt:lpstr>Lesson Analysis: Review Lesson  Context</vt:lpstr>
      <vt:lpstr>Lesson Analysis: Identify Strategy 5 </vt:lpstr>
      <vt:lpstr>Lesson Analysis: Analyze Strategy 5 and Reflect</vt:lpstr>
      <vt:lpstr>Reflect: Key Ideas about Lesson Analysis</vt:lpstr>
      <vt:lpstr> Summarizing Strategies 4 and 5</vt:lpstr>
      <vt:lpstr>Reflect: Lesson Analysis Focus Question</vt:lpstr>
      <vt:lpstr>EARTH’S CHANGING SURFACE</vt:lpstr>
      <vt:lpstr>PowerPoint Presentation</vt:lpstr>
      <vt:lpstr> Unit Central Questions </vt:lpstr>
      <vt:lpstr>PowerPoint Presentation</vt:lpstr>
      <vt:lpstr>PowerPoint Presentation</vt:lpstr>
      <vt:lpstr> Content Deepening Focus Questions </vt:lpstr>
      <vt:lpstr>PowerPoint Presentation</vt:lpstr>
      <vt:lpstr>PowerPoint Presentation</vt:lpstr>
      <vt:lpstr>Investigation 1: A Tree in a Boulder</vt:lpstr>
      <vt:lpstr>PowerPoint Presentation</vt:lpstr>
      <vt:lpstr>Investigation 2: Soda Cans</vt:lpstr>
      <vt:lpstr>PowerPoint Presentation</vt:lpstr>
      <vt:lpstr> Content Deepening Focus Questions </vt:lpstr>
      <vt:lpstr>PowerPoint Presentation</vt:lpstr>
      <vt:lpstr>Investigation 3: Rock Shakers</vt:lpstr>
      <vt:lpstr>Rock Weathering</vt:lpstr>
      <vt:lpstr>Physical-Weathering Processes</vt:lpstr>
      <vt:lpstr>Chemical-Weathering Processes</vt:lpstr>
      <vt:lpstr> Reflect: Content Deepening Focus Questions </vt:lpstr>
      <vt:lpstr>Key Science Ideas</vt:lpstr>
      <vt:lpstr> Math Content Deepening Focus Question </vt:lpstr>
      <vt:lpstr>What Do You Know about Angles?</vt:lpstr>
      <vt:lpstr>Common Core State Standards (CCSS)</vt:lpstr>
      <vt:lpstr>CCSS: Concepts of Angle Measurement</vt:lpstr>
      <vt:lpstr>CCSS: Concepts of Angle Measurement</vt:lpstr>
      <vt:lpstr>Describing Turn: Video Clip 1</vt:lpstr>
      <vt:lpstr>Describing Turn: Video Clip 2</vt:lpstr>
      <vt:lpstr>PowerPoint Presentation</vt:lpstr>
      <vt:lpstr>PowerPoint Presentation</vt:lpstr>
      <vt:lpstr>Do Longer Fingers Mean Larger Angles?</vt:lpstr>
      <vt:lpstr>Do Longer Fingers Mean Larger Angles?</vt:lpstr>
      <vt:lpstr>Comparing Angle Measures</vt:lpstr>
      <vt:lpstr>What Is an Angle?</vt:lpstr>
      <vt:lpstr>PowerPoint Presentation</vt:lpstr>
      <vt:lpstr>PowerPoint Presentation</vt:lpstr>
      <vt:lpstr>PowerPoint Presentation</vt:lpstr>
      <vt:lpstr>What Is a Radian Measurement?</vt:lpstr>
      <vt:lpstr>Tools for Measuring Angles</vt:lpstr>
      <vt:lpstr>Angle-Measurement Challenge</vt:lpstr>
      <vt:lpstr>Guess My Angle</vt:lpstr>
      <vt:lpstr>Make My Angle</vt:lpstr>
      <vt:lpstr>Common Core Geometry Standard </vt:lpstr>
      <vt:lpstr>Angle Add-Up Game</vt:lpstr>
      <vt:lpstr>Common Core Geometry Standard</vt:lpstr>
      <vt:lpstr>Classifying Angles</vt:lpstr>
      <vt:lpstr>Classifying Angles: Acute Angle</vt:lpstr>
      <vt:lpstr>Classifying Angles: Obtuse Angle</vt:lpstr>
      <vt:lpstr>Classifying Angles: Straight Angle</vt:lpstr>
      <vt:lpstr>Classifying Angles: Right Angle</vt:lpstr>
      <vt:lpstr>Classifying Angles: Reflex Angle</vt:lpstr>
      <vt:lpstr>Classifying Angles: Zero Angle</vt:lpstr>
      <vt:lpstr>Classifying Angles: Complete Angle</vt:lpstr>
      <vt:lpstr>Review: The Seven Types of Angles</vt:lpstr>
      <vt:lpstr>Use and Apply: Angles and Geometric Shapes</vt:lpstr>
      <vt:lpstr>Answers: Angles and Geometric Shapes</vt:lpstr>
      <vt:lpstr> Reflect: Math Content Deepening Focus Question </vt:lpstr>
      <vt:lpstr>Key Science Ideas</vt:lpstr>
      <vt:lpstr>Summary: Moving Student Thinking Forward</vt:lpstr>
      <vt:lpstr>Summary: Today’s Focus Questions</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495</cp:revision>
  <cp:lastPrinted>2016-03-08T00:38:03Z</cp:lastPrinted>
  <dcterms:created xsi:type="dcterms:W3CDTF">2014-06-10T18:20:14Z</dcterms:created>
  <dcterms:modified xsi:type="dcterms:W3CDTF">2020-01-07T22:23:54Z</dcterms:modified>
</cp:coreProperties>
</file>