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71"/>
  </p:notesMasterIdLst>
  <p:handoutMasterIdLst>
    <p:handoutMasterId r:id="rId72"/>
  </p:handoutMasterIdLst>
  <p:sldIdLst>
    <p:sldId id="392" r:id="rId3"/>
    <p:sldId id="391" r:id="rId4"/>
    <p:sldId id="393" r:id="rId5"/>
    <p:sldId id="394" r:id="rId6"/>
    <p:sldId id="395" r:id="rId7"/>
    <p:sldId id="396" r:id="rId8"/>
    <p:sldId id="397" r:id="rId9"/>
    <p:sldId id="398"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414" r:id="rId26"/>
    <p:sldId id="390" r:id="rId27"/>
    <p:sldId id="421" r:id="rId28"/>
    <p:sldId id="422"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423" r:id="rId45"/>
    <p:sldId id="370" r:id="rId46"/>
    <p:sldId id="371" r:id="rId47"/>
    <p:sldId id="372" r:id="rId48"/>
    <p:sldId id="424" r:id="rId49"/>
    <p:sldId id="374" r:id="rId50"/>
    <p:sldId id="425" r:id="rId51"/>
    <p:sldId id="426" r:id="rId52"/>
    <p:sldId id="376" r:id="rId53"/>
    <p:sldId id="377" r:id="rId54"/>
    <p:sldId id="378" r:id="rId55"/>
    <p:sldId id="380" r:id="rId56"/>
    <p:sldId id="381" r:id="rId57"/>
    <p:sldId id="427" r:id="rId58"/>
    <p:sldId id="428" r:id="rId59"/>
    <p:sldId id="383" r:id="rId60"/>
    <p:sldId id="384" r:id="rId61"/>
    <p:sldId id="385" r:id="rId62"/>
    <p:sldId id="429" r:id="rId63"/>
    <p:sldId id="430" r:id="rId64"/>
    <p:sldId id="415" r:id="rId65"/>
    <p:sldId id="416" r:id="rId66"/>
    <p:sldId id="417" r:id="rId67"/>
    <p:sldId id="418" r:id="rId68"/>
    <p:sldId id="419" r:id="rId69"/>
    <p:sldId id="420" r:id="rId7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64695" autoAdjust="0"/>
  </p:normalViewPr>
  <p:slideViewPr>
    <p:cSldViewPr>
      <p:cViewPr varScale="1">
        <p:scale>
          <a:sx n="72" d="100"/>
          <a:sy n="72" d="100"/>
        </p:scale>
        <p:origin x="102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EFCDFA4-8301-4701-A155-CE6E5A1BA1CD}" type="datetimeFigureOut">
              <a:rPr lang="en-US" smtClean="0"/>
              <a:pPr/>
              <a:t>1/7/2020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FB25995-F587-45AD-855A-FBF0E405BC0E}" type="slidenum">
              <a:rPr lang="en-US" smtClean="0"/>
              <a:pPr/>
              <a:t>‹#›</a:t>
            </a:fld>
            <a:endParaRPr lang="en-US"/>
          </a:p>
        </p:txBody>
      </p:sp>
    </p:spTree>
    <p:extLst>
      <p:ext uri="{BB962C8B-B14F-4D97-AF65-F5344CB8AC3E}">
        <p14:creationId xmlns:p14="http://schemas.microsoft.com/office/powerpoint/2010/main" val="3517939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609840-BA80-4A9A-9AD8-50699C31FDF7}" type="datetimeFigureOut">
              <a:rPr lang="en-US" smtClean="0"/>
              <a:pPr/>
              <a:t>1/7/2020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6A4DE6-0BD7-41E4-BBDD-4E3037B592F4}" type="slidenum">
              <a:rPr lang="en-US" smtClean="0"/>
              <a:pPr/>
              <a:t>‹#›</a:t>
            </a:fld>
            <a:endParaRPr lang="en-US"/>
          </a:p>
        </p:txBody>
      </p:sp>
    </p:spTree>
    <p:extLst>
      <p:ext uri="{BB962C8B-B14F-4D97-AF65-F5344CB8AC3E}">
        <p14:creationId xmlns:p14="http://schemas.microsoft.com/office/powerpoint/2010/main" val="251853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Take care of any housekeeping issues. </a:t>
            </a:r>
            <a:endParaRPr lang="en-US" altLang="en-US" dirty="0"/>
          </a:p>
        </p:txBody>
      </p:sp>
    </p:spTree>
    <p:extLst>
      <p:ext uri="{BB962C8B-B14F-4D97-AF65-F5344CB8AC3E}">
        <p14:creationId xmlns:p14="http://schemas.microsoft.com/office/powerpoint/2010/main" val="4071017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lvl="0" indent="-228600" fontAlgn="base">
              <a:buNone/>
            </a:pPr>
            <a:r>
              <a:rPr lang="en-US" sz="1200" kern="1200" dirty="0">
                <a:solidFill>
                  <a:schemeClr val="tx1"/>
                </a:solidFill>
                <a:latin typeface="+mn-lt"/>
                <a:ea typeface="+mn-ea"/>
                <a:cs typeface="+mn-cs"/>
              </a:rPr>
              <a:t>a. “</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the lesson context at the top of the video transcript (handout 4.4 in your PD program binders).”</a:t>
            </a:r>
          </a:p>
          <a:p>
            <a:pPr marL="228600" lvl="0" indent="-228600" fontAlgn="base">
              <a:buNone/>
            </a:pPr>
            <a:endParaRPr lang="en-US" dirty="0"/>
          </a:p>
          <a:p>
            <a:pPr marL="228600" lvl="0" indent="-228600" fontAlgn="base">
              <a:buNone/>
            </a:pPr>
            <a:r>
              <a:rPr lang="en-US" dirty="0"/>
              <a:t>b. </a:t>
            </a:r>
            <a:r>
              <a:rPr lang="en-US" sz="1200" u="none" strike="noStrike" kern="1200" dirty="0">
                <a:solidFill>
                  <a:schemeClr val="tx1"/>
                </a:solidFill>
                <a:effectLst/>
                <a:latin typeface="+mn-lt"/>
                <a:ea typeface="+mn-ea"/>
                <a:cs typeface="+mn-cs"/>
              </a:rPr>
              <a:t>Make</a:t>
            </a:r>
            <a:r>
              <a:rPr lang="en-US" sz="1200" u="none" strike="noStrike" kern="1200" baseline="0" dirty="0">
                <a:solidFill>
                  <a:schemeClr val="tx1"/>
                </a:solidFill>
                <a:effectLst/>
                <a:latin typeface="+mn-lt"/>
                <a:ea typeface="+mn-ea"/>
                <a:cs typeface="+mn-cs"/>
              </a:rPr>
              <a:t> sure </a:t>
            </a:r>
            <a:r>
              <a:rPr lang="en-US" sz="1200" u="none" strike="noStrike" kern="1200" dirty="0">
                <a:solidFill>
                  <a:schemeClr val="tx1"/>
                </a:solidFill>
                <a:effectLst/>
                <a:latin typeface="+mn-lt"/>
                <a:ea typeface="+mn-ea"/>
                <a:cs typeface="+mn-cs"/>
              </a:rPr>
              <a:t>participants understand the science content and activity</a:t>
            </a:r>
            <a:r>
              <a:rPr lang="en-US" sz="1200" u="none" strike="noStrike" kern="1200" baseline="0" dirty="0">
                <a:solidFill>
                  <a:schemeClr val="tx1"/>
                </a:solidFill>
                <a:effectLst/>
                <a:latin typeface="+mn-lt"/>
                <a:ea typeface="+mn-ea"/>
                <a:cs typeface="+mn-cs"/>
              </a:rPr>
              <a:t> that are the focus </a:t>
            </a:r>
            <a:r>
              <a:rPr lang="en-US" sz="1200" u="none" strike="noStrike" kern="1200" dirty="0">
                <a:solidFill>
                  <a:schemeClr val="tx1"/>
                </a:solidFill>
                <a:effectLst/>
                <a:latin typeface="+mn-lt"/>
                <a:ea typeface="+mn-ea"/>
                <a:cs typeface="+mn-cs"/>
              </a:rPr>
              <a:t>of this video clip.</a:t>
            </a:r>
          </a:p>
          <a:p>
            <a:pPr marL="228600" lvl="0" indent="-228600" fontAlgn="base">
              <a:buNone/>
            </a:pPr>
            <a:endParaRPr lang="en-US" sz="1200" u="none" strike="noStrike" kern="1200" dirty="0">
              <a:solidFill>
                <a:schemeClr val="tx1"/>
              </a:solidFill>
              <a:effectLst/>
              <a:latin typeface="+mn-lt"/>
              <a:ea typeface="+mn-ea"/>
              <a:cs typeface="+mn-cs"/>
            </a:endParaRPr>
          </a:p>
          <a:p>
            <a:pPr marL="228600" lvl="0" indent="-228600" fontAlgn="base">
              <a:buNone/>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Refer to the content background document as needed throughout the lesson analysis.</a:t>
            </a:r>
            <a:endParaRPr lang="en-US" dirty="0"/>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10</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r>
              <a:rPr lang="en-US" dirty="0"/>
              <a:t>25 min</a:t>
            </a:r>
          </a:p>
          <a:p>
            <a:endParaRPr lang="en-US" dirty="0"/>
          </a:p>
          <a:p>
            <a:pPr lvl="0" fontAlgn="base"/>
            <a:r>
              <a:rPr lang="en-US" sz="1200" u="none" kern="1200" dirty="0">
                <a:solidFill>
                  <a:schemeClr val="tx1"/>
                </a:solidFill>
                <a:latin typeface="+mn-lt"/>
                <a:ea typeface="+mn-ea"/>
                <a:cs typeface="+mn-cs"/>
              </a:rPr>
              <a:t>a. “</a:t>
            </a:r>
            <a:r>
              <a:rPr lang="en-US" sz="1200" kern="1200" dirty="0">
                <a:solidFill>
                  <a:schemeClr val="tx1"/>
                </a:solidFill>
                <a:latin typeface="+mn-lt"/>
                <a:ea typeface="+mn-ea"/>
                <a:cs typeface="+mn-cs"/>
              </a:rPr>
              <a:t>As you </a:t>
            </a:r>
            <a:r>
              <a:rPr lang="en-US" sz="1200" u="none" kern="1200" dirty="0">
                <a:solidFill>
                  <a:schemeClr val="tx1"/>
                </a:solidFill>
                <a:latin typeface="+mn-lt"/>
                <a:ea typeface="+mn-ea"/>
                <a:cs typeface="+mn-cs"/>
              </a:rPr>
              <a:t>watch the video, </a:t>
            </a:r>
            <a:r>
              <a:rPr lang="en-US" sz="1200" kern="1200" dirty="0">
                <a:solidFill>
                  <a:schemeClr val="tx1"/>
                </a:solidFill>
                <a:latin typeface="+mn-lt"/>
                <a:ea typeface="+mn-ea"/>
                <a:cs typeface="+mn-cs"/>
              </a:rPr>
              <a:t>think about what makes the activity in this clip a </a:t>
            </a:r>
            <a:r>
              <a:rPr lang="en-US" sz="1200" b="0" i="0" kern="1200" dirty="0">
                <a:solidFill>
                  <a:schemeClr val="tx1"/>
                </a:solidFill>
                <a:latin typeface="+mn-lt"/>
                <a:ea typeface="+mn-ea"/>
                <a:cs typeface="+mn-cs"/>
              </a:rPr>
              <a:t>use-and-apply</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task.</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What science ideas should students be using and applying in each scenario? </a:t>
            </a:r>
            <a:r>
              <a:rPr lang="en-US" sz="1200" kern="1200" baseline="0" dirty="0">
                <a:solidFill>
                  <a:schemeClr val="tx1"/>
                </a:solidFill>
                <a:latin typeface="+mn-lt"/>
                <a:ea typeface="+mn-ea"/>
                <a:cs typeface="+mn-cs"/>
              </a:rPr>
              <a:t>Also </a:t>
            </a:r>
            <a:r>
              <a:rPr lang="en-US" sz="1200" kern="1200" dirty="0">
                <a:solidFill>
                  <a:schemeClr val="tx1"/>
                </a:solidFill>
                <a:latin typeface="+mn-lt"/>
                <a:ea typeface="+mn-ea"/>
                <a:cs typeface="+mn-cs"/>
              </a:rPr>
              <a:t>notice what kinds of questions the teacher asks.”</a:t>
            </a:r>
          </a:p>
          <a:p>
            <a:pPr lvl="0" fontAlgn="base"/>
            <a:endParaRPr lang="en-US" sz="1200" kern="1200" dirty="0">
              <a:solidFill>
                <a:schemeClr val="tx1"/>
              </a:solidFill>
              <a:latin typeface="+mn-lt"/>
              <a:ea typeface="+mn-ea"/>
              <a:cs typeface="+mn-cs"/>
            </a:endParaRPr>
          </a:p>
          <a:p>
            <a:pPr lvl="0" fontAlgn="base"/>
            <a:r>
              <a:rPr lang="en-US" sz="1200" kern="1200" dirty="0">
                <a:solidFill>
                  <a:schemeClr val="tx1"/>
                </a:solidFill>
                <a:latin typeface="+mn-lt"/>
                <a:ea typeface="+mn-ea"/>
                <a:cs typeface="+mn-cs"/>
              </a:rPr>
              <a:t>b. Show the video clip.</a:t>
            </a:r>
          </a:p>
          <a:p>
            <a:pPr lvl="0" fontAlgn="base"/>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a:t>
            </a:r>
            <a:r>
              <a:rPr lang="en-US" sz="1200" kern="1200" dirty="0">
                <a:solidFill>
                  <a:schemeClr val="tx1"/>
                </a:solidFill>
                <a:effectLst/>
                <a:latin typeface="+mn-lt"/>
                <a:ea typeface="+mn-ea"/>
                <a:cs typeface="+mn-cs"/>
              </a:rPr>
              <a:t>Think about the questions on the slide and mark the transcript  as you identify the use of strategy 6.</a:t>
            </a:r>
          </a:p>
          <a:p>
            <a:endParaRPr lang="en-US" sz="1200" kern="1200" dirty="0">
              <a:solidFill>
                <a:schemeClr val="tx1"/>
              </a:solidFill>
              <a:latin typeface="+mn-lt"/>
              <a:ea typeface="+mn-ea"/>
              <a:cs typeface="+mn-cs"/>
            </a:endParaRPr>
          </a:p>
          <a:p>
            <a:pPr lvl="0" fontAlgn="base"/>
            <a:r>
              <a:rPr lang="en-US" sz="120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Discuss</a:t>
            </a:r>
            <a:r>
              <a:rPr lang="en-US" sz="1200" kern="1200" baseline="0" dirty="0">
                <a:solidFill>
                  <a:schemeClr val="tx1"/>
                </a:solidFill>
                <a:latin typeface="+mn-lt"/>
                <a:ea typeface="+mn-ea"/>
                <a:cs typeface="+mn-cs"/>
              </a:rPr>
              <a:t> participants’ responses to t</a:t>
            </a:r>
            <a:r>
              <a:rPr lang="en-US" sz="1200" kern="1200" dirty="0">
                <a:solidFill>
                  <a:schemeClr val="tx1"/>
                </a:solidFill>
                <a:latin typeface="+mn-lt"/>
                <a:ea typeface="+mn-ea"/>
                <a:cs typeface="+mn-cs"/>
              </a:rPr>
              <a:t>he questions.</a:t>
            </a:r>
          </a:p>
        </p:txBody>
      </p:sp>
    </p:spTree>
    <p:extLst>
      <p:ext uri="{BB962C8B-B14F-4D97-AF65-F5344CB8AC3E}">
        <p14:creationId xmlns:p14="http://schemas.microsoft.com/office/powerpoint/2010/main" val="309633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12</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r>
              <a:rPr lang="en-US" dirty="0"/>
              <a:t>25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“For the analysis question on the slide, study the video transcript and come up with a claim, evidence, and reasoning to support your claim.”</a:t>
            </a:r>
          </a:p>
          <a:p>
            <a:pPr lvl="0" fontAlgn="base"/>
            <a:endParaRPr lang="en-US" sz="1200" b="1"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Whole-group share-out:</a:t>
            </a:r>
            <a:r>
              <a:rPr lang="en-US" sz="1200" u="none" strike="noStrike" kern="1200" dirty="0">
                <a:solidFill>
                  <a:schemeClr val="tx1"/>
                </a:solidFill>
                <a:effectLst/>
                <a:latin typeface="+mn-lt"/>
                <a:ea typeface="+mn-ea"/>
                <a:cs typeface="+mn-cs"/>
              </a:rPr>
              <a:t> As participants share their </a:t>
            </a:r>
            <a:r>
              <a:rPr lang="en-US" sz="1200" kern="1200" dirty="0">
                <a:solidFill>
                  <a:schemeClr val="tx1"/>
                </a:solidFill>
                <a:effectLst/>
                <a:latin typeface="+mn-lt"/>
                <a:ea typeface="+mn-ea"/>
                <a:cs typeface="+mn-cs"/>
              </a:rPr>
              <a:t>claims, evidence, and reasoning</a:t>
            </a:r>
            <a:r>
              <a:rPr lang="en-US" sz="1200" u="none" strike="noStrike" kern="1200" dirty="0">
                <a:solidFill>
                  <a:schemeClr val="tx1"/>
                </a:solidFill>
                <a:effectLst/>
                <a:latin typeface="+mn-lt"/>
                <a:ea typeface="+mn-ea"/>
                <a:cs typeface="+mn-cs"/>
              </a:rPr>
              <a:t>, encourage them to challenge one another by asking questions, disagreeing, and suggesting improvements</a:t>
            </a:r>
            <a:r>
              <a:rPr lang="en-US" sz="1200" u="none" strike="noStrike" kern="1200" baseline="0" dirty="0">
                <a:solidFill>
                  <a:schemeClr val="tx1"/>
                </a:solidFill>
                <a:effectLst/>
                <a:latin typeface="+mn-lt"/>
                <a:ea typeface="+mn-ea"/>
                <a:cs typeface="+mn-cs"/>
              </a:rPr>
              <a:t> or alternative explanations and arguments</a:t>
            </a:r>
            <a:r>
              <a:rPr lang="en-US" sz="1200" u="none" strike="noStrike" kern="1200" dirty="0">
                <a:solidFill>
                  <a:schemeClr val="tx1"/>
                </a:solidFill>
                <a:effectLst/>
                <a:latin typeface="+mn-lt"/>
                <a:ea typeface="+mn-ea"/>
                <a:cs typeface="+mn-cs"/>
              </a:rPr>
              <a:t>. (Refer to the norms at the heart of the </a:t>
            </a:r>
            <a:r>
              <a:rPr lang="en-US" sz="1200" u="none" strike="noStrike" kern="1200" dirty="0" err="1">
                <a:solidFill>
                  <a:schemeClr val="tx1"/>
                </a:solidFill>
                <a:effectLst/>
                <a:latin typeface="+mn-lt"/>
                <a:ea typeface="+mn-ea"/>
                <a:cs typeface="+mn-cs"/>
              </a:rPr>
              <a:t>RESPeCT</a:t>
            </a:r>
            <a:r>
              <a:rPr lang="en-US" sz="1200" u="none" strike="noStrike" kern="1200" dirty="0">
                <a:solidFill>
                  <a:schemeClr val="tx1"/>
                </a:solidFill>
                <a:effectLst/>
                <a:latin typeface="+mn-lt"/>
                <a:ea typeface="+mn-ea"/>
                <a:cs typeface="+mn-cs"/>
              </a:rPr>
              <a:t> program.)</a:t>
            </a:r>
          </a:p>
          <a:p>
            <a:pPr lvl="0" fontAlgn="base"/>
            <a:endParaRPr lang="en-US" sz="1200" b="1"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You may also want to ask participants whether they noticed in the transcript any missed opportunities for engaging students in using and applying new science ideas.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Reflect (1 min):</a:t>
            </a:r>
            <a:r>
              <a:rPr lang="en-US" sz="1200" u="none" strike="noStrike" kern="1200" dirty="0">
                <a:solidFill>
                  <a:schemeClr val="tx1"/>
                </a:solidFill>
                <a:effectLst/>
                <a:latin typeface="+mn-lt"/>
                <a:ea typeface="+mn-ea"/>
                <a:cs typeface="+mn-cs"/>
              </a:rPr>
              <a:t> Give participants time to think about the reflection question on the slide.</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 </a:t>
            </a:r>
            <a:r>
              <a:rPr lang="en-US" sz="1200" b="1" u="none" strike="noStrike" kern="1200" dirty="0">
                <a:solidFill>
                  <a:schemeClr val="tx1"/>
                </a:solidFill>
                <a:effectLst/>
                <a:latin typeface="+mn-lt"/>
                <a:ea typeface="+mn-ea"/>
                <a:cs typeface="+mn-cs"/>
              </a:rPr>
              <a:t>Whole-group discussion:</a:t>
            </a:r>
            <a:r>
              <a:rPr lang="en-US" sz="1200" u="none" strike="noStrike" kern="1200" dirty="0">
                <a:solidFill>
                  <a:schemeClr val="tx1"/>
                </a:solidFill>
                <a:effectLst/>
                <a:latin typeface="+mn-lt"/>
                <a:ea typeface="+mn-ea"/>
                <a:cs typeface="+mn-cs"/>
              </a:rPr>
              <a:t> Discuss the reflection question as a group. Make sure participants note specifically what they learned about strategy 6 from</a:t>
            </a:r>
            <a:r>
              <a:rPr lang="en-US" sz="1200" u="none" strike="noStrike" kern="1200" baseline="0" dirty="0">
                <a:solidFill>
                  <a:schemeClr val="tx1"/>
                </a:solidFill>
                <a:effectLst/>
                <a:latin typeface="+mn-lt"/>
                <a:ea typeface="+mn-ea"/>
                <a:cs typeface="+mn-cs"/>
              </a:rPr>
              <a:t> watching and analyzing this video clip.</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86572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274637">
              <a:spcAft>
                <a:spcPts val="1200"/>
              </a:spcAft>
              <a:buSzPct val="85000"/>
              <a:buFont typeface="Arial" charset="0"/>
              <a:buNone/>
            </a:pPr>
            <a:r>
              <a:rPr lang="en-US" sz="2800" baseline="0" dirty="0"/>
              <a:t>5 min</a:t>
            </a:r>
          </a:p>
          <a:p>
            <a:pPr marL="182563" lvl="1">
              <a:spcAft>
                <a:spcPts val="1200"/>
              </a:spcAft>
              <a:buSzPct val="85000"/>
              <a:buFont typeface="Arial" charset="0"/>
              <a:buNone/>
            </a:pPr>
            <a:endParaRPr lang="en-US" sz="2800"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is optional if time is running short.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“To check your understanding of STL strategy 6, jot down your responses to this multiple-choice quiz.”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discuss their answers either in pairs or as a group. (If time is short, just read the answers</a:t>
            </a:r>
            <a:r>
              <a:rPr lang="en-US" sz="1200" kern="1200" baseline="0" dirty="0">
                <a:solidFill>
                  <a:schemeClr val="tx1"/>
                </a:solidFill>
                <a:latin typeface="+mn-lt"/>
                <a:ea typeface="+mn-ea"/>
                <a:cs typeface="+mn-cs"/>
              </a:rPr>
              <a:t> aloud</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 </a:t>
            </a:r>
            <a:endParaRPr lang="en-US" sz="1200" kern="1200" dirty="0">
              <a:solidFill>
                <a:schemeClr val="tx1"/>
              </a:solidFill>
              <a:latin typeface="+mn-lt"/>
              <a:ea typeface="+mn-ea"/>
              <a:cs typeface="+mn-cs"/>
            </a:endParaRPr>
          </a:p>
          <a:p>
            <a:pPr marL="182880" indent="-137160">
              <a:buFont typeface="Arial" pitchFamily="34" charset="0"/>
              <a:buChar char="•"/>
            </a:pPr>
            <a:r>
              <a:rPr lang="en-US" sz="1200" kern="1200" dirty="0">
                <a:solidFill>
                  <a:schemeClr val="tx1"/>
                </a:solidFill>
                <a:latin typeface="+mn-lt"/>
                <a:ea typeface="+mn-ea"/>
                <a:cs typeface="+mn-cs"/>
              </a:rPr>
              <a:t>After</a:t>
            </a:r>
          </a:p>
          <a:p>
            <a:pPr marL="182880" indent="-137160">
              <a:buFont typeface="Arial" pitchFamily="34" charset="0"/>
              <a:buChar char="•"/>
            </a:pPr>
            <a:r>
              <a:rPr lang="en-US" sz="1200" kern="1200" dirty="0">
                <a:solidFill>
                  <a:schemeClr val="tx1"/>
                </a:solidFill>
                <a:latin typeface="+mn-lt"/>
                <a:ea typeface="+mn-ea"/>
                <a:cs typeface="+mn-cs"/>
              </a:rPr>
              <a:t>Many</a:t>
            </a:r>
          </a:p>
          <a:p>
            <a:pPr marL="182880" indent="-137160">
              <a:buFont typeface="Arial" pitchFamily="34" charset="0"/>
              <a:buChar char="•"/>
            </a:pPr>
            <a:r>
              <a:rPr lang="en-US" sz="1200" kern="1200" dirty="0">
                <a:solidFill>
                  <a:schemeClr val="tx1"/>
                </a:solidFill>
                <a:latin typeface="+mn-lt"/>
                <a:ea typeface="+mn-ea"/>
                <a:cs typeface="+mn-cs"/>
              </a:rPr>
              <a:t>False</a:t>
            </a:r>
          </a:p>
          <a:p>
            <a:pPr marL="182880" indent="-137160">
              <a:buFont typeface="Arial" pitchFamily="34" charset="0"/>
              <a:buChar char="•"/>
            </a:pPr>
            <a:r>
              <a:rPr lang="en-US" sz="1200" kern="1200" dirty="0">
                <a:solidFill>
                  <a:schemeClr val="tx1"/>
                </a:solidFill>
                <a:latin typeface="+mn-lt"/>
                <a:ea typeface="+mn-ea"/>
                <a:cs typeface="+mn-cs"/>
              </a:rPr>
              <a:t>Challenge (and probe)</a:t>
            </a:r>
          </a:p>
          <a:p>
            <a:pPr marL="182880" indent="-137160">
              <a:buFont typeface="Arial" pitchFamily="34" charset="0"/>
              <a:buChar char="•"/>
            </a:pPr>
            <a:r>
              <a:rPr lang="en-US" sz="1200" kern="1200" dirty="0">
                <a:solidFill>
                  <a:schemeClr val="tx1"/>
                </a:solidFill>
                <a:latin typeface="+mn-lt"/>
                <a:ea typeface="+mn-ea"/>
                <a:cs typeface="+mn-cs"/>
              </a:rPr>
              <a:t>Judiciously (defined as “good or discriminating judgment; wise, sensible, or well advised”)</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248783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a:t>
            </a:r>
            <a:r>
              <a:rPr lang="en-US" sz="1200" b="1" u="none" strike="noStrike" kern="1200" baseline="0" dirty="0">
                <a:solidFill>
                  <a:schemeClr val="tx1"/>
                </a:solidFill>
                <a:effectLst/>
                <a:latin typeface="+mn-lt"/>
                <a:ea typeface="+mn-ea"/>
                <a:cs typeface="+mn-cs"/>
              </a:rPr>
              <a:t>(1 min)</a:t>
            </a:r>
            <a:r>
              <a:rPr lang="en-US" sz="1200" b="1"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“Think for a moment about how you would answer the focus question on this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 (2 min):</a:t>
            </a:r>
            <a:r>
              <a:rPr lang="en-US" sz="1200" kern="1200" dirty="0">
                <a:solidFill>
                  <a:schemeClr val="tx1"/>
                </a:solidFill>
                <a:latin typeface="+mn-lt"/>
                <a:ea typeface="+mn-ea"/>
                <a:cs typeface="+mn-cs"/>
              </a:rPr>
              <a:t> Have a few participants share their ideas.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a:p>
        </p:txBody>
      </p:sp>
    </p:spTree>
    <p:extLst>
      <p:ext uri="{BB962C8B-B14F-4D97-AF65-F5344CB8AC3E}">
        <p14:creationId xmlns:p14="http://schemas.microsoft.com/office/powerpoint/2010/main" val="3743417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a:t>
            </a:r>
            <a:r>
              <a:rPr lang="en-US" baseline="0" dirty="0"/>
              <a:t> min </a:t>
            </a:r>
          </a:p>
          <a:p>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“Now we’ll shift our attention to the second lesson analysis focus question and spend some time summarizing what we’ve learned so far about Student Thinking Lens strategies 1–6. Then we’ll review the ECS lesson plans and highlight how these strategies are used in the lessons you’ll start teaching in January.”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2314490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pPr defTabSz="931774">
              <a:defRPr/>
            </a:pPr>
            <a:endParaRPr lang="en-US" baseline="0" dirty="0"/>
          </a:p>
          <a:p>
            <a:pPr lvl="0" fontAlgn="base"/>
            <a:r>
              <a:rPr lang="en-US" sz="1200" u="none" strike="noStrike" kern="1200" dirty="0">
                <a:solidFill>
                  <a:schemeClr val="tx1"/>
                </a:solidFill>
                <a:effectLst/>
                <a:latin typeface="+mn-lt"/>
                <a:ea typeface="+mn-ea"/>
                <a:cs typeface="+mn-cs"/>
              </a:rPr>
              <a:t>a. “These are the Student Thinking Lens strategies we’ve explored so far. You’ll get practice using them as you teach the Energy Transfer and Earth’s Changing Surface lessons next year.”</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801588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baseline="0" dirty="0"/>
              <a:t>3 </a:t>
            </a:r>
            <a:r>
              <a:rPr lang="en-US" dirty="0"/>
              <a:t>min </a:t>
            </a:r>
          </a:p>
          <a:p>
            <a:pPr lvl="0" fontAlgn="base"/>
            <a:endParaRPr lang="en-US" sz="1200" b="1" u="none" strike="noStrike" kern="1200" dirty="0">
              <a:solidFill>
                <a:schemeClr val="tx1"/>
              </a:solidFill>
              <a:effectLst/>
              <a:latin typeface="+mn-lt"/>
              <a:ea typeface="+mn-ea"/>
              <a:cs typeface="+mn-cs"/>
            </a:endParaRPr>
          </a:p>
          <a:p>
            <a:pPr marL="228600" marR="0" lvl="0" indent="-228600" algn="l" defTabSz="914400" rtl="0" eaLnBrk="1" fontAlgn="base"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outerShdw sx="0" sy="0">
                    <a:srgbClr val="000000"/>
                  </a:outerShdw>
                </a:effectLst>
                <a:latin typeface="+mn-lt"/>
                <a:ea typeface="+mn-ea"/>
                <a:cs typeface="+mn-cs"/>
              </a:rPr>
              <a:t>a. </a:t>
            </a:r>
            <a:r>
              <a:rPr lang="en-US" sz="1200" b="1" u="none" strike="noStrike" kern="1200" dirty="0">
                <a:solidFill>
                  <a:schemeClr val="tx1"/>
                </a:solidFill>
                <a:effectLst>
                  <a:outerShdw sx="0" sy="0">
                    <a:srgbClr val="000000"/>
                  </a:outerShdw>
                </a:effectLst>
                <a:latin typeface="+mn-lt"/>
                <a:ea typeface="+mn-ea"/>
                <a:cs typeface="+mn-cs"/>
              </a:rPr>
              <a:t>Individuals: </a:t>
            </a:r>
            <a:r>
              <a:rPr lang="en-US" sz="1200" u="none" strike="noStrike" kern="1200" dirty="0">
                <a:solidFill>
                  <a:schemeClr val="tx1"/>
                </a:solidFill>
                <a:effectLst>
                  <a:outerShdw sx="0" sy="0">
                    <a:srgbClr val="000000"/>
                  </a:outerShdw>
                </a:effectLst>
                <a:latin typeface="+mn-lt"/>
                <a:ea typeface="+mn-ea"/>
                <a:cs typeface="+mn-cs"/>
              </a:rPr>
              <a:t>Have participants review STL strategies</a:t>
            </a:r>
            <a:r>
              <a:rPr lang="en-US" sz="1200" u="none" strike="noStrike" kern="1200" baseline="0" dirty="0">
                <a:solidFill>
                  <a:schemeClr val="tx1"/>
                </a:solidFill>
                <a:effectLst>
                  <a:outerShdw sx="0" sy="0">
                    <a:srgbClr val="000000"/>
                  </a:outerShdw>
                </a:effectLst>
                <a:latin typeface="+mn-lt"/>
                <a:ea typeface="+mn-ea"/>
                <a:cs typeface="+mn-cs"/>
              </a:rPr>
              <a:t> 1</a:t>
            </a:r>
            <a:r>
              <a:rPr lang="en-US" sz="1200" kern="1200" dirty="0">
                <a:solidFill>
                  <a:schemeClr val="tx1"/>
                </a:solidFill>
                <a:latin typeface="+mn-lt"/>
                <a:ea typeface="+mn-ea"/>
                <a:cs typeface="+mn-cs"/>
              </a:rPr>
              <a:t>–6 on </a:t>
            </a:r>
            <a:r>
              <a:rPr lang="en-US" sz="1200" u="none" strike="noStrike" kern="1200" dirty="0">
                <a:solidFill>
                  <a:schemeClr val="tx1"/>
                </a:solidFill>
                <a:effectLst>
                  <a:outerShdw sx="0" sy="0">
                    <a:srgbClr val="000000"/>
                  </a:outerShdw>
                </a:effectLst>
                <a:latin typeface="+mn-lt"/>
                <a:ea typeface="+mn-ea"/>
                <a:cs typeface="+mn-cs"/>
              </a:rPr>
              <a:t>the summary chart in the strategies booklet (Summary of </a:t>
            </a:r>
            <a:r>
              <a:rPr lang="en-US" sz="1200" u="none" strike="noStrike" kern="1200" dirty="0" err="1">
                <a:solidFill>
                  <a:schemeClr val="tx1"/>
                </a:solidFill>
                <a:effectLst>
                  <a:outerShdw sx="0" sy="0">
                    <a:srgbClr val="000000"/>
                  </a:outerShdw>
                </a:effectLst>
                <a:latin typeface="+mn-lt"/>
                <a:ea typeface="+mn-ea"/>
                <a:cs typeface="+mn-cs"/>
              </a:rPr>
              <a:t>STeLLA</a:t>
            </a:r>
            <a:r>
              <a:rPr lang="en-US" sz="1200" u="none" strike="noStrike" kern="1200" dirty="0">
                <a:solidFill>
                  <a:schemeClr val="tx1"/>
                </a:solidFill>
                <a:effectLst>
                  <a:outerShdw sx="0" sy="0">
                    <a:srgbClr val="000000"/>
                  </a:outerShdw>
                </a:effectLst>
                <a:latin typeface="+mn-lt"/>
                <a:ea typeface="+mn-ea"/>
                <a:cs typeface="+mn-cs"/>
              </a:rPr>
              <a:t> Student Thinking Lens Strategies).</a:t>
            </a:r>
          </a:p>
          <a:p>
            <a:pPr marL="228600" lvl="0" indent="-228600" fontAlgn="base">
              <a:buNone/>
            </a:pPr>
            <a:endParaRPr lang="en-US" sz="1200" b="1" u="none" strike="noStrike" kern="1200" dirty="0">
              <a:solidFill>
                <a:schemeClr val="tx1"/>
              </a:solidFill>
              <a:effectLst>
                <a:outerShdw sx="0" sy="0">
                  <a:srgbClr val="000000"/>
                </a:outerShdw>
              </a:effectLst>
              <a:latin typeface="+mn-lt"/>
              <a:ea typeface="+mn-ea"/>
              <a:cs typeface="+mn-cs"/>
            </a:endParaRPr>
          </a:p>
          <a:p>
            <a:pPr marL="228600" lvl="0" indent="-228600" fontAlgn="base">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the questions on </a:t>
            </a:r>
            <a:r>
              <a:rPr lang="en-US" sz="1200" kern="1200">
                <a:solidFill>
                  <a:schemeClr val="tx1"/>
                </a:solidFill>
                <a:latin typeface="+mn-lt"/>
                <a:ea typeface="+mn-ea"/>
                <a:cs typeface="+mn-cs"/>
              </a:rPr>
              <a:t>the slide.</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Strategies 1–3 are types of questions, and strategies 4–6 are activities designed to move student thinking forward toward more-scientific understandings. </a:t>
            </a:r>
          </a:p>
          <a:p>
            <a:pPr marL="228600" indent="-137160">
              <a:buFont typeface="Arial" pitchFamily="34" charset="0"/>
              <a:buChar char="•"/>
            </a:pPr>
            <a:r>
              <a:rPr lang="en-US" sz="1200" kern="1200" dirty="0">
                <a:solidFill>
                  <a:schemeClr val="tx1"/>
                </a:solidFill>
                <a:latin typeface="+mn-lt"/>
                <a:ea typeface="+mn-ea"/>
                <a:cs typeface="+mn-cs"/>
              </a:rPr>
              <a:t>Some strategies are used at any time during the lesson (e.g., probe questions); others are used at specific times (e.g., elicit questions used </a:t>
            </a:r>
            <a:r>
              <a:rPr lang="en-US" sz="1200" b="0" i="1" kern="1200" dirty="0">
                <a:solidFill>
                  <a:schemeClr val="tx1"/>
                </a:solidFill>
                <a:latin typeface="+mn-lt"/>
                <a:ea typeface="+mn-ea"/>
                <a:cs typeface="+mn-cs"/>
              </a:rPr>
              <a:t>before</a:t>
            </a:r>
            <a:r>
              <a:rPr lang="en-US" sz="1200" kern="1200" dirty="0">
                <a:solidFill>
                  <a:schemeClr val="tx1"/>
                </a:solidFill>
                <a:latin typeface="+mn-lt"/>
                <a:ea typeface="+mn-ea"/>
                <a:cs typeface="+mn-cs"/>
              </a:rPr>
              <a:t> students have been introduced to new science ideas; use-and-apply activities used </a:t>
            </a:r>
            <a:r>
              <a:rPr lang="en-US" sz="1200" b="0" i="1" kern="1200" dirty="0">
                <a:solidFill>
                  <a:schemeClr val="tx1"/>
                </a:solidFill>
                <a:latin typeface="+mn-lt"/>
                <a:ea typeface="+mn-ea"/>
                <a:cs typeface="+mn-cs"/>
              </a:rPr>
              <a:t>after</a:t>
            </a:r>
            <a:r>
              <a:rPr lang="en-US" sz="1200" kern="1200" dirty="0">
                <a:solidFill>
                  <a:schemeClr val="tx1"/>
                </a:solidFill>
                <a:latin typeface="+mn-lt"/>
                <a:ea typeface="+mn-ea"/>
                <a:cs typeface="+mn-cs"/>
              </a:rPr>
              <a:t> students have been introduced to new science ideas).</a:t>
            </a:r>
          </a:p>
          <a:p>
            <a:pPr marL="228600" indent="-137160">
              <a:buFont typeface="Arial" pitchFamily="34" charset="0"/>
              <a:buChar char="•"/>
            </a:pPr>
            <a:r>
              <a:rPr lang="en-US" sz="1200" kern="1200" dirty="0">
                <a:solidFill>
                  <a:schemeClr val="tx1"/>
                </a:solidFill>
                <a:latin typeface="+mn-lt"/>
                <a:ea typeface="+mn-ea"/>
                <a:cs typeface="+mn-cs"/>
              </a:rPr>
              <a:t>Each strategy has it’s own specific purpose(s), but the strategies are closely connected to one another. That is, these strategies aren’t used in isolation; they’re complementary.</a:t>
            </a:r>
            <a:endParaRPr lang="en-US" baseline="0" dirty="0"/>
          </a:p>
        </p:txBody>
      </p:sp>
      <p:sp>
        <p:nvSpPr>
          <p:cNvPr id="6246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5B7C795E-1AF6-4A8C-A213-CFDC663F8001}" type="slidenum">
              <a:rPr lang="en-US" smtClean="0"/>
              <a:pPr eaLnBrk="1" hangingPunct="1"/>
              <a:t>17</a:t>
            </a:fld>
            <a:endParaRPr lang="en-US"/>
          </a:p>
        </p:txBody>
      </p:sp>
    </p:spTree>
    <p:extLst>
      <p:ext uri="{BB962C8B-B14F-4D97-AF65-F5344CB8AC3E}">
        <p14:creationId xmlns:p14="http://schemas.microsoft.com/office/powerpoint/2010/main" val="3458153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Before showing each video clips in this series, have participants read the lesson context at the top of the corresponding transcript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(handouts 4.5–4.8 in the PD program binder).</a:t>
            </a:r>
          </a:p>
          <a:p>
            <a:pPr marL="228600" lvl="0" indent="-228600" fontAlgn="base">
              <a:buNone/>
            </a:pPr>
            <a:endParaRPr lang="en-US" dirty="0"/>
          </a:p>
          <a:p>
            <a:pPr marL="228600" lvl="0" indent="-228600" fontAlgn="base">
              <a:buNone/>
            </a:pPr>
            <a:r>
              <a:rPr lang="en-US" dirty="0"/>
              <a:t>b. </a:t>
            </a:r>
            <a:r>
              <a:rPr lang="en-US" sz="1200" u="none" strike="noStrike" kern="1200" dirty="0">
                <a:solidFill>
                  <a:schemeClr val="tx1"/>
                </a:solidFill>
                <a:effectLst/>
                <a:latin typeface="+mn-lt"/>
                <a:ea typeface="+mn-ea"/>
                <a:cs typeface="+mn-cs"/>
              </a:rPr>
              <a:t>Make</a:t>
            </a:r>
            <a:r>
              <a:rPr lang="en-US" sz="1200" u="none" strike="noStrike" kern="1200" baseline="0" dirty="0">
                <a:solidFill>
                  <a:schemeClr val="tx1"/>
                </a:solidFill>
                <a:effectLst/>
                <a:latin typeface="+mn-lt"/>
                <a:ea typeface="+mn-ea"/>
                <a:cs typeface="+mn-cs"/>
              </a:rPr>
              <a:t> sure </a:t>
            </a:r>
            <a:r>
              <a:rPr lang="en-US" sz="1200" u="none" strike="noStrike" kern="1200" dirty="0">
                <a:solidFill>
                  <a:schemeClr val="tx1"/>
                </a:solidFill>
                <a:effectLst/>
                <a:latin typeface="+mn-lt"/>
                <a:ea typeface="+mn-ea"/>
                <a:cs typeface="+mn-cs"/>
              </a:rPr>
              <a:t>participants understand the science content and activity</a:t>
            </a:r>
            <a:r>
              <a:rPr lang="en-US" sz="1200" u="none" strike="noStrike" kern="1200" baseline="0" dirty="0">
                <a:solidFill>
                  <a:schemeClr val="tx1"/>
                </a:solidFill>
                <a:effectLst/>
                <a:latin typeface="+mn-lt"/>
                <a:ea typeface="+mn-ea"/>
                <a:cs typeface="+mn-cs"/>
              </a:rPr>
              <a:t> that are the focus </a:t>
            </a:r>
            <a:r>
              <a:rPr lang="en-US" sz="1200" u="none" strike="noStrike" kern="1200" dirty="0">
                <a:solidFill>
                  <a:schemeClr val="tx1"/>
                </a:solidFill>
                <a:effectLst/>
                <a:latin typeface="+mn-lt"/>
                <a:ea typeface="+mn-ea"/>
                <a:cs typeface="+mn-cs"/>
              </a:rPr>
              <a:t>of</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each clip.</a:t>
            </a:r>
            <a:endParaRPr lang="en-US" dirty="0"/>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18</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30 min</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absolutely necessary, you can skip this video analysis.</a:t>
            </a:r>
          </a:p>
          <a:p>
            <a:pPr lvl="0" fontAlgn="base"/>
            <a:endParaRPr lang="en-US" sz="1200" u="sng"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Orient participants to handout 4.9, Identifying Student Thinking Lens Strategies.</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Before showing each video clip, make sure participants understand the context from the corresponding transcript.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complete handout 4.9, Identifying Student Thinking</a:t>
            </a:r>
            <a:r>
              <a:rPr lang="en-US" sz="1200" kern="1200" baseline="0" dirty="0">
                <a:solidFill>
                  <a:schemeClr val="tx1"/>
                </a:solidFill>
                <a:latin typeface="+mn-lt"/>
                <a:ea typeface="+mn-ea"/>
                <a:cs typeface="+mn-cs"/>
              </a:rPr>
              <a:t> Lens Strategies</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What STL strategies did you identify in the video transcript</a:t>
            </a:r>
            <a:r>
              <a:rPr lang="en-US" sz="1200" kern="1200" dirty="0">
                <a:solidFill>
                  <a:schemeClr val="tx1"/>
                </a:solidFill>
                <a:latin typeface="+mn-lt"/>
                <a:ea typeface="+mn-ea"/>
                <a:cs typeface="+mn-cs"/>
              </a:rPr>
              <a:t>? Did you spot any missed opportunities?” </a:t>
            </a:r>
          </a:p>
        </p:txBody>
      </p:sp>
    </p:spTree>
    <p:extLst>
      <p:ext uri="{BB962C8B-B14F-4D97-AF65-F5344CB8AC3E}">
        <p14:creationId xmlns:p14="http://schemas.microsoft.com/office/powerpoint/2010/main" val="335029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Talk through the agenda</a:t>
            </a:r>
            <a:r>
              <a:rPr lang="en-US" sz="1200" kern="1200" baseline="0" dirty="0">
                <a:solidFill>
                  <a:schemeClr val="tx1"/>
                </a:solidFill>
                <a:effectLst/>
                <a:latin typeface="+mn-lt"/>
                <a:ea typeface="+mn-ea"/>
                <a:cs typeface="+mn-cs"/>
              </a:rPr>
              <a:t> for the day.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3108790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pPr marL="228600" indent="-228600">
              <a:buNone/>
            </a:pPr>
            <a:endParaRPr lang="en-US" sz="1200"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“Before we share our reports about each of the Earth’s Changing Surface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lesson plans and how they support you in practicing these Student Thinking Lens strategies, let’s review the plan for the school year.”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the fall, you’ll teach the </a:t>
            </a:r>
            <a:r>
              <a:rPr lang="en-US" sz="1200" b="1" kern="1200" dirty="0">
                <a:solidFill>
                  <a:schemeClr val="tx1"/>
                </a:solidFill>
                <a:latin typeface="+mn-lt"/>
                <a:ea typeface="+mn-ea"/>
                <a:cs typeface="+mn-cs"/>
              </a:rPr>
              <a:t>Energy Transfer </a:t>
            </a:r>
            <a:r>
              <a:rPr lang="en-US" sz="1200" kern="1200" dirty="0">
                <a:solidFill>
                  <a:schemeClr val="tx1"/>
                </a:solidFill>
                <a:latin typeface="+mn-lt"/>
                <a:ea typeface="+mn-ea"/>
                <a:cs typeface="+mn-cs"/>
              </a:rPr>
              <a:t>lessons, and we’ll meet in our study group to analyze video clips and student work from these lessons. This analysis will help us deepen our understandings of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the science content, the lesson plans, and our students’ thinking and learning.”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“Starting in January, you’ll teach the </a:t>
            </a:r>
            <a:r>
              <a:rPr lang="en-US" sz="1200" b="1" kern="1200" dirty="0">
                <a:solidFill>
                  <a:schemeClr val="tx1"/>
                </a:solidFill>
                <a:latin typeface="+mn-lt"/>
                <a:ea typeface="+mn-ea"/>
                <a:cs typeface="+mn-cs"/>
              </a:rPr>
              <a:t>Earth’s Changing Surface </a:t>
            </a:r>
            <a:r>
              <a:rPr lang="en-US" sz="1200" kern="1200" dirty="0">
                <a:solidFill>
                  <a:schemeClr val="tx1"/>
                </a:solidFill>
                <a:latin typeface="+mn-lt"/>
                <a:ea typeface="+mn-ea"/>
                <a:cs typeface="+mn-cs"/>
              </a:rPr>
              <a:t>lessons, and we’ll meet in our study group to analyze video clips and student work from these lessons. Do you have any questions?”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Important</a:t>
            </a:r>
            <a:r>
              <a:rPr lang="en-US" sz="1200" b="1" kern="1200" baseline="0" dirty="0">
                <a:solidFill>
                  <a:schemeClr val="tx1"/>
                </a:solidFill>
                <a:latin typeface="+mn-lt"/>
                <a:ea typeface="+mn-ea"/>
                <a:cs typeface="+mn-cs"/>
              </a:rPr>
              <a:t> r</a:t>
            </a:r>
            <a:r>
              <a:rPr lang="en-US" sz="1200" b="1" kern="1200" dirty="0">
                <a:solidFill>
                  <a:schemeClr val="tx1"/>
                </a:solidFill>
                <a:latin typeface="+mn-lt"/>
                <a:ea typeface="+mn-ea"/>
                <a:cs typeface="+mn-cs"/>
              </a:rPr>
              <a:t>eminder: </a:t>
            </a:r>
            <a:r>
              <a:rPr lang="en-US" sz="1200" kern="1200" dirty="0">
                <a:solidFill>
                  <a:schemeClr val="tx1"/>
                </a:solidFill>
                <a:latin typeface="+mn-lt"/>
                <a:ea typeface="+mn-ea"/>
                <a:cs typeface="+mn-cs"/>
              </a:rPr>
              <a:t>“Remember that we’re analyzing video clips of our own classroom teaching to help us all learn, not to evaluate and critique one another. Everyone is learning to use both new strategies and new lesson plans, so it’s predictable that our first attempts at teaching these lessons will have rough spots. We need to appreciate and acknowledge the courage each of us is demonstrating to share our initial efforts to teach these lessons. Please be assured that our analyses of the videos will focus on the strategies, the science content, and most importantly, how students are making sense of the lessons. We’re not going to focus on rough spots,</a:t>
            </a:r>
            <a:r>
              <a:rPr lang="en-US" sz="1200" kern="1200" baseline="0" dirty="0">
                <a:solidFill>
                  <a:schemeClr val="tx1"/>
                </a:solidFill>
                <a:latin typeface="+mn-lt"/>
                <a:ea typeface="+mn-ea"/>
                <a:cs typeface="+mn-cs"/>
              </a:rPr>
              <a:t> or</a:t>
            </a:r>
            <a:r>
              <a:rPr lang="en-US" sz="1200" kern="1200" dirty="0">
                <a:solidFill>
                  <a:schemeClr val="tx1"/>
                </a:solidFill>
                <a:latin typeface="+mn-lt"/>
                <a:ea typeface="+mn-ea"/>
                <a:cs typeface="+mn-cs"/>
              </a:rPr>
              <a:t> management problems. We’re here to support one another and to learn and grow as science teachers.”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1272261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228600" lvl="0" indent="-228600" fontAlgn="base">
              <a:buFontTx/>
              <a:buNone/>
            </a:pPr>
            <a:r>
              <a:rPr lang="en-US" sz="1200" u="none" strike="noStrike" kern="1200" dirty="0">
                <a:solidFill>
                  <a:schemeClr val="tx1"/>
                </a:solidFill>
                <a:effectLst/>
                <a:latin typeface="+mn-lt"/>
                <a:ea typeface="+mn-ea"/>
                <a:cs typeface="+mn-cs"/>
              </a:rPr>
              <a:t>a. Read through the information on this slide. </a:t>
            </a:r>
          </a:p>
          <a:p>
            <a:pPr marL="228600" lvl="0" indent="-228600" fontAlgn="base">
              <a:buFontTx/>
              <a:buNone/>
            </a:pPr>
            <a:endParaRPr lang="en-US" sz="1200" u="none" strike="noStrike" kern="1200" dirty="0">
              <a:solidFill>
                <a:schemeClr val="tx1"/>
              </a:solidFill>
              <a:effectLst/>
              <a:latin typeface="+mn-lt"/>
              <a:ea typeface="+mn-ea"/>
              <a:cs typeface="+mn-cs"/>
            </a:endParaRPr>
          </a:p>
          <a:p>
            <a:pPr marL="228600" lvl="0" indent="-228600" fontAlgn="base">
              <a:buFontTx/>
              <a:buNone/>
            </a:pPr>
            <a:r>
              <a:rPr lang="en-US" sz="1200" u="none" strike="noStrike" kern="1200" dirty="0">
                <a:solidFill>
                  <a:schemeClr val="tx1"/>
                </a:solidFill>
                <a:effectLst/>
                <a:latin typeface="+mn-lt"/>
                <a:ea typeface="+mn-ea"/>
                <a:cs typeface="+mn-cs"/>
              </a:rPr>
              <a:t>b. Elicit and respond to any comments or questions from participants.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1207749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sz="1200" kern="1200" dirty="0">
                <a:solidFill>
                  <a:schemeClr val="tx1"/>
                </a:solidFill>
                <a:latin typeface="+mn-lt"/>
                <a:ea typeface="+mn-ea"/>
                <a:cs typeface="+mn-cs"/>
              </a:rPr>
              <a:t>a. </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through the information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Elicit and respond to any comments or questions from participants.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3690222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60 min in conjunction with next slide</a:t>
            </a:r>
          </a:p>
          <a:p>
            <a:pPr lvl="1"/>
            <a:endParaRPr lang="en-US" sz="1200" kern="1200" baseline="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For step 1 on the slide, have participants describe the main learning goal for their assigned two-part lesson (parts A</a:t>
            </a:r>
            <a:r>
              <a:rPr lang="en-US" sz="1200" u="none" strike="noStrike" kern="1200" baseline="0" dirty="0">
                <a:solidFill>
                  <a:schemeClr val="tx1"/>
                </a:solidFill>
                <a:effectLst/>
                <a:latin typeface="+mn-lt"/>
                <a:ea typeface="+mn-ea"/>
                <a:cs typeface="+mn-cs"/>
              </a:rPr>
              <a:t> and B)</a:t>
            </a:r>
            <a:r>
              <a:rPr lang="en-US" sz="1200" u="none" strike="noStrike" kern="1200" dirty="0">
                <a:solidFill>
                  <a:schemeClr val="tx1"/>
                </a:solidFill>
                <a:effectLst/>
                <a:latin typeface="+mn-lt"/>
                <a:ea typeface="+mn-ea"/>
                <a:cs typeface="+mn-cs"/>
              </a:rPr>
              <a:t> and how it connects to lessons that precede</a:t>
            </a:r>
            <a:r>
              <a:rPr lang="en-US" sz="1200" u="none" strike="noStrike" kern="1200" baseline="0" dirty="0">
                <a:solidFill>
                  <a:schemeClr val="tx1"/>
                </a:solidFill>
                <a:effectLst/>
                <a:latin typeface="+mn-lt"/>
                <a:ea typeface="+mn-ea"/>
                <a:cs typeface="+mn-cs"/>
              </a:rPr>
              <a:t> and follow it</a:t>
            </a:r>
            <a:r>
              <a:rPr lang="en-US" sz="1200" u="none" strike="noStrike" kern="1200" dirty="0">
                <a:solidFill>
                  <a:schemeClr val="tx1"/>
                </a:solidFill>
                <a:effectLst/>
                <a:latin typeface="+mn-lt"/>
                <a:ea typeface="+mn-ea"/>
                <a:cs typeface="+mn-cs"/>
              </a:rPr>
              <a:t>. (5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For steps 2 and 3, have participants report on their assigned two-part lesson.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Rather than walking</a:t>
            </a:r>
            <a:r>
              <a:rPr lang="en-US" sz="1200" kern="1200" baseline="0" dirty="0">
                <a:solidFill>
                  <a:schemeClr val="tx1"/>
                </a:solidFill>
                <a:latin typeface="+mn-lt"/>
                <a:ea typeface="+mn-ea"/>
                <a:cs typeface="+mn-cs"/>
              </a:rPr>
              <a:t> through every step in the lesson plan, p</a:t>
            </a:r>
            <a:r>
              <a:rPr lang="en-US" sz="1200" kern="1200" dirty="0">
                <a:solidFill>
                  <a:schemeClr val="tx1"/>
                </a:solidFill>
                <a:latin typeface="+mn-lt"/>
                <a:ea typeface="+mn-ea"/>
                <a:cs typeface="+mn-cs"/>
              </a:rPr>
              <a:t>articipants should present the </a:t>
            </a:r>
            <a:r>
              <a:rPr lang="en-US" sz="1200" b="0" i="1" kern="1200" dirty="0">
                <a:solidFill>
                  <a:schemeClr val="tx1"/>
                </a:solidFill>
                <a:latin typeface="+mn-lt"/>
                <a:ea typeface="+mn-ea"/>
                <a:cs typeface="+mn-cs"/>
              </a:rPr>
              <a:t>big picture </a:t>
            </a:r>
            <a:r>
              <a:rPr lang="en-US" sz="1200" kern="1200" dirty="0">
                <a:solidFill>
                  <a:schemeClr val="tx1"/>
                </a:solidFill>
                <a:latin typeface="+mn-lt"/>
                <a:ea typeface="+mn-ea"/>
                <a:cs typeface="+mn-cs"/>
              </a:rPr>
              <a:t>using the questions in step 2 on the slide. They should bring up details only when they have some concern, question, or suggestion about a modification.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participants give their reports, mark on a chart the Student Thinking Lens strategies that are highlighted in each lesson. (Use the chart on the next slide as a model.)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pick just one or two Student Thinking Lens strategies that are highlighted in the lesson. (Several strategies</a:t>
            </a:r>
            <a:r>
              <a:rPr lang="en-US" sz="1200" kern="1200" baseline="0" dirty="0">
                <a:solidFill>
                  <a:schemeClr val="tx1"/>
                </a:solidFill>
                <a:latin typeface="+mn-lt"/>
                <a:ea typeface="+mn-ea"/>
                <a:cs typeface="+mn-cs"/>
              </a:rPr>
              <a:t> may be used in a lesson.</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Highlight the</a:t>
            </a:r>
            <a:r>
              <a:rPr lang="en-US" sz="1200" b="0" kern="1200" baseline="0" dirty="0">
                <a:solidFill>
                  <a:schemeClr val="tx1"/>
                </a:solidFill>
                <a:latin typeface="+mn-lt"/>
                <a:ea typeface="+mn-ea"/>
                <a:cs typeface="+mn-cs"/>
              </a:rPr>
              <a:t> following ideal pattern and how STL strategies work together across lessons:</a:t>
            </a:r>
          </a:p>
          <a:p>
            <a:pPr marL="365760" indent="-182880">
              <a:buFont typeface="Arial" pitchFamily="34" charset="0"/>
              <a:buChar char="•"/>
            </a:pPr>
            <a:r>
              <a:rPr lang="en-US" sz="1200" kern="1200" dirty="0">
                <a:solidFill>
                  <a:schemeClr val="tx1"/>
                </a:solidFill>
                <a:latin typeface="+mn-lt"/>
                <a:ea typeface="+mn-ea"/>
                <a:cs typeface="+mn-cs"/>
              </a:rPr>
              <a:t>Elicit and probe strategies are very important in lesson 1.</a:t>
            </a:r>
          </a:p>
          <a:p>
            <a:pPr marL="365760" indent="-182880">
              <a:buFont typeface="Arial" pitchFamily="34" charset="0"/>
              <a:buChar char="•"/>
            </a:pPr>
            <a:r>
              <a:rPr lang="en-US" sz="1200" kern="1200" dirty="0">
                <a:solidFill>
                  <a:schemeClr val="tx1"/>
                </a:solidFill>
                <a:latin typeface="+mn-lt"/>
                <a:ea typeface="+mn-ea"/>
                <a:cs typeface="+mn-cs"/>
              </a:rPr>
              <a:t>Probe and challenge strategies are used throughout the lessons.</a:t>
            </a:r>
          </a:p>
          <a:p>
            <a:pPr marL="365760" indent="-182880">
              <a:buFont typeface="Arial" pitchFamily="34" charset="0"/>
              <a:buChar char="•"/>
            </a:pPr>
            <a:r>
              <a:rPr lang="en-US" sz="1200" kern="1200" dirty="0">
                <a:solidFill>
                  <a:schemeClr val="tx1"/>
                </a:solidFill>
                <a:latin typeface="+mn-lt"/>
                <a:ea typeface="+mn-ea"/>
                <a:cs typeface="+mn-cs"/>
              </a:rPr>
              <a:t>Strategies 4 and 5 are highlighted in the middle lessons.</a:t>
            </a:r>
          </a:p>
          <a:p>
            <a:pPr marL="365760" indent="-182880">
              <a:buFont typeface="Arial" pitchFamily="34" charset="0"/>
              <a:buChar char="•"/>
            </a:pPr>
            <a:r>
              <a:rPr lang="en-US" sz="1200" kern="1200" dirty="0">
                <a:solidFill>
                  <a:schemeClr val="tx1"/>
                </a:solidFill>
                <a:latin typeface="+mn-lt"/>
                <a:ea typeface="+mn-ea"/>
                <a:cs typeface="+mn-cs"/>
              </a:rPr>
              <a:t>Strategy 6 is highlighted </a:t>
            </a:r>
            <a:r>
              <a:rPr lang="en-US" sz="1200" kern="1200" dirty="0">
                <a:solidFill>
                  <a:schemeClr val="tx1"/>
                </a:solidFill>
                <a:effectLst/>
                <a:latin typeface="+mn-lt"/>
                <a:ea typeface="+mn-ea"/>
                <a:cs typeface="+mn-cs"/>
              </a:rPr>
              <a:t>toward the end of a lesson, after students encounter new science ideas but before final unit assessments.</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82880" indent="0">
              <a:buFont typeface="Arial" pitchFamily="34" charset="0"/>
              <a:buNone/>
            </a:pPr>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Make sure you</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limit the time allotted for each lesson</a:t>
            </a:r>
            <a:r>
              <a:rPr lang="en-US" sz="1200" kern="1200" dirty="0">
                <a:solidFill>
                  <a:schemeClr val="tx1"/>
                </a:solidFill>
                <a:latin typeface="+mn-lt"/>
                <a:ea typeface="+mn-ea"/>
                <a:cs typeface="+mn-cs"/>
              </a:rPr>
              <a:t> so you can get through them all. If you have 6 two-part lessons, you’ll have approximately 8 minutes for each lesson (4 minutes for part A, and 4 minutes for part B). If your lesson series has more than 6 two-part lessons, you’ll have to decrease the time for each lesson. </a:t>
            </a:r>
            <a:endParaRPr lang="en-US" b="1"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23</a:t>
            </a:fld>
            <a:endParaRPr lang="en-US"/>
          </a:p>
        </p:txBody>
      </p:sp>
    </p:spTree>
    <p:extLst>
      <p:ext uri="{BB962C8B-B14F-4D97-AF65-F5344CB8AC3E}">
        <p14:creationId xmlns:p14="http://schemas.microsoft.com/office/powerpoint/2010/main" val="2915594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sz="1200" kern="1200" dirty="0">
                <a:solidFill>
                  <a:schemeClr val="tx1"/>
                </a:solidFill>
                <a:latin typeface="+mn-lt"/>
                <a:ea typeface="+mn-ea"/>
                <a:cs typeface="+mn-cs"/>
              </a:rPr>
              <a:t>a. Use this slide in conjunction with the previous slide.</a:t>
            </a:r>
            <a:endParaRPr lang="en-US" baseline="0" dirty="0"/>
          </a:p>
        </p:txBody>
      </p:sp>
      <p:sp>
        <p:nvSpPr>
          <p:cNvPr id="35844" name="Slide Number Placeholder 3"/>
          <p:cNvSpPr>
            <a:spLocks noGrp="1"/>
          </p:cNvSpPr>
          <p:nvPr>
            <p:ph type="sldNum" sz="quarter" idx="5"/>
          </p:nvPr>
        </p:nvSpPr>
        <p:spPr>
          <a:noFill/>
        </p:spPr>
        <p:txBody>
          <a:bodyPr/>
          <a:lstStyle>
            <a:lvl1pPr eaLnBrk="0" hangingPunct="0">
              <a:defRPr i="1">
                <a:solidFill>
                  <a:schemeClr val="tx1"/>
                </a:solidFill>
                <a:latin typeface="Arial" charset="0"/>
              </a:defRPr>
            </a:lvl1pPr>
            <a:lvl2pPr marL="757066" indent="-291179" eaLnBrk="0" hangingPunct="0">
              <a:defRPr i="1">
                <a:solidFill>
                  <a:schemeClr val="tx1"/>
                </a:solidFill>
                <a:latin typeface="Arial" charset="0"/>
              </a:defRPr>
            </a:lvl2pPr>
            <a:lvl3pPr marL="1164717" indent="-232943" eaLnBrk="0" hangingPunct="0">
              <a:defRPr i="1">
                <a:solidFill>
                  <a:schemeClr val="tx1"/>
                </a:solidFill>
                <a:latin typeface="Arial" charset="0"/>
              </a:defRPr>
            </a:lvl3pPr>
            <a:lvl4pPr marL="1630604" indent="-232943" eaLnBrk="0" hangingPunct="0">
              <a:defRPr i="1">
                <a:solidFill>
                  <a:schemeClr val="tx1"/>
                </a:solidFill>
                <a:latin typeface="Arial" charset="0"/>
              </a:defRPr>
            </a:lvl4pPr>
            <a:lvl5pPr marL="2096491" indent="-232943" eaLnBrk="0" hangingPunct="0">
              <a:defRPr i="1">
                <a:solidFill>
                  <a:schemeClr val="tx1"/>
                </a:solidFill>
                <a:latin typeface="Arial" charset="0"/>
              </a:defRPr>
            </a:lvl5pPr>
            <a:lvl6pPr marL="2562377" indent="-232943" eaLnBrk="0" fontAlgn="base" hangingPunct="0">
              <a:spcBef>
                <a:spcPct val="0"/>
              </a:spcBef>
              <a:spcAft>
                <a:spcPct val="0"/>
              </a:spcAft>
              <a:defRPr i="1">
                <a:solidFill>
                  <a:schemeClr val="tx1"/>
                </a:solidFill>
                <a:latin typeface="Arial" charset="0"/>
              </a:defRPr>
            </a:lvl6pPr>
            <a:lvl7pPr marL="3028264" indent="-232943" eaLnBrk="0" fontAlgn="base" hangingPunct="0">
              <a:spcBef>
                <a:spcPct val="0"/>
              </a:spcBef>
              <a:spcAft>
                <a:spcPct val="0"/>
              </a:spcAft>
              <a:defRPr i="1">
                <a:solidFill>
                  <a:schemeClr val="tx1"/>
                </a:solidFill>
                <a:latin typeface="Arial" charset="0"/>
              </a:defRPr>
            </a:lvl7pPr>
            <a:lvl8pPr marL="3494151" indent="-232943" eaLnBrk="0" fontAlgn="base" hangingPunct="0">
              <a:spcBef>
                <a:spcPct val="0"/>
              </a:spcBef>
              <a:spcAft>
                <a:spcPct val="0"/>
              </a:spcAft>
              <a:defRPr i="1">
                <a:solidFill>
                  <a:schemeClr val="tx1"/>
                </a:solidFill>
                <a:latin typeface="Arial" charset="0"/>
              </a:defRPr>
            </a:lvl8pPr>
            <a:lvl9pPr marL="3960038" indent="-232943" eaLnBrk="0" fontAlgn="base" hangingPunct="0">
              <a:spcBef>
                <a:spcPct val="0"/>
              </a:spcBef>
              <a:spcAft>
                <a:spcPct val="0"/>
              </a:spcAft>
              <a:defRPr i="1">
                <a:solidFill>
                  <a:schemeClr val="tx1"/>
                </a:solidFill>
                <a:latin typeface="Arial" charset="0"/>
              </a:defRPr>
            </a:lvl9pPr>
          </a:lstStyle>
          <a:p>
            <a:pPr eaLnBrk="1" hangingPunct="1"/>
            <a:fld id="{66F429F0-F952-4E9A-80CE-20BBC37D551F}" type="slidenum">
              <a:rPr lang="en-US" i="0" smtClean="0"/>
              <a:pPr eaLnBrk="1" hangingPunct="1"/>
              <a:t>24</a:t>
            </a:fld>
            <a:endParaRPr lang="en-US" i="0"/>
          </a:p>
        </p:txBody>
      </p:sp>
    </p:spTree>
    <p:extLst>
      <p:ext uri="{BB962C8B-B14F-4D97-AF65-F5344CB8AC3E}">
        <p14:creationId xmlns:p14="http://schemas.microsoft.com/office/powerpoint/2010/main" val="3454138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25</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0" lvl="1"/>
            <a:r>
              <a:rPr lang="en-US" sz="1200" b="0" kern="1200" dirty="0">
                <a:solidFill>
                  <a:schemeClr val="tx1"/>
                </a:solidFill>
                <a:latin typeface="+mn-lt"/>
                <a:ea typeface="+mn-ea"/>
                <a:cs typeface="+mn-cs"/>
              </a:rPr>
              <a:t>Less than 1 min</a:t>
            </a:r>
          </a:p>
          <a:p>
            <a:pPr marL="0" lvl="1"/>
            <a:endParaRPr lang="en-US" sz="1200" b="1" kern="1200" dirty="0">
              <a:solidFill>
                <a:schemeClr val="tx1"/>
              </a:solidFill>
              <a:latin typeface="+mn-lt"/>
              <a:ea typeface="+mn-ea"/>
              <a:cs typeface="+mn-cs"/>
            </a:endParaRPr>
          </a:p>
          <a:p>
            <a:pPr marL="0" lvl="1"/>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This slide marks the transition to the content deepening work.</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content background document and Common Student Ideas about Earth’s Changing Surface. </a:t>
            </a:r>
          </a:p>
        </p:txBody>
      </p:sp>
    </p:spTree>
    <p:extLst>
      <p:ext uri="{BB962C8B-B14F-4D97-AF65-F5344CB8AC3E}">
        <p14:creationId xmlns:p14="http://schemas.microsoft.com/office/powerpoint/2010/main" val="2046654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“Today’s content deepening will focus on science ideas about Earth’s changing surface from ECS lessons 6a/b and 7a/b.”</a:t>
            </a:r>
          </a:p>
          <a:p>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a:t>
            </a:r>
            <a:r>
              <a:rPr lang="en-US" dirty="0"/>
              <a:t> min</a:t>
            </a:r>
          </a:p>
          <a:p>
            <a:endParaRPr lang="en-US" dirty="0"/>
          </a:p>
          <a:p>
            <a:pPr lvl="0"/>
            <a:r>
              <a:rPr lang="en-US" sz="1200" kern="1200" dirty="0">
                <a:solidFill>
                  <a:schemeClr val="tx1"/>
                </a:solidFill>
                <a:latin typeface="+mn-lt"/>
                <a:ea typeface="+mn-ea"/>
                <a:cs typeface="+mn-cs"/>
              </a:rPr>
              <a:t>a. Review the unit central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Remind participants that these questions will guide student learning throughout the entire series of ECS lessons.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“By the end of today’s content deepening session, we should have enough information from all of our investigations to answer these questions.”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kern="1200" dirty="0">
                <a:solidFill>
                  <a:schemeClr val="tx1"/>
                </a:solidFill>
                <a:effectLst/>
                <a:latin typeface="+mn-lt"/>
                <a:ea typeface="+mn-ea"/>
                <a:cs typeface="+mn-cs"/>
              </a:rPr>
              <a:t>Less</a:t>
            </a:r>
            <a:r>
              <a:rPr lang="en-US" sz="1200" kern="1200" baseline="0" dirty="0">
                <a:solidFill>
                  <a:schemeClr val="tx1"/>
                </a:solidFill>
                <a:effectLst/>
                <a:latin typeface="+mn-lt"/>
                <a:ea typeface="+mn-ea"/>
                <a:cs typeface="+mn-cs"/>
              </a:rPr>
              <a:t> than 1 min</a:t>
            </a:r>
            <a:endParaRPr lang="en-US" sz="1200" kern="1200" dirty="0">
              <a:solidFill>
                <a:schemeClr val="tx1"/>
              </a:solidFill>
              <a:effectLst/>
              <a:latin typeface="+mn-lt"/>
              <a:ea typeface="+mn-ea"/>
              <a:cs typeface="+mn-cs"/>
            </a:endParaRPr>
          </a:p>
          <a:p>
            <a:pPr marL="228600" indent="-228600">
              <a:buFont typeface="+mj-lt"/>
              <a:buNone/>
            </a:pPr>
            <a:endParaRPr lang="en-US" sz="1200" kern="1200" dirty="0">
              <a:solidFill>
                <a:schemeClr val="tx1"/>
              </a:solidFill>
              <a:effectLst/>
              <a:latin typeface="+mn-lt"/>
              <a:ea typeface="+mn-ea"/>
              <a:cs typeface="+mn-cs"/>
            </a:endParaRPr>
          </a:p>
          <a:p>
            <a:pPr marL="228600" indent="-228600">
              <a:buFont typeface="+mj-lt"/>
              <a:buNone/>
            </a:pP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“First, we’ll explore science ideas about Earth’s changing surface from lesson 6a.” </a:t>
            </a:r>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28</a:t>
            </a:fld>
            <a:endParaRPr lang="en-US"/>
          </a:p>
        </p:txBody>
      </p:sp>
    </p:spTree>
    <p:extLst>
      <p:ext uri="{BB962C8B-B14F-4D97-AF65-F5344CB8AC3E}">
        <p14:creationId xmlns:p14="http://schemas.microsoft.com/office/powerpoint/2010/main" val="2880541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Less than 1 min</a:t>
            </a:r>
            <a:endParaRPr lang="en-US" sz="1800" kern="1200" dirty="0">
              <a:solidFill>
                <a:schemeClr val="tx1"/>
              </a:solidFill>
              <a:effectLst/>
              <a:latin typeface="+mn-lt"/>
              <a:ea typeface="+mn-ea"/>
              <a:cs typeface="+mn-cs"/>
            </a:endParaRP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Read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this question will guide student learning throughout ECS lesson 6a.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write this question in their science notebooks and draw a box around it.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5 </a:t>
            </a:r>
            <a:r>
              <a:rPr lang="en-US" baseline="0" dirty="0">
                <a:latin typeface="Arial" charset="0"/>
              </a:rPr>
              <a:t>min</a:t>
            </a:r>
            <a:endParaRPr lang="en-US" dirty="0">
              <a:latin typeface="Arial"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sz="1200" kern="1200" dirty="0">
                <a:solidFill>
                  <a:schemeClr val="tx1"/>
                </a:solidFill>
                <a:latin typeface="+mn-lt"/>
                <a:ea typeface="+mn-ea"/>
                <a:cs typeface="+mn-cs"/>
              </a:rPr>
              <a:t>Invite participants to look at your feedback on their reflections from day 3 and offer reactions, comments, or follow-up questions.</a:t>
            </a: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5 min</a:t>
            </a:r>
          </a:p>
          <a:p>
            <a:pPr marL="685800" lvl="1" indent="-228600">
              <a:buFont typeface="+mj-lt"/>
              <a:buAutoNum type="alphaLcParenR"/>
            </a:pPr>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bring their notebooks and pencils to the front of the room and gather around the stream-table model.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You should already have set up the stream-table apparatus and stacked the erosion and deposition cards on the table next to the apparatus.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Divide the group into pairs. Ask participants to examine the apparatus and discuss their initial observations with their partners.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830709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20 min</a:t>
            </a:r>
            <a:endParaRPr lang="en-US" sz="1600" kern="1200" dirty="0">
              <a:solidFill>
                <a:schemeClr val="tx1"/>
              </a:solidFill>
              <a:effectLst/>
              <a:latin typeface="+mn-lt"/>
              <a:ea typeface="+mn-ea"/>
              <a:cs typeface="+mn-cs"/>
            </a:endParaRPr>
          </a:p>
          <a:p>
            <a:pPr lvl="0"/>
            <a:endParaRPr lang="en-US" sz="16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“Today we’ll become stream scientists and use this stream-table model to investigate how flowing water changes Earth’s surface.”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Read the instructions and the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Begin the investigation by slowly opening the valve on the water jug. (Be sure to loosen the cap on top to allow for proper airflow.)</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Adjust the valve so the water flow isn’t too strong but is adequate to erode the sand, form a stream channel, and deposit sand at the bottom of the tray.</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Direct pairs to look for examples of erosion and deposition taking place in the model and discuss where they would place the erosion and deposition cards to indicate where each process is occurring.</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Following the investigation, invite pairs to share with</a:t>
            </a:r>
            <a:r>
              <a:rPr lang="en-US" sz="1200" kern="1200" baseline="0" dirty="0">
                <a:solidFill>
                  <a:schemeClr val="tx1"/>
                </a:solidFill>
                <a:latin typeface="+mn-lt"/>
                <a:ea typeface="+mn-ea"/>
                <a:cs typeface="+mn-cs"/>
              </a:rPr>
              <a:t> the group </a:t>
            </a:r>
            <a:r>
              <a:rPr lang="en-US" sz="1200" kern="1200" dirty="0">
                <a:solidFill>
                  <a:schemeClr val="tx1"/>
                </a:solidFill>
                <a:latin typeface="+mn-lt"/>
                <a:ea typeface="+mn-ea"/>
                <a:cs typeface="+mn-cs"/>
              </a:rPr>
              <a:t>their observations and answers to the question on the slide. Probe participants’ responses and elicit differing points of view. </a:t>
            </a:r>
          </a:p>
          <a:p>
            <a:endParaRPr lang="en-US" sz="1600" kern="1200" dirty="0">
              <a:solidFill>
                <a:schemeClr val="tx1"/>
              </a:solidFill>
              <a:latin typeface="+mn-lt"/>
              <a:ea typeface="+mn-ea"/>
              <a:cs typeface="+mn-cs"/>
            </a:endParaRPr>
          </a:p>
          <a:p>
            <a:r>
              <a:rPr lang="en-US" sz="1600" kern="1200" dirty="0">
                <a:solidFill>
                  <a:schemeClr val="tx1"/>
                </a:solidFill>
                <a:latin typeface="+mn-lt"/>
                <a:ea typeface="+mn-ea"/>
                <a:cs typeface="+mn-cs"/>
              </a:rPr>
              <a:t>g. During the discussion, record key ideas and observations on chart paper.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579767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Less than 1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“Let’s review some key science ideas about erosion and deposition.”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slide shows the Colorado River flowing through the Grand Canyon. It’s a familiar example of a river eroding its bed and cutting a canyon through hard rock. The flowing water erodes the rock and carries sediment away to be deposited somewhere else downstream, such as behind a dam or in the Colorado River delta at the Gulf of California.”</a:t>
            </a:r>
          </a:p>
          <a:p>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32</a:t>
            </a:fld>
            <a:endParaRPr lang="en-US"/>
          </a:p>
        </p:txBody>
      </p:sp>
    </p:spTree>
    <p:extLst>
      <p:ext uri="{BB962C8B-B14F-4D97-AF65-F5344CB8AC3E}">
        <p14:creationId xmlns:p14="http://schemas.microsoft.com/office/powerpoint/2010/main" val="2647608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3 min</a:t>
            </a:r>
            <a:endParaRPr lang="en-US" sz="1800" kern="1200" dirty="0">
              <a:solidFill>
                <a:schemeClr val="tx1"/>
              </a:solidFill>
              <a:effectLst/>
              <a:latin typeface="+mn-lt"/>
              <a:ea typeface="+mn-ea"/>
              <a:cs typeface="+mn-cs"/>
            </a:endParaRP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“To understand river erosion and deposition, we must first understand the concept of a watershed, sometimes called a </a:t>
            </a:r>
            <a:r>
              <a:rPr lang="en-US" sz="1200" i="1" kern="1200" dirty="0">
                <a:solidFill>
                  <a:schemeClr val="tx1"/>
                </a:solidFill>
                <a:latin typeface="+mn-lt"/>
                <a:ea typeface="+mn-ea"/>
                <a:cs typeface="+mn-cs"/>
              </a:rPr>
              <a:t>drainage basin</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 </a:t>
            </a:r>
            <a:r>
              <a:rPr lang="en-US" sz="1200" i="1" kern="1200" dirty="0">
                <a:solidFill>
                  <a:schemeClr val="tx1"/>
                </a:solidFill>
                <a:latin typeface="+mn-lt"/>
                <a:ea typeface="+mn-ea"/>
                <a:cs typeface="+mn-cs"/>
              </a:rPr>
              <a:t>watershed</a:t>
            </a:r>
            <a:r>
              <a:rPr lang="en-US" sz="1200" kern="1200" dirty="0">
                <a:solidFill>
                  <a:schemeClr val="tx1"/>
                </a:solidFill>
                <a:latin typeface="+mn-lt"/>
                <a:ea typeface="+mn-ea"/>
                <a:cs typeface="+mn-cs"/>
              </a:rPr>
              <a:t> is an area of Earth’s surface drained by</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a particular river. </a:t>
            </a:r>
            <a:r>
              <a:rPr lang="en-US" sz="1200" i="1" kern="1200" dirty="0">
                <a:solidFill>
                  <a:schemeClr val="tx1"/>
                </a:solidFill>
                <a:latin typeface="+mn-lt"/>
                <a:ea typeface="+mn-ea"/>
                <a:cs typeface="+mn-cs"/>
              </a:rPr>
              <a:t>Drainage divides</a:t>
            </a:r>
            <a:r>
              <a:rPr lang="en-US" sz="1200" kern="1200" dirty="0">
                <a:solidFill>
                  <a:schemeClr val="tx1"/>
                </a:solidFill>
                <a:latin typeface="+mn-lt"/>
                <a:ea typeface="+mn-ea"/>
                <a:cs typeface="+mn-cs"/>
              </a:rPr>
              <a:t>, like those on the slide, are boundaries that separate a watershed from neighboring watersheds. These divides are high points, like ridgelines, that surround a watershed.”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t>
            </a:r>
            <a:r>
              <a:rPr lang="en-US" sz="1200" i="1" kern="1200" dirty="0">
                <a:solidFill>
                  <a:schemeClr val="tx1"/>
                </a:solidFill>
                <a:latin typeface="+mn-lt"/>
                <a:ea typeface="+mn-ea"/>
                <a:cs typeface="+mn-cs"/>
              </a:rPr>
              <a:t>Headwaters</a:t>
            </a:r>
            <a:r>
              <a:rPr lang="en-US" sz="1200" kern="1200" dirty="0">
                <a:solidFill>
                  <a:schemeClr val="tx1"/>
                </a:solidFill>
                <a:latin typeface="+mn-lt"/>
                <a:ea typeface="+mn-ea"/>
                <a:cs typeface="+mn-cs"/>
              </a:rPr>
              <a:t> mark the upper end of a watershed, and the lower end is called a </a:t>
            </a:r>
            <a:r>
              <a:rPr lang="en-US" sz="1200" i="1" kern="1200" dirty="0">
                <a:solidFill>
                  <a:schemeClr val="tx1"/>
                </a:solidFill>
                <a:latin typeface="+mn-lt"/>
                <a:ea typeface="+mn-ea"/>
                <a:cs typeface="+mn-cs"/>
              </a:rPr>
              <a:t>drainage outlet</a:t>
            </a:r>
            <a:r>
              <a:rPr lang="en-US" sz="1200" kern="1200" dirty="0">
                <a:solidFill>
                  <a:schemeClr val="tx1"/>
                </a:solidFill>
                <a:latin typeface="+mn-lt"/>
                <a:ea typeface="+mn-ea"/>
                <a:cs typeface="+mn-cs"/>
              </a:rPr>
              <a:t> or </a:t>
            </a:r>
            <a:r>
              <a:rPr lang="en-US" sz="1200" i="1" kern="1200" dirty="0">
                <a:solidFill>
                  <a:schemeClr val="tx1"/>
                </a:solidFill>
                <a:latin typeface="+mn-lt"/>
                <a:ea typeface="+mn-ea"/>
                <a:cs typeface="+mn-cs"/>
              </a:rPr>
              <a:t>base level</a:t>
            </a:r>
            <a:r>
              <a:rPr lang="en-US" sz="1200" kern="1200" dirty="0">
                <a:solidFill>
                  <a:schemeClr val="tx1"/>
                </a:solidFill>
                <a:latin typeface="+mn-lt"/>
                <a:ea typeface="+mn-ea"/>
                <a:cs typeface="+mn-cs"/>
              </a:rPr>
              <a:t>. The outlet is the lowest elevation point in the watershed where the main river or stream flows out of the basin.”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“The main river or stream in the watershed is called the </a:t>
            </a:r>
            <a:r>
              <a:rPr lang="en-US" sz="1200" i="1" kern="1200" dirty="0">
                <a:solidFill>
                  <a:schemeClr val="tx1"/>
                </a:solidFill>
                <a:latin typeface="+mn-lt"/>
                <a:ea typeface="+mn-ea"/>
                <a:cs typeface="+mn-cs"/>
              </a:rPr>
              <a:t>trunk river</a:t>
            </a:r>
            <a:r>
              <a:rPr lang="en-US" sz="1200" kern="1200" dirty="0">
                <a:solidFill>
                  <a:schemeClr val="tx1"/>
                </a:solidFill>
                <a:latin typeface="+mn-lt"/>
                <a:ea typeface="+mn-ea"/>
                <a:cs typeface="+mn-cs"/>
              </a:rPr>
              <a:t> or </a:t>
            </a:r>
            <a:r>
              <a:rPr lang="en-US" sz="1200" i="1" kern="1200" dirty="0">
                <a:solidFill>
                  <a:schemeClr val="tx1"/>
                </a:solidFill>
                <a:latin typeface="+mn-lt"/>
                <a:ea typeface="+mn-ea"/>
                <a:cs typeface="+mn-cs"/>
              </a:rPr>
              <a:t>trunk stream</a:t>
            </a:r>
            <a:r>
              <a:rPr lang="en-US" sz="1200" kern="1200" dirty="0">
                <a:solidFill>
                  <a:schemeClr val="tx1"/>
                </a:solidFill>
                <a:latin typeface="+mn-lt"/>
                <a:ea typeface="+mn-ea"/>
                <a:cs typeface="+mn-cs"/>
              </a:rPr>
              <a:t>. Smaller streams or rivers that feed into the trunk stream are called </a:t>
            </a:r>
            <a:r>
              <a:rPr lang="en-US" sz="1200" i="1" kern="1200" dirty="0">
                <a:solidFill>
                  <a:schemeClr val="tx1"/>
                </a:solidFill>
                <a:latin typeface="+mn-lt"/>
                <a:ea typeface="+mn-ea"/>
                <a:cs typeface="+mn-cs"/>
              </a:rPr>
              <a:t>tributaries</a:t>
            </a:r>
            <a:r>
              <a:rPr lang="en-US" sz="1200" kern="1200" dirty="0">
                <a:solidFill>
                  <a:schemeClr val="tx1"/>
                </a:solidFill>
                <a:latin typeface="+mn-lt"/>
                <a:ea typeface="+mn-ea"/>
                <a:cs typeface="+mn-cs"/>
              </a:rPr>
              <a:t>. Together, a trunk stream and its tributaries make up a </a:t>
            </a:r>
            <a:r>
              <a:rPr lang="en-US" sz="1200" i="1" kern="1200" dirty="0">
                <a:solidFill>
                  <a:schemeClr val="tx1"/>
                </a:solidFill>
                <a:latin typeface="+mn-lt"/>
                <a:ea typeface="+mn-ea"/>
                <a:cs typeface="+mn-cs"/>
              </a:rPr>
              <a:t>stream channel network</a:t>
            </a:r>
            <a:r>
              <a:rPr lang="en-US" sz="1200" kern="1200" dirty="0">
                <a:solidFill>
                  <a:schemeClr val="tx1"/>
                </a:solidFill>
                <a:latin typeface="+mn-lt"/>
                <a:ea typeface="+mn-ea"/>
                <a:cs typeface="+mn-cs"/>
              </a:rPr>
              <a:t> that funnels rain runoff and sediment from the landscape into the trunk stream.”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t>
            </a:r>
            <a:r>
              <a:rPr lang="en-US" sz="1200" i="1" kern="1200" dirty="0">
                <a:solidFill>
                  <a:schemeClr val="tx1"/>
                </a:solidFill>
                <a:latin typeface="+mn-lt"/>
                <a:ea typeface="+mn-ea"/>
                <a:cs typeface="+mn-cs"/>
              </a:rPr>
              <a:t>Hill slopes</a:t>
            </a:r>
            <a:r>
              <a:rPr lang="en-US" sz="1200" kern="1200" dirty="0">
                <a:solidFill>
                  <a:schemeClr val="tx1"/>
                </a:solidFill>
                <a:latin typeface="+mn-lt"/>
                <a:ea typeface="+mn-ea"/>
                <a:cs typeface="+mn-cs"/>
              </a:rPr>
              <a:t> are located between stream channels. In this area of land, precipitation either infiltrates or soaks into the ground or flows downhill into a stream channel as runoff.”</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“A watershed is a natural system that transports rainwater runoff and eroded sediment into the trunk stream and out of the basin at the drainage outlet for deposition elsewhere.”</a:t>
            </a:r>
          </a:p>
        </p:txBody>
      </p:sp>
      <p:sp>
        <p:nvSpPr>
          <p:cNvPr id="4" name="Slide Number Placeholder 3"/>
          <p:cNvSpPr>
            <a:spLocks noGrp="1"/>
          </p:cNvSpPr>
          <p:nvPr>
            <p:ph type="sldNum" sz="quarter" idx="10"/>
          </p:nvPr>
        </p:nvSpPr>
        <p:spPr/>
        <p:txBody>
          <a:bodyPr/>
          <a:lstStyle/>
          <a:p>
            <a:fld id="{ED6A4DE6-0BD7-41E4-BBDD-4E3037B592F4}" type="slidenum">
              <a:rPr lang="en-US" smtClean="0"/>
              <a:pPr/>
              <a:t>33</a:t>
            </a:fld>
            <a:endParaRPr lang="en-US"/>
          </a:p>
        </p:txBody>
      </p:sp>
    </p:spTree>
    <p:extLst>
      <p:ext uri="{BB962C8B-B14F-4D97-AF65-F5344CB8AC3E}">
        <p14:creationId xmlns:p14="http://schemas.microsoft.com/office/powerpoint/2010/main" val="3989288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a:t>
            </a:r>
            <a:r>
              <a:rPr lang="en-US" sz="1200" kern="1200" baseline="0" dirty="0">
                <a:solidFill>
                  <a:schemeClr val="tx1"/>
                </a:solidFill>
                <a:effectLst/>
                <a:latin typeface="+mn-lt"/>
                <a:ea typeface="+mn-ea"/>
                <a:cs typeface="+mn-cs"/>
              </a:rPr>
              <a:t> min</a:t>
            </a:r>
            <a:endParaRPr lang="en-US" sz="1200" kern="1200" dirty="0">
              <a:solidFill>
                <a:schemeClr val="tx1"/>
              </a:solidFill>
              <a:effectLst/>
              <a:latin typeface="+mn-lt"/>
              <a:ea typeface="+mn-ea"/>
              <a:cs typeface="+mn-cs"/>
            </a:endParaRP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“This slide shows a longitudinal profile of a river.”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“Natural rivers typically develop a profile along their length that curves upward like a dish. This is called a </a:t>
            </a:r>
            <a:r>
              <a:rPr lang="en-US" sz="1200" i="1" kern="1200" dirty="0">
                <a:solidFill>
                  <a:schemeClr val="tx1"/>
                </a:solidFill>
                <a:latin typeface="+mn-lt"/>
                <a:ea typeface="+mn-ea"/>
                <a:cs typeface="+mn-cs"/>
              </a:rPr>
              <a:t>concave-up longitudinal profile</a:t>
            </a:r>
            <a:r>
              <a:rPr lang="en-US" sz="1200" kern="1200" dirty="0">
                <a:solidFill>
                  <a:schemeClr val="tx1"/>
                </a:solidFill>
                <a:latin typeface="+mn-lt"/>
                <a:ea typeface="+mn-ea"/>
                <a:cs typeface="+mn-cs"/>
              </a:rPr>
              <a:t> because the concavity in the curve faces upward. This curve is steepest at its upper end near the headwaters and flattest at its lower end near the drainage outlet.”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“This concave shape forms because of the interaction between gravity and the mass of flowing water and sediment. It reflects the fact that the small headwater tributaries carry less water and sediment and thus require a steeper slope to move that small mass downhill. On the other hand, a large trunk stream carries much more water and sediment in the lower basin and thus only requires a gentle slope to move that greater mass downhill toward the outlet.”</a:t>
            </a:r>
            <a:r>
              <a:rPr lang="en-US" dirty="0"/>
              <a:t> </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D6A4DE6-0BD7-41E4-BBDD-4E3037B592F4}" type="slidenum">
              <a:rPr lang="en-US" smtClean="0"/>
              <a:pPr/>
              <a:t>34</a:t>
            </a:fld>
            <a:endParaRPr lang="en-US"/>
          </a:p>
        </p:txBody>
      </p:sp>
    </p:spTree>
    <p:extLst>
      <p:ext uri="{BB962C8B-B14F-4D97-AF65-F5344CB8AC3E}">
        <p14:creationId xmlns:p14="http://schemas.microsoft.com/office/powerpoint/2010/main" val="12305406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“Most rivers begin their journey in the mountainous headwaters area of a watershed and flow downward into a valley that leads to a drainage outlet at an ocean, a lake, or another bigger river.”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 rivers erode their profile, they may either cut their beds downward into hard rock or build their beds upward by depositing sediment. This results in two different types of river channels: a </a:t>
            </a:r>
            <a:r>
              <a:rPr lang="en-US" sz="1200" i="1" kern="1200" dirty="0">
                <a:solidFill>
                  <a:schemeClr val="tx1"/>
                </a:solidFill>
                <a:latin typeface="+mn-lt"/>
                <a:ea typeface="+mn-ea"/>
                <a:cs typeface="+mn-cs"/>
              </a:rPr>
              <a:t>bedrock channel,</a:t>
            </a:r>
            <a:r>
              <a:rPr lang="en-US" sz="1200" kern="1200" dirty="0">
                <a:solidFill>
                  <a:schemeClr val="tx1"/>
                </a:solidFill>
                <a:latin typeface="+mn-lt"/>
                <a:ea typeface="+mn-ea"/>
                <a:cs typeface="+mn-cs"/>
              </a:rPr>
              <a:t> where a river cuts a canyon in the hard rock of a mountain, or an </a:t>
            </a:r>
            <a:r>
              <a:rPr lang="en-US" sz="1200" i="1" kern="1200" dirty="0">
                <a:solidFill>
                  <a:schemeClr val="tx1"/>
                </a:solidFill>
                <a:latin typeface="+mn-lt"/>
                <a:ea typeface="+mn-ea"/>
                <a:cs typeface="+mn-cs"/>
              </a:rPr>
              <a:t>alluvial channel</a:t>
            </a:r>
            <a:r>
              <a:rPr lang="en-US" sz="1200" kern="1200" dirty="0">
                <a:solidFill>
                  <a:schemeClr val="tx1"/>
                </a:solidFill>
                <a:latin typeface="+mn-lt"/>
                <a:ea typeface="+mn-ea"/>
                <a:cs typeface="+mn-cs"/>
              </a:rPr>
              <a:t>, where a river builds up its bed by depositing sediment across a floodplain.”</a:t>
            </a:r>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35</a:t>
            </a:fld>
            <a:endParaRPr lang="en-US"/>
          </a:p>
        </p:txBody>
      </p:sp>
    </p:spTree>
    <p:extLst>
      <p:ext uri="{BB962C8B-B14F-4D97-AF65-F5344CB8AC3E}">
        <p14:creationId xmlns:p14="http://schemas.microsoft.com/office/powerpoint/2010/main" val="1889409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3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“This slide shows various types of sediment load.”</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“River channels carry both water and sediment. The sediment consists of broken particles of weathered rock that have eroded from the surface of the watershed. Fast-flowing river water carries the sediment down a channel and deposits it in another location where the water flow is slower.”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 </a:t>
            </a:r>
            <a:r>
              <a:rPr lang="en-US" sz="1200" i="1" kern="1200" dirty="0">
                <a:solidFill>
                  <a:schemeClr val="tx1"/>
                </a:solidFill>
                <a:latin typeface="+mn-lt"/>
                <a:ea typeface="+mn-ea"/>
                <a:cs typeface="+mn-cs"/>
              </a:rPr>
              <a:t>sediment load</a:t>
            </a:r>
            <a:r>
              <a:rPr lang="en-US" sz="1200" kern="1200" dirty="0">
                <a:solidFill>
                  <a:schemeClr val="tx1"/>
                </a:solidFill>
                <a:latin typeface="+mn-lt"/>
                <a:ea typeface="+mn-ea"/>
                <a:cs typeface="+mn-cs"/>
              </a:rPr>
              <a:t> of a river is defined as ‘the volume or mass of material a river transports in a given amount of time.’”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“There are three different types of sediment load in a river: (1) suspended load, (2) bed load, and (3) dissolved load.”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 </a:t>
            </a:r>
            <a:r>
              <a:rPr lang="en-US" sz="1200" i="1" kern="1200" dirty="0">
                <a:solidFill>
                  <a:schemeClr val="tx1"/>
                </a:solidFill>
                <a:latin typeface="+mn-lt"/>
                <a:ea typeface="+mn-ea"/>
                <a:cs typeface="+mn-cs"/>
              </a:rPr>
              <a:t>suspended load </a:t>
            </a:r>
            <a:r>
              <a:rPr lang="en-US" sz="1200" kern="1200" dirty="0">
                <a:solidFill>
                  <a:schemeClr val="tx1"/>
                </a:solidFill>
                <a:latin typeface="+mn-lt"/>
                <a:ea typeface="+mn-ea"/>
                <a:cs typeface="+mn-cs"/>
              </a:rPr>
              <a:t>consists of small grains that are carried aloft by turbulence in the flowing water. These small silt or sand grains turn river water brown during a flood.”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“A </a:t>
            </a:r>
            <a:r>
              <a:rPr lang="en-US" sz="1200" i="1" kern="1200" dirty="0">
                <a:solidFill>
                  <a:schemeClr val="tx1"/>
                </a:solidFill>
                <a:latin typeface="+mn-lt"/>
                <a:ea typeface="+mn-ea"/>
                <a:cs typeface="+mn-cs"/>
              </a:rPr>
              <a:t>bed load </a:t>
            </a:r>
            <a:r>
              <a:rPr lang="en-US" sz="1200" kern="1200" dirty="0">
                <a:solidFill>
                  <a:schemeClr val="tx1"/>
                </a:solidFill>
                <a:latin typeface="+mn-lt"/>
                <a:ea typeface="+mn-ea"/>
                <a:cs typeface="+mn-cs"/>
              </a:rPr>
              <a:t>consists of larger, heavier grains that roll, slide, or bounce along the bed as the flowing water carries them along. These are the pebbles and boulders we see on the bottom of a streambed when it’s dry.”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 “A </a:t>
            </a:r>
            <a:r>
              <a:rPr lang="en-US" sz="1200" i="1" kern="1200" dirty="0">
                <a:solidFill>
                  <a:schemeClr val="tx1"/>
                </a:solidFill>
                <a:latin typeface="+mn-lt"/>
                <a:ea typeface="+mn-ea"/>
                <a:cs typeface="+mn-cs"/>
              </a:rPr>
              <a:t>dissolved load </a:t>
            </a:r>
            <a:r>
              <a:rPr lang="en-US" sz="1200" kern="1200" dirty="0">
                <a:solidFill>
                  <a:schemeClr val="tx1"/>
                </a:solidFill>
                <a:latin typeface="+mn-lt"/>
                <a:ea typeface="+mn-ea"/>
                <a:cs typeface="+mn-cs"/>
              </a:rPr>
              <a:t>consists of ions that dissolve in the flowing water. The chemical weathering of rocks and minerals upstream produce these 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 “The physical particles of rock in suspended and bed loads are visible, but the chemical ions of a dissolved load are part of the flowing water and can’t be seen with the naked eye.”</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D6A4DE6-0BD7-41E4-BBDD-4E3037B592F4}" type="slidenum">
              <a:rPr lang="en-US" smtClean="0"/>
              <a:pPr/>
              <a:t>36</a:t>
            </a:fld>
            <a:endParaRPr lang="en-US"/>
          </a:p>
        </p:txBody>
      </p:sp>
    </p:spTree>
    <p:extLst>
      <p:ext uri="{BB962C8B-B14F-4D97-AF65-F5344CB8AC3E}">
        <p14:creationId xmlns:p14="http://schemas.microsoft.com/office/powerpoint/2010/main" val="2710387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2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“The equation on this slide illustrates stream-channel erosion.”</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“Rivers erode their beds by either removing sediment grains that have accumulated on the bed or by cutting directly into the hard bedrock beneath the sediment. Both of these processes require sufficient sideways force or </a:t>
            </a:r>
            <a:r>
              <a:rPr lang="en-US" sz="1200" i="1" kern="1200" dirty="0">
                <a:solidFill>
                  <a:schemeClr val="tx1"/>
                </a:solidFill>
                <a:latin typeface="+mn-lt"/>
                <a:ea typeface="+mn-ea"/>
                <a:cs typeface="+mn-cs"/>
              </a:rPr>
              <a:t>shear stress</a:t>
            </a:r>
            <a:r>
              <a:rPr lang="en-US" sz="1200" kern="1200" dirty="0">
                <a:solidFill>
                  <a:schemeClr val="tx1"/>
                </a:solidFill>
                <a:latin typeface="+mn-lt"/>
                <a:ea typeface="+mn-ea"/>
                <a:cs typeface="+mn-cs"/>
              </a:rPr>
              <a:t> exerted by the column of flowing water. This </a:t>
            </a:r>
            <a:r>
              <a:rPr lang="en-US" sz="1200" i="1" kern="1200" dirty="0">
                <a:solidFill>
                  <a:schemeClr val="tx1"/>
                </a:solidFill>
                <a:latin typeface="+mn-lt"/>
                <a:ea typeface="+mn-ea"/>
                <a:cs typeface="+mn-cs"/>
              </a:rPr>
              <a:t>bed shear stress</a:t>
            </a:r>
            <a:r>
              <a:rPr lang="en-US" sz="1200" kern="1200" dirty="0">
                <a:solidFill>
                  <a:schemeClr val="tx1"/>
                </a:solidFill>
                <a:latin typeface="+mn-lt"/>
                <a:ea typeface="+mn-ea"/>
                <a:cs typeface="+mn-cs"/>
              </a:rPr>
              <a:t> is proportional to the water depth, or </a:t>
            </a:r>
            <a:r>
              <a:rPr lang="en-US" sz="1200" i="1" kern="1200" dirty="0">
                <a:solidFill>
                  <a:schemeClr val="tx1"/>
                </a:solidFill>
                <a:latin typeface="+mn-lt"/>
                <a:ea typeface="+mn-ea"/>
                <a:cs typeface="+mn-cs"/>
              </a:rPr>
              <a:t>mass</a:t>
            </a:r>
            <a:r>
              <a:rPr lang="en-US" sz="1200" kern="1200" dirty="0">
                <a:solidFill>
                  <a:schemeClr val="tx1"/>
                </a:solidFill>
                <a:latin typeface="+mn-lt"/>
                <a:ea typeface="+mn-ea"/>
                <a:cs typeface="+mn-cs"/>
              </a:rPr>
              <a:t>, and the steepness, or </a:t>
            </a:r>
            <a:r>
              <a:rPr lang="en-US" sz="1200" i="1" kern="1200" dirty="0">
                <a:solidFill>
                  <a:schemeClr val="tx1"/>
                </a:solidFill>
                <a:latin typeface="+mn-lt"/>
                <a:ea typeface="+mn-ea"/>
                <a:cs typeface="+mn-cs"/>
              </a:rPr>
              <a:t>slope</a:t>
            </a:r>
            <a:r>
              <a:rPr lang="en-US" sz="1200" kern="1200" dirty="0">
                <a:solidFill>
                  <a:schemeClr val="tx1"/>
                </a:solidFill>
                <a:latin typeface="+mn-lt"/>
                <a:ea typeface="+mn-ea"/>
                <a:cs typeface="+mn-cs"/>
              </a:rPr>
              <a:t>, of the stream channel.”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“With greater water flow, water depth increases, which means that more mass is pressing down on the streambed. With a steeper stream channel, more of that mass is directed downhill, increasing the sideways force or shear stress on the streambed. So more water and/or a steeper streambed increase erosion.”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“We’ll test these ideas later using a stream-table model. This type of model can show us how increasing or decreasing water flow and/or changing the tilt of the stream table affect erosion and deposition.”</a:t>
            </a:r>
            <a:r>
              <a:rPr lang="en-US" dirty="0"/>
              <a:t> </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D6A4DE6-0BD7-41E4-BBDD-4E3037B592F4}" type="slidenum">
              <a:rPr lang="en-US" smtClean="0"/>
              <a:pPr/>
              <a:t>37</a:t>
            </a:fld>
            <a:endParaRPr lang="en-US"/>
          </a:p>
        </p:txBody>
      </p:sp>
    </p:spTree>
    <p:extLst>
      <p:ext uri="{BB962C8B-B14F-4D97-AF65-F5344CB8AC3E}">
        <p14:creationId xmlns:p14="http://schemas.microsoft.com/office/powerpoint/2010/main" val="4230957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2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“Water depth and channel steepness determine the speed at which river water flows. So flow velocity is also related to a river’s ability to erode its bed.”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graph on this slide plots water velocity versus the size of sediment grains that can be lifted off the bed.”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“On the left side of the graph, faster water flow, with deeper water and a steeper channel, is required to move large sediment grains like cobbles and boulders. In the middle, smaller grains, such as grains of sand, can be moved with slower velocities of water, shallower water, and a gentler slope. But on the right side, faster velocities of water are required to move the smallest grains of silt and clay because those grains are sticky or cohesive.”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“So it’s hardest for a stream to erode big boulders and sticky clay from its bed, and it’s easiest to move small, loose grains of sand.” </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D6A4DE6-0BD7-41E4-BBDD-4E3037B592F4}" type="slidenum">
              <a:rPr lang="en-US" smtClean="0"/>
              <a:pPr/>
              <a:t>38</a:t>
            </a:fld>
            <a:endParaRPr lang="en-US"/>
          </a:p>
        </p:txBody>
      </p:sp>
    </p:spTree>
    <p:extLst>
      <p:ext uri="{BB962C8B-B14F-4D97-AF65-F5344CB8AC3E}">
        <p14:creationId xmlns:p14="http://schemas.microsoft.com/office/powerpoint/2010/main" val="3848270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2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“To better understand river erosion and deposition, we need to understand the important concept of </a:t>
            </a:r>
            <a:r>
              <a:rPr lang="en-US" sz="1200" i="1" kern="1200" dirty="0">
                <a:solidFill>
                  <a:schemeClr val="tx1"/>
                </a:solidFill>
                <a:latin typeface="+mn-lt"/>
                <a:ea typeface="+mn-ea"/>
                <a:cs typeface="+mn-cs"/>
              </a:rPr>
              <a:t>dynamic equilibrium</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“According to this concept, rivers are dynamic systems that respond to changing conditions within the watershed. As plate tectonics build up Earth’s surface and erosion wears it down, rivers respond by adjusting their profile to achieve a balance between opposing forces. If any characteristic of a river changes, such as its channel shape or the flow of water and sediment, other characteristics will adjust to achieve a new balance or equilibrium. The dish-shaped profile we discussed earlier is an expression of dynamic equilibrium.”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Geomorphologists</a:t>
            </a:r>
            <a:r>
              <a:rPr lang="en-US" sz="1200" kern="1200" dirty="0">
                <a:solidFill>
                  <a:schemeClr val="tx1"/>
                </a:solidFill>
                <a:latin typeface="+mn-lt"/>
                <a:ea typeface="+mn-ea"/>
                <a:cs typeface="+mn-cs"/>
              </a:rPr>
              <a:t> refer to this balanced form as a </a:t>
            </a:r>
            <a:r>
              <a:rPr lang="en-US" sz="1200" i="1" kern="1200" dirty="0">
                <a:solidFill>
                  <a:schemeClr val="tx1"/>
                </a:solidFill>
                <a:latin typeface="+mn-lt"/>
                <a:ea typeface="+mn-ea"/>
                <a:cs typeface="+mn-cs"/>
              </a:rPr>
              <a:t>graded river profile</a:t>
            </a:r>
            <a:r>
              <a:rPr lang="en-US" sz="1200" kern="1200" dirty="0">
                <a:solidFill>
                  <a:schemeClr val="tx1"/>
                </a:solidFill>
                <a:latin typeface="+mn-lt"/>
                <a:ea typeface="+mn-ea"/>
                <a:cs typeface="+mn-cs"/>
              </a:rPr>
              <a:t>. A graded river is a river in equilibrium or balance with the prevailing conditions in the watershed.”</a:t>
            </a:r>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39</a:t>
            </a:fld>
            <a:endParaRPr lang="en-US"/>
          </a:p>
        </p:txBody>
      </p:sp>
    </p:spTree>
    <p:extLst>
      <p:ext uri="{BB962C8B-B14F-4D97-AF65-F5344CB8AC3E}">
        <p14:creationId xmlns:p14="http://schemas.microsoft.com/office/powerpoint/2010/main" val="2096159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ED56C7EF-D84D-43AB-A44A-19168EA9E620}" type="slidenum">
              <a:rPr lang="en-US" smtClean="0"/>
              <a:pPr eaLnBrk="1" hangingPunct="1"/>
              <a:t>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dirty="0"/>
              <a:t>1 min</a:t>
            </a:r>
          </a:p>
          <a:p>
            <a:pPr eaLnBrk="1" hangingPunct="1"/>
            <a:endParaRPr lang="en-US" dirty="0"/>
          </a:p>
          <a:p>
            <a:pPr lvl="0" fontAlgn="base"/>
            <a:r>
              <a:rPr lang="en-US" sz="1200" u="none" strike="noStrike" kern="1200" dirty="0">
                <a:solidFill>
                  <a:schemeClr val="tx1"/>
                </a:solidFill>
                <a:effectLst/>
                <a:latin typeface="+mn-lt"/>
                <a:ea typeface="+mn-ea"/>
                <a:cs typeface="+mn-cs"/>
              </a:rPr>
              <a:t>a. Introduce the focus questions that will guide today’s work.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“Like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4 and 5, the goal of strategy 6 is to move student thinking forward toward deeper understandings of science ideas.”</a:t>
            </a:r>
            <a:endParaRPr lang="en-US" dirty="0"/>
          </a:p>
        </p:txBody>
      </p:sp>
    </p:spTree>
    <p:extLst>
      <p:ext uri="{BB962C8B-B14F-4D97-AF65-F5344CB8AC3E}">
        <p14:creationId xmlns:p14="http://schemas.microsoft.com/office/powerpoint/2010/main" val="1068850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 min</a:t>
            </a:r>
          </a:p>
          <a:p>
            <a:pPr marL="342900" lvl="0" indent="-342900">
              <a:buFont typeface="+mj-lt"/>
              <a:buAutoNum type="alphaLcParenR"/>
            </a:pPr>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“Four basic parameters control river equilibrium: (1) sediment load (L), (2) average sediment grain size (D</a:t>
            </a:r>
            <a:r>
              <a:rPr lang="en-US" sz="1200" kern="1200" baseline="-25000" dirty="0">
                <a:solidFill>
                  <a:schemeClr val="tx1"/>
                </a:solidFill>
                <a:latin typeface="+mn-lt"/>
                <a:ea typeface="+mn-ea"/>
                <a:cs typeface="+mn-cs"/>
              </a:rPr>
              <a:t>50</a:t>
            </a:r>
            <a:r>
              <a:rPr lang="en-US" sz="1200" kern="1200" dirty="0">
                <a:solidFill>
                  <a:schemeClr val="tx1"/>
                </a:solidFill>
                <a:latin typeface="+mn-lt"/>
                <a:ea typeface="+mn-ea"/>
                <a:cs typeface="+mn-cs"/>
              </a:rPr>
              <a:t>), (3) channel slope (S), and (4) water flow or discharge (Q).”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equation on the slide, called </a:t>
            </a:r>
            <a:r>
              <a:rPr lang="en-US" sz="1200" i="1" kern="1200" dirty="0">
                <a:solidFill>
                  <a:schemeClr val="tx1"/>
                </a:solidFill>
                <a:latin typeface="+mn-lt"/>
                <a:ea typeface="+mn-ea"/>
                <a:cs typeface="+mn-cs"/>
              </a:rPr>
              <a:t>Lane’s balance</a:t>
            </a:r>
            <a:r>
              <a:rPr lang="en-US" sz="1200" kern="1200" dirty="0">
                <a:solidFill>
                  <a:schemeClr val="tx1"/>
                </a:solidFill>
                <a:latin typeface="+mn-lt"/>
                <a:ea typeface="+mn-ea"/>
                <a:cs typeface="+mn-cs"/>
              </a:rPr>
              <a:t>, is a mathematical relationship that expresses this equilibrium. L x D</a:t>
            </a:r>
            <a:r>
              <a:rPr lang="en-US" sz="1200" kern="1200" baseline="-25000" dirty="0">
                <a:solidFill>
                  <a:schemeClr val="tx1"/>
                </a:solidFill>
                <a:latin typeface="+mn-lt"/>
                <a:ea typeface="+mn-ea"/>
                <a:cs typeface="+mn-cs"/>
              </a:rPr>
              <a:t>50</a:t>
            </a:r>
            <a:r>
              <a:rPr lang="en-US" sz="1200" kern="1200" dirty="0">
                <a:solidFill>
                  <a:schemeClr val="tx1"/>
                </a:solidFill>
                <a:latin typeface="+mn-lt"/>
                <a:ea typeface="+mn-ea"/>
                <a:cs typeface="+mn-cs"/>
              </a:rPr>
              <a:t> is proportional to S x Q.”</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“If any of these four parameters is altered, the other three will adjust to achieve a new balance or equilibrium.”</a:t>
            </a:r>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40</a:t>
            </a:fld>
            <a:endParaRPr lang="en-US"/>
          </a:p>
        </p:txBody>
      </p:sp>
    </p:spTree>
    <p:extLst>
      <p:ext uri="{BB962C8B-B14F-4D97-AF65-F5344CB8AC3E}">
        <p14:creationId xmlns:p14="http://schemas.microsoft.com/office/powerpoint/2010/main" val="3373024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“This photo of Death</a:t>
            </a:r>
            <a:r>
              <a:rPr lang="en-US" sz="1200" kern="1200" baseline="0" dirty="0">
                <a:solidFill>
                  <a:schemeClr val="tx1"/>
                </a:solidFill>
                <a:latin typeface="+mn-lt"/>
                <a:ea typeface="+mn-ea"/>
                <a:cs typeface="+mn-cs"/>
              </a:rPr>
              <a:t> Valley, California, </a:t>
            </a:r>
            <a:r>
              <a:rPr lang="en-US" sz="1200" kern="1200" dirty="0">
                <a:solidFill>
                  <a:schemeClr val="tx1"/>
                </a:solidFill>
                <a:latin typeface="+mn-lt"/>
                <a:ea typeface="+mn-ea"/>
                <a:cs typeface="+mn-cs"/>
              </a:rPr>
              <a:t>is an excellent example of a graded stream. The stream channel follows a concave-up graded profile from its head on the mountainside to its base on the alluvial fan.”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“Scarps, or steep slopes, are visible at the base of the hill, and with repeated earthquakes on the mountain-front fault, the mountain block rises and the valley bottom drops down. To maintain an equilibrium-graded profile, the stream erodes its bed upstream, cutting a deeper canyon into the rock, and deposits sediment downstream, building up its bed on the alluvial fan.”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“Think about how this relates to your observations during our stream-table investigation.”</a:t>
            </a:r>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41</a:t>
            </a:fld>
            <a:endParaRPr lang="en-US"/>
          </a:p>
        </p:txBody>
      </p:sp>
    </p:spTree>
    <p:extLst>
      <p:ext uri="{BB962C8B-B14F-4D97-AF65-F5344CB8AC3E}">
        <p14:creationId xmlns:p14="http://schemas.microsoft.com/office/powerpoint/2010/main" val="5896175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Less than 1 min</a:t>
            </a:r>
          </a:p>
          <a:p>
            <a:pPr lvl="0"/>
            <a:endParaRPr lang="en-US" sz="1200" kern="1200" dirty="0">
              <a:solidFill>
                <a:schemeClr val="tx1"/>
              </a:solidFill>
              <a:effectLst/>
              <a:latin typeface="+mn-lt"/>
              <a:ea typeface="+mn-ea"/>
              <a:cs typeface="+mn-cs"/>
            </a:endParaRPr>
          </a:p>
          <a:p>
            <a:pPr marL="228600" indent="-228600">
              <a:buFont typeface="+mj-lt"/>
              <a:buNone/>
            </a:pPr>
            <a:r>
              <a:rPr lang="en-US" sz="1200" kern="1200" dirty="0">
                <a:solidFill>
                  <a:schemeClr val="tx1"/>
                </a:solidFill>
                <a:latin typeface="+mn-lt"/>
                <a:ea typeface="+mn-ea"/>
                <a:cs typeface="+mn-cs"/>
              </a:rPr>
              <a:t>a. “Next, we’ll explore science ideas about Earth’s changing surface from lesson 6b.” </a:t>
            </a:r>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42</a:t>
            </a:fld>
            <a:endParaRPr lang="en-US"/>
          </a:p>
        </p:txBody>
      </p:sp>
    </p:spTree>
    <p:extLst>
      <p:ext uri="{BB962C8B-B14F-4D97-AF65-F5344CB8AC3E}">
        <p14:creationId xmlns:p14="http://schemas.microsoft.com/office/powerpoint/2010/main" val="33815856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Less than 1 min</a:t>
            </a:r>
            <a:endParaRPr lang="en-US" sz="1800" kern="1200" dirty="0">
              <a:solidFill>
                <a:schemeClr val="tx1"/>
              </a:solidFill>
              <a:effectLst/>
              <a:latin typeface="+mn-lt"/>
              <a:ea typeface="+mn-ea"/>
              <a:cs typeface="+mn-cs"/>
            </a:endParaRP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Review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this question from ECS lesson 6a will guide student learning throughout ECS lesson 6b</a:t>
            </a:r>
            <a:r>
              <a:rPr lang="en-US" sz="1200" kern="1200" baseline="0" dirty="0">
                <a:solidFill>
                  <a:schemeClr val="tx1"/>
                </a:solidFill>
                <a:latin typeface="+mn-lt"/>
                <a:ea typeface="+mn-ea"/>
                <a:cs typeface="+mn-cs"/>
              </a:rPr>
              <a:t> as well</a:t>
            </a:r>
            <a:r>
              <a:rPr lang="en-US" sz="120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5 min</a:t>
            </a:r>
          </a:p>
          <a:p>
            <a:pPr lvl="0"/>
            <a:endParaRPr lang="en-US" sz="16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“Examine these two photographs of a stream-table model juxtaposed with a real stream and discuss with an elbow partner how the model compares with a real stream. See if you can come up with three similarities and three differences. Then write your ideas in your science notebooks.” </a:t>
            </a:r>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44</a:t>
            </a:fld>
            <a:endParaRPr lang="en-US"/>
          </a:p>
        </p:txBody>
      </p:sp>
    </p:spTree>
    <p:extLst>
      <p:ext uri="{BB962C8B-B14F-4D97-AF65-F5344CB8AC3E}">
        <p14:creationId xmlns:p14="http://schemas.microsoft.com/office/powerpoint/2010/main" val="10828818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10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Read the first two questions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Call on pairs to share their ideas for answering these questions, citing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similarities and differences they recorded in their notebooks to support their answers. Probe participants’ responses and elicit differing points of view.</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Then read the third question on the slide and invite several participants to share their ideas. Probe and challenge their responses.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330399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10 min</a:t>
            </a:r>
          </a:p>
          <a:p>
            <a:pPr lvl="0"/>
            <a:endParaRPr lang="en-US" sz="16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“As we reflect on the</a:t>
            </a:r>
            <a:r>
              <a:rPr lang="en-US" sz="1200" kern="1200" baseline="0" dirty="0">
                <a:solidFill>
                  <a:schemeClr val="tx1"/>
                </a:solidFill>
                <a:latin typeface="+mn-lt"/>
                <a:ea typeface="+mn-ea"/>
                <a:cs typeface="+mn-cs"/>
              </a:rPr>
              <a:t> first content deepening </a:t>
            </a:r>
            <a:r>
              <a:rPr lang="en-US" sz="1200" kern="1200" dirty="0">
                <a:solidFill>
                  <a:schemeClr val="tx1"/>
                </a:solidFill>
                <a:latin typeface="+mn-lt"/>
                <a:ea typeface="+mn-ea"/>
                <a:cs typeface="+mn-cs"/>
              </a:rPr>
              <a:t>focus question from ECS lesson 6, let’s revisit the focus question from lesson 5 as well. Think about how today’s investigations answer both questions.”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Review the focus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“To answer these questions, make a claim and support it with evidence and reasoning from today’s investigations.”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 others share their claims, listen carefully and be ready to agree, disagree, ask questions, or add on. Make sure to support your arguments using evidence and reasoning from today’s investigations.”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During this discussion, record key ideas on chart paper.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5 min</a:t>
            </a:r>
          </a:p>
          <a:p>
            <a:pPr lvl="0"/>
            <a:endParaRPr lang="en-US" sz="16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Review the key science ideas on the slide that answer the focus questions from ECS lessons 5 and 6. Emphasize that participants’ observations and evidence from today’s investigations helped shape these responses.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“Does everyone agree with these ideas? Would you like to add or revise anything?”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copy these ideas into their science notebooks under the focus questions for lessons 5 and 6.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Less than 1 min</a:t>
            </a:r>
          </a:p>
          <a:p>
            <a:pPr marL="228600" indent="-228600">
              <a:buFont typeface="+mj-lt"/>
              <a:buNone/>
            </a:pPr>
            <a:endParaRPr lang="en-US" sz="1200" kern="1200" dirty="0">
              <a:solidFill>
                <a:schemeClr val="tx1"/>
              </a:solidFill>
              <a:effectLst/>
              <a:latin typeface="+mn-lt"/>
              <a:ea typeface="+mn-ea"/>
              <a:cs typeface="+mn-cs"/>
            </a:endParaRPr>
          </a:p>
          <a:p>
            <a:pPr marL="228600" indent="-228600">
              <a:buFont typeface="+mj-lt"/>
              <a:buNone/>
            </a:pP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“Now we’ll explore science ideas about Earth’s changing surface from lesson 7a.”</a:t>
            </a:r>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48</a:t>
            </a:fld>
            <a:endParaRPr lang="en-US"/>
          </a:p>
        </p:txBody>
      </p:sp>
    </p:spTree>
    <p:extLst>
      <p:ext uri="{BB962C8B-B14F-4D97-AF65-F5344CB8AC3E}">
        <p14:creationId xmlns:p14="http://schemas.microsoft.com/office/powerpoint/2010/main" val="17253731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Less than 1 min</a:t>
            </a:r>
            <a:endParaRPr lang="en-US" sz="1800" kern="1200" dirty="0">
              <a:solidFill>
                <a:schemeClr val="tx1"/>
              </a:solidFill>
              <a:effectLst/>
              <a:latin typeface="+mn-lt"/>
              <a:ea typeface="+mn-ea"/>
              <a:cs typeface="+mn-cs"/>
            </a:endParaRP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Read the focus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question will guide student learning throughout ECS lesson 7a.”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write this question in their science notebooks and draw a box around it.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min</a:t>
            </a:r>
          </a:p>
          <a:p>
            <a:endParaRPr lang="en-US" baseline="0" dirty="0"/>
          </a:p>
          <a:p>
            <a:pPr lvl="0"/>
            <a:r>
              <a:rPr lang="en-US" sz="1200" kern="1200" dirty="0">
                <a:solidFill>
                  <a:schemeClr val="tx1"/>
                </a:solidFill>
                <a:latin typeface="+mn-lt"/>
                <a:ea typeface="+mn-ea"/>
                <a:cs typeface="+mn-cs"/>
              </a:rPr>
              <a:t>a. Draw participants’ attention to the new strategy highlighted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“Strategy 6 is the third STL strategy that is a type of activity designed to move student thinking forward.”</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247120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a:t>
            </a:r>
            <a:r>
              <a:rPr lang="en-US" dirty="0"/>
              <a:t> min</a:t>
            </a:r>
          </a:p>
          <a:p>
            <a:endParaRPr lang="en-US" dirty="0"/>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Review the unit central questions on the slide and remind participants that these questions will guide student learning throughout the entire series of ECS lessons.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Explain that the purpose of lesson 7 is for students to summarize what they’ve learned about Earth’s changing surface throughout the unit and develop answers for these questions.</a:t>
            </a:r>
            <a:endParaRPr lang="en-US" sz="14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Less than 1 min</a:t>
            </a:r>
          </a:p>
          <a:p>
            <a:pPr marL="342900" lvl="0" indent="-342900">
              <a:buFont typeface="+mj-lt"/>
              <a:buAutoNum type="alphaLcParenR"/>
            </a:pPr>
            <a:endParaRPr lang="en-US" sz="1800" kern="1200" dirty="0">
              <a:solidFill>
                <a:schemeClr val="tx1"/>
              </a:solidFill>
              <a:effectLst/>
              <a:latin typeface="+mn-lt"/>
              <a:ea typeface="+mn-ea"/>
              <a:cs typeface="+mn-cs"/>
            </a:endParaRPr>
          </a:p>
          <a:p>
            <a:pPr marL="0" lvl="0" indent="0">
              <a:buFont typeface="+mj-lt"/>
              <a:buNone/>
            </a:pPr>
            <a:r>
              <a:rPr lang="en-US" sz="1200" kern="1200" dirty="0">
                <a:solidFill>
                  <a:schemeClr val="tx1"/>
                </a:solidFill>
                <a:latin typeface="+mn-lt"/>
                <a:ea typeface="+mn-ea"/>
                <a:cs typeface="+mn-cs"/>
              </a:rPr>
              <a:t>a. “For our next investigation, you’ll work with your elbow partner to answer a series of questions about the processes that build up and wear down Earth’s surface.”</a:t>
            </a:r>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51</a:t>
            </a:fld>
            <a:endParaRPr lang="en-US"/>
          </a:p>
        </p:txBody>
      </p:sp>
    </p:spTree>
    <p:extLst>
      <p:ext uri="{BB962C8B-B14F-4D97-AF65-F5344CB8AC3E}">
        <p14:creationId xmlns:p14="http://schemas.microsoft.com/office/powerpoint/2010/main" val="13881159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10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Have participants pair up with their elbow partners.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“The questions on this slide focus on the processes involved in building up Earth’s surface.”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these questions with your partners and write your answers in your science notebooks.”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8475122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10 min</a:t>
            </a:r>
          </a:p>
          <a:p>
            <a:pPr lvl="0"/>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“The questions on this slide relate to weathering, erosion, and deposition. Think about whether these processes are involved in building up or wearing down Earth’s surface.”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these questions with your partners and write your answers in your science notebooks.” </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289738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15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Distribute handout 4.11 (Building Up and Wearing Down Earth’s Surface).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Inform participants that they’ll work independently on this activity.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Walk participants through the instructions on the slide and ask if they have any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Read the scenarios on the handout one at a time. Give participants about 30 seconds to think about their answers and record them on the handout.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Read through each scenario again and direct participants to indicate their answers to the following questions with a show of hands:</a:t>
            </a:r>
          </a:p>
          <a:p>
            <a:pPr marL="457200" indent="-137160">
              <a:buFont typeface="Arial" pitchFamily="34" charset="0"/>
              <a:buChar char="•"/>
            </a:pPr>
            <a:r>
              <a:rPr lang="en-US" sz="1200" kern="1200" dirty="0">
                <a:solidFill>
                  <a:schemeClr val="tx1"/>
                </a:solidFill>
                <a:latin typeface="+mn-lt"/>
                <a:ea typeface="+mn-ea"/>
                <a:cs typeface="+mn-cs"/>
              </a:rPr>
              <a:t>“How many think this is an example of building up Earth’s surface?”</a:t>
            </a:r>
          </a:p>
          <a:p>
            <a:pPr marL="457200" indent="-137160">
              <a:buFont typeface="Arial" pitchFamily="34" charset="0"/>
              <a:buChar char="•"/>
            </a:pPr>
            <a:r>
              <a:rPr lang="en-US" sz="1200" kern="1200" dirty="0">
                <a:solidFill>
                  <a:schemeClr val="tx1"/>
                </a:solidFill>
                <a:latin typeface="+mn-lt"/>
                <a:ea typeface="+mn-ea"/>
                <a:cs typeface="+mn-cs"/>
              </a:rPr>
              <a:t>“How many think this is an example of wearing down Earth’s surface?”</a:t>
            </a:r>
          </a:p>
          <a:p>
            <a:pPr marL="457200" indent="-137160">
              <a:buFont typeface="Arial" pitchFamily="34" charset="0"/>
              <a:buChar char="•"/>
            </a:pPr>
            <a:r>
              <a:rPr lang="en-US" sz="1200" kern="1200" dirty="0">
                <a:solidFill>
                  <a:schemeClr val="tx1"/>
                </a:solidFill>
                <a:latin typeface="+mn-lt"/>
                <a:ea typeface="+mn-ea"/>
                <a:cs typeface="+mn-cs"/>
              </a:rPr>
              <a:t>“What is the cause of each scenario? What process is involved?”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Record participants’ answers on chart paper and reach a consensus on each scenario.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8562423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Less than 1 min</a:t>
            </a:r>
          </a:p>
          <a:p>
            <a:pPr marL="228600" indent="-228600">
              <a:buFont typeface="+mj-lt"/>
              <a:buNone/>
            </a:pPr>
            <a:endParaRPr lang="en-US" sz="1200" kern="1200" dirty="0">
              <a:solidFill>
                <a:schemeClr val="tx1"/>
              </a:solidFill>
              <a:effectLst/>
              <a:latin typeface="+mn-lt"/>
              <a:ea typeface="+mn-ea"/>
              <a:cs typeface="+mn-cs"/>
            </a:endParaRPr>
          </a:p>
          <a:p>
            <a:pPr marL="228600" indent="-228600">
              <a:buFont typeface="+mj-lt"/>
              <a:buNone/>
            </a:pP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“For our final investigation, we’ll explore ideas about Earth’s changing surface from lesson 7b.” </a:t>
            </a:r>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55</a:t>
            </a:fld>
            <a:endParaRPr lang="en-US"/>
          </a:p>
        </p:txBody>
      </p:sp>
    </p:spTree>
    <p:extLst>
      <p:ext uri="{BB962C8B-B14F-4D97-AF65-F5344CB8AC3E}">
        <p14:creationId xmlns:p14="http://schemas.microsoft.com/office/powerpoint/2010/main" val="41931036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Less than 1 min</a:t>
            </a:r>
            <a:endParaRPr lang="en-US" sz="1800" kern="1200" dirty="0">
              <a:solidFill>
                <a:schemeClr val="tx1"/>
              </a:solidFill>
              <a:effectLst/>
              <a:latin typeface="+mn-lt"/>
              <a:ea typeface="+mn-ea"/>
              <a:cs typeface="+mn-cs"/>
            </a:endParaRP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Review the focus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this question from ECS lesson 7a will guide student learning throughout lesson 7b as well.</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a:t>
            </a:r>
            <a:r>
              <a:rPr lang="en-US" dirty="0"/>
              <a:t> min</a:t>
            </a:r>
          </a:p>
          <a:p>
            <a:endParaRPr lang="en-US" dirty="0"/>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Review the unit central questions on the slide.</a:t>
            </a:r>
            <a:endParaRPr lang="en-US" sz="14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Have participants pair up with their elbow partners again.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image on this slide is a digital topographic model of the San Gabriel Mountains that rise above Pomona.”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“This investigation will focus on the processes that shape these mountains.”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Ask participants to think about the question on the slide.</a:t>
            </a:r>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58</a:t>
            </a:fld>
            <a:endParaRPr lang="en-US"/>
          </a:p>
        </p:txBody>
      </p:sp>
    </p:spTree>
    <p:extLst>
      <p:ext uri="{BB962C8B-B14F-4D97-AF65-F5344CB8AC3E}">
        <p14:creationId xmlns:p14="http://schemas.microsoft.com/office/powerpoint/2010/main" val="29328228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15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Have participants locate ECS handouts 4.1 (Map of Plate Boundaries around the World) and 4.2 (Physical Map of the World) in their lesson plans binders.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Read the questions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your ideas for answering these questions with your partners. Then write your answers in your science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share their ideas and evidence with the group. Probe participants’ responses and elicit differing points of view.</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481251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a:t>
            </a:r>
            <a:r>
              <a:rPr lang="en-US" baseline="0" dirty="0"/>
              <a:t>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you need some time to catch up on day-3 activities, you can skip this slide. However, this activity is beneficial for reviewing strategy 5 (constructing explanations) and helping participants understand why explanation building is such important work in science and beyond.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For this segment, allot 5 minutes for reading, 10 minutes to prepare for a group share-out, and 10 minutes for the share-out. </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 Divide participants into three groups or pairs. Assign each group a number (1, 2, 3).</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Direct participants to three handouts:</a:t>
            </a:r>
          </a:p>
          <a:p>
            <a:pPr marL="457200" indent="-228600">
              <a:buFont typeface="+mj-lt"/>
              <a:buAutoNum type="arabicPeriod"/>
            </a:pPr>
            <a:r>
              <a:rPr lang="en-US" sz="1200" kern="1200" dirty="0">
                <a:solidFill>
                  <a:schemeClr val="tx1"/>
                </a:solidFill>
                <a:latin typeface="+mn-lt"/>
                <a:ea typeface="+mn-ea"/>
                <a:cs typeface="+mn-cs"/>
              </a:rPr>
              <a:t>Importance of Engaging Students in Constructing Scientific Explanations (handout 4.1 in PD program binder)</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(This handout describes what groups are to do with the following two handouts.)</a:t>
            </a:r>
          </a:p>
          <a:p>
            <a:pPr marL="457200" indent="-228600">
              <a:buFont typeface="+mj-lt"/>
              <a:buAutoNum type="arabicPeriod"/>
            </a:pPr>
            <a:r>
              <a:rPr lang="en-US" sz="1200" kern="1200" dirty="0">
                <a:solidFill>
                  <a:schemeClr val="tx1"/>
                </a:solidFill>
                <a:latin typeface="+mn-lt"/>
                <a:ea typeface="+mn-ea"/>
                <a:cs typeface="+mn-cs"/>
              </a:rPr>
              <a:t>Student Work from </a:t>
            </a:r>
            <a:r>
              <a:rPr lang="en-US" sz="1200" kern="1200" dirty="0" err="1">
                <a:solidFill>
                  <a:schemeClr val="tx1"/>
                </a:solidFill>
                <a:latin typeface="+mn-lt"/>
                <a:ea typeface="+mn-ea"/>
                <a:cs typeface="+mn-cs"/>
              </a:rPr>
              <a:t>Zembal</a:t>
            </a:r>
            <a:r>
              <a:rPr lang="en-US" sz="1200" kern="1200" dirty="0">
                <a:solidFill>
                  <a:schemeClr val="tx1"/>
                </a:solidFill>
                <a:latin typeface="+mn-lt"/>
                <a:ea typeface="+mn-ea"/>
                <a:cs typeface="+mn-cs"/>
              </a:rPr>
              <a:t>-Saul Book </a:t>
            </a:r>
            <a:r>
              <a:rPr lang="en-US" sz="1200" i="1" kern="1200" dirty="0">
                <a:solidFill>
                  <a:schemeClr val="tx1"/>
                </a:solidFill>
                <a:latin typeface="+mn-lt"/>
                <a:ea typeface="+mn-ea"/>
                <a:cs typeface="+mn-cs"/>
              </a:rPr>
              <a:t>What’s Your Evidence</a:t>
            </a:r>
            <a:r>
              <a:rPr lang="en-US" sz="1200" kern="1200" dirty="0">
                <a:solidFill>
                  <a:schemeClr val="tx1"/>
                </a:solidFill>
                <a:latin typeface="+mn-lt"/>
                <a:ea typeface="+mn-ea"/>
                <a:cs typeface="+mn-cs"/>
              </a:rPr>
              <a:t>? (handout 4.2 in PD binder) (Group 1’s task is linked to this handout.)</a:t>
            </a:r>
          </a:p>
          <a:p>
            <a:pPr marL="457200" indent="-228600">
              <a:buFont typeface="+mj-lt"/>
              <a:buAutoNum type="arabicPeriod"/>
            </a:pPr>
            <a:r>
              <a:rPr lang="en-US" sz="1200" kern="1200" dirty="0">
                <a:solidFill>
                  <a:schemeClr val="tx1"/>
                </a:solidFill>
                <a:latin typeface="+mn-lt"/>
                <a:ea typeface="+mn-ea"/>
                <a:cs typeface="+mn-cs"/>
              </a:rPr>
              <a:t>Benefits of Engaging Students in Constructing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Scientific Explanations (handout 4.3 in PD binder) (Tasks for Groups 2 and 3 are linked to this handout.)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After participants have read the designated handouts for their groups and completed their assigned tasks, invite them to share out.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29792905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15 min</a:t>
            </a:r>
          </a:p>
          <a:p>
            <a:pPr lvl="0"/>
            <a:endParaRPr lang="en-US" sz="18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Distribute a plastic relief map of the United States (from ECS lesson 1a) to each pair of participants. </a:t>
            </a:r>
          </a:p>
          <a:p>
            <a:pPr marL="0" lvl="1"/>
            <a:endParaRPr lang="en-US"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Inform participants that they’ll also need handout 4.1 (Map of Plate Boundaries around the World) for this investigation.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Read through the instructions and statements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your partners to develop answers for each statement. Then record your responses in your science notebooks and include drawings to support your ideas.”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8407787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“Throughout our content deepening sessions this week, we’ve been developing one key science idea: Earth’s surface form is the result of tectonic processes that build up the land and </a:t>
            </a:r>
            <a:r>
              <a:rPr lang="en-US" sz="1200" kern="1200" dirty="0" err="1">
                <a:solidFill>
                  <a:schemeClr val="tx1"/>
                </a:solidFill>
                <a:latin typeface="+mn-lt"/>
                <a:ea typeface="+mn-ea"/>
                <a:cs typeface="+mn-cs"/>
              </a:rPr>
              <a:t>erosional</a:t>
            </a:r>
            <a:r>
              <a:rPr lang="en-US" sz="1200" kern="1200" dirty="0">
                <a:solidFill>
                  <a:schemeClr val="tx1"/>
                </a:solidFill>
                <a:latin typeface="+mn-lt"/>
                <a:ea typeface="+mn-ea"/>
                <a:cs typeface="+mn-cs"/>
              </a:rPr>
              <a:t> processes that wear down the land at the same time.”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Remind participants that this idea is the fundamental theme behind the ECS unit.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61</a:t>
            </a:fld>
            <a:endParaRPr lang="en-US"/>
          </a:p>
        </p:txBody>
      </p:sp>
    </p:spTree>
    <p:extLst>
      <p:ext uri="{BB962C8B-B14F-4D97-AF65-F5344CB8AC3E}">
        <p14:creationId xmlns:p14="http://schemas.microsoft.com/office/powerpoint/2010/main" val="34307471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“Based on everything we’ve learned this week about Earth’s changing surface, how would you answer our unit central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Invite several participants to answer these questions using one-sentence statements. </a:t>
            </a:r>
          </a:p>
          <a:p>
            <a:endParaRPr lang="en-US" sz="1600" kern="1200" dirty="0">
              <a:solidFill>
                <a:schemeClr val="tx1"/>
              </a:solidFill>
              <a:latin typeface="+mn-lt"/>
              <a:ea typeface="+mn-ea"/>
              <a:cs typeface="+mn-cs"/>
            </a:endParaRPr>
          </a:p>
          <a:p>
            <a:r>
              <a:rPr lang="en-US" sz="1600" kern="1200" dirty="0">
                <a:solidFill>
                  <a:schemeClr val="tx1"/>
                </a:solidFill>
                <a:latin typeface="+mn-lt"/>
                <a:ea typeface="+mn-ea"/>
                <a:cs typeface="+mn-cs"/>
              </a:rPr>
              <a:t>c. After participants have shared their answers, ask the group if they would like to add or change anything.</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ED56C7EF-D84D-43AB-A44A-19168EA9E620}" type="slidenum">
              <a:rPr lang="en-US" smtClean="0"/>
              <a:pPr eaLnBrk="1" hangingPunct="1"/>
              <a:t>63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baseline="0" dirty="0"/>
              <a:t>2 min</a:t>
            </a:r>
          </a:p>
          <a:p>
            <a:pPr eaLnBrk="1" hangingPunct="1"/>
            <a:endParaRPr lang="en-US" baseline="0" dirty="0"/>
          </a:p>
          <a:p>
            <a:pPr lvl="0" fontAlgn="base"/>
            <a:r>
              <a:rPr lang="en-US" sz="1200" u="none" strike="noStrike" kern="1200" dirty="0">
                <a:solidFill>
                  <a:schemeClr val="tx1"/>
                </a:solidFill>
                <a:effectLst/>
                <a:latin typeface="+mn-lt"/>
                <a:ea typeface="+mn-ea"/>
                <a:cs typeface="+mn-cs"/>
              </a:rPr>
              <a:t>a. Review today’s focus questions.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 think time (1 min):</a:t>
            </a:r>
            <a:r>
              <a:rPr lang="en-US" sz="1200" kern="1200" dirty="0">
                <a:solidFill>
                  <a:schemeClr val="tx1"/>
                </a:solidFill>
                <a:latin typeface="+mn-lt"/>
                <a:ea typeface="+mn-ea"/>
                <a:cs typeface="+mn-cs"/>
              </a:rPr>
              <a:t> Ask participants to reflect on these questions and think about how they might revise their answers.</a:t>
            </a:r>
            <a:endParaRPr lang="en-US" dirty="0"/>
          </a:p>
        </p:txBody>
      </p:sp>
    </p:spTree>
    <p:extLst>
      <p:ext uri="{BB962C8B-B14F-4D97-AF65-F5344CB8AC3E}">
        <p14:creationId xmlns:p14="http://schemas.microsoft.com/office/powerpoint/2010/main" val="9626878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 think time (1 min):</a:t>
            </a:r>
            <a:r>
              <a:rPr lang="en-US" sz="1200" u="none" strike="noStrike" kern="1200" dirty="0">
                <a:solidFill>
                  <a:schemeClr val="tx1"/>
                </a:solidFill>
                <a:effectLst/>
                <a:latin typeface="+mn-lt"/>
                <a:ea typeface="+mn-ea"/>
                <a:cs typeface="+mn-cs"/>
              </a:rPr>
              <a:t> </a:t>
            </a:r>
            <a:r>
              <a:rPr lang="en-US" sz="1200" kern="1200" dirty="0">
                <a:solidFill>
                  <a:schemeClr val="tx1"/>
                </a:solidFill>
                <a:latin typeface="+mn-lt"/>
                <a:ea typeface="+mn-ea"/>
                <a:cs typeface="+mn-cs"/>
              </a:rPr>
              <a:t>Give participants a minute to think about the questions on the slide and consider questions they still have. Challenge them to formulate a statement summarizing what they learned in each area.</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Have participants share at least two different statements about each of the areas on the slide. Elicit more if time allows.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64</a:t>
            </a:fld>
            <a:endParaRPr lang="en-US"/>
          </a:p>
        </p:txBody>
      </p:sp>
    </p:spTree>
    <p:extLst>
      <p:ext uri="{BB962C8B-B14F-4D97-AF65-F5344CB8AC3E}">
        <p14:creationId xmlns:p14="http://schemas.microsoft.com/office/powerpoint/2010/main" val="4896755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dirty="0"/>
              <a:t>3 min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“Next week we’ll focus on the Science Content Storyline Lens strategies and explore a new content area: energy</a:t>
            </a:r>
            <a:r>
              <a:rPr lang="en-US" sz="1200" kern="1200" baseline="0" dirty="0">
                <a:solidFill>
                  <a:schemeClr val="tx1"/>
                </a:solidFill>
                <a:latin typeface="+mn-lt"/>
                <a:ea typeface="+mn-ea"/>
                <a:cs typeface="+mn-cs"/>
              </a:rPr>
              <a:t> transfer</a:t>
            </a:r>
            <a:r>
              <a:rPr lang="en-US" sz="1200" kern="1200" dirty="0">
                <a:solidFill>
                  <a:schemeClr val="tx1"/>
                </a:solidFill>
                <a:latin typeface="+mn-lt"/>
                <a:ea typeface="+mn-ea"/>
                <a:cs typeface="+mn-cs"/>
              </a:rPr>
              <a:t>. To prepare, complete the homework tasks on the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b. Make sure participants copy the assignment into their science notebooks.</a:t>
            </a:r>
          </a:p>
          <a:p>
            <a:endParaRPr lang="en-US" baseline="0" dirty="0"/>
          </a:p>
        </p:txBody>
      </p:sp>
      <p:sp>
        <p:nvSpPr>
          <p:cNvPr id="6349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42531CC-D5CF-4FAF-A336-3F7CC1E050A0}" type="slidenum">
              <a:rPr lang="en-US" smtClean="0"/>
              <a:pPr eaLnBrk="1" hangingPunct="1"/>
              <a:t>65</a:t>
            </a:fld>
            <a:endParaRPr lang="en-US"/>
          </a:p>
        </p:txBody>
      </p:sp>
    </p:spTree>
    <p:extLst>
      <p:ext uri="{BB962C8B-B14F-4D97-AF65-F5344CB8AC3E}">
        <p14:creationId xmlns:p14="http://schemas.microsoft.com/office/powerpoint/2010/main" val="27496582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B3A870CA-06FF-432A-87E1-300527A0FDCA}" type="slidenum">
              <a:rPr lang="en-US" smtClean="0"/>
              <a:pPr eaLnBrk="1" hangingPunct="1"/>
              <a:t>66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en-US" baseline="0" dirty="0"/>
              <a:t>5 min</a:t>
            </a:r>
            <a:endParaRPr lang="en-US" dirty="0"/>
          </a:p>
          <a:p>
            <a:pPr eaLnBrk="1" hangingPunct="1"/>
            <a:endParaRPr lang="en-US" dirty="0"/>
          </a:p>
          <a:p>
            <a:pPr eaLnBrk="1" hangingPunct="1"/>
            <a:r>
              <a:rPr lang="en-US" sz="1200" kern="1200" dirty="0">
                <a:solidFill>
                  <a:schemeClr val="tx1"/>
                </a:solidFill>
                <a:latin typeface="+mn-lt"/>
                <a:ea typeface="+mn-ea"/>
                <a:cs typeface="+mn-cs"/>
              </a:rPr>
              <a:t>a. Give participants time to reflect on today’s session and write their responses to the questions on the Daily Reflections sheet (handout 4.12 in PD program binder).</a:t>
            </a: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7241438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67</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solidFill>
                  <a:srgbClr val="000000"/>
                </a:solidFill>
              </a:rPr>
              <a:t>Hidden slide: A</a:t>
            </a:r>
            <a:r>
              <a:rPr lang="en-US" altLang="en-US" baseline="0" dirty="0">
                <a:solidFill>
                  <a:srgbClr val="000000"/>
                </a:solidFill>
              </a:rPr>
              <a:t>vailable for use at any time as needed</a:t>
            </a:r>
            <a:r>
              <a:rPr lang="en-US" altLang="en-US" dirty="0">
                <a:solidFill>
                  <a:srgbClr val="000000"/>
                </a:solidFill>
              </a:rPr>
              <a:t>. </a:t>
            </a:r>
            <a:endParaRPr lang="en-US" altLang="en-US" dirty="0"/>
          </a:p>
        </p:txBody>
      </p:sp>
    </p:spTree>
    <p:extLst>
      <p:ext uri="{BB962C8B-B14F-4D97-AF65-F5344CB8AC3E}">
        <p14:creationId xmlns:p14="http://schemas.microsoft.com/office/powerpoint/2010/main" val="25110673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68</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solidFill>
                  <a:srgbClr val="000000"/>
                </a:solidFill>
              </a:rPr>
              <a:t>Hidden slide: A</a:t>
            </a:r>
            <a:r>
              <a:rPr lang="en-US" altLang="en-US" baseline="0" dirty="0">
                <a:solidFill>
                  <a:srgbClr val="000000"/>
                </a:solidFill>
              </a:rPr>
              <a:t>vailable for use at any time as needed.</a:t>
            </a:r>
            <a:endParaRPr lang="en-US" altLang="en-US" dirty="0"/>
          </a:p>
        </p:txBody>
      </p:sp>
    </p:spTree>
    <p:extLst>
      <p:ext uri="{BB962C8B-B14F-4D97-AF65-F5344CB8AC3E}">
        <p14:creationId xmlns:p14="http://schemas.microsoft.com/office/powerpoint/2010/main" val="2279202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endParaRPr lang="en-US" baseline="0" dirty="0"/>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is optional but powerful.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“Let’s watch how one 3rd-grade teacher taught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her students to construct scientific explanations. This is the teacher whose student writing Group 1 just read about. The class in this video clip has been studying simple machines (such as pulleys and levers).”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“We’re not going to analyze this video clip in terms of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Instead, think about ideas this gives you as to how you might introduce your students to the CERA framework</a:t>
            </a:r>
            <a:r>
              <a:rPr lang="en-US" sz="1200" kern="1200" baseline="0" dirty="0">
                <a:solidFill>
                  <a:schemeClr val="tx1"/>
                </a:solidFill>
                <a:latin typeface="+mn-lt"/>
                <a:ea typeface="+mn-ea"/>
                <a:cs typeface="+mn-cs"/>
              </a:rPr>
              <a:t> for </a:t>
            </a:r>
            <a:r>
              <a:rPr lang="en-US" sz="1200" kern="1200" dirty="0">
                <a:solidFill>
                  <a:schemeClr val="tx1"/>
                </a:solidFill>
                <a:latin typeface="+mn-lt"/>
                <a:ea typeface="+mn-ea"/>
                <a:cs typeface="+mn-cs"/>
              </a:rPr>
              <a:t>constructing scientific explanations, which involves</a:t>
            </a:r>
            <a:r>
              <a:rPr lang="en-US" sz="1200" kern="1200" baseline="0" dirty="0">
                <a:solidFill>
                  <a:schemeClr val="tx1"/>
                </a:solidFill>
                <a:latin typeface="+mn-lt"/>
                <a:ea typeface="+mn-ea"/>
                <a:cs typeface="+mn-cs"/>
              </a:rPr>
              <a:t> making </a:t>
            </a:r>
            <a:r>
              <a:rPr lang="en-US" sz="1200" kern="1200" dirty="0">
                <a:solidFill>
                  <a:schemeClr val="tx1"/>
                </a:solidFill>
                <a:latin typeface="+mn-lt"/>
                <a:ea typeface="+mn-ea"/>
                <a:cs typeface="+mn-cs"/>
              </a:rPr>
              <a:t>a claim,</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supporting it with evidence and reasoning, and suggesting alternatives.”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After</a:t>
            </a:r>
            <a:r>
              <a:rPr lang="en-US" sz="1200" kern="1200" baseline="0" dirty="0">
                <a:solidFill>
                  <a:schemeClr val="tx1"/>
                </a:solidFill>
                <a:latin typeface="+mn-lt"/>
                <a:ea typeface="+mn-ea"/>
                <a:cs typeface="+mn-cs"/>
              </a:rPr>
              <a:t> watching the clip, d</a:t>
            </a:r>
            <a:r>
              <a:rPr lang="en-US" sz="1200" kern="1200" dirty="0">
                <a:solidFill>
                  <a:schemeClr val="tx1"/>
                </a:solidFill>
                <a:latin typeface="+mn-lt"/>
                <a:ea typeface="+mn-ea"/>
                <a:cs typeface="+mn-cs"/>
              </a:rPr>
              <a:t>iscuss participants’ reactions and any ideas it gave them about how they might help their students learn to construct strong scientific explanations. </a:t>
            </a:r>
          </a:p>
          <a:p>
            <a:endParaRPr lang="en-US" sz="1200" kern="1200" baseline="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Make sure participants are aware that in addition to using the CERA framework as a tool for teaching students how to develop scientific explanations and arguments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strategy 5) in the classroom, they will be using the same framework for </a:t>
            </a:r>
            <a:r>
              <a:rPr lang="en-US" sz="1200" kern="1200" dirty="0" err="1">
                <a:solidFill>
                  <a:schemeClr val="tx1"/>
                </a:solidFill>
                <a:latin typeface="+mn-lt"/>
                <a:ea typeface="+mn-ea"/>
                <a:cs typeface="+mn-cs"/>
              </a:rPr>
              <a:t>videocase</a:t>
            </a:r>
            <a:r>
              <a:rPr lang="en-US" sz="1200" kern="1200" dirty="0">
                <a:solidFill>
                  <a:schemeClr val="tx1"/>
                </a:solidFill>
                <a:latin typeface="+mn-lt"/>
                <a:ea typeface="+mn-ea"/>
                <a:cs typeface="+mn-cs"/>
              </a:rPr>
              <a:t>-based lesson analysis of their science teaching in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study groups throughout the school year.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4154365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defTabSz="931774" eaLnBrk="0" fontAlgn="base" hangingPunct="0">
              <a:spcBef>
                <a:spcPct val="30000"/>
              </a:spcBef>
              <a:spcAft>
                <a:spcPct val="0"/>
              </a:spcAft>
              <a:defRPr/>
            </a:pPr>
            <a:r>
              <a:rPr lang="en-US" dirty="0">
                <a:latin typeface="Arial" charset="0"/>
              </a:rPr>
              <a:t>20 min</a:t>
            </a:r>
          </a:p>
          <a:p>
            <a:pPr defTabSz="931774" eaLnBrk="0" fontAlgn="base" hangingPunct="0">
              <a:spcBef>
                <a:spcPct val="30000"/>
              </a:spcBef>
              <a:spcAft>
                <a:spcPct val="0"/>
              </a:spcAft>
              <a:defRPr/>
            </a:pPr>
            <a:endParaRPr lang="en-US" dirty="0">
              <a:latin typeface="Arial" charset="0"/>
            </a:endParaRPr>
          </a:p>
          <a:p>
            <a:pPr lvl="0" fontAlgn="base"/>
            <a:r>
              <a:rPr lang="en-US" sz="120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Small groups (10 min): </a:t>
            </a:r>
            <a:r>
              <a:rPr lang="en-US" sz="1200" u="none" strike="noStrike" kern="1200" dirty="0">
                <a:solidFill>
                  <a:schemeClr val="tx1"/>
                </a:solidFill>
                <a:effectLst/>
                <a:latin typeface="+mn-lt"/>
                <a:ea typeface="+mn-ea"/>
                <a:cs typeface="+mn-cs"/>
              </a:rPr>
              <a:t>Divide teachers into two groups to make charts highlighting the purpose and key features of strategy 6: Engage students in using and applying new science ideas in a variety of ways and contexts. Encourage participants to refer to the</a:t>
            </a:r>
            <a:r>
              <a:rPr lang="en-US" sz="1200" u="none" strike="noStrike" kern="1200" baseline="0" dirty="0">
                <a:solidFill>
                  <a:schemeClr val="tx1"/>
                </a:solidFill>
                <a:effectLst/>
                <a:latin typeface="+mn-lt"/>
                <a:ea typeface="+mn-ea"/>
                <a:cs typeface="+mn-cs"/>
              </a:rPr>
              <a:t> </a:t>
            </a:r>
            <a:r>
              <a:rPr lang="en-US" sz="1200" u="none" strike="noStrike" kern="1200" baseline="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strategies booklet and STL Z-fold summary charts for this activity.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a:t>
            </a:r>
            <a:r>
              <a:rPr lang="en-US" sz="1200" b="1" u="none" strike="noStrike" kern="1200" dirty="0">
                <a:solidFill>
                  <a:schemeClr val="tx1"/>
                </a:solidFill>
                <a:effectLst/>
                <a:latin typeface="+mn-lt"/>
                <a:ea typeface="+mn-ea"/>
                <a:cs typeface="+mn-cs"/>
              </a:rPr>
              <a:t>(10 min)</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Have groups present their charts in a whole-group share-out and compare them. </a:t>
            </a:r>
            <a:r>
              <a:rPr lang="en-US" sz="1200" u="none" kern="1200" dirty="0">
                <a:solidFill>
                  <a:schemeClr val="tx1"/>
                </a:solidFill>
                <a:latin typeface="+mn-lt"/>
                <a:ea typeface="+mn-ea"/>
                <a:cs typeface="+mn-cs"/>
              </a:rPr>
              <a:t>Ask participants</a:t>
            </a:r>
            <a:r>
              <a:rPr lang="en-US" sz="1200" kern="1200" dirty="0">
                <a:solidFill>
                  <a:schemeClr val="tx1"/>
                </a:solidFill>
                <a:latin typeface="+mn-lt"/>
                <a:ea typeface="+mn-ea"/>
                <a:cs typeface="+mn-cs"/>
              </a:rPr>
              <a:t>, “What differences and similarities do you notice when you compare your charts with those of other groups?”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Strategy 6 is a time for “strategic telling” and making sure students are using science ideas accurately. </a:t>
            </a:r>
          </a:p>
          <a:p>
            <a:pPr marL="228600" indent="-137160">
              <a:buFont typeface="Arial" pitchFamily="34" charset="0"/>
              <a:buChar char="•"/>
            </a:pPr>
            <a:r>
              <a:rPr lang="en-US" sz="1200" kern="1200" dirty="0">
                <a:solidFill>
                  <a:schemeClr val="tx1"/>
                </a:solidFill>
                <a:latin typeface="+mn-lt"/>
                <a:ea typeface="+mn-ea"/>
                <a:cs typeface="+mn-cs"/>
              </a:rPr>
              <a:t>A use-and-apply question or activity occurs </a:t>
            </a:r>
            <a:r>
              <a:rPr lang="en-US" sz="1200" b="0" i="1" kern="1200" dirty="0">
                <a:solidFill>
                  <a:schemeClr val="tx1"/>
                </a:solidFill>
                <a:latin typeface="+mn-lt"/>
                <a:ea typeface="+mn-ea"/>
                <a:cs typeface="+mn-cs"/>
              </a:rPr>
              <a:t>after</a:t>
            </a:r>
            <a:r>
              <a:rPr lang="en-US" sz="1200" kern="1200" dirty="0">
                <a:solidFill>
                  <a:schemeClr val="tx1"/>
                </a:solidFill>
                <a:latin typeface="+mn-lt"/>
                <a:ea typeface="+mn-ea"/>
                <a:cs typeface="+mn-cs"/>
              </a:rPr>
              <a:t> students have experienced/encountered a new science idea. It provides an opportunity for students to use and apply the idea in a new context or novel way and/or link two or more ideas together.</a:t>
            </a:r>
          </a:p>
          <a:p>
            <a:pPr marL="228600" indent="-137160">
              <a:buFont typeface="Arial" pitchFamily="34" charset="0"/>
              <a:buChar char="•"/>
            </a:pPr>
            <a:r>
              <a:rPr lang="en-US" sz="1200" kern="1200" dirty="0">
                <a:solidFill>
                  <a:schemeClr val="tx1"/>
                </a:solidFill>
                <a:latin typeface="+mn-lt"/>
                <a:ea typeface="+mn-ea"/>
                <a:cs typeface="+mn-cs"/>
              </a:rPr>
              <a:t>A common misconception is that use-and-apply questions or activities </a:t>
            </a:r>
            <a:r>
              <a:rPr lang="en-US" sz="1200" b="0" i="1" kern="1200" dirty="0">
                <a:solidFill>
                  <a:schemeClr val="tx1"/>
                </a:solidFill>
                <a:latin typeface="+mn-lt"/>
                <a:ea typeface="+mn-ea"/>
                <a:cs typeface="+mn-cs"/>
              </a:rPr>
              <a:t>assess</a:t>
            </a:r>
            <a:r>
              <a:rPr lang="en-US" sz="1200" kern="1200" dirty="0">
                <a:solidFill>
                  <a:schemeClr val="tx1"/>
                </a:solidFill>
                <a:latin typeface="+mn-lt"/>
                <a:ea typeface="+mn-ea"/>
                <a:cs typeface="+mn-cs"/>
              </a:rPr>
              <a:t> student learning. Teachers often talk about asking these kinds of questions on tests. However, according to research findings published in </a:t>
            </a:r>
            <a:r>
              <a:rPr lang="en-US" sz="1200" i="1" kern="1200" dirty="0">
                <a:solidFill>
                  <a:schemeClr val="tx1"/>
                </a:solidFill>
                <a:latin typeface="+mn-lt"/>
                <a:ea typeface="+mn-ea"/>
                <a:cs typeface="+mn-cs"/>
              </a:rPr>
              <a:t>How People Learn </a:t>
            </a:r>
            <a:r>
              <a:rPr lang="en-US" sz="1200" kern="1200" dirty="0">
                <a:solidFill>
                  <a:schemeClr val="tx1"/>
                </a:solidFill>
                <a:latin typeface="+mn-lt"/>
                <a:ea typeface="+mn-ea"/>
                <a:cs typeface="+mn-cs"/>
              </a:rPr>
              <a:t>(National Academy of Sciences, 2000) , </a:t>
            </a:r>
            <a:r>
              <a:rPr lang="en-US" sz="1200" b="0" i="1" kern="1200" dirty="0">
                <a:solidFill>
                  <a:schemeClr val="tx1"/>
                </a:solidFill>
                <a:latin typeface="+mn-lt"/>
                <a:ea typeface="+mn-ea"/>
                <a:cs typeface="+mn-cs"/>
              </a:rPr>
              <a:t>application</a:t>
            </a:r>
            <a:r>
              <a:rPr lang="en-US" sz="1200" kern="1200" dirty="0">
                <a:solidFill>
                  <a:schemeClr val="tx1"/>
                </a:solidFill>
                <a:latin typeface="+mn-lt"/>
                <a:ea typeface="+mn-ea"/>
                <a:cs typeface="+mn-cs"/>
              </a:rPr>
              <a:t> is part of the learning process, or developing a conceptual framework. If application is treated like assessment, students may encounter a use-and-apply question on a test without ever having had the opportunity to practice this way of thinking as part of their learning.</a:t>
            </a:r>
            <a:r>
              <a:rPr lang="en-US" dirty="0"/>
              <a:t> </a:t>
            </a:r>
            <a:endParaRPr lang="en-US" baseline="0" dirty="0"/>
          </a:p>
          <a:p>
            <a:endParaRPr lang="en-US" baseline="0" dirty="0"/>
          </a:p>
          <a:p>
            <a:endParaRPr lang="en-US" dirty="0"/>
          </a:p>
        </p:txBody>
      </p:sp>
      <p:sp>
        <p:nvSpPr>
          <p:cNvPr id="4915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E7462BA6-C9B0-40FB-A97E-B2BEEF674833}" type="slidenum">
              <a:rPr lang="en-US" smtClean="0"/>
              <a:pPr eaLnBrk="1" hangingPunct="1"/>
              <a:t>8</a:t>
            </a:fld>
            <a:endParaRPr lang="en-US"/>
          </a:p>
        </p:txBody>
      </p:sp>
    </p:spTree>
    <p:extLst>
      <p:ext uri="{BB962C8B-B14F-4D97-AF65-F5344CB8AC3E}">
        <p14:creationId xmlns:p14="http://schemas.microsoft.com/office/powerpoint/2010/main" val="937791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Highlight the focus question that will guide the lesson analysis work during this phase.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412755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44409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892341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4234599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215581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614402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8456887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397995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392187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221345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19684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199896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1031388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3930135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646295062"/>
      </p:ext>
    </p:extLst>
  </p:cSld>
  <p:clrMap bg1="lt1" tx1="dk1" bg2="lt2" tx2="dk2" accent1="accent1" accent2="accent2" accent3="accent3" accent4="accent4" accent5="accent5" accent6="accent6" hlink="hlink" folHlink="folHlink"/>
  <p:sldLayoutIdLst>
    <p:sldLayoutId id="2147483685" r:id="rId1"/>
    <p:sldLayoutId id="2147483686" r:id="rId2"/>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5\5.1%20Stella2_GE_Doggett8_L5_C1.mp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embed/8WycepTH9h4"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embed/uQIx6UEOn_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youtube.com/embed/Y1S8fTIb8to" TargetMode="External"/><Relationship Id="rId5" Type="http://schemas.openxmlformats.org/officeDocument/2006/relationships/hyperlink" Target="https://www.youtube.com/embed/h4XGz3TxNLw" TargetMode="External"/><Relationship Id="rId4" Type="http://schemas.openxmlformats.org/officeDocument/2006/relationships/hyperlink" Target="https://www.youtube.com/embed/9o--rS1FM2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embed/_OtoZ922qF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screen">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622675" y="2432180"/>
            <a:ext cx="1371600" cy="646331"/>
          </a:xfrm>
          <a:prstGeom prst="rect">
            <a:avLst/>
          </a:prstGeom>
          <a:noFill/>
        </p:spPr>
        <p:txBody>
          <a:bodyPr wrap="square" rtlCol="0">
            <a:spAutoFit/>
          </a:bodyPr>
          <a:lstStyle/>
          <a:p>
            <a:r>
              <a:rPr lang="en-US" sz="3600" dirty="0">
                <a:solidFill>
                  <a:srgbClr val="1F497D"/>
                </a:solidFill>
                <a:latin typeface="Calibri" pitchFamily="34" charset="0"/>
              </a:rPr>
              <a:t>Day 4</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990600"/>
          </a:xfrm>
        </p:spPr>
        <p:txBody>
          <a:bodyPr>
            <a:noAutofit/>
          </a:bodyPr>
          <a:lstStyle/>
          <a:p>
            <a:r>
              <a:rPr lang="en-US" sz="3800" dirty="0"/>
              <a:t>Lesson Analysis: </a:t>
            </a:r>
            <a:r>
              <a:rPr lang="en-US" sz="3800" b="1" dirty="0"/>
              <a:t>Review</a:t>
            </a:r>
            <a:r>
              <a:rPr lang="en-US" sz="3800" dirty="0"/>
              <a:t> Lesson Context</a:t>
            </a:r>
          </a:p>
        </p:txBody>
      </p:sp>
      <p:sp>
        <p:nvSpPr>
          <p:cNvPr id="3" name="Content Placeholder 2"/>
          <p:cNvSpPr>
            <a:spLocks noGrp="1"/>
          </p:cNvSpPr>
          <p:nvPr>
            <p:ph idx="1"/>
          </p:nvPr>
        </p:nvSpPr>
        <p:spPr>
          <a:xfrm>
            <a:off x="533400" y="1752600"/>
            <a:ext cx="8229600" cy="4190999"/>
          </a:xfrm>
        </p:spPr>
        <p:txBody>
          <a:bodyPr/>
          <a:lstStyle/>
          <a:p>
            <a:pPr marL="0" indent="0">
              <a:buNone/>
            </a:pPr>
            <a:r>
              <a:rPr lang="en-US" sz="3200" dirty="0"/>
              <a:t>Read the lesson context for this video clip at the top of the transcript (handout 4.4 in your PD program binder). </a:t>
            </a:r>
          </a:p>
          <a:p>
            <a:pPr marL="0" indent="0">
              <a:buNone/>
            </a:pPr>
            <a:endParaRPr lang="en-US" dirty="0"/>
          </a:p>
        </p:txBody>
      </p:sp>
    </p:spTree>
    <p:extLst>
      <p:ext uri="{BB962C8B-B14F-4D97-AF65-F5344CB8AC3E}">
        <p14:creationId xmlns:p14="http://schemas.microsoft.com/office/powerpoint/2010/main" val="129243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57200"/>
            <a:ext cx="8001000" cy="990600"/>
          </a:xfrm>
        </p:spPr>
        <p:txBody>
          <a:bodyPr>
            <a:noAutofit/>
          </a:bodyPr>
          <a:lstStyle/>
          <a:p>
            <a:pPr eaLnBrk="1" hangingPunct="1"/>
            <a:r>
              <a:rPr lang="en-US" dirty="0"/>
              <a:t>Lesson Analysis: </a:t>
            </a:r>
            <a:r>
              <a:rPr lang="en-US" b="1" dirty="0"/>
              <a:t>Identify</a:t>
            </a:r>
            <a:r>
              <a:rPr lang="en-US" dirty="0"/>
              <a:t> Strategy 6</a:t>
            </a:r>
          </a:p>
        </p:txBody>
      </p:sp>
      <p:sp>
        <p:nvSpPr>
          <p:cNvPr id="22531" name="Rectangle 3"/>
          <p:cNvSpPr>
            <a:spLocks noGrp="1" noChangeArrowheads="1"/>
          </p:cNvSpPr>
          <p:nvPr>
            <p:ph type="body" idx="1"/>
          </p:nvPr>
        </p:nvSpPr>
        <p:spPr>
          <a:xfrm>
            <a:off x="685800" y="1524000"/>
            <a:ext cx="8229600" cy="5029200"/>
          </a:xfrm>
        </p:spPr>
        <p:txBody>
          <a:bodyPr/>
          <a:lstStyle/>
          <a:p>
            <a:pPr marL="365760" lvl="1" indent="-365760" eaLnBrk="1" hangingPunct="1">
              <a:buAutoNum type="arabicPeriod"/>
            </a:pPr>
            <a:r>
              <a:rPr lang="en-US" sz="3200" dirty="0"/>
              <a:t>What makes the activity in this video clip a </a:t>
            </a:r>
            <a:r>
              <a:rPr lang="en-US" sz="3200" b="1" dirty="0"/>
              <a:t>use-and-apply </a:t>
            </a:r>
            <a:r>
              <a:rPr lang="en-US" sz="3200" dirty="0"/>
              <a:t>task? (Focus on task.)</a:t>
            </a:r>
          </a:p>
          <a:p>
            <a:pPr marL="365760" lvl="1" indent="-365760" eaLnBrk="1" hangingPunct="1">
              <a:spcBef>
                <a:spcPts val="1200"/>
              </a:spcBef>
              <a:buAutoNum type="arabicPeriod"/>
            </a:pPr>
            <a:r>
              <a:rPr lang="en-US" sz="3200" dirty="0"/>
              <a:t>What do you notice about the types of questions the teacher asks during the clip?</a:t>
            </a:r>
            <a:endParaRPr lang="en-US" sz="3200" b="1" dirty="0"/>
          </a:p>
          <a:p>
            <a:pPr eaLnBrk="1" hangingPunct="1"/>
            <a:endParaRPr lang="en-US" sz="2000" dirty="0"/>
          </a:p>
        </p:txBody>
      </p:sp>
      <p:sp>
        <p:nvSpPr>
          <p:cNvPr id="2" name="TextBox 1">
            <a:hlinkClick r:id="rId3" action="ppaction://hlinkfile"/>
          </p:cNvPr>
          <p:cNvSpPr txBox="1"/>
          <p:nvPr/>
        </p:nvSpPr>
        <p:spPr>
          <a:xfrm>
            <a:off x="3276600" y="5943600"/>
            <a:ext cx="5638800" cy="369332"/>
          </a:xfrm>
          <a:prstGeom prst="rect">
            <a:avLst/>
          </a:prstGeom>
          <a:noFill/>
        </p:spPr>
        <p:txBody>
          <a:bodyPr wrap="square" rtlCol="0">
            <a:spAutoFit/>
          </a:bodyPr>
          <a:lstStyle/>
          <a:p>
            <a:r>
              <a:rPr lang="en-US" dirty="0"/>
              <a:t>Link to video clip 1: </a:t>
            </a:r>
            <a:r>
              <a:rPr lang="en-US" dirty="0">
                <a:hlinkClick r:id="rId4"/>
              </a:rPr>
              <a:t>4.1_stella2-04-potter4-L6_c1-c2</a:t>
            </a:r>
            <a:endParaRPr lang="en-US" dirty="0"/>
          </a:p>
        </p:txBody>
      </p:sp>
    </p:spTree>
    <p:extLst>
      <p:ext uri="{BB962C8B-B14F-4D97-AF65-F5344CB8AC3E}">
        <p14:creationId xmlns:p14="http://schemas.microsoft.com/office/powerpoint/2010/main" val="33930152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609600"/>
            <a:ext cx="8229600" cy="990600"/>
          </a:xfrm>
        </p:spPr>
        <p:txBody>
          <a:bodyPr>
            <a:noAutofit/>
          </a:bodyPr>
          <a:lstStyle/>
          <a:p>
            <a:pPr eaLnBrk="1" hangingPunct="1"/>
            <a:r>
              <a:rPr lang="en-US" dirty="0"/>
              <a:t>Lesson Analysis: </a:t>
            </a:r>
            <a:r>
              <a:rPr lang="en-US" b="1" dirty="0"/>
              <a:t>Analyze</a:t>
            </a:r>
            <a:r>
              <a:rPr lang="en-US" dirty="0"/>
              <a:t> Strategy 6 and </a:t>
            </a:r>
            <a:r>
              <a:rPr lang="en-US" b="1" dirty="0"/>
              <a:t>Reflect</a:t>
            </a:r>
          </a:p>
        </p:txBody>
      </p:sp>
      <p:sp>
        <p:nvSpPr>
          <p:cNvPr id="22531" name="Rectangle 3"/>
          <p:cNvSpPr>
            <a:spLocks noGrp="1" noChangeArrowheads="1"/>
          </p:cNvSpPr>
          <p:nvPr>
            <p:ph type="body" idx="1"/>
          </p:nvPr>
        </p:nvSpPr>
        <p:spPr>
          <a:xfrm>
            <a:off x="533400" y="1828800"/>
            <a:ext cx="8229600" cy="4525962"/>
          </a:xfrm>
        </p:spPr>
        <p:txBody>
          <a:bodyPr/>
          <a:lstStyle/>
          <a:p>
            <a:pPr eaLnBrk="1" hangingPunct="1">
              <a:buNone/>
            </a:pPr>
            <a:r>
              <a:rPr lang="en-US" sz="3200" b="1" dirty="0"/>
              <a:t>Analyze:</a:t>
            </a:r>
            <a:endParaRPr lang="en-US" sz="3200" dirty="0"/>
          </a:p>
          <a:p>
            <a:pPr marL="548640" lvl="1" indent="-365760" eaLnBrk="1" hangingPunct="1">
              <a:buFont typeface="Arial" pitchFamily="34" charset="0"/>
              <a:buChar char="•"/>
            </a:pPr>
            <a:r>
              <a:rPr lang="en-US" sz="3200" dirty="0"/>
              <a:t>What student thinking is revealed by engaging students in using and applying new science ideas? By providing a claim, evidence, and reasoning?</a:t>
            </a:r>
          </a:p>
          <a:p>
            <a:pPr>
              <a:buNone/>
            </a:pPr>
            <a:r>
              <a:rPr lang="en-US" sz="3200" b="1" dirty="0"/>
              <a:t>Reflect:</a:t>
            </a:r>
          </a:p>
          <a:p>
            <a:pPr marL="548640" lvl="1" indent="-365760">
              <a:buFont typeface="Arial" pitchFamily="34" charset="0"/>
              <a:buChar char="•"/>
            </a:pPr>
            <a:r>
              <a:rPr lang="en-US" sz="3200" dirty="0"/>
              <a:t>What did you learn about strategy 6 from watching and analyzing this video clip? </a:t>
            </a:r>
          </a:p>
          <a:p>
            <a:pPr eaLnBrk="1" hangingPunct="1"/>
            <a:endParaRPr lang="en-US" sz="2400" dirty="0"/>
          </a:p>
        </p:txBody>
      </p:sp>
    </p:spTree>
    <p:extLst>
      <p:ext uri="{BB962C8B-B14F-4D97-AF65-F5344CB8AC3E}">
        <p14:creationId xmlns:p14="http://schemas.microsoft.com/office/powerpoint/2010/main" val="2878462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457200"/>
            <a:ext cx="7997371" cy="990600"/>
          </a:xfrm>
        </p:spPr>
        <p:txBody>
          <a:bodyPr>
            <a:normAutofit/>
          </a:bodyPr>
          <a:lstStyle/>
          <a:p>
            <a:r>
              <a:rPr lang="en-US" dirty="0"/>
              <a:t>Check Your Understanding of Strategy 6</a:t>
            </a:r>
          </a:p>
        </p:txBody>
      </p:sp>
      <p:sp>
        <p:nvSpPr>
          <p:cNvPr id="6" name="Content Placeholder 5"/>
          <p:cNvSpPr>
            <a:spLocks noGrp="1"/>
          </p:cNvSpPr>
          <p:nvPr>
            <p:ph idx="1"/>
          </p:nvPr>
        </p:nvSpPr>
        <p:spPr>
          <a:xfrm>
            <a:off x="533400" y="1371600"/>
            <a:ext cx="8382000" cy="5105400"/>
          </a:xfrm>
        </p:spPr>
        <p:txBody>
          <a:bodyPr/>
          <a:lstStyle/>
          <a:p>
            <a:pPr marL="0" lvl="1" indent="0">
              <a:spcBef>
                <a:spcPts val="600"/>
              </a:spcBef>
              <a:buSzPct val="85000"/>
              <a:buNone/>
            </a:pPr>
            <a:r>
              <a:rPr lang="en-US" sz="2600" dirty="0"/>
              <a:t>Jot down your responses to this multiple-choice quiz:</a:t>
            </a:r>
          </a:p>
          <a:p>
            <a:pPr marL="320040" lvl="1" indent="-320040">
              <a:spcBef>
                <a:spcPts val="600"/>
              </a:spcBef>
              <a:buSzPct val="85000"/>
              <a:buAutoNum type="arabicPeriod"/>
            </a:pPr>
            <a:r>
              <a:rPr lang="en-US" sz="2600" dirty="0"/>
              <a:t>Use-and-apply tasks are used </a:t>
            </a:r>
            <a:r>
              <a:rPr lang="en-US" sz="2600" dirty="0">
                <a:solidFill>
                  <a:srgbClr val="C00000"/>
                </a:solidFill>
              </a:rPr>
              <a:t>[before/during/after] </a:t>
            </a:r>
            <a:r>
              <a:rPr lang="en-US" sz="2600" dirty="0"/>
              <a:t>new science ideas are introduced.</a:t>
            </a:r>
          </a:p>
          <a:p>
            <a:pPr marL="320040" lvl="1" indent="-320040">
              <a:spcBef>
                <a:spcPts val="600"/>
              </a:spcBef>
              <a:buSzPct val="85000"/>
              <a:buAutoNum type="arabicPeriod"/>
            </a:pPr>
            <a:r>
              <a:rPr lang="en-US" sz="2600" dirty="0"/>
              <a:t>For difficult content ideas, students might need to practice applying new ideas in </a:t>
            </a:r>
            <a:r>
              <a:rPr lang="en-US" sz="2600" dirty="0">
                <a:solidFill>
                  <a:srgbClr val="C00000"/>
                </a:solidFill>
              </a:rPr>
              <a:t>[one/two/many] </a:t>
            </a:r>
            <a:r>
              <a:rPr lang="en-US" sz="2600" dirty="0"/>
              <a:t>different contexts.</a:t>
            </a:r>
          </a:p>
          <a:p>
            <a:pPr marL="320040" lvl="1" indent="-320040">
              <a:spcBef>
                <a:spcPts val="600"/>
              </a:spcBef>
              <a:buSzPct val="85000"/>
              <a:buAutoNum type="arabicPeriod"/>
            </a:pPr>
            <a:r>
              <a:rPr lang="en-US" sz="2600" dirty="0">
                <a:solidFill>
                  <a:srgbClr val="C00000"/>
                </a:solidFill>
              </a:rPr>
              <a:t>[True/false]: </a:t>
            </a:r>
            <a:r>
              <a:rPr lang="en-US" sz="2600" dirty="0"/>
              <a:t>Use-and-apply questions or activities are used primarily for student assessment at the end of a unit.</a:t>
            </a:r>
          </a:p>
          <a:p>
            <a:pPr marL="320040" lvl="1" indent="-320040">
              <a:spcBef>
                <a:spcPts val="600"/>
              </a:spcBef>
              <a:buSzPct val="85000"/>
              <a:buAutoNum type="arabicPeriod"/>
            </a:pPr>
            <a:r>
              <a:rPr lang="en-US" sz="2600" dirty="0"/>
              <a:t>It’s appropriate for teachers to ask </a:t>
            </a:r>
            <a:r>
              <a:rPr lang="en-US" sz="2600" dirty="0">
                <a:solidFill>
                  <a:srgbClr val="C00000"/>
                </a:solidFill>
              </a:rPr>
              <a:t>[elicit/probe/challenge] </a:t>
            </a:r>
            <a:r>
              <a:rPr lang="en-US" sz="2600" dirty="0"/>
              <a:t>questions during a use-and-apply activity.</a:t>
            </a:r>
          </a:p>
          <a:p>
            <a:pPr marL="320040" lvl="1" indent="-320040">
              <a:spcBef>
                <a:spcPts val="600"/>
              </a:spcBef>
              <a:buSzPct val="85000"/>
              <a:buAutoNum type="arabicPeriod"/>
            </a:pPr>
            <a:r>
              <a:rPr lang="en-US" sz="2600" dirty="0"/>
              <a:t>Teachers should </a:t>
            </a:r>
            <a:r>
              <a:rPr lang="en-US" sz="2600" dirty="0">
                <a:solidFill>
                  <a:srgbClr val="C00000"/>
                </a:solidFill>
              </a:rPr>
              <a:t>[never/judiciously/always] </a:t>
            </a:r>
            <a:r>
              <a:rPr lang="en-US" sz="2600" dirty="0"/>
              <a:t>tell students about science ideas they are missing or stating inaccurately.  </a:t>
            </a:r>
          </a:p>
          <a:p>
            <a:pPr marL="0" lvl="1" indent="0">
              <a:buSzPct val="85000"/>
              <a:buNone/>
            </a:pPr>
            <a:r>
              <a:rPr lang="en-US" sz="3200" dirty="0"/>
              <a:t> </a:t>
            </a:r>
          </a:p>
          <a:p>
            <a:pPr marL="182563" lvl="1">
              <a:buSzPct val="85000"/>
              <a:buFont typeface="Arial" charset="0"/>
              <a:buChar char="•"/>
            </a:pPr>
            <a:endParaRPr lang="en-US" sz="3200" dirty="0"/>
          </a:p>
          <a:p>
            <a:pPr marL="182563" lvl="1">
              <a:buSzPct val="85000"/>
              <a:buFont typeface="Arial" charset="0"/>
              <a:buChar char="•"/>
            </a:pPr>
            <a:endParaRPr lang="en-US" sz="2800" dirty="0"/>
          </a:p>
          <a:p>
            <a:pPr marL="182563" lvl="1">
              <a:buSzPct val="85000"/>
              <a:buFont typeface="Arial" charset="0"/>
              <a:buChar char="•"/>
            </a:pPr>
            <a:endParaRPr lang="en-US" dirty="0"/>
          </a:p>
        </p:txBody>
      </p:sp>
    </p:spTree>
    <p:extLst>
      <p:ext uri="{BB962C8B-B14F-4D97-AF65-F5344CB8AC3E}">
        <p14:creationId xmlns:p14="http://schemas.microsoft.com/office/powerpoint/2010/main" val="26224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fontScale="90000"/>
          </a:bodyPr>
          <a:lstStyle/>
          <a:p>
            <a:r>
              <a:rPr lang="en-US" dirty="0"/>
              <a:t>Reflect: Lesson Analysis Focus Question 1</a:t>
            </a:r>
          </a:p>
        </p:txBody>
      </p:sp>
      <p:sp>
        <p:nvSpPr>
          <p:cNvPr id="3" name="Content Placeholder 2"/>
          <p:cNvSpPr>
            <a:spLocks noGrp="1"/>
          </p:cNvSpPr>
          <p:nvPr>
            <p:ph idx="1"/>
          </p:nvPr>
        </p:nvSpPr>
        <p:spPr>
          <a:xfrm>
            <a:off x="533400" y="1676400"/>
            <a:ext cx="8229600" cy="4876800"/>
          </a:xfrm>
        </p:spPr>
        <p:txBody>
          <a:bodyPr/>
          <a:lstStyle/>
          <a:p>
            <a:pPr marL="0" indent="0">
              <a:buNone/>
            </a:pPr>
            <a:r>
              <a:rPr lang="en-US" sz="3200" dirty="0"/>
              <a:t>Why is it necessary to engage students in using and applying new science ideas in a variety of ways and contexts?</a:t>
            </a:r>
          </a:p>
          <a:p>
            <a:endParaRPr lang="en-US" dirty="0"/>
          </a:p>
        </p:txBody>
      </p:sp>
    </p:spTree>
    <p:extLst>
      <p:ext uri="{BB962C8B-B14F-4D97-AF65-F5344CB8AC3E}">
        <p14:creationId xmlns:p14="http://schemas.microsoft.com/office/powerpoint/2010/main" val="3774624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610600" cy="990600"/>
          </a:xfrm>
        </p:spPr>
        <p:txBody>
          <a:bodyPr>
            <a:normAutofit/>
          </a:bodyPr>
          <a:lstStyle/>
          <a:p>
            <a:r>
              <a:rPr lang="en-US" dirty="0"/>
              <a:t>Lesson Analysis: Focus Question 2</a:t>
            </a:r>
          </a:p>
        </p:txBody>
      </p:sp>
      <p:sp>
        <p:nvSpPr>
          <p:cNvPr id="3" name="Content Placeholder 2"/>
          <p:cNvSpPr>
            <a:spLocks noGrp="1"/>
          </p:cNvSpPr>
          <p:nvPr>
            <p:ph idx="1"/>
          </p:nvPr>
        </p:nvSpPr>
        <p:spPr>
          <a:xfrm>
            <a:off x="533400" y="1600200"/>
            <a:ext cx="8153400" cy="4876800"/>
          </a:xfrm>
        </p:spPr>
        <p:txBody>
          <a:bodyPr/>
          <a:lstStyle/>
          <a:p>
            <a:pPr marL="0" indent="0">
              <a:spcAft>
                <a:spcPts val="1200"/>
              </a:spcAft>
              <a:buNone/>
            </a:pPr>
            <a:r>
              <a:rPr lang="en-US" sz="3200" dirty="0"/>
              <a:t>How will the Student Thinking Lens strategies help you teach the Earth’s Changing Surface (ECS) lessons?</a:t>
            </a:r>
          </a:p>
        </p:txBody>
      </p:sp>
    </p:spTree>
    <p:extLst>
      <p:ext uri="{BB962C8B-B14F-4D97-AF65-F5344CB8AC3E}">
        <p14:creationId xmlns:p14="http://schemas.microsoft.com/office/powerpoint/2010/main" val="2449539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76400" y="404303"/>
            <a:ext cx="5868219" cy="6420746"/>
          </a:xfrm>
          <a:prstGeom prst="rect">
            <a:avLst/>
          </a:prstGeom>
        </p:spPr>
      </p:pic>
      <p:sp>
        <p:nvSpPr>
          <p:cNvPr id="5" name="Rectangle 6"/>
          <p:cNvSpPr>
            <a:spLocks noChangeArrowheads="1"/>
          </p:cNvSpPr>
          <p:nvPr/>
        </p:nvSpPr>
        <p:spPr bwMode="auto">
          <a:xfrm>
            <a:off x="1905000" y="2667000"/>
            <a:ext cx="2667000" cy="2819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4791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533400"/>
            <a:ext cx="8458200" cy="990600"/>
          </a:xfrm>
        </p:spPr>
        <p:txBody>
          <a:bodyPr>
            <a:normAutofit/>
          </a:bodyPr>
          <a:lstStyle/>
          <a:p>
            <a:pPr eaLnBrk="1" hangingPunct="1"/>
            <a:r>
              <a:rPr lang="en-US" dirty="0"/>
              <a:t>Review: Student Thinking Lens Strategies</a:t>
            </a:r>
          </a:p>
        </p:txBody>
      </p:sp>
      <p:sp>
        <p:nvSpPr>
          <p:cNvPr id="26627" name="Rectangle 3"/>
          <p:cNvSpPr>
            <a:spLocks noGrp="1" noChangeArrowheads="1"/>
          </p:cNvSpPr>
          <p:nvPr>
            <p:ph type="body" idx="1"/>
          </p:nvPr>
        </p:nvSpPr>
        <p:spPr>
          <a:xfrm>
            <a:off x="457200" y="1447800"/>
            <a:ext cx="8229600" cy="4953000"/>
          </a:xfrm>
        </p:spPr>
        <p:txBody>
          <a:bodyPr/>
          <a:lstStyle/>
          <a:p>
            <a:pPr marL="0" indent="0" eaLnBrk="1" hangingPunct="1">
              <a:spcAft>
                <a:spcPts val="1200"/>
              </a:spcAft>
              <a:buFontTx/>
              <a:buNone/>
              <a:defRPr/>
            </a:pPr>
            <a:r>
              <a:rPr lang="en-US" sz="3200" dirty="0"/>
              <a:t>Review the STL summary chart in the </a:t>
            </a:r>
            <a:r>
              <a:rPr lang="en-US" sz="3200" dirty="0" err="1"/>
              <a:t>STeLLA</a:t>
            </a:r>
            <a:r>
              <a:rPr lang="en-US" sz="3200" dirty="0"/>
              <a:t> strategies booklet and discuss these questions:</a:t>
            </a:r>
          </a:p>
          <a:p>
            <a:pPr marL="777240" indent="-457200" eaLnBrk="1" hangingPunct="1">
              <a:spcAft>
                <a:spcPts val="1200"/>
              </a:spcAft>
              <a:buFont typeface="+mj-lt"/>
              <a:buAutoNum type="arabicPeriod"/>
              <a:defRPr/>
            </a:pPr>
            <a:r>
              <a:rPr lang="en-US" sz="3200" dirty="0"/>
              <a:t>What pattern(s) do you see in this arrangement (organization) of the STL strategies? </a:t>
            </a:r>
          </a:p>
          <a:p>
            <a:pPr marL="777240" indent="-457200" eaLnBrk="1" hangingPunct="1">
              <a:spcBef>
                <a:spcPts val="0"/>
              </a:spcBef>
              <a:spcAft>
                <a:spcPts val="1200"/>
              </a:spcAft>
              <a:buFont typeface="+mj-lt"/>
              <a:buAutoNum type="arabicPeriod"/>
              <a:defRPr/>
            </a:pPr>
            <a:r>
              <a:rPr lang="en-US" sz="3200" dirty="0"/>
              <a:t>How does this arrangement (organization) highlight the differences and similarities among the Student Thinking Lens strategies?</a:t>
            </a:r>
          </a:p>
          <a:p>
            <a:pPr marL="609600" indent="-609600" eaLnBrk="1" hangingPunct="1">
              <a:buFontTx/>
              <a:buNone/>
              <a:defRPr/>
            </a:pPr>
            <a:endParaRPr lang="en-US" dirty="0"/>
          </a:p>
        </p:txBody>
      </p:sp>
    </p:spTree>
    <p:extLst>
      <p:ext uri="{BB962C8B-B14F-4D97-AF65-F5344CB8AC3E}">
        <p14:creationId xmlns:p14="http://schemas.microsoft.com/office/powerpoint/2010/main" val="210867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990600"/>
          </a:xfrm>
        </p:spPr>
        <p:txBody>
          <a:bodyPr>
            <a:noAutofit/>
          </a:bodyPr>
          <a:lstStyle/>
          <a:p>
            <a:r>
              <a:rPr lang="en-US" spc="0" dirty="0"/>
              <a:t>Lesson Analysis: </a:t>
            </a:r>
            <a:r>
              <a:rPr lang="en-US" b="1" spc="0" dirty="0"/>
              <a:t>Review</a:t>
            </a:r>
            <a:r>
              <a:rPr lang="en-US" spc="0" dirty="0"/>
              <a:t> Lesson Context</a:t>
            </a:r>
          </a:p>
        </p:txBody>
      </p:sp>
      <p:sp>
        <p:nvSpPr>
          <p:cNvPr id="3" name="Content Placeholder 2"/>
          <p:cNvSpPr>
            <a:spLocks noGrp="1"/>
          </p:cNvSpPr>
          <p:nvPr>
            <p:ph idx="1"/>
          </p:nvPr>
        </p:nvSpPr>
        <p:spPr>
          <a:xfrm>
            <a:off x="457200" y="1295400"/>
            <a:ext cx="8229600" cy="4953000"/>
          </a:xfrm>
        </p:spPr>
        <p:txBody>
          <a:bodyPr/>
          <a:lstStyle/>
          <a:p>
            <a:pPr marL="0" indent="0">
              <a:buNone/>
            </a:pPr>
            <a:r>
              <a:rPr lang="en-US" sz="3200" dirty="0"/>
              <a:t>Before watching each video clip in this series, read the lesson context at the top of the corresponding transcript in your PD program binder:</a:t>
            </a:r>
          </a:p>
          <a:p>
            <a:pPr marL="731520" indent="-365760">
              <a:spcBef>
                <a:spcPts val="1200"/>
              </a:spcBef>
            </a:pPr>
            <a:r>
              <a:rPr lang="en-US" sz="3200" dirty="0"/>
              <a:t>Handout 4.5 (Video Clip 4.2)</a:t>
            </a:r>
          </a:p>
          <a:p>
            <a:pPr marL="731520" indent="-365760">
              <a:spcBef>
                <a:spcPts val="300"/>
              </a:spcBef>
            </a:pPr>
            <a:r>
              <a:rPr lang="en-US" sz="3200" dirty="0"/>
              <a:t>Handout 4.6 (Video Clip 4.3)</a:t>
            </a:r>
          </a:p>
          <a:p>
            <a:pPr marL="731520" indent="-365760">
              <a:spcBef>
                <a:spcPts val="300"/>
              </a:spcBef>
            </a:pPr>
            <a:r>
              <a:rPr lang="en-US" sz="3200" dirty="0"/>
              <a:t>Handout 4.7 (Video Clip 4.4)</a:t>
            </a:r>
          </a:p>
          <a:p>
            <a:pPr marL="731520" indent="-365760">
              <a:spcBef>
                <a:spcPts val="300"/>
              </a:spcBef>
            </a:pPr>
            <a:r>
              <a:rPr lang="en-US" sz="3200" dirty="0"/>
              <a:t>Handout 4.8 (Video Clip 4.5)</a:t>
            </a:r>
          </a:p>
          <a:p>
            <a:pPr marL="0" indent="0">
              <a:buNone/>
            </a:pPr>
            <a:endParaRPr lang="en-US" sz="3200" dirty="0"/>
          </a:p>
          <a:p>
            <a:pPr marL="0" indent="0">
              <a:buNone/>
            </a:pPr>
            <a:endParaRPr lang="en-US" dirty="0"/>
          </a:p>
        </p:txBody>
      </p:sp>
    </p:spTree>
    <p:extLst>
      <p:ext uri="{BB962C8B-B14F-4D97-AF65-F5344CB8AC3E}">
        <p14:creationId xmlns:p14="http://schemas.microsoft.com/office/powerpoint/2010/main" val="1292436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533400"/>
            <a:ext cx="8077200" cy="990600"/>
          </a:xfrm>
        </p:spPr>
        <p:txBody>
          <a:bodyPr>
            <a:noAutofit/>
          </a:bodyPr>
          <a:lstStyle/>
          <a:p>
            <a:pPr eaLnBrk="1" hangingPunct="1"/>
            <a:r>
              <a:rPr lang="en-US" sz="3800" dirty="0"/>
              <a:t>Lesson Analysis: </a:t>
            </a:r>
            <a:r>
              <a:rPr lang="en-US" sz="3800" b="1" dirty="0"/>
              <a:t>Identify</a:t>
            </a:r>
            <a:r>
              <a:rPr lang="en-US" sz="3800" dirty="0"/>
              <a:t> Student Thinking Lens Strategies</a:t>
            </a:r>
          </a:p>
        </p:txBody>
      </p:sp>
      <p:sp>
        <p:nvSpPr>
          <p:cNvPr id="22531" name="Rectangle 3"/>
          <p:cNvSpPr>
            <a:spLocks noGrp="1" noChangeArrowheads="1"/>
          </p:cNvSpPr>
          <p:nvPr>
            <p:ph type="body" idx="1"/>
          </p:nvPr>
        </p:nvSpPr>
        <p:spPr>
          <a:xfrm>
            <a:off x="685800" y="1676400"/>
            <a:ext cx="8001000" cy="4525962"/>
          </a:xfrm>
        </p:spPr>
        <p:txBody>
          <a:bodyPr/>
          <a:lstStyle/>
          <a:p>
            <a:pPr marL="365760" lvl="1" indent="-365760" eaLnBrk="1" hangingPunct="1">
              <a:spcBef>
                <a:spcPts val="600"/>
              </a:spcBef>
              <a:spcAft>
                <a:spcPts val="1200"/>
              </a:spcAft>
              <a:buFont typeface="Arial" pitchFamily="34" charset="0"/>
              <a:buChar char="•"/>
            </a:pPr>
            <a:r>
              <a:rPr lang="en-US" sz="2800" dirty="0"/>
              <a:t>What Student Thinking Lens strategies can you identify in this video clip?</a:t>
            </a:r>
          </a:p>
          <a:p>
            <a:pPr marL="365760" lvl="1" indent="-365760" eaLnBrk="1" hangingPunct="1">
              <a:spcBef>
                <a:spcPts val="600"/>
              </a:spcBef>
              <a:buFont typeface="Arial" pitchFamily="34" charset="0"/>
              <a:buChar char="•"/>
            </a:pPr>
            <a:r>
              <a:rPr lang="en-US" sz="2800" dirty="0"/>
              <a:t>After watching each video, study the transcript and fill in handout 4.9 (Identifying Student thinking Lens Strategies). </a:t>
            </a:r>
          </a:p>
          <a:p>
            <a:pPr marL="365760" lvl="1" indent="-365760" eaLnBrk="1" hangingPunct="1">
              <a:spcBef>
                <a:spcPts val="600"/>
              </a:spcBef>
              <a:buFont typeface="Arial" pitchFamily="34" charset="0"/>
              <a:buChar char="•"/>
            </a:pPr>
            <a:r>
              <a:rPr lang="en-US" sz="2800" dirty="0"/>
              <a:t>Be ready to share your findings with the group, including any missed opportunities.</a:t>
            </a:r>
            <a:endParaRPr lang="en-US" sz="2800" i="1" dirty="0"/>
          </a:p>
          <a:p>
            <a:pPr marL="274637" lvl="1" indent="0" eaLnBrk="1" hangingPunct="1">
              <a:buNone/>
            </a:pPr>
            <a:endParaRPr lang="en-US" dirty="0"/>
          </a:p>
          <a:p>
            <a:pPr marL="274637" lvl="1" indent="0" eaLnBrk="1" hangingPunct="1">
              <a:buNone/>
            </a:pPr>
            <a:endParaRPr lang="en-US" dirty="0"/>
          </a:p>
          <a:p>
            <a:pPr marL="274637" lvl="1" indent="0" eaLnBrk="1" hangingPunct="1">
              <a:buNone/>
            </a:pPr>
            <a:endParaRPr lang="en-US" b="1" dirty="0"/>
          </a:p>
          <a:p>
            <a:pPr marL="274637" lvl="1" indent="0" eaLnBrk="1" hangingPunct="1">
              <a:buNone/>
            </a:pPr>
            <a:endParaRPr lang="en-US" b="1" dirty="0"/>
          </a:p>
          <a:p>
            <a:pPr eaLnBrk="1" hangingPunct="1"/>
            <a:endParaRPr lang="en-US" sz="2000" dirty="0"/>
          </a:p>
          <a:p>
            <a:pPr marL="0" indent="0" eaLnBrk="1" hangingPunct="1">
              <a:buNone/>
            </a:pPr>
            <a:endParaRPr lang="en-US" sz="2000" dirty="0"/>
          </a:p>
        </p:txBody>
      </p:sp>
      <p:sp>
        <p:nvSpPr>
          <p:cNvPr id="5" name="TextBox 4"/>
          <p:cNvSpPr txBox="1"/>
          <p:nvPr/>
        </p:nvSpPr>
        <p:spPr>
          <a:xfrm>
            <a:off x="2895600" y="5181600"/>
            <a:ext cx="5943600" cy="1200329"/>
          </a:xfrm>
          <a:prstGeom prst="rect">
            <a:avLst/>
          </a:prstGeom>
          <a:noFill/>
        </p:spPr>
        <p:txBody>
          <a:bodyPr wrap="square" rtlCol="0">
            <a:spAutoFit/>
          </a:bodyPr>
          <a:lstStyle/>
          <a:p>
            <a:r>
              <a:rPr lang="en-US" dirty="0"/>
              <a:t>Links to video clips 2-4: </a:t>
            </a:r>
            <a:r>
              <a:rPr lang="en-US" dirty="0">
                <a:hlinkClick r:id="rId3"/>
              </a:rPr>
              <a:t>4.2_stella2-04-torres4-L3 _c5</a:t>
            </a:r>
            <a:r>
              <a:rPr lang="en-US" dirty="0"/>
              <a:t>;</a:t>
            </a:r>
          </a:p>
          <a:p>
            <a:r>
              <a:rPr lang="en-US" dirty="0"/>
              <a:t>		          </a:t>
            </a:r>
            <a:r>
              <a:rPr lang="en-US" dirty="0">
                <a:hlinkClick r:id="rId4"/>
              </a:rPr>
              <a:t>4.3_stella2-04-torres4-L3_c6</a:t>
            </a:r>
            <a:r>
              <a:rPr lang="en-US" dirty="0"/>
              <a:t>; </a:t>
            </a:r>
          </a:p>
          <a:p>
            <a:r>
              <a:rPr lang="en-US" dirty="0"/>
              <a:t>		          </a:t>
            </a:r>
            <a:r>
              <a:rPr lang="en-US" dirty="0">
                <a:hlinkClick r:id="rId5"/>
              </a:rPr>
              <a:t>4.4_stella2-04-torres4-L3_c7</a:t>
            </a:r>
            <a:r>
              <a:rPr lang="en-US" dirty="0"/>
              <a:t>; </a:t>
            </a:r>
          </a:p>
          <a:p>
            <a:r>
              <a:rPr lang="en-US" dirty="0"/>
              <a:t>		          </a:t>
            </a:r>
            <a:r>
              <a:rPr lang="en-US" dirty="0">
                <a:hlinkClick r:id="rId6"/>
              </a:rPr>
              <a:t>4.5_stella2-04-torres4-L3_c8 </a:t>
            </a:r>
            <a:endParaRPr lang="en-US" dirty="0"/>
          </a:p>
        </p:txBody>
      </p:sp>
    </p:spTree>
    <p:extLst>
      <p:ext uri="{BB962C8B-B14F-4D97-AF65-F5344CB8AC3E}">
        <p14:creationId xmlns:p14="http://schemas.microsoft.com/office/powerpoint/2010/main" val="2356194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lstStyle/>
          <a:p>
            <a:r>
              <a:rPr lang="en-US" dirty="0"/>
              <a:t>Agenda for Day 4</a:t>
            </a:r>
          </a:p>
        </p:txBody>
      </p:sp>
      <p:sp>
        <p:nvSpPr>
          <p:cNvPr id="3" name="Content Placeholder 2"/>
          <p:cNvSpPr>
            <a:spLocks noGrp="1"/>
          </p:cNvSpPr>
          <p:nvPr>
            <p:ph idx="1"/>
          </p:nvPr>
        </p:nvSpPr>
        <p:spPr>
          <a:xfrm>
            <a:off x="609600" y="1219200"/>
            <a:ext cx="8229600" cy="5257800"/>
          </a:xfrm>
        </p:spPr>
        <p:txBody>
          <a:bodyPr/>
          <a:lstStyle/>
          <a:p>
            <a:pPr marL="365760" indent="-365760">
              <a:spcBef>
                <a:spcPts val="600"/>
              </a:spcBef>
            </a:pPr>
            <a:r>
              <a:rPr lang="en-US" sz="3000" dirty="0"/>
              <a:t>Day-3 reflections</a:t>
            </a:r>
          </a:p>
          <a:p>
            <a:pPr marL="365760" indent="-365760">
              <a:spcBef>
                <a:spcPts val="600"/>
              </a:spcBef>
            </a:pPr>
            <a:r>
              <a:rPr lang="en-US" sz="3000" dirty="0"/>
              <a:t>Importance of STL strategy 5: constructing explanations</a:t>
            </a:r>
          </a:p>
          <a:p>
            <a:pPr marL="365760" indent="-365760">
              <a:spcBef>
                <a:spcPts val="600"/>
              </a:spcBef>
            </a:pPr>
            <a:r>
              <a:rPr lang="en-US" sz="3000" dirty="0"/>
              <a:t>Introducing Student Thinking Lens strategy 6</a:t>
            </a:r>
          </a:p>
          <a:p>
            <a:pPr marL="365760" indent="-365760">
              <a:spcBef>
                <a:spcPts val="600"/>
              </a:spcBef>
            </a:pPr>
            <a:r>
              <a:rPr lang="en-US" sz="3000" dirty="0"/>
              <a:t>Lesson analysis: STL strategy 6</a:t>
            </a:r>
          </a:p>
          <a:p>
            <a:pPr marL="365760" indent="-365760">
              <a:spcBef>
                <a:spcPts val="600"/>
              </a:spcBef>
            </a:pPr>
            <a:r>
              <a:rPr lang="en-US" sz="3000" dirty="0"/>
              <a:t>Review: STL strategies 1–6</a:t>
            </a:r>
          </a:p>
          <a:p>
            <a:pPr marL="365760" indent="-365760">
              <a:spcBef>
                <a:spcPts val="600"/>
              </a:spcBef>
            </a:pPr>
            <a:r>
              <a:rPr lang="en-US" sz="3000" dirty="0"/>
              <a:t>Earth’s Changing Surface lesson plans review</a:t>
            </a:r>
          </a:p>
          <a:p>
            <a:pPr marL="365760" indent="-365760">
              <a:spcBef>
                <a:spcPts val="600"/>
              </a:spcBef>
            </a:pPr>
            <a:r>
              <a:rPr lang="en-US" sz="3000" dirty="0"/>
              <a:t>Lunch</a:t>
            </a:r>
          </a:p>
          <a:p>
            <a:pPr marL="365760" indent="-365760">
              <a:spcBef>
                <a:spcPts val="600"/>
              </a:spcBef>
            </a:pPr>
            <a:r>
              <a:rPr lang="en-US" sz="3000" dirty="0"/>
              <a:t>Content deepening: Earth’s Changing Surface</a:t>
            </a:r>
          </a:p>
          <a:p>
            <a:pPr marL="365760" indent="-365760">
              <a:spcBef>
                <a:spcPts val="600"/>
              </a:spcBef>
            </a:pPr>
            <a:r>
              <a:rPr lang="en-US" sz="3000" dirty="0"/>
              <a:t>Summary, homework, and reflections</a:t>
            </a:r>
          </a:p>
        </p:txBody>
      </p:sp>
    </p:spTree>
    <p:extLst>
      <p:ext uri="{BB962C8B-B14F-4D97-AF65-F5344CB8AC3E}">
        <p14:creationId xmlns:p14="http://schemas.microsoft.com/office/powerpoint/2010/main" val="2508046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248400"/>
          </a:xfrm>
        </p:spPr>
        <p:txBody>
          <a:bodyPr/>
          <a:lstStyle/>
          <a:p>
            <a:pPr marL="0" indent="0" algn="ctr">
              <a:spcBef>
                <a:spcPts val="0"/>
              </a:spcBef>
              <a:buNone/>
            </a:pPr>
            <a:r>
              <a:rPr lang="en-US" sz="4000" dirty="0" err="1">
                <a:solidFill>
                  <a:schemeClr val="tx2"/>
                </a:solidFill>
              </a:rPr>
              <a:t>RESPeCT</a:t>
            </a:r>
            <a:r>
              <a:rPr lang="en-US" sz="4000" dirty="0">
                <a:solidFill>
                  <a:schemeClr val="tx2"/>
                </a:solidFill>
              </a:rPr>
              <a:t> PD Program School-Year Plan</a:t>
            </a:r>
          </a:p>
        </p:txBody>
      </p:sp>
      <p:graphicFrame>
        <p:nvGraphicFramePr>
          <p:cNvPr id="6" name="Table 5"/>
          <p:cNvGraphicFramePr>
            <a:graphicFrameLocks noGrp="1"/>
          </p:cNvGraphicFramePr>
          <p:nvPr>
            <p:extLst>
              <p:ext uri="{D42A27DB-BD31-4B8C-83A1-F6EECF244321}">
                <p14:modId xmlns:p14="http://schemas.microsoft.com/office/powerpoint/2010/main" val="3981567102"/>
              </p:ext>
            </p:extLst>
          </p:nvPr>
        </p:nvGraphicFramePr>
        <p:xfrm>
          <a:off x="381000" y="1295400"/>
          <a:ext cx="8382000" cy="5320207"/>
        </p:xfrm>
        <a:graphic>
          <a:graphicData uri="http://schemas.openxmlformats.org/drawingml/2006/table">
            <a:tbl>
              <a:tblPr firstRow="1" bandRow="1">
                <a:tableStyleId>{5C22544A-7EE6-4342-B048-85BDC9FD1C3A}</a:tableStyleId>
              </a:tblPr>
              <a:tblGrid>
                <a:gridCol w="1885950">
                  <a:extLst>
                    <a:ext uri="{9D8B030D-6E8A-4147-A177-3AD203B41FA5}">
                      <a16:colId xmlns:a16="http://schemas.microsoft.com/office/drawing/2014/main" val="20000"/>
                    </a:ext>
                  </a:extLst>
                </a:gridCol>
                <a:gridCol w="230505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137160">
                <a:tc gridSpan="4">
                  <a:txBody>
                    <a:bodyPr/>
                    <a:lstStyle/>
                    <a:p>
                      <a:pPr algn="ctr"/>
                      <a:r>
                        <a:rPr lang="en-US" dirty="0"/>
                        <a:t>Summer Institute</a:t>
                      </a:r>
                    </a:p>
                  </a:txBody>
                  <a:tcPr>
                    <a:solidFill>
                      <a:schemeClr val="bg1">
                        <a:lumMod val="65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07025">
                <a:tc gridSpan="2">
                  <a:txBody>
                    <a:bodyPr/>
                    <a:lstStyle/>
                    <a:p>
                      <a:r>
                        <a:rPr lang="en-US" b="1" u="none" dirty="0"/>
                        <a:t>Content deepening</a:t>
                      </a:r>
                      <a:r>
                        <a:rPr lang="en-US" b="1" dirty="0"/>
                        <a:t>:</a:t>
                      </a:r>
                      <a:r>
                        <a:rPr lang="en-US" b="1" baseline="0" dirty="0"/>
                        <a:t> </a:t>
                      </a:r>
                      <a:r>
                        <a:rPr lang="en-US" baseline="0" dirty="0"/>
                        <a:t>Earth’s Changing Surface and Energy Transfer </a:t>
                      </a:r>
                      <a:endParaRPr lang="en-US" dirty="0">
                        <a:solidFill>
                          <a:srgbClr val="0070C0"/>
                        </a:solidFill>
                      </a:endParaRPr>
                    </a:p>
                  </a:txBody>
                  <a:tcPr/>
                </a:tc>
                <a:tc hMerge="1">
                  <a:txBody>
                    <a:bodyPr/>
                    <a:lstStyle/>
                    <a:p>
                      <a:endParaRPr lang="en-US" dirty="0"/>
                    </a:p>
                  </a:txBody>
                  <a:tcPr/>
                </a:tc>
                <a:tc gridSpan="2">
                  <a:txBody>
                    <a:bodyPr/>
                    <a:lstStyle/>
                    <a:p>
                      <a:r>
                        <a:rPr lang="en-US" b="1" u="none" dirty="0"/>
                        <a:t>Lesson analysis:</a:t>
                      </a:r>
                      <a:r>
                        <a:rPr lang="en-US" b="1" u="none" baseline="0" dirty="0"/>
                        <a:t> </a:t>
                      </a:r>
                      <a:r>
                        <a:rPr lang="en-US" baseline="0" dirty="0"/>
                        <a:t>Introduction to the </a:t>
                      </a:r>
                      <a:r>
                        <a:rPr lang="en-US" baseline="0" dirty="0" err="1"/>
                        <a:t>STeLLA</a:t>
                      </a:r>
                      <a:r>
                        <a:rPr lang="en-US" baseline="0" dirty="0"/>
                        <a:t>  framework and strategies</a:t>
                      </a:r>
                    </a:p>
                  </a:txBody>
                  <a:tcPr/>
                </a:tc>
                <a:tc hMerge="1">
                  <a:txBody>
                    <a:bodyPr/>
                    <a:lstStyle/>
                    <a:p>
                      <a:endParaRPr lang="en-US" dirty="0"/>
                    </a:p>
                  </a:txBody>
                  <a:tcPr/>
                </a:tc>
                <a:extLst>
                  <a:ext uri="{0D108BD9-81ED-4DB2-BD59-A6C34878D82A}">
                    <a16:rowId xmlns:a16="http://schemas.microsoft.com/office/drawing/2014/main" val="10001"/>
                  </a:ext>
                </a:extLst>
              </a:tr>
              <a:tr h="409626">
                <a:tc gridSpan="4">
                  <a:txBody>
                    <a:bodyPr/>
                    <a:lstStyle/>
                    <a:p>
                      <a:pPr algn="ctr"/>
                      <a:r>
                        <a:rPr lang="en-US" sz="1800" b="1" kern="1200" dirty="0">
                          <a:solidFill>
                            <a:schemeClr val="lt1"/>
                          </a:solidFill>
                          <a:latin typeface="+mn-lt"/>
                          <a:ea typeface="+mn-ea"/>
                          <a:cs typeface="+mn-cs"/>
                        </a:rPr>
                        <a:t>Fall Study-Group Sessions</a:t>
                      </a:r>
                    </a:p>
                  </a:txBody>
                  <a:tcPr>
                    <a:solidFill>
                      <a:schemeClr val="bg1">
                        <a:lumMod val="65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2"/>
                  </a:ext>
                </a:extLst>
              </a:tr>
              <a:tr h="1638503">
                <a:tc>
                  <a:txBody>
                    <a:bodyPr/>
                    <a:lstStyle/>
                    <a:p>
                      <a:pPr algn="ctr"/>
                      <a:r>
                        <a:rPr lang="en-US" dirty="0"/>
                        <a:t>Fall Teaching</a:t>
                      </a:r>
                    </a:p>
                    <a:p>
                      <a:pPr algn="ctr"/>
                      <a:r>
                        <a:rPr lang="en-US" dirty="0"/>
                        <a:t>Rounds 1 and 2</a:t>
                      </a:r>
                    </a:p>
                  </a:txBody>
                  <a:tcPr anchor="ctr"/>
                </a:tc>
                <a:tc gridSpan="2">
                  <a:txBody>
                    <a:bodyPr/>
                    <a:lstStyle/>
                    <a:p>
                      <a:pPr marL="285750" indent="-285750">
                        <a:buFont typeface="Arial" panose="020B0604020202020204" pitchFamily="34" charset="0"/>
                        <a:buChar char="•"/>
                      </a:pPr>
                      <a:r>
                        <a:rPr lang="en-US" sz="1500" dirty="0"/>
                        <a:t>Use the </a:t>
                      </a:r>
                      <a:r>
                        <a:rPr lang="en-US" sz="1500" dirty="0" err="1"/>
                        <a:t>STeLLA</a:t>
                      </a:r>
                      <a:r>
                        <a:rPr lang="en-US" sz="1500" baseline="0" dirty="0"/>
                        <a:t> strategies while teaching lessons on energy transfer.</a:t>
                      </a:r>
                      <a:endParaRPr lang="en-US" sz="1500" baseline="0" dirty="0">
                        <a:solidFill>
                          <a:srgbClr val="0070C0"/>
                        </a:solidFill>
                      </a:endParaRPr>
                    </a:p>
                    <a:p>
                      <a:pPr marL="285750" indent="-285750">
                        <a:buFont typeface="Arial" panose="020B0604020202020204" pitchFamily="34" charset="0"/>
                        <a:buChar char="•"/>
                      </a:pPr>
                      <a:r>
                        <a:rPr lang="en-US" sz="1500" baseline="0" dirty="0"/>
                        <a:t>Analyze student thinking and science content storylines using video from our own classrooms.</a:t>
                      </a:r>
                    </a:p>
                    <a:p>
                      <a:pPr marL="285750" indent="-285750">
                        <a:buFont typeface="Arial" panose="020B0604020202020204" pitchFamily="34" charset="0"/>
                        <a:buChar char="•"/>
                      </a:pPr>
                      <a:r>
                        <a:rPr lang="en-US" sz="1500" baseline="0" dirty="0"/>
                        <a:t>Deepen content knowledge of energy transfer through lesson video analysis.</a:t>
                      </a:r>
                      <a:endParaRPr lang="en-US" sz="1500" dirty="0"/>
                    </a:p>
                  </a:txBody>
                  <a:tcPr/>
                </a:tc>
                <a:tc hMerge="1">
                  <a:txBody>
                    <a:bodyPr/>
                    <a:lstStyle/>
                    <a:p>
                      <a:endParaRPr lang="en-US"/>
                    </a:p>
                  </a:txBody>
                  <a:tcPr/>
                </a:tc>
                <a:tc>
                  <a:txBody>
                    <a:bodyPr/>
                    <a:lstStyle/>
                    <a:p>
                      <a:pPr algn="ctr"/>
                      <a:r>
                        <a:rPr lang="en-US" dirty="0">
                          <a:solidFill>
                            <a:schemeClr val="tx1"/>
                          </a:solidFill>
                        </a:rPr>
                        <a:t>Energy Transfer (ET)</a:t>
                      </a:r>
                    </a:p>
                  </a:txBody>
                  <a:tcPr anchor="ctr"/>
                </a:tc>
                <a:extLst>
                  <a:ext uri="{0D108BD9-81ED-4DB2-BD59-A6C34878D82A}">
                    <a16:rowId xmlns:a16="http://schemas.microsoft.com/office/drawing/2014/main" val="10003"/>
                  </a:ext>
                </a:extLst>
              </a:tr>
              <a:tr h="454516">
                <a:tc gridSpan="4">
                  <a:txBody>
                    <a:bodyPr/>
                    <a:lstStyle/>
                    <a:p>
                      <a:pPr algn="ctr"/>
                      <a:r>
                        <a:rPr lang="en-US" sz="1800" b="1" kern="1200" dirty="0">
                          <a:solidFill>
                            <a:schemeClr val="bg1"/>
                          </a:solidFill>
                          <a:latin typeface="+mn-lt"/>
                          <a:ea typeface="+mn-ea"/>
                          <a:cs typeface="+mn-cs"/>
                        </a:rPr>
                        <a:t>Spring Study-Group Sessions</a:t>
                      </a:r>
                    </a:p>
                  </a:txBody>
                  <a:tcPr anchor="ctr">
                    <a:solidFill>
                      <a:schemeClr val="bg1">
                        <a:lumMod val="65000"/>
                      </a:schemeClr>
                    </a:solidFill>
                  </a:tcPr>
                </a:tc>
                <a:tc hMerge="1">
                  <a:txBody>
                    <a:bodyPr/>
                    <a:lstStyle/>
                    <a:p>
                      <a:pPr marL="285750" indent="-285750">
                        <a:buFont typeface="Arial" panose="020B0604020202020204" pitchFamily="34" charset="0"/>
                        <a:buChar char="•"/>
                      </a:pPr>
                      <a:endParaRPr lang="en-US" sz="1400" dirty="0"/>
                    </a:p>
                  </a:txBody>
                  <a:tcPr/>
                </a:tc>
                <a:tc hMerge="1">
                  <a:txBody>
                    <a:bodyPr/>
                    <a:lstStyle/>
                    <a:p>
                      <a:endParaRPr lang="en-US"/>
                    </a:p>
                  </a:txBody>
                  <a:tcPr/>
                </a:tc>
                <a:tc hMerge="1">
                  <a:txBody>
                    <a:bodyPr/>
                    <a:lstStyle/>
                    <a:p>
                      <a:pPr algn="ctr"/>
                      <a:endParaRPr lang="en-US" dirty="0"/>
                    </a:p>
                  </a:txBody>
                  <a:tcPr anchor="ctr"/>
                </a:tc>
                <a:extLst>
                  <a:ext uri="{0D108BD9-81ED-4DB2-BD59-A6C34878D82A}">
                    <a16:rowId xmlns:a16="http://schemas.microsoft.com/office/drawing/2014/main" val="10004"/>
                  </a:ext>
                </a:extLst>
              </a:tr>
              <a:tr h="1638503">
                <a:tc>
                  <a:txBody>
                    <a:bodyPr/>
                    <a:lstStyle/>
                    <a:p>
                      <a:pPr algn="ctr"/>
                      <a:r>
                        <a:rPr lang="en-US" dirty="0"/>
                        <a:t>Spring Teaching</a:t>
                      </a:r>
                    </a:p>
                    <a:p>
                      <a:pPr algn="ctr"/>
                      <a:r>
                        <a:rPr lang="en-US" dirty="0"/>
                        <a:t>Rounds 1 and 2</a:t>
                      </a:r>
                    </a:p>
                  </a:txBody>
                  <a:tcPr anchor="ctr"/>
                </a:tc>
                <a:tc gridSpan="2">
                  <a:txBody>
                    <a:bodyPr/>
                    <a:lstStyle/>
                    <a:p>
                      <a:pPr marL="285750" indent="-285750">
                        <a:buFont typeface="Arial" panose="020B0604020202020204" pitchFamily="34" charset="0"/>
                        <a:buChar char="•"/>
                      </a:pPr>
                      <a:r>
                        <a:rPr lang="en-US" sz="1500" dirty="0">
                          <a:solidFill>
                            <a:schemeClr val="tx1"/>
                          </a:solidFill>
                        </a:rPr>
                        <a:t>Use the </a:t>
                      </a:r>
                      <a:r>
                        <a:rPr lang="en-US" sz="1500" dirty="0" err="1">
                          <a:solidFill>
                            <a:schemeClr val="tx1"/>
                          </a:solidFill>
                        </a:rPr>
                        <a:t>STeLLA</a:t>
                      </a:r>
                      <a:r>
                        <a:rPr lang="en-US" sz="1500" baseline="0" dirty="0">
                          <a:solidFill>
                            <a:schemeClr val="tx1"/>
                          </a:solidFill>
                        </a:rPr>
                        <a:t> strategies while teaching lessons on Earth’s changing surface.</a:t>
                      </a:r>
                      <a:endParaRPr lang="en-US" sz="1500" dirty="0">
                        <a:solidFill>
                          <a:schemeClr val="tx1"/>
                        </a:solidFill>
                      </a:endParaRPr>
                    </a:p>
                    <a:p>
                      <a:pPr marL="285750" indent="-285750">
                        <a:buFont typeface="Arial" panose="020B0604020202020204" pitchFamily="34" charset="0"/>
                        <a:buChar char="•"/>
                      </a:pPr>
                      <a:r>
                        <a:rPr lang="en-US" sz="1500" dirty="0">
                          <a:solidFill>
                            <a:schemeClr val="tx1"/>
                          </a:solidFill>
                        </a:rPr>
                        <a:t>Analyze</a:t>
                      </a:r>
                      <a:r>
                        <a:rPr lang="en-US" sz="1500" baseline="0" dirty="0">
                          <a:solidFill>
                            <a:schemeClr val="tx1"/>
                          </a:solidFill>
                        </a:rPr>
                        <a:t> student thinking and science content storylines using video from our own classrooms.</a:t>
                      </a:r>
                    </a:p>
                    <a:p>
                      <a:pPr marL="285750" indent="-285750">
                        <a:buFont typeface="Arial" panose="020B0604020202020204" pitchFamily="34" charset="0"/>
                        <a:buChar char="•"/>
                      </a:pPr>
                      <a:r>
                        <a:rPr lang="en-US" sz="1500" baseline="0" dirty="0">
                          <a:solidFill>
                            <a:schemeClr val="tx1"/>
                          </a:solidFill>
                        </a:rPr>
                        <a:t>Deepen content knowledge of Earth’s changing surface through video analysis. </a:t>
                      </a:r>
                      <a:endParaRPr lang="en-US" sz="1500" dirty="0">
                        <a:solidFill>
                          <a:schemeClr val="tx1"/>
                        </a:solidFill>
                      </a:endParaRPr>
                    </a:p>
                  </a:txBody>
                  <a:tcPr/>
                </a:tc>
                <a:tc hMerge="1">
                  <a:txBody>
                    <a:bodyPr/>
                    <a:lstStyle/>
                    <a:p>
                      <a:endParaRPr lang="en-US"/>
                    </a:p>
                  </a:txBody>
                  <a:tcPr/>
                </a:tc>
                <a:tc>
                  <a:txBody>
                    <a:bodyPr/>
                    <a:lstStyle/>
                    <a:p>
                      <a:pPr marL="0" algn="ctr" defTabSz="914400" rtl="0" eaLnBrk="1" latinLnBrk="0" hangingPunct="1"/>
                      <a:r>
                        <a:rPr lang="en-US" sz="1800" kern="1200" baseline="0" dirty="0">
                          <a:solidFill>
                            <a:schemeClr val="tx1"/>
                          </a:solidFill>
                          <a:latin typeface="+mn-lt"/>
                          <a:ea typeface="+mn-ea"/>
                          <a:cs typeface="+mn-cs"/>
                        </a:rPr>
                        <a:t>Earth’s Changing Surface (ECS)</a:t>
                      </a:r>
                      <a:endParaRPr lang="en-US" sz="1800" kern="1200" dirty="0">
                        <a:solidFill>
                          <a:schemeClr val="tx1"/>
                        </a:solidFill>
                        <a:latin typeface="+mn-lt"/>
                        <a:ea typeface="+mn-ea"/>
                        <a:cs typeface="+mn-cs"/>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14003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Autofit/>
          </a:bodyPr>
          <a:lstStyle/>
          <a:p>
            <a:r>
              <a:rPr lang="en-US" sz="3800" dirty="0"/>
              <a:t>The </a:t>
            </a:r>
            <a:r>
              <a:rPr lang="en-US" sz="3800" dirty="0" err="1"/>
              <a:t>RESPeCT</a:t>
            </a:r>
            <a:r>
              <a:rPr lang="en-US" sz="3800" dirty="0"/>
              <a:t> Lesson Plans as a Study Tool: Part 1</a:t>
            </a:r>
          </a:p>
        </p:txBody>
      </p:sp>
      <p:sp>
        <p:nvSpPr>
          <p:cNvPr id="3" name="Content Placeholder 2"/>
          <p:cNvSpPr>
            <a:spLocks noGrp="1"/>
          </p:cNvSpPr>
          <p:nvPr>
            <p:ph idx="1"/>
          </p:nvPr>
        </p:nvSpPr>
        <p:spPr>
          <a:xfrm>
            <a:off x="533400" y="1828800"/>
            <a:ext cx="8229600" cy="4876800"/>
          </a:xfrm>
        </p:spPr>
        <p:txBody>
          <a:bodyPr/>
          <a:lstStyle/>
          <a:p>
            <a:pPr marL="0" indent="0">
              <a:spcBef>
                <a:spcPts val="0"/>
              </a:spcBef>
              <a:spcAft>
                <a:spcPts val="1200"/>
              </a:spcAft>
              <a:buNone/>
            </a:pPr>
            <a:r>
              <a:rPr lang="en-US" sz="3200" dirty="0"/>
              <a:t>The </a:t>
            </a:r>
            <a:r>
              <a:rPr lang="en-US" sz="3200" dirty="0" err="1"/>
              <a:t>RESPeCT</a:t>
            </a:r>
            <a:r>
              <a:rPr lang="en-US" sz="3200" dirty="0"/>
              <a:t> lesson plans are </a:t>
            </a:r>
            <a:r>
              <a:rPr lang="en-US" sz="3200" b="1" dirty="0"/>
              <a:t>study tools </a:t>
            </a:r>
            <a:r>
              <a:rPr lang="en-US" sz="3200" dirty="0"/>
              <a:t>designed to support your learning and for our study group to analyze. </a:t>
            </a:r>
          </a:p>
          <a:p>
            <a:pPr marL="0" indent="0">
              <a:spcBef>
                <a:spcPts val="0"/>
              </a:spcBef>
              <a:spcAft>
                <a:spcPts val="1200"/>
              </a:spcAft>
              <a:buNone/>
            </a:pPr>
            <a:r>
              <a:rPr lang="en-US" sz="3200" dirty="0"/>
              <a:t>This has two implications. </a:t>
            </a:r>
          </a:p>
          <a:p>
            <a:pPr marL="685800" indent="-457200">
              <a:spcBef>
                <a:spcPts val="0"/>
              </a:spcBef>
              <a:spcAft>
                <a:spcPts val="1200"/>
              </a:spcAft>
              <a:buFont typeface="+mj-lt"/>
              <a:buAutoNum type="arabicPeriod"/>
            </a:pPr>
            <a:r>
              <a:rPr lang="en-US" sz="3200" dirty="0"/>
              <a:t>These lessons don’t represent a complete unit. You may need to add lessons to help your students achieve all the learning goals, and …</a:t>
            </a:r>
          </a:p>
        </p:txBody>
      </p:sp>
    </p:spTree>
    <p:extLst>
      <p:ext uri="{BB962C8B-B14F-4D97-AF65-F5344CB8AC3E}">
        <p14:creationId xmlns:p14="http://schemas.microsoft.com/office/powerpoint/2010/main" val="84086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The </a:t>
            </a:r>
            <a:r>
              <a:rPr lang="en-US" sz="3800" dirty="0" err="1"/>
              <a:t>RESPeCT</a:t>
            </a:r>
            <a:r>
              <a:rPr lang="en-US" sz="3800" dirty="0"/>
              <a:t> Lesson Plans as a Study Tool: Part 2</a:t>
            </a:r>
          </a:p>
        </p:txBody>
      </p:sp>
      <p:sp>
        <p:nvSpPr>
          <p:cNvPr id="3" name="Content Placeholder 2"/>
          <p:cNvSpPr>
            <a:spLocks noGrp="1"/>
          </p:cNvSpPr>
          <p:nvPr>
            <p:ph idx="1"/>
          </p:nvPr>
        </p:nvSpPr>
        <p:spPr>
          <a:xfrm>
            <a:off x="457200" y="1752600"/>
            <a:ext cx="8229600" cy="4876800"/>
          </a:xfrm>
        </p:spPr>
        <p:txBody>
          <a:bodyPr/>
          <a:lstStyle/>
          <a:p>
            <a:pPr marL="365760" indent="-365760">
              <a:spcBef>
                <a:spcPts val="0"/>
              </a:spcBef>
              <a:spcAft>
                <a:spcPts val="600"/>
              </a:spcAft>
              <a:buFont typeface="+mj-lt"/>
              <a:buAutoNum type="arabicPeriod" startAt="2"/>
            </a:pPr>
            <a:r>
              <a:rPr lang="en-US" sz="3000" dirty="0"/>
              <a:t>As a study tool, the lesson plans are highly scripted to model how they might be implemented. </a:t>
            </a:r>
          </a:p>
          <a:p>
            <a:pPr marL="777240" indent="-457200">
              <a:spcBef>
                <a:spcPts val="0"/>
              </a:spcBef>
              <a:spcAft>
                <a:spcPts val="600"/>
              </a:spcAft>
              <a:buAutoNum type="alphaLcPeriod"/>
            </a:pPr>
            <a:r>
              <a:rPr lang="en-US" sz="3000" dirty="0"/>
              <a:t>Study this script in your lesson planning.</a:t>
            </a:r>
          </a:p>
          <a:p>
            <a:pPr marL="777240" indent="-457200">
              <a:spcBef>
                <a:spcPts val="0"/>
              </a:spcBef>
              <a:spcAft>
                <a:spcPts val="600"/>
              </a:spcAft>
              <a:buAutoNum type="alphaLcPeriod"/>
            </a:pPr>
            <a:r>
              <a:rPr lang="en-US" sz="3000" dirty="0"/>
              <a:t>Adapt the plans and PowerPoint slides to make them work for you and your students (but don’t add or drop main activities).</a:t>
            </a:r>
          </a:p>
          <a:p>
            <a:pPr marL="777240" indent="-457200">
              <a:spcBef>
                <a:spcPts val="0"/>
              </a:spcBef>
              <a:spcAft>
                <a:spcPts val="600"/>
              </a:spcAft>
              <a:buAutoNum type="alphaLcPeriod"/>
            </a:pPr>
            <a:r>
              <a:rPr lang="en-US" sz="3000" dirty="0"/>
              <a:t>You don’t have to be tied to the script as you teach! Using the slides as a guide can help free you from the script. </a:t>
            </a:r>
          </a:p>
        </p:txBody>
      </p:sp>
    </p:spTree>
    <p:extLst>
      <p:ext uri="{BB962C8B-B14F-4D97-AF65-F5344CB8AC3E}">
        <p14:creationId xmlns:p14="http://schemas.microsoft.com/office/powerpoint/2010/main" val="387050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lstStyle/>
          <a:p>
            <a:r>
              <a:rPr lang="en-US" dirty="0"/>
              <a:t>Lesson Plan Conversation</a:t>
            </a:r>
          </a:p>
        </p:txBody>
      </p:sp>
      <p:sp>
        <p:nvSpPr>
          <p:cNvPr id="3" name="Content Placeholder 2"/>
          <p:cNvSpPr>
            <a:spLocks noGrp="1"/>
          </p:cNvSpPr>
          <p:nvPr>
            <p:ph idx="1"/>
          </p:nvPr>
        </p:nvSpPr>
        <p:spPr>
          <a:xfrm>
            <a:off x="533400" y="1143000"/>
            <a:ext cx="8382000" cy="5486400"/>
          </a:xfrm>
        </p:spPr>
        <p:txBody>
          <a:bodyPr/>
          <a:lstStyle/>
          <a:p>
            <a:pPr marL="365760" indent="-365760">
              <a:spcBef>
                <a:spcPts val="0"/>
              </a:spcBef>
              <a:spcAft>
                <a:spcPts val="300"/>
              </a:spcAft>
              <a:buFont typeface="+mj-lt"/>
              <a:buAutoNum type="arabicPeriod"/>
              <a:defRPr/>
            </a:pPr>
            <a:r>
              <a:rPr lang="en-US" b="1" dirty="0">
                <a:ea typeface="Times New Roman"/>
              </a:rPr>
              <a:t>The science content storyline across lessons</a:t>
            </a:r>
          </a:p>
          <a:p>
            <a:pPr marL="777240" lvl="1" indent="-274320">
              <a:spcBef>
                <a:spcPts val="0"/>
              </a:spcBef>
              <a:spcAft>
                <a:spcPts val="0"/>
              </a:spcAft>
              <a:buFont typeface="Arial" pitchFamily="34" charset="0"/>
              <a:buChar char="•"/>
              <a:defRPr/>
            </a:pPr>
            <a:r>
              <a:rPr lang="en-US" sz="2400" dirty="0">
                <a:ea typeface="Times New Roman"/>
              </a:rPr>
              <a:t>Review the main learning goal for each lesson sequentially.</a:t>
            </a:r>
          </a:p>
          <a:p>
            <a:pPr marL="365760" indent="-365760">
              <a:spcBef>
                <a:spcPts val="600"/>
              </a:spcBef>
              <a:spcAft>
                <a:spcPts val="0"/>
              </a:spcAft>
              <a:buFont typeface="+mj-lt"/>
              <a:buAutoNum type="arabicPeriod"/>
              <a:defRPr/>
            </a:pPr>
            <a:r>
              <a:rPr lang="en-US" b="1" dirty="0">
                <a:ea typeface="Times New Roman"/>
              </a:rPr>
              <a:t>The science content storyline within lessons </a:t>
            </a:r>
            <a:r>
              <a:rPr lang="en-US" dirty="0">
                <a:ea typeface="Times New Roman"/>
              </a:rPr>
              <a:t>(5</a:t>
            </a:r>
            <a:r>
              <a:rPr lang="en-US" dirty="0"/>
              <a:t>–</a:t>
            </a:r>
            <a:r>
              <a:rPr lang="en-US" dirty="0">
                <a:ea typeface="Times New Roman"/>
              </a:rPr>
              <a:t>8 min for each two-part lesson)</a:t>
            </a:r>
          </a:p>
          <a:p>
            <a:pPr marL="777240" lvl="1" indent="-274320">
              <a:spcBef>
                <a:spcPts val="300"/>
              </a:spcBef>
              <a:spcAft>
                <a:spcPts val="0"/>
              </a:spcAft>
              <a:buFont typeface="Arial" pitchFamily="34" charset="0"/>
              <a:buChar char="•"/>
            </a:pPr>
            <a:r>
              <a:rPr lang="en-US" sz="2400" dirty="0"/>
              <a:t>How does this lesson fit into the arc of all the lessons? </a:t>
            </a:r>
          </a:p>
          <a:p>
            <a:pPr marL="777240" lvl="1" indent="-274320">
              <a:spcBef>
                <a:spcPts val="300"/>
              </a:spcBef>
              <a:spcAft>
                <a:spcPts val="0"/>
              </a:spcAft>
              <a:buFont typeface="Arial" pitchFamily="34" charset="0"/>
              <a:buChar char="•"/>
            </a:pPr>
            <a:r>
              <a:rPr lang="en-US" sz="2400" dirty="0"/>
              <a:t>What are the main learning goal and focus question?</a:t>
            </a:r>
          </a:p>
          <a:p>
            <a:pPr marL="777240" lvl="1" indent="-274320">
              <a:spcBef>
                <a:spcPts val="300"/>
              </a:spcBef>
              <a:spcAft>
                <a:spcPts val="0"/>
              </a:spcAft>
              <a:buFont typeface="Arial" pitchFamily="34" charset="0"/>
              <a:buChar char="•"/>
            </a:pPr>
            <a:r>
              <a:rPr lang="en-US" sz="2400" dirty="0"/>
              <a:t>What is the main activity (or activities)? </a:t>
            </a:r>
          </a:p>
          <a:p>
            <a:pPr marL="777240" lvl="1" indent="-274320">
              <a:spcBef>
                <a:spcPts val="300"/>
              </a:spcBef>
              <a:spcAft>
                <a:spcPts val="0"/>
              </a:spcAft>
              <a:buFont typeface="Arial" pitchFamily="34" charset="0"/>
              <a:buChar char="•"/>
            </a:pPr>
            <a:r>
              <a:rPr lang="en-US" sz="2400" dirty="0"/>
              <a:t>How will the activity help students better understand the learning goal for the day?</a:t>
            </a:r>
          </a:p>
          <a:p>
            <a:pPr marL="777240" lvl="1" indent="-274320">
              <a:spcBef>
                <a:spcPts val="300"/>
              </a:spcBef>
              <a:spcAft>
                <a:spcPts val="0"/>
              </a:spcAft>
              <a:buFont typeface="Arial" pitchFamily="34" charset="0"/>
              <a:buChar char="•"/>
            </a:pPr>
            <a:r>
              <a:rPr lang="en-US" sz="2400" dirty="0"/>
              <a:t>What </a:t>
            </a:r>
            <a:r>
              <a:rPr lang="en-US" sz="2400" dirty="0" err="1"/>
              <a:t>STeLLA</a:t>
            </a:r>
            <a:r>
              <a:rPr lang="en-US" sz="2400" dirty="0"/>
              <a:t> strategies are highlighted in the activity?</a:t>
            </a:r>
          </a:p>
          <a:p>
            <a:pPr marL="777240" lvl="1" indent="-274320">
              <a:spcBef>
                <a:spcPts val="300"/>
              </a:spcBef>
              <a:spcAft>
                <a:spcPts val="0"/>
              </a:spcAft>
              <a:buFont typeface="Arial" pitchFamily="34" charset="0"/>
              <a:buChar char="•"/>
            </a:pPr>
            <a:r>
              <a:rPr lang="en-US" sz="2400" dirty="0"/>
              <a:t>What concerns or suggestions do you have regarding the activity? </a:t>
            </a:r>
            <a:endParaRPr lang="en-US" sz="2400" dirty="0">
              <a:ea typeface="Times New Roman"/>
            </a:endParaRPr>
          </a:p>
          <a:p>
            <a:pPr marL="365760" indent="-365760">
              <a:spcBef>
                <a:spcPts val="600"/>
              </a:spcBef>
              <a:spcAft>
                <a:spcPts val="0"/>
              </a:spcAft>
              <a:buAutoNum type="arabicPeriod"/>
              <a:defRPr/>
            </a:pPr>
            <a:r>
              <a:rPr lang="en-US" b="1" dirty="0">
                <a:ea typeface="Times New Roman"/>
              </a:rPr>
              <a:t>Practical issues and questions</a:t>
            </a:r>
          </a:p>
          <a:p>
            <a:endParaRPr lang="en-US" dirty="0"/>
          </a:p>
        </p:txBody>
      </p:sp>
    </p:spTree>
    <p:extLst>
      <p:ext uri="{BB962C8B-B14F-4D97-AF65-F5344CB8AC3E}">
        <p14:creationId xmlns:p14="http://schemas.microsoft.com/office/powerpoint/2010/main" val="5956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381000"/>
            <a:ext cx="8534400" cy="990600"/>
          </a:xfrm>
        </p:spPr>
        <p:txBody>
          <a:bodyPr>
            <a:noAutofit/>
          </a:bodyPr>
          <a:lstStyle/>
          <a:p>
            <a:pPr eaLnBrk="1" hangingPunct="1"/>
            <a:r>
              <a:rPr lang="en-US" sz="3800" dirty="0"/>
              <a:t>STL Strategies Highlighted in the ECS Lessons</a:t>
            </a:r>
          </a:p>
        </p:txBody>
      </p:sp>
      <p:graphicFrame>
        <p:nvGraphicFramePr>
          <p:cNvPr id="7" name="Table 6"/>
          <p:cNvGraphicFramePr>
            <a:graphicFrameLocks noGrp="1"/>
          </p:cNvGraphicFramePr>
          <p:nvPr>
            <p:extLst>
              <p:ext uri="{D42A27DB-BD31-4B8C-83A1-F6EECF244321}">
                <p14:modId xmlns:p14="http://schemas.microsoft.com/office/powerpoint/2010/main" val="2908610399"/>
              </p:ext>
            </p:extLst>
          </p:nvPr>
        </p:nvGraphicFramePr>
        <p:xfrm>
          <a:off x="457201" y="1295400"/>
          <a:ext cx="8381998" cy="5131368"/>
        </p:xfrm>
        <a:graphic>
          <a:graphicData uri="http://schemas.openxmlformats.org/drawingml/2006/table">
            <a:tbl>
              <a:tblPr firstRow="1" bandRow="1">
                <a:tableStyleId>{5C22544A-7EE6-4342-B048-85BDC9FD1C3A}</a:tableStyleId>
              </a:tblPr>
              <a:tblGrid>
                <a:gridCol w="1585785">
                  <a:extLst>
                    <a:ext uri="{9D8B030D-6E8A-4147-A177-3AD203B41FA5}">
                      <a16:colId xmlns:a16="http://schemas.microsoft.com/office/drawing/2014/main" val="20000"/>
                    </a:ext>
                  </a:extLst>
                </a:gridCol>
                <a:gridCol w="453081">
                  <a:extLst>
                    <a:ext uri="{9D8B030D-6E8A-4147-A177-3AD203B41FA5}">
                      <a16:colId xmlns:a16="http://schemas.microsoft.com/office/drawing/2014/main" val="20001"/>
                    </a:ext>
                  </a:extLst>
                </a:gridCol>
                <a:gridCol w="453081">
                  <a:extLst>
                    <a:ext uri="{9D8B030D-6E8A-4147-A177-3AD203B41FA5}">
                      <a16:colId xmlns:a16="http://schemas.microsoft.com/office/drawing/2014/main" val="20002"/>
                    </a:ext>
                  </a:extLst>
                </a:gridCol>
                <a:gridCol w="453081">
                  <a:extLst>
                    <a:ext uri="{9D8B030D-6E8A-4147-A177-3AD203B41FA5}">
                      <a16:colId xmlns:a16="http://schemas.microsoft.com/office/drawing/2014/main" val="20003"/>
                    </a:ext>
                  </a:extLst>
                </a:gridCol>
                <a:gridCol w="528595">
                  <a:extLst>
                    <a:ext uri="{9D8B030D-6E8A-4147-A177-3AD203B41FA5}">
                      <a16:colId xmlns:a16="http://schemas.microsoft.com/office/drawing/2014/main" val="20004"/>
                    </a:ext>
                  </a:extLst>
                </a:gridCol>
                <a:gridCol w="453081">
                  <a:extLst>
                    <a:ext uri="{9D8B030D-6E8A-4147-A177-3AD203B41FA5}">
                      <a16:colId xmlns:a16="http://schemas.microsoft.com/office/drawing/2014/main" val="20005"/>
                    </a:ext>
                  </a:extLst>
                </a:gridCol>
                <a:gridCol w="528595">
                  <a:extLst>
                    <a:ext uri="{9D8B030D-6E8A-4147-A177-3AD203B41FA5}">
                      <a16:colId xmlns:a16="http://schemas.microsoft.com/office/drawing/2014/main" val="20006"/>
                    </a:ext>
                  </a:extLst>
                </a:gridCol>
                <a:gridCol w="528595">
                  <a:extLst>
                    <a:ext uri="{9D8B030D-6E8A-4147-A177-3AD203B41FA5}">
                      <a16:colId xmlns:a16="http://schemas.microsoft.com/office/drawing/2014/main" val="20007"/>
                    </a:ext>
                  </a:extLst>
                </a:gridCol>
                <a:gridCol w="453081">
                  <a:extLst>
                    <a:ext uri="{9D8B030D-6E8A-4147-A177-3AD203B41FA5}">
                      <a16:colId xmlns:a16="http://schemas.microsoft.com/office/drawing/2014/main" val="20008"/>
                    </a:ext>
                  </a:extLst>
                </a:gridCol>
                <a:gridCol w="528595">
                  <a:extLst>
                    <a:ext uri="{9D8B030D-6E8A-4147-A177-3AD203B41FA5}">
                      <a16:colId xmlns:a16="http://schemas.microsoft.com/office/drawing/2014/main" val="20009"/>
                    </a:ext>
                  </a:extLst>
                </a:gridCol>
                <a:gridCol w="528595">
                  <a:extLst>
                    <a:ext uri="{9D8B030D-6E8A-4147-A177-3AD203B41FA5}">
                      <a16:colId xmlns:a16="http://schemas.microsoft.com/office/drawing/2014/main" val="20010"/>
                    </a:ext>
                  </a:extLst>
                </a:gridCol>
                <a:gridCol w="453081">
                  <a:extLst>
                    <a:ext uri="{9D8B030D-6E8A-4147-A177-3AD203B41FA5}">
                      <a16:colId xmlns:a16="http://schemas.microsoft.com/office/drawing/2014/main" val="20011"/>
                    </a:ext>
                  </a:extLst>
                </a:gridCol>
                <a:gridCol w="528595">
                  <a:extLst>
                    <a:ext uri="{9D8B030D-6E8A-4147-A177-3AD203B41FA5}">
                      <a16:colId xmlns:a16="http://schemas.microsoft.com/office/drawing/2014/main" val="20012"/>
                    </a:ext>
                  </a:extLst>
                </a:gridCol>
                <a:gridCol w="453081">
                  <a:extLst>
                    <a:ext uri="{9D8B030D-6E8A-4147-A177-3AD203B41FA5}">
                      <a16:colId xmlns:a16="http://schemas.microsoft.com/office/drawing/2014/main" val="20013"/>
                    </a:ext>
                  </a:extLst>
                </a:gridCol>
                <a:gridCol w="453076">
                  <a:extLst>
                    <a:ext uri="{9D8B030D-6E8A-4147-A177-3AD203B41FA5}">
                      <a16:colId xmlns:a16="http://schemas.microsoft.com/office/drawing/2014/main" val="20014"/>
                    </a:ext>
                  </a:extLst>
                </a:gridCol>
              </a:tblGrid>
              <a:tr h="631351">
                <a:tc>
                  <a:txBody>
                    <a:bodyPr/>
                    <a:lstStyle/>
                    <a:p>
                      <a:pPr algn="ctr">
                        <a:spcBef>
                          <a:spcPts val="1200"/>
                        </a:spcBef>
                      </a:pPr>
                      <a:r>
                        <a:rPr lang="en-US" sz="1600" dirty="0"/>
                        <a:t>Lesson</a:t>
                      </a:r>
                    </a:p>
                  </a:txBody>
                  <a:tcPr anchor="ctr"/>
                </a:tc>
                <a:tc>
                  <a:txBody>
                    <a:bodyPr/>
                    <a:lstStyle/>
                    <a:p>
                      <a:pPr algn="ctr">
                        <a:spcBef>
                          <a:spcPts val="1200"/>
                        </a:spcBef>
                      </a:pPr>
                      <a:r>
                        <a:rPr lang="en-US" dirty="0"/>
                        <a:t>1a</a:t>
                      </a:r>
                    </a:p>
                  </a:txBody>
                  <a:tcPr anchor="ctr"/>
                </a:tc>
                <a:tc>
                  <a:txBody>
                    <a:bodyPr/>
                    <a:lstStyle/>
                    <a:p>
                      <a:pPr algn="ctr">
                        <a:spcBef>
                          <a:spcPts val="1200"/>
                        </a:spcBef>
                      </a:pPr>
                      <a:r>
                        <a:rPr lang="en-US" dirty="0"/>
                        <a:t>1b</a:t>
                      </a:r>
                    </a:p>
                  </a:txBody>
                  <a:tcPr anchor="ctr"/>
                </a:tc>
                <a:tc>
                  <a:txBody>
                    <a:bodyPr/>
                    <a:lstStyle/>
                    <a:p>
                      <a:pPr algn="ctr">
                        <a:spcBef>
                          <a:spcPts val="1200"/>
                        </a:spcBef>
                      </a:pPr>
                      <a:r>
                        <a:rPr lang="en-US" dirty="0"/>
                        <a:t>2a</a:t>
                      </a:r>
                    </a:p>
                  </a:txBody>
                  <a:tcPr anchor="ctr"/>
                </a:tc>
                <a:tc>
                  <a:txBody>
                    <a:bodyPr/>
                    <a:lstStyle/>
                    <a:p>
                      <a:pPr algn="ctr">
                        <a:spcBef>
                          <a:spcPts val="1200"/>
                        </a:spcBef>
                      </a:pPr>
                      <a:r>
                        <a:rPr lang="en-US" dirty="0"/>
                        <a:t>2b</a:t>
                      </a:r>
                    </a:p>
                  </a:txBody>
                  <a:tcPr anchor="ctr"/>
                </a:tc>
                <a:tc>
                  <a:txBody>
                    <a:bodyPr/>
                    <a:lstStyle/>
                    <a:p>
                      <a:pPr algn="ctr">
                        <a:spcBef>
                          <a:spcPts val="1200"/>
                        </a:spcBef>
                      </a:pPr>
                      <a:r>
                        <a:rPr lang="en-US" dirty="0"/>
                        <a:t>3a</a:t>
                      </a:r>
                    </a:p>
                  </a:txBody>
                  <a:tcPr anchor="ctr"/>
                </a:tc>
                <a:tc>
                  <a:txBody>
                    <a:bodyPr/>
                    <a:lstStyle/>
                    <a:p>
                      <a:pPr algn="ctr">
                        <a:spcBef>
                          <a:spcPts val="1200"/>
                        </a:spcBef>
                      </a:pPr>
                      <a:r>
                        <a:rPr lang="en-US" dirty="0"/>
                        <a:t>3b</a:t>
                      </a:r>
                    </a:p>
                  </a:txBody>
                  <a:tcPr anchor="ctr"/>
                </a:tc>
                <a:tc>
                  <a:txBody>
                    <a:bodyPr/>
                    <a:lstStyle/>
                    <a:p>
                      <a:pPr algn="ctr">
                        <a:spcBef>
                          <a:spcPts val="1200"/>
                        </a:spcBef>
                      </a:pPr>
                      <a:r>
                        <a:rPr lang="en-US" dirty="0"/>
                        <a:t>4a</a:t>
                      </a:r>
                    </a:p>
                  </a:txBody>
                  <a:tcPr anchor="ctr"/>
                </a:tc>
                <a:tc>
                  <a:txBody>
                    <a:bodyPr/>
                    <a:lstStyle/>
                    <a:p>
                      <a:pPr algn="ctr">
                        <a:spcBef>
                          <a:spcPts val="1200"/>
                        </a:spcBef>
                      </a:pPr>
                      <a:r>
                        <a:rPr lang="en-US" dirty="0"/>
                        <a:t>4b</a:t>
                      </a:r>
                    </a:p>
                  </a:txBody>
                  <a:tcPr anchor="ctr"/>
                </a:tc>
                <a:tc>
                  <a:txBody>
                    <a:bodyPr/>
                    <a:lstStyle/>
                    <a:p>
                      <a:pPr algn="ctr">
                        <a:spcBef>
                          <a:spcPts val="1200"/>
                        </a:spcBef>
                      </a:pPr>
                      <a:r>
                        <a:rPr lang="en-US" dirty="0"/>
                        <a:t>5a</a:t>
                      </a:r>
                    </a:p>
                  </a:txBody>
                  <a:tcPr anchor="ctr"/>
                </a:tc>
                <a:tc>
                  <a:txBody>
                    <a:bodyPr/>
                    <a:lstStyle/>
                    <a:p>
                      <a:pPr algn="ctr">
                        <a:spcBef>
                          <a:spcPts val="1200"/>
                        </a:spcBef>
                      </a:pPr>
                      <a:r>
                        <a:rPr lang="en-US" dirty="0"/>
                        <a:t>5b</a:t>
                      </a:r>
                    </a:p>
                  </a:txBody>
                  <a:tcPr anchor="ctr"/>
                </a:tc>
                <a:tc>
                  <a:txBody>
                    <a:bodyPr/>
                    <a:lstStyle/>
                    <a:p>
                      <a:pPr algn="ctr">
                        <a:spcBef>
                          <a:spcPts val="1200"/>
                        </a:spcBef>
                      </a:pPr>
                      <a:r>
                        <a:rPr lang="en-US" dirty="0"/>
                        <a:t>6a</a:t>
                      </a:r>
                    </a:p>
                  </a:txBody>
                  <a:tcPr anchor="ctr"/>
                </a:tc>
                <a:tc>
                  <a:txBody>
                    <a:bodyPr/>
                    <a:lstStyle/>
                    <a:p>
                      <a:pPr algn="ctr">
                        <a:spcBef>
                          <a:spcPts val="1200"/>
                        </a:spcBef>
                      </a:pPr>
                      <a:r>
                        <a:rPr lang="en-US" dirty="0"/>
                        <a:t>6b</a:t>
                      </a:r>
                    </a:p>
                  </a:txBody>
                  <a:tcPr anchor="ctr"/>
                </a:tc>
                <a:tc>
                  <a:txBody>
                    <a:bodyPr/>
                    <a:lstStyle/>
                    <a:p>
                      <a:pPr algn="ctr">
                        <a:spcBef>
                          <a:spcPts val="1200"/>
                        </a:spcBef>
                      </a:pPr>
                      <a:r>
                        <a:rPr lang="en-US" dirty="0"/>
                        <a:t>7a</a:t>
                      </a:r>
                    </a:p>
                  </a:txBody>
                  <a:tcPr anchor="ctr"/>
                </a:tc>
                <a:tc>
                  <a:txBody>
                    <a:bodyPr/>
                    <a:lstStyle/>
                    <a:p>
                      <a:pPr algn="ctr">
                        <a:spcBef>
                          <a:spcPts val="1200"/>
                        </a:spcBef>
                      </a:pPr>
                      <a:r>
                        <a:rPr lang="en-US" dirty="0"/>
                        <a:t>7b</a:t>
                      </a:r>
                    </a:p>
                  </a:txBody>
                  <a:tcPr anchor="ctr"/>
                </a:tc>
                <a:extLst>
                  <a:ext uri="{0D108BD9-81ED-4DB2-BD59-A6C34878D82A}">
                    <a16:rowId xmlns:a16="http://schemas.microsoft.com/office/drawing/2014/main" val="10000"/>
                  </a:ext>
                </a:extLst>
              </a:tr>
              <a:tr h="613218">
                <a:tc>
                  <a:txBody>
                    <a:bodyPr/>
                    <a:lstStyle/>
                    <a:p>
                      <a:pPr marL="228600" indent="-228600">
                        <a:spcAft>
                          <a:spcPts val="1200"/>
                        </a:spcAft>
                        <a:buFont typeface="+mj-lt"/>
                        <a:buNone/>
                      </a:pPr>
                      <a:r>
                        <a:rPr lang="en-US" sz="1500" dirty="0"/>
                        <a:t>1. Elicit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565711">
                <a:tc>
                  <a:txBody>
                    <a:bodyPr/>
                    <a:lstStyle/>
                    <a:p>
                      <a:pPr marL="228600" indent="-228600">
                        <a:spcAft>
                          <a:spcPts val="1200"/>
                        </a:spcAft>
                        <a:buFont typeface="+mj-lt"/>
                        <a:buNone/>
                      </a:pPr>
                      <a:r>
                        <a:rPr lang="en-US" sz="1500" dirty="0"/>
                        <a:t>2. Probe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78854">
                <a:tc>
                  <a:txBody>
                    <a:bodyPr/>
                    <a:lstStyle/>
                    <a:p>
                      <a:pPr marL="228600" indent="-228600">
                        <a:spcAft>
                          <a:spcPts val="1200"/>
                        </a:spcAft>
                        <a:buFont typeface="+mj-lt"/>
                        <a:buNone/>
                      </a:pPr>
                      <a:r>
                        <a:rPr lang="en-US" sz="1500" dirty="0"/>
                        <a:t>3. Challenge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718311">
                <a:tc>
                  <a:txBody>
                    <a:bodyPr/>
                    <a:lstStyle/>
                    <a:p>
                      <a:pPr marL="228600" indent="-228600">
                        <a:spcAft>
                          <a:spcPts val="1200"/>
                        </a:spcAft>
                        <a:buFont typeface="+mj-lt"/>
                        <a:buNone/>
                      </a:pPr>
                      <a:r>
                        <a:rPr lang="en-US" sz="1500" dirty="0"/>
                        <a:t>4. A</a:t>
                      </a:r>
                      <a:r>
                        <a:rPr lang="en-US" sz="1500" baseline="0" dirty="0"/>
                        <a:t>nalyze/ Interpret</a:t>
                      </a:r>
                      <a:endParaRPr lang="en-US" sz="1500"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90631">
                <a:tc>
                  <a:txBody>
                    <a:bodyPr/>
                    <a:lstStyle/>
                    <a:p>
                      <a:pPr marL="228600" indent="-228600">
                        <a:spcAft>
                          <a:spcPts val="1200"/>
                        </a:spcAft>
                        <a:buFont typeface="+mj-lt"/>
                        <a:buNone/>
                      </a:pPr>
                      <a:r>
                        <a:rPr lang="en-US" sz="1500" dirty="0"/>
                        <a:t>5.</a:t>
                      </a:r>
                      <a:r>
                        <a:rPr lang="en-US" sz="1500" baseline="0" dirty="0"/>
                        <a:t> E</a:t>
                      </a:r>
                      <a:r>
                        <a:rPr lang="en-US" sz="1500" dirty="0"/>
                        <a:t>xplain/</a:t>
                      </a:r>
                      <a:r>
                        <a:rPr lang="en-US" sz="1500" baseline="0" dirty="0"/>
                        <a:t> Argue</a:t>
                      </a:r>
                      <a:endParaRPr lang="en-US" sz="1500"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16646">
                <a:tc>
                  <a:txBody>
                    <a:bodyPr/>
                    <a:lstStyle/>
                    <a:p>
                      <a:pPr marL="228600" indent="-228600">
                        <a:spcAft>
                          <a:spcPts val="1200"/>
                        </a:spcAft>
                        <a:buFont typeface="+mj-lt"/>
                        <a:buNone/>
                      </a:pPr>
                      <a:r>
                        <a:rPr lang="en-US" sz="1500" dirty="0"/>
                        <a:t>6. Use/</a:t>
                      </a:r>
                      <a:r>
                        <a:rPr lang="en-US" sz="1500" baseline="0" dirty="0"/>
                        <a:t>Apply</a:t>
                      </a:r>
                      <a:endParaRPr lang="en-US" sz="15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616646">
                <a:tc>
                  <a:txBody>
                    <a:bodyPr/>
                    <a:lstStyle/>
                    <a:p>
                      <a:pPr marL="228600" indent="-228600">
                        <a:spcAft>
                          <a:spcPts val="1200"/>
                        </a:spcAft>
                        <a:buFont typeface="+mj-lt"/>
                        <a:buNone/>
                      </a:pPr>
                      <a:r>
                        <a:rPr lang="en-US" sz="1500" dirty="0"/>
                        <a:t>7.</a:t>
                      </a:r>
                      <a:r>
                        <a:rPr lang="en-US" sz="1500" baseline="0" dirty="0"/>
                        <a:t> Synthesize/</a:t>
                      </a:r>
                      <a:br>
                        <a:rPr lang="en-US" sz="1500" baseline="0" dirty="0"/>
                      </a:br>
                      <a:r>
                        <a:rPr lang="en-US" sz="1500" baseline="0" dirty="0"/>
                        <a:t>Summarize</a:t>
                      </a:r>
                      <a:endParaRPr lang="en-US" sz="15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42200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EARTH’S CHANGING SURFACE</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685800" y="3505200"/>
            <a:ext cx="7162800" cy="595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000000"/>
                </a:solidFill>
              </a:rPr>
              <a:t>SCIENCE CONTENT DEEPENING   		  Grade 4</a:t>
            </a:r>
            <a:br>
              <a:rPr lang="en-US" sz="2000" dirty="0">
                <a:solidFill>
                  <a:srgbClr val="000000"/>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3527534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3541ED-B0A8-4294-8017-C15A6659448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14600" y="457200"/>
            <a:ext cx="6400800" cy="6400800"/>
          </a:xfrm>
          <a:prstGeom prst="rect">
            <a:avLst/>
          </a:prstGeom>
        </p:spPr>
      </p:pic>
      <p:sp>
        <p:nvSpPr>
          <p:cNvPr id="5" name="TextBox 4">
            <a:extLst>
              <a:ext uri="{FF2B5EF4-FFF2-40B4-BE49-F238E27FC236}">
                <a16:creationId xmlns:a16="http://schemas.microsoft.com/office/drawing/2014/main" id="{929186A5-4F94-476A-AAAD-9EC0602D7F08}"/>
              </a:ext>
            </a:extLst>
          </p:cNvPr>
          <p:cNvSpPr txBox="1"/>
          <p:nvPr/>
        </p:nvSpPr>
        <p:spPr>
          <a:xfrm>
            <a:off x="304800" y="838200"/>
            <a:ext cx="2416046" cy="5247590"/>
          </a:xfrm>
          <a:prstGeom prst="rect">
            <a:avLst/>
          </a:prstGeom>
          <a:noFill/>
        </p:spPr>
        <p:txBody>
          <a:bodyPr wrap="none" rtlCol="0">
            <a:spAutoFit/>
          </a:bodyPr>
          <a:lstStyle/>
          <a:p>
            <a:r>
              <a:rPr lang="en-US" sz="3600" i="1" dirty="0">
                <a:solidFill>
                  <a:srgbClr val="FFFF00"/>
                </a:solidFill>
              </a:rPr>
              <a:t>Earth’s </a:t>
            </a:r>
          </a:p>
          <a:p>
            <a:r>
              <a:rPr lang="en-US" sz="3600" i="1" dirty="0">
                <a:solidFill>
                  <a:srgbClr val="FFFF00"/>
                </a:solidFill>
              </a:rPr>
              <a:t>Changing</a:t>
            </a:r>
          </a:p>
          <a:p>
            <a:r>
              <a:rPr lang="en-US" sz="3600" i="1" dirty="0">
                <a:solidFill>
                  <a:srgbClr val="FFFF00"/>
                </a:solidFill>
              </a:rPr>
              <a:t>Surface</a:t>
            </a:r>
          </a:p>
          <a:p>
            <a:endParaRPr lang="en-US" sz="1500" i="1" dirty="0">
              <a:solidFill>
                <a:schemeClr val="bg1"/>
              </a:solidFill>
            </a:endParaRPr>
          </a:p>
          <a:p>
            <a:r>
              <a:rPr lang="en-US" sz="3600" i="1" dirty="0">
                <a:solidFill>
                  <a:schemeClr val="bg1"/>
                </a:solidFill>
              </a:rPr>
              <a:t>Content</a:t>
            </a:r>
          </a:p>
          <a:p>
            <a:r>
              <a:rPr lang="en-US" sz="3600" i="1" dirty="0">
                <a:solidFill>
                  <a:schemeClr val="bg1"/>
                </a:solidFill>
              </a:rPr>
              <a:t>Deepening</a:t>
            </a: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r>
              <a:rPr lang="en-US" sz="1600" i="1" dirty="0">
                <a:solidFill>
                  <a:schemeClr val="bg1"/>
                </a:solidFill>
              </a:rPr>
              <a:t>Developed by</a:t>
            </a:r>
          </a:p>
          <a:p>
            <a:r>
              <a:rPr lang="en-US" sz="1600" i="1" dirty="0">
                <a:solidFill>
                  <a:schemeClr val="bg1"/>
                </a:solidFill>
              </a:rPr>
              <a:t>Dr. Jeff Marshall</a:t>
            </a:r>
          </a:p>
          <a:p>
            <a:r>
              <a:rPr lang="en-US" sz="1600" i="1" dirty="0">
                <a:solidFill>
                  <a:schemeClr val="bg1"/>
                </a:solidFill>
              </a:rPr>
              <a:t>Geological Sciences</a:t>
            </a:r>
          </a:p>
          <a:p>
            <a:r>
              <a:rPr lang="en-US" sz="1600" i="1" dirty="0">
                <a:solidFill>
                  <a:schemeClr val="bg1"/>
                </a:solidFill>
              </a:rPr>
              <a:t>Cal Poly Pomona</a:t>
            </a:r>
          </a:p>
          <a:p>
            <a:r>
              <a:rPr lang="en-US" sz="1600" i="1" dirty="0">
                <a:solidFill>
                  <a:schemeClr val="bg1"/>
                </a:solidFill>
              </a:rPr>
              <a:t>Used by permission</a:t>
            </a:r>
          </a:p>
        </p:txBody>
      </p:sp>
      <p:sp>
        <p:nvSpPr>
          <p:cNvPr id="6" name="TextBox 5">
            <a:extLst>
              <a:ext uri="{FF2B5EF4-FFF2-40B4-BE49-F238E27FC236}">
                <a16:creationId xmlns:a16="http://schemas.microsoft.com/office/drawing/2014/main" id="{89B31FF1-8467-4579-99E6-6809070945B0}"/>
              </a:ext>
            </a:extLst>
          </p:cNvPr>
          <p:cNvSpPr txBox="1"/>
          <p:nvPr/>
        </p:nvSpPr>
        <p:spPr>
          <a:xfrm>
            <a:off x="7330683" y="6477000"/>
            <a:ext cx="1813317"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Visible Earth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497006"/>
            <a:ext cx="8031708" cy="990600"/>
          </a:xfrm>
        </p:spPr>
        <p:txBody>
          <a:bodyPr>
            <a:noAutofit/>
          </a:bodyPr>
          <a:lstStyle/>
          <a:p>
            <a:pPr lvl="0"/>
            <a:br>
              <a:rPr lang="en-US" sz="3600" dirty="0"/>
            </a:br>
            <a:r>
              <a:rPr lang="en-US" dirty="0"/>
              <a:t>Unit Central Questions</a:t>
            </a:r>
            <a:br>
              <a:rPr lang="en-US" sz="3600" dirty="0"/>
            </a:br>
            <a:endParaRPr lang="en-US" sz="3600" dirty="0"/>
          </a:p>
        </p:txBody>
      </p:sp>
      <p:sp>
        <p:nvSpPr>
          <p:cNvPr id="3" name="Content Placeholder 2"/>
          <p:cNvSpPr>
            <a:spLocks noGrp="1"/>
          </p:cNvSpPr>
          <p:nvPr>
            <p:ph idx="1"/>
          </p:nvPr>
        </p:nvSpPr>
        <p:spPr>
          <a:xfrm>
            <a:off x="696036" y="1603612"/>
            <a:ext cx="7977115" cy="4495800"/>
          </a:xfrm>
        </p:spPr>
        <p:txBody>
          <a:bodyPr/>
          <a:lstStyle/>
          <a:p>
            <a:pPr marL="0" lvl="1" indent="0">
              <a:buNone/>
            </a:pPr>
            <a:r>
              <a:rPr lang="en-US" sz="3200" dirty="0"/>
              <a:t>Why isn’t all of Earth’s surface flat? What causes the surface to look different in different places?</a:t>
            </a:r>
          </a:p>
          <a:p>
            <a:endParaRPr lang="en-US" sz="3200" dirty="0"/>
          </a:p>
        </p:txBody>
      </p:sp>
    </p:spTree>
    <p:extLst>
      <p:ext uri="{BB962C8B-B14F-4D97-AF65-F5344CB8AC3E}">
        <p14:creationId xmlns:p14="http://schemas.microsoft.com/office/powerpoint/2010/main" val="486739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E05939-90C5-49E1-88E4-8E462CF455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311" y="457098"/>
            <a:ext cx="6399377" cy="6399377"/>
          </a:xfrm>
          <a:prstGeom prst="rect">
            <a:avLst/>
          </a:prstGeom>
        </p:spPr>
      </p:pic>
      <p:sp>
        <p:nvSpPr>
          <p:cNvPr id="4" name="TextBox 3">
            <a:extLst>
              <a:ext uri="{FF2B5EF4-FFF2-40B4-BE49-F238E27FC236}">
                <a16:creationId xmlns:a16="http://schemas.microsoft.com/office/drawing/2014/main" id="{B5CA61B2-BB87-4671-B1EB-B7D494AE91E6}"/>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6a</a:t>
            </a:r>
          </a:p>
        </p:txBody>
      </p:sp>
      <p:sp>
        <p:nvSpPr>
          <p:cNvPr id="5" name="TextBox 4">
            <a:extLst>
              <a:ext uri="{FF2B5EF4-FFF2-40B4-BE49-F238E27FC236}">
                <a16:creationId xmlns:a16="http://schemas.microsoft.com/office/drawing/2014/main" id="{9FA44E48-E3BF-4DAB-B9B6-1C60B6494D15}"/>
              </a:ext>
            </a:extLst>
          </p:cNvPr>
          <p:cNvSpPr txBox="1"/>
          <p:nvPr/>
        </p:nvSpPr>
        <p:spPr>
          <a:xfrm>
            <a:off x="7330683" y="6477000"/>
            <a:ext cx="1813317"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Visible Earth </a:t>
            </a:r>
          </a:p>
        </p:txBody>
      </p:sp>
    </p:spTree>
    <p:extLst>
      <p:ext uri="{BB962C8B-B14F-4D97-AF65-F5344CB8AC3E}">
        <p14:creationId xmlns:p14="http://schemas.microsoft.com/office/powerpoint/2010/main" val="1159465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br>
              <a:rPr lang="en-US" sz="3600" dirty="0"/>
            </a:br>
            <a:r>
              <a:rPr lang="en-US" dirty="0"/>
              <a:t>Content Deepening: Focus Question 1</a:t>
            </a:r>
            <a:br>
              <a:rPr lang="en-US" sz="3600" dirty="0"/>
            </a:br>
            <a:endParaRPr lang="en-US" sz="3600" dirty="0"/>
          </a:p>
        </p:txBody>
      </p:sp>
      <p:sp>
        <p:nvSpPr>
          <p:cNvPr id="3" name="Content Placeholder 2"/>
          <p:cNvSpPr>
            <a:spLocks noGrp="1"/>
          </p:cNvSpPr>
          <p:nvPr>
            <p:ph idx="1"/>
          </p:nvPr>
        </p:nvSpPr>
        <p:spPr>
          <a:xfrm>
            <a:off x="609600" y="1676400"/>
            <a:ext cx="8229600" cy="4343400"/>
          </a:xfrm>
        </p:spPr>
        <p:txBody>
          <a:bodyPr/>
          <a:lstStyle/>
          <a:p>
            <a:pPr marL="0" lvl="1" indent="0">
              <a:spcBef>
                <a:spcPts val="0"/>
              </a:spcBef>
              <a:spcAft>
                <a:spcPts val="2400"/>
              </a:spcAft>
              <a:buNone/>
            </a:pPr>
            <a:r>
              <a:rPr lang="en-US" sz="3200" dirty="0"/>
              <a:t>How does flowing water change Earth’s surface?</a:t>
            </a:r>
          </a:p>
          <a:p>
            <a:pPr marL="274637" lvl="1" indent="0">
              <a:spcBef>
                <a:spcPts val="0"/>
              </a:spcBef>
              <a:spcAft>
                <a:spcPts val="2400"/>
              </a:spcAft>
              <a:buNone/>
            </a:pPr>
            <a:endParaRPr lang="en-US" sz="2800" dirty="0"/>
          </a:p>
        </p:txBody>
      </p:sp>
    </p:spTree>
    <p:extLst>
      <p:ext uri="{BB962C8B-B14F-4D97-AF65-F5344CB8AC3E}">
        <p14:creationId xmlns:p14="http://schemas.microsoft.com/office/powerpoint/2010/main" val="360265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dirty="0"/>
              <a:t>Trends in Reflections</a:t>
            </a:r>
          </a:p>
        </p:txBody>
      </p:sp>
      <p:graphicFrame>
        <p:nvGraphicFramePr>
          <p:cNvPr id="4" name="Content Placeholder 4"/>
          <p:cNvGraphicFramePr>
            <a:graphicFrameLocks/>
          </p:cNvGraphicFramePr>
          <p:nvPr>
            <p:extLst/>
          </p:nvPr>
        </p:nvGraphicFramePr>
        <p:xfrm>
          <a:off x="533400" y="1295400"/>
          <a:ext cx="8077200" cy="5122823"/>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37881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46028">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980486">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32264">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5637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98048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5116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08626" y="1143000"/>
            <a:ext cx="5526748" cy="5346431"/>
          </a:xfrm>
          <a:prstGeom prst="rect">
            <a:avLst/>
          </a:prstGeom>
        </p:spPr>
      </p:pic>
      <p:sp>
        <p:nvSpPr>
          <p:cNvPr id="6" name="TextBox 5">
            <a:extLst>
              <a:ext uri="{FF2B5EF4-FFF2-40B4-BE49-F238E27FC236}">
                <a16:creationId xmlns:a16="http://schemas.microsoft.com/office/drawing/2014/main" id="{FEA0BF9F-FD3D-41FD-88A1-17A6F43BA312}"/>
              </a:ext>
            </a:extLst>
          </p:cNvPr>
          <p:cNvSpPr txBox="1"/>
          <p:nvPr/>
        </p:nvSpPr>
        <p:spPr>
          <a:xfrm>
            <a:off x="762000" y="457200"/>
            <a:ext cx="7870553"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Investigation 1: Stream-Table Model</a:t>
            </a:r>
          </a:p>
        </p:txBody>
      </p:sp>
      <p:sp>
        <p:nvSpPr>
          <p:cNvPr id="4" name="TextBox 3">
            <a:extLst>
              <a:ext uri="{FF2B5EF4-FFF2-40B4-BE49-F238E27FC236}">
                <a16:creationId xmlns:a16="http://schemas.microsoft.com/office/drawing/2014/main" id="{95AE32B8-28DB-49FB-B5B5-0450D8FB85E1}"/>
              </a:ext>
            </a:extLst>
          </p:cNvPr>
          <p:cNvSpPr txBox="1"/>
          <p:nvPr/>
        </p:nvSpPr>
        <p:spPr>
          <a:xfrm>
            <a:off x="5744811" y="6489431"/>
            <a:ext cx="1628972"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BSCS.org</a:t>
            </a:r>
          </a:p>
        </p:txBody>
      </p:sp>
    </p:spTree>
    <p:extLst>
      <p:ext uri="{BB962C8B-B14F-4D97-AF65-F5344CB8AC3E}">
        <p14:creationId xmlns:p14="http://schemas.microsoft.com/office/powerpoint/2010/main" val="3167529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762000"/>
          </a:xfrm>
        </p:spPr>
        <p:txBody>
          <a:bodyPr>
            <a:noAutofit/>
          </a:bodyPr>
          <a:lstStyle/>
          <a:p>
            <a:r>
              <a:rPr lang="en-US" dirty="0"/>
              <a:t>Investigation 1: Stream-Table Model</a:t>
            </a:r>
          </a:p>
        </p:txBody>
      </p:sp>
      <p:sp>
        <p:nvSpPr>
          <p:cNvPr id="3" name="Content Placeholder 2"/>
          <p:cNvSpPr>
            <a:spLocks noGrp="1"/>
          </p:cNvSpPr>
          <p:nvPr>
            <p:ph idx="1"/>
          </p:nvPr>
        </p:nvSpPr>
        <p:spPr>
          <a:xfrm>
            <a:off x="609600" y="1219200"/>
            <a:ext cx="8305800" cy="5257800"/>
          </a:xfrm>
        </p:spPr>
        <p:txBody>
          <a:bodyPr/>
          <a:lstStyle/>
          <a:p>
            <a:pPr marL="0" indent="0">
              <a:buNone/>
            </a:pPr>
            <a:r>
              <a:rPr lang="en-US" sz="3200" dirty="0"/>
              <a:t>Observe the stream-table model and look for examples of these processes:</a:t>
            </a:r>
          </a:p>
          <a:p>
            <a:pPr marL="731520" lvl="1" indent="-365760">
              <a:spcBef>
                <a:spcPts val="1200"/>
              </a:spcBef>
            </a:pPr>
            <a:r>
              <a:rPr lang="en-US" sz="3200" b="1" dirty="0"/>
              <a:t>Erosion</a:t>
            </a:r>
            <a:r>
              <a:rPr lang="en-US" sz="3200" dirty="0"/>
              <a:t>—when flowing water moves earth materials from one location to a new location</a:t>
            </a:r>
          </a:p>
          <a:p>
            <a:pPr marL="731520" lvl="1" indent="-365760">
              <a:spcBef>
                <a:spcPts val="600"/>
              </a:spcBef>
            </a:pPr>
            <a:r>
              <a:rPr lang="en-US" sz="3200" b="1" dirty="0"/>
              <a:t>Deposition</a:t>
            </a:r>
            <a:r>
              <a:rPr lang="en-US" sz="3200" dirty="0"/>
              <a:t>—when earth materials are left behind or deposited in a new location</a:t>
            </a:r>
          </a:p>
          <a:p>
            <a:pPr marL="0" indent="0">
              <a:spcBef>
                <a:spcPts val="1200"/>
              </a:spcBef>
              <a:buNone/>
            </a:pPr>
            <a:r>
              <a:rPr lang="en-US" sz="3200" b="1" dirty="0"/>
              <a:t>Question: </a:t>
            </a:r>
            <a:r>
              <a:rPr lang="en-US" sz="3200" dirty="0"/>
              <a:t>Where would you place the erosion and deposition cards to indicate where each process is occurring in the model?</a:t>
            </a:r>
          </a:p>
        </p:txBody>
      </p:sp>
    </p:spTree>
    <p:extLst>
      <p:ext uri="{BB962C8B-B14F-4D97-AF65-F5344CB8AC3E}">
        <p14:creationId xmlns:p14="http://schemas.microsoft.com/office/powerpoint/2010/main" val="2928214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798286"/>
            <a:ext cx="8557471" cy="5702752"/>
          </a:xfrm>
          <a:prstGeom prst="rect">
            <a:avLst/>
          </a:prstGeom>
        </p:spPr>
      </p:pic>
      <p:sp>
        <p:nvSpPr>
          <p:cNvPr id="4" name="TextBox 3">
            <a:extLst>
              <a:ext uri="{FF2B5EF4-FFF2-40B4-BE49-F238E27FC236}">
                <a16:creationId xmlns:a16="http://schemas.microsoft.com/office/drawing/2014/main" id="{A78545E4-FDF1-402E-AC6E-6372474A1AA5}"/>
              </a:ext>
            </a:extLst>
          </p:cNvPr>
          <p:cNvSpPr txBox="1"/>
          <p:nvPr/>
        </p:nvSpPr>
        <p:spPr>
          <a:xfrm>
            <a:off x="1371600" y="838200"/>
            <a:ext cx="6858000" cy="707886"/>
          </a:xfrm>
          <a:prstGeom prst="rect">
            <a:avLst/>
          </a:prstGeom>
          <a:noFill/>
        </p:spPr>
        <p:txBody>
          <a:bodyPr wrap="square" rtlCol="0">
            <a:spAutoFit/>
          </a:bodyPr>
          <a:lstStyle/>
          <a:p>
            <a:r>
              <a:rPr lang="en-US" sz="4000" b="1" dirty="0">
                <a:solidFill>
                  <a:srgbClr val="C00000"/>
                </a:solidFill>
                <a:latin typeface="Calibri" panose="020F0502020204030204" pitchFamily="34" charset="0"/>
                <a:cs typeface="Calibri" panose="020F0502020204030204" pitchFamily="34" charset="0"/>
              </a:rPr>
              <a:t>River Erosion and Deposition</a:t>
            </a:r>
          </a:p>
        </p:txBody>
      </p:sp>
      <p:sp>
        <p:nvSpPr>
          <p:cNvPr id="5" name="TextBox 4">
            <a:extLst>
              <a:ext uri="{FF2B5EF4-FFF2-40B4-BE49-F238E27FC236}">
                <a16:creationId xmlns:a16="http://schemas.microsoft.com/office/drawing/2014/main" id="{FFC118E0-29A8-4EF8-B55A-D64CEB4AC281}"/>
              </a:ext>
            </a:extLst>
          </p:cNvPr>
          <p:cNvSpPr txBox="1"/>
          <p:nvPr/>
        </p:nvSpPr>
        <p:spPr>
          <a:xfrm>
            <a:off x="7162800" y="6501038"/>
            <a:ext cx="1819729"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3010868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5476C3-BEFC-474B-816C-92BE5C267F7E}"/>
              </a:ext>
            </a:extLst>
          </p:cNvPr>
          <p:cNvSpPr txBox="1"/>
          <p:nvPr/>
        </p:nvSpPr>
        <p:spPr>
          <a:xfrm>
            <a:off x="3048000" y="533400"/>
            <a:ext cx="2705869"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Watersheds</a:t>
            </a:r>
          </a:p>
        </p:txBody>
      </p:sp>
      <p:sp>
        <p:nvSpPr>
          <p:cNvPr id="4" name="TextBox 3">
            <a:extLst>
              <a:ext uri="{FF2B5EF4-FFF2-40B4-BE49-F238E27FC236}">
                <a16:creationId xmlns:a16="http://schemas.microsoft.com/office/drawing/2014/main" id="{88601EBA-A694-4C11-BEAB-0FD4725EDBEA}"/>
              </a:ext>
            </a:extLst>
          </p:cNvPr>
          <p:cNvSpPr txBox="1"/>
          <p:nvPr/>
        </p:nvSpPr>
        <p:spPr>
          <a:xfrm>
            <a:off x="7315200" y="6469754"/>
            <a:ext cx="1524000"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Courtesy of Cal Poly Pomona </a:t>
            </a:r>
          </a:p>
        </p:txBody>
      </p:sp>
      <p:grpSp>
        <p:nvGrpSpPr>
          <p:cNvPr id="8" name="Group 7">
            <a:extLst>
              <a:ext uri="{FF2B5EF4-FFF2-40B4-BE49-F238E27FC236}">
                <a16:creationId xmlns:a16="http://schemas.microsoft.com/office/drawing/2014/main" id="{FC73E4C4-358E-4475-9BF9-0342028AA1AB}"/>
              </a:ext>
            </a:extLst>
          </p:cNvPr>
          <p:cNvGrpSpPr/>
          <p:nvPr/>
        </p:nvGrpSpPr>
        <p:grpSpPr>
          <a:xfrm>
            <a:off x="533400" y="1295400"/>
            <a:ext cx="8153400" cy="5104851"/>
            <a:chOff x="533400" y="1295400"/>
            <a:chExt cx="8153400" cy="5104851"/>
          </a:xfrm>
        </p:grpSpPr>
        <p:pic>
          <p:nvPicPr>
            <p:cNvPr id="5" name="Picture 4">
              <a:extLst>
                <a:ext uri="{FF2B5EF4-FFF2-40B4-BE49-F238E27FC236}">
                  <a16:creationId xmlns:a16="http://schemas.microsoft.com/office/drawing/2014/main" id="{C587E94B-B968-42BE-83E0-563ED56E0CE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400" y="1295400"/>
              <a:ext cx="8153400" cy="5104851"/>
            </a:xfrm>
            <a:prstGeom prst="rect">
              <a:avLst/>
            </a:prstGeom>
          </p:spPr>
        </p:pic>
        <p:cxnSp>
          <p:nvCxnSpPr>
            <p:cNvPr id="7" name="Straight Arrow Connector 6">
              <a:extLst>
                <a:ext uri="{FF2B5EF4-FFF2-40B4-BE49-F238E27FC236}">
                  <a16:creationId xmlns:a16="http://schemas.microsoft.com/office/drawing/2014/main" id="{F78D1013-6983-4D82-80DD-B3487FF292C8}"/>
                </a:ext>
              </a:extLst>
            </p:cNvPr>
            <p:cNvCxnSpPr/>
            <p:nvPr/>
          </p:nvCxnSpPr>
          <p:spPr>
            <a:xfrm>
              <a:off x="1981200" y="4648200"/>
              <a:ext cx="874272" cy="152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90194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7B13A8-D5CC-4137-BDFA-729E0589C5B0}"/>
              </a:ext>
            </a:extLst>
          </p:cNvPr>
          <p:cNvSpPr txBox="1"/>
          <p:nvPr/>
        </p:nvSpPr>
        <p:spPr>
          <a:xfrm>
            <a:off x="1981200" y="609600"/>
            <a:ext cx="5556521"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River Longitudinal Profile</a:t>
            </a:r>
          </a:p>
        </p:txBody>
      </p:sp>
      <p:pic>
        <p:nvPicPr>
          <p:cNvPr id="4" name="Picture 3">
            <a:extLst>
              <a:ext uri="{FF2B5EF4-FFF2-40B4-BE49-F238E27FC236}">
                <a16:creationId xmlns:a16="http://schemas.microsoft.com/office/drawing/2014/main" id="{A13B1506-7B16-41A6-A9F4-15B74D666B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 y="1447800"/>
            <a:ext cx="7848600" cy="4800600"/>
          </a:xfrm>
          <a:prstGeom prst="rect">
            <a:avLst/>
          </a:prstGeom>
        </p:spPr>
      </p:pic>
      <p:sp>
        <p:nvSpPr>
          <p:cNvPr id="5" name="TextBox 4">
            <a:extLst>
              <a:ext uri="{FF2B5EF4-FFF2-40B4-BE49-F238E27FC236}">
                <a16:creationId xmlns:a16="http://schemas.microsoft.com/office/drawing/2014/main" id="{701060D2-6E0D-4EB5-B761-F71C97A8BEED}"/>
              </a:ext>
            </a:extLst>
          </p:cNvPr>
          <p:cNvSpPr txBox="1"/>
          <p:nvPr/>
        </p:nvSpPr>
        <p:spPr>
          <a:xfrm>
            <a:off x="6781800" y="6248401"/>
            <a:ext cx="1905000"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Courtesy of Cal Poly Pomona </a:t>
            </a:r>
          </a:p>
        </p:txBody>
      </p:sp>
    </p:spTree>
    <p:extLst>
      <p:ext uri="{BB962C8B-B14F-4D97-AF65-F5344CB8AC3E}">
        <p14:creationId xmlns:p14="http://schemas.microsoft.com/office/powerpoint/2010/main" val="4017258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DFF39E-EE63-4388-8BB0-BE016EFB0F79}"/>
              </a:ext>
            </a:extLst>
          </p:cNvPr>
          <p:cNvSpPr txBox="1"/>
          <p:nvPr/>
        </p:nvSpPr>
        <p:spPr>
          <a:xfrm>
            <a:off x="2057400" y="609600"/>
            <a:ext cx="5222968"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Types of River Channels</a:t>
            </a:r>
          </a:p>
        </p:txBody>
      </p:sp>
      <p:pic>
        <p:nvPicPr>
          <p:cNvPr id="5" name="Picture 4">
            <a:extLst>
              <a:ext uri="{FF2B5EF4-FFF2-40B4-BE49-F238E27FC236}">
                <a16:creationId xmlns:a16="http://schemas.microsoft.com/office/drawing/2014/main" id="{A5CD9F53-3776-4F4B-8C75-74F0CD367C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0" y="1447800"/>
            <a:ext cx="7696200" cy="4800600"/>
          </a:xfrm>
          <a:prstGeom prst="rect">
            <a:avLst/>
          </a:prstGeom>
        </p:spPr>
      </p:pic>
      <p:sp>
        <p:nvSpPr>
          <p:cNvPr id="6" name="Up Arrow 6">
            <a:extLst>
              <a:ext uri="{FF2B5EF4-FFF2-40B4-BE49-F238E27FC236}">
                <a16:creationId xmlns:a16="http://schemas.microsoft.com/office/drawing/2014/main" id="{037C98AA-6865-4E12-AEB3-C462B4DD15FE}"/>
              </a:ext>
            </a:extLst>
          </p:cNvPr>
          <p:cNvSpPr/>
          <p:nvPr/>
        </p:nvSpPr>
        <p:spPr>
          <a:xfrm rot="2245659">
            <a:off x="1418445" y="3710906"/>
            <a:ext cx="449057" cy="80778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1CA858-976B-4133-AE85-9BD53112FE06}"/>
              </a:ext>
            </a:extLst>
          </p:cNvPr>
          <p:cNvSpPr txBox="1"/>
          <p:nvPr/>
        </p:nvSpPr>
        <p:spPr>
          <a:xfrm>
            <a:off x="249986" y="4523878"/>
            <a:ext cx="1938427" cy="646331"/>
          </a:xfrm>
          <a:prstGeom prst="rect">
            <a:avLst/>
          </a:prstGeom>
          <a:solidFill>
            <a:schemeClr val="bg1"/>
          </a:solidFill>
          <a:ln>
            <a:solidFill>
              <a:srgbClr val="FF0000"/>
            </a:solidFill>
          </a:ln>
        </p:spPr>
        <p:txBody>
          <a:bodyPr wrap="square" rtlCol="0">
            <a:spAutoFit/>
          </a:bodyPr>
          <a:lstStyle/>
          <a:p>
            <a:pPr algn="ctr"/>
            <a:r>
              <a:rPr lang="en-US" b="1" dirty="0">
                <a:solidFill>
                  <a:srgbClr val="FF0000"/>
                </a:solidFill>
              </a:rPr>
              <a:t>Bedrock </a:t>
            </a:r>
          </a:p>
          <a:p>
            <a:pPr algn="ctr"/>
            <a:r>
              <a:rPr lang="en-US" b="1" dirty="0">
                <a:solidFill>
                  <a:srgbClr val="FF0000"/>
                </a:solidFill>
              </a:rPr>
              <a:t>Channel</a:t>
            </a:r>
          </a:p>
        </p:txBody>
      </p:sp>
      <p:sp>
        <p:nvSpPr>
          <p:cNvPr id="8" name="Up Arrow 8">
            <a:extLst>
              <a:ext uri="{FF2B5EF4-FFF2-40B4-BE49-F238E27FC236}">
                <a16:creationId xmlns:a16="http://schemas.microsoft.com/office/drawing/2014/main" id="{01420C94-8837-443C-A3BE-511DF5F058B1}"/>
              </a:ext>
            </a:extLst>
          </p:cNvPr>
          <p:cNvSpPr/>
          <p:nvPr/>
        </p:nvSpPr>
        <p:spPr>
          <a:xfrm rot="2245659">
            <a:off x="4062722" y="4700793"/>
            <a:ext cx="449057" cy="80778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A6E73F-C516-4CF1-9FBB-83AB949888DC}"/>
              </a:ext>
            </a:extLst>
          </p:cNvPr>
          <p:cNvSpPr txBox="1"/>
          <p:nvPr/>
        </p:nvSpPr>
        <p:spPr>
          <a:xfrm>
            <a:off x="2348823" y="5561889"/>
            <a:ext cx="1938427" cy="646331"/>
          </a:xfrm>
          <a:prstGeom prst="rect">
            <a:avLst/>
          </a:prstGeom>
          <a:solidFill>
            <a:schemeClr val="bg1"/>
          </a:solidFill>
          <a:ln>
            <a:solidFill>
              <a:srgbClr val="FF0000"/>
            </a:solidFill>
          </a:ln>
        </p:spPr>
        <p:txBody>
          <a:bodyPr wrap="square" rtlCol="0">
            <a:spAutoFit/>
          </a:bodyPr>
          <a:lstStyle/>
          <a:p>
            <a:pPr algn="ctr"/>
            <a:r>
              <a:rPr lang="en-US" b="1" dirty="0">
                <a:solidFill>
                  <a:srgbClr val="FF0000"/>
                </a:solidFill>
              </a:rPr>
              <a:t>Alluvial </a:t>
            </a:r>
          </a:p>
          <a:p>
            <a:pPr algn="ctr"/>
            <a:r>
              <a:rPr lang="en-US" b="1" dirty="0">
                <a:solidFill>
                  <a:srgbClr val="FF0000"/>
                </a:solidFill>
              </a:rPr>
              <a:t>Channel</a:t>
            </a:r>
          </a:p>
        </p:txBody>
      </p:sp>
      <p:sp>
        <p:nvSpPr>
          <p:cNvPr id="10" name="TextBox 9">
            <a:extLst>
              <a:ext uri="{FF2B5EF4-FFF2-40B4-BE49-F238E27FC236}">
                <a16:creationId xmlns:a16="http://schemas.microsoft.com/office/drawing/2014/main" id="{043AA323-3CFD-4AB3-93C5-DF80AF459B6F}"/>
              </a:ext>
            </a:extLst>
          </p:cNvPr>
          <p:cNvSpPr txBox="1"/>
          <p:nvPr/>
        </p:nvSpPr>
        <p:spPr>
          <a:xfrm>
            <a:off x="6858000" y="6248400"/>
            <a:ext cx="1828800"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Courtesy of Cal Poly Pomona </a:t>
            </a:r>
          </a:p>
        </p:txBody>
      </p:sp>
    </p:spTree>
    <p:extLst>
      <p:ext uri="{BB962C8B-B14F-4D97-AF65-F5344CB8AC3E}">
        <p14:creationId xmlns:p14="http://schemas.microsoft.com/office/powerpoint/2010/main" val="3699072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A2E573-53E6-444F-80E5-24D3E431C45B}"/>
              </a:ext>
            </a:extLst>
          </p:cNvPr>
          <p:cNvSpPr txBox="1"/>
          <p:nvPr/>
        </p:nvSpPr>
        <p:spPr>
          <a:xfrm>
            <a:off x="1981200" y="609600"/>
            <a:ext cx="5235792"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Types of Sediment Load</a:t>
            </a:r>
          </a:p>
        </p:txBody>
      </p:sp>
      <p:pic>
        <p:nvPicPr>
          <p:cNvPr id="5" name="Picture 4">
            <a:extLst>
              <a:ext uri="{FF2B5EF4-FFF2-40B4-BE49-F238E27FC236}">
                <a16:creationId xmlns:a16="http://schemas.microsoft.com/office/drawing/2014/main" id="{36977569-0661-443E-9B7E-23FF5B9F57B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0" y="1447800"/>
            <a:ext cx="7772400" cy="4753471"/>
          </a:xfrm>
          <a:prstGeom prst="rect">
            <a:avLst/>
          </a:prstGeom>
        </p:spPr>
      </p:pic>
      <p:sp>
        <p:nvSpPr>
          <p:cNvPr id="6" name="TextBox 5">
            <a:extLst>
              <a:ext uri="{FF2B5EF4-FFF2-40B4-BE49-F238E27FC236}">
                <a16:creationId xmlns:a16="http://schemas.microsoft.com/office/drawing/2014/main" id="{B1DE9896-04C1-41D0-A99E-6DF2A2263984}"/>
              </a:ext>
            </a:extLst>
          </p:cNvPr>
          <p:cNvSpPr txBox="1"/>
          <p:nvPr/>
        </p:nvSpPr>
        <p:spPr>
          <a:xfrm>
            <a:off x="6858000" y="6248400"/>
            <a:ext cx="2057400" cy="246897"/>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Courtesy of Cal Poly Pomona </a:t>
            </a:r>
          </a:p>
        </p:txBody>
      </p:sp>
    </p:spTree>
    <p:extLst>
      <p:ext uri="{BB962C8B-B14F-4D97-AF65-F5344CB8AC3E}">
        <p14:creationId xmlns:p14="http://schemas.microsoft.com/office/powerpoint/2010/main" val="1149199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02A5E3-D2A4-42C3-9459-5C4B889D3BAE}"/>
              </a:ext>
            </a:extLst>
          </p:cNvPr>
          <p:cNvSpPr txBox="1"/>
          <p:nvPr/>
        </p:nvSpPr>
        <p:spPr>
          <a:xfrm>
            <a:off x="1295400" y="457200"/>
            <a:ext cx="6811865"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Stream-Channel Erosion: Part 1</a:t>
            </a:r>
          </a:p>
        </p:txBody>
      </p:sp>
      <p:sp>
        <p:nvSpPr>
          <p:cNvPr id="4" name="TextBox 3">
            <a:extLst>
              <a:ext uri="{FF2B5EF4-FFF2-40B4-BE49-F238E27FC236}">
                <a16:creationId xmlns:a16="http://schemas.microsoft.com/office/drawing/2014/main" id="{2692BEDE-A665-4092-9DFB-00572F85BD9F}"/>
              </a:ext>
            </a:extLst>
          </p:cNvPr>
          <p:cNvSpPr txBox="1"/>
          <p:nvPr/>
        </p:nvSpPr>
        <p:spPr>
          <a:xfrm>
            <a:off x="1507226" y="5791200"/>
            <a:ext cx="6349880" cy="861774"/>
          </a:xfrm>
          <a:prstGeom prst="rect">
            <a:avLst/>
          </a:prstGeom>
          <a:noFill/>
        </p:spPr>
        <p:txBody>
          <a:bodyPr wrap="none" rtlCol="0">
            <a:spAutoFit/>
          </a:bodyPr>
          <a:lstStyle/>
          <a:p>
            <a:pPr algn="ctr"/>
            <a:r>
              <a:rPr lang="en-US" sz="2500" b="1" dirty="0">
                <a:solidFill>
                  <a:srgbClr val="FF0000"/>
                </a:solidFill>
                <a:latin typeface="Calibri" panose="020F0502020204030204" pitchFamily="34" charset="0"/>
                <a:cs typeface="Calibri" panose="020F0502020204030204" pitchFamily="34" charset="0"/>
              </a:rPr>
              <a:t>Bed shear stress</a:t>
            </a:r>
            <a:r>
              <a:rPr lang="en-US" sz="2500" b="1" dirty="0">
                <a:solidFill>
                  <a:schemeClr val="bg1"/>
                </a:solidFill>
                <a:latin typeface="Calibri" panose="020F0502020204030204" pitchFamily="34" charset="0"/>
                <a:cs typeface="Calibri" panose="020F0502020204030204" pitchFamily="34" charset="0"/>
              </a:rPr>
              <a:t> </a:t>
            </a:r>
            <a:r>
              <a:rPr lang="en-US" sz="2500" b="1" dirty="0">
                <a:solidFill>
                  <a:srgbClr val="FFFF00"/>
                </a:solidFill>
                <a:latin typeface="Calibri" panose="020F0502020204030204" pitchFamily="34" charset="0"/>
                <a:cs typeface="Calibri" panose="020F0502020204030204" pitchFamily="34" charset="0"/>
              </a:rPr>
              <a:t>is a function of</a:t>
            </a:r>
          </a:p>
          <a:p>
            <a:pPr algn="ctr"/>
            <a:r>
              <a:rPr lang="en-US" sz="2500" b="1" dirty="0">
                <a:solidFill>
                  <a:srgbClr val="0070C0"/>
                </a:solidFill>
                <a:latin typeface="Calibri" panose="020F0502020204030204" pitchFamily="34" charset="0"/>
                <a:cs typeface="Calibri" panose="020F0502020204030204" pitchFamily="34" charset="0"/>
              </a:rPr>
              <a:t>water depth, channel slope, and flow velocity.</a:t>
            </a:r>
          </a:p>
        </p:txBody>
      </p:sp>
      <p:pic>
        <p:nvPicPr>
          <p:cNvPr id="5" name="Picture 4">
            <a:extLst>
              <a:ext uri="{FF2B5EF4-FFF2-40B4-BE49-F238E27FC236}">
                <a16:creationId xmlns:a16="http://schemas.microsoft.com/office/drawing/2014/main" id="{F3F62488-D742-4B39-8A72-367E048C6C4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0" y="1143001"/>
            <a:ext cx="7696199" cy="4495800"/>
          </a:xfrm>
          <a:prstGeom prst="rect">
            <a:avLst/>
          </a:prstGeom>
        </p:spPr>
      </p:pic>
      <p:sp>
        <p:nvSpPr>
          <p:cNvPr id="6" name="TextBox 5">
            <a:extLst>
              <a:ext uri="{FF2B5EF4-FFF2-40B4-BE49-F238E27FC236}">
                <a16:creationId xmlns:a16="http://schemas.microsoft.com/office/drawing/2014/main" id="{D175CE53-B744-4AFE-8C1A-FF6DCAA89894}"/>
              </a:ext>
            </a:extLst>
          </p:cNvPr>
          <p:cNvSpPr txBox="1"/>
          <p:nvPr/>
        </p:nvSpPr>
        <p:spPr>
          <a:xfrm>
            <a:off x="6781800" y="5638801"/>
            <a:ext cx="1752600"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Courtesy of Cal Poly Pomona </a:t>
            </a:r>
          </a:p>
        </p:txBody>
      </p:sp>
    </p:spTree>
    <p:extLst>
      <p:ext uri="{BB962C8B-B14F-4D97-AF65-F5344CB8AC3E}">
        <p14:creationId xmlns:p14="http://schemas.microsoft.com/office/powerpoint/2010/main" val="1968194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2526BB-7D91-4DEE-8DF9-3F69CBA6A951}"/>
              </a:ext>
            </a:extLst>
          </p:cNvPr>
          <p:cNvSpPr txBox="1"/>
          <p:nvPr/>
        </p:nvSpPr>
        <p:spPr>
          <a:xfrm>
            <a:off x="1219200" y="457200"/>
            <a:ext cx="6811865"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Stream-Channel Erosion: Part 2</a:t>
            </a:r>
          </a:p>
        </p:txBody>
      </p:sp>
      <p:sp>
        <p:nvSpPr>
          <p:cNvPr id="6" name="TextBox 5">
            <a:extLst>
              <a:ext uri="{FF2B5EF4-FFF2-40B4-BE49-F238E27FC236}">
                <a16:creationId xmlns:a16="http://schemas.microsoft.com/office/drawing/2014/main" id="{E58F499B-56DC-47A8-B05B-89342AC8FE6A}"/>
              </a:ext>
            </a:extLst>
          </p:cNvPr>
          <p:cNvSpPr txBox="1"/>
          <p:nvPr/>
        </p:nvSpPr>
        <p:spPr>
          <a:xfrm>
            <a:off x="6781800" y="6508888"/>
            <a:ext cx="2057400"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Courtesy of Cal Poly Pomona </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8664" y="1085352"/>
            <a:ext cx="8732935" cy="5395183"/>
          </a:xfrm>
          <a:prstGeom prst="rect">
            <a:avLst/>
          </a:prstGeom>
        </p:spPr>
      </p:pic>
    </p:spTree>
    <p:extLst>
      <p:ext uri="{BB962C8B-B14F-4D97-AF65-F5344CB8AC3E}">
        <p14:creationId xmlns:p14="http://schemas.microsoft.com/office/powerpoint/2010/main" val="668595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p:cNvSpPr/>
          <p:nvPr/>
        </p:nvSpPr>
        <p:spPr>
          <a:xfrm>
            <a:off x="3915734" y="3421235"/>
            <a:ext cx="4806044" cy="2950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p:cNvGraphicFramePr>
            <a:graphicFrameLocks noGrp="1"/>
          </p:cNvGraphicFramePr>
          <p:nvPr>
            <p:extLst>
              <p:ext uri="{D42A27DB-BD31-4B8C-83A1-F6EECF244321}">
                <p14:modId xmlns:p14="http://schemas.microsoft.com/office/powerpoint/2010/main" val="3879487155"/>
              </p:ext>
            </p:extLst>
          </p:nvPr>
        </p:nvGraphicFramePr>
        <p:xfrm>
          <a:off x="4624386" y="3991718"/>
          <a:ext cx="3738564" cy="1918341"/>
        </p:xfrm>
        <a:graphic>
          <a:graphicData uri="http://schemas.openxmlformats.org/drawingml/2006/table">
            <a:tbl>
              <a:tblPr firstRow="1" bandRow="1">
                <a:tableStyleId>{5940675A-B579-460E-94D1-54222C63F5DA}</a:tableStyleId>
              </a:tblPr>
              <a:tblGrid>
                <a:gridCol w="623094">
                  <a:extLst>
                    <a:ext uri="{9D8B030D-6E8A-4147-A177-3AD203B41FA5}">
                      <a16:colId xmlns:a16="http://schemas.microsoft.com/office/drawing/2014/main" val="474990813"/>
                    </a:ext>
                  </a:extLst>
                </a:gridCol>
                <a:gridCol w="623094">
                  <a:extLst>
                    <a:ext uri="{9D8B030D-6E8A-4147-A177-3AD203B41FA5}">
                      <a16:colId xmlns:a16="http://schemas.microsoft.com/office/drawing/2014/main" val="4190148992"/>
                    </a:ext>
                  </a:extLst>
                </a:gridCol>
                <a:gridCol w="623094">
                  <a:extLst>
                    <a:ext uri="{9D8B030D-6E8A-4147-A177-3AD203B41FA5}">
                      <a16:colId xmlns:a16="http://schemas.microsoft.com/office/drawing/2014/main" val="473483308"/>
                    </a:ext>
                  </a:extLst>
                </a:gridCol>
                <a:gridCol w="623094">
                  <a:extLst>
                    <a:ext uri="{9D8B030D-6E8A-4147-A177-3AD203B41FA5}">
                      <a16:colId xmlns:a16="http://schemas.microsoft.com/office/drawing/2014/main" val="2186125089"/>
                    </a:ext>
                  </a:extLst>
                </a:gridCol>
                <a:gridCol w="623094">
                  <a:extLst>
                    <a:ext uri="{9D8B030D-6E8A-4147-A177-3AD203B41FA5}">
                      <a16:colId xmlns:a16="http://schemas.microsoft.com/office/drawing/2014/main" val="1488947219"/>
                    </a:ext>
                  </a:extLst>
                </a:gridCol>
                <a:gridCol w="623094">
                  <a:extLst>
                    <a:ext uri="{9D8B030D-6E8A-4147-A177-3AD203B41FA5}">
                      <a16:colId xmlns:a16="http://schemas.microsoft.com/office/drawing/2014/main" val="519810204"/>
                    </a:ext>
                  </a:extLst>
                </a:gridCol>
              </a:tblGrid>
              <a:tr h="639447">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91298760"/>
                  </a:ext>
                </a:extLst>
              </a:tr>
              <a:tr h="639447">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146645"/>
                  </a:ext>
                </a:extLst>
              </a:tr>
              <a:tr h="639447">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09446798"/>
                  </a:ext>
                </a:extLst>
              </a:tr>
            </a:tbl>
          </a:graphicData>
        </a:graphic>
      </p:graphicFrame>
      <p:sp>
        <p:nvSpPr>
          <p:cNvPr id="18" name="Freeform 17"/>
          <p:cNvSpPr/>
          <p:nvPr/>
        </p:nvSpPr>
        <p:spPr>
          <a:xfrm>
            <a:off x="4624388" y="4071938"/>
            <a:ext cx="3738562" cy="1785937"/>
          </a:xfrm>
          <a:custGeom>
            <a:avLst/>
            <a:gdLst>
              <a:gd name="connsiteX0" fmla="*/ 0 w 3738562"/>
              <a:gd name="connsiteY0" fmla="*/ 0 h 1785937"/>
              <a:gd name="connsiteX1" fmla="*/ 295275 w 3738562"/>
              <a:gd name="connsiteY1" fmla="*/ 333375 h 1785937"/>
              <a:gd name="connsiteX2" fmla="*/ 561975 w 3738562"/>
              <a:gd name="connsiteY2" fmla="*/ 614362 h 1785937"/>
              <a:gd name="connsiteX3" fmla="*/ 838200 w 3738562"/>
              <a:gd name="connsiteY3" fmla="*/ 847725 h 1785937"/>
              <a:gd name="connsiteX4" fmla="*/ 1285875 w 3738562"/>
              <a:gd name="connsiteY4" fmla="*/ 1109662 h 1785937"/>
              <a:gd name="connsiteX5" fmla="*/ 1924050 w 3738562"/>
              <a:gd name="connsiteY5" fmla="*/ 1352550 h 1785937"/>
              <a:gd name="connsiteX6" fmla="*/ 2552700 w 3738562"/>
              <a:gd name="connsiteY6" fmla="*/ 1547812 h 1785937"/>
              <a:gd name="connsiteX7" fmla="*/ 3343275 w 3738562"/>
              <a:gd name="connsiteY7" fmla="*/ 1709737 h 1785937"/>
              <a:gd name="connsiteX8" fmla="*/ 3738562 w 3738562"/>
              <a:gd name="connsiteY8" fmla="*/ 1785937 h 178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8562" h="1785937">
                <a:moveTo>
                  <a:pt x="0" y="0"/>
                </a:moveTo>
                <a:lnTo>
                  <a:pt x="295275" y="333375"/>
                </a:lnTo>
                <a:lnTo>
                  <a:pt x="561975" y="614362"/>
                </a:lnTo>
                <a:lnTo>
                  <a:pt x="838200" y="847725"/>
                </a:lnTo>
                <a:lnTo>
                  <a:pt x="1285875" y="1109662"/>
                </a:lnTo>
                <a:lnTo>
                  <a:pt x="1924050" y="1352550"/>
                </a:lnTo>
                <a:lnTo>
                  <a:pt x="2552700" y="1547812"/>
                </a:lnTo>
                <a:lnTo>
                  <a:pt x="3343275" y="1709737"/>
                </a:lnTo>
                <a:lnTo>
                  <a:pt x="3738562" y="178593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4D9256-8201-4F2D-A612-8A7BD545AEB9}"/>
              </a:ext>
            </a:extLst>
          </p:cNvPr>
          <p:cNvSpPr txBox="1"/>
          <p:nvPr/>
        </p:nvSpPr>
        <p:spPr>
          <a:xfrm>
            <a:off x="914400" y="1905000"/>
            <a:ext cx="2121863" cy="3046988"/>
          </a:xfrm>
          <a:prstGeom prst="rect">
            <a:avLst/>
          </a:prstGeom>
          <a:noFill/>
        </p:spPr>
        <p:txBody>
          <a:bodyPr wrap="none" rtlCol="0">
            <a:spAutoFit/>
          </a:bodyPr>
          <a:lstStyle/>
          <a:p>
            <a:pPr algn="ctr"/>
            <a:r>
              <a:rPr lang="en-US" sz="3200" b="1" dirty="0">
                <a:solidFill>
                  <a:srgbClr val="FFFF00"/>
                </a:solidFill>
                <a:latin typeface="Calibri" panose="020F0502020204030204" pitchFamily="34" charset="0"/>
                <a:cs typeface="Calibri" panose="020F0502020204030204" pitchFamily="34" charset="0"/>
              </a:rPr>
              <a:t>Dynamic</a:t>
            </a:r>
          </a:p>
          <a:p>
            <a:pPr algn="ctr"/>
            <a:r>
              <a:rPr lang="en-US" sz="3200" b="1" dirty="0">
                <a:solidFill>
                  <a:srgbClr val="FFFF00"/>
                </a:solidFill>
                <a:latin typeface="Calibri" panose="020F0502020204030204" pitchFamily="34" charset="0"/>
                <a:cs typeface="Calibri" panose="020F0502020204030204" pitchFamily="34" charset="0"/>
              </a:rPr>
              <a:t>Equilibrium</a:t>
            </a:r>
          </a:p>
          <a:p>
            <a:pPr algn="ctr"/>
            <a:r>
              <a:rPr lang="en-US" sz="3200" b="1" dirty="0">
                <a:solidFill>
                  <a:srgbClr val="FFFF00"/>
                </a:solidFill>
                <a:latin typeface="Calibri" panose="020F0502020204030204" pitchFamily="34" charset="0"/>
                <a:cs typeface="Calibri" panose="020F0502020204030204" pitchFamily="34" charset="0"/>
              </a:rPr>
              <a:t>and</a:t>
            </a:r>
          </a:p>
          <a:p>
            <a:pPr algn="ctr"/>
            <a:r>
              <a:rPr lang="en-US" sz="3200" b="1" dirty="0">
                <a:solidFill>
                  <a:srgbClr val="FFFF00"/>
                </a:solidFill>
                <a:latin typeface="Calibri" panose="020F0502020204030204" pitchFamily="34" charset="0"/>
                <a:cs typeface="Calibri" panose="020F0502020204030204" pitchFamily="34" charset="0"/>
              </a:rPr>
              <a:t>the</a:t>
            </a:r>
          </a:p>
          <a:p>
            <a:pPr algn="ctr"/>
            <a:r>
              <a:rPr lang="en-US" sz="3200" b="1" dirty="0">
                <a:solidFill>
                  <a:srgbClr val="FFFF00"/>
                </a:solidFill>
                <a:latin typeface="Calibri" panose="020F0502020204030204" pitchFamily="34" charset="0"/>
                <a:cs typeface="Calibri" panose="020F0502020204030204" pitchFamily="34" charset="0"/>
              </a:rPr>
              <a:t>Graded</a:t>
            </a:r>
          </a:p>
          <a:p>
            <a:pPr algn="ctr"/>
            <a:r>
              <a:rPr lang="en-US" sz="3200" b="1" dirty="0">
                <a:solidFill>
                  <a:srgbClr val="FFFF00"/>
                </a:solidFill>
                <a:latin typeface="Calibri" panose="020F0502020204030204" pitchFamily="34" charset="0"/>
                <a:cs typeface="Calibri" panose="020F0502020204030204" pitchFamily="34" charset="0"/>
              </a:rPr>
              <a:t>River</a:t>
            </a:r>
          </a:p>
        </p:txBody>
      </p:sp>
      <p:pic>
        <p:nvPicPr>
          <p:cNvPr id="4" name="Picture 3">
            <a:extLst>
              <a:ext uri="{FF2B5EF4-FFF2-40B4-BE49-F238E27FC236}">
                <a16:creationId xmlns:a16="http://schemas.microsoft.com/office/drawing/2014/main" id="{86EC24C7-5767-4138-BB3D-E00BBE5E0C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0263" y="499030"/>
            <a:ext cx="4835578" cy="3225892"/>
          </a:xfrm>
          <a:prstGeom prst="rect">
            <a:avLst/>
          </a:prstGeom>
        </p:spPr>
      </p:pic>
      <p:sp>
        <p:nvSpPr>
          <p:cNvPr id="6" name="TextBox 5">
            <a:extLst>
              <a:ext uri="{FF2B5EF4-FFF2-40B4-BE49-F238E27FC236}">
                <a16:creationId xmlns:a16="http://schemas.microsoft.com/office/drawing/2014/main" id="{3456D9BC-5CA5-4C93-8C44-72368D4B6AF6}"/>
              </a:ext>
            </a:extLst>
          </p:cNvPr>
          <p:cNvSpPr txBox="1"/>
          <p:nvPr/>
        </p:nvSpPr>
        <p:spPr>
          <a:xfrm>
            <a:off x="7086600" y="6379947"/>
            <a:ext cx="1752600"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Courtesy of Cal Poly Pomona </a:t>
            </a:r>
          </a:p>
        </p:txBody>
      </p:sp>
      <p:sp>
        <p:nvSpPr>
          <p:cNvPr id="7" name="TextBox 6"/>
          <p:cNvSpPr txBox="1"/>
          <p:nvPr/>
        </p:nvSpPr>
        <p:spPr>
          <a:xfrm>
            <a:off x="4495800" y="5938095"/>
            <a:ext cx="4038600" cy="215444"/>
          </a:xfrm>
          <a:prstGeom prst="rect">
            <a:avLst/>
          </a:prstGeom>
          <a:solidFill>
            <a:schemeClr val="bg1"/>
          </a:solidFill>
        </p:spPr>
        <p:txBody>
          <a:bodyPr wrap="square" rtlCol="0">
            <a:spAutoFit/>
          </a:bodyPr>
          <a:lstStyle/>
          <a:p>
            <a:r>
              <a:rPr lang="en-US" sz="800" dirty="0">
                <a:latin typeface="Times New Roman" panose="02020603050405020304" pitchFamily="18" charset="0"/>
                <a:cs typeface="Times New Roman" panose="02020603050405020304" pitchFamily="18" charset="0"/>
              </a:rPr>
              <a:t> 0                        200               400                  600                   800                 1000               1200  </a:t>
            </a:r>
          </a:p>
        </p:txBody>
      </p:sp>
      <p:sp>
        <p:nvSpPr>
          <p:cNvPr id="2" name="TextBox 1"/>
          <p:cNvSpPr txBox="1"/>
          <p:nvPr/>
        </p:nvSpPr>
        <p:spPr>
          <a:xfrm>
            <a:off x="5715000" y="6091983"/>
            <a:ext cx="1600200" cy="184666"/>
          </a:xfrm>
          <a:prstGeom prst="rect">
            <a:avLst/>
          </a:prstGeom>
          <a:solidFill>
            <a:schemeClr val="bg1"/>
          </a:solidFill>
        </p:spPr>
        <p:txBody>
          <a:bodyPr wrap="square" rtlCol="0">
            <a:spAutoFit/>
          </a:bodyPr>
          <a:lstStyle/>
          <a:p>
            <a:r>
              <a:rPr lang="en-US" sz="600" b="1" dirty="0">
                <a:latin typeface="Times New Roman" panose="02020603050405020304" pitchFamily="18" charset="0"/>
                <a:cs typeface="Times New Roman" panose="02020603050405020304" pitchFamily="18" charset="0"/>
              </a:rPr>
              <a:t>Distance from Headwaters of River (km)</a:t>
            </a:r>
          </a:p>
        </p:txBody>
      </p:sp>
      <p:cxnSp>
        <p:nvCxnSpPr>
          <p:cNvPr id="9" name="Straight Arrow Connector 8"/>
          <p:cNvCxnSpPr/>
          <p:nvPr/>
        </p:nvCxnSpPr>
        <p:spPr>
          <a:xfrm>
            <a:off x="5528331" y="6276649"/>
            <a:ext cx="191044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7449509" y="6159021"/>
            <a:ext cx="457200" cy="215444"/>
          </a:xfrm>
          <a:prstGeom prst="rect">
            <a:avLst/>
          </a:prstGeom>
          <a:solidFill>
            <a:schemeClr val="bg1"/>
          </a:solidFill>
        </p:spPr>
        <p:txBody>
          <a:bodyPr wrap="square" rtlCol="0">
            <a:spAutoFit/>
          </a:bodyPr>
          <a:lstStyle/>
          <a:p>
            <a:pPr algn="ctr"/>
            <a:r>
              <a:rPr lang="en-US" sz="800" dirty="0">
                <a:latin typeface="Times New Roman" panose="02020603050405020304" pitchFamily="18" charset="0"/>
                <a:cs typeface="Times New Roman" panose="02020603050405020304" pitchFamily="18" charset="0"/>
              </a:rPr>
              <a:t>Mouth</a:t>
            </a:r>
            <a:endParaRPr lang="en-US" sz="6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070353" y="6156280"/>
            <a:ext cx="475291" cy="215444"/>
          </a:xfrm>
          <a:prstGeom prst="rect">
            <a:avLst/>
          </a:prstGeom>
          <a:solidFill>
            <a:schemeClr val="bg1"/>
          </a:solidFill>
        </p:spPr>
        <p:txBody>
          <a:bodyPr wrap="square" rtlCol="0">
            <a:spAutoFit/>
          </a:bodyPr>
          <a:lstStyle/>
          <a:p>
            <a:pPr algn="ctr"/>
            <a:r>
              <a:rPr lang="en-US" sz="800" dirty="0">
                <a:latin typeface="Times New Roman" panose="02020603050405020304" pitchFamily="18" charset="0"/>
                <a:cs typeface="Times New Roman" panose="02020603050405020304" pitchFamily="18" charset="0"/>
              </a:rPr>
              <a:t>Source</a:t>
            </a:r>
            <a:endParaRPr lang="en-US" sz="6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154016" y="3897244"/>
            <a:ext cx="457200" cy="2062103"/>
          </a:xfrm>
          <a:prstGeom prst="rect">
            <a:avLst/>
          </a:prstGeom>
          <a:solidFill>
            <a:schemeClr val="bg1"/>
          </a:solidFill>
        </p:spPr>
        <p:txBody>
          <a:bodyPr wrap="square" rtlCol="0">
            <a:spAutoFit/>
          </a:bodyPr>
          <a:lstStyle/>
          <a:p>
            <a:pPr algn="r"/>
            <a:r>
              <a:rPr lang="en-US" sz="800" dirty="0">
                <a:latin typeface="Times New Roman" panose="02020603050405020304" pitchFamily="18" charset="0"/>
                <a:cs typeface="Times New Roman" panose="02020603050405020304" pitchFamily="18" charset="0"/>
              </a:rPr>
              <a:t> 3000</a:t>
            </a:r>
          </a:p>
          <a:p>
            <a:pPr algn="r"/>
            <a:endParaRPr lang="en-US" sz="800" dirty="0">
              <a:latin typeface="Times New Roman" panose="02020603050405020304" pitchFamily="18" charset="0"/>
              <a:cs typeface="Times New Roman" panose="02020603050405020304" pitchFamily="18" charset="0"/>
            </a:endParaRPr>
          </a:p>
          <a:p>
            <a:pPr algn="r"/>
            <a:endParaRPr lang="en-US" sz="800" dirty="0">
              <a:latin typeface="Times New Roman" panose="02020603050405020304" pitchFamily="18" charset="0"/>
              <a:cs typeface="Times New Roman" panose="02020603050405020304" pitchFamily="18" charset="0"/>
            </a:endParaRPr>
          </a:p>
          <a:p>
            <a:pPr algn="r"/>
            <a:endParaRPr lang="en-US" sz="800" dirty="0">
              <a:latin typeface="Times New Roman" panose="02020603050405020304" pitchFamily="18" charset="0"/>
              <a:cs typeface="Times New Roman" panose="02020603050405020304" pitchFamily="18" charset="0"/>
            </a:endParaRPr>
          </a:p>
          <a:p>
            <a:pPr algn="r"/>
            <a:endParaRPr lang="en-US" sz="800" dirty="0">
              <a:latin typeface="Times New Roman" panose="02020603050405020304" pitchFamily="18" charset="0"/>
              <a:cs typeface="Times New Roman" panose="02020603050405020304" pitchFamily="18" charset="0"/>
            </a:endParaRPr>
          </a:p>
          <a:p>
            <a:pPr algn="r"/>
            <a:r>
              <a:rPr lang="en-US" sz="800" dirty="0">
                <a:latin typeface="Times New Roman" panose="02020603050405020304" pitchFamily="18" charset="0"/>
                <a:cs typeface="Times New Roman" panose="02020603050405020304" pitchFamily="18" charset="0"/>
              </a:rPr>
              <a:t>2000</a:t>
            </a:r>
          </a:p>
          <a:p>
            <a:pPr algn="r"/>
            <a:endParaRPr lang="en-US" sz="800" dirty="0">
              <a:latin typeface="Times New Roman" panose="02020603050405020304" pitchFamily="18" charset="0"/>
              <a:cs typeface="Times New Roman" panose="02020603050405020304" pitchFamily="18" charset="0"/>
            </a:endParaRPr>
          </a:p>
          <a:p>
            <a:pPr algn="r"/>
            <a:endParaRPr lang="en-US" sz="800" dirty="0">
              <a:latin typeface="Times New Roman" panose="02020603050405020304" pitchFamily="18" charset="0"/>
              <a:cs typeface="Times New Roman" panose="02020603050405020304" pitchFamily="18" charset="0"/>
            </a:endParaRPr>
          </a:p>
          <a:p>
            <a:pPr algn="r"/>
            <a:endParaRPr lang="en-US" sz="800" dirty="0">
              <a:latin typeface="Times New Roman" panose="02020603050405020304" pitchFamily="18" charset="0"/>
              <a:cs typeface="Times New Roman" panose="02020603050405020304" pitchFamily="18" charset="0"/>
            </a:endParaRPr>
          </a:p>
          <a:p>
            <a:pPr algn="r"/>
            <a:endParaRPr lang="en-US" sz="800" dirty="0">
              <a:latin typeface="Times New Roman" panose="02020603050405020304" pitchFamily="18" charset="0"/>
              <a:cs typeface="Times New Roman" panose="02020603050405020304" pitchFamily="18" charset="0"/>
            </a:endParaRPr>
          </a:p>
          <a:p>
            <a:pPr algn="r"/>
            <a:r>
              <a:rPr lang="en-US" sz="800" dirty="0">
                <a:latin typeface="Times New Roman" panose="02020603050405020304" pitchFamily="18" charset="0"/>
                <a:cs typeface="Times New Roman" panose="02020603050405020304" pitchFamily="18" charset="0"/>
              </a:rPr>
              <a:t>1000</a:t>
            </a:r>
          </a:p>
          <a:p>
            <a:pPr algn="r"/>
            <a:endParaRPr lang="en-US" sz="800" dirty="0">
              <a:latin typeface="Times New Roman" panose="02020603050405020304" pitchFamily="18" charset="0"/>
              <a:cs typeface="Times New Roman" panose="02020603050405020304" pitchFamily="18" charset="0"/>
            </a:endParaRPr>
          </a:p>
          <a:p>
            <a:pPr algn="r"/>
            <a:endParaRPr lang="en-US" sz="800" dirty="0">
              <a:latin typeface="Times New Roman" panose="02020603050405020304" pitchFamily="18" charset="0"/>
              <a:cs typeface="Times New Roman" panose="02020603050405020304" pitchFamily="18" charset="0"/>
            </a:endParaRPr>
          </a:p>
          <a:p>
            <a:pPr algn="r"/>
            <a:endParaRPr lang="en-US" sz="800" dirty="0">
              <a:latin typeface="Times New Roman" panose="02020603050405020304" pitchFamily="18" charset="0"/>
              <a:cs typeface="Times New Roman" panose="02020603050405020304" pitchFamily="18" charset="0"/>
            </a:endParaRPr>
          </a:p>
          <a:p>
            <a:pPr algn="r"/>
            <a:endParaRPr lang="en-US" sz="800" dirty="0">
              <a:latin typeface="Times New Roman" panose="02020603050405020304" pitchFamily="18" charset="0"/>
              <a:cs typeface="Times New Roman" panose="02020603050405020304" pitchFamily="18" charset="0"/>
            </a:endParaRPr>
          </a:p>
          <a:p>
            <a:pPr algn="r"/>
            <a:r>
              <a:rPr lang="en-US" sz="800" dirty="0">
                <a:latin typeface="Times New Roman" panose="02020603050405020304" pitchFamily="18" charset="0"/>
                <a:cs typeface="Times New Roman" panose="02020603050405020304" pitchFamily="18" charset="0"/>
              </a:rPr>
              <a:t>0</a:t>
            </a:r>
          </a:p>
        </p:txBody>
      </p:sp>
      <p:sp>
        <p:nvSpPr>
          <p:cNvPr id="16" name="TextBox 15"/>
          <p:cNvSpPr txBox="1"/>
          <p:nvPr/>
        </p:nvSpPr>
        <p:spPr>
          <a:xfrm rot="16200000">
            <a:off x="3353916" y="4799952"/>
            <a:ext cx="1600200" cy="230832"/>
          </a:xfrm>
          <a:prstGeom prst="rect">
            <a:avLst/>
          </a:prstGeom>
          <a:solidFill>
            <a:schemeClr val="bg1"/>
          </a:solidFill>
        </p:spPr>
        <p:txBody>
          <a:bodyPr wrap="square" rtlCol="0">
            <a:spAutoFit/>
          </a:bodyPr>
          <a:lstStyle/>
          <a:p>
            <a:r>
              <a:rPr lang="en-US" sz="900" b="1" dirty="0">
                <a:latin typeface="Times New Roman" panose="02020603050405020304" pitchFamily="18" charset="0"/>
                <a:cs typeface="Times New Roman" panose="02020603050405020304" pitchFamily="18" charset="0"/>
              </a:rPr>
              <a:t>Altitude above Sea Level (m)</a:t>
            </a:r>
          </a:p>
        </p:txBody>
      </p:sp>
      <p:sp>
        <p:nvSpPr>
          <p:cNvPr id="21" name="Rectangle 20"/>
          <p:cNvSpPr/>
          <p:nvPr/>
        </p:nvSpPr>
        <p:spPr>
          <a:xfrm>
            <a:off x="3499914" y="499030"/>
            <a:ext cx="457200" cy="59779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694070" y="503041"/>
            <a:ext cx="390617" cy="59779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75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81000"/>
            <a:ext cx="8077200" cy="990600"/>
          </a:xfrm>
        </p:spPr>
        <p:txBody>
          <a:bodyPr/>
          <a:lstStyle/>
          <a:p>
            <a:pPr eaLnBrk="1" hangingPunct="1"/>
            <a:r>
              <a:rPr lang="en-US" dirty="0"/>
              <a:t>Today’s Focus Questions </a:t>
            </a:r>
          </a:p>
        </p:txBody>
      </p:sp>
      <p:sp>
        <p:nvSpPr>
          <p:cNvPr id="9219" name="Rectangle 3"/>
          <p:cNvSpPr>
            <a:spLocks noGrp="1" noChangeArrowheads="1"/>
          </p:cNvSpPr>
          <p:nvPr>
            <p:ph type="body" idx="1"/>
          </p:nvPr>
        </p:nvSpPr>
        <p:spPr>
          <a:xfrm>
            <a:off x="685800" y="1371600"/>
            <a:ext cx="8001000" cy="5181600"/>
          </a:xfrm>
          <a:extLst/>
        </p:spPr>
        <p:txBody>
          <a:bodyPr/>
          <a:lstStyle/>
          <a:p>
            <a:pPr marL="365760" indent="-365760" eaLnBrk="1" hangingPunct="1">
              <a:buFont typeface="+mj-lt"/>
              <a:buAutoNum type="arabicPeriod"/>
              <a:defRPr/>
            </a:pPr>
            <a:r>
              <a:rPr lang="en-US" sz="2900" dirty="0"/>
              <a:t>Why is it necessary to engage students in using and applying new science ideas in a variety of ways and contexts? </a:t>
            </a:r>
          </a:p>
          <a:p>
            <a:pPr marL="365760" indent="-365760" eaLnBrk="1" hangingPunct="1">
              <a:spcBef>
                <a:spcPts val="1200"/>
              </a:spcBef>
              <a:buFont typeface="+mj-lt"/>
              <a:buAutoNum type="arabicPeriod"/>
              <a:defRPr/>
            </a:pPr>
            <a:r>
              <a:rPr lang="en-US" sz="2900" dirty="0"/>
              <a:t>How will the Student Thinking Lens strategies help you teach the Earth’s Changing Surface (ECS) lessons?</a:t>
            </a:r>
          </a:p>
          <a:p>
            <a:pPr marL="365760" indent="-365760">
              <a:spcBef>
                <a:spcPts val="1200"/>
              </a:spcBef>
              <a:buFont typeface="+mj-lt"/>
              <a:buAutoNum type="arabicPeriod"/>
            </a:pPr>
            <a:r>
              <a:rPr lang="en-US" sz="2900" dirty="0"/>
              <a:t>How does flowing water change Earth’s surface?</a:t>
            </a:r>
          </a:p>
          <a:p>
            <a:pPr marL="365760" indent="-365760">
              <a:spcBef>
                <a:spcPts val="1200"/>
              </a:spcBef>
              <a:buFont typeface="+mj-lt"/>
              <a:buAutoNum type="arabicPeriod"/>
            </a:pPr>
            <a:r>
              <a:rPr lang="en-US" sz="2900" dirty="0"/>
              <a:t>How can we use what we’ve learned about Earth’s changing surface to answer the unit central questions?</a:t>
            </a:r>
          </a:p>
          <a:p>
            <a:pPr marL="365760" indent="-365760">
              <a:spcBef>
                <a:spcPts val="0"/>
              </a:spcBef>
              <a:buFont typeface="+mj-lt"/>
              <a:buAutoNum type="arabicPeriod"/>
            </a:pPr>
            <a:endParaRPr lang="en-US" sz="3000" dirty="0"/>
          </a:p>
          <a:p>
            <a:pPr marL="365760" indent="-365760">
              <a:spcBef>
                <a:spcPts val="0"/>
              </a:spcBef>
              <a:buNone/>
            </a:pPr>
            <a:endParaRPr lang="en-US" sz="3000" dirty="0"/>
          </a:p>
          <a:p>
            <a:pPr eaLnBrk="1" hangingPunct="1">
              <a:defRPr/>
            </a:pPr>
            <a:endParaRPr lang="en-US" dirty="0"/>
          </a:p>
          <a:p>
            <a:pPr marL="0" indent="0" eaLnBrk="1" hangingPunct="1">
              <a:buNone/>
              <a:defRPr/>
            </a:pPr>
            <a:endParaRPr lang="en-US" sz="2800" dirty="0"/>
          </a:p>
          <a:p>
            <a:pPr marL="0" indent="0" eaLnBrk="1" hangingPunct="1">
              <a:buNone/>
              <a:defRPr/>
            </a:pPr>
            <a:endParaRPr lang="en-US" sz="2800" dirty="0"/>
          </a:p>
          <a:p>
            <a:pPr marL="0" indent="0" eaLnBrk="1" hangingPunct="1">
              <a:buNone/>
              <a:defRPr/>
            </a:pPr>
            <a:endParaRPr lang="en-US" sz="2800" dirty="0"/>
          </a:p>
          <a:p>
            <a:pPr marL="0" indent="0">
              <a:spcBef>
                <a:spcPts val="0"/>
              </a:spcBef>
              <a:spcAft>
                <a:spcPts val="0"/>
              </a:spcAft>
              <a:buFontTx/>
              <a:buNone/>
              <a:tabLst>
                <a:tab pos="457200" algn="l"/>
              </a:tabLst>
              <a:defRPr/>
            </a:pPr>
            <a:endParaRPr lang="en-US" sz="2800" dirty="0">
              <a:highlight>
                <a:srgbClr val="FFFF00"/>
              </a:highlight>
              <a:ea typeface="Times New Roman"/>
              <a:cs typeface="Arial" pitchFamily="34" charset="0"/>
            </a:endParaRPr>
          </a:p>
          <a:p>
            <a:pPr marL="514350" indent="-514350" eaLnBrk="1" hangingPunct="1">
              <a:buFontTx/>
              <a:buAutoNum type="arabicPeriod"/>
              <a:defRPr/>
            </a:pPr>
            <a:endParaRPr lang="en-US" sz="2800" dirty="0"/>
          </a:p>
          <a:p>
            <a:pPr marL="0" indent="0" eaLnBrk="1" hangingPunct="1">
              <a:buFontTx/>
              <a:buNone/>
              <a:defRPr/>
            </a:pPr>
            <a:endParaRPr lang="en-US" sz="2800" dirty="0"/>
          </a:p>
        </p:txBody>
      </p:sp>
    </p:spTree>
    <p:extLst>
      <p:ext uri="{BB962C8B-B14F-4D97-AF65-F5344CB8AC3E}">
        <p14:creationId xmlns:p14="http://schemas.microsoft.com/office/powerpoint/2010/main" val="241432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8115" y="552463"/>
            <a:ext cx="8227769" cy="6170827"/>
          </a:xfrm>
          <a:prstGeom prst="rect">
            <a:avLst/>
          </a:prstGeom>
        </p:spPr>
      </p:pic>
      <p:sp>
        <p:nvSpPr>
          <p:cNvPr id="3" name="TextBox 2">
            <a:extLst>
              <a:ext uri="{FF2B5EF4-FFF2-40B4-BE49-F238E27FC236}">
                <a16:creationId xmlns:a16="http://schemas.microsoft.com/office/drawing/2014/main" id="{4D4AAE7A-955E-48B2-BDCB-19DD2E1206BB}"/>
              </a:ext>
            </a:extLst>
          </p:cNvPr>
          <p:cNvSpPr txBox="1"/>
          <p:nvPr/>
        </p:nvSpPr>
        <p:spPr>
          <a:xfrm>
            <a:off x="5410200" y="6019800"/>
            <a:ext cx="1752600" cy="246221"/>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Courtesy of Cal Poly Pomona </a:t>
            </a:r>
          </a:p>
        </p:txBody>
      </p:sp>
    </p:spTree>
    <p:extLst>
      <p:ext uri="{BB962C8B-B14F-4D97-AF65-F5344CB8AC3E}">
        <p14:creationId xmlns:p14="http://schemas.microsoft.com/office/powerpoint/2010/main" val="2629751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1_Gr4_ECS_CD_Day_3_JSM_02_16_Slide_27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000" y="1060738"/>
            <a:ext cx="8382000" cy="5686521"/>
          </a:xfrm>
          <a:prstGeom prst="rect">
            <a:avLst/>
          </a:prstGeom>
        </p:spPr>
      </p:pic>
      <p:sp>
        <p:nvSpPr>
          <p:cNvPr id="3" name="TextBox 2">
            <a:extLst>
              <a:ext uri="{FF2B5EF4-FFF2-40B4-BE49-F238E27FC236}">
                <a16:creationId xmlns:a16="http://schemas.microsoft.com/office/drawing/2014/main" id="{9625B672-079C-42CE-AA28-41CB1B1948BC}"/>
              </a:ext>
            </a:extLst>
          </p:cNvPr>
          <p:cNvSpPr txBox="1"/>
          <p:nvPr/>
        </p:nvSpPr>
        <p:spPr>
          <a:xfrm>
            <a:off x="2209800" y="457200"/>
            <a:ext cx="4468018"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Graded River Profile</a:t>
            </a:r>
          </a:p>
        </p:txBody>
      </p:sp>
      <p:sp>
        <p:nvSpPr>
          <p:cNvPr id="5" name="TextBox 4">
            <a:extLst>
              <a:ext uri="{FF2B5EF4-FFF2-40B4-BE49-F238E27FC236}">
                <a16:creationId xmlns:a16="http://schemas.microsoft.com/office/drawing/2014/main" id="{E3B46926-8D2C-40D3-8F5F-08823208A839}"/>
              </a:ext>
            </a:extLst>
          </p:cNvPr>
          <p:cNvSpPr txBox="1"/>
          <p:nvPr/>
        </p:nvSpPr>
        <p:spPr>
          <a:xfrm>
            <a:off x="6232005" y="6501038"/>
            <a:ext cx="2518638"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Photograph by Marli Miller/Geologypics.com</a:t>
            </a:r>
          </a:p>
        </p:txBody>
      </p:sp>
    </p:spTree>
    <p:extLst>
      <p:ext uri="{BB962C8B-B14F-4D97-AF65-F5344CB8AC3E}">
        <p14:creationId xmlns:p14="http://schemas.microsoft.com/office/powerpoint/2010/main" val="1726106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FCA019-5E0B-4C01-B7F3-C3E4E3A6BC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5052C86A-D2D0-40D5-A845-7C8A460ECB8A}"/>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6b</a:t>
            </a:r>
          </a:p>
        </p:txBody>
      </p:sp>
      <p:sp>
        <p:nvSpPr>
          <p:cNvPr id="6" name="TextBox 5">
            <a:extLst>
              <a:ext uri="{FF2B5EF4-FFF2-40B4-BE49-F238E27FC236}">
                <a16:creationId xmlns:a16="http://schemas.microsoft.com/office/drawing/2014/main" id="{A689BEAF-66CF-4D0D-88EB-818CEE5011E4}"/>
              </a:ext>
            </a:extLst>
          </p:cNvPr>
          <p:cNvSpPr txBox="1"/>
          <p:nvPr/>
        </p:nvSpPr>
        <p:spPr>
          <a:xfrm>
            <a:off x="7292583" y="6400902"/>
            <a:ext cx="1813317"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Visible Earth </a:t>
            </a:r>
          </a:p>
        </p:txBody>
      </p:sp>
    </p:spTree>
    <p:extLst>
      <p:ext uri="{BB962C8B-B14F-4D97-AF65-F5344CB8AC3E}">
        <p14:creationId xmlns:p14="http://schemas.microsoft.com/office/powerpoint/2010/main" val="17368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br>
              <a:rPr lang="en-US" sz="3600" dirty="0"/>
            </a:br>
            <a:r>
              <a:rPr lang="en-US" dirty="0"/>
              <a:t>Content Deepening: Focus Question 1</a:t>
            </a:r>
            <a:br>
              <a:rPr lang="en-US" sz="3600" dirty="0"/>
            </a:br>
            <a:endParaRPr lang="en-US" sz="3600" dirty="0"/>
          </a:p>
        </p:txBody>
      </p:sp>
      <p:sp>
        <p:nvSpPr>
          <p:cNvPr id="3" name="Content Placeholder 2"/>
          <p:cNvSpPr>
            <a:spLocks noGrp="1"/>
          </p:cNvSpPr>
          <p:nvPr>
            <p:ph idx="1"/>
          </p:nvPr>
        </p:nvSpPr>
        <p:spPr>
          <a:xfrm>
            <a:off x="609600" y="1676400"/>
            <a:ext cx="8229600" cy="4343400"/>
          </a:xfrm>
        </p:spPr>
        <p:txBody>
          <a:bodyPr/>
          <a:lstStyle/>
          <a:p>
            <a:pPr marL="0" lvl="1" indent="0">
              <a:spcBef>
                <a:spcPts val="0"/>
              </a:spcBef>
              <a:spcAft>
                <a:spcPts val="2400"/>
              </a:spcAft>
              <a:buNone/>
            </a:pPr>
            <a:r>
              <a:rPr lang="en-US" sz="3200" dirty="0"/>
              <a:t>How does flowing water change Earth’s surface?</a:t>
            </a:r>
          </a:p>
          <a:p>
            <a:pPr marL="274637" lvl="1" indent="0">
              <a:spcBef>
                <a:spcPts val="0"/>
              </a:spcBef>
              <a:spcAft>
                <a:spcPts val="2400"/>
              </a:spcAft>
              <a:buNone/>
            </a:pPr>
            <a:endParaRPr lang="en-US" sz="2800" dirty="0"/>
          </a:p>
        </p:txBody>
      </p:sp>
    </p:spTree>
    <p:extLst>
      <p:ext uri="{BB962C8B-B14F-4D97-AF65-F5344CB8AC3E}">
        <p14:creationId xmlns:p14="http://schemas.microsoft.com/office/powerpoint/2010/main" val="3602656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1_Gr4_ECS_CD_Day_3_JSM_02_16_Slide_17b.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 y="1041975"/>
            <a:ext cx="3810000" cy="5511225"/>
          </a:xfrm>
          <a:prstGeom prst="rect">
            <a:avLst/>
          </a:prstGeom>
        </p:spPr>
      </p:pic>
      <p:sp>
        <p:nvSpPr>
          <p:cNvPr id="3" name="TextBox 2">
            <a:extLst>
              <a:ext uri="{FF2B5EF4-FFF2-40B4-BE49-F238E27FC236}">
                <a16:creationId xmlns:a16="http://schemas.microsoft.com/office/drawing/2014/main" id="{E1061166-9E13-404D-8AB8-0A02ECE9CBF4}"/>
              </a:ext>
            </a:extLst>
          </p:cNvPr>
          <p:cNvSpPr txBox="1"/>
          <p:nvPr/>
        </p:nvSpPr>
        <p:spPr>
          <a:xfrm>
            <a:off x="457200" y="457200"/>
            <a:ext cx="8301503" cy="584775"/>
          </a:xfrm>
          <a:prstGeom prst="rect">
            <a:avLst/>
          </a:prstGeom>
          <a:noFill/>
        </p:spPr>
        <p:txBody>
          <a:bodyPr wrap="none" rtlCol="0">
            <a:spAutoFit/>
          </a:bodyPr>
          <a:lstStyle/>
          <a:p>
            <a:r>
              <a:rPr lang="en-US" sz="3200" b="1" dirty="0">
                <a:solidFill>
                  <a:srgbClr val="FFFF00"/>
                </a:solidFill>
                <a:latin typeface="Calibri" panose="020F0502020204030204" pitchFamily="34" charset="0"/>
                <a:cs typeface="Calibri" panose="020F0502020204030204" pitchFamily="34" charset="0"/>
              </a:rPr>
              <a:t>Investigation 2: Stream Tables and Real Streams</a:t>
            </a:r>
          </a:p>
        </p:txBody>
      </p:sp>
      <p:pic>
        <p:nvPicPr>
          <p:cNvPr id="5" name="Picture 4">
            <a:extLst>
              <a:ext uri="{FF2B5EF4-FFF2-40B4-BE49-F238E27FC236}">
                <a16:creationId xmlns:a16="http://schemas.microsoft.com/office/drawing/2014/main" id="{ADEECE69-45FE-4CA1-9E0E-6850A10A8A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86200" y="1143000"/>
            <a:ext cx="5029200" cy="5186362"/>
          </a:xfrm>
          <a:prstGeom prst="rect">
            <a:avLst/>
          </a:prstGeom>
        </p:spPr>
      </p:pic>
      <p:sp>
        <p:nvSpPr>
          <p:cNvPr id="6" name="TextBox 5">
            <a:extLst>
              <a:ext uri="{FF2B5EF4-FFF2-40B4-BE49-F238E27FC236}">
                <a16:creationId xmlns:a16="http://schemas.microsoft.com/office/drawing/2014/main" id="{C1869C9E-62B3-48FE-9614-9D3859CAB47F}"/>
              </a:ext>
            </a:extLst>
          </p:cNvPr>
          <p:cNvSpPr txBox="1"/>
          <p:nvPr/>
        </p:nvSpPr>
        <p:spPr>
          <a:xfrm>
            <a:off x="6610076" y="6329362"/>
            <a:ext cx="2457724"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Sprocket2cog, Wikimedia</a:t>
            </a:r>
          </a:p>
        </p:txBody>
      </p:sp>
      <p:sp>
        <p:nvSpPr>
          <p:cNvPr id="7" name="TextBox 6">
            <a:extLst>
              <a:ext uri="{FF2B5EF4-FFF2-40B4-BE49-F238E27FC236}">
                <a16:creationId xmlns:a16="http://schemas.microsoft.com/office/drawing/2014/main" id="{BB8AE6B0-C67C-4279-99F3-9982160538D6}"/>
              </a:ext>
            </a:extLst>
          </p:cNvPr>
          <p:cNvSpPr txBox="1"/>
          <p:nvPr/>
        </p:nvSpPr>
        <p:spPr>
          <a:xfrm>
            <a:off x="2821485" y="6329362"/>
            <a:ext cx="1056700"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Source unknown</a:t>
            </a:r>
          </a:p>
        </p:txBody>
      </p:sp>
    </p:spTree>
    <p:extLst>
      <p:ext uri="{BB962C8B-B14F-4D97-AF65-F5344CB8AC3E}">
        <p14:creationId xmlns:p14="http://schemas.microsoft.com/office/powerpoint/2010/main" val="3660516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990600"/>
          </a:xfrm>
        </p:spPr>
        <p:txBody>
          <a:bodyPr>
            <a:noAutofit/>
          </a:bodyPr>
          <a:lstStyle/>
          <a:p>
            <a:r>
              <a:rPr lang="en-US" dirty="0"/>
              <a:t>Investigation 2: Stream Tables and </a:t>
            </a:r>
            <a:br>
              <a:rPr lang="en-US" dirty="0"/>
            </a:br>
            <a:r>
              <a:rPr lang="en-US" dirty="0"/>
              <a:t>Real Streams</a:t>
            </a:r>
          </a:p>
        </p:txBody>
      </p:sp>
      <p:sp>
        <p:nvSpPr>
          <p:cNvPr id="3" name="Content Placeholder 2"/>
          <p:cNvSpPr>
            <a:spLocks noGrp="1"/>
          </p:cNvSpPr>
          <p:nvPr>
            <p:ph idx="1"/>
          </p:nvPr>
        </p:nvSpPr>
        <p:spPr>
          <a:xfrm>
            <a:off x="457200" y="1752600"/>
            <a:ext cx="8458200" cy="2133600"/>
          </a:xfrm>
        </p:spPr>
        <p:txBody>
          <a:bodyPr/>
          <a:lstStyle/>
          <a:p>
            <a:pPr marL="365760" indent="-365760">
              <a:spcBef>
                <a:spcPts val="600"/>
              </a:spcBef>
              <a:buFont typeface="+mj-lt"/>
              <a:buAutoNum type="arabicPeriod"/>
            </a:pPr>
            <a:r>
              <a:rPr lang="en-US" sz="2800" dirty="0"/>
              <a:t>How is the stream-table model like a real stream?</a:t>
            </a:r>
          </a:p>
          <a:p>
            <a:pPr marL="365760" indent="-365760">
              <a:spcBef>
                <a:spcPts val="600"/>
              </a:spcBef>
              <a:buFont typeface="+mj-lt"/>
              <a:buAutoNum type="arabicPeriod"/>
            </a:pPr>
            <a:r>
              <a:rPr lang="en-US" sz="2800" dirty="0"/>
              <a:t>How is the model different from a real stream?</a:t>
            </a:r>
          </a:p>
          <a:p>
            <a:pPr marL="365760" indent="-365760">
              <a:spcBef>
                <a:spcPts val="600"/>
              </a:spcBef>
              <a:buFont typeface="+mj-lt"/>
              <a:buAutoNum type="arabicPeriod"/>
            </a:pPr>
            <a:r>
              <a:rPr lang="en-US" sz="2800" dirty="0"/>
              <a:t>Where do you think erosion and deposition happen in the streams below?</a:t>
            </a:r>
          </a:p>
        </p:txBody>
      </p:sp>
      <p:pic>
        <p:nvPicPr>
          <p:cNvPr id="1026" name="Picture 2" descr="S:\Production\Art Files--Final\RESPECT-MSPCP\Earths Changing Surface\RES.C1.ECS.CB.01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5800" y="3810000"/>
            <a:ext cx="3352800" cy="2787678"/>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S:\Production\Art Files--Final\RESPECT-MSPCP\Earths Changing Surface\RES.C1.ECS.CB.015.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267200" y="3810000"/>
            <a:ext cx="4347030" cy="279140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0181C85-7F61-48DB-B763-3C99F245E1FC}"/>
              </a:ext>
            </a:extLst>
          </p:cNvPr>
          <p:cNvSpPr txBox="1"/>
          <p:nvPr/>
        </p:nvSpPr>
        <p:spPr>
          <a:xfrm>
            <a:off x="2647869" y="6567674"/>
            <a:ext cx="1410964" cy="246221"/>
          </a:xfrm>
          <a:prstGeom prst="rect">
            <a:avLst/>
          </a:prstGeom>
          <a:noFill/>
        </p:spPr>
        <p:txBody>
          <a:bodyPr wrap="none" rtlCol="0">
            <a:spAutoFit/>
          </a:bodyPr>
          <a:lstStyle/>
          <a:p>
            <a:r>
              <a:rPr lang="en-US" sz="1000" dirty="0">
                <a:solidFill>
                  <a:srgbClr val="000000"/>
                </a:solidFill>
                <a:latin typeface="Calibri" panose="020F0502020204030204" pitchFamily="34" charset="0"/>
                <a:cs typeface="Calibri" panose="020F0502020204030204" pitchFamily="34" charset="0"/>
              </a:rPr>
              <a:t>Photo courtesy of Corel</a:t>
            </a:r>
          </a:p>
        </p:txBody>
      </p:sp>
      <p:sp>
        <p:nvSpPr>
          <p:cNvPr id="8" name="TextBox 7">
            <a:extLst>
              <a:ext uri="{FF2B5EF4-FFF2-40B4-BE49-F238E27FC236}">
                <a16:creationId xmlns:a16="http://schemas.microsoft.com/office/drawing/2014/main" id="{5B906971-9B07-4647-970A-33FFC818551C}"/>
              </a:ext>
            </a:extLst>
          </p:cNvPr>
          <p:cNvSpPr txBox="1"/>
          <p:nvPr/>
        </p:nvSpPr>
        <p:spPr>
          <a:xfrm>
            <a:off x="7212791" y="6564527"/>
            <a:ext cx="1410964" cy="246221"/>
          </a:xfrm>
          <a:prstGeom prst="rect">
            <a:avLst/>
          </a:prstGeom>
          <a:noFill/>
        </p:spPr>
        <p:txBody>
          <a:bodyPr wrap="none" rtlCol="0">
            <a:spAutoFit/>
          </a:bodyPr>
          <a:lstStyle/>
          <a:p>
            <a:r>
              <a:rPr lang="en-US" sz="1000" dirty="0">
                <a:solidFill>
                  <a:srgbClr val="000000"/>
                </a:solidFill>
                <a:latin typeface="Calibri" panose="020F0502020204030204" pitchFamily="34" charset="0"/>
                <a:cs typeface="Calibri" panose="020F0502020204030204" pitchFamily="34" charset="0"/>
              </a:rPr>
              <a:t>Photo courtesy of Corel</a:t>
            </a:r>
          </a:p>
        </p:txBody>
      </p:sp>
    </p:spTree>
    <p:extLst>
      <p:ext uri="{BB962C8B-B14F-4D97-AF65-F5344CB8AC3E}">
        <p14:creationId xmlns:p14="http://schemas.microsoft.com/office/powerpoint/2010/main" val="803193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990600"/>
          </a:xfrm>
        </p:spPr>
        <p:txBody>
          <a:bodyPr>
            <a:noAutofit/>
          </a:bodyPr>
          <a:lstStyle/>
          <a:p>
            <a:r>
              <a:rPr lang="en-US" sz="3800" dirty="0"/>
              <a:t>Reflect: Content Deepening Focus Questions</a:t>
            </a:r>
          </a:p>
        </p:txBody>
      </p:sp>
      <p:sp>
        <p:nvSpPr>
          <p:cNvPr id="5" name="TextBox 4"/>
          <p:cNvSpPr txBox="1"/>
          <p:nvPr/>
        </p:nvSpPr>
        <p:spPr>
          <a:xfrm>
            <a:off x="457200" y="1524000"/>
            <a:ext cx="8305800" cy="3508653"/>
          </a:xfrm>
          <a:prstGeom prst="rect">
            <a:avLst/>
          </a:prstGeom>
          <a:noFill/>
        </p:spPr>
        <p:txBody>
          <a:bodyPr wrap="square" rtlCol="0">
            <a:spAutoFit/>
          </a:bodyPr>
          <a:lstStyle/>
          <a:p>
            <a:pPr>
              <a:spcBef>
                <a:spcPts val="2400"/>
              </a:spcBef>
            </a:pPr>
            <a:r>
              <a:rPr lang="en-US" sz="3200" b="1" dirty="0">
                <a:latin typeface="Calibri" pitchFamily="34" charset="0"/>
              </a:rPr>
              <a:t>Focus question from lesson 5: </a:t>
            </a:r>
          </a:p>
          <a:p>
            <a:pPr marL="731520">
              <a:spcBef>
                <a:spcPts val="600"/>
              </a:spcBef>
            </a:pPr>
            <a:r>
              <a:rPr lang="en-US" sz="3200" i="1" dirty="0">
                <a:latin typeface="Calibri" pitchFamily="34" charset="0"/>
              </a:rPr>
              <a:t>Can mountains grow so tall they reach outer space? Why or why not?</a:t>
            </a:r>
          </a:p>
          <a:p>
            <a:pPr>
              <a:spcBef>
                <a:spcPts val="2400"/>
              </a:spcBef>
            </a:pPr>
            <a:r>
              <a:rPr lang="en-US" sz="3200" b="1" dirty="0">
                <a:latin typeface="Calibri" pitchFamily="34" charset="0"/>
              </a:rPr>
              <a:t>Focus question from lesson 6:</a:t>
            </a:r>
          </a:p>
          <a:p>
            <a:pPr marL="731520">
              <a:spcBef>
                <a:spcPts val="600"/>
              </a:spcBef>
            </a:pPr>
            <a:r>
              <a:rPr lang="en-US" sz="3200" i="1" dirty="0">
                <a:latin typeface="Calibri" pitchFamily="34" charset="0"/>
              </a:rPr>
              <a:t>How does flowing water change Earth’s surface?</a:t>
            </a:r>
          </a:p>
        </p:txBody>
      </p:sp>
    </p:spTree>
    <p:extLst>
      <p:ext uri="{BB962C8B-B14F-4D97-AF65-F5344CB8AC3E}">
        <p14:creationId xmlns:p14="http://schemas.microsoft.com/office/powerpoint/2010/main" val="25500977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990600"/>
          </a:xfrm>
        </p:spPr>
        <p:txBody>
          <a:bodyPr>
            <a:noAutofit/>
          </a:bodyPr>
          <a:lstStyle/>
          <a:p>
            <a:pPr marL="777240"/>
            <a:r>
              <a:rPr lang="en-US" sz="3800" dirty="0"/>
              <a:t>Key Science Ideas</a:t>
            </a:r>
          </a:p>
        </p:txBody>
      </p:sp>
      <p:sp>
        <p:nvSpPr>
          <p:cNvPr id="5" name="TextBox 4"/>
          <p:cNvSpPr txBox="1"/>
          <p:nvPr/>
        </p:nvSpPr>
        <p:spPr>
          <a:xfrm>
            <a:off x="457200" y="1295400"/>
            <a:ext cx="8534400" cy="5239896"/>
          </a:xfrm>
          <a:prstGeom prst="rect">
            <a:avLst/>
          </a:prstGeom>
          <a:noFill/>
        </p:spPr>
        <p:txBody>
          <a:bodyPr wrap="square" rtlCol="0">
            <a:spAutoFit/>
          </a:bodyPr>
          <a:lstStyle/>
          <a:p>
            <a:pPr>
              <a:spcBef>
                <a:spcPts val="2400"/>
              </a:spcBef>
            </a:pPr>
            <a:r>
              <a:rPr lang="en-US" sz="2600" b="1" dirty="0">
                <a:latin typeface="Calibri" pitchFamily="34" charset="0"/>
              </a:rPr>
              <a:t>Lesson 5: </a:t>
            </a:r>
            <a:r>
              <a:rPr lang="en-US" sz="2600" i="1" dirty="0">
                <a:latin typeface="Calibri" pitchFamily="34" charset="0"/>
              </a:rPr>
              <a:t>Can mountains grow so tall they reach outer space? Why or why not?</a:t>
            </a:r>
          </a:p>
          <a:p>
            <a:pPr marL="731520" indent="-365760">
              <a:spcBef>
                <a:spcPts val="300"/>
              </a:spcBef>
              <a:buClr>
                <a:schemeClr val="bg1">
                  <a:lumMod val="65000"/>
                </a:schemeClr>
              </a:buClr>
              <a:buFont typeface="Arial" pitchFamily="34" charset="0"/>
              <a:buChar char="•"/>
            </a:pPr>
            <a:r>
              <a:rPr lang="en-US" sz="2600" dirty="0">
                <a:solidFill>
                  <a:srgbClr val="000000"/>
                </a:solidFill>
                <a:latin typeface="Calibri"/>
                <a:cs typeface="Calibri"/>
              </a:rPr>
              <a:t>Mountains can’t grow so tall they reach outer space, because the process of weathering wears them down. </a:t>
            </a:r>
          </a:p>
          <a:p>
            <a:pPr marL="731520" indent="-365760">
              <a:spcBef>
                <a:spcPts val="300"/>
              </a:spcBef>
              <a:buClr>
                <a:schemeClr val="bg1">
                  <a:lumMod val="65000"/>
                </a:schemeClr>
              </a:buClr>
              <a:buFont typeface="Arial" pitchFamily="34" charset="0"/>
              <a:buChar char="•"/>
            </a:pPr>
            <a:r>
              <a:rPr lang="en-US" sz="2600" dirty="0">
                <a:solidFill>
                  <a:srgbClr val="000000"/>
                </a:solidFill>
                <a:latin typeface="Calibri"/>
                <a:cs typeface="Calibri"/>
              </a:rPr>
              <a:t>Physical and chemical weathering break rocks into smaller pieces that can erode. </a:t>
            </a:r>
          </a:p>
          <a:p>
            <a:pPr>
              <a:spcBef>
                <a:spcPts val="1200"/>
              </a:spcBef>
            </a:pPr>
            <a:r>
              <a:rPr lang="en-US" sz="2600" b="1" dirty="0">
                <a:latin typeface="Calibri" pitchFamily="34" charset="0"/>
              </a:rPr>
              <a:t>Lesson 6: </a:t>
            </a:r>
            <a:r>
              <a:rPr lang="en-US" sz="2600" i="1" dirty="0">
                <a:latin typeface="Calibri" pitchFamily="34" charset="0"/>
              </a:rPr>
              <a:t>How does flowing water change Earth’s surface?</a:t>
            </a:r>
          </a:p>
          <a:p>
            <a:pPr marL="731520" indent="-365760">
              <a:spcBef>
                <a:spcPts val="300"/>
              </a:spcBef>
              <a:buClr>
                <a:srgbClr val="93A299"/>
              </a:buClr>
              <a:buFont typeface="Arial" pitchFamily="34" charset="0"/>
              <a:buChar char="•"/>
            </a:pPr>
            <a:r>
              <a:rPr lang="en-US" sz="2600" dirty="0">
                <a:solidFill>
                  <a:srgbClr val="000000"/>
                </a:solidFill>
                <a:latin typeface="Calibri" pitchFamily="34" charset="0"/>
              </a:rPr>
              <a:t>Flowing water changes Earth’s surface by eroding rocks and depositing them in other places as sediment.</a:t>
            </a:r>
          </a:p>
          <a:p>
            <a:pPr marL="731520" indent="-365760">
              <a:spcBef>
                <a:spcPts val="300"/>
              </a:spcBef>
              <a:buClr>
                <a:srgbClr val="93A299"/>
              </a:buClr>
              <a:buFont typeface="Arial" pitchFamily="34" charset="0"/>
              <a:buChar char="•"/>
            </a:pPr>
            <a:r>
              <a:rPr lang="en-US" sz="2600" dirty="0">
                <a:solidFill>
                  <a:srgbClr val="000000"/>
                </a:solidFill>
                <a:latin typeface="Calibri" pitchFamily="34" charset="0"/>
              </a:rPr>
              <a:t>Weathering prepares rocks for erosion by breaking them into smaller pieces.</a:t>
            </a:r>
          </a:p>
          <a:p>
            <a:pPr marL="731520" indent="-365760">
              <a:spcBef>
                <a:spcPts val="300"/>
              </a:spcBef>
              <a:buClr>
                <a:srgbClr val="93A299"/>
              </a:buClr>
              <a:buFont typeface="Arial" pitchFamily="34" charset="0"/>
              <a:buChar char="•"/>
            </a:pPr>
            <a:r>
              <a:rPr lang="en-US" sz="2600" dirty="0">
                <a:solidFill>
                  <a:srgbClr val="000000"/>
                </a:solidFill>
                <a:latin typeface="Calibri" pitchFamily="34" charset="0"/>
              </a:rPr>
              <a:t>Together, weathering and erosion wear down the land.</a:t>
            </a:r>
            <a:endParaRPr lang="en-US" sz="2700" i="1" dirty="0">
              <a:latin typeface="Calibri"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533400"/>
            <a:ext cx="685800" cy="685800"/>
          </a:xfrm>
          <a:prstGeom prst="rect">
            <a:avLst/>
          </a:prstGeom>
        </p:spPr>
      </p:pic>
    </p:spTree>
    <p:extLst>
      <p:ext uri="{BB962C8B-B14F-4D97-AF65-F5344CB8AC3E}">
        <p14:creationId xmlns:p14="http://schemas.microsoft.com/office/powerpoint/2010/main" val="255009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29C384-2C41-416B-837B-F2C7D7A638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311" y="457098"/>
            <a:ext cx="6399377" cy="6399377"/>
          </a:xfrm>
          <a:prstGeom prst="rect">
            <a:avLst/>
          </a:prstGeom>
        </p:spPr>
      </p:pic>
      <p:sp>
        <p:nvSpPr>
          <p:cNvPr id="4" name="TextBox 3">
            <a:extLst>
              <a:ext uri="{FF2B5EF4-FFF2-40B4-BE49-F238E27FC236}">
                <a16:creationId xmlns:a16="http://schemas.microsoft.com/office/drawing/2014/main" id="{951EB0BB-8D54-4834-AD23-7BD9B10229D3}"/>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7a</a:t>
            </a:r>
          </a:p>
        </p:txBody>
      </p:sp>
      <p:sp>
        <p:nvSpPr>
          <p:cNvPr id="5" name="TextBox 4">
            <a:extLst>
              <a:ext uri="{FF2B5EF4-FFF2-40B4-BE49-F238E27FC236}">
                <a16:creationId xmlns:a16="http://schemas.microsoft.com/office/drawing/2014/main" id="{6C0169B4-26D7-4C6B-902F-F3BA757A0C52}"/>
              </a:ext>
            </a:extLst>
          </p:cNvPr>
          <p:cNvSpPr txBox="1"/>
          <p:nvPr/>
        </p:nvSpPr>
        <p:spPr>
          <a:xfrm>
            <a:off x="7330683" y="6477000"/>
            <a:ext cx="1813317"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Visible Earth </a:t>
            </a:r>
          </a:p>
        </p:txBody>
      </p:sp>
    </p:spTree>
    <p:extLst>
      <p:ext uri="{BB962C8B-B14F-4D97-AF65-F5344CB8AC3E}">
        <p14:creationId xmlns:p14="http://schemas.microsoft.com/office/powerpoint/2010/main" val="1616899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br>
              <a:rPr lang="en-US" sz="3600" dirty="0"/>
            </a:br>
            <a:r>
              <a:rPr lang="en-US" dirty="0"/>
              <a:t>Content Deepening: Focus Question 2</a:t>
            </a:r>
            <a:br>
              <a:rPr lang="en-US" sz="3600" dirty="0"/>
            </a:br>
            <a:endParaRPr lang="en-US" sz="3600" dirty="0"/>
          </a:p>
        </p:txBody>
      </p:sp>
      <p:sp>
        <p:nvSpPr>
          <p:cNvPr id="3" name="Content Placeholder 2"/>
          <p:cNvSpPr>
            <a:spLocks noGrp="1"/>
          </p:cNvSpPr>
          <p:nvPr>
            <p:ph idx="1"/>
          </p:nvPr>
        </p:nvSpPr>
        <p:spPr>
          <a:xfrm>
            <a:off x="609600" y="1676400"/>
            <a:ext cx="8229600" cy="4343400"/>
          </a:xfrm>
        </p:spPr>
        <p:txBody>
          <a:bodyPr/>
          <a:lstStyle/>
          <a:p>
            <a:pPr marL="0" lvl="1" indent="0">
              <a:spcBef>
                <a:spcPts val="0"/>
              </a:spcBef>
              <a:spcAft>
                <a:spcPts val="2400"/>
              </a:spcAft>
              <a:buNone/>
            </a:pPr>
            <a:r>
              <a:rPr lang="en-US" sz="3200" dirty="0"/>
              <a:t>How can we use what we’ve learned about Earth’s changing surface to answer the unit central questions?</a:t>
            </a:r>
            <a:endParaRPr lang="en-US" sz="2800" dirty="0"/>
          </a:p>
        </p:txBody>
      </p:sp>
    </p:spTree>
    <p:extLst>
      <p:ext uri="{BB962C8B-B14F-4D97-AF65-F5344CB8AC3E}">
        <p14:creationId xmlns:p14="http://schemas.microsoft.com/office/powerpoint/2010/main" val="3602656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73596" y="437254"/>
            <a:ext cx="5868219" cy="6420746"/>
          </a:xfrm>
          <a:prstGeom prst="rect">
            <a:avLst/>
          </a:prstGeom>
        </p:spPr>
      </p:pic>
      <p:sp>
        <p:nvSpPr>
          <p:cNvPr id="5" name="Rectangle 6"/>
          <p:cNvSpPr>
            <a:spLocks noChangeArrowheads="1"/>
          </p:cNvSpPr>
          <p:nvPr/>
        </p:nvSpPr>
        <p:spPr bwMode="auto">
          <a:xfrm>
            <a:off x="1752600" y="4926563"/>
            <a:ext cx="2743200" cy="636037"/>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01693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497006"/>
            <a:ext cx="8031708" cy="990600"/>
          </a:xfrm>
        </p:spPr>
        <p:txBody>
          <a:bodyPr>
            <a:noAutofit/>
          </a:bodyPr>
          <a:lstStyle/>
          <a:p>
            <a:pPr lvl="0"/>
            <a:br>
              <a:rPr lang="en-US" sz="3600" dirty="0"/>
            </a:br>
            <a:r>
              <a:rPr lang="en-US" dirty="0"/>
              <a:t>Unit Central Questions</a:t>
            </a:r>
            <a:br>
              <a:rPr lang="en-US" sz="3600" dirty="0"/>
            </a:br>
            <a:endParaRPr lang="en-US" sz="3600" dirty="0"/>
          </a:p>
        </p:txBody>
      </p:sp>
      <p:sp>
        <p:nvSpPr>
          <p:cNvPr id="3" name="Content Placeholder 2"/>
          <p:cNvSpPr>
            <a:spLocks noGrp="1"/>
          </p:cNvSpPr>
          <p:nvPr>
            <p:ph idx="1"/>
          </p:nvPr>
        </p:nvSpPr>
        <p:spPr>
          <a:xfrm>
            <a:off x="696036" y="1603612"/>
            <a:ext cx="7977115" cy="4495800"/>
          </a:xfrm>
        </p:spPr>
        <p:txBody>
          <a:bodyPr/>
          <a:lstStyle/>
          <a:p>
            <a:pPr marL="0" lvl="1" indent="0">
              <a:buNone/>
            </a:pPr>
            <a:r>
              <a:rPr lang="en-US" sz="3200" dirty="0"/>
              <a:t>Why isn’t all of Earth’s surface flat? What causes the surface to look different in different places?</a:t>
            </a:r>
          </a:p>
          <a:p>
            <a:endParaRPr lang="en-US" sz="3200" dirty="0"/>
          </a:p>
        </p:txBody>
      </p:sp>
    </p:spTree>
    <p:extLst>
      <p:ext uri="{BB962C8B-B14F-4D97-AF65-F5344CB8AC3E}">
        <p14:creationId xmlns:p14="http://schemas.microsoft.com/office/powerpoint/2010/main" val="486739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3BB7C7-23AE-4809-A484-D4F12755F3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0" y="1752600"/>
            <a:ext cx="7772400" cy="4540102"/>
          </a:xfrm>
          <a:prstGeom prst="rect">
            <a:avLst/>
          </a:prstGeom>
        </p:spPr>
      </p:pic>
      <p:sp>
        <p:nvSpPr>
          <p:cNvPr id="9" name="TextBox 8">
            <a:extLst>
              <a:ext uri="{FF2B5EF4-FFF2-40B4-BE49-F238E27FC236}">
                <a16:creationId xmlns:a16="http://schemas.microsoft.com/office/drawing/2014/main" id="{26F7D1D9-B8FF-4EA5-A5C2-EE4AD088CBC1}"/>
              </a:ext>
            </a:extLst>
          </p:cNvPr>
          <p:cNvSpPr txBox="1"/>
          <p:nvPr/>
        </p:nvSpPr>
        <p:spPr>
          <a:xfrm>
            <a:off x="1295400" y="533400"/>
            <a:ext cx="6783524" cy="1200329"/>
          </a:xfrm>
          <a:prstGeom prst="rect">
            <a:avLst/>
          </a:prstGeom>
          <a:noFill/>
        </p:spPr>
        <p:txBody>
          <a:bodyPr wrap="none" rtlCol="0">
            <a:spAutoFit/>
          </a:bodyPr>
          <a:lstStyle/>
          <a:p>
            <a:pPr algn="ctr"/>
            <a:r>
              <a:rPr lang="en-US" sz="3600" b="1" dirty="0">
                <a:solidFill>
                  <a:srgbClr val="FFFF00"/>
                </a:solidFill>
                <a:latin typeface="Calibri" panose="020F0502020204030204" pitchFamily="34" charset="0"/>
                <a:cs typeface="Calibri" panose="020F0502020204030204" pitchFamily="34" charset="0"/>
              </a:rPr>
              <a:t>Investigation 3: Building Up </a:t>
            </a:r>
            <a:br>
              <a:rPr lang="en-US" sz="3600" b="1" dirty="0">
                <a:solidFill>
                  <a:srgbClr val="FFFF00"/>
                </a:solidFill>
                <a:latin typeface="Calibri" panose="020F0502020204030204" pitchFamily="34" charset="0"/>
                <a:cs typeface="Calibri" panose="020F0502020204030204" pitchFamily="34" charset="0"/>
              </a:rPr>
            </a:br>
            <a:r>
              <a:rPr lang="en-US" sz="3600" b="1" dirty="0">
                <a:solidFill>
                  <a:srgbClr val="FFFF00"/>
                </a:solidFill>
                <a:latin typeface="Calibri" panose="020F0502020204030204" pitchFamily="34" charset="0"/>
                <a:cs typeface="Calibri" panose="020F0502020204030204" pitchFamily="34" charset="0"/>
              </a:rPr>
              <a:t>and Wearing Down Earth’s Surface</a:t>
            </a:r>
          </a:p>
        </p:txBody>
      </p:sp>
      <p:sp>
        <p:nvSpPr>
          <p:cNvPr id="10" name="TextBox 9">
            <a:extLst>
              <a:ext uri="{FF2B5EF4-FFF2-40B4-BE49-F238E27FC236}">
                <a16:creationId xmlns:a16="http://schemas.microsoft.com/office/drawing/2014/main" id="{A4703C9E-08FB-4393-94F6-9CC120232262}"/>
              </a:ext>
            </a:extLst>
          </p:cNvPr>
          <p:cNvSpPr txBox="1"/>
          <p:nvPr/>
        </p:nvSpPr>
        <p:spPr>
          <a:xfrm>
            <a:off x="3886200" y="6248400"/>
            <a:ext cx="4834978"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NASA/GSFC/METI/ERSDAC/JAROS, and U.S./Japan ASTER Science Team</a:t>
            </a:r>
          </a:p>
        </p:txBody>
      </p:sp>
      <p:sp>
        <p:nvSpPr>
          <p:cNvPr id="11" name="TextBox 10">
            <a:extLst>
              <a:ext uri="{FF2B5EF4-FFF2-40B4-BE49-F238E27FC236}">
                <a16:creationId xmlns:a16="http://schemas.microsoft.com/office/drawing/2014/main" id="{762DECD1-84C4-4D32-B626-065810B84363}"/>
              </a:ext>
            </a:extLst>
          </p:cNvPr>
          <p:cNvSpPr txBox="1"/>
          <p:nvPr/>
        </p:nvSpPr>
        <p:spPr>
          <a:xfrm>
            <a:off x="838200" y="1828800"/>
            <a:ext cx="3238499" cy="707886"/>
          </a:xfrm>
          <a:prstGeom prst="rect">
            <a:avLst/>
          </a:prstGeom>
          <a:noFill/>
        </p:spPr>
        <p:txBody>
          <a:bodyPr wrap="square" rtlCol="0">
            <a:spAutoFit/>
          </a:bodyPr>
          <a:lstStyle/>
          <a:p>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Sierra Nevada Mountains</a:t>
            </a:r>
          </a:p>
          <a:p>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and Owens Valley, California</a:t>
            </a:r>
          </a:p>
        </p:txBody>
      </p:sp>
    </p:spTree>
    <p:extLst>
      <p:ext uri="{BB962C8B-B14F-4D97-AF65-F5344CB8AC3E}">
        <p14:creationId xmlns:p14="http://schemas.microsoft.com/office/powerpoint/2010/main" val="877659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419600"/>
          </a:xfrm>
        </p:spPr>
        <p:txBody>
          <a:bodyPr/>
          <a:lstStyle/>
          <a:p>
            <a:pPr marL="365760" indent="-365760">
              <a:spcBef>
                <a:spcPts val="1200"/>
              </a:spcBef>
              <a:buFont typeface="+mj-lt"/>
              <a:buAutoNum type="arabicPeriod"/>
            </a:pPr>
            <a:r>
              <a:rPr lang="en-US" sz="3200" dirty="0"/>
              <a:t>What processes are involved in forming mountains?</a:t>
            </a:r>
          </a:p>
          <a:p>
            <a:pPr marL="365760" indent="-365760">
              <a:spcBef>
                <a:spcPts val="1200"/>
              </a:spcBef>
              <a:spcAft>
                <a:spcPts val="0"/>
              </a:spcAft>
              <a:buFont typeface="+mj-lt"/>
              <a:buAutoNum type="arabicPeriod"/>
            </a:pPr>
            <a:r>
              <a:rPr lang="en-US" sz="3200" dirty="0"/>
              <a:t>Do </a:t>
            </a:r>
            <a:r>
              <a:rPr lang="en-US" sz="3200" b="1" dirty="0"/>
              <a:t>plate collisions </a:t>
            </a:r>
            <a:r>
              <a:rPr lang="en-US" sz="3200" dirty="0">
                <a:latin typeface="Calibri" charset="0"/>
              </a:rPr>
              <a:t>build up or wear down Earth’s surface? Why do you think so?</a:t>
            </a:r>
          </a:p>
          <a:p>
            <a:pPr marL="365760" indent="-365760">
              <a:spcBef>
                <a:spcPts val="1200"/>
              </a:spcBef>
              <a:spcAft>
                <a:spcPts val="1800"/>
              </a:spcAft>
              <a:buFont typeface="+mj-lt"/>
              <a:buAutoNum type="arabicPeriod"/>
            </a:pPr>
            <a:r>
              <a:rPr lang="en-US" sz="3200" dirty="0">
                <a:solidFill>
                  <a:srgbClr val="000000"/>
                </a:solidFill>
                <a:latin typeface="Calibri" charset="0"/>
              </a:rPr>
              <a:t>Do </a:t>
            </a:r>
            <a:r>
              <a:rPr lang="en-US" sz="3200" b="1" dirty="0">
                <a:solidFill>
                  <a:srgbClr val="000000"/>
                </a:solidFill>
                <a:latin typeface="Calibri" charset="0"/>
              </a:rPr>
              <a:t>volcanic eruptions </a:t>
            </a:r>
            <a:r>
              <a:rPr lang="en-US" sz="3200" dirty="0">
                <a:solidFill>
                  <a:srgbClr val="292934"/>
                </a:solidFill>
                <a:latin typeface="Calibri" charset="0"/>
              </a:rPr>
              <a:t>build up or wear down Earth’s surface? Why do you think so?</a:t>
            </a:r>
            <a:r>
              <a:rPr lang="en-US" sz="3200" dirty="0">
                <a:solidFill>
                  <a:srgbClr val="000000"/>
                </a:solidFill>
                <a:latin typeface="Calibri" charset="0"/>
              </a:rPr>
              <a:t>  </a:t>
            </a:r>
          </a:p>
        </p:txBody>
      </p:sp>
      <p:sp>
        <p:nvSpPr>
          <p:cNvPr id="5" name="Title 1"/>
          <p:cNvSpPr>
            <a:spLocks noGrp="1"/>
          </p:cNvSpPr>
          <p:nvPr>
            <p:ph type="title"/>
          </p:nvPr>
        </p:nvSpPr>
        <p:spPr>
          <a:xfrm>
            <a:off x="457200" y="685800"/>
            <a:ext cx="8382000" cy="990600"/>
          </a:xfrm>
        </p:spPr>
        <p:txBody>
          <a:bodyPr>
            <a:noAutofit/>
          </a:bodyPr>
          <a:lstStyle/>
          <a:p>
            <a:r>
              <a:rPr lang="en-US" dirty="0"/>
              <a:t>Investigation 3: Building Up and Wearing Down Earth’s Surface</a:t>
            </a:r>
          </a:p>
        </p:txBody>
      </p:sp>
    </p:spTree>
    <p:extLst>
      <p:ext uri="{BB962C8B-B14F-4D97-AF65-F5344CB8AC3E}">
        <p14:creationId xmlns:p14="http://schemas.microsoft.com/office/powerpoint/2010/main" val="2887508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990600"/>
          </a:xfrm>
        </p:spPr>
        <p:txBody>
          <a:bodyPr>
            <a:noAutofit/>
          </a:bodyPr>
          <a:lstStyle/>
          <a:p>
            <a:r>
              <a:rPr lang="en-US" dirty="0"/>
              <a:t>Investigation 3: Building Up and Wearing Down Earth’s Surface</a:t>
            </a:r>
          </a:p>
        </p:txBody>
      </p:sp>
      <p:sp>
        <p:nvSpPr>
          <p:cNvPr id="3" name="Content Placeholder 2"/>
          <p:cNvSpPr>
            <a:spLocks noGrp="1"/>
          </p:cNvSpPr>
          <p:nvPr>
            <p:ph idx="1"/>
          </p:nvPr>
        </p:nvSpPr>
        <p:spPr>
          <a:xfrm>
            <a:off x="457200" y="1752600"/>
            <a:ext cx="8229600" cy="4648200"/>
          </a:xfrm>
        </p:spPr>
        <p:txBody>
          <a:bodyPr/>
          <a:lstStyle/>
          <a:p>
            <a:pPr marL="365760" indent="-365760">
              <a:spcBef>
                <a:spcPts val="0"/>
              </a:spcBef>
              <a:buFont typeface="+mj-lt"/>
              <a:buAutoNum type="arabicPeriod"/>
            </a:pPr>
            <a:r>
              <a:rPr lang="en-US" sz="3000" dirty="0"/>
              <a:t>What is the difference between these processes?</a:t>
            </a:r>
          </a:p>
          <a:p>
            <a:pPr marL="731520" lvl="1" indent="-365760">
              <a:spcBef>
                <a:spcPts val="300"/>
              </a:spcBef>
            </a:pPr>
            <a:r>
              <a:rPr lang="en-US" sz="3000" dirty="0"/>
              <a:t>Weathering and erosion</a:t>
            </a:r>
          </a:p>
          <a:p>
            <a:pPr marL="731520" lvl="1" indent="-365760">
              <a:spcBef>
                <a:spcPts val="300"/>
              </a:spcBef>
            </a:pPr>
            <a:r>
              <a:rPr lang="en-US" sz="3000" dirty="0"/>
              <a:t>Erosion and deposition</a:t>
            </a:r>
          </a:p>
          <a:p>
            <a:pPr marL="365760" indent="-365760">
              <a:spcBef>
                <a:spcPts val="1200"/>
              </a:spcBef>
              <a:spcAft>
                <a:spcPts val="0"/>
              </a:spcAft>
              <a:buFont typeface="+mj-lt"/>
              <a:buAutoNum type="arabicPeriod"/>
            </a:pPr>
            <a:r>
              <a:rPr lang="en-US" sz="3000" dirty="0"/>
              <a:t>Does </a:t>
            </a:r>
            <a:r>
              <a:rPr lang="en-US" sz="3000" b="1" dirty="0"/>
              <a:t>weathering</a:t>
            </a:r>
            <a:r>
              <a:rPr lang="en-US" sz="3000" dirty="0"/>
              <a:t> build up or wear down Earth’s surface? Why do you think so?</a:t>
            </a:r>
          </a:p>
          <a:p>
            <a:pPr marL="365760" indent="-365760">
              <a:spcBef>
                <a:spcPts val="1200"/>
              </a:spcBef>
              <a:spcAft>
                <a:spcPts val="0"/>
              </a:spcAft>
              <a:buFont typeface="+mj-lt"/>
              <a:buAutoNum type="arabicPeriod"/>
            </a:pPr>
            <a:r>
              <a:rPr lang="en-US" sz="3000" dirty="0"/>
              <a:t>Does </a:t>
            </a:r>
            <a:r>
              <a:rPr lang="en-US" sz="3000" b="1" dirty="0"/>
              <a:t>erosion</a:t>
            </a:r>
            <a:r>
              <a:rPr lang="en-US" sz="3000" dirty="0"/>
              <a:t> build up or wear down Earth’s surface? Why do you think so?</a:t>
            </a:r>
          </a:p>
          <a:p>
            <a:pPr marL="365760" indent="-365760">
              <a:spcBef>
                <a:spcPts val="1200"/>
              </a:spcBef>
              <a:spcAft>
                <a:spcPts val="0"/>
              </a:spcAft>
              <a:buFont typeface="+mj-lt"/>
              <a:buAutoNum type="arabicPeriod"/>
            </a:pPr>
            <a:r>
              <a:rPr lang="en-US" sz="3000" dirty="0"/>
              <a:t>Does </a:t>
            </a:r>
            <a:r>
              <a:rPr lang="en-US" sz="3000" b="1" dirty="0"/>
              <a:t>deposition</a:t>
            </a:r>
            <a:r>
              <a:rPr lang="en-US" sz="3000" dirty="0"/>
              <a:t> build up or wear down Earth’s surface? Why do you think so?</a:t>
            </a:r>
          </a:p>
          <a:p>
            <a:endParaRPr lang="en-US" sz="2800" dirty="0"/>
          </a:p>
        </p:txBody>
      </p:sp>
    </p:spTree>
    <p:extLst>
      <p:ext uri="{BB962C8B-B14F-4D97-AF65-F5344CB8AC3E}">
        <p14:creationId xmlns:p14="http://schemas.microsoft.com/office/powerpoint/2010/main" val="933765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81200"/>
            <a:ext cx="8229600" cy="4648200"/>
          </a:xfrm>
        </p:spPr>
        <p:txBody>
          <a:bodyPr/>
          <a:lstStyle/>
          <a:p>
            <a:pPr marL="365760" lvl="1" indent="-365760">
              <a:spcBef>
                <a:spcPts val="1200"/>
              </a:spcBef>
              <a:spcAft>
                <a:spcPts val="0"/>
              </a:spcAft>
              <a:buFont typeface="+mj-lt"/>
              <a:buAutoNum type="arabicPeriod"/>
            </a:pPr>
            <a:r>
              <a:rPr lang="en-US" sz="2800" dirty="0"/>
              <a:t>As each of the 11 scenarios on the handout is read aloud, decide whether the scenario builds up or wears away Earth’s surface.</a:t>
            </a:r>
          </a:p>
          <a:p>
            <a:pPr marL="365760" lvl="1" indent="-365760">
              <a:spcBef>
                <a:spcPts val="1200"/>
              </a:spcBef>
              <a:spcAft>
                <a:spcPts val="0"/>
              </a:spcAft>
              <a:buFont typeface="+mj-lt"/>
              <a:buAutoNum type="arabicPeriod"/>
            </a:pPr>
            <a:r>
              <a:rPr lang="en-US" sz="2800" dirty="0"/>
              <a:t>Use an </a:t>
            </a:r>
            <a:r>
              <a:rPr lang="en-US" sz="2800" i="1" dirty="0"/>
              <a:t>X</a:t>
            </a:r>
            <a:r>
              <a:rPr lang="en-US" sz="2800" dirty="0"/>
              <a:t> to mark the box on the handout that reflects your answer.</a:t>
            </a:r>
          </a:p>
          <a:p>
            <a:pPr marL="365760" lvl="1" indent="-365760">
              <a:spcBef>
                <a:spcPts val="1200"/>
              </a:spcBef>
              <a:spcAft>
                <a:spcPts val="0"/>
              </a:spcAft>
              <a:buFont typeface="+mj-lt"/>
              <a:buAutoNum type="arabicPeriod"/>
            </a:pPr>
            <a:r>
              <a:rPr lang="en-US" sz="2800" dirty="0"/>
              <a:t>Next, decide what process caused the scenario and write your answer in the third column on the handout.</a:t>
            </a:r>
          </a:p>
          <a:p>
            <a:pPr marL="365760" lvl="1" indent="-365760">
              <a:spcBef>
                <a:spcPts val="1200"/>
              </a:spcBef>
              <a:spcAft>
                <a:spcPts val="0"/>
              </a:spcAft>
              <a:buFont typeface="+mj-lt"/>
              <a:buAutoNum type="arabicPeriod"/>
            </a:pPr>
            <a:r>
              <a:rPr lang="en-US" sz="2800" dirty="0"/>
              <a:t>Be prepared to share your answers and reasoning!</a:t>
            </a:r>
          </a:p>
          <a:p>
            <a:pPr>
              <a:spcBef>
                <a:spcPts val="0"/>
              </a:spcBef>
              <a:spcAft>
                <a:spcPts val="1800"/>
              </a:spcAft>
            </a:pPr>
            <a:endParaRPr lang="en-US" sz="2800" dirty="0"/>
          </a:p>
        </p:txBody>
      </p:sp>
      <p:sp>
        <p:nvSpPr>
          <p:cNvPr id="6" name="Title 1"/>
          <p:cNvSpPr>
            <a:spLocks noGrp="1"/>
          </p:cNvSpPr>
          <p:nvPr>
            <p:ph type="title"/>
          </p:nvPr>
        </p:nvSpPr>
        <p:spPr>
          <a:xfrm>
            <a:off x="457200" y="685800"/>
            <a:ext cx="8534400" cy="990600"/>
          </a:xfrm>
        </p:spPr>
        <p:txBody>
          <a:bodyPr>
            <a:noAutofit/>
          </a:bodyPr>
          <a:lstStyle/>
          <a:p>
            <a:r>
              <a:rPr lang="en-US" dirty="0"/>
              <a:t>Investigation 3: Building Up and Wearing Down Earth’s Surface</a:t>
            </a:r>
          </a:p>
        </p:txBody>
      </p:sp>
    </p:spTree>
    <p:extLst>
      <p:ext uri="{BB962C8B-B14F-4D97-AF65-F5344CB8AC3E}">
        <p14:creationId xmlns:p14="http://schemas.microsoft.com/office/powerpoint/2010/main" val="2677084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8F0B94-ACC0-4329-A720-2ADD9AA2EF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8D5B8783-BC35-4413-9AFE-2DF7F52CC778}"/>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7b</a:t>
            </a:r>
          </a:p>
        </p:txBody>
      </p:sp>
      <p:sp>
        <p:nvSpPr>
          <p:cNvPr id="6" name="TextBox 5">
            <a:extLst>
              <a:ext uri="{FF2B5EF4-FFF2-40B4-BE49-F238E27FC236}">
                <a16:creationId xmlns:a16="http://schemas.microsoft.com/office/drawing/2014/main" id="{30FDA497-FF29-4BA7-B98E-C23DED0F06F8}"/>
              </a:ext>
            </a:extLst>
          </p:cNvPr>
          <p:cNvSpPr txBox="1"/>
          <p:nvPr/>
        </p:nvSpPr>
        <p:spPr>
          <a:xfrm>
            <a:off x="7330683" y="6477000"/>
            <a:ext cx="1813317"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Visible Earth </a:t>
            </a:r>
          </a:p>
        </p:txBody>
      </p:sp>
    </p:spTree>
    <p:extLst>
      <p:ext uri="{BB962C8B-B14F-4D97-AF65-F5344CB8AC3E}">
        <p14:creationId xmlns:p14="http://schemas.microsoft.com/office/powerpoint/2010/main" val="1490621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br>
              <a:rPr lang="en-US" sz="3600" dirty="0"/>
            </a:br>
            <a:r>
              <a:rPr lang="en-US" dirty="0"/>
              <a:t>Content Deepening: Focus Question 2</a:t>
            </a:r>
            <a:br>
              <a:rPr lang="en-US" sz="3600" dirty="0"/>
            </a:br>
            <a:endParaRPr lang="en-US" sz="3600" dirty="0"/>
          </a:p>
        </p:txBody>
      </p:sp>
      <p:sp>
        <p:nvSpPr>
          <p:cNvPr id="3" name="Content Placeholder 2"/>
          <p:cNvSpPr>
            <a:spLocks noGrp="1"/>
          </p:cNvSpPr>
          <p:nvPr>
            <p:ph idx="1"/>
          </p:nvPr>
        </p:nvSpPr>
        <p:spPr>
          <a:xfrm>
            <a:off x="609600" y="1676400"/>
            <a:ext cx="8229600" cy="4343400"/>
          </a:xfrm>
        </p:spPr>
        <p:txBody>
          <a:bodyPr/>
          <a:lstStyle/>
          <a:p>
            <a:pPr marL="0" lvl="1" indent="0">
              <a:spcBef>
                <a:spcPts val="0"/>
              </a:spcBef>
              <a:spcAft>
                <a:spcPts val="2400"/>
              </a:spcAft>
              <a:buNone/>
            </a:pPr>
            <a:r>
              <a:rPr lang="en-US" sz="3200" dirty="0"/>
              <a:t>How can we use what we’ve learned about Earth’s changing surface to answer the unit central questions?</a:t>
            </a:r>
            <a:endParaRPr lang="en-US" sz="2800" dirty="0"/>
          </a:p>
        </p:txBody>
      </p:sp>
    </p:spTree>
    <p:extLst>
      <p:ext uri="{BB962C8B-B14F-4D97-AF65-F5344CB8AC3E}">
        <p14:creationId xmlns:p14="http://schemas.microsoft.com/office/powerpoint/2010/main" val="3602656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497006"/>
            <a:ext cx="8031708" cy="990600"/>
          </a:xfrm>
        </p:spPr>
        <p:txBody>
          <a:bodyPr>
            <a:noAutofit/>
          </a:bodyPr>
          <a:lstStyle/>
          <a:p>
            <a:pPr lvl="0"/>
            <a:br>
              <a:rPr lang="en-US" sz="3600" dirty="0"/>
            </a:br>
            <a:r>
              <a:rPr lang="en-US" dirty="0"/>
              <a:t>Unit Central Questions</a:t>
            </a:r>
            <a:br>
              <a:rPr lang="en-US" sz="3600" dirty="0"/>
            </a:br>
            <a:endParaRPr lang="en-US" sz="3600" dirty="0"/>
          </a:p>
        </p:txBody>
      </p:sp>
      <p:sp>
        <p:nvSpPr>
          <p:cNvPr id="3" name="Content Placeholder 2"/>
          <p:cNvSpPr>
            <a:spLocks noGrp="1"/>
          </p:cNvSpPr>
          <p:nvPr>
            <p:ph idx="1"/>
          </p:nvPr>
        </p:nvSpPr>
        <p:spPr>
          <a:xfrm>
            <a:off x="696036" y="1603612"/>
            <a:ext cx="7977115" cy="4495800"/>
          </a:xfrm>
        </p:spPr>
        <p:txBody>
          <a:bodyPr/>
          <a:lstStyle/>
          <a:p>
            <a:pPr marL="0" lvl="1" indent="0">
              <a:buNone/>
            </a:pPr>
            <a:r>
              <a:rPr lang="en-US" sz="3200" dirty="0"/>
              <a:t>Why isn’t all of Earth’s surface flat? What causes the surface to look different in different places?</a:t>
            </a:r>
          </a:p>
          <a:p>
            <a:endParaRPr lang="en-US" sz="3200" dirty="0"/>
          </a:p>
        </p:txBody>
      </p:sp>
    </p:spTree>
    <p:extLst>
      <p:ext uri="{BB962C8B-B14F-4D97-AF65-F5344CB8AC3E}">
        <p14:creationId xmlns:p14="http://schemas.microsoft.com/office/powerpoint/2010/main" val="486739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D0B64F-B6C5-4877-81D3-437962A04D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7650" y="1241286"/>
            <a:ext cx="7868698" cy="4321314"/>
          </a:xfrm>
          <a:prstGeom prst="rect">
            <a:avLst/>
          </a:prstGeom>
        </p:spPr>
      </p:pic>
      <p:sp>
        <p:nvSpPr>
          <p:cNvPr id="4" name="TextBox 3">
            <a:extLst>
              <a:ext uri="{FF2B5EF4-FFF2-40B4-BE49-F238E27FC236}">
                <a16:creationId xmlns:a16="http://schemas.microsoft.com/office/drawing/2014/main" id="{83F2A42E-1887-449E-B138-18A0E1341F9C}"/>
              </a:ext>
            </a:extLst>
          </p:cNvPr>
          <p:cNvSpPr txBox="1"/>
          <p:nvPr/>
        </p:nvSpPr>
        <p:spPr>
          <a:xfrm>
            <a:off x="6629400" y="5562600"/>
            <a:ext cx="1986441"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NASA/JPL/NIMA</a:t>
            </a:r>
          </a:p>
        </p:txBody>
      </p:sp>
      <p:sp>
        <p:nvSpPr>
          <p:cNvPr id="5" name="TextBox 4">
            <a:extLst>
              <a:ext uri="{FF2B5EF4-FFF2-40B4-BE49-F238E27FC236}">
                <a16:creationId xmlns:a16="http://schemas.microsoft.com/office/drawing/2014/main" id="{CF8278F9-85A1-453C-B634-0A67FC003EF5}"/>
              </a:ext>
            </a:extLst>
          </p:cNvPr>
          <p:cNvSpPr txBox="1"/>
          <p:nvPr/>
        </p:nvSpPr>
        <p:spPr>
          <a:xfrm>
            <a:off x="685800" y="1371600"/>
            <a:ext cx="2556405" cy="707886"/>
          </a:xfrm>
          <a:prstGeom prst="rect">
            <a:avLst/>
          </a:prstGeom>
          <a:noFill/>
        </p:spPr>
        <p:txBody>
          <a:bodyPr wrap="none" rtlCol="0">
            <a:spAutoFit/>
          </a:bodyPr>
          <a:lstStyle/>
          <a:p>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San Gabriel Mountains</a:t>
            </a:r>
          </a:p>
          <a:p>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Southern California</a:t>
            </a:r>
          </a:p>
        </p:txBody>
      </p:sp>
      <p:sp>
        <p:nvSpPr>
          <p:cNvPr id="6" name="TextBox 5">
            <a:extLst>
              <a:ext uri="{FF2B5EF4-FFF2-40B4-BE49-F238E27FC236}">
                <a16:creationId xmlns:a16="http://schemas.microsoft.com/office/drawing/2014/main" id="{4A79C7F6-6C4C-4BA2-9386-809BF456AAFB}"/>
              </a:ext>
            </a:extLst>
          </p:cNvPr>
          <p:cNvSpPr txBox="1"/>
          <p:nvPr/>
        </p:nvSpPr>
        <p:spPr>
          <a:xfrm>
            <a:off x="1295400" y="457200"/>
            <a:ext cx="6626301"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Investigation 4: Use and Apply</a:t>
            </a:r>
          </a:p>
        </p:txBody>
      </p:sp>
      <p:sp>
        <p:nvSpPr>
          <p:cNvPr id="7" name="TextBox 6">
            <a:extLst>
              <a:ext uri="{FF2B5EF4-FFF2-40B4-BE49-F238E27FC236}">
                <a16:creationId xmlns:a16="http://schemas.microsoft.com/office/drawing/2014/main" id="{119237B4-9EFF-414E-85A1-839E4A6AE1B5}"/>
              </a:ext>
            </a:extLst>
          </p:cNvPr>
          <p:cNvSpPr txBox="1"/>
          <p:nvPr/>
        </p:nvSpPr>
        <p:spPr>
          <a:xfrm>
            <a:off x="609600" y="5791200"/>
            <a:ext cx="8001000" cy="861774"/>
          </a:xfrm>
          <a:prstGeom prst="rect">
            <a:avLst/>
          </a:prstGeom>
          <a:noFill/>
        </p:spPr>
        <p:txBody>
          <a:bodyPr wrap="square" rtlCol="0">
            <a:spAutoFit/>
          </a:bodyPr>
          <a:lstStyle/>
          <a:p>
            <a:r>
              <a:rPr lang="en-US" sz="2500" dirty="0">
                <a:solidFill>
                  <a:srgbClr val="FFFF00"/>
                </a:solidFill>
                <a:latin typeface="Calibri" panose="020F0502020204030204" pitchFamily="34" charset="0"/>
                <a:cs typeface="Calibri" panose="020F0502020204030204" pitchFamily="34" charset="0"/>
              </a:rPr>
              <a:t>Do you think the San Gabriel Mountains are being built up </a:t>
            </a:r>
            <a:br>
              <a:rPr lang="en-US" sz="2500" dirty="0">
                <a:solidFill>
                  <a:srgbClr val="FFFF00"/>
                </a:solidFill>
                <a:latin typeface="Calibri" panose="020F0502020204030204" pitchFamily="34" charset="0"/>
                <a:cs typeface="Calibri" panose="020F0502020204030204" pitchFamily="34" charset="0"/>
              </a:rPr>
            </a:br>
            <a:r>
              <a:rPr lang="en-US" sz="2500" dirty="0">
                <a:solidFill>
                  <a:srgbClr val="FFFF00"/>
                </a:solidFill>
                <a:latin typeface="Calibri" panose="020F0502020204030204" pitchFamily="34" charset="0"/>
                <a:cs typeface="Calibri" panose="020F0502020204030204" pitchFamily="34" charset="0"/>
              </a:rPr>
              <a:t>and growing higher or are wearing away and getting lower?</a:t>
            </a:r>
          </a:p>
        </p:txBody>
      </p:sp>
    </p:spTree>
    <p:extLst>
      <p:ext uri="{BB962C8B-B14F-4D97-AF65-F5344CB8AC3E}">
        <p14:creationId xmlns:p14="http://schemas.microsoft.com/office/powerpoint/2010/main" val="3452517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685800"/>
          </a:xfrm>
        </p:spPr>
        <p:txBody>
          <a:bodyPr>
            <a:noAutofit/>
          </a:bodyPr>
          <a:lstStyle/>
          <a:p>
            <a:r>
              <a:rPr lang="en-US" dirty="0"/>
              <a:t>Investigation 4: Use and Apply</a:t>
            </a:r>
          </a:p>
        </p:txBody>
      </p:sp>
      <p:sp>
        <p:nvSpPr>
          <p:cNvPr id="8" name="Content Placeholder 2"/>
          <p:cNvSpPr>
            <a:spLocks noGrp="1"/>
          </p:cNvSpPr>
          <p:nvPr>
            <p:ph sz="half" idx="1"/>
          </p:nvPr>
        </p:nvSpPr>
        <p:spPr>
          <a:xfrm>
            <a:off x="402771" y="1371600"/>
            <a:ext cx="8512629" cy="4953000"/>
          </a:xfrm>
        </p:spPr>
        <p:txBody>
          <a:bodyPr/>
          <a:lstStyle/>
          <a:p>
            <a:pPr marL="365760" lvl="0" indent="-365760">
              <a:spcBef>
                <a:spcPts val="1200"/>
              </a:spcBef>
              <a:spcAft>
                <a:spcPts val="0"/>
              </a:spcAft>
            </a:pPr>
            <a:r>
              <a:rPr lang="en-US" sz="3200" dirty="0"/>
              <a:t>How do you think the San Gabriel Mountains near Pomona, California, were formed?</a:t>
            </a:r>
          </a:p>
          <a:p>
            <a:pPr marL="365760" lvl="0" indent="-365760">
              <a:spcBef>
                <a:spcPts val="1200"/>
              </a:spcBef>
              <a:spcAft>
                <a:spcPts val="0"/>
              </a:spcAft>
            </a:pPr>
            <a:r>
              <a:rPr lang="en-US" sz="3200" dirty="0"/>
              <a:t>What evidence can you find on the maps from ECS lesson 4 to support your answer?</a:t>
            </a:r>
          </a:p>
          <a:p>
            <a:pPr marL="365760" indent="-365760">
              <a:spcBef>
                <a:spcPts val="1200"/>
              </a:spcBef>
              <a:spcAft>
                <a:spcPts val="0"/>
              </a:spcAft>
            </a:pPr>
            <a:r>
              <a:rPr lang="en-US" sz="3200" dirty="0"/>
              <a:t>Do you think the San Gabriel Mountains today are being built up and growing higher or wearing away and getting lower?</a:t>
            </a:r>
          </a:p>
          <a:p>
            <a:pPr marL="365760" indent="-365760">
              <a:spcBef>
                <a:spcPts val="1200"/>
              </a:spcBef>
              <a:spcAft>
                <a:spcPts val="0"/>
              </a:spcAft>
            </a:pPr>
            <a:r>
              <a:rPr lang="en-US" sz="3200" dirty="0"/>
              <a:t>What evidence can you find on the maps to support your answer?</a:t>
            </a:r>
          </a:p>
          <a:p>
            <a:pPr lvl="0">
              <a:spcBef>
                <a:spcPts val="0"/>
              </a:spcBef>
              <a:spcAft>
                <a:spcPts val="1800"/>
              </a:spcAft>
            </a:pPr>
            <a:endParaRPr lang="en-US" dirty="0"/>
          </a:p>
        </p:txBody>
      </p:sp>
    </p:spTree>
    <p:extLst>
      <p:ext uri="{BB962C8B-B14F-4D97-AF65-F5344CB8AC3E}">
        <p14:creationId xmlns:p14="http://schemas.microsoft.com/office/powerpoint/2010/main" val="94291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Autofit/>
          </a:bodyPr>
          <a:lstStyle/>
          <a:p>
            <a:r>
              <a:rPr lang="en-US" sz="3800" dirty="0"/>
              <a:t>The Importance of Engaging Students in Constructing Scientific Explanations</a:t>
            </a:r>
          </a:p>
        </p:txBody>
      </p:sp>
      <p:sp>
        <p:nvSpPr>
          <p:cNvPr id="3" name="Content Placeholder 2"/>
          <p:cNvSpPr>
            <a:spLocks noGrp="1"/>
          </p:cNvSpPr>
          <p:nvPr>
            <p:ph idx="1"/>
          </p:nvPr>
        </p:nvSpPr>
        <p:spPr>
          <a:xfrm>
            <a:off x="457200" y="1981200"/>
            <a:ext cx="8229600" cy="4876800"/>
          </a:xfrm>
        </p:spPr>
        <p:txBody>
          <a:bodyPr/>
          <a:lstStyle/>
          <a:p>
            <a:pPr marL="0" indent="0">
              <a:buNone/>
            </a:pPr>
            <a:r>
              <a:rPr lang="en-US" sz="3000" dirty="0"/>
              <a:t>Read handout 4.1 and your group-specific handout. Then complete the assigned task:</a:t>
            </a:r>
          </a:p>
          <a:p>
            <a:pPr marL="0" indent="0">
              <a:spcBef>
                <a:spcPts val="1200"/>
              </a:spcBef>
              <a:buNone/>
            </a:pPr>
            <a:r>
              <a:rPr lang="en-US" sz="3000" b="1" dirty="0"/>
              <a:t>Group 1:</a:t>
            </a:r>
            <a:r>
              <a:rPr lang="en-US" sz="3000" dirty="0"/>
              <a:t> Analyze a student explanation (handout 4.2).</a:t>
            </a:r>
          </a:p>
          <a:p>
            <a:pPr marL="0" indent="0">
              <a:spcBef>
                <a:spcPts val="800"/>
              </a:spcBef>
              <a:buNone/>
            </a:pPr>
            <a:r>
              <a:rPr lang="en-US" sz="3000" b="1" dirty="0"/>
              <a:t>Group 2: </a:t>
            </a:r>
            <a:r>
              <a:rPr lang="en-US" sz="3000" dirty="0"/>
              <a:t>Summarize benefits for students of constructing scientific explanations (handout 4.3).</a:t>
            </a:r>
          </a:p>
          <a:p>
            <a:pPr marL="0" indent="0">
              <a:spcBef>
                <a:spcPts val="800"/>
              </a:spcBef>
              <a:buNone/>
            </a:pPr>
            <a:r>
              <a:rPr lang="en-US" sz="3000" b="1" dirty="0"/>
              <a:t>Group 3: </a:t>
            </a:r>
            <a:r>
              <a:rPr lang="en-US" sz="3000" dirty="0"/>
              <a:t>Summarize the benefits for teachers of engaging students in constructing scientific explanations (handout 4.3).</a:t>
            </a:r>
            <a:r>
              <a:rPr lang="en-US" sz="3200" dirty="0"/>
              <a:t> </a:t>
            </a:r>
          </a:p>
        </p:txBody>
      </p:sp>
    </p:spTree>
    <p:extLst>
      <p:ext uri="{BB962C8B-B14F-4D97-AF65-F5344CB8AC3E}">
        <p14:creationId xmlns:p14="http://schemas.microsoft.com/office/powerpoint/2010/main" val="21117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953000"/>
          </a:xfrm>
        </p:spPr>
        <p:txBody>
          <a:bodyPr/>
          <a:lstStyle/>
          <a:p>
            <a:pPr marL="0" indent="0">
              <a:spcBef>
                <a:spcPts val="0"/>
              </a:spcBef>
              <a:spcAft>
                <a:spcPts val="0"/>
              </a:spcAft>
              <a:buNone/>
            </a:pPr>
            <a:r>
              <a:rPr lang="en-US" sz="3100" dirty="0"/>
              <a:t>Using the relief map of the United States and the plate-boundaries map, work with your partner to complete these sentences:</a:t>
            </a:r>
          </a:p>
          <a:p>
            <a:pPr marL="731520" lvl="1" indent="-365760">
              <a:spcBef>
                <a:spcPts val="1200"/>
              </a:spcBef>
              <a:spcAft>
                <a:spcPts val="0"/>
              </a:spcAft>
              <a:buFont typeface="+mj-lt"/>
              <a:buAutoNum type="arabicPeriod"/>
            </a:pPr>
            <a:r>
              <a:rPr lang="en-US" sz="3100" dirty="0"/>
              <a:t>The San Gabriel Mountains were formed by ___________. My evidence is ___________.</a:t>
            </a:r>
          </a:p>
          <a:p>
            <a:pPr marL="731520" lvl="1" indent="-365760">
              <a:spcBef>
                <a:spcPts val="1200"/>
              </a:spcBef>
              <a:spcAft>
                <a:spcPts val="0"/>
              </a:spcAft>
              <a:buFont typeface="+mj-lt"/>
              <a:buAutoNum type="arabicPeriod"/>
            </a:pPr>
            <a:r>
              <a:rPr lang="en-US" sz="3100" dirty="0"/>
              <a:t>The San Gabriel Mountains are </a:t>
            </a:r>
            <a:r>
              <a:rPr lang="en-US" sz="3100" i="1" dirty="0"/>
              <a:t>[building up/wearing down]</a:t>
            </a:r>
            <a:r>
              <a:rPr lang="en-US" sz="3100" dirty="0"/>
              <a:t>. My evidence is ________.</a:t>
            </a:r>
          </a:p>
          <a:p>
            <a:pPr marL="0" indent="0">
              <a:spcBef>
                <a:spcPts val="1800"/>
              </a:spcBef>
              <a:spcAft>
                <a:spcPts val="0"/>
              </a:spcAft>
              <a:buNone/>
            </a:pPr>
            <a:r>
              <a:rPr lang="en-US" sz="3100" dirty="0"/>
              <a:t>Write your answers in your science notebook and include drawings to support your ideas.</a:t>
            </a:r>
          </a:p>
        </p:txBody>
      </p:sp>
      <p:sp>
        <p:nvSpPr>
          <p:cNvPr id="6" name="Title 1"/>
          <p:cNvSpPr>
            <a:spLocks noGrp="1"/>
          </p:cNvSpPr>
          <p:nvPr>
            <p:ph type="title"/>
          </p:nvPr>
        </p:nvSpPr>
        <p:spPr>
          <a:xfrm>
            <a:off x="533400" y="533400"/>
            <a:ext cx="8077200" cy="685800"/>
          </a:xfrm>
        </p:spPr>
        <p:txBody>
          <a:bodyPr>
            <a:noAutofit/>
          </a:bodyPr>
          <a:lstStyle/>
          <a:p>
            <a:r>
              <a:rPr lang="en-US" dirty="0"/>
              <a:t>Investigation 4: Use and Apply</a:t>
            </a:r>
          </a:p>
        </p:txBody>
      </p:sp>
    </p:spTree>
    <p:extLst>
      <p:ext uri="{BB962C8B-B14F-4D97-AF65-F5344CB8AC3E}">
        <p14:creationId xmlns:p14="http://schemas.microsoft.com/office/powerpoint/2010/main" val="18804850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B0CB9E-5E58-494A-A584-3D63413D1C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7650" y="1241286"/>
            <a:ext cx="7868698" cy="3483114"/>
          </a:xfrm>
          <a:prstGeom prst="rect">
            <a:avLst/>
          </a:prstGeom>
        </p:spPr>
      </p:pic>
      <p:sp>
        <p:nvSpPr>
          <p:cNvPr id="6" name="TextBox 5">
            <a:extLst>
              <a:ext uri="{FF2B5EF4-FFF2-40B4-BE49-F238E27FC236}">
                <a16:creationId xmlns:a16="http://schemas.microsoft.com/office/drawing/2014/main" id="{9659C917-58AC-4AF2-A4F5-AB2198D3B80E}"/>
              </a:ext>
            </a:extLst>
          </p:cNvPr>
          <p:cNvSpPr txBox="1"/>
          <p:nvPr/>
        </p:nvSpPr>
        <p:spPr>
          <a:xfrm>
            <a:off x="2667000" y="533400"/>
            <a:ext cx="3662028" cy="707886"/>
          </a:xfrm>
          <a:prstGeom prst="rect">
            <a:avLst/>
          </a:prstGeom>
          <a:noFill/>
        </p:spPr>
        <p:txBody>
          <a:bodyPr wrap="none" rtlCol="0">
            <a:spAutoFit/>
          </a:bodyPr>
          <a:lstStyle/>
          <a:p>
            <a:r>
              <a:rPr lang="en-US" sz="4000" b="1" dirty="0">
                <a:solidFill>
                  <a:srgbClr val="FFFF00"/>
                </a:solidFill>
                <a:latin typeface="Calibri" panose="020F0502020204030204" pitchFamily="34" charset="0"/>
                <a:cs typeface="Calibri" panose="020F0502020204030204" pitchFamily="34" charset="0"/>
              </a:rPr>
              <a:t>Key Science Idea</a:t>
            </a:r>
          </a:p>
        </p:txBody>
      </p:sp>
      <p:sp>
        <p:nvSpPr>
          <p:cNvPr id="7" name="TextBox 6">
            <a:extLst>
              <a:ext uri="{FF2B5EF4-FFF2-40B4-BE49-F238E27FC236}">
                <a16:creationId xmlns:a16="http://schemas.microsoft.com/office/drawing/2014/main" id="{BFF1D16F-6BEA-4707-A90C-4D3F8E4C33C6}"/>
              </a:ext>
            </a:extLst>
          </p:cNvPr>
          <p:cNvSpPr txBox="1"/>
          <p:nvPr/>
        </p:nvSpPr>
        <p:spPr>
          <a:xfrm>
            <a:off x="6553200" y="4724400"/>
            <a:ext cx="1986441"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NASA/JPL/NIMA</a:t>
            </a:r>
          </a:p>
        </p:txBody>
      </p:sp>
      <p:sp>
        <p:nvSpPr>
          <p:cNvPr id="10" name="TextBox 9">
            <a:extLst>
              <a:ext uri="{FF2B5EF4-FFF2-40B4-BE49-F238E27FC236}">
                <a16:creationId xmlns:a16="http://schemas.microsoft.com/office/drawing/2014/main" id="{EAF8C09C-BB75-49FC-9150-A88127D911A8}"/>
              </a:ext>
            </a:extLst>
          </p:cNvPr>
          <p:cNvSpPr txBox="1"/>
          <p:nvPr/>
        </p:nvSpPr>
        <p:spPr>
          <a:xfrm>
            <a:off x="609600" y="5105400"/>
            <a:ext cx="8077200" cy="1384995"/>
          </a:xfrm>
          <a:prstGeom prst="rect">
            <a:avLst/>
          </a:prstGeom>
          <a:noFill/>
        </p:spPr>
        <p:txBody>
          <a:bodyPr wrap="square" rtlCol="0">
            <a:spAutoFit/>
          </a:bodyPr>
          <a:lstStyle/>
          <a:p>
            <a:r>
              <a:rPr lang="en-US" sz="2800" dirty="0">
                <a:solidFill>
                  <a:srgbClr val="FFFF00"/>
                </a:solidFill>
                <a:latin typeface="Calibri" panose="020F0502020204030204" pitchFamily="34" charset="0"/>
                <a:cs typeface="Calibri" panose="020F0502020204030204" pitchFamily="34" charset="0"/>
              </a:rPr>
              <a:t>Earth’s surface form is the result of </a:t>
            </a:r>
            <a:r>
              <a:rPr lang="en-US" sz="2800" dirty="0">
                <a:solidFill>
                  <a:srgbClr val="FF0000"/>
                </a:solidFill>
                <a:latin typeface="Calibri" panose="020F0502020204030204" pitchFamily="34" charset="0"/>
                <a:cs typeface="Calibri" panose="020F0502020204030204" pitchFamily="34" charset="0"/>
              </a:rPr>
              <a:t>tectonic processes </a:t>
            </a:r>
            <a:r>
              <a:rPr lang="en-US" sz="2800" dirty="0">
                <a:solidFill>
                  <a:srgbClr val="FFFF00"/>
                </a:solidFill>
                <a:latin typeface="Calibri" panose="020F0502020204030204" pitchFamily="34" charset="0"/>
                <a:cs typeface="Calibri" panose="020F0502020204030204" pitchFamily="34" charset="0"/>
              </a:rPr>
              <a:t>that build up the land and </a:t>
            </a:r>
            <a:r>
              <a:rPr lang="en-US" sz="2800" dirty="0" err="1">
                <a:solidFill>
                  <a:srgbClr val="66FFFF"/>
                </a:solidFill>
                <a:latin typeface="Calibri" panose="020F0502020204030204" pitchFamily="34" charset="0"/>
                <a:cs typeface="Calibri" panose="020F0502020204030204" pitchFamily="34" charset="0"/>
              </a:rPr>
              <a:t>erosional</a:t>
            </a:r>
            <a:r>
              <a:rPr lang="en-US" sz="2800" dirty="0">
                <a:solidFill>
                  <a:srgbClr val="66FFFF"/>
                </a:solidFill>
                <a:latin typeface="Calibri" panose="020F0502020204030204" pitchFamily="34" charset="0"/>
                <a:cs typeface="Calibri" panose="020F0502020204030204" pitchFamily="34" charset="0"/>
              </a:rPr>
              <a:t> processes </a:t>
            </a:r>
            <a:r>
              <a:rPr lang="en-US" sz="2800" dirty="0">
                <a:solidFill>
                  <a:srgbClr val="FFFF00"/>
                </a:solidFill>
                <a:latin typeface="Calibri" panose="020F0502020204030204" pitchFamily="34" charset="0"/>
                <a:cs typeface="Calibri" panose="020F0502020204030204" pitchFamily="34" charset="0"/>
              </a:rPr>
              <a:t> that wear down the land at the same time.</a:t>
            </a:r>
          </a:p>
        </p:txBody>
      </p:sp>
      <p:sp>
        <p:nvSpPr>
          <p:cNvPr id="11" name="TextBox 10">
            <a:extLst>
              <a:ext uri="{FF2B5EF4-FFF2-40B4-BE49-F238E27FC236}">
                <a16:creationId xmlns:a16="http://schemas.microsoft.com/office/drawing/2014/main" id="{EAF8C09C-BB75-49FC-9150-A88127D911A8}"/>
              </a:ext>
            </a:extLst>
          </p:cNvPr>
          <p:cNvSpPr txBox="1"/>
          <p:nvPr/>
        </p:nvSpPr>
        <p:spPr>
          <a:xfrm>
            <a:off x="1219200" y="2895600"/>
            <a:ext cx="6926640" cy="584775"/>
          </a:xfrm>
          <a:prstGeom prst="rect">
            <a:avLst/>
          </a:prstGeom>
          <a:noFill/>
        </p:spPr>
        <p:txBody>
          <a:bodyPr wrap="none" rtlCol="0">
            <a:spAutoFit/>
          </a:bodyPr>
          <a:lstStyle/>
          <a:p>
            <a:r>
              <a:rPr lang="en-US" sz="3200" dirty="0">
                <a:solidFill>
                  <a:srgbClr val="FF0000"/>
                </a:solidFill>
                <a:latin typeface="Calibri" panose="020F0502020204030204" pitchFamily="34" charset="0"/>
                <a:cs typeface="Calibri" panose="020F0502020204030204" pitchFamily="34" charset="0"/>
              </a:rPr>
              <a:t>Tectonics</a:t>
            </a:r>
            <a:r>
              <a:rPr lang="en-US" sz="3200" dirty="0">
                <a:solidFill>
                  <a:srgbClr val="FFFF00"/>
                </a:solidFill>
                <a:latin typeface="Calibri" panose="020F0502020204030204" pitchFamily="34" charset="0"/>
                <a:cs typeface="Calibri" panose="020F0502020204030204" pitchFamily="34" charset="0"/>
              </a:rPr>
              <a:t> + </a:t>
            </a:r>
            <a:r>
              <a:rPr lang="en-US" sz="3200" dirty="0">
                <a:solidFill>
                  <a:srgbClr val="66FFFF"/>
                </a:solidFill>
                <a:latin typeface="Calibri" panose="020F0502020204030204" pitchFamily="34" charset="0"/>
                <a:cs typeface="Calibri" panose="020F0502020204030204" pitchFamily="34" charset="0"/>
              </a:rPr>
              <a:t>Erosion</a:t>
            </a:r>
            <a:r>
              <a:rPr lang="en-US" sz="3200" dirty="0">
                <a:solidFill>
                  <a:srgbClr val="FFFF00"/>
                </a:solidFill>
                <a:latin typeface="Calibri" panose="020F0502020204030204" pitchFamily="34" charset="0"/>
                <a:cs typeface="Calibri" panose="020F0502020204030204" pitchFamily="34" charset="0"/>
              </a:rPr>
              <a:t> = Earth Surface Form</a:t>
            </a:r>
          </a:p>
        </p:txBody>
      </p:sp>
    </p:spTree>
    <p:extLst>
      <p:ext uri="{BB962C8B-B14F-4D97-AF65-F5344CB8AC3E}">
        <p14:creationId xmlns:p14="http://schemas.microsoft.com/office/powerpoint/2010/main" val="2368051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497006"/>
            <a:ext cx="8031708" cy="990600"/>
          </a:xfrm>
        </p:spPr>
        <p:txBody>
          <a:bodyPr>
            <a:noAutofit/>
          </a:bodyPr>
          <a:lstStyle/>
          <a:p>
            <a:pPr lvl="0"/>
            <a:br>
              <a:rPr lang="en-US" sz="3600" dirty="0"/>
            </a:br>
            <a:r>
              <a:rPr lang="en-US" dirty="0"/>
              <a:t>Reflect: Unit Central Questions</a:t>
            </a:r>
            <a:br>
              <a:rPr lang="en-US" sz="3600" dirty="0"/>
            </a:br>
            <a:endParaRPr lang="en-US" sz="3600" dirty="0"/>
          </a:p>
        </p:txBody>
      </p:sp>
      <p:sp>
        <p:nvSpPr>
          <p:cNvPr id="3" name="Content Placeholder 2"/>
          <p:cNvSpPr>
            <a:spLocks noGrp="1"/>
          </p:cNvSpPr>
          <p:nvPr>
            <p:ph idx="1"/>
          </p:nvPr>
        </p:nvSpPr>
        <p:spPr>
          <a:xfrm>
            <a:off x="696036" y="1603612"/>
            <a:ext cx="7977115" cy="4495800"/>
          </a:xfrm>
        </p:spPr>
        <p:txBody>
          <a:bodyPr/>
          <a:lstStyle/>
          <a:p>
            <a:pPr marL="0" lvl="1" indent="0">
              <a:buNone/>
            </a:pPr>
            <a:r>
              <a:rPr lang="en-US" sz="3200" dirty="0"/>
              <a:t>Why isn’t all of Earth’s surface flat? What causes the surface to look different in different places?</a:t>
            </a:r>
          </a:p>
          <a:p>
            <a:endParaRPr lang="en-US" sz="3200" dirty="0"/>
          </a:p>
        </p:txBody>
      </p:sp>
    </p:spTree>
    <p:extLst>
      <p:ext uri="{BB962C8B-B14F-4D97-AF65-F5344CB8AC3E}">
        <p14:creationId xmlns:p14="http://schemas.microsoft.com/office/powerpoint/2010/main" val="486739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457200"/>
            <a:ext cx="8153400" cy="990600"/>
          </a:xfrm>
        </p:spPr>
        <p:txBody>
          <a:bodyPr/>
          <a:lstStyle/>
          <a:p>
            <a:pPr eaLnBrk="1" hangingPunct="1"/>
            <a:r>
              <a:rPr lang="en-US" dirty="0"/>
              <a:t>Today’s Focus Questions </a:t>
            </a:r>
          </a:p>
        </p:txBody>
      </p:sp>
      <p:sp>
        <p:nvSpPr>
          <p:cNvPr id="9219" name="Rectangle 3"/>
          <p:cNvSpPr>
            <a:spLocks noGrp="1" noChangeArrowheads="1"/>
          </p:cNvSpPr>
          <p:nvPr>
            <p:ph type="body" idx="1"/>
          </p:nvPr>
        </p:nvSpPr>
        <p:spPr>
          <a:xfrm>
            <a:off x="533400" y="1447800"/>
            <a:ext cx="8153400" cy="5029200"/>
          </a:xfrm>
          <a:extLst/>
        </p:spPr>
        <p:txBody>
          <a:bodyPr/>
          <a:lstStyle/>
          <a:p>
            <a:pPr marL="365760" indent="-365760" eaLnBrk="1" hangingPunct="1">
              <a:spcBef>
                <a:spcPts val="800"/>
              </a:spcBef>
              <a:defRPr/>
            </a:pPr>
            <a:r>
              <a:rPr lang="en-US" sz="3000" dirty="0"/>
              <a:t>Why is it necessary to engage students in using and applying new science ideas in a variety of ways and contexts?</a:t>
            </a:r>
          </a:p>
          <a:p>
            <a:pPr marL="365760" indent="-365760" eaLnBrk="1" hangingPunct="1">
              <a:spcBef>
                <a:spcPts val="800"/>
              </a:spcBef>
              <a:defRPr/>
            </a:pPr>
            <a:r>
              <a:rPr lang="en-US" sz="3000" dirty="0"/>
              <a:t>How will the Student Thinking Lens strategies help you teach the Earth’s Changing Surface (ECS) lessons?</a:t>
            </a:r>
          </a:p>
          <a:p>
            <a:pPr marL="365760" indent="-365760" eaLnBrk="1" hangingPunct="1">
              <a:spcBef>
                <a:spcPts val="800"/>
              </a:spcBef>
              <a:defRPr/>
            </a:pPr>
            <a:r>
              <a:rPr lang="en-US" sz="3000" dirty="0"/>
              <a:t>How does flowing water change Earth’s surface?</a:t>
            </a:r>
          </a:p>
          <a:p>
            <a:pPr marL="365760" indent="-365760" eaLnBrk="1" hangingPunct="1">
              <a:spcBef>
                <a:spcPts val="800"/>
              </a:spcBef>
              <a:defRPr/>
            </a:pPr>
            <a:r>
              <a:rPr lang="en-US" sz="3000" dirty="0"/>
              <a:t>How can we use what we’ve learned about Earth’s changing surface to answer the unit central questions?</a:t>
            </a:r>
          </a:p>
          <a:p>
            <a:pPr marL="0" indent="0" eaLnBrk="1" hangingPunct="1">
              <a:buNone/>
              <a:defRPr/>
            </a:pPr>
            <a:endParaRPr lang="en-US" sz="2800" dirty="0"/>
          </a:p>
          <a:p>
            <a:pPr marL="0" indent="0">
              <a:spcBef>
                <a:spcPts val="0"/>
              </a:spcBef>
              <a:spcAft>
                <a:spcPts val="0"/>
              </a:spcAft>
              <a:buFontTx/>
              <a:buNone/>
              <a:tabLst>
                <a:tab pos="457200" algn="l"/>
              </a:tabLst>
              <a:defRPr/>
            </a:pPr>
            <a:endParaRPr lang="en-US" sz="2800" dirty="0">
              <a:highlight>
                <a:srgbClr val="FFFF00"/>
              </a:highlight>
              <a:ea typeface="Times New Roman"/>
              <a:cs typeface="Arial" pitchFamily="34" charset="0"/>
            </a:endParaRPr>
          </a:p>
          <a:p>
            <a:pPr marL="514350" indent="-514350" eaLnBrk="1" hangingPunct="1">
              <a:buFontTx/>
              <a:buAutoNum type="arabicPeriod"/>
              <a:defRPr/>
            </a:pPr>
            <a:endParaRPr lang="en-US" sz="2800" dirty="0"/>
          </a:p>
          <a:p>
            <a:pPr marL="0" indent="0" eaLnBrk="1" hangingPunct="1">
              <a:buFontTx/>
              <a:buNone/>
              <a:defRPr/>
            </a:pPr>
            <a:endParaRPr lang="en-US" sz="2800" dirty="0"/>
          </a:p>
        </p:txBody>
      </p:sp>
    </p:spTree>
    <p:extLst>
      <p:ext uri="{BB962C8B-B14F-4D97-AF65-F5344CB8AC3E}">
        <p14:creationId xmlns:p14="http://schemas.microsoft.com/office/powerpoint/2010/main" val="161714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90600"/>
          </a:xfrm>
        </p:spPr>
        <p:txBody>
          <a:bodyPr/>
          <a:lstStyle/>
          <a:p>
            <a:r>
              <a:rPr lang="en-US" dirty="0"/>
              <a:t>Let’s Summarize!</a:t>
            </a:r>
          </a:p>
        </p:txBody>
      </p:sp>
      <p:sp>
        <p:nvSpPr>
          <p:cNvPr id="3" name="Content Placeholder 2"/>
          <p:cNvSpPr>
            <a:spLocks noGrp="1"/>
          </p:cNvSpPr>
          <p:nvPr>
            <p:ph idx="1"/>
          </p:nvPr>
        </p:nvSpPr>
        <p:spPr>
          <a:xfrm>
            <a:off x="609600" y="1295399"/>
            <a:ext cx="7620000" cy="5257801"/>
          </a:xfrm>
        </p:spPr>
        <p:txBody>
          <a:bodyPr>
            <a:normAutofit fontScale="92500"/>
          </a:bodyPr>
          <a:lstStyle/>
          <a:p>
            <a:pPr marL="0" indent="0">
              <a:buNone/>
            </a:pPr>
            <a:r>
              <a:rPr lang="en-US" sz="3200" b="1" dirty="0"/>
              <a:t>Lesson Analysis Strategy 6</a:t>
            </a:r>
          </a:p>
          <a:p>
            <a:pPr marL="548640" indent="-365760">
              <a:spcBef>
                <a:spcPts val="600"/>
              </a:spcBef>
              <a:buFont typeface="Arial" pitchFamily="34" charset="0"/>
              <a:buChar char="•"/>
            </a:pPr>
            <a:r>
              <a:rPr lang="en-US" sz="3200" dirty="0"/>
              <a:t>What new understandings did you develop?</a:t>
            </a:r>
          </a:p>
          <a:p>
            <a:pPr marL="548640" indent="-365760">
              <a:spcBef>
                <a:spcPts val="600"/>
              </a:spcBef>
              <a:buFont typeface="Arial" pitchFamily="34" charset="0"/>
              <a:buChar char="•"/>
            </a:pPr>
            <a:r>
              <a:rPr lang="en-US" sz="3200" dirty="0"/>
              <a:t>What do you still have questions about?</a:t>
            </a:r>
          </a:p>
          <a:p>
            <a:pPr marL="0" indent="0">
              <a:spcBef>
                <a:spcPts val="1200"/>
              </a:spcBef>
              <a:buNone/>
            </a:pPr>
            <a:r>
              <a:rPr lang="en-US" sz="3200" b="1" dirty="0"/>
              <a:t>Lesson Plans Review</a:t>
            </a:r>
            <a:endParaRPr lang="en-US" sz="3200" dirty="0"/>
          </a:p>
          <a:p>
            <a:pPr marL="548640" indent="-365760">
              <a:spcBef>
                <a:spcPts val="600"/>
              </a:spcBef>
            </a:pPr>
            <a:r>
              <a:rPr lang="en-US" sz="3200" dirty="0"/>
              <a:t>What new insight(s) did you gain?</a:t>
            </a:r>
          </a:p>
          <a:p>
            <a:pPr marL="548640" indent="-365760"/>
            <a:r>
              <a:rPr lang="en-US" sz="3200" dirty="0"/>
              <a:t>What do you still have questions about?</a:t>
            </a:r>
          </a:p>
          <a:p>
            <a:pPr marL="0" indent="0">
              <a:spcBef>
                <a:spcPts val="1200"/>
              </a:spcBef>
              <a:buNone/>
            </a:pPr>
            <a:r>
              <a:rPr lang="en-US" sz="3200" b="1" dirty="0"/>
              <a:t>Content Deepening</a:t>
            </a:r>
            <a:endParaRPr lang="en-US" sz="3200" dirty="0"/>
          </a:p>
          <a:p>
            <a:pPr marL="548640" indent="-365760">
              <a:spcBef>
                <a:spcPts val="600"/>
              </a:spcBef>
              <a:buFont typeface="Arial" pitchFamily="34" charset="0"/>
              <a:buChar char="•"/>
            </a:pPr>
            <a:r>
              <a:rPr lang="en-US" sz="3200" dirty="0"/>
              <a:t>What did you learn?</a:t>
            </a:r>
          </a:p>
          <a:p>
            <a:pPr marL="548640" indent="-365760">
              <a:spcBef>
                <a:spcPts val="600"/>
              </a:spcBef>
              <a:buFont typeface="Arial" pitchFamily="34" charset="0"/>
              <a:buChar char="•"/>
            </a:pPr>
            <a:r>
              <a:rPr lang="en-US" sz="3200" dirty="0"/>
              <a:t>What do you still have questions about?</a:t>
            </a:r>
          </a:p>
          <a:p>
            <a:pPr marL="0" indent="0">
              <a:buNone/>
            </a:pPr>
            <a:endParaRPr lang="en-US"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2511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457200"/>
            <a:ext cx="8153400" cy="990600"/>
          </a:xfrm>
        </p:spPr>
        <p:txBody>
          <a:bodyPr/>
          <a:lstStyle/>
          <a:p>
            <a:r>
              <a:rPr lang="en-US" dirty="0"/>
              <a:t>Homework</a:t>
            </a:r>
          </a:p>
        </p:txBody>
      </p:sp>
      <p:sp>
        <p:nvSpPr>
          <p:cNvPr id="3" name="Content Placeholder 2"/>
          <p:cNvSpPr>
            <a:spLocks noGrp="1"/>
          </p:cNvSpPr>
          <p:nvPr>
            <p:ph idx="1"/>
          </p:nvPr>
        </p:nvSpPr>
        <p:spPr>
          <a:xfrm>
            <a:off x="533400" y="1447800"/>
            <a:ext cx="8153400" cy="4800600"/>
          </a:xfrm>
        </p:spPr>
        <p:txBody>
          <a:bodyPr/>
          <a:lstStyle/>
          <a:p>
            <a:pPr marL="365760" indent="-365760">
              <a:spcBef>
                <a:spcPts val="0"/>
              </a:spcBef>
              <a:spcAft>
                <a:spcPts val="600"/>
              </a:spcAft>
              <a:buFont typeface="+mj-lt"/>
              <a:buAutoNum type="arabicPeriod"/>
              <a:defRPr/>
            </a:pPr>
            <a:r>
              <a:rPr lang="en-US" sz="3000" dirty="0"/>
              <a:t>Read in the </a:t>
            </a:r>
            <a:r>
              <a:rPr lang="en-US" sz="3000" dirty="0" err="1"/>
              <a:t>STeLLA</a:t>
            </a:r>
            <a:r>
              <a:rPr lang="en-US" sz="3000" dirty="0"/>
              <a:t> strategies booklet: </a:t>
            </a:r>
          </a:p>
          <a:p>
            <a:pPr marL="685800" lvl="1" indent="-274320">
              <a:spcBef>
                <a:spcPts val="0"/>
              </a:spcBef>
              <a:spcAft>
                <a:spcPts val="600"/>
              </a:spcAft>
              <a:buFont typeface="Arial" pitchFamily="34" charset="0"/>
              <a:buChar char="•"/>
              <a:defRPr/>
            </a:pPr>
            <a:r>
              <a:rPr lang="en-US" sz="3000" dirty="0"/>
              <a:t>Student Ideas and Science Ideas Defined</a:t>
            </a:r>
          </a:p>
          <a:p>
            <a:pPr marL="685800" lvl="1" indent="-274320">
              <a:spcBef>
                <a:spcPts val="0"/>
              </a:spcBef>
              <a:spcAft>
                <a:spcPts val="600"/>
              </a:spcAft>
              <a:buFont typeface="Arial" pitchFamily="34" charset="0"/>
              <a:buChar char="•"/>
              <a:defRPr/>
            </a:pPr>
            <a:r>
              <a:rPr lang="en-US" sz="3000" dirty="0"/>
              <a:t>Introduction to the Science Content Storyline Lens</a:t>
            </a:r>
          </a:p>
          <a:p>
            <a:pPr marL="685800" lvl="1" indent="-274320">
              <a:spcBef>
                <a:spcPts val="0"/>
              </a:spcBef>
              <a:spcAft>
                <a:spcPts val="300"/>
              </a:spcAft>
              <a:buFont typeface="Arial" pitchFamily="34" charset="0"/>
              <a:buChar char="•"/>
              <a:defRPr/>
            </a:pPr>
            <a:r>
              <a:rPr lang="en-US" sz="3000" dirty="0"/>
              <a:t>Science Content Storyline Lens, </a:t>
            </a:r>
            <a:r>
              <a:rPr lang="en-US" sz="3000" dirty="0" err="1"/>
              <a:t>STeLLA</a:t>
            </a:r>
            <a:r>
              <a:rPr lang="en-US" sz="3000" dirty="0"/>
              <a:t> Strategy A: Identify One Main Learning Goal</a:t>
            </a:r>
          </a:p>
          <a:p>
            <a:pPr marL="365760" indent="-365760">
              <a:spcBef>
                <a:spcPts val="1200"/>
              </a:spcBef>
              <a:spcAft>
                <a:spcPts val="0"/>
              </a:spcAft>
              <a:buFont typeface="+mj-lt"/>
              <a:buAutoNum type="arabicPeriod"/>
              <a:defRPr/>
            </a:pPr>
            <a:r>
              <a:rPr lang="en-US" sz="3000" dirty="0"/>
              <a:t>Complete strategy-A column on the Coherent Science Content Storyline Strategies Z-fold summary chart (front binder pocket).</a:t>
            </a:r>
          </a:p>
          <a:p>
            <a:pPr marL="0" indent="0">
              <a:spcAft>
                <a:spcPts val="1200"/>
              </a:spcAft>
              <a:buFontTx/>
              <a:buNone/>
              <a:defRPr/>
            </a:pPr>
            <a:endParaRPr lang="en-US" sz="1800" dirty="0"/>
          </a:p>
          <a:p>
            <a:pPr marL="0" indent="0">
              <a:spcAft>
                <a:spcPts val="1200"/>
              </a:spcAft>
              <a:buFontTx/>
              <a:buNone/>
              <a:defRPr/>
            </a:pPr>
            <a:endParaRPr lang="en-US" sz="2800" dirty="0"/>
          </a:p>
        </p:txBody>
      </p:sp>
    </p:spTree>
    <p:extLst>
      <p:ext uri="{BB962C8B-B14F-4D97-AF65-F5344CB8AC3E}">
        <p14:creationId xmlns:p14="http://schemas.microsoft.com/office/powerpoint/2010/main" val="35206114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dirty="0"/>
              <a:t>Reflections on Today’s Session</a:t>
            </a:r>
          </a:p>
        </p:txBody>
      </p:sp>
      <p:sp>
        <p:nvSpPr>
          <p:cNvPr id="28675" name="Rectangle 3"/>
          <p:cNvSpPr>
            <a:spLocks noGrp="1" noChangeArrowheads="1"/>
          </p:cNvSpPr>
          <p:nvPr>
            <p:ph idx="1"/>
          </p:nvPr>
        </p:nvSpPr>
        <p:spPr>
          <a:xfrm>
            <a:off x="457200" y="1447800"/>
            <a:ext cx="8382000" cy="5105400"/>
          </a:xfrm>
        </p:spPr>
        <p:txBody>
          <a:bodyPr>
            <a:normAutofit fontScale="92500" lnSpcReduction="10000"/>
          </a:bodyPr>
          <a:lstStyle/>
          <a:p>
            <a:pPr marL="0" indent="0">
              <a:buNone/>
            </a:pPr>
            <a:r>
              <a:rPr lang="en-US" sz="3200" dirty="0"/>
              <a:t>Complete the Daily Reflections sheet (handout 4.12 in PD program binder).</a:t>
            </a:r>
          </a:p>
          <a:p>
            <a:pPr marL="365760" indent="-365760">
              <a:spcBef>
                <a:spcPts val="1200"/>
              </a:spcBef>
              <a:buFont typeface="+mj-lt"/>
              <a:buAutoNum type="arabicPeriod"/>
            </a:pPr>
            <a:r>
              <a:rPr lang="en-US" sz="3200" dirty="0"/>
              <a:t>This weekend you bump into a friend who knew you were attending </a:t>
            </a:r>
            <a:r>
              <a:rPr lang="en-US" sz="3200" dirty="0" err="1"/>
              <a:t>RESPeCT</a:t>
            </a:r>
            <a:r>
              <a:rPr lang="en-US" sz="3200" dirty="0"/>
              <a:t> this week. What would you say you’ve learned about the </a:t>
            </a:r>
            <a:r>
              <a:rPr lang="en-US" sz="3200" dirty="0" err="1"/>
              <a:t>STeLLA</a:t>
            </a:r>
            <a:r>
              <a:rPr lang="en-US" sz="3200" dirty="0"/>
              <a:t> Student Thinking Lens strategies and their potential impact on your teaching practice and/or student learning?</a:t>
            </a:r>
          </a:p>
          <a:p>
            <a:pPr marL="365760" indent="-365760">
              <a:spcBef>
                <a:spcPts val="1200"/>
              </a:spcBef>
              <a:buFont typeface="+mj-lt"/>
              <a:buAutoNum type="arabicPeriod"/>
            </a:pPr>
            <a:r>
              <a:rPr lang="en-US" sz="3200" dirty="0"/>
              <a:t>What do you understand better about Earth’s changing surface after this week’s session? What helped clarify your understanding?</a:t>
            </a:r>
          </a:p>
          <a:p>
            <a:endParaRPr lang="en-US" dirty="0"/>
          </a:p>
          <a:p>
            <a:pPr marL="0" indent="0">
              <a:buNone/>
            </a:pPr>
            <a:endParaRPr lang="en-US" sz="2200" dirty="0"/>
          </a:p>
          <a:p>
            <a:endParaRPr lang="en-US" sz="2400" dirty="0"/>
          </a:p>
          <a:p>
            <a:pPr marL="457200" indent="-457200" eaLnBrk="1" hangingPunct="1"/>
            <a:endParaRPr lang="en-US" sz="2400" dirty="0"/>
          </a:p>
        </p:txBody>
      </p:sp>
    </p:spTree>
    <p:extLst>
      <p:ext uri="{BB962C8B-B14F-4D97-AF65-F5344CB8AC3E}">
        <p14:creationId xmlns:p14="http://schemas.microsoft.com/office/powerpoint/2010/main" val="42509987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525962"/>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192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190337805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Heart</a:t>
            </a:r>
            <a:br>
              <a:rPr lang="en-US" sz="4400" dirty="0"/>
            </a:br>
            <a:endParaRPr lang="en-US" sz="4400" dirty="0"/>
          </a:p>
        </p:txBody>
      </p:sp>
      <p:sp>
        <p:nvSpPr>
          <p:cNvPr id="115715" name="Rectangle 3"/>
          <p:cNvSpPr>
            <a:spLocks noGrp="1" noChangeArrowheads="1"/>
          </p:cNvSpPr>
          <p:nvPr>
            <p:ph idx="1"/>
          </p:nvPr>
        </p:nvSpPr>
        <p:spPr>
          <a:xfrm>
            <a:off x="457200" y="2371165"/>
            <a:ext cx="8382000" cy="4334435"/>
          </a:xfrm>
        </p:spPr>
        <p:txBody>
          <a:bodyPr rtlCol="0">
            <a:normAutofit fontScale="77500" lnSpcReduction="20000"/>
          </a:bodyPr>
          <a:lstStyle/>
          <a:p>
            <a:pPr marL="0" indent="0" eaLnBrk="1" fontAlgn="auto" hangingPunct="1">
              <a:spcAft>
                <a:spcPts val="0"/>
              </a:spcAft>
              <a:buFont typeface="Arial" pitchFamily="34" charset="0"/>
              <a:buNone/>
              <a:defRPr/>
            </a:pPr>
            <a:r>
              <a:rPr lang="en-US" sz="3300" b="1" dirty="0"/>
              <a:t>The Heart of </a:t>
            </a:r>
            <a:r>
              <a:rPr lang="en-US" sz="3300" b="1" dirty="0" err="1"/>
              <a:t>RESPeCT</a:t>
            </a:r>
            <a:r>
              <a:rPr lang="en-US" sz="3300" b="1" dirty="0"/>
              <a:t> Lesson Analysis and Content </a:t>
            </a:r>
            <a:br>
              <a:rPr lang="en-US" sz="3300" b="1" dirty="0"/>
            </a:br>
            <a:r>
              <a:rPr lang="en-US" sz="3300" b="1" dirty="0"/>
              <a:t>Deepening</a:t>
            </a:r>
          </a:p>
          <a:p>
            <a:pPr marL="342900" marR="0" lvl="0" indent="-342900">
              <a:lnSpc>
                <a:spcPct val="110000"/>
              </a:lnSpc>
              <a:spcBef>
                <a:spcPts val="600"/>
              </a:spcBef>
              <a:spcAft>
                <a:spcPts val="0"/>
              </a:spcAft>
              <a:buFont typeface="Symbol"/>
              <a:buChar char=""/>
            </a:pPr>
            <a:r>
              <a:rPr lang="en-US" sz="3300" dirty="0">
                <a:solidFill>
                  <a:srgbClr val="292934"/>
                </a:solidFill>
              </a:rPr>
              <a:t>Keep the goal in mind: analysis of teaching to improve student learning.  </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Share your ideas, uncertainties, confusion, disagreements, questions, and good humor. All points of view are welcome.</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Expect and ask questions to deepen everyone’s learning; be constructively challenging.</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Listen carefully; seek to understand other participants’ points of view.</a:t>
            </a:r>
            <a:endParaRPr lang="en-US" sz="33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457200" y="1219200"/>
            <a:ext cx="85433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0369066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82000" cy="1447800"/>
          </a:xfrm>
        </p:spPr>
        <p:txBody>
          <a:bodyPr>
            <a:noAutofit/>
          </a:bodyPr>
          <a:lstStyle/>
          <a:p>
            <a:r>
              <a:rPr lang="en-US" dirty="0"/>
              <a:t>The CERA Framework for Constructing Scientific Explanations</a:t>
            </a:r>
          </a:p>
        </p:txBody>
      </p:sp>
      <p:sp>
        <p:nvSpPr>
          <p:cNvPr id="3" name="Content Placeholder 2"/>
          <p:cNvSpPr>
            <a:spLocks noGrp="1"/>
          </p:cNvSpPr>
          <p:nvPr>
            <p:ph idx="1"/>
          </p:nvPr>
        </p:nvSpPr>
        <p:spPr>
          <a:xfrm>
            <a:off x="533400" y="1981200"/>
            <a:ext cx="8229600" cy="4572000"/>
          </a:xfrm>
        </p:spPr>
        <p:txBody>
          <a:bodyPr/>
          <a:lstStyle/>
          <a:p>
            <a:pPr marL="365760" indent="-365760">
              <a:buFont typeface="Arial" pitchFamily="34" charset="0"/>
              <a:buChar char="•"/>
            </a:pPr>
            <a:r>
              <a:rPr lang="en-US" sz="3000" dirty="0"/>
              <a:t>Next, we’ll watch video clip of a 3rd-grade teacher instructing students how to construct scientific explanations.</a:t>
            </a:r>
          </a:p>
          <a:p>
            <a:pPr marL="365760" indent="-365760">
              <a:spcBef>
                <a:spcPts val="1200"/>
              </a:spcBef>
              <a:buFont typeface="Arial" pitchFamily="34" charset="0"/>
              <a:buChar char="•"/>
            </a:pPr>
            <a:r>
              <a:rPr lang="en-US" sz="3000" dirty="0"/>
              <a:t>Think about ideas this clip gives you for helping your students learn to construct scientific explanations by making a claim, supporting it with evidence and reasoning, and considering alternative explanations and strategies (CERA).</a:t>
            </a:r>
          </a:p>
        </p:txBody>
      </p:sp>
      <p:sp>
        <p:nvSpPr>
          <p:cNvPr id="4" name="TextBox 3"/>
          <p:cNvSpPr txBox="1"/>
          <p:nvPr/>
        </p:nvSpPr>
        <p:spPr>
          <a:xfrm>
            <a:off x="4572000" y="6172200"/>
            <a:ext cx="4267200" cy="369332"/>
          </a:xfrm>
          <a:prstGeom prst="rect">
            <a:avLst/>
          </a:prstGeom>
          <a:noFill/>
        </p:spPr>
        <p:txBody>
          <a:bodyPr wrap="square" rtlCol="0">
            <a:spAutoFit/>
          </a:bodyPr>
          <a:lstStyle/>
          <a:p>
            <a:r>
              <a:rPr lang="en-US" dirty="0">
                <a:solidFill>
                  <a:srgbClr val="0070C0"/>
                </a:solidFill>
              </a:rPr>
              <a:t>Link to </a:t>
            </a:r>
            <a:r>
              <a:rPr lang="en-US" i="1" dirty="0">
                <a:solidFill>
                  <a:srgbClr val="0070C0"/>
                </a:solidFill>
                <a:hlinkClick r:id="rId3"/>
              </a:rPr>
              <a:t>Introducing the CER </a:t>
            </a:r>
            <a:r>
              <a:rPr lang="en-US" dirty="0">
                <a:solidFill>
                  <a:srgbClr val="0070C0"/>
                </a:solidFill>
                <a:hlinkClick r:id="rId3"/>
              </a:rPr>
              <a:t>video clip.</a:t>
            </a:r>
            <a:endParaRPr lang="en-US" i="1" dirty="0">
              <a:solidFill>
                <a:srgbClr val="0070C0"/>
              </a:solidFill>
            </a:endParaRPr>
          </a:p>
        </p:txBody>
      </p:sp>
    </p:spTree>
    <p:extLst>
      <p:ext uri="{BB962C8B-B14F-4D97-AF65-F5344CB8AC3E}">
        <p14:creationId xmlns:p14="http://schemas.microsoft.com/office/powerpoint/2010/main" val="2502118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533400"/>
            <a:ext cx="8229600" cy="838200"/>
          </a:xfrm>
        </p:spPr>
        <p:txBody>
          <a:bodyPr>
            <a:normAutofit fontScale="90000"/>
          </a:bodyPr>
          <a:lstStyle/>
          <a:p>
            <a:pPr eaLnBrk="1" hangingPunct="1"/>
            <a:br>
              <a:rPr lang="en-US" sz="3200" dirty="0"/>
            </a:br>
            <a:r>
              <a:rPr lang="en-US" sz="4400" dirty="0"/>
              <a:t>Introducing STL Strategy 6</a:t>
            </a:r>
            <a:br>
              <a:rPr lang="en-US" sz="3100" dirty="0"/>
            </a:br>
            <a:endParaRPr lang="en-US" sz="3100" dirty="0"/>
          </a:p>
        </p:txBody>
      </p:sp>
      <p:sp>
        <p:nvSpPr>
          <p:cNvPr id="17411" name="Rectangle 3"/>
          <p:cNvSpPr>
            <a:spLocks noGrp="1" noChangeArrowheads="1"/>
          </p:cNvSpPr>
          <p:nvPr>
            <p:ph type="body" idx="1"/>
          </p:nvPr>
        </p:nvSpPr>
        <p:spPr>
          <a:xfrm>
            <a:off x="457200" y="1524000"/>
            <a:ext cx="8229600" cy="4525963"/>
          </a:xfrm>
        </p:spPr>
        <p:txBody>
          <a:bodyPr/>
          <a:lstStyle/>
          <a:p>
            <a:pPr marL="0" indent="0" eaLnBrk="1" hangingPunct="1">
              <a:spcAft>
                <a:spcPts val="1200"/>
              </a:spcAft>
              <a:buNone/>
            </a:pPr>
            <a:r>
              <a:rPr lang="en-US" sz="3200" dirty="0"/>
              <a:t>Engage students in using and applying new science ideas in a variety of ways and contexts.</a:t>
            </a:r>
          </a:p>
          <a:p>
            <a:pPr marL="777240" indent="-411480" eaLnBrk="1" hangingPunct="1">
              <a:spcBef>
                <a:spcPts val="1800"/>
              </a:spcBef>
              <a:spcAft>
                <a:spcPts val="1200"/>
              </a:spcAft>
              <a:buFont typeface="+mj-lt"/>
              <a:buAutoNum type="arabicPeriod"/>
            </a:pPr>
            <a:r>
              <a:rPr lang="en-US" sz="3200" dirty="0"/>
              <a:t>What are the purpose and key features of this strategy?</a:t>
            </a:r>
          </a:p>
          <a:p>
            <a:pPr marL="777240" indent="-411480" eaLnBrk="1" hangingPunct="1">
              <a:spcBef>
                <a:spcPts val="0"/>
              </a:spcBef>
              <a:spcAft>
                <a:spcPts val="0"/>
              </a:spcAft>
              <a:buFont typeface="+mj-lt"/>
              <a:buAutoNum type="arabicPeriod"/>
            </a:pPr>
            <a:r>
              <a:rPr lang="en-US" sz="3200" dirty="0"/>
              <a:t>Why do you think use-and-apply questions or activities are often shortchanged in science teaching?</a:t>
            </a:r>
          </a:p>
          <a:p>
            <a:pPr eaLnBrk="1" hangingPunct="1"/>
            <a:endParaRPr lang="en-US" dirty="0"/>
          </a:p>
        </p:txBody>
      </p:sp>
    </p:spTree>
    <p:extLst>
      <p:ext uri="{BB962C8B-B14F-4D97-AF65-F5344CB8AC3E}">
        <p14:creationId xmlns:p14="http://schemas.microsoft.com/office/powerpoint/2010/main" val="70376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 1</a:t>
            </a:r>
          </a:p>
        </p:txBody>
      </p:sp>
      <p:sp>
        <p:nvSpPr>
          <p:cNvPr id="3" name="Content Placeholder 2"/>
          <p:cNvSpPr>
            <a:spLocks noGrp="1"/>
          </p:cNvSpPr>
          <p:nvPr>
            <p:ph idx="1"/>
          </p:nvPr>
        </p:nvSpPr>
        <p:spPr>
          <a:xfrm>
            <a:off x="609600" y="1600200"/>
            <a:ext cx="8077200" cy="4876800"/>
          </a:xfrm>
        </p:spPr>
        <p:txBody>
          <a:bodyPr/>
          <a:lstStyle/>
          <a:p>
            <a:pPr marL="0" lvl="0" indent="0">
              <a:spcBef>
                <a:spcPts val="0"/>
              </a:spcBef>
              <a:buNone/>
            </a:pPr>
            <a:r>
              <a:rPr lang="en-US" sz="3200" dirty="0"/>
              <a:t>Why is it necessary to engage students in using and applying new science ideas in a variety of ways and contexts?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SPeCT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RESPeCT Template">
  <a:themeElements>
    <a:clrScheme name="Custom 1">
      <a:dk1>
        <a:srgbClr val="000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4643</TotalTime>
  <Words>8098</Words>
  <Application>Microsoft Office PowerPoint</Application>
  <PresentationFormat>On-screen Show (4:3)</PresentationFormat>
  <Paragraphs>892</Paragraphs>
  <Slides>68</Slides>
  <Notes>68</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68</vt:i4>
      </vt:variant>
    </vt:vector>
  </HeadingPairs>
  <TitlesOfParts>
    <vt:vector size="75" baseType="lpstr">
      <vt:lpstr>Arial</vt:lpstr>
      <vt:lpstr>Calibri</vt:lpstr>
      <vt:lpstr>Lucida Sans Unicode</vt:lpstr>
      <vt:lpstr>Symbol</vt:lpstr>
      <vt:lpstr>Times New Roman</vt:lpstr>
      <vt:lpstr>RESPeCT Template</vt:lpstr>
      <vt:lpstr>1_RESPeCT Template</vt:lpstr>
      <vt:lpstr>RESPeCT PD pROGRAM</vt:lpstr>
      <vt:lpstr>Agenda for Day 4</vt:lpstr>
      <vt:lpstr>Trends in Reflections</vt:lpstr>
      <vt:lpstr>Today’s Focus Questions </vt:lpstr>
      <vt:lpstr>PowerPoint Presentation</vt:lpstr>
      <vt:lpstr>The Importance of Engaging Students in Constructing Scientific Explanations</vt:lpstr>
      <vt:lpstr>The CERA Framework for Constructing Scientific Explanations</vt:lpstr>
      <vt:lpstr> Introducing STL Strategy 6 </vt:lpstr>
      <vt:lpstr>Lesson Analysis: Focus Question 1</vt:lpstr>
      <vt:lpstr>Lesson Analysis: Review Lesson Context</vt:lpstr>
      <vt:lpstr>Lesson Analysis: Identify Strategy 6</vt:lpstr>
      <vt:lpstr>Lesson Analysis: Analyze Strategy 6 and Reflect</vt:lpstr>
      <vt:lpstr>Check Your Understanding of Strategy 6</vt:lpstr>
      <vt:lpstr>Reflect: Lesson Analysis Focus Question 1</vt:lpstr>
      <vt:lpstr>Lesson Analysis: Focus Question 2</vt:lpstr>
      <vt:lpstr>PowerPoint Presentation</vt:lpstr>
      <vt:lpstr>Review: Student Thinking Lens Strategies</vt:lpstr>
      <vt:lpstr>Lesson Analysis: Review Lesson Context</vt:lpstr>
      <vt:lpstr>Lesson Analysis: Identify Student Thinking Lens Strategies</vt:lpstr>
      <vt:lpstr>PowerPoint Presentation</vt:lpstr>
      <vt:lpstr>The RESPeCT Lesson Plans as a Study Tool: Part 1</vt:lpstr>
      <vt:lpstr>The RESPeCT Lesson Plans as a Study Tool: Part 2</vt:lpstr>
      <vt:lpstr>Lesson Plan Conversation</vt:lpstr>
      <vt:lpstr>STL Strategies Highlighted in the ECS Lessons</vt:lpstr>
      <vt:lpstr>EARTH’S CHANGING SURFACE</vt:lpstr>
      <vt:lpstr>PowerPoint Presentation</vt:lpstr>
      <vt:lpstr> Unit Central Questions </vt:lpstr>
      <vt:lpstr>PowerPoint Presentation</vt:lpstr>
      <vt:lpstr> Content Deepening: Focus Question 1 </vt:lpstr>
      <vt:lpstr>PowerPoint Presentation</vt:lpstr>
      <vt:lpstr>Investigation 1: Stream-Table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Content Deepening: Focus Question 1 </vt:lpstr>
      <vt:lpstr>PowerPoint Presentation</vt:lpstr>
      <vt:lpstr>Investigation 2: Stream Tables and  Real Streams</vt:lpstr>
      <vt:lpstr>Reflect: Content Deepening Focus Questions</vt:lpstr>
      <vt:lpstr>Key Science Ideas</vt:lpstr>
      <vt:lpstr>PowerPoint Presentation</vt:lpstr>
      <vt:lpstr> Content Deepening: Focus Question 2 </vt:lpstr>
      <vt:lpstr> Unit Central Questions </vt:lpstr>
      <vt:lpstr>PowerPoint Presentation</vt:lpstr>
      <vt:lpstr>Investigation 3: Building Up and Wearing Down Earth’s Surface</vt:lpstr>
      <vt:lpstr>Investigation 3: Building Up and Wearing Down Earth’s Surface</vt:lpstr>
      <vt:lpstr>Investigation 3: Building Up and Wearing Down Earth’s Surface</vt:lpstr>
      <vt:lpstr>PowerPoint Presentation</vt:lpstr>
      <vt:lpstr> Content Deepening: Focus Question 2 </vt:lpstr>
      <vt:lpstr> Unit Central Questions </vt:lpstr>
      <vt:lpstr>PowerPoint Presentation</vt:lpstr>
      <vt:lpstr>Investigation 4: Use and Apply</vt:lpstr>
      <vt:lpstr>Investigation 4: Use and Apply</vt:lpstr>
      <vt:lpstr>PowerPoint Presentation</vt:lpstr>
      <vt:lpstr> Reflect: Unit Central Questions </vt:lpstr>
      <vt:lpstr>Today’s Focus Questions </vt:lpstr>
      <vt:lpstr>Let’s Summarize!</vt:lpstr>
      <vt:lpstr>Homework</vt:lpstr>
      <vt:lpstr>Reflections on Today’s Session</vt:lpstr>
      <vt:lpstr> Norms for Working Together: The Basics </vt:lpstr>
      <vt:lpstr> Norms for Working Together: The Heart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Riggs</dc:creator>
  <cp:lastModifiedBy>Mai Ngoc Tran</cp:lastModifiedBy>
  <cp:revision>265</cp:revision>
  <cp:lastPrinted>2016-03-08T18:51:21Z</cp:lastPrinted>
  <dcterms:created xsi:type="dcterms:W3CDTF">2014-06-03T18:16:08Z</dcterms:created>
  <dcterms:modified xsi:type="dcterms:W3CDTF">2020-01-07T22:26:52Z</dcterms:modified>
</cp:coreProperties>
</file>