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1.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Lst>
  <p:notesMasterIdLst>
    <p:notesMasterId r:id="rId77"/>
  </p:notesMasterIdLst>
  <p:handoutMasterIdLst>
    <p:handoutMasterId r:id="rId78"/>
  </p:handoutMasterIdLst>
  <p:sldIdLst>
    <p:sldId id="396" r:id="rId25"/>
    <p:sldId id="397" r:id="rId26"/>
    <p:sldId id="398" r:id="rId27"/>
    <p:sldId id="399" r:id="rId28"/>
    <p:sldId id="400" r:id="rId29"/>
    <p:sldId id="402" r:id="rId30"/>
    <p:sldId id="403" r:id="rId31"/>
    <p:sldId id="404" r:id="rId32"/>
    <p:sldId id="405" r:id="rId33"/>
    <p:sldId id="406" r:id="rId34"/>
    <p:sldId id="407" r:id="rId35"/>
    <p:sldId id="408" r:id="rId36"/>
    <p:sldId id="409" r:id="rId37"/>
    <p:sldId id="410" r:id="rId38"/>
    <p:sldId id="370" r:id="rId39"/>
    <p:sldId id="372" r:id="rId40"/>
    <p:sldId id="373" r:id="rId41"/>
    <p:sldId id="374" r:id="rId42"/>
    <p:sldId id="375" r:id="rId43"/>
    <p:sldId id="376" r:id="rId44"/>
    <p:sldId id="377" r:id="rId45"/>
    <p:sldId id="378" r:id="rId46"/>
    <p:sldId id="379" r:id="rId47"/>
    <p:sldId id="380" r:id="rId48"/>
    <p:sldId id="381" r:id="rId49"/>
    <p:sldId id="382" r:id="rId50"/>
    <p:sldId id="423" r:id="rId51"/>
    <p:sldId id="383" r:id="rId52"/>
    <p:sldId id="384" r:id="rId53"/>
    <p:sldId id="424" r:id="rId54"/>
    <p:sldId id="394" r:id="rId55"/>
    <p:sldId id="427" r:id="rId56"/>
    <p:sldId id="385" r:id="rId57"/>
    <p:sldId id="386" r:id="rId58"/>
    <p:sldId id="429" r:id="rId59"/>
    <p:sldId id="428" r:id="rId60"/>
    <p:sldId id="430" r:id="rId61"/>
    <p:sldId id="431" r:id="rId62"/>
    <p:sldId id="432" r:id="rId63"/>
    <p:sldId id="433"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63394" autoAdjust="0"/>
  </p:normalViewPr>
  <p:slideViewPr>
    <p:cSldViewPr>
      <p:cViewPr varScale="1">
        <p:scale>
          <a:sx n="71" d="100"/>
          <a:sy n="71" d="100"/>
        </p:scale>
        <p:origin x="69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6" d="100"/>
          <a:sy n="96" d="100"/>
        </p:scale>
        <p:origin x="17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433BA63-D8A0-4426-BBA7-3C8F193DFC35}" type="datetimeFigureOut">
              <a:rPr lang="en-US" smtClean="0"/>
              <a:pPr/>
              <a:t>1/7/2020</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1EAF1224-71D9-4D57-9228-63E84795514A}" type="slidenum">
              <a:rPr lang="en-US" smtClean="0"/>
              <a:pPr/>
              <a:t>‹#›</a:t>
            </a:fld>
            <a:endParaRPr lang="en-US" dirty="0"/>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6 min</a:t>
            </a:r>
          </a:p>
          <a:p>
            <a:pPr eaLnBrk="1" hangingPunct="1"/>
            <a:endParaRPr lang="en-US" altLang="en-US" dirty="0"/>
          </a:p>
          <a:p>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STeLLA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synthesized.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sensemaking, and reveals to the teacher any misunderstandings or gaps in knowledge. Using both strategies brings coherence to a science lesson and is a powerful way to end it.</a:t>
            </a:r>
          </a:p>
          <a:p>
            <a:pPr marL="365760" indent="-182880">
              <a:buFont typeface="Arial" pitchFamily="34" charset="0"/>
              <a:buChar char="•"/>
            </a:pPr>
            <a:r>
              <a:rPr lang="en-US" sz="1200" kern="1200" dirty="0">
                <a:solidFill>
                  <a:schemeClr val="tx1"/>
                </a:solidFill>
                <a:effectLst/>
                <a:latin typeface="+mn-lt"/>
                <a:ea typeface="+mn-ea"/>
                <a:cs typeface="+mn-cs"/>
              </a:rPr>
              <a:t>In strategy 7, summarizing involves making connections between key science ideas, which helps students </a:t>
            </a:r>
            <a:r>
              <a:rPr lang="en-US" sz="1200" i="1" kern="1200" dirty="0">
                <a:solidFill>
                  <a:schemeClr val="tx1"/>
                </a:solidFill>
                <a:effectLst/>
                <a:latin typeface="+mn-lt"/>
                <a:ea typeface="+mn-ea"/>
                <a:cs typeface="+mn-cs"/>
              </a:rPr>
              <a:t>synthesize</a:t>
            </a:r>
            <a:r>
              <a:rPr lang="en-US" sz="1200" kern="1200" dirty="0">
                <a:solidFill>
                  <a:schemeClr val="tx1"/>
                </a:solidFill>
                <a:effectLst/>
                <a:latin typeface="+mn-lt"/>
                <a:ea typeface="+mn-ea"/>
                <a:cs typeface="+mn-cs"/>
              </a:rPr>
              <a:t> the main learning goal or big idea in a lesson.</a:t>
            </a:r>
          </a:p>
          <a:p>
            <a:pPr marL="365760" indent="-18288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365760" indent="-18288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dirty="0"/>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video clips from the beginning of an Energy Transfer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each video transcript (handouts 6.2 and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each video</a:t>
            </a:r>
            <a:r>
              <a:rPr lang="en-US" sz="1200" b="0" kern="1200" baseline="0" dirty="0">
                <a:solidFill>
                  <a:schemeClr val="tx1"/>
                </a:solidFill>
                <a:latin typeface="+mn-lt"/>
                <a:ea typeface="+mn-ea"/>
                <a:cs typeface="+mn-cs"/>
              </a:rPr>
              <a:t> clip.</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video clips from the end of the same Energy Transfer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read and think about the lesson context at the top of each video transcript (handouts 6.5 and 6.6).</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each</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dirty="0"/>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dirty="0"/>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sz="1200" b="1" kern="1200" dirty="0">
              <a:solidFill>
                <a:schemeClr val="tx1"/>
              </a:solidFill>
              <a:latin typeface="+mn-lt"/>
              <a:ea typeface="+mn-ea"/>
              <a:cs typeface="+mn-cs"/>
            </a:endParaRPr>
          </a:p>
          <a:p>
            <a:pPr eaLnBrk="1" hangingPunct="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Energy. </a:t>
            </a:r>
          </a:p>
        </p:txBody>
      </p:sp>
    </p:spTree>
    <p:extLst>
      <p:ext uri="{BB962C8B-B14F-4D97-AF65-F5344CB8AC3E}">
        <p14:creationId xmlns:p14="http://schemas.microsoft.com/office/powerpoint/2010/main" val="159857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b="0" kern="1200" dirty="0">
                <a:solidFill>
                  <a:schemeClr val="tx1"/>
                </a:solidFill>
                <a:latin typeface="+mn-lt"/>
                <a:ea typeface="+mn-ea"/>
                <a:cs typeface="+mn-cs"/>
              </a:rPr>
              <a:t>8 min</a:t>
            </a:r>
          </a:p>
          <a:p>
            <a:pPr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(2 min):</a:t>
            </a:r>
            <a:r>
              <a:rPr lang="en-US" sz="1200" kern="1200" dirty="0">
                <a:solidFill>
                  <a:schemeClr val="tx1"/>
                </a:solidFill>
                <a:latin typeface="+mn-lt"/>
                <a:ea typeface="+mn-ea"/>
                <a:cs typeface="+mn-cs"/>
              </a:rPr>
              <a:t> Have participants review the information on science ideas in the STeLLA strategies booklet (Student Ideas and Science Ideas Defined).</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“What three science ideas about energy did you retain from the previous content deepening session? List these ideas in your notebooks and then share them with an elbow partner.”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(4 min):</a:t>
            </a:r>
            <a:r>
              <a:rPr lang="en-US" sz="1200" kern="1200" dirty="0">
                <a:solidFill>
                  <a:schemeClr val="tx1"/>
                </a:solidFill>
                <a:latin typeface="+mn-lt"/>
                <a:ea typeface="+mn-ea"/>
                <a:cs typeface="+mn-cs"/>
              </a:rPr>
              <a:t> Invite participants to share their lists with the group. As participants share, record their ideas on chart paper. Identify similar ideas and conflate them into one idea on the chart.</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8624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defRPr/>
            </a:pPr>
            <a:r>
              <a:rPr lang="en-US" b="0" dirty="0"/>
              <a:t>10</a:t>
            </a:r>
            <a:r>
              <a:rPr lang="en-US" b="0" baseline="0" dirty="0"/>
              <a:t> min</a:t>
            </a:r>
          </a:p>
          <a:p>
            <a:pPr>
              <a:lnSpc>
                <a:spcPct val="130000"/>
              </a:lnSpc>
              <a:defRPr/>
            </a:pPr>
            <a:endParaRPr lang="en-US" b="0" baseline="0" dirty="0"/>
          </a:p>
          <a:p>
            <a:pPr marL="228600" lvl="1" indent="-228600">
              <a:buNone/>
            </a:pPr>
            <a:r>
              <a:rPr lang="en-US" sz="1200" kern="1200" dirty="0">
                <a:solidFill>
                  <a:schemeClr val="tx1"/>
                </a:solidFill>
                <a:latin typeface="+mn-lt"/>
                <a:ea typeface="+mn-ea"/>
                <a:cs typeface="+mn-cs"/>
              </a:rPr>
              <a:t>a. Review kinetic energy and potential energy and highlight the examples (subsets) on the slide.</a:t>
            </a:r>
          </a:p>
          <a:p>
            <a:pPr marL="320040" lvl="0" indent="-228600">
              <a:buFont typeface="+mj-lt"/>
              <a:buAutoNum type="arabicPeriod"/>
            </a:pPr>
            <a:r>
              <a:rPr lang="en-US" sz="1200" b="1" kern="1200" dirty="0">
                <a:solidFill>
                  <a:schemeClr val="tx1"/>
                </a:solidFill>
                <a:latin typeface="+mn-lt"/>
                <a:ea typeface="+mn-ea"/>
                <a:cs typeface="+mn-cs"/>
              </a:rPr>
              <a:t>Kinetic energy </a:t>
            </a:r>
            <a:r>
              <a:rPr lang="en-US" sz="1200" kern="1200" dirty="0">
                <a:solidFill>
                  <a:schemeClr val="tx1"/>
                </a:solidFill>
                <a:latin typeface="+mn-lt"/>
                <a:ea typeface="+mn-ea"/>
                <a:cs typeface="+mn-cs"/>
              </a:rPr>
              <a:t>is associated with the motion of a body, an object, or a system. </a:t>
            </a:r>
            <a:endParaRPr lang="en-US" sz="1600" kern="1200" dirty="0">
              <a:solidFill>
                <a:schemeClr val="tx1"/>
              </a:solidFill>
              <a:latin typeface="+mn-lt"/>
              <a:ea typeface="+mn-ea"/>
              <a:cs typeface="+mn-cs"/>
            </a:endParaRPr>
          </a:p>
          <a:p>
            <a:pPr marL="320040" lvl="0" indent="-228600">
              <a:buFont typeface="+mj-lt"/>
              <a:buAutoNum type="arabicPeriod"/>
            </a:pPr>
            <a:r>
              <a:rPr lang="en-US" sz="1200" b="1" kern="1200" dirty="0">
                <a:solidFill>
                  <a:schemeClr val="tx1"/>
                </a:solidFill>
                <a:latin typeface="+mn-lt"/>
                <a:ea typeface="+mn-ea"/>
                <a:cs typeface="+mn-cs"/>
              </a:rPr>
              <a:t>Potential energy </a:t>
            </a:r>
            <a:r>
              <a:rPr lang="en-US" sz="1200" kern="1200" dirty="0">
                <a:solidFill>
                  <a:schemeClr val="tx1"/>
                </a:solidFill>
                <a:latin typeface="+mn-lt"/>
                <a:ea typeface="+mn-ea"/>
                <a:cs typeface="+mn-cs"/>
              </a:rPr>
              <a:t>is stored energy associated with the position of an object relative to another object. An object with potential energy has the capacity to move or to make something else move.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definition of </a:t>
            </a:r>
            <a:r>
              <a:rPr lang="en-US" sz="1200" i="1" kern="1200" dirty="0">
                <a:solidFill>
                  <a:schemeClr val="tx1"/>
                </a:solidFill>
                <a:latin typeface="+mn-lt"/>
                <a:ea typeface="+mn-ea"/>
                <a:cs typeface="+mn-cs"/>
              </a:rPr>
              <a:t>heat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Thermal energy that automatically flows (transfers) from hot things toward cooler things.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Draw participants’ attention to the subsets of kinetic and potential energy on the slide and ask these questions:</a:t>
            </a:r>
          </a:p>
          <a:p>
            <a:pPr marL="228600" indent="-137160">
              <a:buFont typeface="Arial" pitchFamily="34" charset="0"/>
              <a:buChar char="•"/>
            </a:pPr>
            <a:r>
              <a:rPr lang="en-US" sz="1200" kern="1200" dirty="0">
                <a:solidFill>
                  <a:schemeClr val="tx1"/>
                </a:solidFill>
                <a:latin typeface="+mn-lt"/>
                <a:ea typeface="+mn-ea"/>
                <a:cs typeface="+mn-cs"/>
              </a:rPr>
              <a:t>What is the moving entity in each example of kinetic energy on the slide?</a:t>
            </a:r>
          </a:p>
          <a:p>
            <a:pPr marL="228600" indent="-137160">
              <a:buFont typeface="Arial" pitchFamily="34" charset="0"/>
              <a:buChar char="•"/>
            </a:pPr>
            <a:r>
              <a:rPr lang="en-US" sz="1200" kern="1200" dirty="0">
                <a:solidFill>
                  <a:schemeClr val="tx1"/>
                </a:solidFill>
                <a:latin typeface="+mn-lt"/>
                <a:ea typeface="+mn-ea"/>
                <a:cs typeface="+mn-cs"/>
              </a:rPr>
              <a:t>Describe the stored energy in each example of potential energy on the slide.</a:t>
            </a:r>
          </a:p>
          <a:p>
            <a:pPr marL="228600" indent="-137160">
              <a:buFont typeface="Arial" pitchFamily="34" charset="0"/>
              <a:buChar char="•"/>
            </a:pPr>
            <a:r>
              <a:rPr lang="en-US" sz="1200" kern="1200" dirty="0">
                <a:solidFill>
                  <a:schemeClr val="tx1"/>
                </a:solidFill>
                <a:latin typeface="+mn-lt"/>
                <a:ea typeface="+mn-ea"/>
                <a:cs typeface="+mn-cs"/>
              </a:rPr>
              <a:t>Can you detect energy transfer in the form of heat in any of these examples?</a:t>
            </a:r>
          </a:p>
          <a:p>
            <a:pPr>
              <a:lnSpc>
                <a:spcPct val="130000"/>
              </a:lnSpc>
              <a:defRPr/>
            </a:pPr>
            <a:endParaRPr lang="en-US" b="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9909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endParaRPr lang="en-US" baseline="0" dirty="0"/>
          </a:p>
          <a:p>
            <a:pPr marL="0" lvl="1"/>
            <a:r>
              <a:rPr lang="en-US" sz="1200" kern="1200" dirty="0">
                <a:solidFill>
                  <a:schemeClr val="tx1"/>
                </a:solidFill>
                <a:latin typeface="+mn-lt"/>
                <a:ea typeface="+mn-ea"/>
                <a:cs typeface="+mn-cs"/>
              </a:rPr>
              <a:t>a. Highlight the information on the slide and emphasize the following points:</a:t>
            </a:r>
          </a:p>
          <a:p>
            <a:pPr marL="228600" indent="-137160">
              <a:buFont typeface="Arial" pitchFamily="34" charset="0"/>
              <a:buChar char="•"/>
            </a:pPr>
            <a:r>
              <a:rPr lang="en-US" sz="1200" kern="1200" dirty="0">
                <a:solidFill>
                  <a:schemeClr val="tx1"/>
                </a:solidFill>
                <a:latin typeface="+mn-lt"/>
                <a:ea typeface="+mn-ea"/>
                <a:cs typeface="+mn-cs"/>
              </a:rPr>
              <a:t>When</a:t>
            </a:r>
            <a:r>
              <a:rPr lang="en-US" sz="1200" kern="1200" baseline="0" dirty="0">
                <a:solidFill>
                  <a:schemeClr val="tx1"/>
                </a:solidFill>
                <a:latin typeface="+mn-lt"/>
                <a:ea typeface="+mn-ea"/>
                <a:cs typeface="+mn-cs"/>
              </a:rPr>
              <a:t> an object begins to move, stored potential energy converts to k</a:t>
            </a:r>
            <a:r>
              <a:rPr lang="en-US" sz="1200" kern="1200" dirty="0">
                <a:solidFill>
                  <a:schemeClr val="tx1"/>
                </a:solidFill>
                <a:latin typeface="+mn-lt"/>
                <a:ea typeface="+mn-ea"/>
                <a:cs typeface="+mn-cs"/>
              </a:rPr>
              <a:t>inetic energy. </a:t>
            </a:r>
          </a:p>
          <a:p>
            <a:pPr marL="228600" indent="-137160">
              <a:buFont typeface="Arial" pitchFamily="34" charset="0"/>
              <a:buChar char="•"/>
            </a:pPr>
            <a:r>
              <a:rPr lang="en-US" sz="1200" kern="1200" dirty="0">
                <a:solidFill>
                  <a:schemeClr val="tx1"/>
                </a:solidFill>
                <a:latin typeface="+mn-lt"/>
                <a:ea typeface="+mn-ea"/>
                <a:cs typeface="+mn-cs"/>
              </a:rPr>
              <a:t>All of the particles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an object move in the same direction and at the same speed, unlike internal energy in which the energy in a system</a:t>
            </a:r>
            <a:r>
              <a:rPr lang="en-US" sz="1200" kern="1200" baseline="0" dirty="0">
                <a:solidFill>
                  <a:schemeClr val="tx1"/>
                </a:solidFill>
                <a:latin typeface="+mn-lt"/>
                <a:ea typeface="+mn-ea"/>
                <a:cs typeface="+mn-cs"/>
              </a:rPr>
              <a:t> is generated from the relative positions and interactions of the parts</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Anything that moves </a:t>
            </a:r>
            <a:r>
              <a:rPr lang="en-US" sz="1200" i="1" kern="1200" dirty="0">
                <a:solidFill>
                  <a:schemeClr val="tx1"/>
                </a:solidFill>
                <a:latin typeface="+mn-lt"/>
                <a:ea typeface="+mn-ea"/>
                <a:cs typeface="+mn-cs"/>
              </a:rPr>
              <a:t>must</a:t>
            </a:r>
            <a:r>
              <a:rPr lang="en-US" sz="1200" kern="1200" dirty="0">
                <a:solidFill>
                  <a:schemeClr val="tx1"/>
                </a:solidFill>
                <a:latin typeface="+mn-lt"/>
                <a:ea typeface="+mn-ea"/>
                <a:cs typeface="+mn-cs"/>
              </a:rPr>
              <a:t> have some kinetic energy. </a:t>
            </a:r>
          </a:p>
          <a:p>
            <a:pPr marL="228600" indent="-137160">
              <a:buFont typeface="Arial" pitchFamily="34" charset="0"/>
              <a:buChar char="•"/>
            </a:pPr>
            <a:r>
              <a:rPr lang="en-US" sz="1600" kern="1200" dirty="0">
                <a:solidFill>
                  <a:schemeClr val="tx1"/>
                </a:solidFill>
                <a:latin typeface="+mn-lt"/>
                <a:ea typeface="+mn-ea"/>
                <a:cs typeface="+mn-cs"/>
              </a:rPr>
              <a:t>The amount of kinetic energy is proportional to the mass of object and the square of its speed (KE = 1/2mv</a:t>
            </a:r>
            <a:r>
              <a:rPr lang="en-US" sz="1600" kern="1200" baseline="30000" dirty="0">
                <a:solidFill>
                  <a:schemeClr val="tx1"/>
                </a:solidFill>
                <a:latin typeface="+mn-lt"/>
                <a:ea typeface="+mn-ea"/>
                <a:cs typeface="+mn-cs"/>
              </a:rPr>
              <a:t>2</a:t>
            </a:r>
            <a:r>
              <a:rPr lang="en-US" sz="1600" kern="1200" dirty="0">
                <a:solidFill>
                  <a:schemeClr val="tx1"/>
                </a:solidFill>
                <a:latin typeface="+mn-lt"/>
                <a:ea typeface="+mn-ea"/>
                <a:cs typeface="+mn-cs"/>
              </a:rPr>
              <a:t>).</a:t>
            </a:r>
            <a:r>
              <a:rPr lang="en-US" dirty="0"/>
              <a:t>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42120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latin typeface="+mn-lt"/>
                <a:ea typeface="ＭＳ Ｐゴシック" charset="0"/>
              </a:rPr>
              <a:t>2</a:t>
            </a:r>
            <a:r>
              <a:rPr lang="en-US" baseline="0" dirty="0">
                <a:latin typeface="+mn-lt"/>
                <a:ea typeface="ＭＳ Ｐゴシック" charset="0"/>
              </a:rPr>
              <a:t> min</a:t>
            </a:r>
            <a:endParaRPr lang="en-US" dirty="0"/>
          </a:p>
          <a:p>
            <a:endParaRPr lang="en-US" dirty="0"/>
          </a:p>
          <a:p>
            <a:pPr marL="0" lvl="1"/>
            <a:r>
              <a:rPr lang="en-US" sz="1200" kern="1200" dirty="0">
                <a:solidFill>
                  <a:schemeClr val="tx1"/>
                </a:solidFill>
                <a:latin typeface="+mn-lt"/>
                <a:ea typeface="+mn-ea"/>
                <a:cs typeface="+mn-cs"/>
              </a:rPr>
              <a:t>a. Emphasize that potential energy is stored </a:t>
            </a:r>
            <a:r>
              <a:rPr lang="en-US" sz="1200" i="1" kern="1200" dirty="0">
                <a:solidFill>
                  <a:schemeClr val="tx1"/>
                </a:solidFill>
                <a:latin typeface="+mn-lt"/>
                <a:ea typeface="+mn-ea"/>
                <a:cs typeface="+mn-cs"/>
              </a:rPr>
              <a:t>in a system</a:t>
            </a:r>
            <a:r>
              <a:rPr lang="en-US" sz="1200" kern="1200" dirty="0">
                <a:solidFill>
                  <a:schemeClr val="tx1"/>
                </a:solidFill>
                <a:latin typeface="+mn-lt"/>
                <a:ea typeface="+mn-ea"/>
                <a:cs typeface="+mn-cs"/>
              </a:rPr>
              <a:t> because of the relative position or orientation of its parts.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amount of potential energy in a system depends on the mass and relative distance between two objects.”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following examples:</a:t>
            </a:r>
          </a:p>
          <a:p>
            <a:pPr marL="228600" indent="-137160">
              <a:buFont typeface="Arial" pitchFamily="34" charset="0"/>
              <a:buChar char="•"/>
            </a:pPr>
            <a:r>
              <a:rPr lang="en-US" sz="1200" b="1" kern="1200" dirty="0">
                <a:solidFill>
                  <a:schemeClr val="tx1"/>
                </a:solidFill>
                <a:latin typeface="+mn-lt"/>
                <a:ea typeface="+mn-ea"/>
                <a:cs typeface="+mn-cs"/>
              </a:rPr>
              <a:t>Gravitational potential energy</a:t>
            </a:r>
            <a:r>
              <a:rPr lang="en-US" sz="1200" kern="1200" dirty="0">
                <a:solidFill>
                  <a:schemeClr val="tx1"/>
                </a:solidFill>
                <a:latin typeface="+mn-lt"/>
                <a:ea typeface="+mn-ea"/>
                <a:cs typeface="+mn-cs"/>
              </a:rPr>
              <a:t> is the stored energy of an object at a higher elevation in relation to </a:t>
            </a:r>
            <a:r>
              <a:rPr lang="en-US" sz="1200" kern="1200" baseline="0" dirty="0">
                <a:solidFill>
                  <a:schemeClr val="tx1"/>
                </a:solidFill>
                <a:latin typeface="+mn-lt"/>
                <a:ea typeface="+mn-ea"/>
                <a:cs typeface="+mn-cs"/>
              </a:rPr>
              <a:t>the ground</a:t>
            </a:r>
            <a:r>
              <a:rPr lang="en-US" sz="1200" kern="1200" dirty="0">
                <a:solidFill>
                  <a:schemeClr val="tx1"/>
                </a:solidFill>
                <a:latin typeface="+mn-lt"/>
                <a:ea typeface="+mn-ea"/>
                <a:cs typeface="+mn-cs"/>
              </a:rPr>
              <a:t>. The amount of potential</a:t>
            </a:r>
            <a:r>
              <a:rPr lang="en-US" sz="1200" kern="1200" baseline="0" dirty="0">
                <a:solidFill>
                  <a:schemeClr val="tx1"/>
                </a:solidFill>
                <a:latin typeface="+mn-lt"/>
                <a:ea typeface="+mn-ea"/>
                <a:cs typeface="+mn-cs"/>
              </a:rPr>
              <a:t> energy is determined by its </a:t>
            </a:r>
            <a:r>
              <a:rPr lang="en-US" sz="1200" kern="1200" dirty="0">
                <a:solidFill>
                  <a:schemeClr val="tx1"/>
                </a:solidFill>
                <a:latin typeface="+mn-lt"/>
                <a:ea typeface="+mn-ea"/>
                <a:cs typeface="+mn-cs"/>
              </a:rPr>
              <a:t>position (or elevation) from Earth’s center or the surface of Earth at its lowest point.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indent="-137160">
              <a:buFont typeface="Arial" pitchFamily="34" charset="0"/>
              <a:buChar char="•"/>
            </a:pPr>
            <a:r>
              <a:rPr lang="en-US" sz="1200" b="1" kern="1200" dirty="0">
                <a:solidFill>
                  <a:schemeClr val="tx1"/>
                </a:solidFill>
                <a:latin typeface="+mn-lt"/>
                <a:ea typeface="+mn-ea"/>
                <a:cs typeface="+mn-cs"/>
              </a:rPr>
              <a:t>Elastic potential energy</a:t>
            </a:r>
            <a:r>
              <a:rPr lang="en-US" sz="1200" kern="1200" dirty="0">
                <a:solidFill>
                  <a:schemeClr val="tx1"/>
                </a:solidFill>
                <a:latin typeface="+mn-lt"/>
                <a:ea typeface="+mn-ea"/>
                <a:cs typeface="+mn-cs"/>
              </a:rPr>
              <a:t> relates to energy stored when matter is bent, stretched, or squeezed. The degree of stretching, squeezing, or bending determines the amount of potential energy.</a:t>
            </a:r>
            <a:r>
              <a:rPr lang="en-US" dirty="0"/>
              <a:t> </a:t>
            </a:r>
          </a:p>
          <a:p>
            <a:pPr marL="22860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1" kern="1200" dirty="0">
                <a:solidFill>
                  <a:schemeClr val="tx1"/>
                </a:solidFill>
                <a:latin typeface="+mn-lt"/>
                <a:ea typeface="+mn-ea"/>
                <a:cs typeface="+mn-cs"/>
              </a:rPr>
              <a:t>Chemical potential energy</a:t>
            </a:r>
            <a:r>
              <a:rPr lang="en-US" sz="1050" kern="1200" dirty="0">
                <a:solidFill>
                  <a:schemeClr val="tx1"/>
                </a:solidFill>
                <a:latin typeface="+mn-lt"/>
                <a:ea typeface="+mn-ea"/>
                <a:cs typeface="+mn-cs"/>
              </a:rPr>
              <a:t> relates to energy stored in a molecule based on the composition and arrangement of its atoms. The chemical composition of combustible molecules determines the amount of potential energy.  </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0525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a:r>
              <a:rPr lang="en-US" sz="1200" kern="1200" dirty="0">
                <a:solidFill>
                  <a:schemeClr val="tx1"/>
                </a:solidFill>
                <a:latin typeface="+mn-lt"/>
                <a:ea typeface="+mn-ea"/>
                <a:cs typeface="+mn-cs"/>
              </a:rPr>
              <a:t>a. Walk participants through the information on the slide.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Point out that height (h)</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relates to</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 height (distance) of an object (an apple) from a reference point (the ground). When calculating GPE, participants should make the lowest point of reference 0.</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gravitational acceleration (g) is a constant number that equals the strength of an object’s acceleration toward Earth, a consequence of the mass of Earth and the distance from its center. All objects free-fall at a gravitational acceleration</a:t>
            </a:r>
            <a:r>
              <a:rPr lang="en-US" sz="1200" kern="1200" baseline="0" dirty="0">
                <a:solidFill>
                  <a:schemeClr val="tx1"/>
                </a:solidFill>
                <a:latin typeface="+mn-lt"/>
                <a:ea typeface="+mn-ea"/>
                <a:cs typeface="+mn-cs"/>
              </a:rPr>
              <a:t> of </a:t>
            </a:r>
            <a:r>
              <a:rPr lang="en-US" sz="1200" kern="1200" dirty="0">
                <a:solidFill>
                  <a:schemeClr val="tx1"/>
                </a:solidFill>
                <a:latin typeface="+mn-lt"/>
                <a:ea typeface="+mn-ea"/>
                <a:cs typeface="+mn-cs"/>
              </a:rPr>
              <a:t>9.8 m/s</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or 32 ft/s</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(meters per second squared or feet per</a:t>
            </a:r>
            <a:r>
              <a:rPr lang="en-US" sz="1200" kern="1200" baseline="0" dirty="0">
                <a:solidFill>
                  <a:schemeClr val="tx1"/>
                </a:solidFill>
                <a:latin typeface="+mn-lt"/>
                <a:ea typeface="+mn-ea"/>
                <a:cs typeface="+mn-cs"/>
              </a:rPr>
              <a:t> second squared).</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0644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a:r>
              <a:rPr lang="en-US" sz="1200" kern="1200" dirty="0">
                <a:solidFill>
                  <a:schemeClr val="tx1"/>
                </a:solidFill>
                <a:latin typeface="+mn-lt"/>
                <a:ea typeface="+mn-ea"/>
                <a:cs typeface="+mn-cs"/>
              </a:rPr>
              <a:t>a. Walk</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participants through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a spring at rest or in a static position (neither stretched nor compressed) has no stored potential energy.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“When a spring is compressed or stretched, it gains elastic potential energy. The amount of potential energy depends on the amount of length change (∆x, or delta x) in the spring, the mass of the hanging object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and the stiffness of the spring (PE = 1/2kx</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In theoretically ‘perfect’ elastic springs, no energy is lost when spring length changes;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it’s simply stored as potential energy and then released entirely as kinetic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“In the process of returning to rest or static length from a stretched or compressed length, a spring’s potential energy transforms into kinetic energy.”</a:t>
            </a:r>
            <a:r>
              <a:rPr lang="en-US" dirty="0"/>
              <a:t>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6355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pPr marL="0" lvl="1"/>
            <a:r>
              <a:rPr lang="en-US" sz="1200" kern="1200" dirty="0">
                <a:solidFill>
                  <a:schemeClr val="tx1"/>
                </a:solidFill>
                <a:latin typeface="+mn-lt"/>
                <a:ea typeface="+mn-ea"/>
                <a:cs typeface="+mn-cs"/>
              </a:rPr>
              <a:t>a. Read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c</a:t>
            </a:r>
            <a:r>
              <a:rPr lang="en-US" sz="1200" kern="1200" dirty="0">
                <a:solidFill>
                  <a:schemeClr val="tx1"/>
                </a:solidFill>
                <a:effectLst/>
                <a:latin typeface="+mn-lt"/>
                <a:ea typeface="+mn-ea"/>
                <a:cs typeface="+mn-cs"/>
              </a:rPr>
              <a:t>hemical potential energy involves a complex interdependence between particles and the chemical bonds that hold them together.  C</a:t>
            </a:r>
            <a:r>
              <a:rPr lang="en-US" sz="1200" kern="1200" dirty="0">
                <a:solidFill>
                  <a:schemeClr val="tx1"/>
                </a:solidFill>
                <a:latin typeface="+mn-lt"/>
                <a:ea typeface="+mn-ea"/>
                <a:cs typeface="+mn-cs"/>
              </a:rPr>
              <a:t>hemical potential energy can be released as heat or through work (e.g., an electrical current).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Note</a:t>
            </a:r>
            <a:r>
              <a:rPr lang="en-US" sz="1200" kern="1200" baseline="0" dirty="0">
                <a:solidFill>
                  <a:schemeClr val="tx1"/>
                </a:solidFill>
                <a:latin typeface="+mn-lt"/>
                <a:ea typeface="+mn-ea"/>
                <a:cs typeface="+mn-cs"/>
              </a:rPr>
              <a:t> that s</a:t>
            </a:r>
            <a:r>
              <a:rPr lang="en-US" sz="1200" kern="1200" dirty="0">
                <a:solidFill>
                  <a:schemeClr val="tx1"/>
                </a:solidFill>
                <a:latin typeface="+mn-lt"/>
                <a:ea typeface="+mn-ea"/>
                <a:cs typeface="+mn-cs"/>
              </a:rPr>
              <a:t>omething somewhere paid,</a:t>
            </a:r>
            <a:r>
              <a:rPr lang="en-US" sz="1200" kern="1200" baseline="0" dirty="0">
                <a:solidFill>
                  <a:schemeClr val="tx1"/>
                </a:solidFill>
                <a:latin typeface="+mn-lt"/>
                <a:ea typeface="+mn-ea"/>
                <a:cs typeface="+mn-cs"/>
              </a:rPr>
              <a:t> or </a:t>
            </a:r>
            <a:r>
              <a:rPr lang="en-US" sz="1200" kern="1200" dirty="0">
                <a:solidFill>
                  <a:schemeClr val="tx1"/>
                </a:solidFill>
                <a:latin typeface="+mn-lt"/>
                <a:ea typeface="+mn-ea"/>
                <a:cs typeface="+mn-cs"/>
              </a:rPr>
              <a:t>exerted, great energy to break these chemical bonds.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Cite examples of materials with chemical potential energy, such as food, batteries, gasoline, candles, and firewood.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9027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a:t>
            </a:r>
            <a:r>
              <a:rPr lang="en-US" dirty="0"/>
              <a:t>min</a:t>
            </a:r>
          </a:p>
          <a:p>
            <a:endParaRPr lang="en-US" dirty="0"/>
          </a:p>
          <a:p>
            <a:pPr marL="0" lvl="1"/>
            <a:r>
              <a:rPr lang="en-US" sz="1200" kern="1200" dirty="0">
                <a:solidFill>
                  <a:schemeClr val="tx1"/>
                </a:solidFill>
                <a:latin typeface="+mn-lt"/>
                <a:ea typeface="+mn-ea"/>
                <a:cs typeface="+mn-cs"/>
              </a:rPr>
              <a:t>a. Review the definition and modes of heat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 to describe the different modes of heat in the picture of sausages on a wood grill.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Cite other good examples:</a:t>
            </a:r>
          </a:p>
          <a:p>
            <a:pPr marL="228600" indent="-137160">
              <a:buFont typeface="Arial" pitchFamily="34" charset="0"/>
              <a:buChar char="•"/>
            </a:pPr>
            <a:r>
              <a:rPr lang="en-US" sz="1200" i="1" kern="1200" dirty="0">
                <a:solidFill>
                  <a:schemeClr val="tx1"/>
                </a:solidFill>
                <a:latin typeface="+mn-lt"/>
                <a:ea typeface="+mn-ea"/>
                <a:cs typeface="+mn-cs"/>
              </a:rPr>
              <a:t>Conduction:</a:t>
            </a:r>
            <a:r>
              <a:rPr lang="en-US" sz="1200" kern="1200" dirty="0">
                <a:solidFill>
                  <a:schemeClr val="tx1"/>
                </a:solidFill>
                <a:latin typeface="+mn-lt"/>
                <a:ea typeface="+mn-ea"/>
                <a:cs typeface="+mn-cs"/>
              </a:rPr>
              <a:t> The energy that transfers from your hand to the cold drink you’re holding. As heat leaves your hand and decreases its internal energy (leaving it numb), it enters the drink and increases its internal energy.</a:t>
            </a:r>
          </a:p>
          <a:p>
            <a:pPr marL="228600" indent="-137160">
              <a:buFont typeface="Arial" pitchFamily="34" charset="0"/>
              <a:buChar char="•"/>
            </a:pPr>
            <a:r>
              <a:rPr lang="en-US" sz="1200" i="1" kern="1200" dirty="0">
                <a:solidFill>
                  <a:schemeClr val="tx1"/>
                </a:solidFill>
                <a:latin typeface="+mn-lt"/>
                <a:ea typeface="+mn-ea"/>
                <a:cs typeface="+mn-cs"/>
              </a:rPr>
              <a:t>Radiation:</a:t>
            </a:r>
            <a:r>
              <a:rPr lang="en-US" sz="1200" kern="1200" dirty="0">
                <a:solidFill>
                  <a:schemeClr val="tx1"/>
                </a:solidFill>
                <a:latin typeface="+mn-lt"/>
                <a:ea typeface="+mn-ea"/>
                <a:cs typeface="+mn-cs"/>
              </a:rPr>
              <a:t> glowing coals, glowing toaster heating elements, and the Sun. No contact between objects is needed to receive the heat.</a:t>
            </a:r>
          </a:p>
          <a:p>
            <a:pPr marL="228600" indent="-137160">
              <a:buFont typeface="Arial" pitchFamily="34" charset="0"/>
              <a:buChar char="•"/>
            </a:pPr>
            <a:r>
              <a:rPr lang="en-US" sz="1600" i="1" kern="1200" dirty="0">
                <a:solidFill>
                  <a:schemeClr val="tx1"/>
                </a:solidFill>
                <a:latin typeface="+mn-lt"/>
                <a:ea typeface="+mn-ea"/>
                <a:cs typeface="+mn-cs"/>
              </a:rPr>
              <a:t>Convection:</a:t>
            </a:r>
            <a:r>
              <a:rPr lang="en-US" sz="1600" kern="1200" dirty="0">
                <a:solidFill>
                  <a:schemeClr val="tx1"/>
                </a:solidFill>
                <a:latin typeface="+mn-lt"/>
                <a:ea typeface="+mn-ea"/>
                <a:cs typeface="+mn-cs"/>
              </a:rPr>
              <a:t> Hot air floats upward.</a:t>
            </a: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23623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a:r>
              <a:rPr lang="en-US" sz="1200" kern="1200" dirty="0">
                <a:solidFill>
                  <a:schemeClr val="tx1"/>
                </a:solidFill>
                <a:latin typeface="+mn-lt"/>
                <a:ea typeface="+mn-ea"/>
                <a:cs typeface="+mn-cs"/>
              </a:rPr>
              <a:t>a. Read through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heat is not temperature, internal energy, or a state of matter. It’s a </a:t>
            </a:r>
            <a:r>
              <a:rPr lang="en-US" sz="1200" i="1" kern="1200" dirty="0">
                <a:solidFill>
                  <a:schemeClr val="tx1"/>
                </a:solidFill>
                <a:latin typeface="+mn-lt"/>
                <a:ea typeface="+mn-ea"/>
                <a:cs typeface="+mn-cs"/>
              </a:rPr>
              <a:t>transfer</a:t>
            </a:r>
            <a:r>
              <a:rPr lang="en-US" sz="1200" kern="1200" dirty="0">
                <a:solidFill>
                  <a:schemeClr val="tx1"/>
                </a:solidFill>
                <a:latin typeface="+mn-lt"/>
                <a:ea typeface="+mn-ea"/>
                <a:cs typeface="+mn-cs"/>
              </a:rPr>
              <a:t> of energy. Also</a:t>
            </a:r>
            <a:r>
              <a:rPr lang="en-US" sz="1200" kern="1200" baseline="0" dirty="0">
                <a:solidFill>
                  <a:schemeClr val="tx1"/>
                </a:solidFill>
                <a:latin typeface="+mn-lt"/>
                <a:ea typeface="+mn-ea"/>
                <a:cs typeface="+mn-cs"/>
              </a:rPr>
              <a:t> remind participants that heat energy is kinetic energy.</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Ask participants to compare heat energy in the following examples and identify which is more useful:</a:t>
            </a:r>
          </a:p>
          <a:p>
            <a:pPr marL="228600" indent="-137160">
              <a:buFont typeface="Arial" pitchFamily="34" charset="0"/>
              <a:buChar char="•"/>
            </a:pPr>
            <a:r>
              <a:rPr lang="en-US" sz="1200" kern="1200" dirty="0">
                <a:solidFill>
                  <a:schemeClr val="tx1"/>
                </a:solidFill>
                <a:latin typeface="+mn-lt"/>
                <a:ea typeface="+mn-ea"/>
                <a:cs typeface="+mn-cs"/>
              </a:rPr>
              <a:t>Heat from fuel entering the piston of a car engine versus heat escaping from a car’s exhaust pipe</a:t>
            </a:r>
          </a:p>
          <a:p>
            <a:pPr marL="228600" indent="-137160">
              <a:buFont typeface="Arial" pitchFamily="34" charset="0"/>
              <a:buChar char="•"/>
            </a:pPr>
            <a:r>
              <a:rPr lang="en-US" sz="1200" kern="1200" dirty="0">
                <a:solidFill>
                  <a:schemeClr val="tx1"/>
                </a:solidFill>
                <a:latin typeface="+mn-lt"/>
                <a:ea typeface="+mn-ea"/>
                <a:cs typeface="+mn-cs"/>
              </a:rPr>
              <a:t>Heat from a burning log versus heat rising into the sky</a:t>
            </a:r>
          </a:p>
          <a:p>
            <a:pPr marL="228600" indent="-137160">
              <a:buFont typeface="Arial" pitchFamily="34" charset="0"/>
              <a:buChar char="•"/>
            </a:pPr>
            <a:r>
              <a:rPr lang="en-US" sz="1200" kern="1200" dirty="0">
                <a:solidFill>
                  <a:schemeClr val="tx1"/>
                </a:solidFill>
                <a:latin typeface="+mn-lt"/>
                <a:ea typeface="+mn-ea"/>
                <a:cs typeface="+mn-cs"/>
              </a:rPr>
              <a:t>Heat radiating from the Sun versus heat radiating from Earth</a:t>
            </a:r>
          </a:p>
          <a:p>
            <a:pPr marL="228600" indent="-137160">
              <a:buFont typeface="Arial" pitchFamily="34" charset="0"/>
              <a:buChar char="•"/>
            </a:pPr>
            <a:r>
              <a:rPr lang="en-US" sz="1200" kern="1200" dirty="0">
                <a:solidFill>
                  <a:schemeClr val="tx1"/>
                </a:solidFill>
                <a:latin typeface="+mn-lt"/>
                <a:ea typeface="+mn-ea"/>
                <a:cs typeface="+mn-cs"/>
              </a:rPr>
              <a:t>Kinetic energy from a moving car versus heat energy radiating from car brakes</a:t>
            </a:r>
          </a:p>
          <a:p>
            <a:pPr marL="228600" indent="-137160">
              <a:buFont typeface="Arial" pitchFamily="34" charset="0"/>
              <a:buChar char="•"/>
            </a:pPr>
            <a:r>
              <a:rPr lang="en-US" sz="1600" kern="1200" dirty="0">
                <a:solidFill>
                  <a:schemeClr val="tx1"/>
                </a:solidFill>
                <a:latin typeface="+mn-lt"/>
                <a:ea typeface="+mn-ea"/>
                <a:cs typeface="+mn-cs"/>
              </a:rPr>
              <a:t>Heat spreading from Earth to the atmosphere.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12070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ea typeface="ＭＳ Ｐゴシック" charset="0"/>
                <a:cs typeface="Calibri"/>
              </a:rPr>
              <a:t>2 min</a:t>
            </a:r>
          </a:p>
          <a:p>
            <a:pPr defTabSz="881390">
              <a:defRPr/>
            </a:pPr>
            <a:endParaRPr lang="en-US" dirty="0">
              <a:ea typeface="ＭＳ Ｐゴシック" charset="0"/>
              <a:cs typeface="Calibri"/>
            </a:endParaRPr>
          </a:p>
          <a:p>
            <a:pPr marL="0" lvl="1"/>
            <a:r>
              <a:rPr lang="en-US" sz="1200" kern="1200" dirty="0">
                <a:solidFill>
                  <a:schemeClr val="tx1"/>
                </a:solidFill>
                <a:latin typeface="+mn-lt"/>
                <a:ea typeface="+mn-ea"/>
                <a:cs typeface="+mn-cs"/>
              </a:rPr>
              <a:t>a. Walk participants through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internal energy isn’t a new kind of energy; it represents the total kinetic and potential energy in a system resulting from the random motion and arrangement of atoms.</a:t>
            </a:r>
            <a:r>
              <a:rPr lang="en-US" sz="1200" kern="1200" baseline="0" dirty="0">
                <a:solidFill>
                  <a:schemeClr val="tx1"/>
                </a:solidFill>
                <a:latin typeface="+mn-lt"/>
                <a:ea typeface="+mn-ea"/>
                <a:cs typeface="+mn-cs"/>
              </a:rPr>
              <a:t> Potential energy increases internal energy, whereas kinetic energy decreases it.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“You can visualize internal energy by thinking of molecules as small balls moving around and attaching to each other by soaring like forces.”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“How does internal energy differ from kinetic energy?”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In kinetic energy, all particles move at same speed in the same direction, but with internal energy, the motion of particles is random.]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2562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charset="0"/>
                <a:ea typeface="ＭＳ Ｐゴシック" charset="0"/>
                <a:cs typeface="ＭＳ Ｐゴシック" charset="0"/>
              </a:rPr>
              <a:t>3 min</a:t>
            </a:r>
          </a:p>
          <a:p>
            <a:endParaRPr lang="en-US" b="0" dirty="0">
              <a:latin typeface="Arial" charset="0"/>
              <a:ea typeface="ＭＳ Ｐゴシック" charset="0"/>
              <a:cs typeface="ＭＳ Ｐゴシック" charset="0"/>
            </a:endParaRPr>
          </a:p>
          <a:p>
            <a:pPr marL="0" lvl="1"/>
            <a:r>
              <a:rPr lang="en-US" sz="1200" kern="1200" dirty="0">
                <a:solidFill>
                  <a:schemeClr val="tx1"/>
                </a:solidFill>
                <a:latin typeface="+mn-lt"/>
                <a:ea typeface="+mn-ea"/>
                <a:cs typeface="+mn-cs"/>
              </a:rPr>
              <a:t>a. Initially reveal only the title and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“Does the water in a glass sitting on a table have any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ideas from participants and probe their responses.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Show the explanation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Explain that on a macroscopic scale, we can’t see evidence that the water has energy. But microscopically, internal energy is evident in motion and attractive forces (kinetic and potential energy) of water molecules.</a:t>
            </a:r>
            <a:endParaRPr lang="en-US" sz="1050" kern="1200" dirty="0">
              <a:solidFill>
                <a:schemeClr val="tx1"/>
              </a:solidFill>
              <a:latin typeface="+mn-lt"/>
              <a:ea typeface="+mn-ea"/>
              <a:cs typeface="+mn-cs"/>
            </a:endParaRPr>
          </a:p>
          <a:p>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19789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charset="0"/>
                <a:ea typeface="ＭＳ Ｐゴシック" charset="0"/>
                <a:cs typeface="ＭＳ Ｐゴシック" charset="0"/>
              </a:rPr>
              <a:t>2</a:t>
            </a:r>
            <a:r>
              <a:rPr lang="en-US" b="0" baseline="0" dirty="0">
                <a:latin typeface="Arial" charset="0"/>
                <a:ea typeface="ＭＳ Ｐゴシック" charset="0"/>
                <a:cs typeface="ＭＳ Ｐゴシック" charset="0"/>
              </a:rPr>
              <a:t> min</a:t>
            </a:r>
          </a:p>
          <a:p>
            <a:endParaRPr lang="en-US" b="0" baseline="0" dirty="0">
              <a:latin typeface="Arial" charset="0"/>
              <a:ea typeface="ＭＳ Ｐゴシック" charset="0"/>
              <a:cs typeface="ＭＳ Ｐゴシック" charset="0"/>
            </a:endParaRPr>
          </a:p>
          <a:p>
            <a:pPr marL="0" lvl="1"/>
            <a:r>
              <a:rPr lang="en-US" sz="1200" kern="1200" dirty="0">
                <a:solidFill>
                  <a:schemeClr val="tx1"/>
                </a:solidFill>
                <a:latin typeface="+mn-lt"/>
                <a:ea typeface="+mn-ea"/>
                <a:cs typeface="+mn-cs"/>
              </a:rPr>
              <a:t>a. Emphasize that internal energy isn’t visible and can’t be felt, but heat from an object can be detected. This is a key difference</a:t>
            </a:r>
            <a:r>
              <a:rPr lang="en-US" sz="1200" kern="1200" baseline="0" dirty="0">
                <a:solidFill>
                  <a:schemeClr val="tx1"/>
                </a:solidFill>
                <a:latin typeface="+mn-lt"/>
                <a:ea typeface="+mn-ea"/>
                <a:cs typeface="+mn-cs"/>
              </a:rPr>
              <a:t> between internal energy and heat.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internal energy of an object can be increased when heat is applied or a force works against 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Briefly discuss how heat increases internal energy in first example on the slide (the pot of boiling water). Ask participants which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modes of heat are involved.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“Force working against an object can also increase internal energy. One example is rubbing one object against another object. Let’s rub our hands together. Do you feel them getting warmer? Frictional forces are increasing the internal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Draw participants’ attention to the second image on the slide and discuss how the tires working against the motion of the car relative to the frictional force from the road increases</a:t>
            </a:r>
            <a:r>
              <a:rPr lang="en-US" sz="1200" kern="1200" baseline="0" dirty="0">
                <a:solidFill>
                  <a:schemeClr val="tx1"/>
                </a:solidFill>
                <a:latin typeface="+mn-lt"/>
                <a:ea typeface="+mn-ea"/>
                <a:cs typeface="+mn-cs"/>
              </a:rPr>
              <a:t> t</a:t>
            </a:r>
            <a:r>
              <a:rPr lang="en-US" sz="1200" kern="1200" dirty="0">
                <a:solidFill>
                  <a:schemeClr val="tx1"/>
                </a:solidFill>
                <a:latin typeface="+mn-lt"/>
                <a:ea typeface="+mn-ea"/>
                <a:cs typeface="+mn-cs"/>
              </a:rPr>
              <a: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internal energy of the car as it screeches to a stop. Emphasize that work is the product of force (frictional force from the road) and distance (the distance of the skid).</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19789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lvl="1"/>
            <a:r>
              <a:rPr lang="en-US" sz="1200" kern="1200" dirty="0">
                <a:solidFill>
                  <a:schemeClr val="tx1"/>
                </a:solidFill>
                <a:latin typeface="+mn-lt"/>
                <a:ea typeface="+mn-ea"/>
                <a:cs typeface="+mn-cs"/>
              </a:rPr>
              <a:t>a. Read the common misconceptions about energy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misconceptions with an elbow partner and use the science ideas about energy that we’ve learned about in our content deepening work to develop a statement that corrects each misconception.”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ideas for correcting each misconception. Probe participants’ responses and elicit differing points of view.</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During the discussion, record key ideas on chart paper and highlight the following explanations as needed:</a:t>
            </a:r>
          </a:p>
          <a:p>
            <a:pPr marL="320040" indent="-137160">
              <a:buFont typeface="Arial" pitchFamily="34" charset="0"/>
              <a:buChar char="•"/>
            </a:pPr>
            <a:r>
              <a:rPr lang="en-US" sz="1200" i="1" kern="1200" dirty="0">
                <a:solidFill>
                  <a:schemeClr val="tx1"/>
                </a:solidFill>
                <a:latin typeface="+mn-lt"/>
                <a:ea typeface="+mn-ea"/>
                <a:cs typeface="+mn-cs"/>
              </a:rPr>
              <a:t>Kinetic (motion) energy depends on speed, not mass.</a:t>
            </a:r>
            <a:r>
              <a:rPr lang="en-US" sz="1200" kern="1200" dirty="0">
                <a:solidFill>
                  <a:schemeClr val="tx1"/>
                </a:solidFill>
                <a:latin typeface="+mn-lt"/>
                <a:ea typeface="+mn-ea"/>
                <a:cs typeface="+mn-cs"/>
              </a:rPr>
              <a:t> The amount of kinetic energy in an object depends on speed (v) and mass (m).  Mathematically, the relationship between energy, mass, and velocity is expressed </a:t>
            </a:r>
            <a:r>
              <a:rPr lang="en-US" sz="1200" i="1" kern="1200" dirty="0">
                <a:solidFill>
                  <a:schemeClr val="tx1"/>
                </a:solidFill>
                <a:latin typeface="+mn-lt"/>
                <a:ea typeface="+mn-ea"/>
                <a:cs typeface="+mn-cs"/>
              </a:rPr>
              <a:t>KE = 1/2mv2.</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If a heavier marble and a lighter marble collide with a packing peanut at the same speed, the heavier marble will move the packing peanut a greater distance. Thus, both mass and speed affect the amount of kinetic energy.</a:t>
            </a:r>
          </a:p>
          <a:p>
            <a:pPr marL="320040" indent="-137160">
              <a:buFont typeface="Arial" pitchFamily="34" charset="0"/>
              <a:buChar char="•"/>
            </a:pPr>
            <a:r>
              <a:rPr lang="en-US" sz="1200" i="1" kern="1200" dirty="0">
                <a:solidFill>
                  <a:schemeClr val="tx1"/>
                </a:solidFill>
                <a:latin typeface="+mn-lt"/>
                <a:ea typeface="+mn-ea"/>
                <a:cs typeface="+mn-cs"/>
              </a:rPr>
              <a:t>Gravitational potential energy is the only type of potential energy.</a:t>
            </a:r>
            <a:r>
              <a:rPr lang="en-US" sz="1200" kern="1200" dirty="0">
                <a:solidFill>
                  <a:schemeClr val="tx1"/>
                </a:solidFill>
                <a:latin typeface="+mn-lt"/>
                <a:ea typeface="+mn-ea"/>
                <a:cs typeface="+mn-cs"/>
              </a:rPr>
              <a:t> Other forms of potential energy exist besides gravitational potential energy. Elastic, chemical, and electromagnetic energy are also forms of potential energy. For example, a stretched rubber band stores elastic potential energy, gasoline stores chemical potential energy, and opposite electrical charges separated from each other by some</a:t>
            </a:r>
            <a:r>
              <a:rPr lang="en-US" sz="1200" kern="1200" baseline="0" dirty="0">
                <a:solidFill>
                  <a:schemeClr val="tx1"/>
                </a:solidFill>
                <a:latin typeface="+mn-lt"/>
                <a:ea typeface="+mn-ea"/>
                <a:cs typeface="+mn-cs"/>
              </a:rPr>
              <a:t> amount of </a:t>
            </a:r>
            <a:r>
              <a:rPr lang="en-US" sz="1200" kern="1200" dirty="0">
                <a:solidFill>
                  <a:schemeClr val="tx1"/>
                </a:solidFill>
                <a:latin typeface="+mn-lt"/>
                <a:ea typeface="+mn-ea"/>
                <a:cs typeface="+mn-cs"/>
              </a:rPr>
              <a:t>distance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store electromagnetic energy. Each category of stored potential energy can be transformed into another form of energy.</a:t>
            </a:r>
          </a:p>
          <a:p>
            <a:pPr marL="320040" indent="-137160">
              <a:buFont typeface="Arial" pitchFamily="34" charset="0"/>
              <a:buChar char="•"/>
            </a:pPr>
            <a:r>
              <a:rPr lang="en-US" sz="1200" i="1" kern="1200" dirty="0">
                <a:solidFill>
                  <a:schemeClr val="tx1"/>
                </a:solidFill>
                <a:latin typeface="+mn-lt"/>
                <a:ea typeface="+mn-ea"/>
                <a:cs typeface="+mn-cs"/>
              </a:rPr>
              <a:t>Elastic potential energy happens only during stretching, not compression.</a:t>
            </a:r>
            <a:r>
              <a:rPr lang="en-US" sz="1200" kern="1200" dirty="0">
                <a:solidFill>
                  <a:schemeClr val="tx1"/>
                </a:solidFill>
                <a:latin typeface="+mn-lt"/>
                <a:ea typeface="+mn-ea"/>
                <a:cs typeface="+mn-cs"/>
              </a:rPr>
              <a:t> Elastic objects, like springs, can be compressed (squeezed) or expanded (stretched). Both movements cause elastic potential energy to change. Bed springs are compression springs. Bungee cords are expansion springs. Both store potential energy.   </a:t>
            </a:r>
          </a:p>
          <a:p>
            <a:pPr marL="320040" indent="-137160">
              <a:buFont typeface="Arial" pitchFamily="34" charset="0"/>
              <a:buChar char="•"/>
            </a:pPr>
            <a:r>
              <a:rPr lang="en-US" sz="1200" i="1" kern="1200" dirty="0">
                <a:solidFill>
                  <a:schemeClr val="tx1"/>
                </a:solidFill>
                <a:latin typeface="+mn-lt"/>
                <a:ea typeface="+mn-ea"/>
                <a:cs typeface="+mn-cs"/>
              </a:rPr>
              <a:t>Only visible things have energy.</a:t>
            </a:r>
            <a:r>
              <a:rPr lang="en-US" sz="1200" kern="1200" dirty="0">
                <a:solidFill>
                  <a:schemeClr val="tx1"/>
                </a:solidFill>
                <a:latin typeface="+mn-lt"/>
                <a:ea typeface="+mn-ea"/>
                <a:cs typeface="+mn-cs"/>
              </a:rPr>
              <a:t> It’s common to think that energy requires a visible agent to express it. For example, a hammer hitting a nail is a visible agent of motion energy. But invisible objects are also agents of energy transfers and transformations. Heat waves (infrared radiation) are invisible, and yet they have energy. For example, the heat lamps used in restaurant buffets keep food warm until it’s served.  </a:t>
            </a:r>
          </a:p>
          <a:p>
            <a:pPr marL="320040" indent="-137160">
              <a:buFont typeface="Arial" pitchFamily="34" charset="0"/>
              <a:buChar char="•"/>
            </a:pPr>
            <a:r>
              <a:rPr lang="en-US" sz="1200" i="1" kern="1200" dirty="0">
                <a:solidFill>
                  <a:schemeClr val="tx1"/>
                </a:solidFill>
                <a:latin typeface="+mn-lt"/>
                <a:ea typeface="+mn-ea"/>
                <a:cs typeface="+mn-cs"/>
              </a:rPr>
              <a:t>Only objects that feel warm or hot have thermal energy.</a:t>
            </a:r>
            <a:r>
              <a:rPr lang="en-US" sz="1200" kern="1200" dirty="0">
                <a:solidFill>
                  <a:schemeClr val="tx1"/>
                </a:solidFill>
                <a:latin typeface="+mn-lt"/>
                <a:ea typeface="+mn-ea"/>
                <a:cs typeface="+mn-cs"/>
              </a:rPr>
              <a:t> All objects have some thermal energy because they’re composed of molecules in motion. For example, the warm water in one cup and the cold water in another cup both have thermal energy. The water molecules in both cups are in motion, but the warmer molecules are moving faster, on average, than the colder molecules. If both cups contain the same amount of water, we would say that the warm water has more thermal energy than the cold water.</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27019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Walk participants through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Discuss examples of an elastic collision: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Rubber superballs (reach the same height after a bounce as when they started)</a:t>
            </a:r>
          </a:p>
          <a:p>
            <a:pPr marL="320040" indent="-137160">
              <a:buFont typeface="Arial" pitchFamily="34" charset="0"/>
              <a:buChar char="•"/>
            </a:pPr>
            <a:r>
              <a:rPr lang="en-US" sz="1200" kern="1200" dirty="0">
                <a:solidFill>
                  <a:schemeClr val="tx1"/>
                </a:solidFill>
                <a:latin typeface="+mn-lt"/>
                <a:ea typeface="+mn-ea"/>
                <a:cs typeface="+mn-cs"/>
              </a:rPr>
              <a:t>Billiard balls (complete transfer of kinetic energy from one ball to another)</a:t>
            </a:r>
          </a:p>
          <a:p>
            <a:pPr marL="320040" indent="-137160">
              <a:buFont typeface="Arial" pitchFamily="34" charset="0"/>
              <a:buChar char="•"/>
            </a:pPr>
            <a:r>
              <a:rPr lang="en-US" sz="1200" kern="1200" dirty="0">
                <a:solidFill>
                  <a:schemeClr val="tx1"/>
                </a:solidFill>
                <a:latin typeface="+mn-lt"/>
                <a:ea typeface="+mn-ea"/>
                <a:cs typeface="+mn-cs"/>
              </a:rPr>
              <a:t>Rare, idealized events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 familiar example of an inelastic collision is a car crash. Note that when two cars collide and mesh together rather than bounce off each other, all kinetic energy is lost, but the total momentum of both cars before and after the crash is the same.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collisions involve a transfer of momentum, but not necessarily a transfer of energy. An elastic collision doesn’t involve energy transfer, since the amount of kinetic energy in both objects remains the same before and after impact. None of the kinetic energy transforms into heat or another form of energy. In contrast, an inelastic collision involves a transfer of energy, since the amount of kinetic energy in both objects is different before and after impact. Some of the kinetic energy is lost as heat and transforms into other forms of energy (e.g., sound, light).</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1971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key science ideas on the slide to summarize the content deepening work so far.</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c. Have participants copy these science ideas into their science notebooks.</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dirty="0"/>
          </a:p>
        </p:txBody>
      </p:sp>
    </p:spTree>
    <p:extLst>
      <p:ext uri="{BB962C8B-B14F-4D97-AF65-F5344CB8AC3E}">
        <p14:creationId xmlns:p14="http://schemas.microsoft.com/office/powerpoint/2010/main" val="1605073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ET lessons 3a/b.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 focus question in their science notebooks and draw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Have participants locate handouts 3.1 and 3.2 (Mumford and Leroy’s Big Crash, parts 1 and 2) in their lesson plans binders.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story aloud as participants follow along.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“Next, we’ll use the science ideas we’ve been learning about to investigate how energy moved and changed in this story.”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dirty="0"/>
          </a:p>
        </p:txBody>
      </p:sp>
    </p:spTree>
    <p:extLst>
      <p:ext uri="{BB962C8B-B14F-4D97-AF65-F5344CB8AC3E}">
        <p14:creationId xmlns:p14="http://schemas.microsoft.com/office/powerpoint/2010/main" val="2936584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15 </a:t>
            </a:r>
            <a:r>
              <a:rPr lang="en-US" baseline="0" dirty="0"/>
              <a:t>min</a:t>
            </a:r>
          </a:p>
          <a:p>
            <a:endParaRPr lang="en-US" baseline="0" dirty="0"/>
          </a:p>
          <a:p>
            <a:pPr marL="0" lvl="1"/>
            <a:r>
              <a:rPr lang="en-US" sz="1200" kern="1200" dirty="0">
                <a:solidFill>
                  <a:schemeClr val="tx1"/>
                </a:solidFill>
                <a:latin typeface="+mn-lt"/>
                <a:ea typeface="+mn-ea"/>
                <a:cs typeface="+mn-cs"/>
              </a:rPr>
              <a:t>a. Distribute handout 6.10 (Mumford and Leroy’s Collision). Read the questions on the slide and the directions on the handout.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050" kern="120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“First, pair up and discuss what happens with Mumford’s and Leroy’s energy before, during, and after their big crash. Look at each picture on the handout and think about the kinetic energy and potential energy of each boy. Try to reach a consensus about the energy transfers and transformations that take place in each scene. Then write your descriptions in the space provided. After completing the handout, discuss the other two questions on the slide and write your answers in your science notebooks. Make sure to include science ideas and evidence from the story in your responses.”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ideas and evidence with the group. Probe participants’ responses and elicit differing points of view.</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 participants share their ideas, record them on chart paper.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indent="-137160">
              <a:buFont typeface="Arial" pitchFamily="34" charset="0"/>
              <a:buChar char="•"/>
            </a:pPr>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All of Mumford’s energy at the top of the hill is potential energy. As Mumford races down the hill, his potential energy transforms to kinetic energy. Just before the crash, all of his potential energy has converted to kinetic energy. When Mumford and Leroy collide, a small amount of Mumford’s kinetic energy transfers to Leroy, causing him to fly off his bike and skid across the sidewalk. Eventually, Leroy skids to a stop. Some of Mumford’s kinetic energy also transforms to the sound of the crash and light from the sparks. But most of Mumford’s kinetic energy works against the materials in the crash (the bikes, tires, arms and legs, the ground) and heats them up. Ultimately, heat energy from the crash radiates into the environment. </a:t>
            </a:r>
          </a:p>
          <a:p>
            <a:pPr marL="228600" indent="-137160">
              <a:buFont typeface="Arial"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After the crash, when everything has stopped moving, all of the energy in the system (objects and environment) is in the form of internal energy.</a:t>
            </a:r>
          </a:p>
          <a:p>
            <a:pPr marL="228600" indent="-137160">
              <a:buFont typeface="Arial" pitchFamily="34" charset="0"/>
              <a:buChar char="•"/>
            </a:pPr>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Mumford and Leroy’s big crash is an example of an </a:t>
            </a:r>
            <a:r>
              <a:rPr lang="en-US" sz="1200" i="1" kern="1200" dirty="0">
                <a:solidFill>
                  <a:schemeClr val="tx1"/>
                </a:solidFill>
                <a:latin typeface="+mn-lt"/>
                <a:ea typeface="+mn-ea"/>
                <a:cs typeface="+mn-cs"/>
              </a:rPr>
              <a:t>inelastic</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collision </a:t>
            </a:r>
            <a:r>
              <a:rPr lang="en-US" sz="1200" kern="1200" dirty="0">
                <a:solidFill>
                  <a:schemeClr val="tx1"/>
                </a:solidFill>
                <a:latin typeface="+mn-lt"/>
                <a:ea typeface="+mn-ea"/>
                <a:cs typeface="+mn-cs"/>
              </a:rPr>
              <a:t>because energy transfers from Mumford to Leroy when the boys collide.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10 min</a:t>
            </a:r>
          </a:p>
          <a:p>
            <a:endParaRPr lang="en-US" dirty="0"/>
          </a:p>
          <a:p>
            <a:pPr marL="228600" lvl="1" indent="-228600">
              <a:buAutoNum type="alphaLcPeriod"/>
            </a:pPr>
            <a:r>
              <a:rPr lang="en-US" sz="1200" kern="1200" dirty="0">
                <a:solidFill>
                  <a:schemeClr val="tx1"/>
                </a:solidFill>
                <a:latin typeface="+mn-lt"/>
                <a:ea typeface="+mn-ea"/>
                <a:cs typeface="+mn-cs"/>
              </a:rPr>
              <a:t>“In our previous content deepening session, we explored energy transfers and transformations using a ramp-and-marble model. In ET lesson 3, students designed a similar model using two marbles and a ramp to simulate Mumford and Leroy’s collision.”</a:t>
            </a:r>
          </a:p>
          <a:p>
            <a:pPr marL="228600" lvl="1" indent="-228600">
              <a:buAutoNum type="alphaLcPeriod"/>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 addition</a:t>
            </a:r>
            <a:r>
              <a:rPr lang="en-US" sz="1200" kern="1200" baseline="0" dirty="0">
                <a:solidFill>
                  <a:schemeClr val="tx1"/>
                </a:solidFill>
                <a:latin typeface="+mn-lt"/>
                <a:ea typeface="+mn-ea"/>
                <a:cs typeface="+mn-cs"/>
              </a:rPr>
              <a:t> to the diagram on the slide, y</a:t>
            </a:r>
            <a:r>
              <a:rPr lang="en-US" sz="1200" kern="1200" dirty="0">
                <a:solidFill>
                  <a:schemeClr val="tx1"/>
                </a:solidFill>
                <a:latin typeface="+mn-lt"/>
                <a:ea typeface="+mn-ea"/>
                <a:cs typeface="+mn-cs"/>
              </a:rPr>
              <a:t>ou may want to set up and demonstrate a ramp-and-marble model from lesson 3a to support this investigation.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Explain that the marbles on the slide represent Mumford and Leroy, and the ruler-ramp represents the hill in the story.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Ask</a:t>
            </a:r>
            <a:r>
              <a:rPr lang="en-US" sz="1200" b="0" kern="1200" baseline="0" dirty="0">
                <a:solidFill>
                  <a:schemeClr val="tx1"/>
                </a:solidFill>
                <a:latin typeface="+mn-lt"/>
                <a:ea typeface="+mn-ea"/>
                <a:cs typeface="+mn-cs"/>
              </a:rPr>
              <a:t> participants the question on the slide.</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 participants share, record their observations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r>
              <a:rPr lang="en-US" sz="105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r>
              <a:rPr lang="en-US" sz="1200" i="1" kern="1200" dirty="0">
                <a:solidFill>
                  <a:schemeClr val="tx1"/>
                </a:solidFill>
                <a:latin typeface="+mn-lt"/>
                <a:ea typeface="+mn-ea"/>
                <a:cs typeface="+mn-cs"/>
              </a:rPr>
              <a:t>Similarities:</a:t>
            </a:r>
            <a:r>
              <a:rPr lang="en-US" sz="1200" kern="1200" dirty="0">
                <a:solidFill>
                  <a:schemeClr val="tx1"/>
                </a:solidFill>
                <a:latin typeface="+mn-lt"/>
                <a:ea typeface="+mn-ea"/>
                <a:cs typeface="+mn-cs"/>
              </a:rPr>
              <a:t> Like Mumford, the first marble gains kinetic energy as it rolls down the ramp.</a:t>
            </a:r>
          </a:p>
          <a:p>
            <a:r>
              <a:rPr lang="en-US" sz="1200" i="1" kern="1200" dirty="0">
                <a:solidFill>
                  <a:schemeClr val="tx1"/>
                </a:solidFill>
                <a:latin typeface="+mn-lt"/>
                <a:ea typeface="+mn-ea"/>
                <a:cs typeface="+mn-cs"/>
              </a:rPr>
              <a:t>Differences:</a:t>
            </a:r>
            <a:r>
              <a:rPr lang="en-US" sz="1200" kern="1200" dirty="0">
                <a:solidFill>
                  <a:schemeClr val="tx1"/>
                </a:solidFill>
                <a:latin typeface="+mn-lt"/>
                <a:ea typeface="+mn-ea"/>
                <a:cs typeface="+mn-cs"/>
              </a:rPr>
              <a:t> (1) Mumford and Leroy’s collision is </a:t>
            </a:r>
            <a:r>
              <a:rPr lang="en-US" sz="1200" i="1" kern="1200" dirty="0">
                <a:solidFill>
                  <a:schemeClr val="tx1"/>
                </a:solidFill>
                <a:latin typeface="+mn-lt"/>
                <a:ea typeface="+mn-ea"/>
                <a:cs typeface="+mn-cs"/>
              </a:rPr>
              <a:t>inelastic</a:t>
            </a:r>
            <a:r>
              <a:rPr lang="en-US" sz="1200" kern="1200" dirty="0">
                <a:solidFill>
                  <a:schemeClr val="tx1"/>
                </a:solidFill>
                <a:latin typeface="+mn-lt"/>
                <a:ea typeface="+mn-ea"/>
                <a:cs typeface="+mn-cs"/>
              </a:rPr>
              <a:t>, but the marbles’ collision is nearly an </a:t>
            </a:r>
            <a:r>
              <a:rPr lang="en-US" sz="1200" i="1" kern="1200" dirty="0">
                <a:solidFill>
                  <a:schemeClr val="tx1"/>
                </a:solidFill>
                <a:latin typeface="+mn-lt"/>
                <a:ea typeface="+mn-ea"/>
                <a:cs typeface="+mn-cs"/>
              </a:rPr>
              <a:t>elastic</a:t>
            </a:r>
            <a:r>
              <a:rPr lang="en-US" sz="1200" kern="1200" dirty="0">
                <a:solidFill>
                  <a:schemeClr val="tx1"/>
                </a:solidFill>
                <a:latin typeface="+mn-lt"/>
                <a:ea typeface="+mn-ea"/>
                <a:cs typeface="+mn-cs"/>
              </a:rPr>
              <a:t> collision. After the marbles collide (“click”), the second marble takes off at a speed very similar to the speed of first marble just before the collision. (2) The second marble continues rolling after the collision because light friction barely slows it down. The marble finally rolls to a stop far from the point of impact. Leroy, on the other hand, skids to a stop very quickly because of significant friction between his body and the ground.</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observe a slight uphill grade on the right side of the ramp on the slide that might also slow the marble down. This grade doesn’t appear in lesson 3a.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ideas for answering the question, using science ideas about energy and evidence from the previous</a:t>
            </a:r>
            <a:r>
              <a:rPr lang="en-US" sz="1200" kern="1200" baseline="0" dirty="0">
                <a:solidFill>
                  <a:schemeClr val="tx1"/>
                </a:solidFill>
                <a:latin typeface="+mn-lt"/>
                <a:ea typeface="+mn-ea"/>
                <a:cs typeface="+mn-cs"/>
              </a:rPr>
              <a:t> investigation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key science ideas on the slide that answer the focus question. Emphasize that participants’ observations helped shape these responses.</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c. Have participants copy these science ideas into their science notebooks under the focus question.</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dirty="0"/>
          </a:p>
        </p:txBody>
      </p:sp>
    </p:spTree>
    <p:extLst>
      <p:ext uri="{BB962C8B-B14F-4D97-AF65-F5344CB8AC3E}">
        <p14:creationId xmlns:p14="http://schemas.microsoft.com/office/powerpoint/2010/main" val="1605073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ET lesson 4a.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 focus question in their science notebooks and draw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a:t>
            </a:r>
            <a:r>
              <a:rPr lang="en-US" baseline="0" dirty="0"/>
              <a:t> min</a:t>
            </a:r>
          </a:p>
          <a:p>
            <a:endParaRPr lang="en-US" baseline="0" dirty="0"/>
          </a:p>
          <a:p>
            <a:pPr marL="0" lvl="1"/>
            <a:r>
              <a:rPr lang="en-US" sz="1200" kern="1200" dirty="0">
                <a:solidFill>
                  <a:schemeClr val="tx1"/>
                </a:solidFill>
                <a:latin typeface="+mn-lt"/>
                <a:ea typeface="+mn-ea"/>
                <a:cs typeface="+mn-cs"/>
              </a:rPr>
              <a:t>a. Have participants locate ET handout 4.1 (Mumford and Leroy’s Big Crash, Part 3) in their lesson plans binders. They’ll also need to use lesson handouts 3.1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3.2</a:t>
            </a:r>
            <a:r>
              <a:rPr lang="en-US" sz="1200" kern="1200" baseline="0" dirty="0">
                <a:solidFill>
                  <a:schemeClr val="tx1"/>
                </a:solidFill>
                <a:latin typeface="+mn-lt"/>
                <a:ea typeface="+mn-ea"/>
                <a:cs typeface="+mn-cs"/>
              </a:rPr>
              <a:t> and PD handout </a:t>
            </a:r>
            <a:r>
              <a:rPr lang="en-US" sz="1200" kern="1200" dirty="0">
                <a:solidFill>
                  <a:schemeClr val="tx1"/>
                </a:solidFill>
                <a:latin typeface="+mn-lt"/>
                <a:ea typeface="+mn-ea"/>
                <a:cs typeface="+mn-cs"/>
              </a:rPr>
              <a:t>6.10 as resources for this investigation.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part 3 of the story as participants follow along. Then discuss how Mumford’s energy changed costumes as he coasted from the top of the hill to the bottom. Focus on potential and kinetic energy, as well as energy increasing or decreasing.</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 questions on the slide with an elbow partner and write your answers in your science notebooks. Make sure to include science ideas about energy and evidence from the handouts to support your answers.”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and evidence with the group. Probe participants’ responses and elicit differing points of view and evidence.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During this discussion, record key ideas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participants are having trouble with the concept of energy changing costumes, use the </a:t>
            </a:r>
            <a:r>
              <a:rPr lang="en-US" sz="1050" kern="1200" dirty="0">
                <a:solidFill>
                  <a:schemeClr val="tx1"/>
                </a:solidFill>
                <a:latin typeface="+mn-lt"/>
                <a:ea typeface="+mn-ea"/>
                <a:cs typeface="+mn-cs"/>
              </a:rPr>
              <a:t>ramp</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and</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marble</a:t>
            </a:r>
            <a:r>
              <a:rPr lang="en-US" sz="1200" kern="1200" dirty="0">
                <a:solidFill>
                  <a:schemeClr val="tx1"/>
                </a:solidFill>
                <a:latin typeface="+mn-lt"/>
                <a:ea typeface="+mn-ea"/>
                <a:cs typeface="+mn-cs"/>
              </a:rPr>
              <a:t> model to demonstrate</a:t>
            </a:r>
            <a:r>
              <a:rPr lang="en-US" sz="1200" kern="1200" baseline="0" dirty="0">
                <a:solidFill>
                  <a:schemeClr val="tx1"/>
                </a:solidFill>
                <a:latin typeface="+mn-lt"/>
                <a:ea typeface="+mn-ea"/>
                <a:cs typeface="+mn-cs"/>
              </a:rPr>
              <a:t> where energy transformations are taking place</a:t>
            </a:r>
            <a:r>
              <a:rPr lang="en-US" sz="105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2936584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Invite participants to share their ideas for answering the question, using science ideas about energy and evidence from the previous investigation.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a:t>
            </a:r>
            <a:r>
              <a:rPr lang="en-US" sz="1200" kern="1200" dirty="0">
                <a:solidFill>
                  <a:schemeClr val="tx1"/>
                </a:solidFill>
                <a:effectLst/>
                <a:latin typeface="+mn-lt"/>
                <a:ea typeface="+mn-ea"/>
                <a:cs typeface="+mn-cs"/>
              </a:rPr>
              <a:t>one idea about the science content storyline that she or he thinks is really important.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key science ideas on the slide that answer the focus question. Emphasize that participants’ observations helped shape these responses.</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c. Have participants copy these science ideas into their science notebooks under the focus question.</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dirty="0"/>
          </a:p>
        </p:txBody>
      </p:sp>
    </p:spTree>
    <p:extLst>
      <p:ext uri="{BB962C8B-B14F-4D97-AF65-F5344CB8AC3E}">
        <p14:creationId xmlns:p14="http://schemas.microsoft.com/office/powerpoint/2010/main" val="1605073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STeLLA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52445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STeLLA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137160" indent="-137160">
              <a:buFont typeface="Arial" pitchFamily="34" charset="0"/>
              <a:buChar char="•"/>
            </a:pPr>
            <a:r>
              <a:rPr lang="en-US" sz="1200" kern="1200" dirty="0">
                <a:solidFill>
                  <a:schemeClr val="tx1"/>
                </a:solidFill>
                <a:latin typeface="+mn-lt"/>
                <a:ea typeface="+mn-ea"/>
                <a:cs typeface="+mn-cs"/>
              </a:rPr>
              <a:t>Avoid activities that are only topically related (e.g., something about plants); instead, activities should focus on a specific science idea that is closely linked to the main learning goal (e.g., Plants get their food by making it out of carbon dioxide, water, and light energy).</a:t>
            </a:r>
          </a:p>
          <a:p>
            <a:pPr marL="137160" indent="-13716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a:t>
            </a:r>
            <a:r>
              <a:rPr lang="en-US" sz="1200" kern="1200">
                <a:solidFill>
                  <a:schemeClr val="tx1"/>
                </a:solidFill>
                <a:latin typeface="+mn-lt"/>
                <a:ea typeface="+mn-ea"/>
                <a:cs typeface="+mn-cs"/>
              </a:rPr>
              <a:t>only loosely related </a:t>
            </a:r>
            <a:r>
              <a:rPr lang="en-US" sz="1200" kern="1200" dirty="0">
                <a:solidFill>
                  <a:schemeClr val="tx1"/>
                </a:solidFill>
                <a:latin typeface="+mn-lt"/>
                <a:ea typeface="+mn-ea"/>
                <a:cs typeface="+mn-cs"/>
              </a:rPr>
              <a:t>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42</a:t>
            </a:fld>
            <a:endParaRPr lang="en-US" dirty="0"/>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769764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43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three video clips from one Energy Transfer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 learning goal and focus question on the slide. Then introduce the analysis question: </a:t>
            </a:r>
            <a:r>
              <a:rPr lang="en-US" sz="1200" i="1" kern="1200" dirty="0">
                <a:solidFill>
                  <a:schemeClr val="tx1"/>
                </a:solidFill>
                <a:latin typeface="+mn-lt"/>
                <a:ea typeface="+mn-ea"/>
                <a:cs typeface="+mn-cs"/>
              </a:rPr>
              <a:t>Are the activities well matched to the main learning goal?</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11045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50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and read the main learning goal at the top of page 1. Then orient them to part 1 of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clip:</a:t>
            </a:r>
            <a:r>
              <a:rPr lang="en-US" sz="1200" kern="1200" dirty="0">
                <a:solidFill>
                  <a:schemeClr val="tx1"/>
                </a:solidFill>
                <a:latin typeface="+mn-lt"/>
                <a:ea typeface="+mn-ea"/>
                <a:cs typeface="+mn-cs"/>
              </a:rPr>
              <a:t> Have participants read the lesson context at the top of the corresponding video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44</a:t>
            </a:fld>
            <a:endParaRPr lang="en-US" dirty="0"/>
          </a:p>
        </p:txBody>
      </p:sp>
    </p:spTree>
    <p:extLst>
      <p:ext uri="{BB962C8B-B14F-4D97-AF65-F5344CB8AC3E}">
        <p14:creationId xmlns:p14="http://schemas.microsoft.com/office/powerpoint/2010/main" val="2444682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Assess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marble’s potential energy is greater at the top of the ramp than halfway down the ramp or at the bottom.</a:t>
            </a:r>
          </a:p>
          <a:p>
            <a:pPr marL="137160" indent="-137160">
              <a:buFont typeface="Arial" pitchFamily="34" charset="0"/>
              <a:buChar char="•"/>
            </a:pPr>
            <a:r>
              <a:rPr lang="en-US" sz="1200" kern="1200" dirty="0">
                <a:solidFill>
                  <a:schemeClr val="tx1"/>
                </a:solidFill>
                <a:latin typeface="+mn-lt"/>
                <a:ea typeface="+mn-ea"/>
                <a:cs typeface="+mn-cs"/>
              </a:rPr>
              <a:t>Potential energy is transformed to kinetic energy as the marble rolls down the ramp.</a:t>
            </a:r>
          </a:p>
          <a:p>
            <a:pPr marL="137160" indent="-137160">
              <a:buFont typeface="Arial" pitchFamily="34" charset="0"/>
              <a:buChar char="•"/>
            </a:pPr>
            <a:r>
              <a:rPr lang="en-US" sz="1200" kern="1200" dirty="0">
                <a:solidFill>
                  <a:schemeClr val="tx1"/>
                </a:solidFill>
                <a:latin typeface="+mn-lt"/>
                <a:ea typeface="+mn-ea"/>
                <a:cs typeface="+mn-cs"/>
              </a:rPr>
              <a:t>The marble’s kinetic energy is greatest at the bottom of the ramp than halfway down the ramp or at the top.</a:t>
            </a:r>
          </a:p>
          <a:p>
            <a:pPr marL="137160" indent="-137160">
              <a:buFont typeface="Arial" pitchFamily="34" charset="0"/>
              <a:buChar char="•"/>
            </a:pPr>
            <a:r>
              <a:rPr lang="en-US" sz="1200" kern="1200" dirty="0">
                <a:solidFill>
                  <a:schemeClr val="tx1"/>
                </a:solidFill>
                <a:latin typeface="+mn-lt"/>
                <a:ea typeface="+mn-ea"/>
                <a:cs typeface="+mn-cs"/>
              </a:rPr>
              <a:t>Potential energy decreases as kinetic energy increases.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1696887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aseline="0" dirty="0"/>
              <a:t>10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p>
          <a:p>
            <a:pPr lvl="0" fontAlgn="base"/>
            <a:endParaRPr lang="en-US" sz="1200" u="none" strike="noStrike" kern="1200" dirty="0">
              <a:solidFill>
                <a:schemeClr val="tx1"/>
              </a:solidFill>
              <a:effectLst/>
              <a:latin typeface="+mn-lt"/>
              <a:ea typeface="+mn-ea"/>
              <a:cs typeface="+mn-cs"/>
            </a:endParaRPr>
          </a:p>
          <a:p>
            <a:pPr marL="0" lvl="1"/>
            <a:r>
              <a:rPr lang="en-US" sz="1200" u="none" strike="noStrike" kern="1200" dirty="0">
                <a:solidFill>
                  <a:schemeClr val="tx1"/>
                </a:solidFill>
                <a:effectLst/>
                <a:latin typeface="+mn-lt"/>
                <a:ea typeface="+mn-ea"/>
                <a:cs typeface="+mn-cs"/>
              </a:rPr>
              <a:t>a. </a:t>
            </a:r>
            <a:r>
              <a:rPr lang="en-US" sz="1200" b="1" kern="1200" dirty="0">
                <a:solidFill>
                  <a:schemeClr val="tx1"/>
                </a:solidFill>
                <a:latin typeface="+mn-lt"/>
                <a:ea typeface="+mn-ea"/>
                <a:cs typeface="+mn-cs"/>
              </a:rPr>
              <a:t>Individuals (2–3 min):</a:t>
            </a:r>
            <a:r>
              <a:rPr lang="en-US" sz="1200" kern="1200" dirty="0">
                <a:solidFill>
                  <a:schemeClr val="tx1"/>
                </a:solidFill>
                <a:latin typeface="+mn-lt"/>
                <a:ea typeface="+mn-ea"/>
                <a:cs typeface="+mn-cs"/>
              </a:rPr>
              <a:t> “Think about how well the activities on the slide are matched to the main learning goal. Be prepared to give a rationale for your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reasoning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Activity 2 is much more closely matched to the learning goal than activity 1. When one weighted cart is pushed into a stationary cart, the stationary cart will start to move (energy transfer). There is also a sound when the collision occurs, which denotes an energy transformation. </a:t>
            </a:r>
            <a:endParaRPr lang="en-US" dirty="0"/>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BFDBD007-306A-4E2D-A3BC-6B9A474680F5}" type="slidenum">
              <a:rPr lang="en-US" smtClean="0"/>
              <a:pPr eaLnBrk="1" hangingPunct="1"/>
              <a:t>46</a:t>
            </a:fld>
            <a:endParaRPr lang="en-US" dirty="0"/>
          </a:p>
        </p:txBody>
      </p:sp>
    </p:spTree>
    <p:extLst>
      <p:ext uri="{BB962C8B-B14F-4D97-AF65-F5344CB8AC3E}">
        <p14:creationId xmlns:p14="http://schemas.microsoft.com/office/powerpoint/2010/main" val="3969430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pPr defTabSz="881390">
              <a:defRPr/>
            </a:pPr>
            <a:r>
              <a:rPr lang="en-US" dirty="0"/>
              <a:t>a. Remind participants of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83915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1845617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49</a:t>
            </a:fld>
            <a:endParaRPr lang="en-US" dirty="0"/>
          </a:p>
        </p:txBody>
      </p:sp>
    </p:spTree>
    <p:extLst>
      <p:ext uri="{BB962C8B-B14F-4D97-AF65-F5344CB8AC3E}">
        <p14:creationId xmlns:p14="http://schemas.microsoft.com/office/powerpoint/2010/main" val="274310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1</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50</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(handout 6.11 in PD program binder). </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3994701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51</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52</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latin typeface="+mn-lt"/>
                <a:ea typeface="+mn-ea"/>
                <a:cs typeface="+mn-cs"/>
              </a:rPr>
              <a:t>a. “Today we’ll be looking at four new STeLLA strategies. Three of them are Science Content Storyline Lens strategies, and one is a Student Thinking Lens strategy. Throughout the session, think about how these strategies are different from one another and how they are closely linked to each other.”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336999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8743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STeLLA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365760" indent="-182880">
              <a:buFont typeface="Arial" pitchFamily="34" charset="0"/>
              <a:buChar char="•"/>
            </a:pPr>
            <a:r>
              <a:rPr lang="en-US" sz="1200" kern="1200" dirty="0">
                <a:solidFill>
                  <a:schemeClr val="tx1"/>
                </a:solidFill>
                <a:latin typeface="+mn-lt"/>
                <a:ea typeface="+mn-ea"/>
                <a:cs typeface="+mn-cs"/>
              </a:rPr>
              <a:t>STeLLA strategies B, I, and 7 are like bookends that mark the beginning and end of a lesson. The science ideas used in the summary should match the focus question from the beginning of the lesson, and both the focus question and the summary should match the lesson’s main learning goal.</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365760" indent="-182880">
              <a:buFont typeface="Arial" pitchFamily="34" charset="0"/>
              <a:buChar char="•"/>
            </a:pPr>
            <a:r>
              <a:rPr lang="en-US" sz="1200" kern="1200" dirty="0">
                <a:solidFill>
                  <a:schemeClr val="tx1"/>
                </a:solidFill>
                <a:latin typeface="+mn-lt"/>
                <a:ea typeface="+mn-ea"/>
                <a:cs typeface="+mn-cs"/>
              </a:rPr>
              <a:t>Focus questions are always used in RESPeCT lesson plans because they’re useful in engaging student interest, making their thinking visible, and eliciting initial ideas at the beginning of a lesson. When posed at the end of a lesson, focus questions challenge students to use new ideas developed during the lesson. </a:t>
            </a:r>
          </a:p>
          <a:p>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250790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10311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84625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8803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92159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764702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9261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92972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5943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9044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334839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55465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861974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53668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52159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325925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81171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37029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23021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57423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567493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603387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112014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57201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17084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962410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442423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83335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94925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28445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700021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25161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68717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24.xml"/><Relationship Id="rId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664428790"/>
      </p:ext>
    </p:extLst>
  </p:cSld>
  <p:clrMap bg1="lt1" tx1="dk1" bg2="lt2" tx2="dk2" accent1="accent1" accent2="accent2" accent3="accent3" accent4="accent4" accent5="accent5" accent6="accent6" hlink="hlink" folHlink="folHlink"/>
  <p:sldLayoutIdLst>
    <p:sldLayoutId id="2147483689"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464401718"/>
      </p:ext>
    </p:extLst>
  </p:cSld>
  <p:clrMap bg1="lt1" tx1="dk1" bg2="lt2" tx2="dk2" accent1="accent1" accent2="accent2" accent3="accent3" accent4="accent4" accent5="accent5" accent6="accent6" hlink="hlink" folHlink="folHlink"/>
  <p:sldLayoutIdLst>
    <p:sldLayoutId id="2147483691"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724865887"/>
      </p:ext>
    </p:extLst>
  </p:cSld>
  <p:clrMap bg1="lt1" tx1="dk1" bg2="lt2" tx2="dk2" accent1="accent1" accent2="accent2" accent3="accent3" accent4="accent4" accent5="accent5" accent6="accent6" hlink="hlink" folHlink="folHlink"/>
  <p:sldLayoutIdLst>
    <p:sldLayoutId id="2147483693"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1292936395"/>
      </p:ext>
    </p:extLst>
  </p:cSld>
  <p:clrMap bg1="lt1" tx1="dk1" bg2="lt2" tx2="dk2" accent1="accent1" accent2="accent2" accent3="accent3" accent4="accent4" accent5="accent5" accent6="accent6" hlink="hlink" folHlink="folHlink"/>
  <p:sldLayoutIdLst>
    <p:sldLayoutId id="2147483695" r:id="rId1"/>
    <p:sldLayoutId id="2147483720"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457678109"/>
      </p:ext>
    </p:extLst>
  </p:cSld>
  <p:clrMap bg1="lt1" tx1="dk1" bg2="lt2" tx2="dk2" accent1="accent1" accent2="accent2" accent3="accent3" accent4="accent4" accent5="accent5" accent6="accent6" hlink="hlink" folHlink="folHlink"/>
  <p:sldLayoutIdLst>
    <p:sldLayoutId id="2147483697" r:id="rId1"/>
    <p:sldLayoutId id="2147483719"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037016466"/>
      </p:ext>
    </p:extLst>
  </p:cSld>
  <p:clrMap bg1="lt1" tx1="dk1" bg2="lt2" tx2="dk2" accent1="accent1" accent2="accent2" accent3="accent3" accent4="accent4" accent5="accent5" accent6="accent6" hlink="hlink" folHlink="folHlink"/>
  <p:sldLayoutIdLst>
    <p:sldLayoutId id="2147483699" r:id="rId1"/>
    <p:sldLayoutId id="2147483718"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191016876"/>
      </p:ext>
    </p:extLst>
  </p:cSld>
  <p:clrMap bg1="lt1" tx1="dk1" bg2="lt2" tx2="dk2" accent1="accent1" accent2="accent2" accent3="accent3" accent4="accent4" accent5="accent5" accent6="accent6" hlink="hlink" folHlink="folHlink"/>
  <p:sldLayoutIdLst>
    <p:sldLayoutId id="2147483701"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5047298"/>
      </p:ext>
    </p:extLst>
  </p:cSld>
  <p:clrMap bg1="lt1" tx1="dk1" bg2="lt2" tx2="dk2" accent1="accent1" accent2="accent2" accent3="accent3" accent4="accent4" accent5="accent5" accent6="accent6" hlink="hlink" folHlink="folHlink"/>
  <p:sldLayoutIdLst>
    <p:sldLayoutId id="2147483703"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518443433"/>
      </p:ext>
    </p:extLst>
  </p:cSld>
  <p:clrMap bg1="lt1" tx1="dk1" bg2="lt2" tx2="dk2" accent1="accent1" accent2="accent2" accent3="accent3" accent4="accent4" accent5="accent5" accent6="accent6" hlink="hlink" folHlink="folHlink"/>
  <p:sldLayoutIdLst>
    <p:sldLayoutId id="2147483705"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539964883"/>
      </p:ext>
    </p:extLst>
  </p:cSld>
  <p:clrMap bg1="lt1" tx1="dk1" bg2="lt2" tx2="dk2" accent1="accent1" accent2="accent2" accent3="accent3" accent4="accent4" accent5="accent5" accent6="accent6" hlink="hlink" folHlink="folHlink"/>
  <p:sldLayoutIdLst>
    <p:sldLayoutId id="2147483707"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4046710687"/>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225504432"/>
      </p:ext>
    </p:extLst>
  </p:cSld>
  <p:clrMap bg1="lt1" tx1="dk1" bg2="lt2" tx2="dk2" accent1="accent1" accent2="accent2" accent3="accent3" accent4="accent4" accent5="accent5" accent6="accent6" hlink="hlink" folHlink="folHlink"/>
  <p:sldLayoutIdLst>
    <p:sldLayoutId id="2147483709"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812511068"/>
      </p:ext>
    </p:extLst>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70370322"/>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26" r:id="rId3"/>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1609463293"/>
      </p:ext>
    </p:extLst>
  </p:cSld>
  <p:clrMap bg1="lt1" tx1="dk1" bg2="lt2" tx2="dk2" accent1="accent1" accent2="accent2" accent3="accent3" accent4="accent4" accent5="accent5" accent6="accent6" hlink="hlink" folHlink="folHlink"/>
  <p:sldLayoutIdLst>
    <p:sldLayoutId id="2147483715" r:id="rId1"/>
    <p:sldLayoutId id="2147483721" r:id="rId2"/>
    <p:sldLayoutId id="2147483722" r:id="rId3"/>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915994662"/>
      </p:ext>
    </p:extLst>
  </p:cSld>
  <p:clrMap bg1="lt1" tx1="dk1" bg2="lt2" tx2="dk2" accent1="accent1" accent2="accent2" accent3="accent3" accent4="accent4" accent5="accent5" accent6="accent6" hlink="hlink" folHlink="folHlink"/>
  <p:sldLayoutIdLst>
    <p:sldLayoutId id="2147483717" r:id="rId1"/>
    <p:sldLayoutId id="2147483723" r:id="rId2"/>
    <p:sldLayoutId id="2147483724" r:id="rId3"/>
    <p:sldLayoutId id="2147483730" r:id="rId4"/>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985989916"/>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307270059"/>
      </p:ext>
    </p:extLst>
  </p:cSld>
  <p:clrMap bg1="lt1" tx1="dk1" bg2="lt2" tx2="dk2" accent1="accent1" accent2="accent2" accent3="accent3" accent4="accent4" accent5="accent5" accent6="accent6" hlink="hlink" folHlink="folHlink"/>
  <p:sldLayoutIdLst>
    <p:sldLayoutId id="2147483677"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998231362"/>
      </p:ext>
    </p:extLst>
  </p:cSld>
  <p:clrMap bg1="lt1" tx1="dk1" bg2="lt2" tx2="dk2" accent1="accent1" accent2="accent2" accent3="accent3" accent4="accent4" accent5="accent5" accent6="accent6" hlink="hlink" folHlink="folHlink"/>
  <p:sldLayoutIdLst>
    <p:sldLayoutId id="2147483679"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3185627827"/>
      </p:ext>
    </p:extLst>
  </p:cSld>
  <p:clrMap bg1="lt1" tx1="dk1" bg2="lt2" tx2="dk2" accent1="accent1" accent2="accent2" accent3="accent3" accent4="accent4" accent5="accent5" accent6="accent6" hlink="hlink" folHlink="folHlink"/>
  <p:sldLayoutIdLst>
    <p:sldLayoutId id="2147483681"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2601503323"/>
      </p:ext>
    </p:extLst>
  </p:cSld>
  <p:clrMap bg1="lt1" tx1="dk1" bg2="lt2" tx2="dk2" accent1="accent1" accent2="accent2" accent3="accent3" accent4="accent4" accent5="accent5" accent6="accent6" hlink="hlink" folHlink="folHlink"/>
  <p:sldLayoutIdLst>
    <p:sldLayoutId id="2147483683"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1578469818"/>
      </p:ext>
    </p:extLst>
  </p:cSld>
  <p:clrMap bg1="lt1" tx1="dk1" bg2="lt2" tx2="dk2" accent1="accent1" accent2="accent2" accent3="accent3" accent4="accent4" accent5="accent5" accent6="accent6" hlink="hlink" folHlink="folHlink"/>
  <p:sldLayoutIdLst>
    <p:sldLayoutId id="2147483685"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dirty="0"/>
          </a:p>
        </p:txBody>
      </p:sp>
    </p:spTree>
    <p:extLst>
      <p:ext uri="{BB962C8B-B14F-4D97-AF65-F5344CB8AC3E}">
        <p14:creationId xmlns:p14="http://schemas.microsoft.com/office/powerpoint/2010/main" val="1641262822"/>
      </p:ext>
    </p:extLst>
  </p:cSld>
  <p:clrMap bg1="lt1" tx1="dk1" bg2="lt2" tx2="dk2" accent1="accent1" accent2="accent2" accent3="accent3" accent4="accent4" accent5="accent5" accent6="accent6" hlink="hlink" folHlink="folHlink"/>
  <p:sldLayoutIdLst>
    <p:sldLayoutId id="2147483687"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XXRKZX_8KR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embed/HJAdQwRGd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RoJ7aJphmv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embed/jVdgeScIhD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emf"/><Relationship Id="rId2" Type="http://schemas.openxmlformats.org/officeDocument/2006/relationships/slideLayout" Target="../slideLayouts/slideLayout3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embed/u7zSrAOcJ4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youtube.com/embed/2_lW5Q9c6Jk" TargetMode="External"/><Relationship Id="rId4" Type="http://schemas.openxmlformats.org/officeDocument/2006/relationships/hyperlink" Target="https://www.youtube.com/embed/_hhot-mf3q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1F497D"/>
                </a:solidFill>
                <a:latin typeface="Lucida Sans Unicode" pitchFamily="34" charset="0"/>
              </a:rPr>
              <a:t>RESPeCT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email">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four video clips from the beginning and end of an Energy Transfer lesson.  </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19200"/>
            <a:ext cx="8229600" cy="48006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for the first two video clips at the top of the transcripts (handouts 6.2 and 6.3).</a:t>
            </a:r>
          </a:p>
          <a:p>
            <a:pPr marL="365760" indent="-365760" eaLnBrk="1" hangingPunct="1">
              <a:spcBef>
                <a:spcPts val="800"/>
              </a:spcBef>
              <a:buAutoNum type="arabicPeriod" startAt="2"/>
            </a:pPr>
            <a:r>
              <a:rPr lang="en-US" sz="2800" dirty="0"/>
              <a:t>Watch each video clip, keeping in mind the criteria for strategy B.</a:t>
            </a:r>
          </a:p>
          <a:p>
            <a:pPr marL="365760" indent="-365760" eaLnBrk="1" hangingPunct="1">
              <a:spcBef>
                <a:spcPts val="800"/>
              </a:spcBef>
              <a:buAutoNum type="arabicPeriod" startAt="2"/>
            </a:pPr>
            <a:r>
              <a:rPr lang="en-US" sz="2800" dirty="0"/>
              <a:t>Analyze each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3824785" y="6164970"/>
            <a:ext cx="5334000" cy="677108"/>
          </a:xfrm>
          <a:prstGeom prst="rect">
            <a:avLst/>
          </a:prstGeom>
          <a:noFill/>
        </p:spPr>
        <p:txBody>
          <a:bodyPr wrap="square" rtlCol="0">
            <a:spAutoFit/>
          </a:bodyPr>
          <a:lstStyle/>
          <a:p>
            <a:r>
              <a:rPr lang="en-US" sz="2000" dirty="0">
                <a:solidFill>
                  <a:srgbClr val="0070C0"/>
                </a:solidFill>
                <a:latin typeface="Calibri" pitchFamily="34" charset="0"/>
              </a:rPr>
              <a:t>Links to video clips: </a:t>
            </a:r>
            <a:r>
              <a:rPr lang="en-US" dirty="0">
                <a:solidFill>
                  <a:srgbClr val="0070C0"/>
                </a:solidFill>
                <a:latin typeface="Calibri" pitchFamily="34" charset="0"/>
                <a:hlinkClick r:id="rId3"/>
              </a:rPr>
              <a:t>6.1_stella_et_bernstein_L2_c1</a:t>
            </a:r>
            <a:r>
              <a:rPr lang="en-US" dirty="0">
                <a:solidFill>
                  <a:srgbClr val="0070C0"/>
                </a:solidFill>
                <a:latin typeface="Calibri" pitchFamily="34" charset="0"/>
              </a:rPr>
              <a:t>; </a:t>
            </a:r>
          </a:p>
          <a:p>
            <a:r>
              <a:rPr lang="en-US" dirty="0">
                <a:solidFill>
                  <a:srgbClr val="0070C0"/>
                </a:solidFill>
                <a:latin typeface="Calibri" pitchFamily="34" charset="0"/>
              </a:rPr>
              <a:t>		    </a:t>
            </a:r>
            <a:r>
              <a:rPr lang="en-US" dirty="0">
                <a:solidFill>
                  <a:srgbClr val="0070C0"/>
                </a:solidFill>
                <a:latin typeface="Calibri" pitchFamily="34" charset="0"/>
                <a:hlinkClick r:id="rId4"/>
              </a:rPr>
              <a:t>6.2_stella_et_knight _L5_c1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48768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Read the lesson context for the next two video clips at the top of each transcript (handouts 6.5 and 6.6). </a:t>
            </a:r>
          </a:p>
          <a:p>
            <a:pPr marL="365760" indent="-365760" eaLnBrk="1" hangingPunct="1">
              <a:spcBef>
                <a:spcPts val="600"/>
              </a:spcBef>
              <a:buAutoNum type="arabicPeriod"/>
            </a:pPr>
            <a:r>
              <a:rPr lang="en-US" sz="2800" dirty="0"/>
              <a:t>Watch each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3276600" y="6123057"/>
            <a:ext cx="5867400" cy="707886"/>
          </a:xfrm>
          <a:prstGeom prst="rect">
            <a:avLst/>
          </a:prstGeom>
          <a:noFill/>
        </p:spPr>
        <p:txBody>
          <a:bodyPr wrap="square" rtlCol="0">
            <a:spAutoFit/>
          </a:bodyPr>
          <a:lstStyle/>
          <a:p>
            <a:r>
              <a:rPr lang="en-US" sz="2000" dirty="0">
                <a:solidFill>
                  <a:srgbClr val="0070C0"/>
                </a:solidFill>
                <a:latin typeface="Calibri" pitchFamily="34" charset="0"/>
              </a:rPr>
              <a:t>Link to video clips: </a:t>
            </a:r>
            <a:r>
              <a:rPr lang="en-US" sz="2000" dirty="0">
                <a:solidFill>
                  <a:srgbClr val="0070C0"/>
                </a:solidFill>
                <a:latin typeface="Calibri" pitchFamily="34" charset="0"/>
                <a:hlinkClick r:id="rId3"/>
              </a:rPr>
              <a:t>6.3_stella_et_bernstein_L3_c3a-d</a:t>
            </a:r>
            <a:r>
              <a:rPr lang="en-US" sz="2000" dirty="0">
                <a:solidFill>
                  <a:srgbClr val="0070C0"/>
                </a:solidFill>
                <a:latin typeface="Calibri" pitchFamily="34" charset="0"/>
              </a:rPr>
              <a:t>; </a:t>
            </a:r>
          </a:p>
          <a:p>
            <a:r>
              <a:rPr lang="en-US" sz="2000" dirty="0">
                <a:solidFill>
                  <a:srgbClr val="0070C0"/>
                </a:solidFill>
                <a:latin typeface="Calibri" pitchFamily="34" charset="0"/>
              </a:rPr>
              <a:t>		  </a:t>
            </a:r>
            <a:r>
              <a:rPr lang="en-US" sz="2000" dirty="0">
                <a:solidFill>
                  <a:srgbClr val="0070C0"/>
                </a:solidFill>
                <a:latin typeface="Calibri" pitchFamily="34" charset="0"/>
                <a:hlinkClick r:id="rId4"/>
              </a:rPr>
              <a:t>6.4_stella_et_knight_L5_c5 </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Autofit/>
          </a:bodyPr>
          <a:lstStyle/>
          <a:p>
            <a:r>
              <a:rPr lang="en-US" dirty="0"/>
              <a:t>Energy Transfer Lesson Plans: Reading and Analysis</a:t>
            </a:r>
          </a:p>
        </p:txBody>
      </p:sp>
      <p:sp>
        <p:nvSpPr>
          <p:cNvPr id="3" name="Content Placeholder 2"/>
          <p:cNvSpPr>
            <a:spLocks noGrp="1"/>
          </p:cNvSpPr>
          <p:nvPr>
            <p:ph idx="1"/>
          </p:nvPr>
        </p:nvSpPr>
        <p:spPr>
          <a:xfrm>
            <a:off x="457200" y="1905000"/>
            <a:ext cx="8229600" cy="4572000"/>
          </a:xfrm>
        </p:spPr>
        <p:txBody>
          <a:bodyPr>
            <a:normAutofit lnSpcReduction="10000"/>
          </a:bodyPr>
          <a:lstStyle/>
          <a:p>
            <a:pPr marL="365760" indent="-365760">
              <a:buFont typeface="+mj-lt"/>
              <a:buAutoNum type="arabicPeriod"/>
            </a:pPr>
            <a:r>
              <a:rPr lang="en-US" sz="3200" dirty="0"/>
              <a:t>Examine the main learning goal, the lesson focus question, and the lesson summary for your assigned Energy Transfer lesson plan (parts A 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300"/>
              </a:spcBef>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energy Transfer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162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4</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84480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cap="none" dirty="0"/>
              <a:t>Review: Science Ideas about Energy</a:t>
            </a:r>
          </a:p>
        </p:txBody>
      </p:sp>
      <p:sp>
        <p:nvSpPr>
          <p:cNvPr id="3" name="Text Placeholder 2"/>
          <p:cNvSpPr>
            <a:spLocks noGrp="1"/>
          </p:cNvSpPr>
          <p:nvPr>
            <p:ph idx="1"/>
          </p:nvPr>
        </p:nvSpPr>
        <p:spPr>
          <a:xfrm>
            <a:off x="609600" y="1447800"/>
            <a:ext cx="8077200" cy="4876800"/>
          </a:xfrm>
        </p:spPr>
        <p:txBody>
          <a:bodyPr>
            <a:noAutofit/>
          </a:bodyPr>
          <a:lstStyle/>
          <a:p>
            <a:pPr marL="365760" indent="-365760">
              <a:spcBef>
                <a:spcPts val="0"/>
              </a:spcBef>
            </a:pPr>
            <a:r>
              <a:rPr lang="en-US" sz="3200" dirty="0"/>
              <a:t>Review the information about </a:t>
            </a:r>
            <a:br>
              <a:rPr lang="en-US" sz="3200" dirty="0"/>
            </a:br>
            <a:r>
              <a:rPr lang="en-US" sz="3200" dirty="0"/>
              <a:t>science ideas in the strategies </a:t>
            </a:r>
            <a:br>
              <a:rPr lang="en-US" sz="3200" dirty="0"/>
            </a:br>
            <a:r>
              <a:rPr lang="en-US" sz="3200" dirty="0"/>
              <a:t>booklet (Student Ideas and </a:t>
            </a:r>
            <a:br>
              <a:rPr lang="en-US" sz="3200" dirty="0"/>
            </a:br>
            <a:r>
              <a:rPr lang="en-US" sz="3200" dirty="0"/>
              <a:t>Science Ideas Defined).</a:t>
            </a:r>
          </a:p>
          <a:p>
            <a:pPr marL="365760" indent="-365760">
              <a:spcBef>
                <a:spcPts val="1200"/>
              </a:spcBef>
            </a:pPr>
            <a:r>
              <a:rPr lang="en-US" sz="3200" b="1" dirty="0"/>
              <a:t>Think: </a:t>
            </a:r>
            <a:r>
              <a:rPr lang="en-US" sz="3200" dirty="0"/>
              <a:t>What three science ideas about energy did you retain from the previous content deepening session? List them in your notebook.</a:t>
            </a:r>
          </a:p>
          <a:p>
            <a:pPr marL="365760" indent="-365760">
              <a:spcBef>
                <a:spcPts val="1200"/>
              </a:spcBef>
            </a:pPr>
            <a:r>
              <a:rPr lang="en-US" sz="3200" b="1" dirty="0"/>
              <a:t>Pairs: </a:t>
            </a:r>
            <a:r>
              <a:rPr lang="en-US" sz="3200" dirty="0"/>
              <a:t>Share your list with an elbow partner.</a:t>
            </a:r>
          </a:p>
        </p:txBody>
      </p:sp>
      <p:grpSp>
        <p:nvGrpSpPr>
          <p:cNvPr id="4" name="Group 3"/>
          <p:cNvGrpSpPr/>
          <p:nvPr/>
        </p:nvGrpSpPr>
        <p:grpSpPr>
          <a:xfrm>
            <a:off x="6477000" y="1447800"/>
            <a:ext cx="2057400" cy="2057400"/>
            <a:chOff x="762000" y="1946209"/>
            <a:chExt cx="2057400" cy="2057400"/>
          </a:xfrm>
        </p:grpSpPr>
        <p:sp>
          <p:nvSpPr>
            <p:cNvPr id="5" name="Oval 4"/>
            <p:cNvSpPr/>
            <p:nvPr/>
          </p:nvSpPr>
          <p:spPr>
            <a:xfrm>
              <a:off x="762000" y="1946209"/>
              <a:ext cx="2057400" cy="2057400"/>
            </a:xfrm>
            <a:prstGeom prst="ellipse">
              <a:avLst/>
            </a:prstGeom>
            <a:solidFill>
              <a:srgbClr val="FFFFFF"/>
            </a:solidFill>
            <a:ln>
              <a:solidFill>
                <a:srgbClr val="008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prstClr val="white"/>
                  </a:solidFill>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2133600"/>
              <a:ext cx="1112012" cy="1676400"/>
            </a:xfrm>
            <a:prstGeom prst="rect">
              <a:avLst/>
            </a:prstGeom>
          </p:spPr>
        </p:pic>
      </p:grpSp>
    </p:spTree>
    <p:extLst>
      <p:ext uri="{BB962C8B-B14F-4D97-AF65-F5344CB8AC3E}">
        <p14:creationId xmlns:p14="http://schemas.microsoft.com/office/powerpoint/2010/main" val="279724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226820"/>
            <a:ext cx="8229600" cy="4937760"/>
          </a:xfrm>
          <a:prstGeom prst="rect">
            <a:avLst/>
          </a:prstGeom>
        </p:spPr>
      </p:pic>
      <p:sp>
        <p:nvSpPr>
          <p:cNvPr id="2" name="Title 1"/>
          <p:cNvSpPr>
            <a:spLocks noGrp="1"/>
          </p:cNvSpPr>
          <p:nvPr>
            <p:ph type="title"/>
          </p:nvPr>
        </p:nvSpPr>
        <p:spPr>
          <a:xfrm>
            <a:off x="609600" y="381000"/>
            <a:ext cx="8153400" cy="990600"/>
          </a:xfrm>
        </p:spPr>
        <p:txBody>
          <a:bodyPr/>
          <a:lstStyle/>
          <a:p>
            <a:r>
              <a:rPr lang="en-US" dirty="0"/>
              <a:t>Review: Forms of Energy</a:t>
            </a:r>
          </a:p>
        </p:txBody>
      </p:sp>
      <p:sp>
        <p:nvSpPr>
          <p:cNvPr id="5" name="TextBox 4">
            <a:extLst>
              <a:ext uri="{FF2B5EF4-FFF2-40B4-BE49-F238E27FC236}">
                <a16:creationId xmlns:a16="http://schemas.microsoft.com/office/drawing/2014/main" id="{C94086E6-3792-4DFD-A49C-1DB0FC950A43}"/>
              </a:ext>
            </a:extLst>
          </p:cNvPr>
          <p:cNvSpPr txBox="1"/>
          <p:nvPr/>
        </p:nvSpPr>
        <p:spPr>
          <a:xfrm>
            <a:off x="6248400" y="6096000"/>
            <a:ext cx="230383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All photographs courtesy of Pixabay.com</a:t>
            </a:r>
          </a:p>
        </p:txBody>
      </p:sp>
    </p:spTree>
    <p:extLst>
      <p:ext uri="{BB962C8B-B14F-4D97-AF65-F5344CB8AC3E}">
        <p14:creationId xmlns:p14="http://schemas.microsoft.com/office/powerpoint/2010/main" val="320414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ea typeface="ＭＳ Ｐゴシック" charset="0"/>
                <a:cs typeface="ＭＳ Ｐゴシック" charset="0"/>
              </a:rPr>
              <a:t>Kinetic Energy: Energy in Motion</a:t>
            </a:r>
            <a:endParaRPr lang="en-US" dirty="0"/>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The amount of kinetic (motion) energy in an object depends on its mass (m) and speed (v).</a:t>
            </a:r>
          </a:p>
          <a:p>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3276600"/>
            <a:ext cx="4038600" cy="173794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8469" y="3429000"/>
            <a:ext cx="4585531" cy="1626335"/>
          </a:xfrm>
          <a:prstGeom prst="rect">
            <a:avLst/>
          </a:prstGeom>
        </p:spPr>
      </p:pic>
      <p:graphicFrame>
        <p:nvGraphicFramePr>
          <p:cNvPr id="7" name="Object 2"/>
          <p:cNvGraphicFramePr>
            <a:graphicFrameLocks noChangeAspect="1"/>
          </p:cNvGraphicFramePr>
          <p:nvPr>
            <p:extLst>
              <p:ext uri="{D42A27DB-BD31-4B8C-83A1-F6EECF244321}">
                <p14:modId xmlns:p14="http://schemas.microsoft.com/office/powerpoint/2010/main" val="1992858974"/>
              </p:ext>
            </p:extLst>
          </p:nvPr>
        </p:nvGraphicFramePr>
        <p:xfrm>
          <a:off x="4038600" y="5486400"/>
          <a:ext cx="1371600" cy="673873"/>
        </p:xfrm>
        <a:graphic>
          <a:graphicData uri="http://schemas.openxmlformats.org/presentationml/2006/ole">
            <mc:AlternateContent xmlns:mc="http://schemas.openxmlformats.org/markup-compatibility/2006">
              <mc:Choice xmlns:v="urn:schemas-microsoft-com:vml" Requires="v">
                <p:oleObj spid="_x0000_s2114" name="Equation" r:id="rId6" imgW="740520" imgH="356400" progId="">
                  <p:embed/>
                </p:oleObj>
              </mc:Choice>
              <mc:Fallback>
                <p:oleObj name="Equation" r:id="rId6" imgW="740520" imgH="356400"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486400"/>
                        <a:ext cx="1371600" cy="673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3810000" y="5410200"/>
            <a:ext cx="1905000" cy="83820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901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ea typeface="ＭＳ Ｐゴシック" charset="0"/>
                <a:cs typeface="ＭＳ Ｐゴシック" charset="0"/>
              </a:rPr>
              <a:t>Potential Energy: Energy of Position</a:t>
            </a:r>
            <a:endParaRPr lang="en-US" dirty="0"/>
          </a:p>
        </p:txBody>
      </p:sp>
      <p:sp>
        <p:nvSpPr>
          <p:cNvPr id="3" name="Content Placeholder 2"/>
          <p:cNvSpPr>
            <a:spLocks noGrp="1"/>
          </p:cNvSpPr>
          <p:nvPr>
            <p:ph idx="1"/>
          </p:nvPr>
        </p:nvSpPr>
        <p:spPr>
          <a:xfrm>
            <a:off x="609600" y="1371600"/>
            <a:ext cx="8229600" cy="5334000"/>
          </a:xfrm>
        </p:spPr>
        <p:txBody>
          <a:bodyPr/>
          <a:lstStyle/>
          <a:p>
            <a:pPr marL="0" indent="0">
              <a:buNone/>
            </a:pPr>
            <a:r>
              <a:rPr lang="en-US" sz="2800" dirty="0">
                <a:ea typeface="ＭＳ Ｐゴシック" charset="0"/>
                <a:cs typeface="Calibri"/>
              </a:rPr>
              <a:t>Potential energy is stored </a:t>
            </a:r>
            <a:r>
              <a:rPr lang="en-US" sz="2800" b="1" dirty="0">
                <a:ea typeface="ＭＳ Ｐゴシック" charset="0"/>
                <a:cs typeface="Calibri"/>
              </a:rPr>
              <a:t>in a system </a:t>
            </a:r>
            <a:r>
              <a:rPr lang="en-US" sz="2800" dirty="0">
                <a:ea typeface="ＭＳ Ｐゴシック" charset="0"/>
                <a:cs typeface="Calibri"/>
              </a:rPr>
              <a:t>because of the relative position or orientation of its parts. </a:t>
            </a:r>
          </a:p>
          <a:p>
            <a:pPr marL="0" indent="0">
              <a:spcBef>
                <a:spcPts val="1200"/>
              </a:spcBef>
              <a:buNone/>
            </a:pPr>
            <a:r>
              <a:rPr lang="en-US" sz="2800" dirty="0">
                <a:ea typeface="ＭＳ Ｐゴシック" charset="0"/>
              </a:rPr>
              <a:t>The amount of potential energy in a system depends on the mass and relative distance between two objects.</a:t>
            </a:r>
          </a:p>
          <a:p>
            <a:pPr marL="731520" lvl="1" indent="-365760">
              <a:spcBef>
                <a:spcPts val="1200"/>
              </a:spcBef>
              <a:buFont typeface="+mj-lt"/>
              <a:buAutoNum type="arabicPeriod"/>
            </a:pPr>
            <a:r>
              <a:rPr lang="en-US" sz="2800" b="1" dirty="0">
                <a:ea typeface="ＭＳ Ｐゴシック" charset="0"/>
                <a:cs typeface="ＭＳ Ｐゴシック" charset="0"/>
              </a:rPr>
              <a:t>Gravitational potential energy: </a:t>
            </a:r>
            <a:r>
              <a:rPr lang="en-US" sz="2800" dirty="0">
                <a:ea typeface="ＭＳ Ｐゴシック" charset="0"/>
                <a:cs typeface="ＭＳ Ｐゴシック" charset="0"/>
              </a:rPr>
              <a:t>depends on an object’s position from Earth’s center or the surface of Earth at its lowest point  </a:t>
            </a:r>
          </a:p>
          <a:p>
            <a:pPr marL="731520" lvl="1" indent="-365760">
              <a:spcBef>
                <a:spcPts val="600"/>
              </a:spcBef>
              <a:buFont typeface="+mj-lt"/>
              <a:buAutoNum type="arabicPeriod"/>
            </a:pPr>
            <a:r>
              <a:rPr lang="en-US" sz="2800" b="1" dirty="0">
                <a:ea typeface="ＭＳ Ｐゴシック" charset="0"/>
                <a:cs typeface="ＭＳ Ｐゴシック" charset="0"/>
              </a:rPr>
              <a:t>Elastic potential energy: </a:t>
            </a:r>
            <a:r>
              <a:rPr lang="en-US" sz="2800" dirty="0">
                <a:ea typeface="ＭＳ Ｐゴシック" charset="0"/>
                <a:cs typeface="ＭＳ Ｐゴシック" charset="0"/>
              </a:rPr>
              <a:t>depends on the degree of stretching, squeezing, or bending</a:t>
            </a:r>
          </a:p>
          <a:p>
            <a:pPr marL="731520" lvl="1" indent="-365760">
              <a:spcBef>
                <a:spcPts val="600"/>
              </a:spcBef>
              <a:buFont typeface="+mj-lt"/>
              <a:buAutoNum type="arabicPeriod"/>
            </a:pPr>
            <a:r>
              <a:rPr lang="en-US" sz="2800" b="1" dirty="0">
                <a:ea typeface="ＭＳ Ｐゴシック" charset="0"/>
                <a:cs typeface="ＭＳ Ｐゴシック" charset="0"/>
              </a:rPr>
              <a:t>Chemical potential energy: </a:t>
            </a:r>
            <a:r>
              <a:rPr lang="en-US" sz="2800" dirty="0">
                <a:ea typeface="ＭＳ Ｐゴシック" charset="0"/>
                <a:cs typeface="ＭＳ Ｐゴシック" charset="0"/>
              </a:rPr>
              <a:t>depends on the chemical composition of combustible molecules</a:t>
            </a:r>
          </a:p>
          <a:p>
            <a:pPr marL="731520" lvl="1" indent="-365760">
              <a:spcBef>
                <a:spcPts val="1200"/>
              </a:spcBef>
              <a:buFont typeface="+mj-lt"/>
              <a:buAutoNum type="arabicPeriod"/>
            </a:pPr>
            <a:endParaRPr lang="en-US" sz="2800" dirty="0">
              <a:ea typeface="ＭＳ Ｐゴシック" charset="0"/>
              <a:cs typeface="ＭＳ Ｐゴシック" charset="0"/>
            </a:endParaRPr>
          </a:p>
          <a:p>
            <a:pPr lvl="1" indent="0">
              <a:buNone/>
            </a:pPr>
            <a:endParaRPr lang="en-US" sz="1800" dirty="0">
              <a:solidFill>
                <a:srgbClr val="FF0000"/>
              </a:solidFill>
              <a:latin typeface="Franklin Gothic Book" charset="0"/>
              <a:ea typeface="ＭＳ Ｐゴシック" charset="0"/>
            </a:endParaRPr>
          </a:p>
          <a:p>
            <a:pPr marL="0" lvl="1" indent="0">
              <a:buNone/>
            </a:pPr>
            <a:endParaRPr lang="en-US" sz="3200" dirty="0"/>
          </a:p>
          <a:p>
            <a:pPr marL="971550" lvl="1" indent="-514350">
              <a:buFont typeface="+mj-lt"/>
              <a:buAutoNum type="arabicPeriod"/>
            </a:pPr>
            <a:endParaRPr lang="en-US" sz="2400" dirty="0"/>
          </a:p>
          <a:p>
            <a:endParaRPr lang="en-US" dirty="0"/>
          </a:p>
        </p:txBody>
      </p:sp>
    </p:spTree>
    <p:extLst>
      <p:ext uri="{BB962C8B-B14F-4D97-AF65-F5344CB8AC3E}">
        <p14:creationId xmlns:p14="http://schemas.microsoft.com/office/powerpoint/2010/main" val="74961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Focus questions</a:t>
            </a:r>
          </a:p>
          <a:p>
            <a:pPr marL="365760" indent="-365760">
              <a:spcBef>
                <a:spcPts val="300"/>
              </a:spcBef>
            </a:pPr>
            <a:r>
              <a:rPr lang="en-US" sz="3200" dirty="0"/>
              <a:t>Review: science content storyline</a:t>
            </a:r>
          </a:p>
          <a:p>
            <a:pPr marL="365760" indent="-365760">
              <a:spcBef>
                <a:spcPts val="300"/>
              </a:spcBef>
            </a:pPr>
            <a:r>
              <a:rPr lang="en-US" sz="3200" dirty="0"/>
              <a:t>Lesson analysis: STeLLA strategies B, I, and 7</a:t>
            </a:r>
          </a:p>
          <a:p>
            <a:pPr marL="365760" indent="-365760">
              <a:spcBef>
                <a:spcPts val="300"/>
              </a:spcBef>
            </a:pPr>
            <a:r>
              <a:rPr lang="en-US" sz="3200" dirty="0"/>
              <a:t>Content deepening: energy transfer</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rmAutofit/>
          </a:bodyPr>
          <a:lstStyle/>
          <a:p>
            <a:r>
              <a:rPr lang="en-US" dirty="0">
                <a:ea typeface="ＭＳ Ｐゴシック" charset="0"/>
                <a:cs typeface="ＭＳ Ｐゴシック" charset="0"/>
              </a:rPr>
              <a:t>Example 1: Gravitational Potential Energy</a:t>
            </a:r>
            <a:endParaRPr lang="en-US" dirty="0"/>
          </a:p>
        </p:txBody>
      </p:sp>
      <p:sp>
        <p:nvSpPr>
          <p:cNvPr id="4" name="Content Placeholder 2"/>
          <p:cNvSpPr txBox="1">
            <a:spLocks/>
          </p:cNvSpPr>
          <p:nvPr/>
        </p:nvSpPr>
        <p:spPr bwMode="auto">
          <a:xfrm>
            <a:off x="609600" y="1295400"/>
            <a:ext cx="8229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300"/>
              </a:spcBef>
              <a:buClr>
                <a:srgbClr val="93A299"/>
              </a:buClr>
            </a:pPr>
            <a:r>
              <a:rPr lang="en-US" sz="2800" dirty="0">
                <a:solidFill>
                  <a:srgbClr val="292934"/>
                </a:solidFill>
                <a:latin typeface="Calibri"/>
                <a:ea typeface="ＭＳ Ｐゴシック" charset="0"/>
                <a:cs typeface="Calibri"/>
              </a:rPr>
              <a:t>Apples with more mass and/or higher in a tree have more potential energy. </a:t>
            </a:r>
          </a:p>
          <a:p>
            <a:pPr marL="365760" indent="-365760">
              <a:spcBef>
                <a:spcPts val="600"/>
              </a:spcBef>
              <a:buClr>
                <a:srgbClr val="93A299"/>
              </a:buClr>
            </a:pPr>
            <a:r>
              <a:rPr lang="en-US" sz="2800" dirty="0">
                <a:solidFill>
                  <a:srgbClr val="292934"/>
                </a:solidFill>
                <a:latin typeface="Calibri"/>
                <a:ea typeface="ＭＳ Ｐゴシック" charset="0"/>
                <a:cs typeface="Calibri"/>
              </a:rPr>
              <a:t>Gravitational potential energy (GPE) is the product of an object’s mass (m), gravitational acceleration (g), height from a reference point (h): </a:t>
            </a:r>
          </a:p>
          <a:p>
            <a:pPr marL="1371600" indent="-365760">
              <a:spcBef>
                <a:spcPts val="600"/>
              </a:spcBef>
              <a:buClr>
                <a:srgbClr val="93A299"/>
              </a:buClr>
              <a:buNone/>
            </a:pPr>
            <a:r>
              <a:rPr lang="en-US" sz="2800" dirty="0">
                <a:solidFill>
                  <a:srgbClr val="292934"/>
                </a:solidFill>
                <a:latin typeface="Calibri"/>
                <a:ea typeface="ＭＳ Ｐゴシック" charset="0"/>
                <a:cs typeface="Calibri"/>
              </a:rPr>
              <a:t>GPE = mgh (g = 9.8m/s</a:t>
            </a:r>
            <a:r>
              <a:rPr lang="en-US" sz="2800" baseline="30000" dirty="0"/>
              <a:t> 2</a:t>
            </a:r>
            <a:r>
              <a:rPr lang="en-US" sz="2800" dirty="0">
                <a:solidFill>
                  <a:srgbClr val="292934"/>
                </a:solidFill>
                <a:latin typeface="Calibri"/>
                <a:ea typeface="ＭＳ Ｐゴシック" charset="0"/>
                <a:cs typeface="Calibri"/>
              </a:rPr>
              <a:t>)</a:t>
            </a:r>
          </a:p>
          <a:p>
            <a:pPr marL="365760" indent="-365760">
              <a:spcBef>
                <a:spcPts val="600"/>
              </a:spcBef>
              <a:buClr>
                <a:srgbClr val="93A299"/>
              </a:buClr>
            </a:pPr>
            <a:r>
              <a:rPr lang="en-US" sz="2800" dirty="0">
                <a:solidFill>
                  <a:srgbClr val="292934"/>
                </a:solidFill>
                <a:latin typeface="Calibri"/>
                <a:ea typeface="ＭＳ Ｐゴシック" charset="0"/>
                <a:cs typeface="Calibri"/>
              </a:rPr>
              <a:t>When calculating GPE, the </a:t>
            </a:r>
            <a:br>
              <a:rPr lang="en-US" sz="2800" dirty="0">
                <a:solidFill>
                  <a:srgbClr val="292934"/>
                </a:solidFill>
                <a:latin typeface="Calibri"/>
                <a:ea typeface="ＭＳ Ｐゴシック" charset="0"/>
                <a:cs typeface="Calibri"/>
              </a:rPr>
            </a:br>
            <a:r>
              <a:rPr lang="en-US" sz="2800" dirty="0">
                <a:solidFill>
                  <a:srgbClr val="292934"/>
                </a:solidFill>
                <a:latin typeface="Calibri"/>
                <a:ea typeface="ＭＳ Ｐゴシック" charset="0"/>
                <a:cs typeface="Calibri"/>
              </a:rPr>
              <a:t>lowest reference point is h = 0.</a:t>
            </a:r>
          </a:p>
          <a:p>
            <a:pPr marL="365760" indent="-365760">
              <a:spcBef>
                <a:spcPts val="600"/>
              </a:spcBef>
              <a:buClr>
                <a:srgbClr val="93A299"/>
              </a:buClr>
            </a:pPr>
            <a:r>
              <a:rPr lang="en-US" sz="2800" dirty="0">
                <a:solidFill>
                  <a:srgbClr val="292934"/>
                </a:solidFill>
              </a:rPr>
              <a:t>Potential energy converts to </a:t>
            </a:r>
            <a:br>
              <a:rPr lang="en-US" sz="2800" dirty="0">
                <a:solidFill>
                  <a:srgbClr val="292934"/>
                </a:solidFill>
              </a:rPr>
            </a:br>
            <a:r>
              <a:rPr lang="en-US" sz="2800" dirty="0">
                <a:solidFill>
                  <a:srgbClr val="292934"/>
                </a:solidFill>
              </a:rPr>
              <a:t>kinetic energy as an apple falls </a:t>
            </a:r>
            <a:br>
              <a:rPr lang="en-US" sz="2800" dirty="0">
                <a:solidFill>
                  <a:srgbClr val="292934"/>
                </a:solidFill>
              </a:rPr>
            </a:br>
            <a:r>
              <a:rPr lang="en-US" sz="2800" dirty="0">
                <a:solidFill>
                  <a:srgbClr val="292934"/>
                </a:solidFill>
              </a:rPr>
              <a:t>from a tree! </a:t>
            </a:r>
            <a:endParaRPr lang="en-US" sz="2800" dirty="0">
              <a:solidFill>
                <a:srgbClr val="292934"/>
              </a:solidFill>
              <a:latin typeface="Calibri"/>
              <a:ea typeface="ＭＳ Ｐゴシック" charset="0"/>
              <a:cs typeface="Calibri"/>
            </a:endParaRPr>
          </a:p>
          <a:p>
            <a:pPr>
              <a:buClr>
                <a:srgbClr val="93A299"/>
              </a:buClr>
            </a:pPr>
            <a:endParaRPr lang="en-US" sz="2600" dirty="0">
              <a:solidFill>
                <a:srgbClr val="292934"/>
              </a:solidFill>
              <a:latin typeface="Calibri"/>
              <a:ea typeface="ＭＳ Ｐゴシック" charset="0"/>
              <a:cs typeface="Calibri"/>
            </a:endParaRPr>
          </a:p>
          <a:p>
            <a:pPr>
              <a:buClr>
                <a:srgbClr val="93A299"/>
              </a:buClr>
            </a:pPr>
            <a:endParaRPr lang="en-US" sz="2600" dirty="0">
              <a:solidFill>
                <a:srgbClr val="292934"/>
              </a:solidFill>
              <a:latin typeface="Calibri"/>
              <a:ea typeface="ＭＳ Ｐゴシック" charset="0"/>
              <a:cs typeface="Calibri"/>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791200" y="3581400"/>
            <a:ext cx="3154277" cy="305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45BEF91-4D84-4050-B116-C332758927DF}"/>
              </a:ext>
            </a:extLst>
          </p:cNvPr>
          <p:cNvSpPr txBox="1"/>
          <p:nvPr/>
        </p:nvSpPr>
        <p:spPr>
          <a:xfrm>
            <a:off x="7403067" y="6477000"/>
            <a:ext cx="1542410" cy="246221"/>
          </a:xfrm>
          <a:prstGeom prst="rect">
            <a:avLst/>
          </a:prstGeom>
          <a:solidFill>
            <a:schemeClr val="bg1"/>
          </a:solidFill>
        </p:spPr>
        <p:txBody>
          <a:bodyPr wrap="none" rtlCol="0">
            <a:spAutoFit/>
          </a:bodyPr>
          <a:lstStyle/>
          <a:p>
            <a:r>
              <a:rPr lang="en-US" sz="1000" dirty="0">
                <a:latin typeface="Calibri" panose="020F0502020204030204" pitchFamily="34" charset="0"/>
                <a:cs typeface="Calibri" panose="020F0502020204030204" pitchFamily="34" charset="0"/>
              </a:rPr>
              <a:t>Courtesy of Frits Ahlefeldt</a:t>
            </a:r>
          </a:p>
        </p:txBody>
      </p:sp>
    </p:spTree>
    <p:extLst>
      <p:ext uri="{BB962C8B-B14F-4D97-AF65-F5344CB8AC3E}">
        <p14:creationId xmlns:p14="http://schemas.microsoft.com/office/powerpoint/2010/main" val="18869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81000"/>
            <a:ext cx="8077200" cy="990600"/>
          </a:xfrm>
        </p:spPr>
        <p:txBody>
          <a:bodyPr>
            <a:normAutofit/>
          </a:bodyPr>
          <a:lstStyle/>
          <a:p>
            <a:r>
              <a:rPr lang="en-US" dirty="0">
                <a:ea typeface="ＭＳ Ｐゴシック" charset="0"/>
                <a:cs typeface="ＭＳ Ｐゴシック" charset="0"/>
              </a:rPr>
              <a:t>Example 2: Elastic Potential Energy </a:t>
            </a:r>
            <a:endParaRPr lang="en-US" dirty="0"/>
          </a:p>
        </p:txBody>
      </p:sp>
      <p:sp>
        <p:nvSpPr>
          <p:cNvPr id="3" name="Content Placeholder 2"/>
          <p:cNvSpPr>
            <a:spLocks noGrp="1"/>
          </p:cNvSpPr>
          <p:nvPr>
            <p:ph idx="1"/>
          </p:nvPr>
        </p:nvSpPr>
        <p:spPr>
          <a:xfrm>
            <a:off x="685800" y="1295400"/>
            <a:ext cx="8153400" cy="3581400"/>
          </a:xfrm>
        </p:spPr>
        <p:txBody>
          <a:bodyPr>
            <a:noAutofit/>
          </a:bodyPr>
          <a:lstStyle/>
          <a:p>
            <a:r>
              <a:rPr lang="en-US" sz="2600" dirty="0">
                <a:ea typeface="ＭＳ Ｐゴシック" charset="0"/>
                <a:cs typeface="Calibri"/>
              </a:rPr>
              <a:t>A spring at rest (static) has no </a:t>
            </a:r>
            <a:br>
              <a:rPr lang="en-US" sz="2600" dirty="0">
                <a:ea typeface="ＭＳ Ｐゴシック" charset="0"/>
                <a:cs typeface="Calibri"/>
              </a:rPr>
            </a:br>
            <a:r>
              <a:rPr lang="en-US" sz="2600" dirty="0">
                <a:ea typeface="ＭＳ Ｐゴシック" charset="0"/>
                <a:cs typeface="Calibri"/>
              </a:rPr>
              <a:t>stored potential energy. </a:t>
            </a:r>
            <a:r>
              <a:rPr lang="en-US" sz="2600" dirty="0">
                <a:cs typeface="Calibri" panose="020F0502020204030204" pitchFamily="34" charset="0"/>
              </a:rPr>
              <a:t>When </a:t>
            </a:r>
            <a:br>
              <a:rPr lang="en-US" sz="2600" dirty="0">
                <a:cs typeface="Calibri" panose="020F0502020204030204" pitchFamily="34" charset="0"/>
              </a:rPr>
            </a:br>
            <a:r>
              <a:rPr lang="en-US" sz="2600" dirty="0">
                <a:cs typeface="Calibri" panose="020F0502020204030204" pitchFamily="34" charset="0"/>
              </a:rPr>
              <a:t>stretched or compressed, it </a:t>
            </a:r>
            <a:br>
              <a:rPr lang="en-US" sz="2600" dirty="0">
                <a:cs typeface="Calibri" panose="020F0502020204030204" pitchFamily="34" charset="0"/>
              </a:rPr>
            </a:br>
            <a:r>
              <a:rPr lang="en-US" sz="2600" dirty="0">
                <a:cs typeface="Calibri" panose="020F0502020204030204" pitchFamily="34" charset="0"/>
              </a:rPr>
              <a:t>gains elastic potential energy.</a:t>
            </a:r>
            <a:endParaRPr lang="en-US" sz="2600" dirty="0">
              <a:ea typeface="ＭＳ Ｐゴシック" charset="0"/>
              <a:cs typeface="Calibri"/>
            </a:endParaRPr>
          </a:p>
          <a:p>
            <a:pPr>
              <a:spcBef>
                <a:spcPts val="1200"/>
              </a:spcBef>
            </a:pPr>
            <a:r>
              <a:rPr lang="en-US" sz="2600" dirty="0">
                <a:ea typeface="ＭＳ Ｐゴシック" charset="0"/>
                <a:cs typeface="Calibri"/>
              </a:rPr>
              <a:t>Potential energy transforms </a:t>
            </a:r>
            <a:br>
              <a:rPr lang="en-US" sz="2600" dirty="0">
                <a:ea typeface="ＭＳ Ｐゴシック" charset="0"/>
                <a:cs typeface="Calibri"/>
              </a:rPr>
            </a:br>
            <a:r>
              <a:rPr lang="en-US" sz="2600" dirty="0">
                <a:ea typeface="ＭＳ Ｐゴシック" charset="0"/>
                <a:cs typeface="Calibri"/>
              </a:rPr>
              <a:t>into kinetic energy when the </a:t>
            </a:r>
            <a:br>
              <a:rPr lang="en-US" sz="2600" dirty="0">
                <a:ea typeface="ＭＳ Ｐゴシック" charset="0"/>
                <a:cs typeface="Calibri"/>
              </a:rPr>
            </a:br>
            <a:r>
              <a:rPr lang="en-US" sz="2600" dirty="0">
                <a:ea typeface="ＭＳ Ｐゴシック" charset="0"/>
                <a:cs typeface="Calibri"/>
              </a:rPr>
              <a:t>spring is released and returns </a:t>
            </a:r>
            <a:br>
              <a:rPr lang="en-US" sz="2600" dirty="0">
                <a:ea typeface="ＭＳ Ｐゴシック" charset="0"/>
                <a:cs typeface="Calibri"/>
              </a:rPr>
            </a:br>
            <a:r>
              <a:rPr lang="en-US" sz="2600" dirty="0">
                <a:ea typeface="ＭＳ Ｐゴシック" charset="0"/>
                <a:cs typeface="Calibri"/>
              </a:rPr>
              <a:t>to rest length.</a:t>
            </a:r>
          </a:p>
        </p:txBody>
      </p:sp>
      <p:pic>
        <p:nvPicPr>
          <p:cNvPr id="4"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638800" y="4191000"/>
            <a:ext cx="2813608"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4411" y="1371600"/>
            <a:ext cx="3298589" cy="2515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Object 2"/>
          <p:cNvGraphicFramePr>
            <a:graphicFrameLocks noChangeAspect="1"/>
          </p:cNvGraphicFramePr>
          <p:nvPr>
            <p:extLst>
              <p:ext uri="{D42A27DB-BD31-4B8C-83A1-F6EECF244321}">
                <p14:modId xmlns:p14="http://schemas.microsoft.com/office/powerpoint/2010/main" val="4211315647"/>
              </p:ext>
            </p:extLst>
          </p:nvPr>
        </p:nvGraphicFramePr>
        <p:xfrm>
          <a:off x="838200" y="4876800"/>
          <a:ext cx="4737530" cy="1219200"/>
        </p:xfrm>
        <a:graphic>
          <a:graphicData uri="http://schemas.openxmlformats.org/presentationml/2006/ole">
            <mc:AlternateContent xmlns:mc="http://schemas.openxmlformats.org/markup-compatibility/2006">
              <mc:Choice xmlns:v="urn:schemas-microsoft-com:vml" Requires="v">
                <p:oleObj spid="_x0000_s4164" name="Equation" r:id="rId6" imgW="2715120" imgH="822600" progId="">
                  <p:embed/>
                </p:oleObj>
              </mc:Choice>
              <mc:Fallback>
                <p:oleObj name="Equation" r:id="rId6" imgW="2715120" imgH="822600" progId="">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876800"/>
                        <a:ext cx="473753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6930018F-B076-4E9C-902F-3B631B44F9CF}"/>
              </a:ext>
            </a:extLst>
          </p:cNvPr>
          <p:cNvSpPr txBox="1"/>
          <p:nvPr/>
        </p:nvSpPr>
        <p:spPr>
          <a:xfrm>
            <a:off x="7007015" y="6507163"/>
            <a:ext cx="1569660" cy="246221"/>
          </a:xfrm>
          <a:prstGeom prst="rect">
            <a:avLst/>
          </a:prstGeom>
          <a:solidFill>
            <a:schemeClr val="bg1"/>
          </a:solidFill>
        </p:spPr>
        <p:txBody>
          <a:bodyPr wrap="none" rtlCol="0">
            <a:spAutoFit/>
          </a:bodyPr>
          <a:lstStyle/>
          <a:p>
            <a:r>
              <a:rPr lang="en-US" sz="1000" dirty="0">
                <a:latin typeface="Calibri" panose="020F0502020204030204" pitchFamily="34" charset="0"/>
                <a:cs typeface="Calibri" panose="020F0502020204030204" pitchFamily="34" charset="0"/>
              </a:rPr>
              <a:t>Courtesy of Wikimedia.org</a:t>
            </a:r>
          </a:p>
        </p:txBody>
      </p:sp>
    </p:spTree>
    <p:extLst>
      <p:ext uri="{BB962C8B-B14F-4D97-AF65-F5344CB8AC3E}">
        <p14:creationId xmlns:p14="http://schemas.microsoft.com/office/powerpoint/2010/main" val="28371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533400" y="381000"/>
            <a:ext cx="8153400" cy="990600"/>
          </a:xfrm>
        </p:spPr>
        <p:txBody>
          <a:bodyPr>
            <a:normAutofit/>
          </a:bodyPr>
          <a:lstStyle/>
          <a:p>
            <a:r>
              <a:rPr lang="en-US" dirty="0">
                <a:ea typeface="ＭＳ Ｐゴシック" charset="0"/>
                <a:cs typeface="ＭＳ Ｐゴシック" charset="0"/>
              </a:rPr>
              <a:t>Example 3: Chemical Potential Energy </a:t>
            </a:r>
            <a:endParaRPr lang="en-US" dirty="0"/>
          </a:p>
        </p:txBody>
      </p:sp>
      <p:sp>
        <p:nvSpPr>
          <p:cNvPr id="11" name="Content Placeholder 2"/>
          <p:cNvSpPr>
            <a:spLocks noGrp="1"/>
          </p:cNvSpPr>
          <p:nvPr>
            <p:ph idx="1"/>
          </p:nvPr>
        </p:nvSpPr>
        <p:spPr>
          <a:xfrm>
            <a:off x="533400" y="1371600"/>
            <a:ext cx="8153400" cy="1524000"/>
          </a:xfrm>
        </p:spPr>
        <p:txBody>
          <a:bodyPr>
            <a:normAutofit fontScale="92500"/>
          </a:bodyPr>
          <a:lstStyle/>
          <a:p>
            <a:pPr marL="0" indent="0">
              <a:buNone/>
            </a:pPr>
            <a:r>
              <a:rPr lang="en-US" sz="3000" dirty="0">
                <a:latin typeface="Calibri"/>
                <a:ea typeface="ＭＳ Ｐゴシック" charset="0"/>
                <a:cs typeface="Calibri"/>
              </a:rPr>
              <a:t>Chemical potential energy is stored in the chemical bonds that hold particles together. This energy </a:t>
            </a:r>
            <a:r>
              <a:rPr lang="en-US" sz="3000" dirty="0"/>
              <a:t>can be absorbed or released during a chemical reaction.</a:t>
            </a:r>
            <a:endParaRPr lang="en-US" sz="3000" dirty="0">
              <a:latin typeface="Calibri"/>
              <a:ea typeface="ＭＳ Ｐゴシック" charset="0"/>
              <a:cs typeface="Calibri"/>
            </a:endParaRPr>
          </a:p>
          <a:p>
            <a:endParaRPr lang="en-US" sz="2800" dirty="0">
              <a:latin typeface="Calibri"/>
              <a:ea typeface="ＭＳ Ｐゴシック" charset="0"/>
              <a:cs typeface="Calibri"/>
            </a:endParaRPr>
          </a:p>
          <a:p>
            <a:endParaRPr lang="en-US" sz="2800" dirty="0">
              <a:latin typeface="Calibri"/>
              <a:ea typeface="ＭＳ Ｐゴシック" charset="0"/>
              <a:cs typeface="Calibri"/>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3167" y="3132005"/>
            <a:ext cx="2911433" cy="1681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787" y="3121631"/>
            <a:ext cx="2750724"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3124200"/>
            <a:ext cx="2171700" cy="3357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5459758" y="4613365"/>
            <a:ext cx="184666" cy="369332"/>
          </a:xfrm>
          <a:prstGeom prst="rect">
            <a:avLst/>
          </a:prstGeom>
          <a:noFill/>
        </p:spPr>
        <p:txBody>
          <a:bodyPr wrap="none" rtlCol="0">
            <a:spAutoFit/>
          </a:bodyPr>
          <a:lstStyle/>
          <a:p>
            <a:endParaRPr lang="en-US" dirty="0">
              <a:solidFill>
                <a:srgbClr val="292934"/>
              </a:solidFill>
            </a:endParaRP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5509" y="5049987"/>
            <a:ext cx="2784591" cy="1632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8EF00116-669F-4DEE-A8E3-417A9D861AEF}"/>
              </a:ext>
            </a:extLst>
          </p:cNvPr>
          <p:cNvSpPr txBox="1"/>
          <p:nvPr/>
        </p:nvSpPr>
        <p:spPr>
          <a:xfrm>
            <a:off x="6487132" y="6559660"/>
            <a:ext cx="230383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All photographs courtesy of Pixabay.com</a:t>
            </a:r>
          </a:p>
        </p:txBody>
      </p:sp>
    </p:spTree>
    <p:extLst>
      <p:ext uri="{BB962C8B-B14F-4D97-AF65-F5344CB8AC3E}">
        <p14:creationId xmlns:p14="http://schemas.microsoft.com/office/powerpoint/2010/main" val="5520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Modes of Heat</a:t>
            </a:r>
          </a:p>
        </p:txBody>
      </p:sp>
      <p:sp>
        <p:nvSpPr>
          <p:cNvPr id="4" name="TextBox 3"/>
          <p:cNvSpPr txBox="1"/>
          <p:nvPr/>
        </p:nvSpPr>
        <p:spPr>
          <a:xfrm>
            <a:off x="685800" y="1219200"/>
            <a:ext cx="8153400" cy="5416868"/>
          </a:xfrm>
          <a:prstGeom prst="rect">
            <a:avLst/>
          </a:prstGeom>
          <a:noFill/>
        </p:spPr>
        <p:txBody>
          <a:bodyPr wrap="square" rtlCol="0">
            <a:spAutoFit/>
          </a:bodyPr>
          <a:lstStyle/>
          <a:p>
            <a:r>
              <a:rPr lang="en-US" sz="2800" b="1" dirty="0">
                <a:solidFill>
                  <a:srgbClr val="FF0000"/>
                </a:solidFill>
                <a:latin typeface="Calibri" pitchFamily="34" charset="0"/>
              </a:rPr>
              <a:t>Heat: </a:t>
            </a:r>
            <a:r>
              <a:rPr lang="en-US" sz="2800" dirty="0">
                <a:solidFill>
                  <a:srgbClr val="292934"/>
                </a:solidFill>
                <a:latin typeface="Calibri" pitchFamily="34" charset="0"/>
              </a:rPr>
              <a:t>a transfer of energy from a high-temperature object to a low-temperature object (hot to cold).</a:t>
            </a:r>
          </a:p>
          <a:p>
            <a:pPr>
              <a:spcBef>
                <a:spcPts val="1200"/>
              </a:spcBef>
            </a:pPr>
            <a:r>
              <a:rPr lang="en-US" sz="2800" b="1" dirty="0">
                <a:solidFill>
                  <a:srgbClr val="292934"/>
                </a:solidFill>
                <a:latin typeface="Calibri" pitchFamily="34" charset="0"/>
              </a:rPr>
              <a:t>Three modes of heat:</a:t>
            </a:r>
          </a:p>
          <a:p>
            <a:pPr marL="742950" lvl="1" indent="-285750">
              <a:buFont typeface="Arial"/>
              <a:buChar char="•"/>
            </a:pPr>
            <a:r>
              <a:rPr lang="en-US" sz="2800" b="1" dirty="0">
                <a:solidFill>
                  <a:srgbClr val="FF0000"/>
                </a:solidFill>
                <a:latin typeface="Calibri" pitchFamily="34" charset="0"/>
              </a:rPr>
              <a:t>Conduction: </a:t>
            </a:r>
            <a:r>
              <a:rPr lang="en-US" sz="2800" dirty="0">
                <a:solidFill>
                  <a:srgbClr val="292934"/>
                </a:solidFill>
                <a:latin typeface="Calibri" pitchFamily="34" charset="0"/>
              </a:rPr>
              <a:t>Energy flows through a conducting medium that connects hot and cold objects.   </a:t>
            </a:r>
          </a:p>
          <a:p>
            <a:pPr marL="742950" lvl="1" indent="-285750">
              <a:buFont typeface="Arial"/>
              <a:buChar char="•"/>
            </a:pPr>
            <a:r>
              <a:rPr lang="en-US" sz="2800" b="1" dirty="0">
                <a:solidFill>
                  <a:srgbClr val="FF0000"/>
                </a:solidFill>
                <a:latin typeface="Calibri" pitchFamily="34" charset="0"/>
              </a:rPr>
              <a:t>Radiation: </a:t>
            </a:r>
            <a:r>
              <a:rPr lang="en-US" sz="2800" dirty="0">
                <a:solidFill>
                  <a:srgbClr val="292934"/>
                </a:solidFill>
                <a:latin typeface="Calibri" pitchFamily="34" charset="0"/>
              </a:rPr>
              <a:t>Light rays, infrared rays, and ultraviolet rays emitted from hot objects transfer to cooler objects.</a:t>
            </a:r>
          </a:p>
          <a:p>
            <a:pPr marL="742950" lvl="1" indent="-285750">
              <a:buFont typeface="Arial"/>
              <a:buChar char="•"/>
            </a:pPr>
            <a:r>
              <a:rPr lang="en-US" sz="2800" b="1" dirty="0">
                <a:solidFill>
                  <a:srgbClr val="FF0000"/>
                </a:solidFill>
                <a:latin typeface="Calibri" pitchFamily="34" charset="0"/>
              </a:rPr>
              <a:t>Convection: </a:t>
            </a:r>
            <a:r>
              <a:rPr lang="en-US" sz="2800" dirty="0">
                <a:solidFill>
                  <a:srgbClr val="292934"/>
                </a:solidFill>
                <a:latin typeface="Calibri" pitchFamily="34" charset="0"/>
              </a:rPr>
              <a:t>Masses of air </a:t>
            </a:r>
            <a:br>
              <a:rPr lang="en-US" sz="2800" dirty="0">
                <a:solidFill>
                  <a:srgbClr val="292934"/>
                </a:solidFill>
                <a:latin typeface="Calibri" pitchFamily="34" charset="0"/>
              </a:rPr>
            </a:br>
            <a:r>
              <a:rPr lang="en-US" sz="2800" dirty="0">
                <a:solidFill>
                  <a:srgbClr val="292934"/>
                </a:solidFill>
                <a:latin typeface="Calibri" pitchFamily="34" charset="0"/>
              </a:rPr>
              <a:t>and liquid rise from hot </a:t>
            </a:r>
            <a:br>
              <a:rPr lang="en-US" sz="2800" dirty="0">
                <a:solidFill>
                  <a:srgbClr val="292934"/>
                </a:solidFill>
                <a:latin typeface="Calibri" pitchFamily="34" charset="0"/>
              </a:rPr>
            </a:br>
            <a:r>
              <a:rPr lang="en-US" sz="2800" dirty="0">
                <a:solidFill>
                  <a:srgbClr val="292934"/>
                </a:solidFill>
                <a:latin typeface="Calibri" pitchFamily="34" charset="0"/>
              </a:rPr>
              <a:t>places to cold places, </a:t>
            </a:r>
            <a:br>
              <a:rPr lang="en-US" sz="2800" dirty="0">
                <a:solidFill>
                  <a:srgbClr val="292934"/>
                </a:solidFill>
                <a:latin typeface="Calibri" pitchFamily="34" charset="0"/>
              </a:rPr>
            </a:br>
            <a:r>
              <a:rPr lang="en-US" sz="2800" dirty="0">
                <a:solidFill>
                  <a:srgbClr val="292934"/>
                </a:solidFill>
                <a:latin typeface="Calibri" pitchFamily="34" charset="0"/>
              </a:rPr>
              <a:t>taking energy with them.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4724400"/>
            <a:ext cx="3444687" cy="1625461"/>
          </a:xfrm>
          <a:prstGeom prst="rect">
            <a:avLst/>
          </a:prstGeom>
        </p:spPr>
      </p:pic>
      <p:sp>
        <p:nvSpPr>
          <p:cNvPr id="6" name="TextBox 3">
            <a:extLst>
              <a:ext uri="{FF2B5EF4-FFF2-40B4-BE49-F238E27FC236}">
                <a16:creationId xmlns:a16="http://schemas.microsoft.com/office/drawing/2014/main" id="{F04C4CBC-D2AF-49F1-B5C4-CD5B9D396C2D}"/>
              </a:ext>
            </a:extLst>
          </p:cNvPr>
          <p:cNvSpPr txBox="1"/>
          <p:nvPr/>
        </p:nvSpPr>
        <p:spPr>
          <a:xfrm>
            <a:off x="7086600" y="6324600"/>
            <a:ext cx="18316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147928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lstStyle/>
          <a:p>
            <a:r>
              <a:rPr lang="en-US" dirty="0"/>
              <a:t>Characteristics of Heat</a:t>
            </a:r>
          </a:p>
        </p:txBody>
      </p:sp>
      <p:sp>
        <p:nvSpPr>
          <p:cNvPr id="3" name="Content Placeholder 2"/>
          <p:cNvSpPr>
            <a:spLocks noGrp="1"/>
          </p:cNvSpPr>
          <p:nvPr>
            <p:ph idx="1"/>
          </p:nvPr>
        </p:nvSpPr>
        <p:spPr>
          <a:xfrm>
            <a:off x="609600" y="1371600"/>
            <a:ext cx="8229600" cy="4953000"/>
          </a:xfrm>
        </p:spPr>
        <p:txBody>
          <a:bodyPr/>
          <a:lstStyle/>
          <a:p>
            <a:pPr marL="365760" indent="-365760">
              <a:spcBef>
                <a:spcPts val="1200"/>
              </a:spcBef>
            </a:pPr>
            <a:r>
              <a:rPr lang="en-US" sz="3200" dirty="0"/>
              <a:t>The flow of heat is spontaneous (automatic) and irreversible (always from hot to cold).</a:t>
            </a:r>
          </a:p>
          <a:p>
            <a:pPr marL="365760" indent="-365760">
              <a:spcBef>
                <a:spcPts val="1200"/>
              </a:spcBef>
            </a:pPr>
            <a:r>
              <a:rPr lang="en-US" sz="3200" dirty="0"/>
              <a:t>The loss or gain of heat energy in an object or system causes a change in its internal energy.</a:t>
            </a:r>
          </a:p>
          <a:p>
            <a:pPr marL="365760" indent="-365760">
              <a:spcBef>
                <a:spcPts val="1200"/>
              </a:spcBef>
            </a:pPr>
            <a:r>
              <a:rPr lang="en-US" sz="3200" dirty="0"/>
              <a:t>Energy that transforms into heat becomes less useful. It doesn’t disappear; it’s just displaced.</a:t>
            </a:r>
          </a:p>
          <a:p>
            <a:pPr marL="365760" indent="-365760">
              <a:spcBef>
                <a:spcPts val="1200"/>
              </a:spcBef>
            </a:pPr>
            <a:r>
              <a:rPr lang="en-US" sz="3200" dirty="0"/>
              <a:t>Unlike internal energy, which can be measured with a thermometer, heat energy isn’t easy to measure.</a:t>
            </a:r>
          </a:p>
        </p:txBody>
      </p:sp>
    </p:spTree>
    <p:extLst>
      <p:ext uri="{BB962C8B-B14F-4D97-AF65-F5344CB8AC3E}">
        <p14:creationId xmlns:p14="http://schemas.microsoft.com/office/powerpoint/2010/main" val="319251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ea typeface="ＭＳ Ｐゴシック" charset="0"/>
                <a:cs typeface="ＭＳ Ｐゴシック" charset="0"/>
              </a:rPr>
              <a:t>Internal Energy (IE)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47800"/>
            <a:ext cx="5013142" cy="2486025"/>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33400" y="3810000"/>
            <a:ext cx="434340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4876800" y="1447800"/>
            <a:ext cx="4038600" cy="5078313"/>
          </a:xfrm>
          <a:prstGeom prst="rect">
            <a:avLst/>
          </a:prstGeom>
        </p:spPr>
        <p:txBody>
          <a:bodyPr wrap="square">
            <a:spAutoFit/>
          </a:bodyPr>
          <a:lstStyle/>
          <a:p>
            <a:pPr marL="342900" indent="-342900">
              <a:buFont typeface="Arial"/>
              <a:buChar char="•"/>
            </a:pPr>
            <a:r>
              <a:rPr lang="en-US" sz="2700" dirty="0">
                <a:solidFill>
                  <a:srgbClr val="292934"/>
                </a:solidFill>
                <a:latin typeface="Calibri" panose="020F0502020204030204" pitchFamily="34" charset="0"/>
                <a:cs typeface="Calibri" panose="020F0502020204030204" pitchFamily="34" charset="0"/>
              </a:rPr>
              <a:t>IE is the sum of kinetic and potential energies of individual particles at the level of atoms.  </a:t>
            </a:r>
          </a:p>
          <a:p>
            <a:pPr marL="342900" indent="-342900">
              <a:buFont typeface="Arial"/>
              <a:buChar char="•"/>
            </a:pPr>
            <a:r>
              <a:rPr lang="en-US" sz="2700" dirty="0">
                <a:solidFill>
                  <a:srgbClr val="292934"/>
                </a:solidFill>
                <a:latin typeface="Calibri" panose="020F0502020204030204" pitchFamily="34" charset="0"/>
                <a:ea typeface="ＭＳ Ｐゴシック" charset="0"/>
                <a:cs typeface="Calibri" panose="020F0502020204030204" pitchFamily="34" charset="0"/>
              </a:rPr>
              <a:t> It can be measured using a thermometer and roughly compared with other materials.</a:t>
            </a:r>
          </a:p>
          <a:p>
            <a:pPr marL="342900" indent="-342900">
              <a:buFont typeface="Arial"/>
              <a:buChar char="•"/>
            </a:pPr>
            <a:r>
              <a:rPr lang="en-US" sz="2700" dirty="0">
                <a:solidFill>
                  <a:srgbClr val="292934"/>
                </a:solidFill>
                <a:latin typeface="Calibri" panose="020F0502020204030204" pitchFamily="34" charset="0"/>
                <a:ea typeface="ＭＳ Ｐゴシック" charset="0"/>
                <a:cs typeface="Calibri" panose="020F0502020204030204" pitchFamily="34" charset="0"/>
              </a:rPr>
              <a:t>Work or the transfer of heat into or out of a system can increase or decrease internal energy.</a:t>
            </a:r>
          </a:p>
        </p:txBody>
      </p:sp>
      <p:sp>
        <p:nvSpPr>
          <p:cNvPr id="8" name="TextBox 3">
            <a:extLst>
              <a:ext uri="{FF2B5EF4-FFF2-40B4-BE49-F238E27FC236}">
                <a16:creationId xmlns:a16="http://schemas.microsoft.com/office/drawing/2014/main" id="{07C81CAF-1A1D-4FB4-8D84-4E2650E0ED40}"/>
              </a:ext>
            </a:extLst>
          </p:cNvPr>
          <p:cNvSpPr txBox="1"/>
          <p:nvPr/>
        </p:nvSpPr>
        <p:spPr>
          <a:xfrm>
            <a:off x="3048000" y="6172200"/>
            <a:ext cx="16764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Pixabay.com</a:t>
            </a:r>
          </a:p>
        </p:txBody>
      </p:sp>
      <p:sp>
        <p:nvSpPr>
          <p:cNvPr id="9" name="TextBox 3">
            <a:extLst>
              <a:ext uri="{FF2B5EF4-FFF2-40B4-BE49-F238E27FC236}">
                <a16:creationId xmlns:a16="http://schemas.microsoft.com/office/drawing/2014/main" id="{FE535E59-44E9-4AC9-BBB4-FB225FAB8C62}"/>
              </a:ext>
            </a:extLst>
          </p:cNvPr>
          <p:cNvSpPr txBox="1"/>
          <p:nvPr/>
        </p:nvSpPr>
        <p:spPr>
          <a:xfrm>
            <a:off x="3257719" y="3825922"/>
            <a:ext cx="19078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212624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DDBA94-E8BB-4301-A5C4-C77DD04CF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4648200"/>
            <a:ext cx="3014007" cy="1795228"/>
          </a:xfrm>
          <a:prstGeom prst="rect">
            <a:avLst/>
          </a:prstGeom>
        </p:spPr>
      </p:pic>
      <p:sp>
        <p:nvSpPr>
          <p:cNvPr id="2" name="Title 1"/>
          <p:cNvSpPr>
            <a:spLocks noGrp="1"/>
          </p:cNvSpPr>
          <p:nvPr>
            <p:ph type="title"/>
          </p:nvPr>
        </p:nvSpPr>
        <p:spPr>
          <a:xfrm>
            <a:off x="762000" y="381000"/>
            <a:ext cx="7924800" cy="990600"/>
          </a:xfrm>
        </p:spPr>
        <p:txBody>
          <a:bodyPr/>
          <a:lstStyle/>
          <a:p>
            <a:r>
              <a:rPr lang="en-US" dirty="0">
                <a:ea typeface="ＭＳ Ｐゴシック" charset="0"/>
                <a:cs typeface="ＭＳ Ｐゴシック" charset="0"/>
              </a:rPr>
              <a:t>Heat versus Internal Energy</a:t>
            </a:r>
            <a:endParaRPr lang="en-US" dirty="0"/>
          </a:p>
        </p:txBody>
      </p:sp>
      <p:sp>
        <p:nvSpPr>
          <p:cNvPr id="12" name="TextBox 11">
            <a:extLst>
              <a:ext uri="{FF2B5EF4-FFF2-40B4-BE49-F238E27FC236}">
                <a16:creationId xmlns:a16="http://schemas.microsoft.com/office/drawing/2014/main" id="{F3F05A94-5102-4261-8264-E6A563CD8BDD}"/>
              </a:ext>
            </a:extLst>
          </p:cNvPr>
          <p:cNvSpPr txBox="1"/>
          <p:nvPr/>
        </p:nvSpPr>
        <p:spPr>
          <a:xfrm>
            <a:off x="762000" y="1371600"/>
            <a:ext cx="7924800" cy="1077218"/>
          </a:xfrm>
          <a:prstGeom prst="rect">
            <a:avLst/>
          </a:prstGeom>
          <a:noFill/>
        </p:spPr>
        <p:txBody>
          <a:bodyPr wrap="square" rtlCol="0">
            <a:spAutoFit/>
          </a:bodyPr>
          <a:lstStyle/>
          <a:p>
            <a:r>
              <a:rPr lang="en-US" sz="3200" dirty="0">
                <a:latin typeface="Calibri" pitchFamily="34" charset="0"/>
              </a:rPr>
              <a:t>Does the water in a glass sitting on a table have any energy?</a:t>
            </a:r>
          </a:p>
        </p:txBody>
      </p:sp>
      <p:sp>
        <p:nvSpPr>
          <p:cNvPr id="15" name="TextBox 14">
            <a:extLst>
              <a:ext uri="{FF2B5EF4-FFF2-40B4-BE49-F238E27FC236}">
                <a16:creationId xmlns:a16="http://schemas.microsoft.com/office/drawing/2014/main" id="{E729E121-D7D6-4EB4-AE48-4D9AB906253E}"/>
              </a:ext>
            </a:extLst>
          </p:cNvPr>
          <p:cNvSpPr txBox="1"/>
          <p:nvPr/>
        </p:nvSpPr>
        <p:spPr>
          <a:xfrm>
            <a:off x="762000" y="2590800"/>
            <a:ext cx="8001000" cy="2677656"/>
          </a:xfrm>
          <a:prstGeom prst="rect">
            <a:avLst/>
          </a:prstGeom>
          <a:noFill/>
        </p:spPr>
        <p:txBody>
          <a:bodyPr wrap="square" rtlCol="0">
            <a:spAutoFit/>
          </a:bodyPr>
          <a:lstStyle/>
          <a:p>
            <a:r>
              <a:rPr lang="en-US" sz="3200" b="1" dirty="0">
                <a:latin typeface="Calibri" pitchFamily="34" charset="0"/>
              </a:rPr>
              <a:t>Macroscopic level: </a:t>
            </a:r>
            <a:r>
              <a:rPr lang="en-US" sz="3200" dirty="0">
                <a:latin typeface="Calibri" pitchFamily="34" charset="0"/>
              </a:rPr>
              <a:t>No apparent energy</a:t>
            </a:r>
          </a:p>
          <a:p>
            <a:pPr>
              <a:spcBef>
                <a:spcPts val="1200"/>
              </a:spcBef>
            </a:pPr>
            <a:r>
              <a:rPr lang="en-US" sz="3200" b="1" dirty="0">
                <a:latin typeface="Calibri" pitchFamily="34" charset="0"/>
              </a:rPr>
              <a:t>Microscopic level: </a:t>
            </a:r>
            <a:r>
              <a:rPr lang="en-US" sz="3200" dirty="0">
                <a:latin typeface="Calibri" pitchFamily="34" charset="0"/>
              </a:rPr>
              <a:t>Molecules in motion (kinetic energy) and molecular attractive forces (potential energy) =  internal energy</a:t>
            </a:r>
          </a:p>
          <a:p>
            <a:endParaRPr lang="en-US" sz="3000" dirty="0">
              <a:latin typeface="Calibri" pitchFamily="34" charset="0"/>
            </a:endParaRPr>
          </a:p>
        </p:txBody>
      </p:sp>
    </p:spTree>
    <p:extLst>
      <p:ext uri="{BB962C8B-B14F-4D97-AF65-F5344CB8AC3E}">
        <p14:creationId xmlns:p14="http://schemas.microsoft.com/office/powerpoint/2010/main" val="343363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ea typeface="ＭＳ Ｐゴシック" charset="0"/>
                <a:cs typeface="ＭＳ Ｐゴシック" charset="0"/>
              </a:rPr>
              <a:t>Heat versus Internal Energy</a:t>
            </a:r>
            <a:endParaRPr lang="en-US" dirty="0"/>
          </a:p>
        </p:txBody>
      </p:sp>
      <p:pic>
        <p:nvPicPr>
          <p:cNvPr id="4" name="Picture 3" descr="Work-InternalEnerg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400" y="4572000"/>
            <a:ext cx="2514600" cy="16764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1524000"/>
            <a:ext cx="2590800" cy="2133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591108727"/>
              </p:ext>
            </p:extLst>
          </p:nvPr>
        </p:nvGraphicFramePr>
        <p:xfrm>
          <a:off x="533400" y="4648200"/>
          <a:ext cx="5486400" cy="1346796"/>
        </p:xfrm>
        <a:graphic>
          <a:graphicData uri="http://schemas.openxmlformats.org/presentationml/2006/ole">
            <mc:AlternateContent xmlns:mc="http://schemas.openxmlformats.org/markup-compatibility/2006">
              <mc:Choice xmlns:v="urn:schemas-microsoft-com:vml" Requires="v">
                <p:oleObj spid="_x0000_s128033" name="Equation" r:id="rId6" imgW="2550600" imgH="621360" progId="">
                  <p:embed/>
                </p:oleObj>
              </mc:Choice>
              <mc:Fallback>
                <p:oleObj name="Equation" r:id="rId6" imgW="2550600" imgH="62136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648200"/>
                        <a:ext cx="5486400" cy="1346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3">
            <a:extLst>
              <a:ext uri="{FF2B5EF4-FFF2-40B4-BE49-F238E27FC236}">
                <a16:creationId xmlns:a16="http://schemas.microsoft.com/office/drawing/2014/main" id="{A9479DD3-E58A-4419-8F55-48C28B59768A}"/>
              </a:ext>
            </a:extLst>
          </p:cNvPr>
          <p:cNvSpPr txBox="1"/>
          <p:nvPr/>
        </p:nvSpPr>
        <p:spPr>
          <a:xfrm>
            <a:off x="1447800" y="3581400"/>
            <a:ext cx="19078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sp>
        <p:nvSpPr>
          <p:cNvPr id="11" name="TextBox 3">
            <a:extLst>
              <a:ext uri="{FF2B5EF4-FFF2-40B4-BE49-F238E27FC236}">
                <a16:creationId xmlns:a16="http://schemas.microsoft.com/office/drawing/2014/main" id="{20A648C5-3F76-44E2-81EC-F7A08CC73A52}"/>
              </a:ext>
            </a:extLst>
          </p:cNvPr>
          <p:cNvSpPr txBox="1"/>
          <p:nvPr/>
        </p:nvSpPr>
        <p:spPr>
          <a:xfrm>
            <a:off x="7162800" y="6248401"/>
            <a:ext cx="16792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Hector Mireles</a:t>
            </a:r>
          </a:p>
        </p:txBody>
      </p:sp>
      <p:sp>
        <p:nvSpPr>
          <p:cNvPr id="16" name="TextBox 15"/>
          <p:cNvSpPr txBox="1"/>
          <p:nvPr/>
        </p:nvSpPr>
        <p:spPr>
          <a:xfrm>
            <a:off x="3352800" y="1676400"/>
            <a:ext cx="5486400" cy="1569660"/>
          </a:xfrm>
          <a:prstGeom prst="rect">
            <a:avLst/>
          </a:prstGeom>
          <a:noFill/>
        </p:spPr>
        <p:txBody>
          <a:bodyPr wrap="square" rtlCol="0">
            <a:spAutoFit/>
          </a:bodyPr>
          <a:lstStyle/>
          <a:p>
            <a:r>
              <a:rPr lang="en-US" sz="3200" dirty="0">
                <a:solidFill>
                  <a:srgbClr val="292934"/>
                </a:solidFill>
                <a:latin typeface="Calibri" pitchFamily="34" charset="0"/>
              </a:rPr>
              <a:t>An object’s internal energy can be increased with heat or a force working against it.</a:t>
            </a:r>
            <a:endParaRPr lang="en-US" sz="3200" i="1" dirty="0">
              <a:solidFill>
                <a:srgbClr val="292934"/>
              </a:solidFill>
              <a:latin typeface="Calibri" pitchFamily="34" charset="0"/>
            </a:endParaRPr>
          </a:p>
        </p:txBody>
      </p:sp>
    </p:spTree>
    <p:extLst>
      <p:ext uri="{BB962C8B-B14F-4D97-AF65-F5344CB8AC3E}">
        <p14:creationId xmlns:p14="http://schemas.microsoft.com/office/powerpoint/2010/main" val="343363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153400" cy="914400"/>
          </a:xfrm>
        </p:spPr>
        <p:txBody>
          <a:bodyPr>
            <a:noAutofit/>
          </a:bodyPr>
          <a:lstStyle/>
          <a:p>
            <a:r>
              <a:rPr lang="en-US" dirty="0"/>
              <a:t>Common Misconceptions about Energy</a:t>
            </a:r>
          </a:p>
        </p:txBody>
      </p:sp>
      <p:sp>
        <p:nvSpPr>
          <p:cNvPr id="4" name="Vertical Text Placeholder 1"/>
          <p:cNvSpPr txBox="1">
            <a:spLocks/>
          </p:cNvSpPr>
          <p:nvPr/>
        </p:nvSpPr>
        <p:spPr>
          <a:xfrm>
            <a:off x="533400" y="1219200"/>
            <a:ext cx="83058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365760">
              <a:spcBef>
                <a:spcPts val="600"/>
              </a:spcBef>
            </a:pPr>
            <a:r>
              <a:rPr lang="en-US" dirty="0">
                <a:latin typeface="Calibri" pitchFamily="34" charset="0"/>
              </a:rPr>
              <a:t>Kinetic (motion) energy depends on speed, not mass. </a:t>
            </a:r>
          </a:p>
          <a:p>
            <a:pPr marL="365760" indent="-365760">
              <a:spcBef>
                <a:spcPts val="600"/>
              </a:spcBef>
              <a:buFont typeface="Arial"/>
              <a:buChar char="•"/>
            </a:pPr>
            <a:r>
              <a:rPr lang="en-US" dirty="0">
                <a:latin typeface="Calibri" pitchFamily="34" charset="0"/>
              </a:rPr>
              <a:t>Gravitational potential energy is the only type of potential energy.</a:t>
            </a:r>
          </a:p>
          <a:p>
            <a:pPr marL="365760" indent="-365760">
              <a:spcBef>
                <a:spcPts val="600"/>
              </a:spcBef>
              <a:buFont typeface="Arial"/>
              <a:buChar char="•"/>
            </a:pPr>
            <a:r>
              <a:rPr lang="en-US" dirty="0">
                <a:latin typeface="Calibri" pitchFamily="34" charset="0"/>
              </a:rPr>
              <a:t>Elastic potential energy happens only during stretching, not compression.</a:t>
            </a:r>
          </a:p>
          <a:p>
            <a:pPr marL="365760" indent="-365760">
              <a:spcBef>
                <a:spcPts val="600"/>
              </a:spcBef>
              <a:buFont typeface="Arial"/>
              <a:buChar char="•"/>
            </a:pPr>
            <a:r>
              <a:rPr lang="en-US" dirty="0">
                <a:latin typeface="Calibri" pitchFamily="34" charset="0"/>
              </a:rPr>
              <a:t>Only visible things have energy.</a:t>
            </a:r>
          </a:p>
          <a:p>
            <a:pPr marL="365760" indent="-365760">
              <a:spcBef>
                <a:spcPts val="600"/>
              </a:spcBef>
              <a:buFont typeface="Arial"/>
              <a:buChar char="•"/>
            </a:pPr>
            <a:r>
              <a:rPr lang="en-US" dirty="0">
                <a:latin typeface="Calibri" pitchFamily="34" charset="0"/>
              </a:rPr>
              <a:t>Only objects that feel warm or hot have thermal energy.</a:t>
            </a:r>
          </a:p>
          <a:p>
            <a:pPr marL="365760" indent="-365760">
              <a:spcBef>
                <a:spcPts val="600"/>
              </a:spcBef>
              <a:buFont typeface="Arial"/>
              <a:buChar char="•"/>
            </a:pPr>
            <a:r>
              <a:rPr lang="en-US" dirty="0">
                <a:latin typeface="Calibri" pitchFamily="34" charset="0"/>
              </a:rPr>
              <a:t>Internal energy is measured by touching it.   </a:t>
            </a:r>
          </a:p>
          <a:p>
            <a:pPr marL="0" indent="0">
              <a:spcAft>
                <a:spcPts val="1200"/>
              </a:spcAft>
              <a:buFont typeface="Arial" pitchFamily="34" charset="0"/>
              <a:buNone/>
            </a:pPr>
            <a:endParaRPr lang="en-US" sz="2800" b="1" u="sng" dirty="0">
              <a:solidFill>
                <a:srgbClr val="292934"/>
              </a:solidFill>
            </a:endParaRPr>
          </a:p>
        </p:txBody>
      </p:sp>
    </p:spTree>
    <p:extLst>
      <p:ext uri="{BB962C8B-B14F-4D97-AF65-F5344CB8AC3E}">
        <p14:creationId xmlns:p14="http://schemas.microsoft.com/office/powerpoint/2010/main" val="9874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Elastic and Inelastic Collisions</a:t>
            </a:r>
          </a:p>
        </p:txBody>
      </p:sp>
      <p:sp>
        <p:nvSpPr>
          <p:cNvPr id="3" name="Content Placeholder 2"/>
          <p:cNvSpPr>
            <a:spLocks noGrp="1"/>
          </p:cNvSpPr>
          <p:nvPr>
            <p:ph idx="1"/>
          </p:nvPr>
        </p:nvSpPr>
        <p:spPr>
          <a:xfrm>
            <a:off x="533400" y="1447800"/>
            <a:ext cx="8382000" cy="5181600"/>
          </a:xfrm>
        </p:spPr>
        <p:txBody>
          <a:bodyPr/>
          <a:lstStyle/>
          <a:p>
            <a:pPr marL="0">
              <a:spcBef>
                <a:spcPts val="0"/>
              </a:spcBef>
              <a:buNone/>
            </a:pPr>
            <a:r>
              <a:rPr lang="en-US" sz="2850" dirty="0"/>
              <a:t>When two objects collide, there is a </a:t>
            </a:r>
            <a:r>
              <a:rPr lang="en-US" sz="2850" b="1" dirty="0"/>
              <a:t>transfer of momentum</a:t>
            </a:r>
            <a:r>
              <a:rPr lang="en-US" sz="2850" dirty="0"/>
              <a:t> but not necessarily a </a:t>
            </a:r>
            <a:r>
              <a:rPr lang="en-US" sz="2850" b="1" dirty="0"/>
              <a:t>transfer of energy</a:t>
            </a:r>
            <a:r>
              <a:rPr lang="en-US" sz="2850" dirty="0"/>
              <a:t>. </a:t>
            </a:r>
          </a:p>
          <a:p>
            <a:pPr marL="274320" indent="-274320">
              <a:spcBef>
                <a:spcPts val="1200"/>
              </a:spcBef>
            </a:pPr>
            <a:r>
              <a:rPr lang="en-US" sz="2850" b="1" dirty="0"/>
              <a:t>Elastic collisions:</a:t>
            </a:r>
            <a:r>
              <a:rPr lang="en-US" sz="2850" dirty="0"/>
              <a:t> The total kinetic energy of all members (objects) remains the same before and after impact. No kinetic energy converts to heat or another form of energy.</a:t>
            </a:r>
          </a:p>
          <a:p>
            <a:pPr marL="274320" indent="-274320">
              <a:spcBef>
                <a:spcPts val="1200"/>
              </a:spcBef>
            </a:pPr>
            <a:r>
              <a:rPr lang="en-US" sz="2850" b="1" dirty="0"/>
              <a:t>Inelastic collisions: </a:t>
            </a:r>
            <a:r>
              <a:rPr lang="en-US" sz="2850" dirty="0"/>
              <a:t>The total kinetic energy of all members (objects) isn’t the same before and after impact. Some kinetic energy is lost to friction, heat, sound, and light (sparks).</a:t>
            </a:r>
          </a:p>
        </p:txBody>
      </p:sp>
    </p:spTree>
    <p:extLst>
      <p:ext uri="{BB962C8B-B14F-4D97-AF65-F5344CB8AC3E}">
        <p14:creationId xmlns:p14="http://schemas.microsoft.com/office/powerpoint/2010/main" val="320896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pPr marL="685800"/>
            <a:r>
              <a:rPr lang="en-US" dirty="0"/>
              <a:t>Key Science Ideas</a:t>
            </a:r>
          </a:p>
        </p:txBody>
      </p:sp>
      <p:sp>
        <p:nvSpPr>
          <p:cNvPr id="3" name="Content Placeholder 2"/>
          <p:cNvSpPr>
            <a:spLocks noGrp="1"/>
          </p:cNvSpPr>
          <p:nvPr>
            <p:ph idx="1"/>
          </p:nvPr>
        </p:nvSpPr>
        <p:spPr>
          <a:xfrm>
            <a:off x="533400" y="1219200"/>
            <a:ext cx="8382000" cy="5334000"/>
          </a:xfrm>
        </p:spPr>
        <p:txBody>
          <a:bodyPr/>
          <a:lstStyle/>
          <a:p>
            <a:pPr marL="320040" indent="-228600"/>
            <a:r>
              <a:rPr lang="en-US" dirty="0"/>
              <a:t>Kinetic energy is the energy of motion. The amount of kinetic energy in an object depends on its mass (m) and speed (v).</a:t>
            </a:r>
          </a:p>
          <a:p>
            <a:pPr marL="320040" indent="-228600"/>
            <a:r>
              <a:rPr lang="en-US" dirty="0"/>
              <a:t>Potential energy is stored energy associated with the relative position of two objects. </a:t>
            </a:r>
            <a:r>
              <a:rPr lang="en-US" dirty="0">
                <a:ea typeface="ＭＳ Ｐゴシック" charset="0"/>
              </a:rPr>
              <a:t>The amount of potential energy in a system depends on the mass (m) and relative distance between two objects. Potential energy has several forms, including gravitational, chemical, and elastic.</a:t>
            </a:r>
          </a:p>
          <a:p>
            <a:pPr marL="320040" indent="-228600"/>
            <a:r>
              <a:rPr lang="en-US" dirty="0">
                <a:ea typeface="ＭＳ Ｐゴシック" charset="0"/>
              </a:rPr>
              <a:t>Heat is a transfer of energy from a warmer object to a cooler object by conduction, radiation, and convection.</a:t>
            </a:r>
          </a:p>
          <a:p>
            <a:pPr marL="320040" indent="-228600"/>
            <a:r>
              <a:rPr lang="en-US" dirty="0">
                <a:ea typeface="ＭＳ Ｐゴシック" charset="0"/>
              </a:rPr>
              <a:t>Internal energy equals the sum of the kinetic and potential energies of the individual atoms in a system.</a:t>
            </a:r>
          </a:p>
          <a:p>
            <a:pPr marL="320040" indent="-228600"/>
            <a:r>
              <a:rPr lang="en-US" dirty="0">
                <a:ea typeface="ＭＳ Ｐゴシック" charset="0"/>
              </a:rPr>
              <a:t>In elastic collisions, all kinetic energy remains constant; in inelastic collisions, some kinetic energy converts to other forms of energy.</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334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What happens to energy when objects collide?</a:t>
            </a:r>
          </a:p>
        </p:txBody>
      </p:sp>
    </p:spTree>
    <p:extLst>
      <p:ext uri="{BB962C8B-B14F-4D97-AF65-F5344CB8AC3E}">
        <p14:creationId xmlns:p14="http://schemas.microsoft.com/office/powerpoint/2010/main" val="3233867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fontScale="90000"/>
          </a:bodyPr>
          <a:lstStyle/>
          <a:p>
            <a:br>
              <a:rPr lang="en-US" dirty="0"/>
            </a:br>
            <a:r>
              <a:rPr lang="en-US" sz="4400" dirty="0"/>
              <a:t>Mumford and Leroy’s Big Crash</a:t>
            </a:r>
            <a:br>
              <a:rPr lang="en-US" sz="4400" dirty="0"/>
            </a:br>
            <a:endParaRPr lang="en-US" sz="44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bwMode="auto">
          <a:xfrm>
            <a:off x="838200" y="1676400"/>
            <a:ext cx="7622204" cy="4648200"/>
          </a:xfrm>
          <a:prstGeom prst="rect">
            <a:avLst/>
          </a:prstGeom>
          <a:noFill/>
          <a:ln>
            <a:noFill/>
          </a:ln>
        </p:spPr>
      </p:pic>
      <p:sp>
        <p:nvSpPr>
          <p:cNvPr id="4" name="TextBox 3">
            <a:extLst>
              <a:ext uri="{FF2B5EF4-FFF2-40B4-BE49-F238E27FC236}">
                <a16:creationId xmlns:a16="http://schemas.microsoft.com/office/drawing/2014/main" id="{8FEFC34D-F14D-460A-9624-7E677845B2E2}"/>
              </a:ext>
            </a:extLst>
          </p:cNvPr>
          <p:cNvSpPr txBox="1"/>
          <p:nvPr/>
        </p:nvSpPr>
        <p:spPr>
          <a:xfrm>
            <a:off x="7435207" y="6324600"/>
            <a:ext cx="125159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32428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990600"/>
          </a:xfrm>
        </p:spPr>
        <p:txBody>
          <a:bodyPr>
            <a:normAutofit fontScale="90000"/>
          </a:bodyPr>
          <a:lstStyle/>
          <a:p>
            <a:r>
              <a:rPr lang="en-US" dirty="0"/>
              <a:t>Investigation 1: Mumford and Leroy’s Collision</a:t>
            </a:r>
          </a:p>
        </p:txBody>
      </p:sp>
      <p:sp>
        <p:nvSpPr>
          <p:cNvPr id="3" name="Content Placeholder 2"/>
          <p:cNvSpPr>
            <a:spLocks noGrp="1"/>
          </p:cNvSpPr>
          <p:nvPr>
            <p:ph idx="1"/>
          </p:nvPr>
        </p:nvSpPr>
        <p:spPr>
          <a:xfrm>
            <a:off x="533400" y="1219200"/>
            <a:ext cx="8305800" cy="5257800"/>
          </a:xfrm>
        </p:spPr>
        <p:txBody>
          <a:bodyPr/>
          <a:lstStyle/>
          <a:p>
            <a:pPr marL="365760" indent="-365760">
              <a:spcBef>
                <a:spcPts val="1200"/>
              </a:spcBef>
              <a:buFont typeface="+mj-lt"/>
              <a:buAutoNum type="arabicPeriod"/>
            </a:pPr>
            <a:r>
              <a:rPr lang="en-US" sz="2800" dirty="0"/>
              <a:t>Look at each pictures on the handout. What happens to the </a:t>
            </a:r>
            <a:r>
              <a:rPr lang="en-US" sz="2800" b="1" dirty="0"/>
              <a:t>kinetic energy </a:t>
            </a:r>
            <a:r>
              <a:rPr lang="en-US" sz="2800" dirty="0"/>
              <a:t>and</a:t>
            </a:r>
            <a:r>
              <a:rPr lang="en-US" sz="2800" b="1" dirty="0"/>
              <a:t> potential energy </a:t>
            </a:r>
            <a:r>
              <a:rPr lang="en-US" sz="2800" dirty="0"/>
              <a:t>of Mumford and Leroy in each scene? </a:t>
            </a:r>
          </a:p>
          <a:p>
            <a:pPr marL="365760" indent="-365760">
              <a:spcBef>
                <a:spcPts val="600"/>
              </a:spcBef>
              <a:buFont typeface="+mj-lt"/>
              <a:buAutoNum type="arabicPeriod"/>
            </a:pPr>
            <a:r>
              <a:rPr lang="en-US" sz="2800" dirty="0"/>
              <a:t>What do you think happens to the energy after the crash when everything stops moving? Where does all of the energy go?</a:t>
            </a:r>
          </a:p>
          <a:p>
            <a:pPr marL="365760" indent="-365760">
              <a:spcBef>
                <a:spcPts val="600"/>
              </a:spcBef>
              <a:buFont typeface="+mj-lt"/>
              <a:buAutoNum type="arabicPeriod"/>
            </a:pPr>
            <a:r>
              <a:rPr lang="en-US" sz="2800" dirty="0"/>
              <a:t>What kind of collision is </a:t>
            </a:r>
            <a:br>
              <a:rPr lang="en-US" sz="2800" dirty="0"/>
            </a:br>
            <a:r>
              <a:rPr lang="en-US" sz="2800" dirty="0"/>
              <a:t>this? How do you know?</a:t>
            </a:r>
          </a:p>
          <a:p>
            <a:pPr marL="365760" indent="-365760">
              <a:spcBef>
                <a:spcPts val="600"/>
              </a:spcBef>
              <a:buFont typeface="+mj-lt"/>
              <a:buAutoNum type="arabicPeriod"/>
            </a:pPr>
            <a:r>
              <a:rPr lang="en-US" sz="2800" dirty="0"/>
              <a:t>Write your descriptions on </a:t>
            </a:r>
            <a:br>
              <a:rPr lang="en-US" sz="2800" dirty="0"/>
            </a:br>
            <a:r>
              <a:rPr lang="en-US" sz="2800" dirty="0"/>
              <a:t>the handout and your </a:t>
            </a:r>
            <a:br>
              <a:rPr lang="en-US" sz="2800" dirty="0"/>
            </a:br>
            <a:r>
              <a:rPr lang="en-US" sz="2800" dirty="0"/>
              <a:t>answers to the questions in </a:t>
            </a:r>
            <a:br>
              <a:rPr lang="en-US" sz="2800" dirty="0"/>
            </a:br>
            <a:r>
              <a:rPr lang="en-US" sz="2800" dirty="0"/>
              <a:t>your notebook.</a:t>
            </a:r>
          </a:p>
        </p:txBody>
      </p:sp>
      <p:pic>
        <p:nvPicPr>
          <p:cNvPr id="4" name="Picture 3" descr="SorryDude.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3886200"/>
            <a:ext cx="3618654" cy="2133600"/>
          </a:xfrm>
          <a:prstGeom prst="rect">
            <a:avLst/>
          </a:prstGeom>
        </p:spPr>
      </p:pic>
      <p:sp>
        <p:nvSpPr>
          <p:cNvPr id="5" name="TextBox 3">
            <a:extLst>
              <a:ext uri="{FF2B5EF4-FFF2-40B4-BE49-F238E27FC236}">
                <a16:creationId xmlns:a16="http://schemas.microsoft.com/office/drawing/2014/main" id="{E9115CB2-258B-4079-947E-CEE67A092933}"/>
              </a:ext>
            </a:extLst>
          </p:cNvPr>
          <p:cNvSpPr txBox="1"/>
          <p:nvPr/>
        </p:nvSpPr>
        <p:spPr>
          <a:xfrm>
            <a:off x="6781800" y="5867400"/>
            <a:ext cx="19078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3155937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Investigation 2: Colliding Marbles</a:t>
            </a:r>
          </a:p>
        </p:txBody>
      </p:sp>
      <p:sp>
        <p:nvSpPr>
          <p:cNvPr id="3" name="Content Placeholder 2"/>
          <p:cNvSpPr>
            <a:spLocks noGrp="1"/>
          </p:cNvSpPr>
          <p:nvPr>
            <p:ph idx="1"/>
          </p:nvPr>
        </p:nvSpPr>
        <p:spPr>
          <a:xfrm>
            <a:off x="533400" y="1371600"/>
            <a:ext cx="8229600" cy="5105400"/>
          </a:xfrm>
        </p:spPr>
        <p:txBody>
          <a:bodyPr/>
          <a:lstStyle/>
          <a:p>
            <a:pPr>
              <a:buNone/>
            </a:pPr>
            <a:endParaRPr lang="en-US" dirty="0"/>
          </a:p>
          <a:p>
            <a:endParaRPr lang="en-US" dirty="0"/>
          </a:p>
          <a:p>
            <a:endParaRPr lang="en-US" dirty="0"/>
          </a:p>
          <a:p>
            <a:endParaRPr lang="en-US" dirty="0"/>
          </a:p>
          <a:p>
            <a:endParaRPr lang="en-US" dirty="0"/>
          </a:p>
          <a:p>
            <a:endParaRPr lang="en-US" dirty="0"/>
          </a:p>
          <a:p>
            <a:pPr>
              <a:buNone/>
            </a:pPr>
            <a:endParaRPr lang="en-US" dirty="0"/>
          </a:p>
        </p:txBody>
      </p:sp>
      <p:pic>
        <p:nvPicPr>
          <p:cNvPr id="5" name="Picture 4" descr="Marble Model.tif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2819400"/>
            <a:ext cx="68580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3">
            <a:extLst>
              <a:ext uri="{FF2B5EF4-FFF2-40B4-BE49-F238E27FC236}">
                <a16:creationId xmlns:a16="http://schemas.microsoft.com/office/drawing/2014/main" id="{5901F67B-B13A-4AC1-8E99-899C28CF5500}"/>
              </a:ext>
            </a:extLst>
          </p:cNvPr>
          <p:cNvSpPr txBox="1"/>
          <p:nvPr/>
        </p:nvSpPr>
        <p:spPr>
          <a:xfrm>
            <a:off x="6629400" y="5410200"/>
            <a:ext cx="16764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Courtesy of Hector Mireles</a:t>
            </a:r>
          </a:p>
        </p:txBody>
      </p:sp>
      <p:sp>
        <p:nvSpPr>
          <p:cNvPr id="7" name="TextBox 6"/>
          <p:cNvSpPr txBox="1"/>
          <p:nvPr/>
        </p:nvSpPr>
        <p:spPr>
          <a:xfrm>
            <a:off x="609600" y="1295400"/>
            <a:ext cx="8153400" cy="1384995"/>
          </a:xfrm>
          <a:prstGeom prst="rect">
            <a:avLst/>
          </a:prstGeom>
          <a:noFill/>
        </p:spPr>
        <p:txBody>
          <a:bodyPr wrap="square" rtlCol="0">
            <a:spAutoFit/>
          </a:bodyPr>
          <a:lstStyle/>
          <a:p>
            <a:r>
              <a:rPr lang="en-US" sz="2800" dirty="0">
                <a:latin typeface="Calibri" pitchFamily="34" charset="0"/>
              </a:rPr>
              <a:t>The marbles in this model represent Mumford and Leroy, and the ruler-ramp represents the hill in the story.</a:t>
            </a:r>
          </a:p>
        </p:txBody>
      </p:sp>
      <p:sp>
        <p:nvSpPr>
          <p:cNvPr id="8" name="TextBox 7"/>
          <p:cNvSpPr txBox="1"/>
          <p:nvPr/>
        </p:nvSpPr>
        <p:spPr>
          <a:xfrm>
            <a:off x="685800" y="5638800"/>
            <a:ext cx="8077200" cy="954107"/>
          </a:xfrm>
          <a:prstGeom prst="rect">
            <a:avLst/>
          </a:prstGeom>
          <a:noFill/>
        </p:spPr>
        <p:txBody>
          <a:bodyPr wrap="square" rtlCol="0">
            <a:spAutoFit/>
          </a:bodyPr>
          <a:lstStyle/>
          <a:p>
            <a:r>
              <a:rPr lang="en-US" sz="2800" dirty="0">
                <a:latin typeface="Calibri" pitchFamily="34" charset="0"/>
              </a:rPr>
              <a:t>What are some similarities and differences between this model and Mumford and Leroy’s collision?</a:t>
            </a:r>
          </a:p>
        </p:txBody>
      </p:sp>
    </p:spTree>
    <p:extLst>
      <p:ext uri="{BB962C8B-B14F-4D97-AF65-F5344CB8AC3E}">
        <p14:creationId xmlns:p14="http://schemas.microsoft.com/office/powerpoint/2010/main" val="164754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4186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55091" y="1905000"/>
            <a:ext cx="8175010" cy="4303594"/>
          </a:xfrm>
        </p:spPr>
        <p:txBody>
          <a:bodyPr/>
          <a:lstStyle/>
          <a:p>
            <a:pPr marL="0" lvl="1" indent="0">
              <a:spcBef>
                <a:spcPts val="0"/>
              </a:spcBef>
              <a:spcAft>
                <a:spcPts val="2400"/>
              </a:spcAft>
              <a:buNone/>
            </a:pPr>
            <a:r>
              <a:rPr lang="en-US" sz="3200" dirty="0"/>
              <a:t>What happens to energy when objects collide?</a:t>
            </a:r>
          </a:p>
        </p:txBody>
      </p:sp>
    </p:spTree>
    <p:extLst>
      <p:ext uri="{BB962C8B-B14F-4D97-AF65-F5344CB8AC3E}">
        <p14:creationId xmlns:p14="http://schemas.microsoft.com/office/powerpoint/2010/main" val="360162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pPr marL="685800"/>
            <a:r>
              <a:rPr lang="en-US" dirty="0"/>
              <a:t>Key Science Ideas</a:t>
            </a:r>
          </a:p>
        </p:txBody>
      </p:sp>
      <p:sp>
        <p:nvSpPr>
          <p:cNvPr id="3" name="Content Placeholder 2"/>
          <p:cNvSpPr>
            <a:spLocks noGrp="1"/>
          </p:cNvSpPr>
          <p:nvPr>
            <p:ph idx="1"/>
          </p:nvPr>
        </p:nvSpPr>
        <p:spPr>
          <a:xfrm>
            <a:off x="609600" y="1600200"/>
            <a:ext cx="8077200" cy="4800600"/>
          </a:xfrm>
        </p:spPr>
        <p:txBody>
          <a:bodyPr/>
          <a:lstStyle/>
          <a:p>
            <a:pPr marL="365760" lvl="1" indent="-365760">
              <a:spcBef>
                <a:spcPts val="600"/>
              </a:spcBef>
            </a:pPr>
            <a:r>
              <a:rPr lang="en-US" sz="3200" dirty="0"/>
              <a:t>Energy can transfer or move from one object to another object.</a:t>
            </a:r>
          </a:p>
          <a:p>
            <a:pPr marL="365760" lvl="1" indent="-365760">
              <a:spcBef>
                <a:spcPts val="600"/>
              </a:spcBef>
            </a:pPr>
            <a:r>
              <a:rPr lang="en-US" sz="3200" dirty="0"/>
              <a:t>When two objects collide, energy moves or transfers from one object to another.</a:t>
            </a:r>
          </a:p>
          <a:p>
            <a:pPr marL="365760" indent="-365760">
              <a:spcBef>
                <a:spcPts val="600"/>
              </a:spcBef>
            </a:pPr>
            <a:r>
              <a:rPr lang="en-US" sz="3200" dirty="0"/>
              <a:t>Evidence that energy transfer is taking place is the changing speed of both objects following the collision. When Mumford (the first marble) hits Leroy (the second marble), he stops moving, and Leroy starts moving.</a:t>
            </a:r>
          </a:p>
          <a:p>
            <a:pPr marL="365760" indent="-365760">
              <a:spcBef>
                <a:spcPts val="600"/>
              </a:spcBef>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Where does the energy of a moving object come from?</a:t>
            </a:r>
          </a:p>
        </p:txBody>
      </p:sp>
    </p:spTree>
    <p:extLst>
      <p:ext uri="{BB962C8B-B14F-4D97-AF65-F5344CB8AC3E}">
        <p14:creationId xmlns:p14="http://schemas.microsoft.com/office/powerpoint/2010/main" val="3233867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normAutofit fontScale="90000"/>
          </a:bodyPr>
          <a:lstStyle/>
          <a:p>
            <a:br>
              <a:rPr lang="en-US" dirty="0"/>
            </a:br>
            <a:r>
              <a:rPr lang="en-US" sz="4200" dirty="0"/>
              <a:t>Investigation 3: Energy Changing Costumes</a:t>
            </a:r>
            <a:br>
              <a:rPr lang="en-US" sz="4400" dirty="0"/>
            </a:br>
            <a:endParaRPr lang="en-US" sz="4400" dirty="0"/>
          </a:p>
        </p:txBody>
      </p:sp>
      <p:sp>
        <p:nvSpPr>
          <p:cNvPr id="4" name="TextBox 3"/>
          <p:cNvSpPr txBox="1"/>
          <p:nvPr/>
        </p:nvSpPr>
        <p:spPr>
          <a:xfrm>
            <a:off x="685800" y="1295400"/>
            <a:ext cx="8153400" cy="5216813"/>
          </a:xfrm>
          <a:prstGeom prst="rect">
            <a:avLst/>
          </a:prstGeom>
          <a:noFill/>
        </p:spPr>
        <p:txBody>
          <a:bodyPr wrap="square" rtlCol="0">
            <a:spAutoFit/>
          </a:bodyPr>
          <a:lstStyle/>
          <a:p>
            <a:r>
              <a:rPr lang="en-US" sz="2800" dirty="0">
                <a:latin typeface="Calibri" pitchFamily="34" charset="0"/>
              </a:rPr>
              <a:t>Mumford’s potential energy changed to kinetic energy as he rode from the top of the hill to the bottom.</a:t>
            </a:r>
          </a:p>
          <a:p>
            <a:pPr marL="731520" indent="-365760">
              <a:spcBef>
                <a:spcPts val="1200"/>
              </a:spcBef>
              <a:buClr>
                <a:schemeClr val="bg1">
                  <a:lumMod val="65000"/>
                </a:schemeClr>
              </a:buClr>
              <a:buFont typeface="Arial" pitchFamily="34" charset="0"/>
              <a:buChar char="•"/>
            </a:pPr>
            <a:r>
              <a:rPr lang="en-US" sz="2800" dirty="0">
                <a:latin typeface="Calibri" pitchFamily="34" charset="0"/>
              </a:rPr>
              <a:t>What other examples of energy changing costumes can you find in parts 1–3 of the story? (Include evidence from your handouts.)</a:t>
            </a:r>
          </a:p>
          <a:p>
            <a:pPr marL="731520" indent="-365760">
              <a:spcBef>
                <a:spcPts val="600"/>
              </a:spcBef>
              <a:buClr>
                <a:schemeClr val="bg1">
                  <a:lumMod val="65000"/>
                </a:schemeClr>
              </a:buClr>
              <a:buFont typeface="Arial" pitchFamily="34" charset="0"/>
              <a:buChar char="•"/>
            </a:pPr>
            <a:r>
              <a:rPr lang="en-US" sz="2800" dirty="0">
                <a:latin typeface="Calibri" pitchFamily="34" charset="0"/>
              </a:rPr>
              <a:t>Where do you see potential energy changing to kinetic energy? </a:t>
            </a:r>
          </a:p>
          <a:p>
            <a:pPr marL="731520" indent="-365760">
              <a:spcBef>
                <a:spcPts val="600"/>
              </a:spcBef>
              <a:buClr>
                <a:schemeClr val="bg1">
                  <a:lumMod val="65000"/>
                </a:schemeClr>
              </a:buClr>
              <a:buFont typeface="Arial" pitchFamily="34" charset="0"/>
              <a:buChar char="•"/>
            </a:pPr>
            <a:r>
              <a:rPr lang="en-US" sz="2800" dirty="0">
                <a:latin typeface="Calibri" pitchFamily="34" charset="0"/>
              </a:rPr>
              <a:t>Where do you see kinetic energy changing to some other form of energy? </a:t>
            </a:r>
          </a:p>
          <a:p>
            <a:pPr marL="731520" indent="-365760">
              <a:spcBef>
                <a:spcPts val="600"/>
              </a:spcBef>
              <a:buClr>
                <a:schemeClr val="bg1">
                  <a:lumMod val="65000"/>
                </a:schemeClr>
              </a:buClr>
              <a:buFont typeface="Arial" pitchFamily="34" charset="0"/>
              <a:buChar char="•"/>
            </a:pPr>
            <a:r>
              <a:rPr lang="en-US" sz="2800" dirty="0">
                <a:latin typeface="Calibri" pitchFamily="34" charset="0"/>
              </a:rPr>
              <a:t>Where do you see energy increasing or decreasing when it changes costumes? </a:t>
            </a:r>
            <a:endParaRPr lang="en-US" dirty="0"/>
          </a:p>
        </p:txBody>
      </p:sp>
    </p:spTree>
    <p:extLst>
      <p:ext uri="{BB962C8B-B14F-4D97-AF65-F5344CB8AC3E}">
        <p14:creationId xmlns:p14="http://schemas.microsoft.com/office/powerpoint/2010/main" val="32428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Where does the energy of a moving object come from?</a:t>
            </a:r>
          </a:p>
        </p:txBody>
      </p:sp>
    </p:spTree>
    <p:extLst>
      <p:ext uri="{BB962C8B-B14F-4D97-AF65-F5344CB8AC3E}">
        <p14:creationId xmlns:p14="http://schemas.microsoft.com/office/powerpoint/2010/main" val="32338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pPr marL="685800"/>
            <a:r>
              <a:rPr lang="en-US" dirty="0"/>
              <a:t>Key Science Ideas</a:t>
            </a:r>
          </a:p>
        </p:txBody>
      </p:sp>
      <p:sp>
        <p:nvSpPr>
          <p:cNvPr id="3" name="Content Placeholder 2"/>
          <p:cNvSpPr>
            <a:spLocks noGrp="1"/>
          </p:cNvSpPr>
          <p:nvPr>
            <p:ph idx="1"/>
          </p:nvPr>
        </p:nvSpPr>
        <p:spPr>
          <a:xfrm>
            <a:off x="609600" y="1447800"/>
            <a:ext cx="8077200" cy="5029200"/>
          </a:xfrm>
        </p:spPr>
        <p:txBody>
          <a:bodyPr/>
          <a:lstStyle/>
          <a:p>
            <a:pPr marL="365760" lvl="1" indent="-365760">
              <a:spcBef>
                <a:spcPts val="600"/>
              </a:spcBef>
            </a:pPr>
            <a:r>
              <a:rPr lang="en-US" sz="2800" dirty="0"/>
              <a:t>The energy of a moving object can come from (1) an energy transfer or (2) an energy transformation (costume change).</a:t>
            </a:r>
          </a:p>
          <a:p>
            <a:pPr marL="365760" lvl="1" indent="-365760">
              <a:spcBef>
                <a:spcPts val="600"/>
              </a:spcBef>
            </a:pPr>
            <a:r>
              <a:rPr lang="en-US" sz="2800" dirty="0"/>
              <a:t>Energy can change, or transform, from one form to another (e.g., potential energy to kinetic energy).</a:t>
            </a:r>
          </a:p>
          <a:p>
            <a:pPr marL="365760" lvl="1" indent="-365760">
              <a:spcBef>
                <a:spcPts val="600"/>
              </a:spcBef>
            </a:pPr>
            <a:r>
              <a:rPr lang="en-US" sz="2800" dirty="0"/>
              <a:t>Potential energy can’t be detected using our senses.</a:t>
            </a:r>
          </a:p>
          <a:p>
            <a:pPr marL="365760" lvl="1" indent="-365760">
              <a:spcBef>
                <a:spcPts val="600"/>
              </a:spcBef>
            </a:pPr>
            <a:r>
              <a:rPr lang="en-US" sz="2800" dirty="0"/>
              <a:t>To have potential energy, an object must be above or off the ground. It must have the potential to move from a higher place to a lower place.</a:t>
            </a:r>
          </a:p>
          <a:p>
            <a:pPr marL="365760" lvl="1" indent="-365760">
              <a:spcBef>
                <a:spcPts val="600"/>
              </a:spcBef>
            </a:pPr>
            <a:r>
              <a:rPr lang="en-US" sz="2800" dirty="0"/>
              <a:t>The higher an object is off the ground, the more potential energy it has.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a:xfrm>
            <a:off x="457200" y="1524000"/>
            <a:ext cx="8229600" cy="4876800"/>
          </a:xfrm>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80772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609600" y="1447800"/>
            <a:ext cx="8229600" cy="5105400"/>
          </a:xfrm>
        </p:spPr>
        <p:txBody>
          <a:bodyPr/>
          <a:lstStyle/>
          <a:p>
            <a:pPr marL="0" indent="0" eaLnBrk="1" hangingPunct="1">
              <a:buNone/>
              <a:defRPr/>
            </a:pPr>
            <a:r>
              <a:rPr lang="en-US" sz="3200" b="1" dirty="0"/>
              <a:t>Main Learning goal</a:t>
            </a:r>
            <a:r>
              <a:rPr lang="en-US" sz="3200" dirty="0"/>
              <a:t>: Energy can transform or change from potential energy to kinetic energy.</a:t>
            </a:r>
          </a:p>
          <a:p>
            <a:pPr marL="0" indent="0" eaLnBrk="1" hangingPunct="1">
              <a:spcBef>
                <a:spcPts val="1200"/>
              </a:spcBef>
              <a:buNone/>
              <a:defRPr/>
            </a:pPr>
            <a:r>
              <a:rPr lang="en-US" sz="3200" b="1" dirty="0"/>
              <a:t>Focus question: </a:t>
            </a:r>
            <a:r>
              <a:rPr lang="en-US" sz="3200" dirty="0"/>
              <a:t>Where does the energy of a moving object come from?</a:t>
            </a:r>
          </a:p>
          <a:p>
            <a:pPr marL="0" indent="0" eaLnBrk="1" hangingPunct="1">
              <a:spcBef>
                <a:spcPts val="1200"/>
              </a:spcBef>
              <a:buNone/>
              <a:defRPr/>
            </a:pPr>
            <a:r>
              <a:rPr lang="en-US" sz="3200" b="1" dirty="0">
                <a:solidFill>
                  <a:srgbClr val="FF0000"/>
                </a:solidFill>
              </a:rPr>
              <a:t>Analysis question:</a:t>
            </a:r>
            <a:r>
              <a:rPr lang="en-US" sz="3200" i="1" dirty="0">
                <a:solidFill>
                  <a:srgbClr val="FF0000"/>
                </a:solidFill>
              </a:rPr>
              <a:t> </a:t>
            </a:r>
            <a:r>
              <a:rPr lang="en-US" sz="3200" dirty="0"/>
              <a:t>Are the activities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447800"/>
            <a:ext cx="8153400" cy="51923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200" dirty="0"/>
              <a:t>Locate Analysis Guide C in your program binders (handout 6.4) and read the main learning goal at the top of page 1.</a:t>
            </a:r>
          </a:p>
          <a:p>
            <a:pPr marL="365760" indent="-365760" eaLnBrk="1" hangingPunct="1">
              <a:lnSpc>
                <a:spcPct val="80000"/>
              </a:lnSpc>
              <a:spcBef>
                <a:spcPts val="1200"/>
              </a:spcBef>
              <a:buFont typeface="+mj-lt"/>
              <a:buAutoNum type="arabicPeriod"/>
              <a:defRPr/>
            </a:pPr>
            <a:r>
              <a:rPr lang="en-US" sz="3200" dirty="0"/>
              <a:t>For this analysis, we’ll watch three video clips from the same Energy Transfer lesson.</a:t>
            </a:r>
          </a:p>
          <a:p>
            <a:pPr marL="365760" lvl="1" indent="-365760" eaLnBrk="1" hangingPunct="1">
              <a:lnSpc>
                <a:spcPct val="80000"/>
              </a:lnSpc>
              <a:spcBef>
                <a:spcPts val="1200"/>
              </a:spcBef>
              <a:buFont typeface="+mj-lt"/>
              <a:buAutoNum type="arabicPeriod" startAt="3"/>
              <a:defRPr/>
            </a:pPr>
            <a:r>
              <a:rPr lang="en-US" sz="3200" b="1" dirty="0"/>
              <a:t>Before each clip: </a:t>
            </a:r>
            <a:r>
              <a:rPr lang="en-US" sz="3200" dirty="0"/>
              <a:t>Read the lesson context at the top of the video transcript.</a:t>
            </a:r>
          </a:p>
          <a:p>
            <a:pPr marL="365760" lvl="1" indent="-365760" eaLnBrk="1" hangingPunct="1">
              <a:lnSpc>
                <a:spcPct val="80000"/>
              </a:lnSpc>
              <a:spcBef>
                <a:spcPts val="1200"/>
              </a:spcBef>
              <a:buFont typeface="+mj-lt"/>
              <a:buAutoNum type="arabicPeriod" startAt="4"/>
              <a:defRPr/>
            </a:pPr>
            <a:r>
              <a:rPr lang="en-US" sz="3200" b="1" dirty="0"/>
              <a:t>After each clip: </a:t>
            </a:r>
            <a:r>
              <a:rPr lang="en-US" sz="3200" dirty="0"/>
              <a:t>Complete part 1 of Analysis Guide C.</a:t>
            </a:r>
          </a:p>
        </p:txBody>
      </p:sp>
      <p:sp>
        <p:nvSpPr>
          <p:cNvPr id="5" name="Rectangle 2"/>
          <p:cNvSpPr>
            <a:spLocks noGrp="1" noChangeArrowheads="1"/>
          </p:cNvSpPr>
          <p:nvPr>
            <p:ph type="title"/>
          </p:nvPr>
        </p:nvSpPr>
        <p:spPr>
          <a:xfrm>
            <a:off x="685800" y="457200"/>
            <a:ext cx="8229600" cy="914400"/>
          </a:xfrm>
        </p:spPr>
        <p:txBody>
          <a:bodyPr>
            <a:noAutofit/>
          </a:bodyPr>
          <a:lstStyle/>
          <a:p>
            <a:pPr eaLnBrk="1" hangingPunct="1"/>
            <a:r>
              <a:rPr lang="en-US" dirty="0"/>
              <a:t>Lesson Analysis: Strategy C</a:t>
            </a:r>
          </a:p>
        </p:txBody>
      </p:sp>
      <p:sp>
        <p:nvSpPr>
          <p:cNvPr id="6" name="TextBox 5"/>
          <p:cNvSpPr txBox="1"/>
          <p:nvPr/>
        </p:nvSpPr>
        <p:spPr>
          <a:xfrm>
            <a:off x="4191000" y="5793028"/>
            <a:ext cx="4724400" cy="923330"/>
          </a:xfrm>
          <a:prstGeom prst="rect">
            <a:avLst/>
          </a:prstGeom>
          <a:noFill/>
        </p:spPr>
        <p:txBody>
          <a:bodyPr wrap="square" rtlCol="0">
            <a:spAutoFit/>
          </a:bodyPr>
          <a:lstStyle/>
          <a:p>
            <a:r>
              <a:rPr lang="en-US" dirty="0">
                <a:solidFill>
                  <a:srgbClr val="0070C0"/>
                </a:solidFill>
                <a:latin typeface="Calibri" pitchFamily="34" charset="0"/>
              </a:rPr>
              <a:t>Links to video clips: </a:t>
            </a:r>
            <a:r>
              <a:rPr lang="en-US" dirty="0">
                <a:solidFill>
                  <a:srgbClr val="0070C0"/>
                </a:solidFill>
                <a:latin typeface="Calibri" pitchFamily="34" charset="0"/>
                <a:hlinkClick r:id="rId3"/>
              </a:rPr>
              <a:t>6.5_stella_et_knight_L4_c1</a:t>
            </a:r>
            <a:r>
              <a:rPr lang="en-US" dirty="0">
                <a:solidFill>
                  <a:srgbClr val="0070C0"/>
                </a:solidFill>
                <a:latin typeface="Calibri" pitchFamily="34" charset="0"/>
              </a:rPr>
              <a:t>;  </a:t>
            </a:r>
          </a:p>
          <a:p>
            <a:r>
              <a:rPr lang="en-US" dirty="0">
                <a:solidFill>
                  <a:srgbClr val="0070C0"/>
                </a:solidFill>
                <a:latin typeface="Calibri" pitchFamily="34" charset="0"/>
              </a:rPr>
              <a:t>		</a:t>
            </a:r>
            <a:r>
              <a:rPr lang="en-US" dirty="0">
                <a:solidFill>
                  <a:srgbClr val="0070C0"/>
                </a:solidFill>
                <a:latin typeface="Calibri" pitchFamily="34" charset="0"/>
                <a:hlinkClick r:id="rId4"/>
              </a:rPr>
              <a:t>6.6_stella_et_knight_L4_c2</a:t>
            </a:r>
            <a:r>
              <a:rPr lang="en-US" dirty="0">
                <a:solidFill>
                  <a:srgbClr val="0070C0"/>
                </a:solidFill>
                <a:latin typeface="Calibri" pitchFamily="34" charset="0"/>
              </a:rPr>
              <a:t>; </a:t>
            </a:r>
          </a:p>
          <a:p>
            <a:r>
              <a:rPr lang="en-US" dirty="0">
                <a:solidFill>
                  <a:srgbClr val="0070C0"/>
                </a:solidFill>
                <a:latin typeface="Calibri" pitchFamily="34" charset="0"/>
              </a:rPr>
              <a:t>		</a:t>
            </a:r>
            <a:r>
              <a:rPr lang="en-US" dirty="0">
                <a:solidFill>
                  <a:srgbClr val="0070C0"/>
                </a:solidFill>
                <a:latin typeface="Calibri" pitchFamily="34" charset="0"/>
                <a:hlinkClick r:id="rId5"/>
              </a:rPr>
              <a:t>6.7_stella_et_knight_L4_c3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Lesson Analysis: Strategy C</a:t>
            </a:r>
          </a:p>
        </p:txBody>
      </p:sp>
      <p:sp>
        <p:nvSpPr>
          <p:cNvPr id="3" name="Content Placeholder 2"/>
          <p:cNvSpPr>
            <a:spLocks noGrp="1"/>
          </p:cNvSpPr>
          <p:nvPr>
            <p:ph idx="1"/>
          </p:nvPr>
        </p:nvSpPr>
        <p:spPr>
          <a:xfrm>
            <a:off x="457200" y="1371600"/>
            <a:ext cx="82296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304800"/>
            <a:ext cx="8343900" cy="1143000"/>
          </a:xfrm>
        </p:spPr>
        <p:txBody>
          <a:bodyPr/>
          <a:lstStyle/>
          <a:p>
            <a:r>
              <a:rPr lang="en-US" dirty="0"/>
              <a:t>Practice: Strategy C</a:t>
            </a:r>
          </a:p>
        </p:txBody>
      </p:sp>
      <p:sp>
        <p:nvSpPr>
          <p:cNvPr id="3" name="Content Placeholder 2"/>
          <p:cNvSpPr>
            <a:spLocks noGrp="1"/>
          </p:cNvSpPr>
          <p:nvPr>
            <p:ph idx="1"/>
          </p:nvPr>
        </p:nvSpPr>
        <p:spPr>
          <a:xfrm>
            <a:off x="533400" y="1371600"/>
            <a:ext cx="8382000" cy="5181600"/>
          </a:xfrm>
        </p:spPr>
        <p:txBody>
          <a:bodyPr/>
          <a:lstStyle/>
          <a:p>
            <a:pPr marL="0" lvl="1" indent="0" eaLnBrk="1" hangingPunct="1">
              <a:lnSpc>
                <a:spcPct val="80000"/>
              </a:lnSpc>
              <a:buNone/>
              <a:defRPr/>
            </a:pPr>
            <a:r>
              <a:rPr lang="en-US" sz="2900" b="1" dirty="0"/>
              <a:t>Main learning goal: </a:t>
            </a:r>
            <a:r>
              <a:rPr lang="en-US" sz="2900" dirty="0"/>
              <a:t>Energy can be transformed.</a:t>
            </a:r>
            <a:endParaRPr lang="en-US" sz="2900" b="1" dirty="0">
              <a:solidFill>
                <a:srgbClr val="0070C0"/>
              </a:solidFill>
            </a:endParaRPr>
          </a:p>
          <a:p>
            <a:pPr marL="0" lvl="1" indent="0" eaLnBrk="1" hangingPunct="1">
              <a:lnSpc>
                <a:spcPct val="80000"/>
              </a:lnSpc>
              <a:spcBef>
                <a:spcPts val="1800"/>
              </a:spcBef>
              <a:buNone/>
              <a:defRPr/>
            </a:pPr>
            <a:r>
              <a:rPr lang="en-US" sz="2900" b="1" dirty="0"/>
              <a:t>Activities:</a:t>
            </a:r>
          </a:p>
          <a:p>
            <a:pPr marL="731520" lvl="1" indent="-365760" eaLnBrk="1" hangingPunct="1">
              <a:lnSpc>
                <a:spcPct val="80000"/>
              </a:lnSpc>
              <a:spcBef>
                <a:spcPts val="300"/>
              </a:spcBef>
              <a:buFont typeface="+mj-lt"/>
              <a:buAutoNum type="arabicPeriod"/>
              <a:defRPr/>
            </a:pPr>
            <a:r>
              <a:rPr lang="en-US" sz="2900" dirty="0"/>
              <a:t>Students construct a roller-coaster track out of paper-towel tubes.</a:t>
            </a:r>
          </a:p>
          <a:p>
            <a:pPr marL="731520" lvl="1" indent="-365760" eaLnBrk="1" hangingPunct="1">
              <a:lnSpc>
                <a:spcPct val="80000"/>
              </a:lnSpc>
              <a:spcBef>
                <a:spcPts val="1200"/>
              </a:spcBef>
              <a:buFont typeface="+mj-lt"/>
              <a:buAutoNum type="arabicPeriod"/>
              <a:defRPr/>
            </a:pPr>
            <a:r>
              <a:rPr lang="en-US" sz="2900" dirty="0"/>
              <a:t>Students push a weighted cart into a stationary weighted cart and look for evidence of energy transfer or transformation.</a:t>
            </a:r>
          </a:p>
          <a:p>
            <a:pPr marL="0" lvl="1" indent="0" eaLnBrk="1" hangingPunct="1">
              <a:lnSpc>
                <a:spcPct val="80000"/>
              </a:lnSpc>
              <a:spcBef>
                <a:spcPts val="1800"/>
              </a:spcBef>
              <a:buNone/>
              <a:defRPr/>
            </a:pPr>
            <a:r>
              <a:rPr lang="en-US" sz="2900" b="1" dirty="0"/>
              <a:t>Ask these questions for each activity: </a:t>
            </a:r>
          </a:p>
          <a:p>
            <a:pPr marL="731520" lvl="1" indent="-274320" eaLnBrk="1" hangingPunct="1">
              <a:lnSpc>
                <a:spcPct val="80000"/>
              </a:lnSpc>
              <a:defRPr/>
            </a:pPr>
            <a:r>
              <a:rPr lang="en-US" sz="2900" dirty="0"/>
              <a:t>How well is the activity matched to the main learning goal (closely, partially, weakly, not at all)?</a:t>
            </a:r>
          </a:p>
          <a:p>
            <a:pPr marL="731520" lvl="1" indent="-274320" eaLnBrk="1" hangingPunct="1">
              <a:lnSpc>
                <a:spcPct val="80000"/>
              </a:lnSpc>
              <a:defRPr/>
            </a:pPr>
            <a:r>
              <a:rPr lang="en-US" sz="2900" dirty="0"/>
              <a:t>How might the activity be changed to better match the main learning goal? </a:t>
            </a:r>
            <a:endParaRPr lang="en-US" sz="2900" b="1" i="1" dirty="0">
              <a:solidFill>
                <a:srgbClr val="0070C0"/>
              </a:solidFill>
            </a:endParaRPr>
          </a:p>
          <a:p>
            <a:pPr marL="0" lvl="1" indent="0" eaLnBrk="1" hangingPunct="1">
              <a:lnSpc>
                <a:spcPct val="80000"/>
              </a:lnSpc>
              <a:buNone/>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p:txBody>
      </p:sp>
    </p:spTree>
    <p:extLst>
      <p:ext uri="{BB962C8B-B14F-4D97-AF65-F5344CB8AC3E}">
        <p14:creationId xmlns:p14="http://schemas.microsoft.com/office/powerpoint/2010/main" val="225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524000"/>
            <a:ext cx="8305800" cy="4953000"/>
          </a:xfrm>
        </p:spPr>
        <p:txBody>
          <a:bodyPr/>
          <a:lstStyle/>
          <a:p>
            <a:pPr marL="365760" indent="-365760" eaLnBrk="1" hangingPunct="1">
              <a:spcBef>
                <a:spcPts val="1200"/>
              </a:spcBef>
              <a:buFont typeface="+mj-lt"/>
              <a:buAutoNum type="arabicPeriod"/>
            </a:pPr>
            <a:r>
              <a:rPr lang="en-US" sz="3200" dirty="0"/>
              <a:t>How can we begin and end a lesson to help students develop a coherent science content storyline?</a:t>
            </a:r>
          </a:p>
          <a:p>
            <a:pPr marL="365760" indent="-365760" eaLnBrk="1" hangingPunct="1">
              <a:spcBef>
                <a:spcPts val="1200"/>
              </a:spcBef>
              <a:buFont typeface="+mj-lt"/>
              <a:buAutoNum type="arabicPeriod"/>
            </a:pPr>
            <a:r>
              <a:rPr lang="en-US" sz="3200" dirty="0"/>
              <a:t>How can selecting appropriate science activities help students develop a coherent science content storyline?</a:t>
            </a:r>
          </a:p>
          <a:p>
            <a:pPr marL="365760" indent="-365760" eaLnBrk="1" hangingPunct="1">
              <a:spcBef>
                <a:spcPts val="1200"/>
              </a:spcBef>
              <a:buFont typeface="+mj-lt"/>
              <a:buAutoNum type="arabicPeriod"/>
            </a:pPr>
            <a:r>
              <a:rPr lang="en-US" sz="3200" dirty="0"/>
              <a:t>What happens to energy when objects collide?</a:t>
            </a:r>
          </a:p>
          <a:p>
            <a:pPr marL="365760" indent="-365760" eaLnBrk="1" hangingPunct="1">
              <a:spcBef>
                <a:spcPts val="1200"/>
              </a:spcBef>
              <a:buFont typeface="+mj-lt"/>
              <a:buAutoNum type="arabicPeriod"/>
            </a:pPr>
            <a:r>
              <a:rPr lang="en-US" sz="3200" dirty="0"/>
              <a:t>Where does the energy of a moving object come from?</a:t>
            </a:r>
          </a:p>
        </p:txBody>
      </p:sp>
    </p:spTree>
    <p:extLst>
      <p:ext uri="{BB962C8B-B14F-4D97-AF65-F5344CB8AC3E}">
        <p14:creationId xmlns:p14="http://schemas.microsoft.com/office/powerpoint/2010/main" val="176518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3820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energy transfer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STeLLA strategies booklet, read about SCSL strategy D: </a:t>
            </a:r>
          </a:p>
          <a:p>
            <a:pPr marL="685800" indent="0">
              <a:spcBef>
                <a:spcPts val="3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Z-fold summary chart.</a:t>
            </a:r>
          </a:p>
        </p:txBody>
      </p:sp>
    </p:spTree>
    <p:extLst>
      <p:ext uri="{BB962C8B-B14F-4D97-AF65-F5344CB8AC3E}">
        <p14:creationId xmlns:p14="http://schemas.microsoft.com/office/powerpoint/2010/main" val="202390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524000"/>
            <a:ext cx="8305800" cy="4953000"/>
          </a:xfrm>
        </p:spPr>
        <p:txBody>
          <a:bodyPr/>
          <a:lstStyle/>
          <a:p>
            <a:pPr marL="365760" indent="-365760" eaLnBrk="1" hangingPunct="1">
              <a:spcBef>
                <a:spcPts val="1200"/>
              </a:spcBef>
              <a:buFont typeface="+mj-lt"/>
              <a:buAutoNum type="arabicPeriod"/>
            </a:pPr>
            <a:r>
              <a:rPr lang="en-US" sz="3200" dirty="0"/>
              <a:t>How can we begin and end a lesson to help students develop a coherent science content storyline?</a:t>
            </a:r>
          </a:p>
          <a:p>
            <a:pPr marL="365760" indent="-365760" eaLnBrk="1" hangingPunct="1">
              <a:spcBef>
                <a:spcPts val="1200"/>
              </a:spcBef>
              <a:buFont typeface="+mj-lt"/>
              <a:buAutoNum type="arabicPeriod"/>
            </a:pPr>
            <a:r>
              <a:rPr lang="en-US" sz="3200" dirty="0"/>
              <a:t>How can selecting appropriate science activities help students develop a coherent science content storyline?</a:t>
            </a:r>
          </a:p>
          <a:p>
            <a:pPr marL="365760" indent="-365760" eaLnBrk="1" hangingPunct="1">
              <a:spcBef>
                <a:spcPts val="1200"/>
              </a:spcBef>
              <a:buFont typeface="+mj-lt"/>
              <a:buAutoNum type="arabicPeriod"/>
            </a:pPr>
            <a:r>
              <a:rPr lang="en-US" sz="3200" dirty="0"/>
              <a:t>What happens to energy when objects collide?</a:t>
            </a:r>
          </a:p>
          <a:p>
            <a:pPr marL="365760" indent="-365760" eaLnBrk="1" hangingPunct="1">
              <a:spcBef>
                <a:spcPts val="1200"/>
              </a:spcBef>
              <a:buFont typeface="+mj-lt"/>
              <a:buAutoNum type="arabicPeriod"/>
            </a:pPr>
            <a:r>
              <a:rPr lang="en-US" sz="3200" dirty="0"/>
              <a:t>Where does the energy of a moving object come from?</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458200" cy="1143000"/>
          </a:xfrm>
        </p:spPr>
        <p:txBody>
          <a:bodyPr>
            <a:no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457200" y="1371600"/>
            <a:ext cx="8229600" cy="5105400"/>
          </a:xfrm>
        </p:spPr>
        <p:txBody>
          <a:bodyPr/>
          <a:lstStyle/>
          <a:p>
            <a:pPr marL="365760" indent="-365760" eaLnBrk="1" hangingPunct="1">
              <a:spcBef>
                <a:spcPts val="600"/>
              </a:spcBef>
            </a:pPr>
            <a:r>
              <a:rPr lang="en-US" sz="3200" dirty="0"/>
              <a:t>How are STeLLA strategies B, I, 7, and C related to one another?</a:t>
            </a:r>
          </a:p>
          <a:p>
            <a:pPr marL="365760" indent="-365760" eaLnBrk="1" hangingPunct="1">
              <a:spcBef>
                <a:spcPts val="1800"/>
              </a:spcBef>
            </a:pPr>
            <a:r>
              <a:rPr lang="en-US" sz="3200" dirty="0"/>
              <a:t>What new insights or questions have emerged about energy transfer and transformation? </a:t>
            </a:r>
          </a:p>
          <a:p>
            <a:pPr marL="365760" indent="-365760" eaLnBrk="1" hangingPunct="1">
              <a:spcBef>
                <a:spcPts val="18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3596" y="437254"/>
            <a:ext cx="5868219" cy="6420746"/>
          </a:xfrm>
          <a:prstGeom prst="rect">
            <a:avLst/>
          </a:prstGeom>
        </p:spPr>
      </p:pic>
      <p:sp>
        <p:nvSpPr>
          <p:cNvPr id="5" name="Rectangle 6"/>
          <p:cNvSpPr>
            <a:spLocks noChangeArrowheads="1"/>
          </p:cNvSpPr>
          <p:nvPr/>
        </p:nvSpPr>
        <p:spPr bwMode="auto">
          <a:xfrm>
            <a:off x="4507705" y="3045716"/>
            <a:ext cx="2731295"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6"/>
          <p:cNvSpPr>
            <a:spLocks noChangeArrowheads="1"/>
          </p:cNvSpPr>
          <p:nvPr/>
        </p:nvSpPr>
        <p:spPr bwMode="auto">
          <a:xfrm>
            <a:off x="4516849" y="6248400"/>
            <a:ext cx="2722151"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7" name="Rectangle 6"/>
          <p:cNvSpPr>
            <a:spLocks noChangeArrowheads="1"/>
          </p:cNvSpPr>
          <p:nvPr/>
        </p:nvSpPr>
        <p:spPr bwMode="auto">
          <a:xfrm>
            <a:off x="1752600" y="5580888"/>
            <a:ext cx="2743200" cy="5334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Rectangle 6"/>
          <p:cNvSpPr>
            <a:spLocks noChangeArrowheads="1"/>
          </p:cNvSpPr>
          <p:nvPr/>
        </p:nvSpPr>
        <p:spPr bwMode="auto">
          <a:xfrm>
            <a:off x="4507705" y="3476176"/>
            <a:ext cx="2731295" cy="410023"/>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dirty="0"/>
              <a:t>Lesson Analysis: Focus 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905000"/>
            <a:ext cx="8382000" cy="45720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STeLLA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0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1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2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3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4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5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6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7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8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9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20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1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2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3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9882</TotalTime>
  <Words>6601</Words>
  <Application>Microsoft Office PowerPoint</Application>
  <PresentationFormat>On-screen Show (4:3)</PresentationFormat>
  <Paragraphs>775</Paragraphs>
  <Slides>52</Slides>
  <Notes>52</Notes>
  <HiddenSlides>2</HiddenSlides>
  <MMClips>0</MMClips>
  <ScaleCrop>false</ScaleCrop>
  <HeadingPairs>
    <vt:vector size="8" baseType="variant">
      <vt:variant>
        <vt:lpstr>Fonts Used</vt:lpstr>
      </vt:variant>
      <vt:variant>
        <vt:i4>5</vt:i4>
      </vt:variant>
      <vt:variant>
        <vt:lpstr>Theme</vt:lpstr>
      </vt:variant>
      <vt:variant>
        <vt:i4>24</vt:i4>
      </vt:variant>
      <vt:variant>
        <vt:lpstr>Embedded OLE Servers</vt:lpstr>
      </vt:variant>
      <vt:variant>
        <vt:i4>1</vt:i4>
      </vt:variant>
      <vt:variant>
        <vt:lpstr>Slide Titles</vt:lpstr>
      </vt:variant>
      <vt:variant>
        <vt:i4>52</vt:i4>
      </vt:variant>
    </vt:vector>
  </HeadingPairs>
  <TitlesOfParts>
    <vt:vector size="82" baseType="lpstr">
      <vt:lpstr>Arial</vt:lpstr>
      <vt:lpstr>Calibri</vt:lpstr>
      <vt:lpstr>Franklin Gothic Book</vt:lpstr>
      <vt:lpstr>Lucida Sans Unicode</vt:lpstr>
      <vt:lpstr>Symbol</vt:lpstr>
      <vt:lpstr>Clarity</vt:lpstr>
      <vt:lpstr>1_Theme1</vt:lpstr>
      <vt:lpstr>2_Theme1</vt:lpstr>
      <vt:lpstr>3_Theme1</vt:lpstr>
      <vt:lpstr>4_Theme1</vt:lpstr>
      <vt:lpstr>5_Theme1</vt:lpstr>
      <vt:lpstr>6_Theme1</vt:lpstr>
      <vt:lpstr>7_Theme1</vt:lpstr>
      <vt:lpstr>8_Theme1</vt:lpstr>
      <vt:lpstr>9_Theme1</vt:lpstr>
      <vt:lpstr>10_Theme1</vt:lpstr>
      <vt:lpstr>11_Theme1</vt:lpstr>
      <vt:lpstr>12_Theme1</vt:lpstr>
      <vt:lpstr>13_Theme1</vt:lpstr>
      <vt:lpstr>14_Theme1</vt:lpstr>
      <vt:lpstr>15_Theme1</vt:lpstr>
      <vt:lpstr>16_Theme1</vt:lpstr>
      <vt:lpstr>17_Theme1</vt:lpstr>
      <vt:lpstr>18_Theme1</vt:lpstr>
      <vt:lpstr>19_Theme1</vt:lpstr>
      <vt:lpstr>20_Theme1</vt:lpstr>
      <vt:lpstr>21_Theme1</vt:lpstr>
      <vt:lpstr>22_Theme1</vt:lpstr>
      <vt:lpstr>23_Theme1</vt:lpstr>
      <vt:lpstr>Equation</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Energy Transfer Lesson Plans: Reading and Analysis</vt:lpstr>
      <vt:lpstr> energy Transfer</vt:lpstr>
      <vt:lpstr>Review: Science Ideas about Energy</vt:lpstr>
      <vt:lpstr>Review: Forms of Energy</vt:lpstr>
      <vt:lpstr>Kinetic Energy: Energy in Motion</vt:lpstr>
      <vt:lpstr>Potential Energy: Energy of Position</vt:lpstr>
      <vt:lpstr>Example 1: Gravitational Potential Energy</vt:lpstr>
      <vt:lpstr>Example 2: Elastic Potential Energy </vt:lpstr>
      <vt:lpstr>Example 3: Chemical Potential Energy </vt:lpstr>
      <vt:lpstr>Modes of Heat</vt:lpstr>
      <vt:lpstr>Characteristics of Heat</vt:lpstr>
      <vt:lpstr>Internal Energy (IE)</vt:lpstr>
      <vt:lpstr>Heat versus Internal Energy</vt:lpstr>
      <vt:lpstr>Heat versus Internal Energy</vt:lpstr>
      <vt:lpstr>Common Misconceptions about Energy</vt:lpstr>
      <vt:lpstr>Elastic and Inelastic Collisions</vt:lpstr>
      <vt:lpstr>Key Science Ideas</vt:lpstr>
      <vt:lpstr>Content Deepening: Focus Question 1</vt:lpstr>
      <vt:lpstr> Mumford and Leroy’s Big Crash </vt:lpstr>
      <vt:lpstr>Investigation 1: Mumford and Leroy’s Collision</vt:lpstr>
      <vt:lpstr>Investigation 2: Colliding Marbles</vt:lpstr>
      <vt:lpstr> Reflect: Content Deepening Focus Question 1 </vt:lpstr>
      <vt:lpstr>Key Science Ideas</vt:lpstr>
      <vt:lpstr>Content Deepening: Focus Question 2</vt:lpstr>
      <vt:lpstr> Investigation 3: Energy Changing Costumes </vt:lpstr>
      <vt:lpstr>Reflect: Content Deepening Focus Question 2</vt:lpstr>
      <vt:lpstr>Key Science Ideas</vt:lpstr>
      <vt:lpstr>Lesson Analysis: Focus Question 2 </vt:lpstr>
      <vt:lpstr>Strategy C: Purpose and Key Features</vt:lpstr>
      <vt:lpstr>Lesson Analysis Question</vt:lpstr>
      <vt:lpstr>Lesson Analysis: Strategy C</vt:lpstr>
      <vt:lpstr>Lesson Analysis: Strategy C</vt:lpstr>
      <vt:lpstr>Practice: Strategy C</vt:lpstr>
      <vt:lpstr>Today’s Focus Questions</vt:lpstr>
      <vt:lpstr>Summarize Today’s Work</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461</cp:revision>
  <cp:lastPrinted>2016-03-15T22:06:54Z</cp:lastPrinted>
  <dcterms:created xsi:type="dcterms:W3CDTF">2014-06-10T18:20:14Z</dcterms:created>
  <dcterms:modified xsi:type="dcterms:W3CDTF">2020-01-07T23:16:36Z</dcterms:modified>
</cp:coreProperties>
</file>