
<file path=[Content_Types].xml><?xml version="1.0" encoding="utf-8"?>
<Types xmlns="http://schemas.openxmlformats.org/package/2006/content-types">
  <Default Extension="docx" ContentType="application/vnd.openxmlformats-officedocument.wordprocessingml.documen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slideLayouts/slideLayout15.xml" ContentType="application/vnd.openxmlformats-officedocument.presentationml.slideLayout+xml"/>
  <Override PartName="/ppt/theme/theme7.xml" ContentType="application/vnd.openxmlformats-officedocument.theme+xml"/>
  <Override PartName="/ppt/slideLayouts/slideLayout16.xml" ContentType="application/vnd.openxmlformats-officedocument.presentationml.slideLayout+xml"/>
  <Override PartName="/ppt/theme/theme8.xml" ContentType="application/vnd.openxmlformats-officedocument.theme+xml"/>
  <Override PartName="/ppt/slideLayouts/slideLayout17.xml" ContentType="application/vnd.openxmlformats-officedocument.presentationml.slideLayout+xml"/>
  <Override PartName="/ppt/theme/theme9.xml" ContentType="application/vnd.openxmlformats-officedocument.theme+xml"/>
  <Override PartName="/ppt/slideLayouts/slideLayout18.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slideLayouts/slideLayout19.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 id="2147483676" r:id="rId4"/>
    <p:sldMasterId id="2147483678" r:id="rId5"/>
    <p:sldMasterId id="2147483680" r:id="rId6"/>
    <p:sldMasterId id="2147483682" r:id="rId7"/>
    <p:sldMasterId id="2147483684" r:id="rId8"/>
    <p:sldMasterId id="2147483686" r:id="rId9"/>
    <p:sldMasterId id="2147483688" r:id="rId10"/>
    <p:sldMasterId id="2147483690" r:id="rId11"/>
    <p:sldMasterId id="2147483692" r:id="rId12"/>
    <p:sldMasterId id="2147483694" r:id="rId13"/>
    <p:sldMasterId id="2147483696" r:id="rId14"/>
    <p:sldMasterId id="2147483698" r:id="rId15"/>
    <p:sldMasterId id="2147483700" r:id="rId16"/>
    <p:sldMasterId id="2147483702" r:id="rId17"/>
  </p:sldMasterIdLst>
  <p:notesMasterIdLst>
    <p:notesMasterId r:id="rId65"/>
  </p:notesMasterIdLst>
  <p:handoutMasterIdLst>
    <p:handoutMasterId r:id="rId66"/>
  </p:handoutMasterIdLst>
  <p:sldIdLst>
    <p:sldId id="409" r:id="rId18"/>
    <p:sldId id="408" r:id="rId19"/>
    <p:sldId id="410" r:id="rId20"/>
    <p:sldId id="411" r:id="rId21"/>
    <p:sldId id="412" r:id="rId22"/>
    <p:sldId id="413" r:id="rId23"/>
    <p:sldId id="414" r:id="rId24"/>
    <p:sldId id="415" r:id="rId25"/>
    <p:sldId id="416" r:id="rId26"/>
    <p:sldId id="417" r:id="rId27"/>
    <p:sldId id="418" r:id="rId28"/>
    <p:sldId id="419" r:id="rId29"/>
    <p:sldId id="388" r:id="rId30"/>
    <p:sldId id="420" r:id="rId31"/>
    <p:sldId id="421" r:id="rId32"/>
    <p:sldId id="363" r:id="rId33"/>
    <p:sldId id="422" r:id="rId34"/>
    <p:sldId id="423" r:id="rId35"/>
    <p:sldId id="424" r:id="rId36"/>
    <p:sldId id="425" r:id="rId37"/>
    <p:sldId id="426" r:id="rId38"/>
    <p:sldId id="427" r:id="rId39"/>
    <p:sldId id="428" r:id="rId40"/>
    <p:sldId id="434" r:id="rId41"/>
    <p:sldId id="435" r:id="rId42"/>
    <p:sldId id="370" r:id="rId43"/>
    <p:sldId id="372" r:id="rId44"/>
    <p:sldId id="373" r:id="rId45"/>
    <p:sldId id="374" r:id="rId46"/>
    <p:sldId id="375" r:id="rId47"/>
    <p:sldId id="437" r:id="rId48"/>
    <p:sldId id="441" r:id="rId49"/>
    <p:sldId id="442" r:id="rId50"/>
    <p:sldId id="438" r:id="rId51"/>
    <p:sldId id="397" r:id="rId52"/>
    <p:sldId id="404" r:id="rId53"/>
    <p:sldId id="405" r:id="rId54"/>
    <p:sldId id="439" r:id="rId55"/>
    <p:sldId id="406" r:id="rId56"/>
    <p:sldId id="440" r:id="rId57"/>
    <p:sldId id="443" r:id="rId58"/>
    <p:sldId id="444" r:id="rId59"/>
    <p:sldId id="429" r:id="rId60"/>
    <p:sldId id="430" r:id="rId61"/>
    <p:sldId id="431" r:id="rId62"/>
    <p:sldId id="432" r:id="rId63"/>
    <p:sldId id="433" r:id="rId6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leen J. Roth" initials="KJR" lastIdx="6" clrIdx="0">
    <p:extLst>
      <p:ext uri="{19B8F6BF-5375-455C-9EA6-DF929625EA0E}">
        <p15:presenceInfo xmlns:p15="http://schemas.microsoft.com/office/powerpoint/2012/main" userId="S-1-5-21-117609710-706699826-1801674531-5578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17" autoAdjust="0"/>
    <p:restoredTop sz="64815" autoAdjust="0"/>
  </p:normalViewPr>
  <p:slideViewPr>
    <p:cSldViewPr>
      <p:cViewPr varScale="1">
        <p:scale>
          <a:sx n="73" d="100"/>
          <a:sy n="73" d="100"/>
        </p:scale>
        <p:origin x="64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9.xml"/><Relationship Id="rId21" Type="http://schemas.openxmlformats.org/officeDocument/2006/relationships/slide" Target="slides/slide4.xml"/><Relationship Id="rId42" Type="http://schemas.openxmlformats.org/officeDocument/2006/relationships/slide" Target="slides/slide25.xml"/><Relationship Id="rId47" Type="http://schemas.openxmlformats.org/officeDocument/2006/relationships/slide" Target="slides/slide30.xml"/><Relationship Id="rId63" Type="http://schemas.openxmlformats.org/officeDocument/2006/relationships/slide" Target="slides/slide46.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2.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slide" Target="slides/slide36.xml"/><Relationship Id="rId58" Type="http://schemas.openxmlformats.org/officeDocument/2006/relationships/slide" Target="slides/slide41.xml"/><Relationship Id="rId66"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44.xml"/><Relationship Id="rId19" Type="http://schemas.openxmlformats.org/officeDocument/2006/relationships/slide" Target="slides/slide2.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slide" Target="slides/slide39.xml"/><Relationship Id="rId64" Type="http://schemas.openxmlformats.org/officeDocument/2006/relationships/slide" Target="slides/slide47.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4.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slide" Target="slides/slide42.xml"/><Relationship Id="rId67" Type="http://schemas.openxmlformats.org/officeDocument/2006/relationships/commentAuthors" Target="commentAuthors.xml"/><Relationship Id="rId20" Type="http://schemas.openxmlformats.org/officeDocument/2006/relationships/slide" Target="slides/slide3.xml"/><Relationship Id="rId41" Type="http://schemas.openxmlformats.org/officeDocument/2006/relationships/slide" Target="slides/slide24.xml"/><Relationship Id="rId54" Type="http://schemas.openxmlformats.org/officeDocument/2006/relationships/slide" Target="slides/slide37.xml"/><Relationship Id="rId62" Type="http://schemas.openxmlformats.org/officeDocument/2006/relationships/slide" Target="slides/slide45.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slide" Target="slides/slide40.xml"/><Relationship Id="rId10" Type="http://schemas.openxmlformats.org/officeDocument/2006/relationships/slideMaster" Target="slideMasters/slideMaster10.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slide" Target="slides/slide43.xml"/><Relationship Id="rId65"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1.xml"/><Relationship Id="rId39" Type="http://schemas.openxmlformats.org/officeDocument/2006/relationships/slide" Target="slides/slide22.xml"/><Relationship Id="rId34" Type="http://schemas.openxmlformats.org/officeDocument/2006/relationships/slide" Target="slides/slide17.xml"/><Relationship Id="rId50" Type="http://schemas.openxmlformats.org/officeDocument/2006/relationships/slide" Target="slides/slide33.xml"/><Relationship Id="rId55"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E72D183-2211-4AA9-B613-018A9751F4DC}" type="datetimeFigureOut">
              <a:rPr lang="en-US" smtClean="0"/>
              <a:pPr/>
              <a:t>1/7/2020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8279A49-5D7E-40FC-8B29-ECCAFA958124}" type="slidenum">
              <a:rPr lang="en-US" smtClean="0"/>
              <a:pPr/>
              <a:t>‹#›</a:t>
            </a:fld>
            <a:endParaRPr lang="en-US" dirty="0"/>
          </a:p>
        </p:txBody>
      </p:sp>
    </p:spTree>
    <p:extLst>
      <p:ext uri="{BB962C8B-B14F-4D97-AF65-F5344CB8AC3E}">
        <p14:creationId xmlns:p14="http://schemas.microsoft.com/office/powerpoint/2010/main" val="847951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13E99A0-5A01-41BA-AC39-BB8F130969B5}" type="datetimeFigureOut">
              <a:rPr lang="en-US" smtClean="0"/>
              <a:pPr/>
              <a:t>1/7/2020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8BEC4D-D1F7-4625-B0BA-2126EAFE9E6D}" type="slidenum">
              <a:rPr lang="en-US" smtClean="0"/>
              <a:pPr/>
              <a:t>‹#›</a:t>
            </a:fld>
            <a:endParaRPr lang="en-US" dirty="0"/>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dirty="0">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dirty="0"/>
              <a:t>5 min</a:t>
            </a:r>
          </a:p>
          <a:p>
            <a:pPr eaLnBrk="1" hangingPunct="1"/>
            <a:endParaRPr lang="en-US" altLang="en-US" dirty="0"/>
          </a:p>
          <a:p>
            <a:r>
              <a:rPr lang="en-US" sz="1200" kern="1200" dirty="0">
                <a:solidFill>
                  <a:schemeClr val="tx1"/>
                </a:solidFill>
                <a:latin typeface="+mn-lt"/>
                <a:ea typeface="+mn-ea"/>
                <a:cs typeface="+mn-cs"/>
              </a:rPr>
              <a:t>a. Take care of any housekeeping issues. </a:t>
            </a:r>
          </a:p>
          <a:p>
            <a:pPr eaLnBrk="1" hangingPunct="1"/>
            <a:endParaRPr lang="en-US" altLang="en-US" dirty="0"/>
          </a:p>
        </p:txBody>
      </p:sp>
    </p:spTree>
    <p:extLst>
      <p:ext uri="{BB962C8B-B14F-4D97-AF65-F5344CB8AC3E}">
        <p14:creationId xmlns:p14="http://schemas.microsoft.com/office/powerpoint/2010/main" val="3870094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 </a:t>
            </a:r>
          </a:p>
          <a:p>
            <a:endParaRPr lang="en-US"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Discuss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the questions on the slide.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Slide question 1:</a:t>
            </a:r>
            <a:r>
              <a:rPr lang="en-US" sz="1200" kern="1200" dirty="0">
                <a:solidFill>
                  <a:schemeClr val="tx1"/>
                </a:solidFill>
                <a:latin typeface="+mn-lt"/>
                <a:ea typeface="+mn-ea"/>
                <a:cs typeface="+mn-cs"/>
              </a:rPr>
              <a:t> Both strategy C and strategy D emphasize that all activities must be matched to the main learning goal. Strategy D, however, emphasizes a very important kind of activity: content representations. It also emphasizes that teachers should actively engage students in creating, modifying, and using content representations.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Slide question 2:</a:t>
            </a:r>
            <a:r>
              <a:rPr lang="en-US" sz="1200" kern="1200" dirty="0">
                <a:solidFill>
                  <a:schemeClr val="tx1"/>
                </a:solidFill>
                <a:latin typeface="+mn-lt"/>
                <a:ea typeface="+mn-ea"/>
                <a:cs typeface="+mn-cs"/>
              </a:rPr>
              <a:t> Good content representations can benefit all students, but they especially benefit ELL students because they present science ideas in pictures, images, and other visual formats in addition to words.</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dirty="0"/>
          </a:p>
        </p:txBody>
      </p:sp>
    </p:spTree>
    <p:extLst>
      <p:ext uri="{BB962C8B-B14F-4D97-AF65-F5344CB8AC3E}">
        <p14:creationId xmlns:p14="http://schemas.microsoft.com/office/powerpoint/2010/main" val="4259896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a:t>
            </a:r>
          </a:p>
          <a:p>
            <a:pPr marL="0" indent="0">
              <a:buFont typeface="Arial" pitchFamily="34" charset="0"/>
              <a:buNone/>
              <a:defRPr/>
            </a:pPr>
            <a:endParaRPr lang="en-US" dirty="0"/>
          </a:p>
          <a:p>
            <a:r>
              <a:rPr lang="en-US" sz="1200" kern="1200" dirty="0">
                <a:solidFill>
                  <a:schemeClr val="tx1"/>
                </a:solidFill>
                <a:latin typeface="+mn-lt"/>
                <a:ea typeface="+mn-ea"/>
                <a:cs typeface="+mn-cs"/>
              </a:rPr>
              <a:t>a. Have participants locate Analysis Guide D in their PD program binders (handout 7.1).</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b.</a:t>
            </a:r>
            <a:r>
              <a:rPr lang="en-US" sz="1200" b="0" u="none" strike="noStrike" kern="1200" baseline="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a:t>
            </a:r>
            <a:r>
              <a:rPr lang="en-US" sz="1200" u="none" strike="noStrike" kern="1200" dirty="0">
                <a:solidFill>
                  <a:schemeClr val="tx1"/>
                </a:solidFill>
                <a:effectLst/>
                <a:latin typeface="+mn-lt"/>
                <a:ea typeface="+mn-ea"/>
                <a:cs typeface="+mn-cs"/>
              </a:rPr>
              <a:t> “As you read the analysis guide, keep in mind the discussion question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Discuss the question on the slide.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endParaRPr lang="en-US" sz="1200" kern="1200" dirty="0">
              <a:solidFill>
                <a:schemeClr val="tx1"/>
              </a:solidFill>
              <a:latin typeface="+mn-lt"/>
              <a:ea typeface="+mn-ea"/>
              <a:cs typeface="+mn-cs"/>
            </a:endParaRPr>
          </a:p>
          <a:p>
            <a:pPr marL="137160" indent="-137160">
              <a:buFont typeface="Arial" pitchFamily="34" charset="0"/>
              <a:buChar char="•"/>
            </a:pPr>
            <a:r>
              <a:rPr lang="en-US" sz="1200" kern="1200" dirty="0">
                <a:solidFill>
                  <a:schemeClr val="tx1"/>
                </a:solidFill>
                <a:latin typeface="+mn-lt"/>
                <a:ea typeface="+mn-ea"/>
                <a:cs typeface="+mn-cs"/>
              </a:rPr>
              <a:t>This analysis guide focuses on the main learning goal by having participants write that down first. </a:t>
            </a:r>
          </a:p>
          <a:p>
            <a:pPr marL="137160" indent="-137160">
              <a:buFont typeface="Arial" pitchFamily="34" charset="0"/>
              <a:buChar char="•"/>
            </a:pPr>
            <a:r>
              <a:rPr lang="en-US" sz="1200" kern="1200" dirty="0">
                <a:solidFill>
                  <a:schemeClr val="tx1"/>
                </a:solidFill>
                <a:latin typeface="+mn-lt"/>
                <a:ea typeface="+mn-ea"/>
                <a:cs typeface="+mn-cs"/>
              </a:rPr>
              <a:t>The guide is divided into three parts. Part 1 focuses on how well matched the content representation is to the main learning goal. Part 2 focuses on how well engaged students are in using the content representation. </a:t>
            </a:r>
          </a:p>
          <a:p>
            <a:pPr marL="137160" indent="-137160">
              <a:buFont typeface="Arial" pitchFamily="34" charset="0"/>
              <a:buChar char="•"/>
            </a:pPr>
            <a:r>
              <a:rPr lang="en-US" sz="1200" kern="1200" dirty="0">
                <a:solidFill>
                  <a:schemeClr val="tx1"/>
                </a:solidFill>
                <a:latin typeface="+mn-lt"/>
                <a:ea typeface="+mn-ea"/>
                <a:cs typeface="+mn-cs"/>
              </a:rPr>
              <a:t>The guide ends with identifying ways to improve the content representation and its use in a lesson (part 3).</a:t>
            </a:r>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dirty="0"/>
          </a:p>
        </p:txBody>
      </p:sp>
    </p:spTree>
    <p:extLst>
      <p:ext uri="{BB962C8B-B14F-4D97-AF65-F5344CB8AC3E}">
        <p14:creationId xmlns:p14="http://schemas.microsoft.com/office/powerpoint/2010/main" val="3206104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a:t>5 min</a:t>
            </a:r>
            <a:r>
              <a:rPr lang="en-US" baseline="0" dirty="0"/>
              <a:t> </a:t>
            </a:r>
          </a:p>
          <a:p>
            <a:pPr eaLnBrk="1" hangingPunct="1">
              <a:defRPr/>
            </a:pPr>
            <a:endParaRPr lang="en-US" sz="1200" kern="1200" baseline="0" dirty="0">
              <a:solidFill>
                <a:schemeClr val="tx1"/>
              </a:solidFill>
              <a:effectLst/>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Set the context:</a:t>
            </a:r>
            <a:r>
              <a:rPr lang="en-US" sz="1200" kern="1200" dirty="0">
                <a:solidFill>
                  <a:schemeClr val="tx1"/>
                </a:solidFill>
                <a:latin typeface="+mn-lt"/>
                <a:ea typeface="+mn-ea"/>
                <a:cs typeface="+mn-cs"/>
              </a:rPr>
              <a:t> “Now we’re going to analyze a content representation to see how well it’s matched to the learning goal stated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read the main learning goal and the description of the content representation in </a:t>
            </a:r>
            <a:r>
              <a:rPr lang="en-US" sz="1200" b="1" kern="1200" dirty="0">
                <a:solidFill>
                  <a:schemeClr val="tx1"/>
                </a:solidFill>
                <a:latin typeface="+mn-lt"/>
                <a:ea typeface="+mn-ea"/>
                <a:cs typeface="+mn-cs"/>
              </a:rPr>
              <a:t>Analysis Guide D1 </a:t>
            </a:r>
            <a:r>
              <a:rPr lang="en-US" sz="1200" kern="1200" dirty="0">
                <a:solidFill>
                  <a:schemeClr val="tx1"/>
                </a:solidFill>
                <a:latin typeface="+mn-lt"/>
                <a:ea typeface="+mn-ea"/>
                <a:cs typeface="+mn-cs"/>
              </a:rPr>
              <a:t>(page 1 of handout 7.1).</a:t>
            </a:r>
            <a:endParaRPr lang="en-US" baseline="0" dirty="0"/>
          </a:p>
          <a:p>
            <a:pPr eaLnBrk="1" hangingPunct="1">
              <a:defRPr/>
            </a:pPr>
            <a:endParaRPr lang="en-US"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dirty="0"/>
          </a:p>
        </p:txBody>
      </p:sp>
    </p:spTree>
    <p:extLst>
      <p:ext uri="{BB962C8B-B14F-4D97-AF65-F5344CB8AC3E}">
        <p14:creationId xmlns:p14="http://schemas.microsoft.com/office/powerpoint/2010/main" val="1366596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0" u="none" strike="noStrike" kern="1200" dirty="0">
                <a:solidFill>
                  <a:schemeClr val="tx1"/>
                </a:solidFill>
                <a:latin typeface="+mn-lt"/>
                <a:ea typeface="+mn-ea"/>
                <a:cs typeface="+mn-cs"/>
              </a:rPr>
              <a:t>15 min</a:t>
            </a:r>
          </a:p>
          <a:p>
            <a:pPr lvl="0" fontAlgn="base"/>
            <a:endParaRPr lang="en-US" sz="1200" b="1" u="none" strike="noStrike" kern="1200" dirty="0">
              <a:solidFill>
                <a:schemeClr val="tx1"/>
              </a:solidFill>
              <a:latin typeface="+mn-lt"/>
              <a:ea typeface="+mn-ea"/>
              <a:cs typeface="+mn-cs"/>
            </a:endParaRPr>
          </a:p>
          <a:p>
            <a:pPr lvl="0" fontAlgn="base"/>
            <a:r>
              <a:rPr lang="en-US" sz="1200" b="1" u="none" strike="noStrike" kern="1200" dirty="0">
                <a:solidFill>
                  <a:schemeClr val="tx1"/>
                </a:solidFill>
                <a:latin typeface="+mn-lt"/>
                <a:ea typeface="+mn-ea"/>
                <a:cs typeface="+mn-cs"/>
              </a:rPr>
              <a:t>Individuals:</a:t>
            </a:r>
            <a:r>
              <a:rPr lang="en-US" sz="1200" u="none" strike="noStrike" kern="1200" dirty="0">
                <a:solidFill>
                  <a:schemeClr val="tx1"/>
                </a:solidFill>
                <a:latin typeface="+mn-lt"/>
                <a:ea typeface="+mn-ea"/>
                <a:cs typeface="+mn-cs"/>
              </a:rPr>
              <a:t> Have participants work independently on part 1 of Analysis Guide D1.</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Pairs: </a:t>
            </a:r>
            <a:r>
              <a:rPr lang="en-US" sz="1200" b="0" kern="1200" dirty="0">
                <a:solidFill>
                  <a:schemeClr val="tx1"/>
                </a:solidFill>
                <a:latin typeface="+mn-lt"/>
                <a:ea typeface="+mn-ea"/>
                <a:cs typeface="+mn-cs"/>
              </a:rPr>
              <a:t>“</a:t>
            </a:r>
            <a:r>
              <a:rPr lang="en-US" sz="1200" kern="1200" dirty="0">
                <a:solidFill>
                  <a:schemeClr val="tx1"/>
                </a:solidFill>
                <a:latin typeface="+mn-lt"/>
                <a:ea typeface="+mn-ea"/>
                <a:cs typeface="+mn-cs"/>
              </a:rPr>
              <a:t>Now pair up and discuss your answers to the analysis questions.”</a:t>
            </a:r>
            <a:r>
              <a:rPr lang="en-US" sz="1200" b="1" kern="1200" dirty="0">
                <a:solidFill>
                  <a:schemeClr val="tx1"/>
                </a:solidFill>
                <a:latin typeface="+mn-lt"/>
                <a:ea typeface="+mn-ea"/>
                <a:cs typeface="+mn-cs"/>
              </a:rPr>
              <a:t> </a:t>
            </a:r>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13</a:t>
            </a:fld>
            <a:endParaRPr lang="en-US" dirty="0"/>
          </a:p>
        </p:txBody>
      </p:sp>
    </p:spTree>
    <p:extLst>
      <p:ext uri="{BB962C8B-B14F-4D97-AF65-F5344CB8AC3E}">
        <p14:creationId xmlns:p14="http://schemas.microsoft.com/office/powerpoint/2010/main" val="370196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a:t>
            </a:r>
            <a:r>
              <a:rPr lang="en-US" baseline="0" dirty="0"/>
              <a:t> min</a:t>
            </a:r>
          </a:p>
          <a:p>
            <a:endParaRPr lang="en-US" baseline="0" dirty="0"/>
          </a:p>
          <a:p>
            <a:r>
              <a:rPr lang="en-US" sz="1200" b="0" kern="1200" dirty="0">
                <a:solidFill>
                  <a:schemeClr val="tx1"/>
                </a:solidFill>
                <a:latin typeface="+mn-lt"/>
                <a:ea typeface="+mn-ea"/>
                <a:cs typeface="+mn-cs"/>
              </a:rPr>
              <a:t>a.</a:t>
            </a:r>
            <a:r>
              <a:rPr lang="en-US" sz="1200" b="0" kern="1200" baseline="0" dirty="0">
                <a:solidFill>
                  <a:schemeClr val="tx1"/>
                </a:solidFill>
                <a:latin typeface="+mn-lt"/>
                <a:ea typeface="+mn-ea"/>
                <a:cs typeface="+mn-cs"/>
              </a:rPr>
              <a:t>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participants’ responses to the questions in part 1 of Analysis Guide D1. (See ideal responses below.)</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Ask: </a:t>
            </a:r>
            <a:r>
              <a:rPr lang="en-US" sz="1200" kern="1200" dirty="0">
                <a:solidFill>
                  <a:schemeClr val="tx1"/>
                </a:solidFill>
                <a:latin typeface="+mn-lt"/>
                <a:ea typeface="+mn-ea"/>
                <a:cs typeface="+mn-cs"/>
              </a:rPr>
              <a:t>“How might this content representation be improved? Would you use it with your students?”</a:t>
            </a:r>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Students roll a marble down a ruler-ramp, and it collides with a Styrofoam block at the bottom of the ramp. The marble pushes the Styrofoam across the table.</a:t>
            </a:r>
          </a:p>
          <a:p>
            <a:pPr marL="228600" indent="-137160">
              <a:buFont typeface="Arial" pitchFamily="34" charset="0"/>
              <a:buChar char="•"/>
            </a:pPr>
            <a:r>
              <a:rPr lang="en-US" sz="1200" kern="1200" dirty="0">
                <a:solidFill>
                  <a:schemeClr val="tx1"/>
                </a:solidFill>
                <a:latin typeface="+mn-lt"/>
                <a:ea typeface="+mn-ea"/>
                <a:cs typeface="+mn-cs"/>
              </a:rPr>
              <a:t>The height of the ramp affects the amount of potential and kinetic energy in the system.</a:t>
            </a:r>
          </a:p>
          <a:p>
            <a:pPr marL="228600" indent="-137160">
              <a:buFont typeface="Arial" pitchFamily="34" charset="0"/>
              <a:buChar char="•"/>
            </a:pPr>
            <a:r>
              <a:rPr lang="en-US" sz="1200" kern="1200" dirty="0">
                <a:solidFill>
                  <a:schemeClr val="tx1"/>
                </a:solidFill>
                <a:latin typeface="+mn-lt"/>
                <a:ea typeface="+mn-ea"/>
                <a:cs typeface="+mn-cs"/>
              </a:rPr>
              <a:t>The model shows a transfer of energy from the marble to the Styrofoam block when they collide.</a:t>
            </a:r>
          </a:p>
          <a:p>
            <a:pPr marL="228600" indent="-137160">
              <a:buFont typeface="Arial" pitchFamily="34" charset="0"/>
              <a:buChar char="•"/>
            </a:pPr>
            <a:r>
              <a:rPr lang="en-US" sz="1200" kern="1200" dirty="0">
                <a:solidFill>
                  <a:schemeClr val="tx1"/>
                </a:solidFill>
                <a:latin typeface="+mn-lt"/>
                <a:ea typeface="+mn-ea"/>
                <a:cs typeface="+mn-cs"/>
              </a:rPr>
              <a:t>The Styrofoam block moves farther when the marble rolls down a higher, steeper ramp than when it rolls down a lower, less-steep ramp.</a:t>
            </a:r>
          </a:p>
          <a:p>
            <a:pPr marL="228600" indent="-137160">
              <a:buFont typeface="Arial" pitchFamily="34" charset="0"/>
              <a:buChar char="•"/>
            </a:pPr>
            <a:r>
              <a:rPr lang="en-US" sz="1200" kern="1200" dirty="0">
                <a:solidFill>
                  <a:schemeClr val="tx1"/>
                </a:solidFill>
                <a:latin typeface="+mn-lt"/>
                <a:ea typeface="+mn-ea"/>
                <a:cs typeface="+mn-cs"/>
              </a:rPr>
              <a:t>The marble on the steeper ramp is moving faster and therefore has more energy than the marble on the lower ramp.</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Ideal responses:</a:t>
            </a:r>
          </a:p>
          <a:p>
            <a:pPr marL="228600" indent="-228600">
              <a:buFont typeface="+mj-lt"/>
              <a:buAutoNum type="arabicPeriod"/>
            </a:pPr>
            <a:r>
              <a:rPr lang="en-US" sz="1200" kern="1200" dirty="0">
                <a:solidFill>
                  <a:schemeClr val="tx1"/>
                </a:solidFill>
                <a:latin typeface="+mn-lt"/>
                <a:ea typeface="+mn-ea"/>
                <a:cs typeface="+mn-cs"/>
              </a:rPr>
              <a:t>Yes.</a:t>
            </a:r>
          </a:p>
          <a:p>
            <a:pPr marL="228600" indent="-228600">
              <a:buFont typeface="+mj-lt"/>
              <a:buAutoNum type="arabicPeriod"/>
            </a:pPr>
            <a:r>
              <a:rPr lang="en-US" sz="1200" kern="1200" dirty="0">
                <a:solidFill>
                  <a:schemeClr val="tx1"/>
                </a:solidFill>
                <a:latin typeface="+mn-lt"/>
                <a:ea typeface="+mn-ea"/>
                <a:cs typeface="+mn-cs"/>
              </a:rPr>
              <a:t>Yes, this model closely matches the learning goal (energy can transfer from object to object). </a:t>
            </a:r>
          </a:p>
          <a:p>
            <a:pPr marL="228600" indent="-228600">
              <a:buFont typeface="+mj-lt"/>
              <a:buAutoNum type="arabicPeriod"/>
            </a:pPr>
            <a:r>
              <a:rPr lang="en-US" sz="1200" kern="1200" dirty="0">
                <a:solidFill>
                  <a:schemeClr val="tx1"/>
                </a:solidFill>
                <a:latin typeface="+mn-lt"/>
                <a:ea typeface="+mn-ea"/>
                <a:cs typeface="+mn-cs"/>
              </a:rPr>
              <a:t>Yes.</a:t>
            </a:r>
          </a:p>
          <a:p>
            <a:pPr marL="228600" indent="-228600">
              <a:buFont typeface="+mj-lt"/>
              <a:buAutoNum type="arabicPeriod"/>
            </a:pPr>
            <a:r>
              <a:rPr lang="en-US" sz="1200" kern="1200" dirty="0">
                <a:solidFill>
                  <a:schemeClr val="tx1"/>
                </a:solidFill>
                <a:latin typeface="+mn-lt"/>
                <a:ea typeface="+mn-ea"/>
                <a:cs typeface="+mn-cs"/>
              </a:rPr>
              <a:t>No.</a:t>
            </a:r>
          </a:p>
          <a:p>
            <a:pPr marL="228600" indent="-228600">
              <a:buFont typeface="+mj-lt"/>
              <a:buAutoNum type="arabicPeriod"/>
            </a:pPr>
            <a:r>
              <a:rPr lang="en-US" sz="1200" kern="1200" dirty="0">
                <a:solidFill>
                  <a:schemeClr val="tx1"/>
                </a:solidFill>
                <a:latin typeface="+mn-lt"/>
                <a:ea typeface="+mn-ea"/>
                <a:cs typeface="+mn-cs"/>
              </a:rPr>
              <a:t>Yes.</a:t>
            </a:r>
          </a:p>
          <a:p>
            <a:pPr marL="228600" indent="-228600">
              <a:buFont typeface="+mj-lt"/>
              <a:buAutoNum type="arabicPeriod"/>
            </a:pPr>
            <a:r>
              <a:rPr lang="en-US" sz="1200" kern="1200" dirty="0">
                <a:solidFill>
                  <a:schemeClr val="tx1"/>
                </a:solidFill>
                <a:latin typeface="+mn-lt"/>
                <a:ea typeface="+mn-ea"/>
                <a:cs typeface="+mn-cs"/>
              </a:rPr>
              <a:t>No, it doesn’t distract students with too many details. No really difficult vocabulary terms.</a:t>
            </a:r>
            <a:endParaRPr lang="en-US" sz="1200" b="1"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Take-home message:</a:t>
            </a:r>
            <a:r>
              <a:rPr lang="en-US" sz="1200" kern="1200" dirty="0">
                <a:solidFill>
                  <a:schemeClr val="tx1"/>
                </a:solidFill>
                <a:latin typeface="+mn-lt"/>
                <a:ea typeface="+mn-ea"/>
                <a:cs typeface="+mn-cs"/>
              </a:rPr>
              <a:t> Trying to address all six criteria in the analysis guide is a balancing act or trade-off. To make complex science ideas meaningful and comprehensible to students, the content representation needs to be simplified, but simplifications can sometimes be misleading in terms of scientific accuracy. The important thing is for teachers to be aware of such problems so they can be addressed.</a:t>
            </a: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D105650-E64D-4711-A4D4-C93AFA0D3EA1}" type="slidenum">
              <a:rPr lang="en-US" smtClean="0"/>
              <a:pPr/>
              <a:t>14</a:t>
            </a:fld>
            <a:endParaRPr lang="en-US" dirty="0"/>
          </a:p>
        </p:txBody>
      </p:sp>
    </p:spTree>
    <p:extLst>
      <p:ext uri="{BB962C8B-B14F-4D97-AF65-F5344CB8AC3E}">
        <p14:creationId xmlns:p14="http://schemas.microsoft.com/office/powerpoint/2010/main" val="240437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a:t>5 min</a:t>
            </a:r>
          </a:p>
          <a:p>
            <a:pPr eaLnBrk="1" hangingPunct="1">
              <a:defRPr/>
            </a:pPr>
            <a:endParaRPr lang="en-US" dirty="0"/>
          </a:p>
          <a:p>
            <a:r>
              <a:rPr lang="en-US" sz="1200" kern="1200" dirty="0">
                <a:solidFill>
                  <a:schemeClr val="tx1"/>
                </a:solidFill>
                <a:latin typeface="+mn-lt"/>
                <a:ea typeface="+mn-ea"/>
                <a:cs typeface="+mn-cs"/>
              </a:rPr>
              <a:t>a. Set the context for analyzing another content representation.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turn to </a:t>
            </a:r>
            <a:r>
              <a:rPr lang="en-US" sz="1200" b="1" kern="1200" dirty="0">
                <a:solidFill>
                  <a:schemeClr val="tx1"/>
                </a:solidFill>
                <a:latin typeface="+mn-lt"/>
                <a:ea typeface="+mn-ea"/>
                <a:cs typeface="+mn-cs"/>
              </a:rPr>
              <a:t>Analysis Guide D2 </a:t>
            </a:r>
            <a:r>
              <a:rPr lang="en-US" sz="1200" kern="1200" dirty="0">
                <a:solidFill>
                  <a:schemeClr val="tx1"/>
                </a:solidFill>
                <a:latin typeface="+mn-lt"/>
                <a:ea typeface="+mn-ea"/>
                <a:cs typeface="+mn-cs"/>
              </a:rPr>
              <a:t>(page 2 of handout 7.1) and read the main learning goal and description of the content representation.</a:t>
            </a:r>
          </a:p>
          <a:p>
            <a:endParaRPr lang="en-US" sz="1200" u="sng"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baseline="0" dirty="0">
                <a:solidFill>
                  <a:schemeClr val="tx1"/>
                </a:solidFill>
                <a:latin typeface="+mn-lt"/>
                <a:ea typeface="+mn-ea"/>
                <a:cs typeface="+mn-cs"/>
              </a:rPr>
              <a:t>c. Direct participants to locate</a:t>
            </a:r>
            <a:r>
              <a:rPr lang="en-US" sz="1200" kern="1200" dirty="0">
                <a:solidFill>
                  <a:schemeClr val="tx1"/>
                </a:solidFill>
                <a:latin typeface="+mn-lt"/>
                <a:ea typeface="+mn-ea"/>
                <a:cs typeface="+mn-cs"/>
              </a:rPr>
              <a:t> handout 4.2 (Potential and Kinetic Energy: Energy Changing Costumes) in their lesson plans binders and review the activity in ET lesson 4b.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dirty="0"/>
          </a:p>
        </p:txBody>
      </p:sp>
    </p:spTree>
    <p:extLst>
      <p:ext uri="{BB962C8B-B14F-4D97-AF65-F5344CB8AC3E}">
        <p14:creationId xmlns:p14="http://schemas.microsoft.com/office/powerpoint/2010/main" val="1042914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effectLst/>
                <a:latin typeface="+mn-lt"/>
                <a:ea typeface="+mn-ea"/>
                <a:cs typeface="+mn-cs"/>
              </a:rPr>
              <a:t>10 min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lvl="0" fontAlgn="base"/>
            <a:r>
              <a:rPr lang="en-US" sz="1200" b="0" u="none" strike="noStrike" kern="1200" dirty="0">
                <a:solidFill>
                  <a:schemeClr val="tx1"/>
                </a:solidFill>
                <a:latin typeface="+mn-lt"/>
                <a:ea typeface="+mn-ea"/>
                <a:cs typeface="+mn-cs"/>
              </a:rPr>
              <a:t>a. </a:t>
            </a:r>
            <a:r>
              <a:rPr lang="en-US" sz="1200" b="1" u="none" strike="noStrike" kern="1200" dirty="0">
                <a:solidFill>
                  <a:schemeClr val="tx1"/>
                </a:solidFill>
                <a:latin typeface="+mn-lt"/>
                <a:ea typeface="+mn-ea"/>
                <a:cs typeface="+mn-cs"/>
              </a:rPr>
              <a:t>Individuals:</a:t>
            </a:r>
            <a:r>
              <a:rPr lang="en-US" sz="1200" u="none" strike="noStrike" kern="1200" dirty="0">
                <a:solidFill>
                  <a:schemeClr val="tx1"/>
                </a:solidFill>
                <a:latin typeface="+mn-lt"/>
                <a:ea typeface="+mn-ea"/>
                <a:cs typeface="+mn-cs"/>
              </a:rPr>
              <a:t> Have participants work independently on part 1 of Analysis Guide D2.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short, just do partner work.</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Pairs: </a:t>
            </a:r>
            <a:r>
              <a:rPr lang="en-US" sz="1200" kern="1200" dirty="0">
                <a:solidFill>
                  <a:schemeClr val="tx1"/>
                </a:solidFill>
                <a:latin typeface="+mn-lt"/>
                <a:ea typeface="+mn-ea"/>
                <a:cs typeface="+mn-cs"/>
              </a:rPr>
              <a:t>“Now pair up and discuss your answers to the analysis questions.”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16</a:t>
            </a:fld>
            <a:endParaRPr lang="en-US" dirty="0"/>
          </a:p>
        </p:txBody>
      </p:sp>
    </p:spTree>
    <p:extLst>
      <p:ext uri="{BB962C8B-B14F-4D97-AF65-F5344CB8AC3E}">
        <p14:creationId xmlns:p14="http://schemas.microsoft.com/office/powerpoint/2010/main" val="2240098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a:t>
            </a:r>
          </a:p>
          <a:p>
            <a:endParaRPr lang="en-US" baseline="0" dirty="0"/>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participants’ responses to the questions in part 1 of Analysis Guide D2. (See ideal responses below.)</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Ask:</a:t>
            </a:r>
            <a:r>
              <a:rPr lang="en-US" sz="1200" kern="1200" dirty="0">
                <a:solidFill>
                  <a:schemeClr val="tx1"/>
                </a:solidFill>
                <a:latin typeface="+mn-lt"/>
                <a:ea typeface="+mn-ea"/>
                <a:cs typeface="+mn-cs"/>
              </a:rPr>
              <a:t> “How might this content representation be improved? Would you use it with your students?”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ideas:</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Energy moves from place to place and can transfer from object to object in a collision.</a:t>
            </a:r>
          </a:p>
          <a:p>
            <a:pPr marL="228600" indent="-137160">
              <a:buFont typeface="Arial" pitchFamily="34" charset="0"/>
              <a:buChar char="•"/>
            </a:pPr>
            <a:r>
              <a:rPr lang="en-US" sz="1200" kern="1200" dirty="0">
                <a:solidFill>
                  <a:schemeClr val="tx1"/>
                </a:solidFill>
                <a:latin typeface="+mn-lt"/>
                <a:ea typeface="+mn-ea"/>
                <a:cs typeface="+mn-cs"/>
              </a:rPr>
              <a:t>Some energy, such as potential energy, can’t be detected in the same way kinetic energy can. </a:t>
            </a:r>
          </a:p>
          <a:p>
            <a:pPr marL="228600" indent="-137160">
              <a:buFont typeface="Arial" pitchFamily="34" charset="0"/>
              <a:buChar char="•"/>
            </a:pPr>
            <a:r>
              <a:rPr lang="en-US" sz="1200" kern="1200" dirty="0">
                <a:solidFill>
                  <a:schemeClr val="tx1"/>
                </a:solidFill>
                <a:latin typeface="+mn-lt"/>
                <a:ea typeface="+mn-ea"/>
                <a:cs typeface="+mn-cs"/>
              </a:rPr>
              <a:t>Objects above the ground have potential energy. This form of energy is stored.</a:t>
            </a:r>
          </a:p>
          <a:p>
            <a:pPr marL="228600" indent="-137160">
              <a:buFont typeface="Arial" pitchFamily="34" charset="0"/>
              <a:buChar char="•"/>
            </a:pPr>
            <a:r>
              <a:rPr lang="en-US" sz="1200" kern="1200" dirty="0">
                <a:solidFill>
                  <a:schemeClr val="tx1"/>
                </a:solidFill>
                <a:latin typeface="+mn-lt"/>
                <a:ea typeface="+mn-ea"/>
                <a:cs typeface="+mn-cs"/>
              </a:rPr>
              <a:t>Energy isn’t created; it comes from somewhere. </a:t>
            </a:r>
          </a:p>
          <a:p>
            <a:pPr marL="228600" indent="-137160">
              <a:buFont typeface="Arial" pitchFamily="34" charset="0"/>
              <a:buChar char="•"/>
            </a:pPr>
            <a:r>
              <a:rPr lang="en-US" sz="1200" kern="1200" dirty="0">
                <a:solidFill>
                  <a:schemeClr val="tx1"/>
                </a:solidFill>
                <a:latin typeface="+mn-lt"/>
                <a:ea typeface="+mn-ea"/>
                <a:cs typeface="+mn-cs"/>
              </a:rPr>
              <a:t>Potential energy can transform into kinetic energy as an object moves from a higher place to a lower place.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Ideal </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responses:</a:t>
            </a:r>
            <a:endParaRPr lang="en-US" sz="1200" kern="1200" dirty="0">
              <a:solidFill>
                <a:schemeClr val="tx1"/>
              </a:solidFill>
              <a:latin typeface="+mn-lt"/>
              <a:ea typeface="+mn-ea"/>
              <a:cs typeface="+mn-cs"/>
            </a:endParaRPr>
          </a:p>
          <a:p>
            <a:pPr marL="228600" lvl="0" indent="-228600">
              <a:buFont typeface="+mj-lt"/>
              <a:buAutoNum type="arabicPeriod"/>
            </a:pPr>
            <a:r>
              <a:rPr lang="en-US" sz="1200" kern="1200" dirty="0">
                <a:solidFill>
                  <a:schemeClr val="tx1"/>
                </a:solidFill>
                <a:latin typeface="+mn-lt"/>
                <a:ea typeface="+mn-ea"/>
                <a:cs typeface="+mn-cs"/>
              </a:rPr>
              <a:t>Yes.</a:t>
            </a:r>
          </a:p>
          <a:p>
            <a:pPr marL="228600" lvl="0" indent="-228600">
              <a:buFont typeface="+mj-lt"/>
              <a:buAutoNum type="arabicPeriod"/>
            </a:pPr>
            <a:r>
              <a:rPr lang="en-US" sz="1200" kern="1200" dirty="0">
                <a:solidFill>
                  <a:schemeClr val="tx1"/>
                </a:solidFill>
                <a:latin typeface="+mn-lt"/>
                <a:ea typeface="+mn-ea"/>
                <a:cs typeface="+mn-cs"/>
              </a:rPr>
              <a:t>Yes, this content representation is matched to the learning goal.</a:t>
            </a:r>
          </a:p>
          <a:p>
            <a:pPr marL="228600" lvl="0" indent="-228600">
              <a:buFont typeface="+mj-lt"/>
              <a:buAutoNum type="arabicPeriod"/>
            </a:pPr>
            <a:r>
              <a:rPr lang="en-US" sz="1200" kern="1200" dirty="0">
                <a:solidFill>
                  <a:schemeClr val="tx1"/>
                </a:solidFill>
                <a:latin typeface="+mn-lt"/>
                <a:ea typeface="+mn-ea"/>
                <a:cs typeface="+mn-cs"/>
              </a:rPr>
              <a:t>Yes.</a:t>
            </a:r>
          </a:p>
          <a:p>
            <a:pPr marL="228600" lvl="0" indent="-228600">
              <a:buFont typeface="+mj-lt"/>
              <a:buAutoNum type="arabicPeriod"/>
            </a:pPr>
            <a:r>
              <a:rPr lang="en-US" sz="1200" kern="1200" dirty="0">
                <a:solidFill>
                  <a:schemeClr val="tx1"/>
                </a:solidFill>
                <a:latin typeface="+mn-lt"/>
                <a:ea typeface="+mn-ea"/>
                <a:cs typeface="+mn-cs"/>
              </a:rPr>
              <a:t>No.</a:t>
            </a:r>
          </a:p>
          <a:p>
            <a:pPr marL="228600" lvl="0" indent="-228600">
              <a:buFont typeface="+mj-lt"/>
              <a:buAutoNum type="arabicPeriod"/>
            </a:pPr>
            <a:r>
              <a:rPr lang="en-US" sz="1200" kern="1200" dirty="0">
                <a:solidFill>
                  <a:schemeClr val="tx1"/>
                </a:solidFill>
                <a:latin typeface="+mn-lt"/>
                <a:ea typeface="+mn-ea"/>
                <a:cs typeface="+mn-cs"/>
              </a:rPr>
              <a:t>Yes.</a:t>
            </a:r>
          </a:p>
          <a:p>
            <a:pPr marL="228600" lvl="0" indent="-228600">
              <a:buFont typeface="+mj-lt"/>
              <a:buAutoNum type="arabicPeriod"/>
            </a:pPr>
            <a:r>
              <a:rPr lang="en-US" sz="1200" kern="1200" dirty="0">
                <a:solidFill>
                  <a:schemeClr val="tx1"/>
                </a:solidFill>
                <a:latin typeface="+mn-lt"/>
                <a:ea typeface="+mn-ea"/>
                <a:cs typeface="+mn-cs"/>
              </a:rPr>
              <a:t>No.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Take-home message:</a:t>
            </a:r>
            <a:r>
              <a:rPr lang="en-US" sz="1200" kern="1200" dirty="0">
                <a:solidFill>
                  <a:schemeClr val="tx1"/>
                </a:solidFill>
                <a:latin typeface="+mn-lt"/>
                <a:ea typeface="+mn-ea"/>
                <a:cs typeface="+mn-cs"/>
              </a:rPr>
              <a:t> Trying to address all six criteria in the analysis guide is a balancing act or trade-off. To make complex science ideas meaningful and comprehensible to students, the content representation needs to be simplified, but simplifications can sometimes be misleading in terms of scientific accuracy. The important thing is for teachers to be aware of such problems so they can be addressed.</a:t>
            </a:r>
            <a:r>
              <a:rPr lang="en-US" dirty="0"/>
              <a:t> </a:t>
            </a:r>
            <a:r>
              <a:rPr lang="en-US" sz="1200" kern="1200" dirty="0">
                <a:solidFill>
                  <a:schemeClr val="tx1"/>
                </a:solidFill>
                <a:latin typeface="+mn-lt"/>
                <a:ea typeface="+mn-ea"/>
                <a:cs typeface="+mn-cs"/>
              </a:rPr>
              <a:t>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D105650-E64D-4711-A4D4-C93AFA0D3EA1}" type="slidenum">
              <a:rPr lang="en-US" smtClean="0"/>
              <a:pPr/>
              <a:t>17</a:t>
            </a:fld>
            <a:endParaRPr lang="en-US" dirty="0"/>
          </a:p>
        </p:txBody>
      </p:sp>
    </p:spTree>
    <p:extLst>
      <p:ext uri="{BB962C8B-B14F-4D97-AF65-F5344CB8AC3E}">
        <p14:creationId xmlns:p14="http://schemas.microsoft.com/office/powerpoint/2010/main" val="3185286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FB588A35-5230-41A8-9E11-6F4AE5A265B9}" type="slidenum">
              <a:rPr lang="en-US"/>
              <a:pPr/>
              <a:t>18</a:t>
            </a:fld>
            <a:endParaRPr lang="en-US" dirty="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pPr eaLnBrk="1" hangingPunct="1"/>
            <a:r>
              <a:rPr lang="en-US" dirty="0"/>
              <a:t>Less than 1 min</a:t>
            </a:r>
          </a:p>
          <a:p>
            <a:pPr eaLnBrk="1" hangingPunct="1"/>
            <a:endParaRPr lang="en-US" dirty="0"/>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 slide:</a:t>
            </a:r>
            <a:r>
              <a:rPr lang="en-US" sz="1200" kern="1200" dirty="0">
                <a:solidFill>
                  <a:schemeClr val="tx1"/>
                </a:solidFill>
                <a:latin typeface="+mn-lt"/>
                <a:ea typeface="+mn-ea"/>
                <a:cs typeface="+mn-cs"/>
              </a:rPr>
              <a:t> “Next</a:t>
            </a:r>
            <a:r>
              <a:rPr lang="en-US" sz="1200" kern="1200" baseline="0" dirty="0">
                <a:solidFill>
                  <a:schemeClr val="tx1"/>
                </a:solidFill>
                <a:latin typeface="+mn-lt"/>
                <a:ea typeface="+mn-ea"/>
                <a:cs typeface="+mn-cs"/>
              </a:rPr>
              <a:t> we’ll watch two video clips </a:t>
            </a:r>
            <a:r>
              <a:rPr lang="en-US" sz="1200" kern="1200" dirty="0">
                <a:solidFill>
                  <a:schemeClr val="tx1"/>
                </a:solidFill>
                <a:latin typeface="+mn-lt"/>
                <a:ea typeface="+mn-ea"/>
                <a:cs typeface="+mn-cs"/>
              </a:rPr>
              <a:t>of strategy D in use in an</a:t>
            </a:r>
            <a:r>
              <a:rPr lang="en-US" sz="1200" kern="1200" baseline="0" dirty="0">
                <a:solidFill>
                  <a:schemeClr val="tx1"/>
                </a:solidFill>
                <a:latin typeface="+mn-lt"/>
                <a:ea typeface="+mn-ea"/>
                <a:cs typeface="+mn-cs"/>
              </a:rPr>
              <a:t> Energy Transfer </a:t>
            </a:r>
            <a:r>
              <a:rPr lang="en-US" sz="1200" kern="1200" dirty="0">
                <a:solidFill>
                  <a:schemeClr val="tx1"/>
                </a:solidFill>
                <a:latin typeface="+mn-lt"/>
                <a:ea typeface="+mn-ea"/>
                <a:cs typeface="+mn-cs"/>
              </a:rPr>
              <a:t>lesson. In addition to completing part 1 of Analysis Guide D4, we’ll focus on parts 2 and 3: </a:t>
            </a:r>
            <a:r>
              <a:rPr lang="en-US" sz="1200" i="1" kern="1200" dirty="0">
                <a:solidFill>
                  <a:schemeClr val="tx1"/>
                </a:solidFill>
                <a:latin typeface="+mn-lt"/>
                <a:ea typeface="+mn-ea"/>
                <a:cs typeface="+mn-cs"/>
              </a:rPr>
              <a:t>How well engaged</a:t>
            </a:r>
            <a:r>
              <a:rPr lang="en-US" sz="1200" i="1" kern="1200" baseline="0" dirty="0">
                <a:solidFill>
                  <a:schemeClr val="tx1"/>
                </a:solidFill>
                <a:latin typeface="+mn-lt"/>
                <a:ea typeface="+mn-ea"/>
                <a:cs typeface="+mn-cs"/>
              </a:rPr>
              <a:t> </a:t>
            </a:r>
            <a:r>
              <a:rPr lang="en-US" sz="1200" i="1" kern="1200" dirty="0">
                <a:solidFill>
                  <a:schemeClr val="tx1"/>
                </a:solidFill>
                <a:latin typeface="+mn-lt"/>
                <a:ea typeface="+mn-ea"/>
                <a:cs typeface="+mn-cs"/>
              </a:rPr>
              <a:t>are students in using the content representation? And what suggestions do you have for improving the content representation and its use with students?”</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3561219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25 min</a:t>
            </a:r>
          </a:p>
          <a:p>
            <a:endParaRPr lang="en-US" dirty="0"/>
          </a:p>
          <a:p>
            <a:r>
              <a:rPr lang="en-US" sz="1200" kern="1200" dirty="0">
                <a:solidFill>
                  <a:schemeClr val="tx1"/>
                </a:solidFill>
                <a:latin typeface="+mn-lt"/>
                <a:ea typeface="+mn-ea"/>
                <a:cs typeface="+mn-cs"/>
              </a:rPr>
              <a:t>a. Orient participants to </a:t>
            </a:r>
            <a:r>
              <a:rPr lang="en-US" sz="1200" b="1" kern="1200" dirty="0">
                <a:solidFill>
                  <a:schemeClr val="tx1"/>
                </a:solidFill>
                <a:latin typeface="+mn-lt"/>
                <a:ea typeface="+mn-ea"/>
                <a:cs typeface="+mn-cs"/>
              </a:rPr>
              <a:t>Analysis Guide D3</a:t>
            </a:r>
            <a:r>
              <a:rPr lang="en-US" sz="1200" kern="1200" dirty="0">
                <a:solidFill>
                  <a:schemeClr val="tx1"/>
                </a:solidFill>
                <a:latin typeface="+mn-lt"/>
                <a:ea typeface="+mn-ea"/>
                <a:cs typeface="+mn-cs"/>
              </a:rPr>
              <a:t> and the transcript for video clip 1 (handout 7.2 in PD binder).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read the main learning goal</a:t>
            </a:r>
            <a:r>
              <a:rPr lang="en-US" sz="1200" kern="1200" baseline="0" dirty="0">
                <a:solidFill>
                  <a:schemeClr val="tx1"/>
                </a:solidFill>
                <a:latin typeface="+mn-lt"/>
                <a:ea typeface="+mn-ea"/>
                <a:cs typeface="+mn-cs"/>
              </a:rPr>
              <a:t> and description of the content representation</a:t>
            </a:r>
            <a:r>
              <a:rPr lang="en-US" sz="1200" kern="1200" dirty="0">
                <a:solidFill>
                  <a:schemeClr val="tx1"/>
                </a:solidFill>
                <a:latin typeface="+mn-lt"/>
                <a:ea typeface="+mn-ea"/>
                <a:cs typeface="+mn-cs"/>
              </a:rPr>
              <a:t> at the top of the analysis guide.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Show the video clip.</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a:t>
            </a:r>
            <a:r>
              <a:rPr lang="en-US" sz="1200" b="0" u="none" strike="noStrike" kern="1200" baseline="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Pairs:</a:t>
            </a:r>
            <a:r>
              <a:rPr lang="en-US" sz="1200" u="none" strike="noStrike" kern="1200" dirty="0">
                <a:solidFill>
                  <a:schemeClr val="tx1"/>
                </a:solidFill>
                <a:effectLst/>
                <a:latin typeface="+mn-lt"/>
                <a:ea typeface="+mn-ea"/>
                <a:cs typeface="+mn-cs"/>
              </a:rPr>
              <a:t> Have participants pair up and complete part 1 of the analysis guide.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Discuss participants’ responses to the questions in part 1 of the guide. (See ideal response below.)</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r>
              <a:rPr lang="en-US" sz="1200" kern="1200" dirty="0">
                <a:solidFill>
                  <a:schemeClr val="tx1"/>
                </a:solidFill>
                <a:latin typeface="+mn-lt"/>
                <a:ea typeface="+mn-ea"/>
                <a:cs typeface="+mn-cs"/>
              </a:rPr>
              <a:t> </a:t>
            </a:r>
          </a:p>
          <a:p>
            <a:pPr marL="228600" indent="-137160">
              <a:buFont typeface="Arial" pitchFamily="34" charset="0"/>
              <a:buChar char="•"/>
            </a:pPr>
            <a:r>
              <a:rPr lang="en-US" sz="1200" kern="1200" dirty="0">
                <a:solidFill>
                  <a:schemeClr val="tx1"/>
                </a:solidFill>
                <a:latin typeface="+mn-lt"/>
                <a:ea typeface="+mn-ea"/>
                <a:cs typeface="+mn-cs"/>
              </a:rPr>
              <a:t>The height of the ramp affects the amount of energy in the system.</a:t>
            </a:r>
          </a:p>
          <a:p>
            <a:pPr marL="228600" indent="-137160">
              <a:buFont typeface="Arial" pitchFamily="34" charset="0"/>
              <a:buChar char="•"/>
            </a:pPr>
            <a:r>
              <a:rPr lang="en-US" sz="1200" kern="1200" dirty="0">
                <a:solidFill>
                  <a:schemeClr val="tx1"/>
                </a:solidFill>
                <a:latin typeface="+mn-lt"/>
                <a:ea typeface="+mn-ea"/>
                <a:cs typeface="+mn-cs"/>
              </a:rPr>
              <a:t>The speed of the marble increases as the ramp height is increased.</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Ideal </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responses:</a:t>
            </a:r>
            <a:endParaRPr lang="en-US" sz="1200" kern="1200" dirty="0">
              <a:solidFill>
                <a:schemeClr val="tx1"/>
              </a:solidFill>
              <a:latin typeface="+mn-lt"/>
              <a:ea typeface="+mn-ea"/>
              <a:cs typeface="+mn-cs"/>
            </a:endParaRPr>
          </a:p>
          <a:p>
            <a:pPr marL="228600" indent="-228600">
              <a:buFont typeface="+mj-lt"/>
              <a:buAutoNum type="arabicPeriod"/>
            </a:pPr>
            <a:r>
              <a:rPr lang="en-US" sz="1200" kern="1200" dirty="0">
                <a:solidFill>
                  <a:schemeClr val="tx1"/>
                </a:solidFill>
                <a:latin typeface="+mn-lt"/>
                <a:ea typeface="+mn-ea"/>
                <a:cs typeface="+mn-cs"/>
              </a:rPr>
              <a:t>Yes.</a:t>
            </a:r>
          </a:p>
          <a:p>
            <a:pPr marL="228600" indent="-228600">
              <a:buFont typeface="+mj-lt"/>
              <a:buAutoNum type="arabicPeriod"/>
            </a:pPr>
            <a:r>
              <a:rPr lang="en-US" sz="1200" kern="1200" dirty="0">
                <a:solidFill>
                  <a:schemeClr val="tx1"/>
                </a:solidFill>
                <a:latin typeface="+mn-lt"/>
                <a:ea typeface="+mn-ea"/>
                <a:cs typeface="+mn-cs"/>
              </a:rPr>
              <a:t>Yes.</a:t>
            </a:r>
          </a:p>
          <a:p>
            <a:pPr marL="228600" indent="-228600">
              <a:buFont typeface="+mj-lt"/>
              <a:buAutoNum type="arabicPeriod"/>
            </a:pPr>
            <a:r>
              <a:rPr lang="en-US" sz="1200" kern="1200" dirty="0">
                <a:solidFill>
                  <a:schemeClr val="tx1"/>
                </a:solidFill>
                <a:latin typeface="+mn-lt"/>
                <a:ea typeface="+mn-ea"/>
                <a:cs typeface="+mn-cs"/>
              </a:rPr>
              <a:t>Yes.</a:t>
            </a:r>
          </a:p>
          <a:p>
            <a:pPr marL="228600" indent="-228600">
              <a:buFont typeface="+mj-lt"/>
              <a:buAutoNum type="arabicPeriod"/>
            </a:pPr>
            <a:r>
              <a:rPr lang="en-US" sz="1200" kern="1200" dirty="0">
                <a:solidFill>
                  <a:schemeClr val="tx1"/>
                </a:solidFill>
                <a:latin typeface="+mn-lt"/>
                <a:ea typeface="+mn-ea"/>
                <a:cs typeface="+mn-cs"/>
              </a:rPr>
              <a:t>No. </a:t>
            </a:r>
          </a:p>
          <a:p>
            <a:pPr marL="228600" indent="-228600">
              <a:buFont typeface="+mj-lt"/>
              <a:buAutoNum type="arabicPeriod"/>
            </a:pPr>
            <a:r>
              <a:rPr lang="en-US" sz="1200" kern="1200" dirty="0">
                <a:solidFill>
                  <a:schemeClr val="tx1"/>
                </a:solidFill>
                <a:latin typeface="+mn-lt"/>
                <a:ea typeface="+mn-ea"/>
                <a:cs typeface="+mn-cs"/>
              </a:rPr>
              <a:t>Yes. </a:t>
            </a:r>
          </a:p>
          <a:p>
            <a:pPr marL="228600" indent="-228600">
              <a:buFont typeface="+mj-lt"/>
              <a:buAutoNum type="arabicPeriod"/>
            </a:pPr>
            <a:r>
              <a:rPr lang="en-US" sz="1200" kern="1200" dirty="0">
                <a:solidFill>
                  <a:schemeClr val="tx1"/>
                </a:solidFill>
                <a:latin typeface="+mn-lt"/>
                <a:ea typeface="+mn-ea"/>
                <a:cs typeface="+mn-cs"/>
              </a:rPr>
              <a:t>No.</a:t>
            </a:r>
            <a:endParaRPr lang="en-US" baseline="0" dirty="0"/>
          </a:p>
          <a:p>
            <a:pPr marL="228600" indent="-228600">
              <a:buAutoNum type="alphaLcPeriod"/>
            </a:pPr>
            <a:endParaRPr lang="en-US" u="sng" baseline="0" dirty="0"/>
          </a:p>
          <a:p>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19</a:t>
            </a:fld>
            <a:endParaRPr lang="en-US" dirty="0"/>
          </a:p>
        </p:txBody>
      </p:sp>
    </p:spTree>
    <p:extLst>
      <p:ext uri="{BB962C8B-B14F-4D97-AF65-F5344CB8AC3E}">
        <p14:creationId xmlns:p14="http://schemas.microsoft.com/office/powerpoint/2010/main" val="305754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Talk through the agenda for the day.</a:t>
            </a:r>
            <a:endParaRPr lang="en-US" dirty="0"/>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dirty="0"/>
          </a:p>
        </p:txBody>
      </p:sp>
    </p:spTree>
    <p:extLst>
      <p:ext uri="{BB962C8B-B14F-4D97-AF65-F5344CB8AC3E}">
        <p14:creationId xmlns:p14="http://schemas.microsoft.com/office/powerpoint/2010/main" val="12702432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p:txBody>
          <a:bodyPr/>
          <a:lstStyle/>
          <a:p>
            <a:r>
              <a:rPr lang="en-US" baseline="0" dirty="0"/>
              <a:t>25 min</a:t>
            </a:r>
          </a:p>
          <a:p>
            <a:endParaRPr lang="en-US" baseline="0" dirty="0"/>
          </a:p>
          <a:p>
            <a:r>
              <a:rPr lang="en-US" sz="1200" kern="1200" dirty="0">
                <a:solidFill>
                  <a:schemeClr val="tx1"/>
                </a:solidFill>
                <a:latin typeface="+mn-lt"/>
                <a:ea typeface="+mn-ea"/>
                <a:cs typeface="+mn-cs"/>
              </a:rPr>
              <a:t>a. “Now we’re going to turn our attention to part 2 of strategy D, which engages students in using content representations. We’ll also consider ways the content representation </a:t>
            </a:r>
            <a:r>
              <a:rPr lang="en-US" sz="1200" kern="1200" baseline="0" dirty="0">
                <a:solidFill>
                  <a:schemeClr val="tx1"/>
                </a:solidFill>
                <a:latin typeface="+mn-lt"/>
                <a:ea typeface="+mn-ea"/>
                <a:cs typeface="+mn-cs"/>
              </a:rPr>
              <a:t>could be improved.</a:t>
            </a:r>
            <a:r>
              <a:rPr lang="en-US" sz="120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“Study the video transcript again and think about parts 2 and 3 of </a:t>
            </a:r>
            <a:r>
              <a:rPr lang="en-US" sz="1200" b="1" kern="1200" dirty="0">
                <a:solidFill>
                  <a:schemeClr val="tx1"/>
                </a:solidFill>
                <a:latin typeface="+mn-lt"/>
                <a:ea typeface="+mn-ea"/>
                <a:cs typeface="+mn-cs"/>
              </a:rPr>
              <a:t>Analysis Guide D3</a:t>
            </a:r>
            <a:r>
              <a:rPr lang="en-US" sz="1200" kern="1200" dirty="0">
                <a:solidFill>
                  <a:schemeClr val="tx1"/>
                </a:solidFill>
                <a:latin typeface="+mn-lt"/>
                <a:ea typeface="+mn-ea"/>
                <a:cs typeface="+mn-cs"/>
              </a:rPr>
              <a:t>. Be ready to share evidence that supports your conclusions.”</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Pairs:</a:t>
            </a:r>
            <a:r>
              <a:rPr lang="en-US" sz="1200" u="none" strike="noStrike" kern="1200" dirty="0">
                <a:solidFill>
                  <a:schemeClr val="tx1"/>
                </a:solidFill>
                <a:effectLst/>
                <a:latin typeface="+mn-lt"/>
                <a:ea typeface="+mn-ea"/>
                <a:cs typeface="+mn-cs"/>
              </a:rPr>
              <a:t> “Compare your conclusions about student engagement with the content representation.”</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Review participants’ responses to parts 2 and 3 of the analysis guide. Challenge</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participants to support their answers with evidence from the video transcript.</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If it didn’t already come up in the discussion, ask participants, “How might the teacher have engaged these students in analyzing or critiquing the representation?”</a:t>
            </a:r>
          </a:p>
        </p:txBody>
      </p:sp>
      <p:sp>
        <p:nvSpPr>
          <p:cNvPr id="77827" name="Slide Number Placeholder 3"/>
          <p:cNvSpPr>
            <a:spLocks noGrp="1"/>
          </p:cNvSpPr>
          <p:nvPr>
            <p:ph type="sldNum" sz="quarter" idx="5"/>
          </p:nvPr>
        </p:nvSpPr>
        <p:spPr>
          <a:noFill/>
        </p:spPr>
        <p:txBody>
          <a:bodyPr/>
          <a:lstStyle/>
          <a:p>
            <a:fld id="{13A0D520-B480-4978-A3A3-32FFA1B77F00}" type="slidenum">
              <a:rPr lang="en-US"/>
              <a:pPr/>
              <a:t>20</a:t>
            </a:fld>
            <a:endParaRPr lang="en-US" dirty="0"/>
          </a:p>
        </p:txBody>
      </p:sp>
    </p:spTree>
    <p:extLst>
      <p:ext uri="{BB962C8B-B14F-4D97-AF65-F5344CB8AC3E}">
        <p14:creationId xmlns:p14="http://schemas.microsoft.com/office/powerpoint/2010/main" val="4162731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25 min</a:t>
            </a:r>
          </a:p>
          <a:p>
            <a:endParaRPr lang="en-US" dirty="0"/>
          </a:p>
          <a:p>
            <a:r>
              <a:rPr lang="en-US" sz="1200" kern="1200" dirty="0">
                <a:solidFill>
                  <a:schemeClr val="tx1"/>
                </a:solidFill>
                <a:latin typeface="+mn-lt"/>
                <a:ea typeface="+mn-ea"/>
                <a:cs typeface="+mn-cs"/>
              </a:rPr>
              <a:t>a. “Next, we’ll focus only on parts 2 and 3 of the analysis guide: </a:t>
            </a:r>
            <a:r>
              <a:rPr lang="en-US" sz="1200" i="1" kern="1200" dirty="0">
                <a:solidFill>
                  <a:schemeClr val="tx1"/>
                </a:solidFill>
                <a:latin typeface="+mn-lt"/>
                <a:ea typeface="+mn-ea"/>
                <a:cs typeface="+mn-cs"/>
              </a:rPr>
              <a:t>How well engaged are students in using the content representation? And what suggestions do you have for improving the content representation and its use with students?”</a:t>
            </a:r>
            <a:r>
              <a:rPr lang="en-US" sz="1200" kern="1200" dirty="0">
                <a:solidFill>
                  <a:schemeClr val="tx1"/>
                </a:solidFill>
                <a:latin typeface="+mn-lt"/>
                <a:ea typeface="+mn-ea"/>
                <a:cs typeface="+mn-cs"/>
              </a:rPr>
              <a: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Orient participants to </a:t>
            </a:r>
            <a:r>
              <a:rPr lang="en-US" sz="1200" b="1" u="none" strike="noStrike" kern="1200" dirty="0">
                <a:solidFill>
                  <a:schemeClr val="tx1"/>
                </a:solidFill>
                <a:effectLst/>
                <a:latin typeface="+mn-lt"/>
                <a:ea typeface="+mn-ea"/>
                <a:cs typeface="+mn-cs"/>
              </a:rPr>
              <a:t>Analysis Guide D4 </a:t>
            </a:r>
            <a:r>
              <a:rPr lang="en-US" sz="1200" u="none" strike="noStrike" kern="1200" dirty="0">
                <a:solidFill>
                  <a:schemeClr val="tx1"/>
                </a:solidFill>
                <a:effectLst/>
                <a:latin typeface="+mn-lt"/>
                <a:ea typeface="+mn-ea"/>
                <a:cs typeface="+mn-cs"/>
              </a:rPr>
              <a:t>and the transcript for the second video clip (handout 7.3 in PD binder). </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 Have </a:t>
            </a:r>
            <a:r>
              <a:rPr lang="en-US" sz="1200" kern="1200">
                <a:solidFill>
                  <a:schemeClr val="tx1"/>
                </a:solidFill>
                <a:latin typeface="+mn-lt"/>
                <a:ea typeface="+mn-ea"/>
                <a:cs typeface="+mn-cs"/>
              </a:rPr>
              <a:t>participants read the </a:t>
            </a:r>
            <a:r>
              <a:rPr lang="en-US" sz="1200" kern="1200" dirty="0">
                <a:solidFill>
                  <a:schemeClr val="tx1"/>
                </a:solidFill>
                <a:latin typeface="+mn-lt"/>
                <a:ea typeface="+mn-ea"/>
                <a:cs typeface="+mn-cs"/>
              </a:rPr>
              <a:t>main learning goal and description of the content representation at the top of the analysis guide.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“For this analysis, we’re going to look at a new classroom video and examine how students are (or are not) engaged in using the content representation.”</a:t>
            </a:r>
            <a:r>
              <a:rPr lang="en-US" dirty="0"/>
              <a:t> </a:t>
            </a:r>
            <a:r>
              <a:rPr lang="en-US" sz="1200" kern="1200" dirty="0">
                <a:solidFill>
                  <a:schemeClr val="tx1"/>
                </a:solidFill>
                <a:latin typeface="+mn-lt"/>
                <a:ea typeface="+mn-ea"/>
                <a:cs typeface="+mn-cs"/>
              </a:rPr>
              <a: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Show the video clip.</a:t>
            </a:r>
          </a:p>
          <a:p>
            <a:endParaRPr lang="en-US" baseline="0" dirty="0"/>
          </a:p>
          <a:p>
            <a:r>
              <a:rPr lang="en-US" dirty="0"/>
              <a:t>f. </a:t>
            </a:r>
            <a:r>
              <a:rPr lang="en-US" b="1" dirty="0"/>
              <a:t>Pairs: </a:t>
            </a:r>
            <a:r>
              <a:rPr lang="en-US" dirty="0"/>
              <a:t>Have participants pair up and complete parts 2 and 3 of the analysis guide.</a:t>
            </a:r>
          </a:p>
        </p:txBody>
      </p:sp>
      <p:sp>
        <p:nvSpPr>
          <p:cNvPr id="4" name="Slide Number Placeholder 3"/>
          <p:cNvSpPr>
            <a:spLocks noGrp="1"/>
          </p:cNvSpPr>
          <p:nvPr>
            <p:ph type="sldNum" sz="quarter" idx="10"/>
          </p:nvPr>
        </p:nvSpPr>
        <p:spPr/>
        <p:txBody>
          <a:bodyPr/>
          <a:lstStyle/>
          <a:p>
            <a:fld id="{458BEC4D-D1F7-4625-B0BA-2126EAFE9E6D}" type="slidenum">
              <a:rPr lang="en-US" smtClean="0"/>
              <a:pPr/>
              <a:t>21</a:t>
            </a:fld>
            <a:endParaRPr lang="en-US" dirty="0"/>
          </a:p>
        </p:txBody>
      </p:sp>
    </p:spTree>
    <p:extLst>
      <p:ext uri="{BB962C8B-B14F-4D97-AF65-F5344CB8AC3E}">
        <p14:creationId xmlns:p14="http://schemas.microsoft.com/office/powerpoint/2010/main" val="683962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p:txBody>
          <a:bodyPr/>
          <a:lstStyle/>
          <a:p>
            <a:r>
              <a:rPr lang="en-US" baseline="0" dirty="0"/>
              <a:t>15 min</a:t>
            </a:r>
          </a:p>
          <a:p>
            <a:endParaRPr lang="en-US" baseline="0" dirty="0"/>
          </a:p>
          <a:p>
            <a:pPr lvl="0" fontAlgn="base"/>
            <a:r>
              <a:rPr lang="en-US" sz="1200" b="0" u="none" strike="noStrike" kern="1200" dirty="0">
                <a:solidFill>
                  <a:schemeClr val="tx1"/>
                </a:solidFill>
                <a:latin typeface="+mn-lt"/>
                <a:ea typeface="+mn-ea"/>
                <a:cs typeface="+mn-cs"/>
              </a:rPr>
              <a:t>a. </a:t>
            </a:r>
            <a:r>
              <a:rPr lang="en-US" sz="1200" b="1" u="none" strike="noStrike" kern="1200" dirty="0">
                <a:solidFill>
                  <a:schemeClr val="tx1"/>
                </a:solidFill>
                <a:latin typeface="+mn-lt"/>
                <a:ea typeface="+mn-ea"/>
                <a:cs typeface="+mn-cs"/>
              </a:rPr>
              <a:t>Whole group:</a:t>
            </a:r>
            <a:r>
              <a:rPr lang="en-US" sz="1200" u="none" strike="noStrike" kern="1200" dirty="0">
                <a:solidFill>
                  <a:schemeClr val="tx1"/>
                </a:solidFill>
                <a:latin typeface="+mn-lt"/>
                <a:ea typeface="+mn-ea"/>
                <a:cs typeface="+mn-cs"/>
              </a:rPr>
              <a:t> Discuss participants’ responses to parts 2 and 3 of </a:t>
            </a:r>
            <a:r>
              <a:rPr lang="en-US" sz="1200" b="1" u="none" strike="noStrike" kern="1200" dirty="0">
                <a:solidFill>
                  <a:schemeClr val="tx1"/>
                </a:solidFill>
                <a:latin typeface="+mn-lt"/>
                <a:ea typeface="+mn-ea"/>
                <a:cs typeface="+mn-cs"/>
              </a:rPr>
              <a:t>Analysis Guide D4</a:t>
            </a:r>
            <a:r>
              <a:rPr lang="en-US" sz="1200" u="none" strike="noStrike" kern="1200" dirty="0">
                <a:solidFill>
                  <a:schemeClr val="tx1"/>
                </a:solidFill>
                <a:latin typeface="+mn-lt"/>
                <a:ea typeface="+mn-ea"/>
                <a:cs typeface="+mn-cs"/>
              </a:rPr>
              <a:t>. Challenge participants to support their answers with evidence from the video transcript.</a:t>
            </a:r>
          </a:p>
          <a:p>
            <a:pPr lvl="0" fontAlgn="base"/>
            <a:endParaRPr lang="en-US" sz="1200" u="none" strike="noStrike" kern="1200" dirty="0">
              <a:solidFill>
                <a:schemeClr val="tx1"/>
              </a:solidFill>
              <a:latin typeface="+mn-lt"/>
              <a:ea typeface="+mn-ea"/>
              <a:cs typeface="+mn-cs"/>
            </a:endParaRPr>
          </a:p>
          <a:p>
            <a:pPr lvl="0" fontAlgn="base"/>
            <a:r>
              <a:rPr lang="en-US" sz="1200" u="none" strike="noStrike" kern="1200" dirty="0">
                <a:solidFill>
                  <a:schemeClr val="tx1"/>
                </a:solidFill>
                <a:latin typeface="+mn-lt"/>
                <a:ea typeface="+mn-ea"/>
                <a:cs typeface="+mn-cs"/>
              </a:rPr>
              <a:t>b. If it didn’t already come up in the discussion, ask participants, “How might the teacher have engaged these students in analyzing or critiquing the representation?”</a:t>
            </a:r>
          </a:p>
        </p:txBody>
      </p:sp>
      <p:sp>
        <p:nvSpPr>
          <p:cNvPr id="77827" name="Slide Number Placeholder 3"/>
          <p:cNvSpPr>
            <a:spLocks noGrp="1"/>
          </p:cNvSpPr>
          <p:nvPr>
            <p:ph type="sldNum" sz="quarter" idx="5"/>
          </p:nvPr>
        </p:nvSpPr>
        <p:spPr>
          <a:noFill/>
        </p:spPr>
        <p:txBody>
          <a:bodyPr/>
          <a:lstStyle/>
          <a:p>
            <a:fld id="{13A0D520-B480-4978-A3A3-32FFA1B77F00}" type="slidenum">
              <a:rPr lang="en-US"/>
              <a:pPr/>
              <a:t>22</a:t>
            </a:fld>
            <a:endParaRPr lang="en-US" dirty="0"/>
          </a:p>
        </p:txBody>
      </p:sp>
    </p:spTree>
    <p:extLst>
      <p:ext uri="{BB962C8B-B14F-4D97-AF65-F5344CB8AC3E}">
        <p14:creationId xmlns:p14="http://schemas.microsoft.com/office/powerpoint/2010/main" val="4162731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p:spPr>
        <p:txBody>
          <a:bodyPr/>
          <a:lstStyle/>
          <a:p>
            <a:fld id="{4A5491BF-9FED-417A-A2E8-A419B691E685}" type="slidenum">
              <a:rPr lang="en-US"/>
              <a:pPr/>
              <a:t>23</a:t>
            </a:fld>
            <a:endParaRPr lang="en-US" dirty="0"/>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pPr eaLnBrk="1" hangingPunct="1"/>
            <a:r>
              <a:rPr lang="en-US" dirty="0"/>
              <a:t>10 min</a:t>
            </a:r>
          </a:p>
          <a:p>
            <a:pPr eaLnBrk="1" hangingPunct="1"/>
            <a:endParaRPr lang="en-US" dirty="0"/>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 (5 min):</a:t>
            </a:r>
            <a:r>
              <a:rPr lang="en-US" sz="1200" kern="1200" dirty="0">
                <a:solidFill>
                  <a:schemeClr val="tx1"/>
                </a:solidFill>
                <a:latin typeface="+mn-lt"/>
                <a:ea typeface="+mn-ea"/>
                <a:cs typeface="+mn-cs"/>
              </a:rPr>
              <a:t> Have participants work on the slide questions. </a:t>
            </a:r>
            <a:r>
              <a:rPr lang="en-US" sz="1200" b="0" kern="1200" dirty="0">
                <a:solidFill>
                  <a:schemeClr val="tx1"/>
                </a:solidFill>
                <a:latin typeface="+mn-lt"/>
                <a:ea typeface="+mn-ea"/>
                <a:cs typeface="+mn-cs"/>
              </a:rPr>
              <a:t>Encourage them to use their resources </a:t>
            </a:r>
            <a:r>
              <a:rPr lang="en-US" sz="1200" kern="1200" dirty="0">
                <a:solidFill>
                  <a:schemeClr val="tx1"/>
                </a:solidFill>
                <a:latin typeface="+mn-lt"/>
                <a:ea typeface="+mn-ea"/>
                <a:cs typeface="+mn-cs"/>
              </a:rPr>
              <a:t>(e.g., the strategies booklet, their Z-fold summary charts, the content background</a:t>
            </a:r>
            <a:r>
              <a:rPr lang="en-US" sz="1200" kern="1200" baseline="0" dirty="0">
                <a:solidFill>
                  <a:schemeClr val="tx1"/>
                </a:solidFill>
                <a:latin typeface="+mn-lt"/>
                <a:ea typeface="+mn-ea"/>
                <a:cs typeface="+mn-cs"/>
              </a:rPr>
              <a:t> document, </a:t>
            </a:r>
            <a:r>
              <a:rPr lang="en-US" sz="1200" kern="1200" dirty="0">
                <a:solidFill>
                  <a:schemeClr val="tx1"/>
                </a:solidFill>
                <a:latin typeface="+mn-lt"/>
                <a:ea typeface="+mn-ea"/>
                <a:cs typeface="+mn-cs"/>
              </a:rPr>
              <a:t>notes they’ve taken).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a:t>
            </a:r>
            <a:r>
              <a:rPr lang="en-US" sz="1200" b="0" kern="1200" baseline="0" dirty="0">
                <a:solidFill>
                  <a:schemeClr val="tx1"/>
                </a:solidFill>
                <a:latin typeface="+mn-lt"/>
                <a:ea typeface="+mn-ea"/>
                <a:cs typeface="+mn-cs"/>
              </a:rPr>
              <a:t> </a:t>
            </a:r>
            <a:r>
              <a:rPr lang="en-US" sz="1200" b="1" kern="1200" dirty="0">
                <a:solidFill>
                  <a:schemeClr val="tx1"/>
                </a:solidFill>
                <a:latin typeface="+mn-lt"/>
                <a:ea typeface="+mn-ea"/>
                <a:cs typeface="+mn-cs"/>
              </a:rPr>
              <a:t>Whole group (5 min):</a:t>
            </a:r>
            <a:r>
              <a:rPr lang="en-US" sz="1200" kern="1200" dirty="0">
                <a:solidFill>
                  <a:schemeClr val="tx1"/>
                </a:solidFill>
                <a:latin typeface="+mn-lt"/>
                <a:ea typeface="+mn-ea"/>
                <a:cs typeface="+mn-cs"/>
              </a:rPr>
              <a:t> Have participants share out their new ideas for each question in a round-robin format, if time allows. Otherwise, have a couple of volunteers share their ideas for each question. </a:t>
            </a:r>
            <a:endParaRPr lang="en-US" dirty="0"/>
          </a:p>
        </p:txBody>
      </p:sp>
    </p:spTree>
    <p:extLst>
      <p:ext uri="{BB962C8B-B14F-4D97-AF65-F5344CB8AC3E}">
        <p14:creationId xmlns:p14="http://schemas.microsoft.com/office/powerpoint/2010/main" val="2647725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27015" indent="-279621" eaLnBrk="0" hangingPunct="0">
              <a:spcBef>
                <a:spcPct val="30000"/>
              </a:spcBef>
              <a:defRPr sz="1200">
                <a:solidFill>
                  <a:schemeClr val="tx1"/>
                </a:solidFill>
                <a:latin typeface="Arial" charset="0"/>
              </a:defRPr>
            </a:lvl2pPr>
            <a:lvl3pPr marL="1118484" indent="-223697" eaLnBrk="0" hangingPunct="0">
              <a:spcBef>
                <a:spcPct val="30000"/>
              </a:spcBef>
              <a:defRPr sz="1200">
                <a:solidFill>
                  <a:schemeClr val="tx1"/>
                </a:solidFill>
                <a:latin typeface="Arial" charset="0"/>
              </a:defRPr>
            </a:lvl3pPr>
            <a:lvl4pPr marL="1565878" indent="-223697" eaLnBrk="0" hangingPunct="0">
              <a:spcBef>
                <a:spcPct val="30000"/>
              </a:spcBef>
              <a:defRPr sz="1200">
                <a:solidFill>
                  <a:schemeClr val="tx1"/>
                </a:solidFill>
                <a:latin typeface="Arial" charset="0"/>
              </a:defRPr>
            </a:lvl4pPr>
            <a:lvl5pPr marL="2013271" indent="-223697" eaLnBrk="0" hangingPunct="0">
              <a:spcBef>
                <a:spcPct val="30000"/>
              </a:spcBef>
              <a:defRPr sz="1200">
                <a:solidFill>
                  <a:schemeClr val="tx1"/>
                </a:solidFill>
                <a:latin typeface="Arial" charset="0"/>
              </a:defRPr>
            </a:lvl5pPr>
            <a:lvl6pPr marL="2460665" indent="-223697" eaLnBrk="0" fontAlgn="base" hangingPunct="0">
              <a:spcBef>
                <a:spcPct val="30000"/>
              </a:spcBef>
              <a:spcAft>
                <a:spcPct val="0"/>
              </a:spcAft>
              <a:defRPr sz="1200">
                <a:solidFill>
                  <a:schemeClr val="tx1"/>
                </a:solidFill>
                <a:latin typeface="Arial" charset="0"/>
              </a:defRPr>
            </a:lvl6pPr>
            <a:lvl7pPr marL="2908058" indent="-223697" eaLnBrk="0" fontAlgn="base" hangingPunct="0">
              <a:spcBef>
                <a:spcPct val="30000"/>
              </a:spcBef>
              <a:spcAft>
                <a:spcPct val="0"/>
              </a:spcAft>
              <a:defRPr sz="1200">
                <a:solidFill>
                  <a:schemeClr val="tx1"/>
                </a:solidFill>
                <a:latin typeface="Arial" charset="0"/>
              </a:defRPr>
            </a:lvl7pPr>
            <a:lvl8pPr marL="3355453" indent="-223697" eaLnBrk="0" fontAlgn="base" hangingPunct="0">
              <a:spcBef>
                <a:spcPct val="30000"/>
              </a:spcBef>
              <a:spcAft>
                <a:spcPct val="0"/>
              </a:spcAft>
              <a:defRPr sz="1200">
                <a:solidFill>
                  <a:schemeClr val="tx1"/>
                </a:solidFill>
                <a:latin typeface="Arial" charset="0"/>
              </a:defRPr>
            </a:lvl8pPr>
            <a:lvl9pPr marL="3802846" indent="-2236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24</a:t>
            </a:fld>
            <a:endParaRPr lang="en-US" altLang="en-US" dirty="0">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dirty="0"/>
              <a:t>Less than 1 min</a:t>
            </a:r>
          </a:p>
          <a:p>
            <a:pPr eaLnBrk="1" hangingPunct="1"/>
            <a:endParaRPr lang="en-US" sz="1200" b="1" kern="1200" dirty="0">
              <a:solidFill>
                <a:schemeClr val="tx1"/>
              </a:solidFill>
              <a:latin typeface="+mn-lt"/>
              <a:ea typeface="+mn-ea"/>
              <a:cs typeface="+mn-cs"/>
            </a:endParaRPr>
          </a:p>
          <a:p>
            <a:pPr eaLnBrk="1" hangingPunct="1"/>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a:t>
            </a:r>
            <a:r>
              <a:rPr lang="en-US" sz="1200" kern="1200" dirty="0">
                <a:solidFill>
                  <a:schemeClr val="tx1"/>
                </a:solidFill>
                <a:latin typeface="+mn-lt"/>
                <a:ea typeface="+mn-ea"/>
                <a:cs typeface="+mn-cs"/>
              </a:rPr>
              <a:t> This slide marks the transition to the content deepening work.</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Throughout this content deepening phase, refer as needed to the content background document and Common Student Ideas about Energy. </a:t>
            </a:r>
          </a:p>
        </p:txBody>
      </p:sp>
    </p:spTree>
    <p:extLst>
      <p:ext uri="{BB962C8B-B14F-4D97-AF65-F5344CB8AC3E}">
        <p14:creationId xmlns:p14="http://schemas.microsoft.com/office/powerpoint/2010/main" val="1598572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sz="1200" b="0" kern="1200" dirty="0">
                <a:solidFill>
                  <a:schemeClr val="tx1"/>
                </a:solidFill>
                <a:latin typeface="+mn-lt"/>
                <a:ea typeface="+mn-ea"/>
                <a:cs typeface="+mn-cs"/>
              </a:rPr>
              <a:t>8 min</a:t>
            </a:r>
          </a:p>
          <a:p>
            <a:pPr lvl="1"/>
            <a:endParaRPr lang="en-US" sz="1200" b="1" kern="1200" dirty="0">
              <a:solidFill>
                <a:schemeClr val="tx1"/>
              </a:solidFill>
              <a:latin typeface="+mn-lt"/>
              <a:ea typeface="+mn-ea"/>
              <a:cs typeface="+mn-cs"/>
            </a:endParaRPr>
          </a:p>
          <a:p>
            <a:pPr marL="0" lvl="1"/>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Think-Pair-Share (5 min):</a:t>
            </a:r>
            <a:r>
              <a:rPr lang="en-US" sz="1200" kern="1200" dirty="0">
                <a:solidFill>
                  <a:schemeClr val="tx1"/>
                </a:solidFill>
                <a:latin typeface="+mn-lt"/>
                <a:ea typeface="+mn-ea"/>
                <a:cs typeface="+mn-cs"/>
              </a:rPr>
              <a:t> “What key science ideas about energy did we learn</a:t>
            </a:r>
            <a:r>
              <a:rPr lang="en-US" sz="1200" kern="1200" baseline="0" dirty="0">
                <a:solidFill>
                  <a:schemeClr val="tx1"/>
                </a:solidFill>
                <a:latin typeface="+mn-lt"/>
                <a:ea typeface="+mn-ea"/>
                <a:cs typeface="+mn-cs"/>
              </a:rPr>
              <a:t> about in </a:t>
            </a:r>
            <a:r>
              <a:rPr lang="en-US" sz="1200" kern="1200" dirty="0">
                <a:solidFill>
                  <a:schemeClr val="tx1"/>
                </a:solidFill>
                <a:latin typeface="+mn-lt"/>
                <a:ea typeface="+mn-ea"/>
                <a:cs typeface="+mn-cs"/>
              </a:rPr>
              <a:t>the previous content deepening session? Summarize these ideas in your notebooks and then share them with an elbow partner.”   </a:t>
            </a:r>
          </a:p>
          <a:p>
            <a:pPr marL="0" lvl="1"/>
            <a:endParaRPr lang="en-US" sz="1200" b="1" kern="120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participants need a refresher on the definition and characteristics of science ideas, have them reread the information in the STeLLA strategies booklet (Student Ideas and Science Ideas Defined).  </a:t>
            </a:r>
          </a:p>
          <a:p>
            <a:pPr marL="0" lvl="1"/>
            <a:endParaRPr lang="en-US" sz="1200" b="1" kern="1200" dirty="0">
              <a:solidFill>
                <a:schemeClr val="tx1"/>
              </a:solidFill>
              <a:latin typeface="+mn-lt"/>
              <a:ea typeface="+mn-ea"/>
              <a:cs typeface="+mn-cs"/>
            </a:endParaRPr>
          </a:p>
          <a:p>
            <a:pPr marL="0" lvl="1"/>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 (5 min):</a:t>
            </a:r>
            <a:r>
              <a:rPr lang="en-US" sz="1200" kern="1200" dirty="0">
                <a:solidFill>
                  <a:schemeClr val="tx1"/>
                </a:solidFill>
                <a:latin typeface="+mn-lt"/>
                <a:ea typeface="+mn-ea"/>
                <a:cs typeface="+mn-cs"/>
              </a:rPr>
              <a:t> Invite participants to share their ideas with the group. </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c. During</a:t>
            </a:r>
            <a:r>
              <a:rPr lang="en-US" sz="1200" kern="1200" baseline="0" dirty="0">
                <a:solidFill>
                  <a:schemeClr val="tx1"/>
                </a:solidFill>
                <a:latin typeface="+mn-lt"/>
                <a:ea typeface="+mn-ea"/>
                <a:cs typeface="+mn-cs"/>
              </a:rPr>
              <a:t> this share-out</a:t>
            </a:r>
            <a:r>
              <a:rPr lang="en-US" sz="1200" kern="1200" dirty="0">
                <a:solidFill>
                  <a:schemeClr val="tx1"/>
                </a:solidFill>
                <a:latin typeface="+mn-lt"/>
                <a:ea typeface="+mn-ea"/>
                <a:cs typeface="+mn-cs"/>
              </a:rPr>
              <a:t>, record key ideas on chart paper. Combine similar ideas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into one statement on the chart.</a:t>
            </a:r>
          </a:p>
        </p:txBody>
      </p:sp>
      <p:sp>
        <p:nvSpPr>
          <p:cNvPr id="4" name="Slide Number Placeholder 3"/>
          <p:cNvSpPr>
            <a:spLocks noGrp="1"/>
          </p:cNvSpPr>
          <p:nvPr>
            <p:ph type="sldNum" sz="quarter" idx="10"/>
          </p:nvPr>
        </p:nvSpPr>
        <p:spPr/>
        <p:txBody>
          <a:bodyPr/>
          <a:lstStyle/>
          <a:p>
            <a:fld id="{58CC9574-A819-4FE4-99A7-1E27AD09ADC2}"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386243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30000"/>
              </a:lnSpc>
              <a:defRPr/>
            </a:pPr>
            <a:r>
              <a:rPr lang="en-US" sz="1200" dirty="0"/>
              <a:t>10 min</a:t>
            </a:r>
          </a:p>
          <a:p>
            <a:pPr>
              <a:lnSpc>
                <a:spcPct val="130000"/>
              </a:lnSpc>
              <a:defRPr/>
            </a:pPr>
            <a:endParaRPr lang="en-US" sz="1200" dirty="0"/>
          </a:p>
          <a:p>
            <a:pPr marL="0" lvl="1"/>
            <a:r>
              <a:rPr lang="en-US" sz="1200" kern="1200" dirty="0">
                <a:solidFill>
                  <a:schemeClr val="tx1"/>
                </a:solidFill>
                <a:latin typeface="+mn-lt"/>
                <a:ea typeface="+mn-ea"/>
                <a:cs typeface="+mn-cs"/>
              </a:rPr>
              <a:t>a. Summarize the key concepts on the slide from the previous content deepening session.</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b. Have participants locate the content background document in their lesson plans binders.</a:t>
            </a:r>
          </a:p>
          <a:p>
            <a:pPr marL="0" lvl="1"/>
            <a:endParaRPr lang="en-US" sz="1200" b="1" kern="1200" dirty="0">
              <a:solidFill>
                <a:schemeClr val="tx1"/>
              </a:solidFill>
              <a:latin typeface="+mn-lt"/>
              <a:ea typeface="+mn-ea"/>
              <a:cs typeface="+mn-cs"/>
            </a:endParaRPr>
          </a:p>
          <a:p>
            <a:pPr marL="0" lvl="1"/>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Ask participants to scan the document and identify key concepts about energy that reflect their content deepening work from the past two sessions. Make sure they note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the relevant sections in the content background document.</a:t>
            </a:r>
          </a:p>
          <a:p>
            <a:pPr marL="0" lvl="1"/>
            <a:endParaRPr lang="en-US" sz="1200" b="0" kern="1200" dirty="0">
              <a:solidFill>
                <a:schemeClr val="tx1"/>
              </a:solidFill>
              <a:latin typeface="+mn-lt"/>
              <a:ea typeface="+mn-ea"/>
              <a:cs typeface="+mn-cs"/>
            </a:endParaRPr>
          </a:p>
          <a:p>
            <a:pPr marL="0" lvl="1"/>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Invite participants to share their findings with the group and cite the relevant sections in the content background document that match concepts discussed in content deepening sessions.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As participants share their findings, record them on chart paper.</a:t>
            </a:r>
            <a:endParaRPr lang="en-US" sz="1600" dirty="0"/>
          </a:p>
        </p:txBody>
      </p:sp>
      <p:sp>
        <p:nvSpPr>
          <p:cNvPr id="4" name="Slide Number Placeholder 3"/>
          <p:cNvSpPr>
            <a:spLocks noGrp="1"/>
          </p:cNvSpPr>
          <p:nvPr>
            <p:ph type="sldNum" sz="quarter" idx="10"/>
          </p:nvPr>
        </p:nvSpPr>
        <p:spPr/>
        <p:txBody>
          <a:bodyPr/>
          <a:lstStyle/>
          <a:p>
            <a:fld id="{58CC9574-A819-4FE4-99A7-1E27AD09ADC2}"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4199091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8 min</a:t>
            </a:r>
          </a:p>
          <a:p>
            <a:endParaRPr lang="en-US" dirty="0"/>
          </a:p>
          <a:p>
            <a:r>
              <a:rPr lang="en-US" sz="1200" kern="1200" dirty="0">
                <a:solidFill>
                  <a:schemeClr val="tx1"/>
                </a:solidFill>
                <a:latin typeface="+mn-lt"/>
                <a:ea typeface="+mn-ea"/>
                <a:cs typeface="+mn-cs"/>
              </a:rPr>
              <a:t>a. Read the key science ideas on the slide.</a:t>
            </a:r>
          </a:p>
          <a:p>
            <a:pPr marL="0" lvl="1"/>
            <a:endParaRPr lang="en-US" sz="1200" b="1" kern="1200" dirty="0">
              <a:solidFill>
                <a:schemeClr val="tx1"/>
              </a:solidFill>
              <a:latin typeface="+mn-lt"/>
              <a:ea typeface="+mn-ea"/>
              <a:cs typeface="+mn-cs"/>
            </a:endParaRPr>
          </a:p>
          <a:p>
            <a:pPr marL="0" lvl="1"/>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Whole-group discussion:</a:t>
            </a:r>
            <a:r>
              <a:rPr lang="en-US" sz="1200" kern="1200" dirty="0">
                <a:solidFill>
                  <a:schemeClr val="tx1"/>
                </a:solidFill>
                <a:latin typeface="+mn-lt"/>
                <a:ea typeface="+mn-ea"/>
                <a:cs typeface="+mn-cs"/>
              </a:rPr>
              <a:t> “Does everyone agree with these ideas based on our energy review? Would you like to add or revise anything? </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c. Have participants copy these ideas into their science notebooks.</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d. Ask participants, “How might we represent these concepts for our students as we teach the Energy Transfer unit?”</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e. During this discussion, copy participants’ ideas on chart paper. Probe participants’ responses and differing views.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“Next, we’ll explore how we can facilitate student understandings of energy transfer using content representations and models.”</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27</a:t>
            </a:fld>
            <a:endParaRPr lang="en-US" dirty="0"/>
          </a:p>
        </p:txBody>
      </p:sp>
    </p:spTree>
    <p:extLst>
      <p:ext uri="{BB962C8B-B14F-4D97-AF65-F5344CB8AC3E}">
        <p14:creationId xmlns:p14="http://schemas.microsoft.com/office/powerpoint/2010/main" val="298766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10 min</a:t>
            </a:r>
          </a:p>
          <a:p>
            <a:endParaRPr lang="en-US" dirty="0"/>
          </a:p>
          <a:p>
            <a:pPr marL="0" lvl="1"/>
            <a:r>
              <a:rPr lang="en-US" sz="1200" kern="1200" dirty="0">
                <a:solidFill>
                  <a:schemeClr val="tx1"/>
                </a:solidFill>
                <a:latin typeface="+mn-lt"/>
                <a:ea typeface="+mn-ea"/>
                <a:cs typeface="+mn-cs"/>
              </a:rPr>
              <a:t>a. Distribute handouts 7.4 (Energy-Beans Worksheet) and 7.5 (Energy-Beans Procedure).</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b. Walk participants through the information on handout 7.5. </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c. Emphasize that in this investigation, participants will explore energy transfers and transformations in a system. The system is a gas-powered car driving up a hill, the beans represent energy, and the cups represent four possible forms of energy: chemical energy, kinetic energy, gravitational potential energy, and internal energy. Energy transfers can take place in the system through work or heat. Energy transformations take place when beans are moved from one cup to another. </a:t>
            </a:r>
          </a:p>
          <a:p>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Ask participants to study the diagram on handout 7.4. Highlight the form of energy each object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represents: </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Mountain = gravitational potential energy</a:t>
            </a:r>
          </a:p>
          <a:p>
            <a:pPr marL="228600" indent="-137160">
              <a:buFont typeface="Arial" pitchFamily="34" charset="0"/>
              <a:buChar char="•"/>
            </a:pPr>
            <a:r>
              <a:rPr lang="en-US" sz="1200" kern="1200" dirty="0">
                <a:solidFill>
                  <a:schemeClr val="tx1"/>
                </a:solidFill>
                <a:latin typeface="+mn-lt"/>
                <a:ea typeface="+mn-ea"/>
                <a:cs typeface="+mn-cs"/>
              </a:rPr>
              <a:t>Speedometer = kinetic energy</a:t>
            </a:r>
          </a:p>
          <a:p>
            <a:pPr marL="228600" indent="-137160">
              <a:buFont typeface="Arial" pitchFamily="34" charset="0"/>
              <a:buChar char="•"/>
            </a:pPr>
            <a:r>
              <a:rPr lang="en-US" sz="1200" kern="1200" dirty="0">
                <a:solidFill>
                  <a:schemeClr val="tx1"/>
                </a:solidFill>
                <a:latin typeface="+mn-lt"/>
                <a:ea typeface="+mn-ea"/>
                <a:cs typeface="+mn-cs"/>
              </a:rPr>
              <a:t>Fuel-tank meter = chemical energy </a:t>
            </a:r>
          </a:p>
          <a:p>
            <a:pPr marL="228600" indent="-137160">
              <a:buFont typeface="Arial" pitchFamily="34" charset="0"/>
              <a:buChar char="•"/>
            </a:pPr>
            <a:r>
              <a:rPr lang="en-US" sz="1200" kern="1200" dirty="0">
                <a:solidFill>
                  <a:schemeClr val="tx1"/>
                </a:solidFill>
                <a:latin typeface="+mn-lt"/>
                <a:ea typeface="+mn-ea"/>
                <a:cs typeface="+mn-cs"/>
              </a:rPr>
              <a:t>Engine piston (red rear wheel) = internal energy (performs work on wheels to give the car kinetic energy)</a:t>
            </a:r>
          </a:p>
          <a:p>
            <a:pPr marL="228600" indent="-137160">
              <a:buFont typeface="Arial" pitchFamily="34" charset="0"/>
              <a:buChar char="•"/>
            </a:pPr>
            <a:r>
              <a:rPr lang="en-US" sz="1200" kern="1200" dirty="0">
                <a:solidFill>
                  <a:schemeClr val="tx1"/>
                </a:solidFill>
                <a:latin typeface="+mn-lt"/>
                <a:ea typeface="+mn-ea"/>
                <a:cs typeface="+mn-cs"/>
              </a:rPr>
              <a:t>Brakes (red front wheel) =</a:t>
            </a:r>
            <a:r>
              <a:rPr lang="en-US" sz="1200" kern="1200" baseline="0" dirty="0">
                <a:solidFill>
                  <a:schemeClr val="tx1"/>
                </a:solidFill>
                <a:latin typeface="+mn-lt"/>
                <a:ea typeface="+mn-ea"/>
                <a:cs typeface="+mn-cs"/>
              </a:rPr>
              <a:t> internal energy (converts to </a:t>
            </a:r>
            <a:r>
              <a:rPr lang="en-US" sz="1200" kern="1200" dirty="0">
                <a:solidFill>
                  <a:schemeClr val="tx1"/>
                </a:solidFill>
                <a:latin typeface="+mn-lt"/>
                <a:ea typeface="+mn-ea"/>
                <a:cs typeface="+mn-cs"/>
              </a:rPr>
              <a:t>heat energy when brakes are applied, which reduces the car’s kinetic energy)   </a:t>
            </a:r>
          </a:p>
          <a:p>
            <a:pPr marL="228600" indent="-137160">
              <a:buFont typeface="Arial" pitchFamily="34" charset="0"/>
              <a:buChar char="•"/>
            </a:pPr>
            <a:r>
              <a:rPr lang="en-US" sz="1200" kern="1200" dirty="0">
                <a:solidFill>
                  <a:schemeClr val="tx1"/>
                </a:solidFill>
                <a:latin typeface="+mn-lt"/>
                <a:ea typeface="+mn-ea"/>
                <a:cs typeface="+mn-cs"/>
              </a:rPr>
              <a:t>Pavement = internal energy (converts to heat energy from wheels’ rolling friction and braking)   </a:t>
            </a:r>
          </a:p>
          <a:p>
            <a:pPr marL="228600" indent="-137160">
              <a:buFont typeface="Arial" pitchFamily="34" charset="0"/>
              <a:buChar char="•"/>
            </a:pPr>
            <a:r>
              <a:rPr lang="en-US" sz="1200" kern="1200" dirty="0">
                <a:solidFill>
                  <a:schemeClr val="tx1"/>
                </a:solidFill>
                <a:latin typeface="+mn-lt"/>
                <a:ea typeface="+mn-ea"/>
                <a:cs typeface="+mn-cs"/>
              </a:rPr>
              <a:t>Atmosphere = heat energy (end destination of any heat that transfers away from the red objects)</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28</a:t>
            </a:fld>
            <a:endParaRPr lang="en-US" dirty="0"/>
          </a:p>
        </p:txBody>
      </p:sp>
    </p:spTree>
    <p:extLst>
      <p:ext uri="{BB962C8B-B14F-4D97-AF65-F5344CB8AC3E}">
        <p14:creationId xmlns:p14="http://schemas.microsoft.com/office/powerpoint/2010/main" val="1088831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a:p>
            <a:endParaRPr lang="en-US" dirty="0"/>
          </a:p>
          <a:p>
            <a:r>
              <a:rPr lang="en-US" sz="1200" kern="1200" dirty="0">
                <a:solidFill>
                  <a:schemeClr val="tx1"/>
                </a:solidFill>
                <a:latin typeface="+mn-lt"/>
                <a:ea typeface="+mn-ea"/>
                <a:cs typeface="+mn-cs"/>
              </a:rPr>
              <a:t>a. Highlight the rules on handout 7.5 (Energy-Beans Procedure).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Ask participants, “Can you justify each rule using the laws of energy transfer?” </a:t>
            </a:r>
          </a:p>
        </p:txBody>
      </p:sp>
      <p:sp>
        <p:nvSpPr>
          <p:cNvPr id="4" name="Slide Number Placeholder 3"/>
          <p:cNvSpPr>
            <a:spLocks noGrp="1"/>
          </p:cNvSpPr>
          <p:nvPr>
            <p:ph type="sldNum" sz="quarter" idx="10"/>
          </p:nvPr>
        </p:nvSpPr>
        <p:spPr/>
        <p:txBody>
          <a:bodyPr/>
          <a:lstStyle/>
          <a:p>
            <a:fld id="{58CC9574-A819-4FE4-99A7-1E27AD09ADC2}"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255785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a:t>
            </a:r>
            <a:r>
              <a:rPr lang="en-US" sz="1200" kern="1200" dirty="0">
                <a:solidFill>
                  <a:schemeClr val="tx1"/>
                </a:solidFill>
                <a:latin typeface="+mn-lt"/>
                <a:ea typeface="+mn-ea"/>
                <a:cs typeface="+mn-cs"/>
              </a:rPr>
              <a:t>Give participants time to review your feedback on their reflections from day 6 and offer reactions, comments, or follow-up questions.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a:t>
            </a:r>
          </a:p>
          <a:p>
            <a:endParaRPr lang="en-US" dirty="0"/>
          </a:p>
        </p:txBody>
      </p:sp>
      <p:sp>
        <p:nvSpPr>
          <p:cNvPr id="4" name="Header Placeholder 3"/>
          <p:cNvSpPr>
            <a:spLocks noGrp="1"/>
          </p:cNvSpPr>
          <p:nvPr>
            <p:ph type="hdr" sz="quarter" idx="10"/>
          </p:nvPr>
        </p:nvSpPr>
        <p:spPr/>
        <p:txBody>
          <a:bodyPr/>
          <a:lstStyle/>
          <a:p>
            <a:pPr>
              <a:defRPr/>
            </a:pPr>
            <a:r>
              <a:rPr lang="en-US" dirty="0"/>
              <a:t>BSCS</a:t>
            </a:r>
          </a:p>
        </p:txBody>
      </p:sp>
      <p:sp>
        <p:nvSpPr>
          <p:cNvPr id="5" name="Footer Placeholder 4"/>
          <p:cNvSpPr>
            <a:spLocks noGrp="1"/>
          </p:cNvSpPr>
          <p:nvPr>
            <p:ph type="ftr" sz="quarter" idx="11"/>
          </p:nvPr>
        </p:nvSpPr>
        <p:spPr/>
        <p:txBody>
          <a:bodyPr/>
          <a:lstStyle/>
          <a:p>
            <a:pPr>
              <a:defRPr/>
            </a:pPr>
            <a:r>
              <a:rPr lang="en-US" dirty="0"/>
              <a:t>STeLLA Summer Institute June 2011</a:t>
            </a:r>
          </a:p>
        </p:txBody>
      </p:sp>
      <p:sp>
        <p:nvSpPr>
          <p:cNvPr id="6" name="Slide Number Placeholder 5"/>
          <p:cNvSpPr>
            <a:spLocks noGrp="1"/>
          </p:cNvSpPr>
          <p:nvPr>
            <p:ph type="sldNum" sz="quarter" idx="12"/>
          </p:nvPr>
        </p:nvSpPr>
        <p:spPr/>
        <p:txBody>
          <a:bodyPr/>
          <a:lstStyle/>
          <a:p>
            <a:pPr>
              <a:defRPr/>
            </a:pPr>
            <a:fld id="{35074273-5C1C-4B8A-81EC-C8326BBD4877}" type="slidenum">
              <a:rPr lang="en-US" smtClean="0"/>
              <a:pPr>
                <a:defRPr/>
              </a:pPr>
              <a:t>3</a:t>
            </a:fld>
            <a:endParaRPr lang="en-US" dirty="0"/>
          </a:p>
        </p:txBody>
      </p:sp>
    </p:spTree>
    <p:extLst>
      <p:ext uri="{BB962C8B-B14F-4D97-AF65-F5344CB8AC3E}">
        <p14:creationId xmlns:p14="http://schemas.microsoft.com/office/powerpoint/2010/main" val="1493997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25 min</a:t>
            </a:r>
          </a:p>
          <a:p>
            <a:endParaRPr lang="en-US" dirty="0"/>
          </a:p>
          <a:p>
            <a:pPr marL="0" lvl="1"/>
            <a:r>
              <a:rPr lang="en-US" sz="1200" kern="1200" dirty="0">
                <a:solidFill>
                  <a:schemeClr val="tx1"/>
                </a:solidFill>
                <a:latin typeface="+mn-lt"/>
                <a:ea typeface="+mn-ea"/>
                <a:cs typeface="+mn-cs"/>
              </a:rPr>
              <a:t>a. Have</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participants pair up; then distribute 30 beans and six plastic or paper cups to each pair.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Review the directions on the slide.</a:t>
            </a:r>
          </a:p>
          <a:p>
            <a:br>
              <a:rPr lang="en-US" sz="1200" b="1" kern="1200" dirty="0">
                <a:solidFill>
                  <a:schemeClr val="tx1"/>
                </a:solidFill>
                <a:latin typeface="+mn-lt"/>
                <a:ea typeface="+mn-ea"/>
                <a:cs typeface="+mn-cs"/>
              </a:rPr>
            </a:br>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Pairs:</a:t>
            </a:r>
            <a:r>
              <a:rPr lang="en-US" sz="1200" kern="1200" dirty="0">
                <a:solidFill>
                  <a:schemeClr val="tx1"/>
                </a:solidFill>
                <a:latin typeface="+mn-lt"/>
                <a:ea typeface="+mn-ea"/>
                <a:cs typeface="+mn-cs"/>
              </a:rPr>
              <a:t> Direct pairs to work through each scenario on the handout, deciding how to distribute their beans for each step and arranging them on the worksheet (handout 7.4) to reflect their decisions. Have participants record their bean-distribution decisions in their science notebooks and describe the energy transfers and transformations that take place in each step. Then have pairs</a:t>
            </a:r>
            <a:r>
              <a:rPr lang="en-US" sz="1200" kern="1200" baseline="0" dirty="0">
                <a:solidFill>
                  <a:schemeClr val="tx1"/>
                </a:solidFill>
                <a:latin typeface="+mn-lt"/>
                <a:ea typeface="+mn-ea"/>
                <a:cs typeface="+mn-cs"/>
              </a:rPr>
              <a:t> discuss the questions at the end of each scenario and write their answers and evidence </a:t>
            </a:r>
            <a:r>
              <a:rPr lang="en-US" sz="1200" kern="1200" dirty="0">
                <a:solidFill>
                  <a:schemeClr val="tx1"/>
                </a:solidFill>
                <a:latin typeface="+mn-lt"/>
                <a:ea typeface="+mn-ea"/>
                <a:cs typeface="+mn-cs"/>
              </a:rPr>
              <a:t>in their notebooks.</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 specific quantity of beans should be moved from object to object or place to place in each step of the scenario (e.g., from the gas tank to the engine to the atmosphere). Example from scenario 2:   </a:t>
            </a:r>
          </a:p>
          <a:p>
            <a:pPr marL="228600" indent="-137160">
              <a:buFont typeface="Arial" pitchFamily="34" charset="0"/>
              <a:buChar char="•"/>
            </a:pPr>
            <a:r>
              <a:rPr lang="en-US" sz="1200" i="1" kern="1200" dirty="0">
                <a:solidFill>
                  <a:schemeClr val="tx1"/>
                </a:solidFill>
                <a:latin typeface="+mn-lt"/>
                <a:ea typeface="+mn-ea"/>
                <a:cs typeface="+mn-cs"/>
              </a:rPr>
              <a:t>Idling:</a:t>
            </a:r>
            <a:r>
              <a:rPr lang="en-US" sz="1200" kern="1200" dirty="0">
                <a:solidFill>
                  <a:schemeClr val="tx1"/>
                </a:solidFill>
                <a:latin typeface="+mn-lt"/>
                <a:ea typeface="+mn-ea"/>
                <a:cs typeface="+mn-cs"/>
              </a:rPr>
              <a:t> One energy bean goes from the gas tank to the engine and out of the exhaust pipe into the atmosphere.</a:t>
            </a:r>
          </a:p>
          <a:p>
            <a:pPr marL="228600" indent="-137160">
              <a:buFont typeface="Arial" pitchFamily="34" charset="0"/>
              <a:buChar char="•"/>
            </a:pPr>
            <a:r>
              <a:rPr lang="en-US" sz="1200" i="1" kern="1200" dirty="0">
                <a:solidFill>
                  <a:schemeClr val="tx1"/>
                </a:solidFill>
                <a:latin typeface="+mn-lt"/>
                <a:ea typeface="+mn-ea"/>
                <a:cs typeface="+mn-cs"/>
              </a:rPr>
              <a:t>Accelerating:</a:t>
            </a:r>
            <a:r>
              <a:rPr lang="en-US" sz="1200" kern="1200" dirty="0">
                <a:solidFill>
                  <a:schemeClr val="tx1"/>
                </a:solidFill>
                <a:latin typeface="+mn-lt"/>
                <a:ea typeface="+mn-ea"/>
                <a:cs typeface="+mn-cs"/>
              </a:rPr>
              <a:t> Two or three energy beans work to accelerate the car to a constant speed.</a:t>
            </a:r>
          </a:p>
          <a:p>
            <a:pPr marL="228600" indent="-137160">
              <a:buFont typeface="Arial" pitchFamily="34" charset="0"/>
              <a:buChar char="•"/>
            </a:pPr>
            <a:r>
              <a:rPr lang="en-US" sz="1200" i="1" kern="1200" dirty="0">
                <a:solidFill>
                  <a:schemeClr val="tx1"/>
                </a:solidFill>
                <a:latin typeface="+mn-lt"/>
                <a:ea typeface="+mn-ea"/>
                <a:cs typeface="+mn-cs"/>
              </a:rPr>
              <a:t>Cruising:</a:t>
            </a:r>
            <a:r>
              <a:rPr lang="en-US" sz="1200" kern="1200" dirty="0">
                <a:solidFill>
                  <a:schemeClr val="tx1"/>
                </a:solidFill>
                <a:latin typeface="+mn-lt"/>
                <a:ea typeface="+mn-ea"/>
                <a:cs typeface="+mn-cs"/>
              </a:rPr>
              <a:t> One energy bean per minute is the cost to sustain a constant speed. The only work performed is against the friction between the tires and the road. </a:t>
            </a:r>
          </a:p>
          <a:p>
            <a:pPr marL="228600" indent="-137160">
              <a:buFont typeface="Arial" pitchFamily="34" charset="0"/>
              <a:buChar char="•"/>
            </a:pPr>
            <a:r>
              <a:rPr lang="en-US" sz="1200" i="1" kern="1200" dirty="0">
                <a:solidFill>
                  <a:schemeClr val="tx1"/>
                </a:solidFill>
                <a:latin typeface="+mn-lt"/>
                <a:ea typeface="+mn-ea"/>
                <a:cs typeface="+mn-cs"/>
              </a:rPr>
              <a:t>Climbing:</a:t>
            </a:r>
            <a:r>
              <a:rPr lang="en-US" sz="1200" kern="1200" dirty="0">
                <a:solidFill>
                  <a:schemeClr val="tx1"/>
                </a:solidFill>
                <a:latin typeface="+mn-lt"/>
                <a:ea typeface="+mn-ea"/>
                <a:cs typeface="+mn-cs"/>
              </a:rPr>
              <a:t> The engine must now work against gravity, which costs two energy beans per minute. </a:t>
            </a:r>
          </a:p>
          <a:p>
            <a:r>
              <a:rPr lang="en-US" sz="1200" kern="1200" dirty="0">
                <a:solidFill>
                  <a:schemeClr val="tx1"/>
                </a:solidFill>
                <a:latin typeface="+mn-lt"/>
                <a:ea typeface="+mn-ea"/>
                <a:cs typeface="+mn-cs"/>
              </a:rPr>
              <a:t>  </a:t>
            </a:r>
          </a:p>
          <a:p>
            <a:endParaRPr lang="en-US" sz="1200" b="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30</a:t>
            </a:fld>
            <a:endParaRPr lang="en-US" dirty="0"/>
          </a:p>
        </p:txBody>
      </p:sp>
    </p:spTree>
    <p:extLst>
      <p:ext uri="{BB962C8B-B14F-4D97-AF65-F5344CB8AC3E}">
        <p14:creationId xmlns:p14="http://schemas.microsoft.com/office/powerpoint/2010/main" val="11674056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10 min</a:t>
            </a:r>
          </a:p>
          <a:p>
            <a:endParaRPr lang="en-US" dirty="0"/>
          </a:p>
          <a:p>
            <a:pPr marL="0" lvl="1"/>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Whole-group discussion:</a:t>
            </a:r>
            <a:r>
              <a:rPr lang="en-US" sz="1200" kern="1200" dirty="0">
                <a:solidFill>
                  <a:schemeClr val="tx1"/>
                </a:solidFill>
                <a:latin typeface="+mn-lt"/>
                <a:ea typeface="+mn-ea"/>
                <a:cs typeface="+mn-cs"/>
              </a:rPr>
              <a:t> Invite one or two pairs to share their energy distributions and descriptions for each scenario, as well as their answers to the questions</a:t>
            </a:r>
            <a:r>
              <a:rPr lang="en-US" sz="1200" kern="1200" baseline="0" dirty="0">
                <a:solidFill>
                  <a:schemeClr val="tx1"/>
                </a:solidFill>
                <a:latin typeface="+mn-lt"/>
                <a:ea typeface="+mn-ea"/>
                <a:cs typeface="+mn-cs"/>
              </a:rPr>
              <a:t> on the handout</a:t>
            </a:r>
            <a:r>
              <a:rPr lang="en-US" sz="1200" kern="1200" dirty="0">
                <a:solidFill>
                  <a:schemeClr val="tx1"/>
                </a:solidFill>
                <a:latin typeface="+mn-lt"/>
                <a:ea typeface="+mn-ea"/>
                <a:cs typeface="+mn-cs"/>
              </a:rPr>
              <a:t>. Probe participants’ decisions and reasoning. Encourage others to agree, disagree, ask questions, or add 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During this discussion, record key ideas on chart paper.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At the end of the discussion, ask participants to evaluate the strengths and limitations of the energy-beans content representation.</a:t>
            </a:r>
          </a:p>
        </p:txBody>
      </p:sp>
      <p:sp>
        <p:nvSpPr>
          <p:cNvPr id="4" name="Slide Number Placeholder 3"/>
          <p:cNvSpPr>
            <a:spLocks noGrp="1"/>
          </p:cNvSpPr>
          <p:nvPr>
            <p:ph type="sldNum" sz="quarter" idx="10"/>
          </p:nvPr>
        </p:nvSpPr>
        <p:spPr/>
        <p:txBody>
          <a:bodyPr/>
          <a:lstStyle/>
          <a:p>
            <a:fld id="{458BEC4D-D1F7-4625-B0BA-2126EAFE9E6D}" type="slidenum">
              <a:rPr lang="en-US" smtClean="0"/>
              <a:pPr/>
              <a:t>31</a:t>
            </a:fld>
            <a:endParaRPr lang="en-US" dirty="0"/>
          </a:p>
        </p:txBody>
      </p:sp>
    </p:spTree>
    <p:extLst>
      <p:ext uri="{BB962C8B-B14F-4D97-AF65-F5344CB8AC3E}">
        <p14:creationId xmlns:p14="http://schemas.microsoft.com/office/powerpoint/2010/main" val="40292235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latin typeface="+mn-lt"/>
                <a:ea typeface="+mn-ea"/>
                <a:cs typeface="+mn-cs"/>
              </a:rPr>
              <a:t>10 min</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running short, work as a group on part 1 of Analysis Guide D.</a:t>
            </a:r>
          </a:p>
          <a:p>
            <a:pPr marL="228600" indent="-228600">
              <a:buNone/>
            </a:pPr>
            <a:endParaRPr lang="en-US" sz="1200" b="1" kern="1200" dirty="0">
              <a:solidFill>
                <a:schemeClr val="tx1"/>
              </a:solidFill>
              <a:latin typeface="+mn-lt"/>
              <a:ea typeface="+mn-ea"/>
              <a:cs typeface="+mn-cs"/>
            </a:endParaRPr>
          </a:p>
          <a:p>
            <a:pPr marL="0" indent="0">
              <a:buNone/>
            </a:pPr>
            <a:r>
              <a:rPr lang="en-US" sz="1200" b="0" kern="1200" dirty="0">
                <a:solidFill>
                  <a:schemeClr val="tx1"/>
                </a:solidFill>
                <a:latin typeface="+mn-lt"/>
                <a:ea typeface="+mn-ea"/>
                <a:cs typeface="+mn-cs"/>
              </a:rPr>
              <a:t>a.</a:t>
            </a:r>
            <a:r>
              <a:rPr lang="en-US" sz="1200" b="0" kern="1200" baseline="0" dirty="0">
                <a:solidFill>
                  <a:schemeClr val="tx1"/>
                </a:solidFill>
                <a:latin typeface="+mn-lt"/>
                <a:ea typeface="+mn-ea"/>
                <a:cs typeface="+mn-cs"/>
              </a:rPr>
              <a:t> </a:t>
            </a:r>
            <a:r>
              <a:rPr lang="en-US" sz="1200" kern="1200" dirty="0">
                <a:solidFill>
                  <a:schemeClr val="tx1"/>
                </a:solidFill>
                <a:latin typeface="+mn-lt"/>
                <a:ea typeface="+mn-ea"/>
                <a:cs typeface="+mn-cs"/>
              </a:rPr>
              <a:t>Have</a:t>
            </a:r>
            <a:r>
              <a:rPr lang="en-US" sz="1200" kern="1200" baseline="0" dirty="0">
                <a:solidFill>
                  <a:schemeClr val="tx1"/>
                </a:solidFill>
                <a:latin typeface="+mn-lt"/>
                <a:ea typeface="+mn-ea"/>
                <a:cs typeface="+mn-cs"/>
              </a:rPr>
              <a:t> participants l</a:t>
            </a:r>
            <a:r>
              <a:rPr lang="en-US" sz="1200" kern="1200" dirty="0">
                <a:solidFill>
                  <a:schemeClr val="tx1"/>
                </a:solidFill>
                <a:latin typeface="+mn-lt"/>
                <a:ea typeface="+mn-ea"/>
                <a:cs typeface="+mn-cs"/>
              </a:rPr>
              <a:t>ocate the blank copy of Analysis Guide D on page 5 of handout 7.1</a:t>
            </a:r>
            <a:r>
              <a:rPr lang="en-US" sz="1200" kern="1200" baseline="0" dirty="0">
                <a:solidFill>
                  <a:schemeClr val="tx1"/>
                </a:solidFill>
                <a:latin typeface="+mn-lt"/>
                <a:ea typeface="+mn-ea"/>
                <a:cs typeface="+mn-cs"/>
              </a:rPr>
              <a:t> and </a:t>
            </a:r>
            <a:r>
              <a:rPr lang="en-US" sz="1200" kern="1200" dirty="0">
                <a:solidFill>
                  <a:schemeClr val="tx1"/>
                </a:solidFill>
                <a:latin typeface="+mn-lt"/>
                <a:ea typeface="+mn-ea"/>
                <a:cs typeface="+mn-cs"/>
              </a:rPr>
              <a:t>copy the learning</a:t>
            </a:r>
            <a:r>
              <a:rPr lang="en-US" sz="1200" kern="1200" baseline="0" dirty="0">
                <a:solidFill>
                  <a:schemeClr val="tx1"/>
                </a:solidFill>
                <a:latin typeface="+mn-lt"/>
                <a:ea typeface="+mn-ea"/>
                <a:cs typeface="+mn-cs"/>
              </a:rPr>
              <a:t> goal and description from the slide onto </a:t>
            </a:r>
            <a:r>
              <a:rPr lang="en-US" sz="1200" kern="1200" dirty="0">
                <a:solidFill>
                  <a:schemeClr val="tx1"/>
                </a:solidFill>
                <a:latin typeface="+mn-lt"/>
                <a:ea typeface="+mn-ea"/>
                <a:cs typeface="+mn-cs"/>
              </a:rPr>
              <a:t>the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handout.</a:t>
            </a:r>
          </a:p>
          <a:p>
            <a:pPr marL="228600" indent="-228600">
              <a:buNone/>
            </a:pPr>
            <a:endParaRPr lang="en-US" sz="1200" kern="1200" dirty="0">
              <a:solidFill>
                <a:schemeClr val="tx1"/>
              </a:solidFill>
              <a:latin typeface="+mn-lt"/>
              <a:ea typeface="+mn-ea"/>
              <a:cs typeface="+mn-cs"/>
            </a:endParaRPr>
          </a:p>
          <a:p>
            <a:pPr marL="0" indent="0">
              <a:buNone/>
            </a:pPr>
            <a:r>
              <a:rPr lang="en-US" sz="1200" kern="1200" dirty="0">
                <a:solidFill>
                  <a:schemeClr val="tx1"/>
                </a:solidFill>
                <a:latin typeface="+mn-lt"/>
                <a:ea typeface="+mn-ea"/>
                <a:cs typeface="+mn-cs"/>
              </a:rPr>
              <a:t>b. </a:t>
            </a:r>
            <a:r>
              <a:rPr lang="en-US" sz="1200" b="1" kern="1200" dirty="0">
                <a:solidFill>
                  <a:schemeClr val="tx1"/>
                </a:solidFill>
                <a:latin typeface="+mn-lt"/>
                <a:ea typeface="+mn-ea"/>
                <a:cs typeface="+mn-cs"/>
              </a:rPr>
              <a:t>Pairs: </a:t>
            </a:r>
            <a:r>
              <a:rPr lang="en-US" sz="1200" kern="1200" dirty="0">
                <a:solidFill>
                  <a:schemeClr val="tx1"/>
                </a:solidFill>
                <a:latin typeface="+mn-lt"/>
                <a:ea typeface="+mn-ea"/>
                <a:cs typeface="+mn-cs"/>
              </a:rPr>
              <a:t>Direct participants to work with</a:t>
            </a:r>
            <a:r>
              <a:rPr lang="en-US" sz="1200" kern="1200" baseline="0" dirty="0">
                <a:solidFill>
                  <a:schemeClr val="tx1"/>
                </a:solidFill>
                <a:latin typeface="+mn-lt"/>
                <a:ea typeface="+mn-ea"/>
                <a:cs typeface="+mn-cs"/>
              </a:rPr>
              <a:t> their partners to complete part 1 of the guide.</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2776230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5 min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Discuss participants’ responses to the questions in part 1 of the analysis guide. </a:t>
            </a: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42080003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pPr marL="0" lvl="1"/>
            <a:r>
              <a:rPr lang="en-US" sz="1200" kern="1200" dirty="0">
                <a:solidFill>
                  <a:schemeClr val="tx1"/>
                </a:solidFill>
                <a:latin typeface="+mn-lt"/>
                <a:ea typeface="+mn-ea"/>
                <a:cs typeface="+mn-cs"/>
              </a:rPr>
              <a:t>a. Read the focus questions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Emphasize that these questions will guide student learning throughout ET lesson 5a.</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Ask participants to write the focus questions in their science notebooks and draw a box around them.</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34</a:t>
            </a:fld>
            <a:endParaRPr lang="en-US" dirty="0"/>
          </a:p>
        </p:txBody>
      </p:sp>
    </p:spTree>
    <p:extLst>
      <p:ext uri="{BB962C8B-B14F-4D97-AF65-F5344CB8AC3E}">
        <p14:creationId xmlns:p14="http://schemas.microsoft.com/office/powerpoint/2010/main" val="13374065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a:t>
            </a:r>
            <a:r>
              <a:rPr lang="en-US" baseline="0" dirty="0"/>
              <a:t> </a:t>
            </a:r>
            <a:r>
              <a:rPr lang="en-US" dirty="0"/>
              <a:t>min</a:t>
            </a:r>
          </a:p>
          <a:p>
            <a:endParaRPr lang="en-US" dirty="0"/>
          </a:p>
          <a:p>
            <a:pPr marL="0" lvl="1"/>
            <a:r>
              <a:rPr lang="en-US" sz="1200" kern="1200" dirty="0">
                <a:solidFill>
                  <a:schemeClr val="tx1"/>
                </a:solidFill>
                <a:latin typeface="+mn-lt"/>
                <a:ea typeface="+mn-ea"/>
                <a:cs typeface="+mn-cs"/>
              </a:rPr>
              <a:t>a. Have participants locate handout 5.1 (Mumford and Leroy’s Big Crash, Part 4) in their lesson plans binders.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Read the first page of the handout aloud and pose the questions at the bottom of the page.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Pairs:</a:t>
            </a:r>
            <a:r>
              <a:rPr lang="en-US" sz="1200" b="1" kern="1200" baseline="0" dirty="0">
                <a:solidFill>
                  <a:schemeClr val="tx1"/>
                </a:solidFill>
                <a:latin typeface="+mn-lt"/>
                <a:ea typeface="+mn-ea"/>
                <a:cs typeface="+mn-cs"/>
              </a:rPr>
              <a:t> </a:t>
            </a:r>
            <a:r>
              <a:rPr lang="en-US" sz="1200" kern="1200" dirty="0">
                <a:solidFill>
                  <a:schemeClr val="tx1"/>
                </a:solidFill>
                <a:latin typeface="+mn-lt"/>
                <a:ea typeface="+mn-ea"/>
                <a:cs typeface="+mn-cs"/>
              </a:rPr>
              <a:t>Have participants discuss these questions with their partners from the previous investigation and write their answers in their science notebooks.</a:t>
            </a:r>
          </a:p>
          <a:p>
            <a:endParaRPr lang="en-US" sz="1200"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 </a:t>
            </a:r>
            <a:r>
              <a:rPr lang="en-US" sz="1200" kern="1200" dirty="0">
                <a:solidFill>
                  <a:schemeClr val="tx1"/>
                </a:solidFill>
                <a:latin typeface="+mn-lt"/>
                <a:ea typeface="+mn-ea"/>
                <a:cs typeface="+mn-cs"/>
              </a:rPr>
              <a:t>Finish reading the story aloud as participants highlight key energy words and sentences in their</a:t>
            </a:r>
            <a:r>
              <a:rPr lang="en-US" sz="1200" kern="1200" baseline="0" dirty="0">
                <a:solidFill>
                  <a:schemeClr val="tx1"/>
                </a:solidFill>
                <a:latin typeface="+mn-lt"/>
                <a:ea typeface="+mn-ea"/>
                <a:cs typeface="+mn-cs"/>
              </a:rPr>
              <a:t> handouts</a:t>
            </a:r>
            <a:r>
              <a:rPr lang="en-US" sz="1200" kern="120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35</a:t>
            </a:fld>
            <a:endParaRPr lang="en-US" dirty="0"/>
          </a:p>
        </p:txBody>
      </p:sp>
    </p:spTree>
    <p:extLst>
      <p:ext uri="{BB962C8B-B14F-4D97-AF65-F5344CB8AC3E}">
        <p14:creationId xmlns:p14="http://schemas.microsoft.com/office/powerpoint/2010/main" val="17395982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than 1 min</a:t>
            </a:r>
          </a:p>
          <a:p>
            <a:endParaRPr lang="en-US" dirty="0"/>
          </a:p>
          <a:p>
            <a:r>
              <a:rPr lang="en-US" sz="1200" kern="1200" dirty="0">
                <a:solidFill>
                  <a:schemeClr val="tx1"/>
                </a:solidFill>
                <a:latin typeface="+mn-lt"/>
                <a:ea typeface="+mn-ea"/>
                <a:cs typeface="+mn-cs"/>
              </a:rPr>
              <a:t>a. Highlight the key science idea on the slide.</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36</a:t>
            </a:fld>
            <a:endParaRPr lang="en-US" dirty="0"/>
          </a:p>
        </p:txBody>
      </p:sp>
    </p:spTree>
    <p:extLst>
      <p:ext uri="{BB962C8B-B14F-4D97-AF65-F5344CB8AC3E}">
        <p14:creationId xmlns:p14="http://schemas.microsoft.com/office/powerpoint/2010/main" val="5540771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 min</a:t>
            </a:r>
          </a:p>
          <a:p>
            <a:pPr lvl="0"/>
            <a:endParaRPr lang="en-US" sz="1200" kern="1200" dirty="0">
              <a:solidFill>
                <a:schemeClr val="tx1"/>
              </a:solidFill>
              <a:effectLst/>
              <a:latin typeface="+mn-lt"/>
              <a:ea typeface="+mn-ea"/>
              <a:cs typeface="+mn-cs"/>
            </a:endParaRPr>
          </a:p>
          <a:p>
            <a:pPr marL="0" lvl="1"/>
            <a:r>
              <a:rPr lang="en-US" sz="1200" kern="1200" dirty="0">
                <a:solidFill>
                  <a:schemeClr val="tx1"/>
                </a:solidFill>
                <a:latin typeface="+mn-lt"/>
                <a:ea typeface="+mn-ea"/>
                <a:cs typeface="+mn-cs"/>
              </a:rPr>
              <a:t>a. “Next, we’ll track the energy transfers and transformations in the story using an energy-flow diagram.”</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“The sample diagram on the slide</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i</a:t>
            </a:r>
            <a:r>
              <a:rPr lang="en-US" sz="1050" kern="1200" dirty="0">
                <a:solidFill>
                  <a:schemeClr val="tx1"/>
                </a:solidFill>
                <a:latin typeface="+mn-lt"/>
                <a:ea typeface="+mn-ea"/>
                <a:cs typeface="+mn-cs"/>
              </a:rPr>
              <a:t>ncludes a box</a:t>
            </a:r>
            <a:r>
              <a:rPr lang="en-US" sz="1200" kern="1200" dirty="0">
                <a:solidFill>
                  <a:schemeClr val="tx1"/>
                </a:solidFill>
                <a:latin typeface="+mn-lt"/>
                <a:ea typeface="+mn-ea"/>
                <a:cs typeface="+mn-cs"/>
              </a:rPr>
              <a:t> with a label</a:t>
            </a:r>
            <a:r>
              <a:rPr lang="en-US" sz="1050" kern="1200" dirty="0">
                <a:solidFill>
                  <a:schemeClr val="tx1"/>
                </a:solidFill>
                <a:latin typeface="+mn-lt"/>
                <a:ea typeface="+mn-ea"/>
                <a:cs typeface="+mn-cs"/>
              </a:rPr>
              <a:t> and arrow</a:t>
            </a:r>
            <a:r>
              <a:rPr lang="en-US" sz="1200" kern="1200" dirty="0">
                <a:solidFill>
                  <a:schemeClr val="tx1"/>
                </a:solidFill>
                <a:latin typeface="+mn-lt"/>
                <a:ea typeface="+mn-ea"/>
                <a:cs typeface="+mn-cs"/>
              </a:rPr>
              <a:t>s</a:t>
            </a:r>
            <a:r>
              <a:rPr lang="en-US" sz="1050" kern="1200" dirty="0">
                <a:solidFill>
                  <a:schemeClr val="tx1"/>
                </a:solidFill>
                <a:latin typeface="+mn-lt"/>
                <a:ea typeface="+mn-ea"/>
                <a:cs typeface="+mn-cs"/>
              </a:rPr>
              <a:t> indicating where energy </a:t>
            </a:r>
            <a:r>
              <a:rPr lang="en-US" sz="1200" kern="1200" dirty="0">
                <a:solidFill>
                  <a:schemeClr val="tx1"/>
                </a:solidFill>
                <a:latin typeface="+mn-lt"/>
                <a:ea typeface="+mn-ea"/>
                <a:cs typeface="+mn-cs"/>
              </a:rPr>
              <a:t>comes from and where it goes</a:t>
            </a:r>
            <a:r>
              <a:rPr lang="en-US" sz="1050" kern="1200" dirty="0">
                <a:solidFill>
                  <a:schemeClr val="tx1"/>
                </a:solidFill>
                <a:latin typeface="+mn-lt"/>
                <a:ea typeface="+mn-ea"/>
                <a:cs typeface="+mn-cs"/>
              </a:rPr>
              <a:t>.”</a:t>
            </a: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37</a:t>
            </a:fld>
            <a:endParaRPr lang="en-US" dirty="0"/>
          </a:p>
        </p:txBody>
      </p:sp>
    </p:spTree>
    <p:extLst>
      <p:ext uri="{BB962C8B-B14F-4D97-AF65-F5344CB8AC3E}">
        <p14:creationId xmlns:p14="http://schemas.microsoft.com/office/powerpoint/2010/main" val="35763381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10 min</a:t>
            </a:r>
          </a:p>
          <a:p>
            <a:pPr lvl="0"/>
            <a:endParaRPr lang="en-US" sz="1200" kern="1200" dirty="0">
              <a:solidFill>
                <a:schemeClr val="tx1"/>
              </a:solidFill>
              <a:effectLst/>
              <a:latin typeface="+mn-lt"/>
              <a:ea typeface="+mn-ea"/>
              <a:cs typeface="+mn-cs"/>
            </a:endParaRPr>
          </a:p>
          <a:p>
            <a:pPr marL="0" lvl="1"/>
            <a:r>
              <a:rPr lang="en-US" sz="1200" kern="1200" dirty="0">
                <a:solidFill>
                  <a:schemeClr val="tx1"/>
                </a:solidFill>
                <a:latin typeface="+mn-lt"/>
                <a:ea typeface="+mn-ea"/>
                <a:cs typeface="+mn-cs"/>
              </a:rPr>
              <a:t>a. Read the instructions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Circulate around the room as pairs work on their energy-flow diagrams. Answer questions and probe participants’ thinking as needed.</a:t>
            </a: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38</a:t>
            </a:fld>
            <a:endParaRPr lang="en-US" dirty="0"/>
          </a:p>
        </p:txBody>
      </p:sp>
    </p:spTree>
    <p:extLst>
      <p:ext uri="{BB962C8B-B14F-4D97-AF65-F5344CB8AC3E}">
        <p14:creationId xmlns:p14="http://schemas.microsoft.com/office/powerpoint/2010/main" val="35763381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a:t>
            </a:r>
          </a:p>
          <a:p>
            <a:endParaRPr lang="en-US" dirty="0"/>
          </a:p>
          <a:p>
            <a:pPr marL="0" lvl="1"/>
            <a:r>
              <a:rPr lang="en-US" sz="1200" kern="1200" dirty="0">
                <a:solidFill>
                  <a:schemeClr val="tx1"/>
                </a:solidFill>
                <a:latin typeface="+mn-lt"/>
                <a:ea typeface="+mn-ea"/>
                <a:cs typeface="+mn-cs"/>
              </a:rPr>
              <a:t>a. Invite pairs to share their energy-flow diagrams with the group, describing where energy transfers and transformations happened in the story.</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b. “As others present their energy-flow diagrams, listen carefully and be prepared to agree or disagree, ask questions, or add 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During this discussion, encourage participants to use evidence (words, phrases, or sentences) from the story to support their ideas and comments.</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39</a:t>
            </a:fld>
            <a:endParaRPr lang="en-US" dirty="0"/>
          </a:p>
        </p:txBody>
      </p:sp>
    </p:spTree>
    <p:extLst>
      <p:ext uri="{BB962C8B-B14F-4D97-AF65-F5344CB8AC3E}">
        <p14:creationId xmlns:p14="http://schemas.microsoft.com/office/powerpoint/2010/main" val="589386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57020" indent="-291161" eaLnBrk="0" hangingPunct="0">
              <a:spcBef>
                <a:spcPct val="30000"/>
              </a:spcBef>
              <a:defRPr sz="1300">
                <a:solidFill>
                  <a:schemeClr val="tx1"/>
                </a:solidFill>
                <a:latin typeface="Arial" charset="0"/>
              </a:defRPr>
            </a:lvl2pPr>
            <a:lvl3pPr marL="1164647" indent="-232929" eaLnBrk="0" hangingPunct="0">
              <a:spcBef>
                <a:spcPct val="30000"/>
              </a:spcBef>
              <a:defRPr sz="1300">
                <a:solidFill>
                  <a:schemeClr val="tx1"/>
                </a:solidFill>
                <a:latin typeface="Arial" charset="0"/>
              </a:defRPr>
            </a:lvl3pPr>
            <a:lvl4pPr marL="1630505" indent="-232929" eaLnBrk="0" hangingPunct="0">
              <a:spcBef>
                <a:spcPct val="30000"/>
              </a:spcBef>
              <a:defRPr sz="1300">
                <a:solidFill>
                  <a:schemeClr val="tx1"/>
                </a:solidFill>
                <a:latin typeface="Arial" charset="0"/>
              </a:defRPr>
            </a:lvl4pPr>
            <a:lvl5pPr marL="2096365" indent="-232929" eaLnBrk="0" hangingPunct="0">
              <a:spcBef>
                <a:spcPct val="30000"/>
              </a:spcBef>
              <a:defRPr sz="1300">
                <a:solidFill>
                  <a:schemeClr val="tx1"/>
                </a:solidFill>
                <a:latin typeface="Arial" charset="0"/>
              </a:defRPr>
            </a:lvl5pPr>
            <a:lvl6pPr marL="2562224" indent="-232929" eaLnBrk="0" fontAlgn="base" hangingPunct="0">
              <a:spcBef>
                <a:spcPct val="30000"/>
              </a:spcBef>
              <a:spcAft>
                <a:spcPct val="0"/>
              </a:spcAft>
              <a:defRPr sz="1300">
                <a:solidFill>
                  <a:schemeClr val="tx1"/>
                </a:solidFill>
                <a:latin typeface="Arial" charset="0"/>
              </a:defRPr>
            </a:lvl6pPr>
            <a:lvl7pPr marL="3028082" indent="-232929" eaLnBrk="0" fontAlgn="base" hangingPunct="0">
              <a:spcBef>
                <a:spcPct val="30000"/>
              </a:spcBef>
              <a:spcAft>
                <a:spcPct val="0"/>
              </a:spcAft>
              <a:defRPr sz="1300">
                <a:solidFill>
                  <a:schemeClr val="tx1"/>
                </a:solidFill>
                <a:latin typeface="Arial" charset="0"/>
              </a:defRPr>
            </a:lvl7pPr>
            <a:lvl8pPr marL="3493941" indent="-232929" eaLnBrk="0" fontAlgn="base" hangingPunct="0">
              <a:spcBef>
                <a:spcPct val="30000"/>
              </a:spcBef>
              <a:spcAft>
                <a:spcPct val="0"/>
              </a:spcAft>
              <a:defRPr sz="1300">
                <a:solidFill>
                  <a:schemeClr val="tx1"/>
                </a:solidFill>
                <a:latin typeface="Arial" charset="0"/>
              </a:defRPr>
            </a:lvl8pPr>
            <a:lvl9pPr marL="3959800" indent="-232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4</a:t>
            </a:fld>
            <a:endParaRPr lang="en-US" altLang="en-US" dirty="0">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r>
              <a:rPr lang="en-US" dirty="0">
                <a:latin typeface="Arial" charset="0"/>
              </a:rPr>
              <a:t>2</a:t>
            </a:r>
            <a:r>
              <a:rPr lang="en-US" baseline="0" dirty="0">
                <a:latin typeface="Arial" charset="0"/>
              </a:rPr>
              <a:t> </a:t>
            </a:r>
            <a:r>
              <a:rPr lang="en-US" dirty="0">
                <a:latin typeface="Arial" charset="0"/>
              </a:rPr>
              <a:t>min </a:t>
            </a:r>
          </a:p>
          <a:p>
            <a:pPr eaLnBrk="1" hangingPunct="1"/>
            <a:endParaRPr lang="en-US" dirty="0">
              <a:latin typeface="Arial" charset="0"/>
            </a:endParaRPr>
          </a:p>
          <a:p>
            <a:pPr lvl="0" fontAlgn="base"/>
            <a:r>
              <a:rPr lang="en-US" sz="1200" u="none" strike="noStrike" kern="1200" dirty="0">
                <a:solidFill>
                  <a:schemeClr val="tx1"/>
                </a:solidFill>
                <a:latin typeface="+mn-lt"/>
                <a:ea typeface="+mn-ea"/>
                <a:cs typeface="+mn-cs"/>
              </a:rPr>
              <a:t>a. Review the norms and ask participants to think about areas where they could improve individually or as a group.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“How do you think we’re doing individually and as a group applying these norms? Do you have any comments or suggestions about areas where</a:t>
            </a:r>
            <a:r>
              <a:rPr lang="en-US" sz="1200" kern="1200" baseline="0" dirty="0">
                <a:solidFill>
                  <a:schemeClr val="tx1"/>
                </a:solidFill>
                <a:latin typeface="+mn-lt"/>
                <a:ea typeface="+mn-ea"/>
                <a:cs typeface="+mn-cs"/>
              </a:rPr>
              <a:t> we could improve</a:t>
            </a:r>
            <a:r>
              <a:rPr lang="en-US" sz="1200" kern="1200" dirty="0">
                <a:solidFill>
                  <a:schemeClr val="tx1"/>
                </a:solidFill>
                <a:latin typeface="+mn-lt"/>
                <a:ea typeface="+mn-ea"/>
                <a:cs typeface="+mn-cs"/>
              </a:rPr>
              <a:t>?”</a:t>
            </a:r>
            <a:r>
              <a:rPr lang="en-US" sz="1200" strike="sngStrike" kern="1200" dirty="0">
                <a:solidFill>
                  <a:schemeClr val="tx1"/>
                </a:solidFill>
                <a:latin typeface="+mn-lt"/>
                <a:ea typeface="+mn-ea"/>
                <a:cs typeface="+mn-cs"/>
              </a:rPr>
              <a:t> </a:t>
            </a:r>
            <a:endParaRPr lang="en-US" dirty="0">
              <a:latin typeface="Arial" charset="0"/>
            </a:endParaRPr>
          </a:p>
          <a:p>
            <a:pPr lvl="0" fontAlgn="base"/>
            <a:endParaRPr lang="en-US" sz="1200" u="none" strike="noStrike"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733722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a:p>
            <a:endParaRPr lang="en-US" dirty="0"/>
          </a:p>
          <a:p>
            <a:pPr marL="0" lvl="1"/>
            <a:r>
              <a:rPr lang="en-US" sz="1200" kern="1200" dirty="0">
                <a:solidFill>
                  <a:schemeClr val="tx1"/>
                </a:solidFill>
                <a:latin typeface="+mn-lt"/>
                <a:ea typeface="+mn-ea"/>
                <a:cs typeface="+mn-cs"/>
              </a:rPr>
              <a:t>a. Highlight the energy-flow diagram on the slide.</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b.</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Ask participants, “Does your energy-flow diagram look something like this? In what ways is your diagram similar to or different from this diagram?”</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Give participants an opportunity to revise their energy-flow diagrams based on this discussion. </a:t>
            </a:r>
            <a:endParaRPr lang="en-US" sz="105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40</a:t>
            </a:fld>
            <a:endParaRPr lang="en-US" dirty="0"/>
          </a:p>
        </p:txBody>
      </p:sp>
    </p:spTree>
    <p:extLst>
      <p:ext uri="{BB962C8B-B14F-4D97-AF65-F5344CB8AC3E}">
        <p14:creationId xmlns:p14="http://schemas.microsoft.com/office/powerpoint/2010/main" val="35108642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r>
              <a:rPr lang="en-US" sz="1200" kern="1200" dirty="0">
                <a:solidFill>
                  <a:schemeClr val="tx1"/>
                </a:solidFill>
                <a:latin typeface="+mn-lt"/>
                <a:ea typeface="+mn-ea"/>
                <a:cs typeface="+mn-cs"/>
              </a:rPr>
              <a:t>a. Review the focus question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Invite participants to share their ideas for answering the question, using science ideas about energy and evidence from the</a:t>
            </a:r>
            <a:r>
              <a:rPr lang="en-US" sz="1200" kern="1200" baseline="0" dirty="0">
                <a:solidFill>
                  <a:schemeClr val="tx1"/>
                </a:solidFill>
                <a:latin typeface="+mn-lt"/>
                <a:ea typeface="+mn-ea"/>
                <a:cs typeface="+mn-cs"/>
              </a:rPr>
              <a:t> story about Mumford and Leroy’s collision and </a:t>
            </a:r>
            <a:r>
              <a:rPr lang="en-US" sz="1200" kern="1200" dirty="0">
                <a:solidFill>
                  <a:schemeClr val="tx1"/>
                </a:solidFill>
                <a:latin typeface="+mn-lt"/>
                <a:ea typeface="+mn-ea"/>
                <a:cs typeface="+mn-cs"/>
              </a:rPr>
              <a:t>their energy-flow diagrams.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Encourage participants to agree, disagree, ask questions, or add to the ideas others share.</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41</a:t>
            </a:fld>
            <a:endParaRPr lang="en-US" dirty="0"/>
          </a:p>
        </p:txBody>
      </p:sp>
    </p:spTree>
    <p:extLst>
      <p:ext uri="{BB962C8B-B14F-4D97-AF65-F5344CB8AC3E}">
        <p14:creationId xmlns:p14="http://schemas.microsoft.com/office/powerpoint/2010/main" val="36055497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5 min</a:t>
            </a:r>
          </a:p>
          <a:p>
            <a:endParaRPr lang="en-US" sz="12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Review the key science ideas on the slide that answer the focus question. Emphasize that participants’ observations and evidence from the investigations helped shape these responses.</a:t>
            </a:r>
          </a:p>
          <a:p>
            <a:pPr marL="228600" marR="0" lvl="1" indent="-22860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b. </a:t>
            </a:r>
            <a:r>
              <a:rPr lang="en-US" sz="1200" b="1" kern="1200" dirty="0">
                <a:solidFill>
                  <a:schemeClr val="tx1"/>
                </a:solidFill>
                <a:latin typeface="+mn-lt"/>
                <a:ea typeface="+mn-ea"/>
                <a:cs typeface="+mn-cs"/>
              </a:rPr>
              <a:t>Whole-group discussion:</a:t>
            </a:r>
            <a:r>
              <a:rPr lang="en-US" sz="1200" kern="1200" dirty="0">
                <a:solidFill>
                  <a:schemeClr val="tx1"/>
                </a:solidFill>
                <a:latin typeface="+mn-lt"/>
                <a:ea typeface="+mn-ea"/>
                <a:cs typeface="+mn-cs"/>
              </a:rPr>
              <a:t> “Does everyone agree with these ideas? Would you like to add or revise anything?”</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 </a:t>
            </a:r>
          </a:p>
          <a:p>
            <a:r>
              <a:rPr lang="en-US" sz="1200" kern="1200" dirty="0">
                <a:solidFill>
                  <a:schemeClr val="tx1"/>
                </a:solidFill>
                <a:latin typeface="+mn-lt"/>
                <a:ea typeface="+mn-ea"/>
                <a:cs typeface="+mn-cs"/>
              </a:rPr>
              <a:t>c. Have participants copy these science ideas into their science notebooks under the focus question.</a:t>
            </a:r>
            <a:endParaRPr lang="en-US" sz="105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42</a:t>
            </a:fld>
            <a:endParaRPr lang="en-US" dirty="0"/>
          </a:p>
        </p:txBody>
      </p:sp>
    </p:spTree>
    <p:extLst>
      <p:ext uri="{BB962C8B-B14F-4D97-AF65-F5344CB8AC3E}">
        <p14:creationId xmlns:p14="http://schemas.microsoft.com/office/powerpoint/2010/main" val="16050738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0" u="none" strike="noStrike" kern="1200" dirty="0">
                <a:solidFill>
                  <a:schemeClr val="tx1"/>
                </a:solidFill>
                <a:effectLst/>
                <a:latin typeface="+mn-lt"/>
                <a:ea typeface="+mn-ea"/>
                <a:cs typeface="+mn-cs"/>
              </a:rPr>
              <a:t>6 min</a:t>
            </a:r>
          </a:p>
          <a:p>
            <a:pPr lvl="0" fontAlgn="base"/>
            <a:endParaRPr lang="en-US" sz="1200" b="0"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 (4 min):</a:t>
            </a:r>
            <a:r>
              <a:rPr lang="en-US" sz="1200" u="none" strike="noStrike" kern="1200" dirty="0">
                <a:solidFill>
                  <a:schemeClr val="tx1"/>
                </a:solidFill>
                <a:effectLst/>
                <a:latin typeface="+mn-lt"/>
                <a:ea typeface="+mn-ea"/>
                <a:cs typeface="+mn-cs"/>
              </a:rPr>
              <a:t> Ask participants to think about the first two tasks on the slide and respond to the reflection question in their notebooks.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a:t>
            </a:r>
            <a:r>
              <a:rPr lang="en-US" sz="1200" b="0" kern="1200" baseline="0" dirty="0">
                <a:solidFill>
                  <a:schemeClr val="tx1"/>
                </a:solidFill>
                <a:latin typeface="+mn-lt"/>
                <a:ea typeface="+mn-ea"/>
                <a:cs typeface="+mn-cs"/>
              </a:rPr>
              <a:t> </a:t>
            </a:r>
            <a:r>
              <a:rPr lang="en-US" sz="1200" b="1" kern="1200" dirty="0">
                <a:solidFill>
                  <a:schemeClr val="tx1"/>
                </a:solidFill>
                <a:latin typeface="+mn-lt"/>
                <a:ea typeface="+mn-ea"/>
                <a:cs typeface="+mn-cs"/>
              </a:rPr>
              <a:t>Whole group (2 min):</a:t>
            </a:r>
            <a:r>
              <a:rPr lang="en-US" sz="1200" kern="1200" dirty="0">
                <a:solidFill>
                  <a:schemeClr val="tx1"/>
                </a:solidFill>
                <a:latin typeface="+mn-lt"/>
                <a:ea typeface="+mn-ea"/>
                <a:cs typeface="+mn-cs"/>
              </a:rPr>
              <a:t> Ask for volunteers to share an idea or question from their responses to the reflection question.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43</a:t>
            </a:fld>
            <a:endParaRPr lang="en-US" dirty="0"/>
          </a:p>
        </p:txBody>
      </p:sp>
    </p:spTree>
    <p:extLst>
      <p:ext uri="{BB962C8B-B14F-4D97-AF65-F5344CB8AC3E}">
        <p14:creationId xmlns:p14="http://schemas.microsoft.com/office/powerpoint/2010/main" val="12538889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p:txBody>
          <a:bodyPr/>
          <a:lstStyle/>
          <a:p>
            <a:r>
              <a:rPr lang="en-US" dirty="0"/>
              <a:t>3 min</a:t>
            </a:r>
          </a:p>
          <a:p>
            <a:endParaRPr lang="en-US" dirty="0"/>
          </a:p>
          <a:p>
            <a:pPr lvl="0" fontAlgn="base"/>
            <a:r>
              <a:rPr lang="en-US" sz="1200" u="none" strike="noStrike" kern="1200" dirty="0">
                <a:solidFill>
                  <a:schemeClr val="tx1"/>
                </a:solidFill>
                <a:effectLst/>
                <a:latin typeface="+mn-lt"/>
                <a:ea typeface="+mn-ea"/>
                <a:cs typeface="+mn-cs"/>
              </a:rPr>
              <a:t>a. Review the homework assignment and have participants write it in their notebooks.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Make sure participants understand the assignment.</a:t>
            </a:r>
          </a:p>
          <a:p>
            <a:endParaRPr lang="en-US" sz="1200" kern="1200" dirty="0">
              <a:solidFill>
                <a:schemeClr val="tx1"/>
              </a:solidFill>
              <a:latin typeface="+mn-lt"/>
              <a:ea typeface="+mn-ea"/>
              <a:cs typeface="+mn-cs"/>
            </a:endParaRPr>
          </a:p>
          <a:p>
            <a:pPr lvl="0" fontAlgn="base"/>
            <a:r>
              <a:rPr lang="en-US" sz="1200" u="none" strike="noStrike" kern="1200" dirty="0">
                <a:solidFill>
                  <a:schemeClr val="tx1"/>
                </a:solidFill>
                <a:effectLst/>
                <a:latin typeface="+mn-lt"/>
                <a:ea typeface="+mn-ea"/>
                <a:cs typeface="+mn-cs"/>
              </a:rPr>
              <a:t>c. “We won’t address strategy E about sequencing science ideas and activities until the school year, since you’ll learn a lot about sequencing from teaching the RESPeCT lesson plans.” </a:t>
            </a:r>
          </a:p>
          <a:p>
            <a:endParaRPr lang="en-US" sz="1200" kern="1200" dirty="0">
              <a:solidFill>
                <a:schemeClr val="tx1"/>
              </a:solidFill>
              <a:latin typeface="+mn-lt"/>
              <a:ea typeface="+mn-ea"/>
              <a:cs typeface="+mn-cs"/>
            </a:endParaRPr>
          </a:p>
        </p:txBody>
      </p:sp>
      <p:sp>
        <p:nvSpPr>
          <p:cNvPr id="86019" name="Slide Number Placeholder 3"/>
          <p:cNvSpPr>
            <a:spLocks noGrp="1"/>
          </p:cNvSpPr>
          <p:nvPr>
            <p:ph type="sldNum" sz="quarter" idx="5"/>
          </p:nvPr>
        </p:nvSpPr>
        <p:spPr>
          <a:noFill/>
        </p:spPr>
        <p:txBody>
          <a:bodyPr/>
          <a:lstStyle/>
          <a:p>
            <a:fld id="{A4189A7A-01B0-45B3-919C-79E073DF602F}" type="slidenum">
              <a:rPr lang="en-US"/>
              <a:pPr/>
              <a:t>44</a:t>
            </a:fld>
            <a:endParaRPr lang="en-US" dirty="0"/>
          </a:p>
        </p:txBody>
      </p:sp>
    </p:spTree>
    <p:extLst>
      <p:ext uri="{BB962C8B-B14F-4D97-AF65-F5344CB8AC3E}">
        <p14:creationId xmlns:p14="http://schemas.microsoft.com/office/powerpoint/2010/main" val="18211554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p>
            <a:fld id="{0C12389D-D7F0-408F-9AEE-C299CD3C69A1}" type="slidenum">
              <a:rPr lang="en-US"/>
              <a:pPr/>
              <a:t>45</a:t>
            </a:fld>
            <a:endParaRPr lang="en-US" dirty="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pPr eaLnBrk="1" hangingPunct="1"/>
            <a:r>
              <a:rPr lang="en-US" dirty="0"/>
              <a:t>6 min</a:t>
            </a:r>
          </a:p>
          <a:p>
            <a:pPr eaLnBrk="1" hangingPunct="1"/>
            <a:endParaRPr lang="en-US" dirty="0"/>
          </a:p>
          <a:p>
            <a:pPr eaLnBrk="1" hangingPunct="1"/>
            <a:r>
              <a:rPr lang="en-US" sz="1200" kern="1200" dirty="0">
                <a:solidFill>
                  <a:schemeClr val="tx1"/>
                </a:solidFill>
                <a:latin typeface="+mn-lt"/>
                <a:ea typeface="+mn-ea"/>
                <a:cs typeface="+mn-cs"/>
              </a:rPr>
              <a:t>a.</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Allow </a:t>
            </a:r>
            <a:r>
              <a:rPr lang="en-US" sz="1200" b="1" kern="1200" dirty="0">
                <a:solidFill>
                  <a:schemeClr val="tx1"/>
                </a:solidFill>
                <a:latin typeface="+mn-lt"/>
                <a:ea typeface="+mn-ea"/>
                <a:cs typeface="+mn-cs"/>
              </a:rPr>
              <a:t>at least 5 minutes </a:t>
            </a:r>
            <a:r>
              <a:rPr lang="en-US" sz="1200" kern="1200" dirty="0">
                <a:solidFill>
                  <a:schemeClr val="tx1"/>
                </a:solidFill>
                <a:latin typeface="+mn-lt"/>
                <a:ea typeface="+mn-ea"/>
                <a:cs typeface="+mn-cs"/>
              </a:rPr>
              <a:t>for participants to think about today’s session and write their reflections and feedback on the Daily Reflections sheet (handout 7.6 in PD program binder). </a:t>
            </a:r>
            <a:endParaRPr lang="en-US" dirty="0"/>
          </a:p>
          <a:p>
            <a:pPr eaLnBrk="1" hangingPunct="1"/>
            <a:endParaRPr lang="en-US" dirty="0"/>
          </a:p>
        </p:txBody>
      </p:sp>
    </p:spTree>
    <p:extLst>
      <p:ext uri="{BB962C8B-B14F-4D97-AF65-F5344CB8AC3E}">
        <p14:creationId xmlns:p14="http://schemas.microsoft.com/office/powerpoint/2010/main" val="37731460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57020" indent="-291161" eaLnBrk="0" hangingPunct="0">
              <a:spcBef>
                <a:spcPct val="30000"/>
              </a:spcBef>
              <a:defRPr sz="1300">
                <a:solidFill>
                  <a:schemeClr val="tx1"/>
                </a:solidFill>
                <a:latin typeface="Arial" charset="0"/>
              </a:defRPr>
            </a:lvl2pPr>
            <a:lvl3pPr marL="1164647" indent="-232929" eaLnBrk="0" hangingPunct="0">
              <a:spcBef>
                <a:spcPct val="30000"/>
              </a:spcBef>
              <a:defRPr sz="1300">
                <a:solidFill>
                  <a:schemeClr val="tx1"/>
                </a:solidFill>
                <a:latin typeface="Arial" charset="0"/>
              </a:defRPr>
            </a:lvl3pPr>
            <a:lvl4pPr marL="1630505" indent="-232929" eaLnBrk="0" hangingPunct="0">
              <a:spcBef>
                <a:spcPct val="30000"/>
              </a:spcBef>
              <a:defRPr sz="1300">
                <a:solidFill>
                  <a:schemeClr val="tx1"/>
                </a:solidFill>
                <a:latin typeface="Arial" charset="0"/>
              </a:defRPr>
            </a:lvl4pPr>
            <a:lvl5pPr marL="2096365" indent="-232929" eaLnBrk="0" hangingPunct="0">
              <a:spcBef>
                <a:spcPct val="30000"/>
              </a:spcBef>
              <a:defRPr sz="1300">
                <a:solidFill>
                  <a:schemeClr val="tx1"/>
                </a:solidFill>
                <a:latin typeface="Arial" charset="0"/>
              </a:defRPr>
            </a:lvl5pPr>
            <a:lvl6pPr marL="2562224" indent="-232929" eaLnBrk="0" fontAlgn="base" hangingPunct="0">
              <a:spcBef>
                <a:spcPct val="30000"/>
              </a:spcBef>
              <a:spcAft>
                <a:spcPct val="0"/>
              </a:spcAft>
              <a:defRPr sz="1300">
                <a:solidFill>
                  <a:schemeClr val="tx1"/>
                </a:solidFill>
                <a:latin typeface="Arial" charset="0"/>
              </a:defRPr>
            </a:lvl6pPr>
            <a:lvl7pPr marL="3028082" indent="-232929" eaLnBrk="0" fontAlgn="base" hangingPunct="0">
              <a:spcBef>
                <a:spcPct val="30000"/>
              </a:spcBef>
              <a:spcAft>
                <a:spcPct val="0"/>
              </a:spcAft>
              <a:defRPr sz="1300">
                <a:solidFill>
                  <a:schemeClr val="tx1"/>
                </a:solidFill>
                <a:latin typeface="Arial" charset="0"/>
              </a:defRPr>
            </a:lvl7pPr>
            <a:lvl8pPr marL="3493941" indent="-232929" eaLnBrk="0" fontAlgn="base" hangingPunct="0">
              <a:spcBef>
                <a:spcPct val="30000"/>
              </a:spcBef>
              <a:spcAft>
                <a:spcPct val="0"/>
              </a:spcAft>
              <a:defRPr sz="1300">
                <a:solidFill>
                  <a:schemeClr val="tx1"/>
                </a:solidFill>
                <a:latin typeface="Arial" charset="0"/>
              </a:defRPr>
            </a:lvl8pPr>
            <a:lvl9pPr marL="3959800" indent="-232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46</a:t>
            </a:fld>
            <a:endParaRPr lang="en-US" altLang="en-US" dirty="0">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r>
              <a:rPr lang="en-US" dirty="0">
                <a:latin typeface="Arial" charset="0"/>
              </a:rPr>
              <a:t>Hidden slide</a:t>
            </a:r>
            <a:r>
              <a:rPr lang="en-US" sz="1200" kern="1200" dirty="0">
                <a:solidFill>
                  <a:schemeClr val="tx1"/>
                </a:solidFill>
                <a:latin typeface="+mn-lt"/>
                <a:ea typeface="+mn-ea"/>
                <a:cs typeface="+mn-cs"/>
              </a:rPr>
              <a:t>—available</a:t>
            </a:r>
            <a:r>
              <a:rPr lang="en-US" sz="1200" kern="1200" baseline="0" dirty="0">
                <a:solidFill>
                  <a:schemeClr val="tx1"/>
                </a:solidFill>
                <a:latin typeface="+mn-lt"/>
                <a:ea typeface="+mn-ea"/>
                <a:cs typeface="+mn-cs"/>
              </a:rPr>
              <a:t> for use as needed.</a:t>
            </a:r>
            <a:endParaRPr lang="en-US" sz="1200" u="none" strike="noStrike"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2792906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57020" indent="-291161" eaLnBrk="0" hangingPunct="0">
              <a:spcBef>
                <a:spcPct val="30000"/>
              </a:spcBef>
              <a:defRPr sz="1300">
                <a:solidFill>
                  <a:schemeClr val="tx1"/>
                </a:solidFill>
                <a:latin typeface="Arial" charset="0"/>
              </a:defRPr>
            </a:lvl2pPr>
            <a:lvl3pPr marL="1164647" indent="-232929" eaLnBrk="0" hangingPunct="0">
              <a:spcBef>
                <a:spcPct val="30000"/>
              </a:spcBef>
              <a:defRPr sz="1300">
                <a:solidFill>
                  <a:schemeClr val="tx1"/>
                </a:solidFill>
                <a:latin typeface="Arial" charset="0"/>
              </a:defRPr>
            </a:lvl3pPr>
            <a:lvl4pPr marL="1630505" indent="-232929" eaLnBrk="0" hangingPunct="0">
              <a:spcBef>
                <a:spcPct val="30000"/>
              </a:spcBef>
              <a:defRPr sz="1300">
                <a:solidFill>
                  <a:schemeClr val="tx1"/>
                </a:solidFill>
                <a:latin typeface="Arial" charset="0"/>
              </a:defRPr>
            </a:lvl4pPr>
            <a:lvl5pPr marL="2096365" indent="-232929" eaLnBrk="0" hangingPunct="0">
              <a:spcBef>
                <a:spcPct val="30000"/>
              </a:spcBef>
              <a:defRPr sz="1300">
                <a:solidFill>
                  <a:schemeClr val="tx1"/>
                </a:solidFill>
                <a:latin typeface="Arial" charset="0"/>
              </a:defRPr>
            </a:lvl5pPr>
            <a:lvl6pPr marL="2562224" indent="-232929" eaLnBrk="0" fontAlgn="base" hangingPunct="0">
              <a:spcBef>
                <a:spcPct val="30000"/>
              </a:spcBef>
              <a:spcAft>
                <a:spcPct val="0"/>
              </a:spcAft>
              <a:defRPr sz="1300">
                <a:solidFill>
                  <a:schemeClr val="tx1"/>
                </a:solidFill>
                <a:latin typeface="Arial" charset="0"/>
              </a:defRPr>
            </a:lvl6pPr>
            <a:lvl7pPr marL="3028082" indent="-232929" eaLnBrk="0" fontAlgn="base" hangingPunct="0">
              <a:spcBef>
                <a:spcPct val="30000"/>
              </a:spcBef>
              <a:spcAft>
                <a:spcPct val="0"/>
              </a:spcAft>
              <a:defRPr sz="1300">
                <a:solidFill>
                  <a:schemeClr val="tx1"/>
                </a:solidFill>
                <a:latin typeface="Arial" charset="0"/>
              </a:defRPr>
            </a:lvl7pPr>
            <a:lvl8pPr marL="3493941" indent="-232929" eaLnBrk="0" fontAlgn="base" hangingPunct="0">
              <a:spcBef>
                <a:spcPct val="30000"/>
              </a:spcBef>
              <a:spcAft>
                <a:spcPct val="0"/>
              </a:spcAft>
              <a:defRPr sz="1300">
                <a:solidFill>
                  <a:schemeClr val="tx1"/>
                </a:solidFill>
                <a:latin typeface="Arial" charset="0"/>
              </a:defRPr>
            </a:lvl8pPr>
            <a:lvl9pPr marL="3959800" indent="-232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47</a:t>
            </a:fld>
            <a:endParaRPr lang="en-US" altLang="en-US" dirty="0">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r>
              <a:rPr lang="en-US" dirty="0">
                <a:latin typeface="Arial" charset="0"/>
              </a:rPr>
              <a:t>Hidden slide</a:t>
            </a:r>
            <a:r>
              <a:rPr lang="en-US" sz="1200" kern="1200" dirty="0">
                <a:solidFill>
                  <a:schemeClr val="tx1"/>
                </a:solidFill>
                <a:latin typeface="+mn-lt"/>
                <a:ea typeface="+mn-ea"/>
                <a:cs typeface="+mn-cs"/>
              </a:rPr>
              <a:t>—available</a:t>
            </a:r>
            <a:r>
              <a:rPr lang="en-US" sz="1200" kern="1200" baseline="0" dirty="0">
                <a:solidFill>
                  <a:schemeClr val="tx1"/>
                </a:solidFill>
                <a:latin typeface="+mn-lt"/>
                <a:ea typeface="+mn-ea"/>
                <a:cs typeface="+mn-cs"/>
              </a:rPr>
              <a:t> for use as needed.</a:t>
            </a:r>
            <a:endParaRPr lang="en-US" sz="1200" u="none" strike="noStrike" kern="1200" dirty="0">
              <a:solidFill>
                <a:schemeClr val="tx1"/>
              </a:solidFill>
              <a:effectLst/>
              <a:latin typeface="+mn-lt"/>
              <a:ea typeface="+mn-ea"/>
              <a:cs typeface="+mn-cs"/>
            </a:endParaRPr>
          </a:p>
        </p:txBody>
      </p:sp>
    </p:spTree>
    <p:extLst>
      <p:ext uri="{BB962C8B-B14F-4D97-AF65-F5344CB8AC3E}">
        <p14:creationId xmlns:p14="http://schemas.microsoft.com/office/powerpoint/2010/main" val="746988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57020" indent="-291161" eaLnBrk="0" hangingPunct="0">
              <a:spcBef>
                <a:spcPct val="30000"/>
              </a:spcBef>
              <a:defRPr sz="1300">
                <a:solidFill>
                  <a:schemeClr val="tx1"/>
                </a:solidFill>
                <a:latin typeface="Arial" charset="0"/>
              </a:defRPr>
            </a:lvl2pPr>
            <a:lvl3pPr marL="1164647" indent="-232929" eaLnBrk="0" hangingPunct="0">
              <a:spcBef>
                <a:spcPct val="30000"/>
              </a:spcBef>
              <a:defRPr sz="1300">
                <a:solidFill>
                  <a:schemeClr val="tx1"/>
                </a:solidFill>
                <a:latin typeface="Arial" charset="0"/>
              </a:defRPr>
            </a:lvl3pPr>
            <a:lvl4pPr marL="1630505" indent="-232929" eaLnBrk="0" hangingPunct="0">
              <a:spcBef>
                <a:spcPct val="30000"/>
              </a:spcBef>
              <a:defRPr sz="1300">
                <a:solidFill>
                  <a:schemeClr val="tx1"/>
                </a:solidFill>
                <a:latin typeface="Arial" charset="0"/>
              </a:defRPr>
            </a:lvl4pPr>
            <a:lvl5pPr marL="2096365" indent="-232929" eaLnBrk="0" hangingPunct="0">
              <a:spcBef>
                <a:spcPct val="30000"/>
              </a:spcBef>
              <a:defRPr sz="1300">
                <a:solidFill>
                  <a:schemeClr val="tx1"/>
                </a:solidFill>
                <a:latin typeface="Arial" charset="0"/>
              </a:defRPr>
            </a:lvl5pPr>
            <a:lvl6pPr marL="2562224" indent="-232929" eaLnBrk="0" fontAlgn="base" hangingPunct="0">
              <a:spcBef>
                <a:spcPct val="30000"/>
              </a:spcBef>
              <a:spcAft>
                <a:spcPct val="0"/>
              </a:spcAft>
              <a:defRPr sz="1300">
                <a:solidFill>
                  <a:schemeClr val="tx1"/>
                </a:solidFill>
                <a:latin typeface="Arial" charset="0"/>
              </a:defRPr>
            </a:lvl6pPr>
            <a:lvl7pPr marL="3028082" indent="-232929" eaLnBrk="0" fontAlgn="base" hangingPunct="0">
              <a:spcBef>
                <a:spcPct val="30000"/>
              </a:spcBef>
              <a:spcAft>
                <a:spcPct val="0"/>
              </a:spcAft>
              <a:defRPr sz="1300">
                <a:solidFill>
                  <a:schemeClr val="tx1"/>
                </a:solidFill>
                <a:latin typeface="Arial" charset="0"/>
              </a:defRPr>
            </a:lvl7pPr>
            <a:lvl8pPr marL="3493941" indent="-232929" eaLnBrk="0" fontAlgn="base" hangingPunct="0">
              <a:spcBef>
                <a:spcPct val="30000"/>
              </a:spcBef>
              <a:spcAft>
                <a:spcPct val="0"/>
              </a:spcAft>
              <a:defRPr sz="1300">
                <a:solidFill>
                  <a:schemeClr val="tx1"/>
                </a:solidFill>
                <a:latin typeface="Arial" charset="0"/>
              </a:defRPr>
            </a:lvl8pPr>
            <a:lvl9pPr marL="3959800" indent="-232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5</a:t>
            </a:fld>
            <a:endParaRPr lang="en-US" altLang="en-US" dirty="0">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r>
              <a:rPr lang="en-US" altLang="en-US" baseline="0" dirty="0">
                <a:solidFill>
                  <a:srgbClr val="000000"/>
                </a:solidFill>
              </a:rPr>
              <a:t>5 min</a:t>
            </a:r>
            <a:endParaRPr lang="en-US" baseline="0" dirty="0"/>
          </a:p>
          <a:p>
            <a:endParaRPr lang="en-US" baseline="0" dirty="0"/>
          </a:p>
          <a:p>
            <a:pPr lvl="0" fontAlgn="base"/>
            <a:r>
              <a:rPr lang="en-US" sz="1200" u="none" strike="noStrike" kern="1200" dirty="0">
                <a:solidFill>
                  <a:schemeClr val="tx1"/>
                </a:solidFill>
                <a:latin typeface="+mn-lt"/>
                <a:ea typeface="+mn-ea"/>
                <a:cs typeface="+mn-cs"/>
              </a:rPr>
              <a:t>a. Review the norms that are at the heart of the RESPeCT program and ask participants to think about areas where they could improve individually or as a group.</a:t>
            </a:r>
          </a:p>
          <a:p>
            <a:pPr marL="228600" indent="-228600">
              <a:buNone/>
            </a:pPr>
            <a:endParaRPr lang="en-US" sz="1200" u="none" strike="noStrike" kern="1200" dirty="0">
              <a:solidFill>
                <a:schemeClr val="tx1"/>
              </a:solidFill>
              <a:effectLst/>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Emphasize:</a:t>
            </a:r>
            <a:r>
              <a:rPr lang="en-US" sz="1200" kern="1200" dirty="0">
                <a:solidFill>
                  <a:schemeClr val="tx1"/>
                </a:solidFill>
                <a:latin typeface="+mn-lt"/>
                <a:ea typeface="+mn-ea"/>
                <a:cs typeface="+mn-cs"/>
              </a:rPr>
              <a:t> “We’re doing quite well with our norms, but as we approach the fall, I hope to see our interactions evolving so that you feel comfortable interacting less through your PD leaders as the ‘teachers’ and direct more of your questions and comments to one another, challenging each other, piggybacking on each other’s ideas, and listening carefully to one another so that everyone is contributing to the kind of productive analysis that will help us figure out ways to strengthen our students’ science learning.”</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Offer an opportunity for participants to comment on how the group is doing with these norms. Ask, “Are there any areas where we could improve? Any suggested changes?”</a:t>
            </a:r>
          </a:p>
          <a:p>
            <a:endParaRPr lang="en-US" altLang="en-US" baseline="0" dirty="0">
              <a:solidFill>
                <a:srgbClr val="000000"/>
              </a:solidFill>
            </a:endParaRPr>
          </a:p>
          <a:p>
            <a:endParaRPr lang="en-US" altLang="en-US" baseline="0" dirty="0">
              <a:solidFill>
                <a:srgbClr val="000000"/>
              </a:solidFill>
            </a:endParaRPr>
          </a:p>
          <a:p>
            <a:pPr lvl="0" fontAlgn="base"/>
            <a:endParaRPr lang="en-US" altLang="en-US" dirty="0">
              <a:solidFill>
                <a:srgbClr val="000000"/>
              </a:solidFill>
            </a:endParaRPr>
          </a:p>
        </p:txBody>
      </p:sp>
    </p:spTree>
    <p:extLst>
      <p:ext uri="{BB962C8B-B14F-4D97-AF65-F5344CB8AC3E}">
        <p14:creationId xmlns:p14="http://schemas.microsoft.com/office/powerpoint/2010/main" val="3887177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A6F58CE0-AA71-4AB3-B1FB-C9FFC4138233}" type="slidenum">
              <a:rPr lang="en-US"/>
              <a:pPr/>
              <a:t>6</a:t>
            </a:fld>
            <a:endParaRPr lang="en-US" dirty="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pPr eaLnBrk="1" hangingPunct="1"/>
            <a:r>
              <a:rPr lang="en-US" dirty="0"/>
              <a:t>1 min </a:t>
            </a:r>
          </a:p>
          <a:p>
            <a:pPr eaLnBrk="1" hangingPunct="1"/>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 Introduce the focus questions on the slide. </a:t>
            </a:r>
            <a:endParaRPr lang="en-US" dirty="0"/>
          </a:p>
        </p:txBody>
      </p:sp>
    </p:spTree>
    <p:extLst>
      <p:ext uri="{BB962C8B-B14F-4D97-AF65-F5344CB8AC3E}">
        <p14:creationId xmlns:p14="http://schemas.microsoft.com/office/powerpoint/2010/main" val="1351818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“We’ll be focusing on STeLLA strategy D today. Notice that this SCSL strategy has two parts. The first part—select content representations and models matched to the learning goal—sounds similar to strategy C—select activities that are matched to the learning goal. The second part focuses on </a:t>
            </a:r>
            <a:r>
              <a:rPr lang="en-US" sz="1200" i="1" kern="1200" dirty="0">
                <a:solidFill>
                  <a:schemeClr val="tx1"/>
                </a:solidFill>
                <a:latin typeface="+mn-lt"/>
                <a:ea typeface="+mn-ea"/>
                <a:cs typeface="+mn-cs"/>
              </a:rPr>
              <a:t>engaging</a:t>
            </a:r>
            <a:r>
              <a:rPr lang="en-US" sz="1200" kern="1200" dirty="0">
                <a:solidFill>
                  <a:schemeClr val="tx1"/>
                </a:solidFill>
                <a:latin typeface="+mn-lt"/>
                <a:ea typeface="+mn-ea"/>
                <a:cs typeface="+mn-cs"/>
              </a:rPr>
              <a:t> students in the use of content representations. This ensures that students aren’t just </a:t>
            </a:r>
            <a:r>
              <a:rPr lang="en-US" sz="1200" i="1" kern="1200" dirty="0">
                <a:solidFill>
                  <a:schemeClr val="tx1"/>
                </a:solidFill>
                <a:latin typeface="+mn-lt"/>
                <a:ea typeface="+mn-ea"/>
                <a:cs typeface="+mn-cs"/>
              </a:rPr>
              <a:t>looking</a:t>
            </a:r>
            <a:r>
              <a:rPr lang="en-US" sz="1200" kern="1200" dirty="0">
                <a:solidFill>
                  <a:schemeClr val="tx1"/>
                </a:solidFill>
                <a:latin typeface="+mn-lt"/>
                <a:ea typeface="+mn-ea"/>
                <a:cs typeface="+mn-cs"/>
              </a:rPr>
              <a:t> at diagrams or models but are </a:t>
            </a:r>
            <a:r>
              <a:rPr lang="en-US" sz="1200" i="1" kern="1200" dirty="0">
                <a:solidFill>
                  <a:schemeClr val="tx1"/>
                </a:solidFill>
                <a:latin typeface="+mn-lt"/>
                <a:ea typeface="+mn-ea"/>
                <a:cs typeface="+mn-cs"/>
              </a:rPr>
              <a:t>actively engaging </a:t>
            </a:r>
            <a:r>
              <a:rPr lang="en-US" sz="1200" kern="1200" dirty="0">
                <a:solidFill>
                  <a:schemeClr val="tx1"/>
                </a:solidFill>
                <a:latin typeface="+mn-lt"/>
                <a:ea typeface="+mn-ea"/>
                <a:cs typeface="+mn-cs"/>
              </a:rPr>
              <a:t>with them.”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dirty="0"/>
          </a:p>
        </p:txBody>
      </p:sp>
    </p:spTree>
    <p:extLst>
      <p:ext uri="{BB962C8B-B14F-4D97-AF65-F5344CB8AC3E}">
        <p14:creationId xmlns:p14="http://schemas.microsoft.com/office/powerpoint/2010/main" val="786954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than 1 min</a:t>
            </a:r>
          </a:p>
          <a:p>
            <a:endParaRPr lang="en-US" dirty="0"/>
          </a:p>
          <a:p>
            <a:r>
              <a:rPr lang="en-US" sz="1200" kern="1200" dirty="0">
                <a:solidFill>
                  <a:schemeClr val="tx1"/>
                </a:solidFill>
                <a:latin typeface="+mn-lt"/>
                <a:ea typeface="+mn-ea"/>
                <a:cs typeface="+mn-cs"/>
              </a:rPr>
              <a:t>a. “Now let’s explore the first part of strategy D and our first focus question.”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Read the focus question on the slide.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dirty="0"/>
          </a:p>
        </p:txBody>
      </p:sp>
    </p:spTree>
    <p:extLst>
      <p:ext uri="{BB962C8B-B14F-4D97-AF65-F5344CB8AC3E}">
        <p14:creationId xmlns:p14="http://schemas.microsoft.com/office/powerpoint/2010/main" val="3607766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ln/>
        </p:spPr>
      </p:sp>
      <p:sp>
        <p:nvSpPr>
          <p:cNvPr id="62466" name="Notes Placeholder 2"/>
          <p:cNvSpPr>
            <a:spLocks noGrp="1"/>
          </p:cNvSpPr>
          <p:nvPr>
            <p:ph type="body" idx="1"/>
          </p:nvPr>
        </p:nvSpPr>
        <p:spPr/>
        <p:txBody>
          <a:bodyPr/>
          <a:lstStyle/>
          <a:p>
            <a:r>
              <a:rPr lang="en-US" dirty="0">
                <a:latin typeface="Arial" charset="0"/>
              </a:rPr>
              <a:t>25 min</a:t>
            </a:r>
          </a:p>
          <a:p>
            <a:endParaRPr lang="en-US" dirty="0">
              <a:latin typeface="Arial" charset="0"/>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Small groups (12 min):</a:t>
            </a:r>
            <a:r>
              <a:rPr lang="en-US" sz="1200" kern="1200" dirty="0">
                <a:solidFill>
                  <a:schemeClr val="tx1"/>
                </a:solidFill>
                <a:latin typeface="+mn-lt"/>
                <a:ea typeface="+mn-ea"/>
                <a:cs typeface="+mn-cs"/>
              </a:rPr>
              <a:t> Divide participants into two groups and have each group make a chart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identifying the purpose and key features of strategy D described in their SCSL Z-fold summary charts and the STeLLA strategies booklet.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 (8 min):</a:t>
            </a:r>
            <a:r>
              <a:rPr lang="en-US" sz="1200" kern="1200" dirty="0">
                <a:solidFill>
                  <a:schemeClr val="tx1"/>
                </a:solidFill>
                <a:latin typeface="+mn-lt"/>
                <a:ea typeface="+mn-ea"/>
                <a:cs typeface="+mn-cs"/>
              </a:rPr>
              <a:t> Have groups report out. Then ask, “What differences do you notice between the two charts?”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Content representations can help students envision things that are too big or too small for them to see firsthand in the classroom, or processes that take place too quickly or slowly for them to perceive. </a:t>
            </a:r>
          </a:p>
          <a:p>
            <a:pPr marL="365760" indent="-182880">
              <a:buFont typeface="Arial" pitchFamily="34" charset="0"/>
              <a:buChar char="•"/>
            </a:pPr>
            <a:r>
              <a:rPr lang="en-US" sz="1200" kern="1200" dirty="0">
                <a:solidFill>
                  <a:schemeClr val="tx1"/>
                </a:solidFill>
                <a:latin typeface="+mn-lt"/>
                <a:ea typeface="+mn-ea"/>
                <a:cs typeface="+mn-cs"/>
              </a:rPr>
              <a:t>Content representations give students access to different ways of making sense of key science ideas.</a:t>
            </a:r>
          </a:p>
          <a:p>
            <a:pPr marL="365760" indent="-182880">
              <a:buFont typeface="Arial" pitchFamily="34" charset="0"/>
              <a:buChar char="•"/>
            </a:pPr>
            <a:r>
              <a:rPr lang="en-US" sz="1200" kern="1200" dirty="0">
                <a:solidFill>
                  <a:schemeClr val="tx1"/>
                </a:solidFill>
                <a:latin typeface="+mn-lt"/>
                <a:ea typeface="+mn-ea"/>
                <a:cs typeface="+mn-cs"/>
              </a:rPr>
              <a:t>If content representations or models are closely matched to the main learning goal, they can be especially useful in helping students see how the science content storyline fits together.</a:t>
            </a:r>
          </a:p>
          <a:p>
            <a:pPr marL="365760" indent="-182880">
              <a:buFont typeface="Arial" pitchFamily="34" charset="0"/>
              <a:buChar char="•"/>
            </a:pPr>
            <a:r>
              <a:rPr lang="en-US" sz="1200" kern="1200" dirty="0">
                <a:solidFill>
                  <a:schemeClr val="tx1"/>
                </a:solidFill>
                <a:latin typeface="+mn-lt"/>
                <a:ea typeface="+mn-ea"/>
                <a:cs typeface="+mn-cs"/>
              </a:rPr>
              <a:t>There are many different types of content representations (analogies, metaphors, and visual representations, such as diagrams, charts, graphs, concept maps, models, and role-plays). </a:t>
            </a:r>
          </a:p>
          <a:p>
            <a:pPr marL="365760" indent="-182880">
              <a:buFont typeface="Arial" pitchFamily="34" charset="0"/>
              <a:buChar char="•"/>
            </a:pPr>
            <a:r>
              <a:rPr lang="en-US" sz="1200" kern="1200" dirty="0">
                <a:solidFill>
                  <a:schemeClr val="tx1"/>
                </a:solidFill>
                <a:latin typeface="+mn-lt"/>
                <a:ea typeface="+mn-ea"/>
                <a:cs typeface="+mn-cs"/>
              </a:rPr>
              <a:t>Content representations can reveal and challenge student thinking if students are involved in creating, modifying, and analyzing the representations (instead of just listening to the teacher explain them).</a:t>
            </a:r>
          </a:p>
          <a:p>
            <a:endParaRPr lang="en-US" dirty="0"/>
          </a:p>
        </p:txBody>
      </p:sp>
      <p:sp>
        <p:nvSpPr>
          <p:cNvPr id="62467" name="Slide Number Placeholder 3"/>
          <p:cNvSpPr>
            <a:spLocks noGrp="1"/>
          </p:cNvSpPr>
          <p:nvPr>
            <p:ph type="sldNum" sz="quarter" idx="5"/>
          </p:nvPr>
        </p:nvSpPr>
        <p:spPr>
          <a:noFill/>
        </p:spPr>
        <p:txBody>
          <a:bodyPr/>
          <a:lstStyle/>
          <a:p>
            <a:fld id="{AF2E6AA6-3108-4890-BD12-8F50E522C84E}" type="slidenum">
              <a:rPr lang="en-US"/>
              <a:pPr/>
              <a:t>9</a:t>
            </a:fld>
            <a:endParaRPr lang="en-US" dirty="0"/>
          </a:p>
        </p:txBody>
      </p:sp>
    </p:spTree>
    <p:extLst>
      <p:ext uri="{BB962C8B-B14F-4D97-AF65-F5344CB8AC3E}">
        <p14:creationId xmlns:p14="http://schemas.microsoft.com/office/powerpoint/2010/main" val="175412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dirty="0"/>
          </a:p>
        </p:txBody>
      </p:sp>
    </p:spTree>
    <p:extLst>
      <p:ext uri="{BB962C8B-B14F-4D97-AF65-F5344CB8AC3E}">
        <p14:creationId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dirty="0"/>
          </a:p>
        </p:txBody>
      </p:sp>
    </p:spTree>
    <p:extLst>
      <p:ext uri="{BB962C8B-B14F-4D97-AF65-F5344CB8AC3E}">
        <p14:creationId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dirty="0"/>
          </a:p>
        </p:txBody>
      </p:sp>
    </p:spTree>
    <p:extLst>
      <p:ext uri="{BB962C8B-B14F-4D97-AF65-F5344CB8AC3E}">
        <p14:creationId xmlns:p14="http://schemas.microsoft.com/office/powerpoint/2010/main" val="3186307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dirty="0"/>
          </a:p>
        </p:txBody>
      </p:sp>
    </p:spTree>
    <p:extLst>
      <p:ext uri="{BB962C8B-B14F-4D97-AF65-F5344CB8AC3E}">
        <p14:creationId xmlns:p14="http://schemas.microsoft.com/office/powerpoint/2010/main" val="3963918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dirty="0"/>
          </a:p>
        </p:txBody>
      </p:sp>
    </p:spTree>
    <p:extLst>
      <p:ext uri="{BB962C8B-B14F-4D97-AF65-F5344CB8AC3E}">
        <p14:creationId xmlns:p14="http://schemas.microsoft.com/office/powerpoint/2010/main" val="1103111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1425097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1166177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2369163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36748068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3910303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198582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dirty="0"/>
          </a:p>
        </p:txBody>
      </p:sp>
    </p:spTree>
    <p:extLst>
      <p:ext uri="{BB962C8B-B14F-4D97-AF65-F5344CB8AC3E}">
        <p14:creationId xmlns:p14="http://schemas.microsoft.com/office/powerpoint/2010/main" val="1039450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1505987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val="371552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dirty="0"/>
          </a:p>
        </p:txBody>
      </p:sp>
    </p:spTree>
    <p:extLst>
      <p:ext uri="{BB962C8B-B14F-4D97-AF65-F5344CB8AC3E}">
        <p14:creationId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dirty="0"/>
          </a:p>
        </p:txBody>
      </p:sp>
    </p:spTree>
    <p:extLst>
      <p:ext uri="{BB962C8B-B14F-4D97-AF65-F5344CB8AC3E}">
        <p14:creationId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dirty="0"/>
          </a:p>
        </p:txBody>
      </p:sp>
    </p:spTree>
    <p:extLst>
      <p:ext uri="{BB962C8B-B14F-4D97-AF65-F5344CB8AC3E}">
        <p14:creationId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dirty="0"/>
          </a:p>
        </p:txBody>
      </p:sp>
    </p:spTree>
    <p:extLst>
      <p:ext uri="{BB962C8B-B14F-4D97-AF65-F5344CB8AC3E}">
        <p14:creationId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dirty="0"/>
          </a:p>
        </p:txBody>
      </p:sp>
    </p:spTree>
    <p:extLst>
      <p:ext uri="{BB962C8B-B14F-4D97-AF65-F5344CB8AC3E}">
        <p14:creationId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dirty="0"/>
          </a:p>
        </p:txBody>
      </p:sp>
    </p:spTree>
    <p:extLst>
      <p:ext uri="{BB962C8B-B14F-4D97-AF65-F5344CB8AC3E}">
        <p14:creationId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dirty="0"/>
          </a:p>
        </p:txBody>
      </p:sp>
    </p:spTree>
    <p:extLst>
      <p:ext uri="{BB962C8B-B14F-4D97-AF65-F5344CB8AC3E}">
        <p14:creationId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8.xml"/></Relationships>
</file>

<file path=ppt/slideMasters/_rels/slideMaster11.xml.rels><?xml version="1.0" encoding="UTF-8" standalone="yes"?>
<Relationships xmlns="http://schemas.openxmlformats.org/package/2006/relationships"><Relationship Id="rId1"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9.xml"/></Relationships>
</file>

<file path=ppt/slideMasters/_rels/slideMaster13.xml.rels><?xml version="1.0" encoding="UTF-8" standalone="yes"?>
<Relationships xmlns="http://schemas.openxmlformats.org/package/2006/relationships"><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3" Type="http://schemas.openxmlformats.org/officeDocument/2006/relationships/theme" Target="../theme/theme14.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_rels/slideMaster15.xml.rels><?xml version="1.0" encoding="UTF-8" standalone="yes"?>
<Relationships xmlns="http://schemas.openxmlformats.org/package/2006/relationships"><Relationship Id="rId1"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1"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1" Type="http://schemas.openxmlformats.org/officeDocument/2006/relationships/theme" Target="../theme/theme17.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6.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684962737"/>
      </p:ext>
    </p:extLst>
  </p:cSld>
  <p:clrMap bg1="lt1" tx1="dk1" bg2="lt2" tx2="dk2" accent1="accent1" accent2="accent2" accent3="accent3" accent4="accent4" accent5="accent5" accent6="accent6" hlink="hlink" folHlink="folHlink"/>
  <p:sldLayoutIdLst>
    <p:sldLayoutId id="2147483689" r:id="rId1"/>
  </p:sldLayoutIdLst>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610426156"/>
      </p:ext>
    </p:extLst>
  </p:cSld>
  <p:clrMap bg1="lt1" tx1="dk1" bg2="lt2" tx2="dk2" accent1="accent1" accent2="accent2" accent3="accent3" accent4="accent4" accent5="accent5" accent6="accent6" hlink="hlink" folHlink="folHlink"/>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263522841"/>
      </p:ext>
    </p:extLst>
  </p:cSld>
  <p:clrMap bg1="lt1" tx1="dk1" bg2="lt2" tx2="dk2" accent1="accent1" accent2="accent2" accent3="accent3" accent4="accent4" accent5="accent5" accent6="accent6" hlink="hlink" folHlink="folHlink"/>
  <p:sldLayoutIdLst>
    <p:sldLayoutId id="2147483693" r:id="rId1"/>
  </p:sldLayoutIdLst>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550981739"/>
      </p:ext>
    </p:extLst>
  </p:cSld>
  <p:clrMap bg1="lt1" tx1="dk1" bg2="lt2" tx2="dk2" accent1="accent1" accent2="accent2" accent3="accent3" accent4="accent4" accent5="accent5" accent6="accent6" hlink="hlink" folHlink="folHlink"/>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97273406"/>
      </p:ext>
    </p:extLst>
  </p:cSld>
  <p:clrMap bg1="lt1" tx1="dk1" bg2="lt2" tx2="dk2" accent1="accent1" accent2="accent2" accent3="accent3" accent4="accent4" accent5="accent5" accent6="accent6" hlink="hlink" folHlink="folHlink"/>
  <p:sldLayoutIdLst>
    <p:sldLayoutId id="2147483697" r:id="rId1"/>
    <p:sldLayoutId id="2147483703" r:id="rId2"/>
  </p:sldLayoutIdLst>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2035475640"/>
      </p:ext>
    </p:extLst>
  </p:cSld>
  <p:clrMap bg1="lt1" tx1="dk1" bg2="lt2" tx2="dk2" accent1="accent1" accent2="accent2" accent3="accent3" accent4="accent4" accent5="accent5" accent6="accent6" hlink="hlink" folHlink="folHlink"/>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2266955033"/>
      </p:ext>
    </p:extLst>
  </p:cSld>
  <p:clrMap bg1="lt1" tx1="dk1" bg2="lt2" tx2="dk2" accent1="accent1" accent2="accent2" accent3="accent3" accent4="accent4" accent5="accent5" accent6="accent6" hlink="hlink" folHlink="folHlink"/>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378288226"/>
      </p:ext>
    </p:extLst>
  </p:cSld>
  <p:clrMap bg1="lt1" tx1="dk1" bg2="lt2" tx2="dk2" accent1="accent1" accent2="accent2" accent3="accent3" accent4="accent4" accent5="accent5" accent6="accent6" hlink="hlink" folHlink="folHlink"/>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3718540777"/>
      </p:ext>
    </p:extLst>
  </p:cSld>
  <p:clrMap bg1="lt1" tx1="dk1" bg2="lt2" tx2="dk2" accent1="accent1" accent2="accent2" accent3="accent3" accent4="accent4" accent5="accent5" accent6="accent6" hlink="hlink" folHlink="folHlink"/>
  <p:sldLayoutIdLst>
    <p:sldLayoutId id="2147483673" r:id="rId1"/>
    <p:sldLayoutId id="2147483704" r:id="rId2"/>
  </p:sldLayoutIdLst>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1705890767"/>
      </p:ext>
    </p:extLst>
  </p:cSld>
  <p:clrMap bg1="lt1" tx1="dk1" bg2="lt2" tx2="dk2" accent1="accent1" accent2="accent2" accent3="accent3" accent4="accent4" accent5="accent5" accent6="accent6" hlink="hlink" folHlink="folHlink"/>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1086602612"/>
      </p:ext>
    </p:extLst>
  </p:cSld>
  <p:clrMap bg1="lt1" tx1="dk1" bg2="lt2" tx2="dk2" accent1="accent1" accent2="accent2" accent3="accent3" accent4="accent4" accent5="accent5" accent6="accent6" hlink="hlink" folHlink="folHlink"/>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905556915"/>
      </p:ext>
    </p:extLst>
  </p:cSld>
  <p:clrMap bg1="lt1" tx1="dk1" bg2="lt2" tx2="dk2" accent1="accent1" accent2="accent2" accent3="accent3" accent4="accent4" accent5="accent5" accent6="accent6" hlink="hlink" folHlink="folHlink"/>
  <p:sldLayoutIdLst>
    <p:sldLayoutId id="2147483679" r:id="rId1"/>
  </p:sldLayoutIdLst>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4080221111"/>
      </p:ext>
    </p:extLst>
  </p:cSld>
  <p:clrMap bg1="lt1" tx1="dk1" bg2="lt2" tx2="dk2" accent1="accent1" accent2="accent2" accent3="accent3" accent4="accent4" accent5="accent5" accent6="accent6" hlink="hlink" folHlink="folHlink"/>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1675524407"/>
      </p:ext>
    </p:extLst>
  </p:cSld>
  <p:clrMap bg1="lt1" tx1="dk1" bg2="lt2" tx2="dk2" accent1="accent1" accent2="accent2" accent3="accent3" accent4="accent4" accent5="accent5" accent6="accent6" hlink="hlink" folHlink="folHlink"/>
  <p:sldLayoutIdLst>
    <p:sldLayoutId id="2147483683" r:id="rId1"/>
  </p:sldLayoutIdLst>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3508588766"/>
      </p:ext>
    </p:extLst>
  </p:cSld>
  <p:clrMap bg1="lt1" tx1="dk1" bg2="lt2" tx2="dk2" accent1="accent1" accent2="accent2" accent3="accent3" accent4="accent4" accent5="accent5" accent6="accent6" hlink="hlink" folHlink="folHlink"/>
  <p:sldLayoutIdLst>
    <p:sldLayoutId id="2147483685" r:id="rId1"/>
  </p:sldLayoutIdLst>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dirty="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pPr defTabSz="457200"/>
              <a:t>1/7/2020</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pPr defTabSz="457200"/>
              <a:t>‹#›</a:t>
            </a:fld>
            <a:endParaRPr lang="en-US" dirty="0"/>
          </a:p>
        </p:txBody>
      </p:sp>
    </p:spTree>
    <p:extLst>
      <p:ext uri="{BB962C8B-B14F-4D97-AF65-F5344CB8AC3E}">
        <p14:creationId xmlns:p14="http://schemas.microsoft.com/office/powerpoint/2010/main" val="1302133225"/>
      </p:ext>
    </p:extLst>
  </p:cSld>
  <p:clrMap bg1="lt1" tx1="dk1" bg2="lt2" tx2="dk2" accent1="accent1" accent2="accent2" accent3="accent3" accent4="accent4" accent5="accent5" accent6="accent6" hlink="hlink" folHlink="folHlink"/>
  <p:sldLayoutIdLst>
    <p:sldLayoutId id="2147483687" r:id="rId1"/>
  </p:sldLayoutIdLst>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Word_Document.doc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embed/8d-GBtiWG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embed/DJKRHjHBKE4"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4.gif"/><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5.xml"/><Relationship Id="rId1" Type="http://schemas.openxmlformats.org/officeDocument/2006/relationships/slideLayout" Target="../slideLayouts/slideLayout21.xml"/><Relationship Id="rId5" Type="http://schemas.openxmlformats.org/officeDocument/2006/relationships/image" Target="../media/image17.jpeg"/><Relationship Id="rId4" Type="http://schemas.openxmlformats.org/officeDocument/2006/relationships/image" Target="../media/image16.jpeg"/></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0.xml"/><Relationship Id="rId1" Type="http://schemas.openxmlformats.org/officeDocument/2006/relationships/slideLayout" Target="../slideLayouts/slideLayout2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0.xml"/></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2.xml"/><Relationship Id="rId1" Type="http://schemas.openxmlformats.org/officeDocument/2006/relationships/slideLayout" Target="../slideLayouts/slideLayout2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7848600" cy="936625"/>
          </a:xfrm>
        </p:spPr>
        <p:txBody>
          <a:bodyPr/>
          <a:lstStyle/>
          <a:p>
            <a:pPr eaLnBrk="1" fontAlgn="auto" hangingPunct="1">
              <a:spcAft>
                <a:spcPts val="0"/>
              </a:spcAft>
              <a:defRPr/>
            </a:pPr>
            <a:r>
              <a:rPr lang="en-US" altLang="en-US" dirty="0"/>
              <a:t>RESP</a:t>
            </a:r>
            <a:r>
              <a:rPr lang="en-US" altLang="en-US" cap="none" dirty="0"/>
              <a:t>e</a:t>
            </a:r>
            <a:r>
              <a:rPr lang="en-US" altLang="en-US" dirty="0"/>
              <a:t>CT PD pROGRAM</a:t>
            </a:r>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838200" y="3721100"/>
            <a:ext cx="7162800" cy="3139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r" eaLnBrk="1" fontAlgn="base" hangingPunct="1">
              <a:lnSpc>
                <a:spcPct val="80000"/>
              </a:lnSpc>
              <a:spcBef>
                <a:spcPts val="400"/>
              </a:spcBef>
              <a:spcAft>
                <a:spcPct val="0"/>
              </a:spcAft>
              <a:buClr>
                <a:srgbClr val="4F81BD"/>
              </a:buClr>
              <a:buSzPct val="68000"/>
              <a:buFontTx/>
              <a:buNone/>
            </a:pPr>
            <a:r>
              <a:rPr lang="en-US" altLang="en-US" sz="1800" dirty="0">
                <a:solidFill>
                  <a:srgbClr val="1F497D"/>
                </a:solidFill>
                <a:latin typeface="Lucida Sans Unicode" pitchFamily="34" charset="0"/>
              </a:rPr>
              <a:t>RESPeCT Summer Institute </a:t>
            </a:r>
            <a:endParaRPr lang="en-US" altLang="en-US" sz="1600" dirty="0">
              <a:solidFill>
                <a:srgbClr val="1F497D"/>
              </a:solidFill>
              <a:latin typeface="Lucida Sans Unicode" pitchFamily="34" charset="0"/>
            </a:endParaRPr>
          </a:p>
        </p:txBody>
      </p:sp>
      <p:pic>
        <p:nvPicPr>
          <p:cNvPr id="5" name="Picture 4" descr="Noyce Logo copy.png"/>
          <p:cNvPicPr/>
          <p:nvPr/>
        </p:nvPicPr>
        <p:blipFill>
          <a:blip r:embed="rId3" cstate="email">
            <a:extLst>
              <a:ext uri="{28A0092B-C50C-407E-A947-70E740481C1C}">
                <a14:useLocalDpi xmlns:a14="http://schemas.microsoft.com/office/drawing/2010/main"/>
              </a:ext>
            </a:extLst>
          </a:blip>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email">
            <a:extLst>
              <a:ext uri="{28A0092B-C50C-407E-A947-70E740481C1C}">
                <a14:useLocalDpi xmlns:a14="http://schemas.microsoft.com/office/drawing/2010/main"/>
              </a:ext>
            </a:extLst>
          </a:blip>
          <a:srcRect/>
          <a:stretch/>
        </p:blipFill>
        <p:spPr bwMode="auto">
          <a:xfrm>
            <a:off x="3282950" y="4927600"/>
            <a:ext cx="679450" cy="622300"/>
          </a:xfrm>
          <a:prstGeom prst="ellipse">
            <a:avLst/>
          </a:prstGeom>
          <a:noFill/>
          <a:ln>
            <a:noFill/>
          </a:ln>
          <a:extLst>
            <a:ext uri="{53640926-AAD7-44d8-BBD7-CCE9431645EC}">
              <a14:shadowObscured xmlns="" xmlns:a14="http://schemas.microsoft.com/office/drawing/2010/main"/>
            </a:ext>
          </a:extLst>
        </p:spPr>
      </p:pic>
      <p:pic>
        <p:nvPicPr>
          <p:cNvPr id="7" name="Picture 6" descr="Macintosh HD:Users:ceemast:Desktop:CPP_logogreen1.gif"/>
          <p:cNvPicPr/>
          <p:nvPr/>
        </p:nvPicPr>
        <p:blipFill>
          <a:blip r:embed="rId5" cstate="email">
            <a:extLst>
              <a:ext uri="{28A0092B-C50C-407E-A947-70E740481C1C}">
                <a14:useLocalDpi xmlns:a14="http://schemas.microsoft.com/office/drawing/2010/main"/>
              </a:ext>
            </a:extLst>
          </a:blip>
          <a:srcRect/>
          <a:stretch>
            <a:fillRect/>
          </a:stretch>
        </p:blipFill>
        <p:spPr bwMode="auto">
          <a:xfrm>
            <a:off x="5207000" y="4876800"/>
            <a:ext cx="736600" cy="711200"/>
          </a:xfrm>
          <a:prstGeom prst="rect">
            <a:avLst/>
          </a:prstGeom>
          <a:noFill/>
          <a:ln>
            <a:noFill/>
          </a:ln>
        </p:spPr>
      </p:pic>
      <p:pic>
        <p:nvPicPr>
          <p:cNvPr id="8" name="Picture 7" descr="Macintosh HD:Users:ceemast:Desktop:BSCS.jpg"/>
          <p:cNvPicPr/>
          <p:nvPr/>
        </p:nvPicPr>
        <p:blipFill>
          <a:blip r:embed="rId6" cstate="email">
            <a:extLst>
              <a:ext uri="{BEBA8EAE-BF5A-486C-A8C5-ECC9F3942E4B}">
                <a14:imgProps xmlns:a14="http://schemas.microsoft.com/office/drawing/2010/main">
                  <a14:imgLayer r:embed="rId7">
                    <a14:imgEffect>
                      <a14:backgroundRemoval t="9091" b="88430" l="3401" r="94898">
                        <a14:foregroundMark x1="22449" y1="44628" x2="22449" y2="44628"/>
                        <a14:foregroundMark x1="3741" y1="54545" x2="3741" y2="54545"/>
                        <a14:foregroundMark x1="36395" y1="56198" x2="36395" y2="56198"/>
                        <a14:foregroundMark x1="75510" y1="18182" x2="75510" y2="18182"/>
                        <a14:foregroundMark x1="86395" y1="43802" x2="86395" y2="43802"/>
                        <a14:foregroundMark x1="80272" y1="60331" x2="80272" y2="60331"/>
                        <a14:foregroundMark x1="94898" y1="14050" x2="94898" y2="14050"/>
                        <a14:foregroundMark x1="62245" y1="56198" x2="62245" y2="56198"/>
                        <a14:backgroundMark x1="81633" y1="27273" x2="81633" y2="27273"/>
                      </a14:backgroundRemoval>
                    </a14:imgEffect>
                  </a14:imgLayer>
                </a14:imgProps>
              </a:ext>
              <a:ext uri="{28A0092B-C50C-407E-A947-70E740481C1C}">
                <a14:useLocalDpi xmlns:a14="http://schemas.microsoft.com/office/drawing/2010/main"/>
              </a:ext>
            </a:extLst>
          </a:blip>
          <a:srcRect/>
          <a:stretch>
            <a:fillRect/>
          </a:stretch>
        </p:blipFill>
        <p:spPr bwMode="auto">
          <a:xfrm>
            <a:off x="6858000" y="4883150"/>
            <a:ext cx="838200" cy="673100"/>
          </a:xfrm>
          <a:prstGeom prst="rect">
            <a:avLst/>
          </a:prstGeom>
          <a:noFill/>
          <a:ln>
            <a:noFill/>
          </a:ln>
        </p:spPr>
      </p:pic>
      <p:sp>
        <p:nvSpPr>
          <p:cNvPr id="2" name="TextBox 1"/>
          <p:cNvSpPr txBox="1"/>
          <p:nvPr/>
        </p:nvSpPr>
        <p:spPr>
          <a:xfrm>
            <a:off x="3733800" y="2514600"/>
            <a:ext cx="2209800" cy="646331"/>
          </a:xfrm>
          <a:prstGeom prst="rect">
            <a:avLst/>
          </a:prstGeom>
          <a:noFill/>
        </p:spPr>
        <p:txBody>
          <a:bodyPr wrap="square" rtlCol="0">
            <a:spAutoFit/>
          </a:bodyPr>
          <a:lstStyle/>
          <a:p>
            <a:r>
              <a:rPr lang="en-US" sz="3600" dirty="0">
                <a:solidFill>
                  <a:srgbClr val="1F497D"/>
                </a:solidFill>
                <a:latin typeface="Calibri" pitchFamily="34" charset="0"/>
              </a:rPr>
              <a:t>Day 7</a:t>
            </a:r>
          </a:p>
        </p:txBody>
      </p:sp>
    </p:spTree>
    <p:extLst>
      <p:ext uri="{BB962C8B-B14F-4D97-AF65-F5344CB8AC3E}">
        <p14:creationId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lstStyle/>
          <a:p>
            <a:r>
              <a:rPr lang="en-US" dirty="0"/>
              <a:t>Strategy D: Discussion Questions</a:t>
            </a:r>
          </a:p>
        </p:txBody>
      </p:sp>
      <p:sp>
        <p:nvSpPr>
          <p:cNvPr id="3" name="Content Placeholder 2"/>
          <p:cNvSpPr>
            <a:spLocks noGrp="1"/>
          </p:cNvSpPr>
          <p:nvPr>
            <p:ph idx="1"/>
          </p:nvPr>
        </p:nvSpPr>
        <p:spPr>
          <a:xfrm>
            <a:off x="533400" y="1600200"/>
            <a:ext cx="8153400" cy="4876800"/>
          </a:xfrm>
        </p:spPr>
        <p:txBody>
          <a:bodyPr/>
          <a:lstStyle/>
          <a:p>
            <a:pPr marL="365760" lvl="1" indent="-365760">
              <a:spcBef>
                <a:spcPts val="0"/>
              </a:spcBef>
              <a:buAutoNum type="arabicPeriod"/>
            </a:pPr>
            <a:r>
              <a:rPr lang="en-US" sz="3200" dirty="0"/>
              <a:t>How is this strategy similar to or different from selecting activities matched to the learning goal (strategy C)?</a:t>
            </a:r>
          </a:p>
          <a:p>
            <a:pPr marL="365760" lvl="1" indent="-365760">
              <a:spcBef>
                <a:spcPts val="1200"/>
              </a:spcBef>
              <a:buAutoNum type="arabicPeriod"/>
            </a:pPr>
            <a:r>
              <a:rPr lang="en-US" sz="3200" dirty="0"/>
              <a:t>How might good content representations be especially helpful for English language learners?</a:t>
            </a:r>
          </a:p>
          <a:p>
            <a:endParaRPr lang="en-US" dirty="0"/>
          </a:p>
        </p:txBody>
      </p:sp>
    </p:spTree>
    <p:extLst>
      <p:ext uri="{BB962C8B-B14F-4D97-AF65-F5344CB8AC3E}">
        <p14:creationId xmlns:p14="http://schemas.microsoft.com/office/powerpoint/2010/main" val="74292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Analysis Guide for Strategy D</a:t>
            </a:r>
          </a:p>
        </p:txBody>
      </p:sp>
      <p:sp>
        <p:nvSpPr>
          <p:cNvPr id="3" name="Content Placeholder 2"/>
          <p:cNvSpPr>
            <a:spLocks noGrp="1"/>
          </p:cNvSpPr>
          <p:nvPr>
            <p:ph idx="1"/>
          </p:nvPr>
        </p:nvSpPr>
        <p:spPr>
          <a:xfrm>
            <a:off x="609600" y="1600200"/>
            <a:ext cx="8077200" cy="4876800"/>
          </a:xfrm>
        </p:spPr>
        <p:txBody>
          <a:bodyPr/>
          <a:lstStyle/>
          <a:p>
            <a:pPr marL="365760" indent="-365760">
              <a:spcBef>
                <a:spcPts val="0"/>
              </a:spcBef>
              <a:spcAft>
                <a:spcPts val="1200"/>
              </a:spcAft>
              <a:buFont typeface="Arial" pitchFamily="34" charset="0"/>
              <a:buChar char="•"/>
            </a:pPr>
            <a:r>
              <a:rPr lang="en-US" sz="3200" dirty="0"/>
              <a:t>Read through Analysis Guide D (handout 7.1 in your PD program binder).</a:t>
            </a:r>
          </a:p>
          <a:p>
            <a:pPr marL="365760" indent="-365760">
              <a:buFont typeface="Arial" pitchFamily="34" charset="0"/>
              <a:buChar char="•"/>
            </a:pPr>
            <a:r>
              <a:rPr lang="en-US" sz="3200" b="1" dirty="0"/>
              <a:t>Keep this question in mind: </a:t>
            </a:r>
            <a:r>
              <a:rPr lang="en-US" sz="3200" dirty="0"/>
              <a:t>What do you notice about how this guide is organized? </a:t>
            </a:r>
          </a:p>
        </p:txBody>
      </p:sp>
    </p:spTree>
    <p:extLst>
      <p:ext uri="{BB962C8B-B14F-4D97-AF65-F5344CB8AC3E}">
        <p14:creationId xmlns:p14="http://schemas.microsoft.com/office/powerpoint/2010/main" val="4097750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153400" cy="990600"/>
          </a:xfrm>
        </p:spPr>
        <p:txBody>
          <a:bodyPr>
            <a:noAutofit/>
          </a:bodyPr>
          <a:lstStyle/>
          <a:p>
            <a:r>
              <a:rPr lang="en-US" sz="3800" dirty="0"/>
              <a:t>Content Representation 1: Ramp-and-Marble Model</a:t>
            </a:r>
          </a:p>
        </p:txBody>
      </p:sp>
      <p:sp>
        <p:nvSpPr>
          <p:cNvPr id="3" name="Content Placeholder 2"/>
          <p:cNvSpPr>
            <a:spLocks noGrp="1"/>
          </p:cNvSpPr>
          <p:nvPr>
            <p:ph idx="1"/>
          </p:nvPr>
        </p:nvSpPr>
        <p:spPr>
          <a:xfrm>
            <a:off x="609600" y="1676400"/>
            <a:ext cx="8229600" cy="4648200"/>
          </a:xfrm>
        </p:spPr>
        <p:txBody>
          <a:bodyPr/>
          <a:lstStyle/>
          <a:p>
            <a:pPr marL="0" indent="0">
              <a:spcBef>
                <a:spcPts val="0"/>
              </a:spcBef>
              <a:spcAft>
                <a:spcPts val="1200"/>
              </a:spcAft>
              <a:buNone/>
            </a:pPr>
            <a:r>
              <a:rPr lang="en-US" sz="3000" dirty="0"/>
              <a:t>Read the main learning goal and the description of the content representation in </a:t>
            </a:r>
            <a:r>
              <a:rPr lang="en-US" sz="3000" b="1" dirty="0"/>
              <a:t>Analysis Guide D1 </a:t>
            </a:r>
            <a:r>
              <a:rPr lang="en-US" sz="3000" dirty="0"/>
              <a:t>(page 1 of handout 7.1).</a:t>
            </a:r>
            <a:endParaRPr lang="en-US" sz="3000" dirty="0">
              <a:solidFill>
                <a:srgbClr val="00B050"/>
              </a:solidFill>
            </a:endParaRPr>
          </a:p>
          <a:p>
            <a:pPr marL="274637" lvl="1" indent="0">
              <a:spcBef>
                <a:spcPts val="0"/>
              </a:spcBef>
              <a:spcAft>
                <a:spcPts val="1200"/>
              </a:spcAft>
              <a:buNone/>
            </a:pPr>
            <a:r>
              <a:rPr lang="en-US" sz="3000" b="1" dirty="0"/>
              <a:t>Main learning goal: </a:t>
            </a:r>
            <a:r>
              <a:rPr lang="en-US" sz="3000" dirty="0"/>
              <a:t>Energy can move or transfer from object to object.</a:t>
            </a:r>
            <a:endParaRPr lang="en-US" sz="3000" u="sng" dirty="0"/>
          </a:p>
          <a:p>
            <a:pPr marL="274637" lvl="1" indent="0">
              <a:spcBef>
                <a:spcPts val="0"/>
              </a:spcBef>
              <a:spcAft>
                <a:spcPts val="0"/>
              </a:spcAft>
              <a:buNone/>
            </a:pPr>
            <a:r>
              <a:rPr lang="en-US" sz="3000" b="1" dirty="0"/>
              <a:t>Description of content representation: </a:t>
            </a:r>
            <a:r>
              <a:rPr lang="en-US" sz="3000" dirty="0"/>
              <a:t>Students use a ramp-and-marble model (a ruler-ramp of varying heights, a marble, and a block of Styrofoam) to simulate the transfer of kinetic energy from one object to another.</a:t>
            </a:r>
          </a:p>
          <a:p>
            <a:endParaRPr lang="en-US" dirty="0"/>
          </a:p>
        </p:txBody>
      </p:sp>
    </p:spTree>
    <p:extLst>
      <p:ext uri="{BB962C8B-B14F-4D97-AF65-F5344CB8AC3E}">
        <p14:creationId xmlns:p14="http://schemas.microsoft.com/office/powerpoint/2010/main" val="2088261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Content Representation 1: Ramp-and-Marble Model</a:t>
            </a:r>
          </a:p>
        </p:txBody>
      </p:sp>
      <p:pic>
        <p:nvPicPr>
          <p:cNvPr id="4" name="Content Placeholder 3" descr="C:\Users\maintran\Desktop\IMG_1005.JPG"/>
          <p:cNvPicPr>
            <a:picLocks noGrp="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1320800" y="1828800"/>
            <a:ext cx="6502400" cy="4648200"/>
          </a:xfrm>
          <a:prstGeom prst="rect">
            <a:avLst/>
          </a:prstGeom>
          <a:noFill/>
          <a:ln>
            <a:noFill/>
          </a:ln>
        </p:spPr>
      </p:pic>
      <p:sp>
        <p:nvSpPr>
          <p:cNvPr id="3" name="TextBox 2">
            <a:extLst>
              <a:ext uri="{FF2B5EF4-FFF2-40B4-BE49-F238E27FC236}">
                <a16:creationId xmlns:a16="http://schemas.microsoft.com/office/drawing/2014/main" id="{4C581D2D-BA73-4EE6-9C8A-01D97E926871}"/>
              </a:ext>
            </a:extLst>
          </p:cNvPr>
          <p:cNvSpPr txBox="1"/>
          <p:nvPr/>
        </p:nvSpPr>
        <p:spPr>
          <a:xfrm>
            <a:off x="5819125" y="6477000"/>
            <a:ext cx="2004075" cy="246221"/>
          </a:xfrm>
          <a:prstGeom prst="rect">
            <a:avLst/>
          </a:prstGeom>
          <a:noFill/>
        </p:spPr>
        <p:txBody>
          <a:bodyPr wrap="none" rtlCol="0">
            <a:spAutoFit/>
          </a:bodyPr>
          <a:lstStyle/>
          <a:p>
            <a:r>
              <a:rPr lang="en-US" sz="1000" dirty="0">
                <a:latin typeface="Calibri" panose="020F0502020204030204" pitchFamily="34" charset="0"/>
                <a:cs typeface="Calibri" panose="020F0502020204030204" pitchFamily="34" charset="0"/>
              </a:rPr>
              <a:t>Photo courtesy of Cal Poly Pomona</a:t>
            </a:r>
          </a:p>
        </p:txBody>
      </p:sp>
    </p:spTree>
    <p:extLst>
      <p:ext uri="{BB962C8B-B14F-4D97-AF65-F5344CB8AC3E}">
        <p14:creationId xmlns:p14="http://schemas.microsoft.com/office/powerpoint/2010/main" val="3022266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305800" cy="1143000"/>
          </a:xfrm>
        </p:spPr>
        <p:txBody>
          <a:bodyPr>
            <a:noAutofit/>
          </a:bodyPr>
          <a:lstStyle/>
          <a:p>
            <a:r>
              <a:rPr lang="en-US" sz="3800" dirty="0"/>
              <a:t>Does Content Representation 1 Match the Main Learning Goal? </a:t>
            </a:r>
          </a:p>
        </p:txBody>
      </p:sp>
      <p:sp>
        <p:nvSpPr>
          <p:cNvPr id="3" name="Content Placeholder 2"/>
          <p:cNvSpPr>
            <a:spLocks noGrp="1"/>
          </p:cNvSpPr>
          <p:nvPr>
            <p:ph idx="1"/>
          </p:nvPr>
        </p:nvSpPr>
        <p:spPr>
          <a:xfrm>
            <a:off x="533400" y="1676400"/>
            <a:ext cx="8382000" cy="4876800"/>
          </a:xfrm>
        </p:spPr>
        <p:txBody>
          <a:bodyPr/>
          <a:lstStyle/>
          <a:p>
            <a:pPr marL="0" indent="0">
              <a:spcBef>
                <a:spcPts val="0"/>
              </a:spcBef>
              <a:spcAft>
                <a:spcPts val="600"/>
              </a:spcAft>
              <a:buNone/>
            </a:pPr>
            <a:r>
              <a:rPr lang="en-US" sz="3000" dirty="0"/>
              <a:t>How did you answer these questions from part 1 of </a:t>
            </a:r>
            <a:r>
              <a:rPr lang="en-US" sz="3000" b="1" dirty="0"/>
              <a:t>Analysis Guide D1</a:t>
            </a:r>
            <a:r>
              <a:rPr lang="en-US" sz="3000" dirty="0"/>
              <a:t>?</a:t>
            </a:r>
          </a:p>
          <a:p>
            <a:pPr marL="548640" indent="-320040">
              <a:spcBef>
                <a:spcPts val="0"/>
              </a:spcBef>
              <a:spcAft>
                <a:spcPts val="300"/>
              </a:spcAft>
              <a:buFont typeface="+mj-lt"/>
              <a:buAutoNum type="arabicPeriod"/>
            </a:pPr>
            <a:r>
              <a:rPr lang="en-US" sz="3000" dirty="0"/>
              <a:t>Is the content representation scientifically accurate?</a:t>
            </a:r>
          </a:p>
          <a:p>
            <a:pPr marL="548640" indent="-320040">
              <a:spcBef>
                <a:spcPts val="0"/>
              </a:spcBef>
              <a:spcAft>
                <a:spcPts val="300"/>
              </a:spcAft>
              <a:buFont typeface="+mj-lt"/>
              <a:buAutoNum type="arabicPeriod"/>
            </a:pPr>
            <a:r>
              <a:rPr lang="en-US" sz="3000" dirty="0"/>
              <a:t>Is it closely matched to the main learning goal?</a:t>
            </a:r>
          </a:p>
          <a:p>
            <a:pPr marL="548640" indent="-320040">
              <a:spcBef>
                <a:spcPts val="0"/>
              </a:spcBef>
              <a:spcAft>
                <a:spcPts val="300"/>
              </a:spcAft>
              <a:buFont typeface="+mj-lt"/>
              <a:buAutoNum type="arabicPeriod"/>
            </a:pPr>
            <a:r>
              <a:rPr lang="en-US" sz="3000" dirty="0"/>
              <a:t>Does it present science ideas to students in  comprehensible ways?</a:t>
            </a:r>
          </a:p>
          <a:p>
            <a:pPr marL="548640" indent="-320040">
              <a:spcBef>
                <a:spcPts val="0"/>
              </a:spcBef>
              <a:spcAft>
                <a:spcPts val="300"/>
              </a:spcAft>
              <a:buFont typeface="+mj-lt"/>
              <a:buAutoNum type="arabicPeriod"/>
            </a:pPr>
            <a:r>
              <a:rPr lang="en-US" sz="3000" dirty="0"/>
              <a:t>Does it reinforce/introduce any misconceptions?</a:t>
            </a:r>
          </a:p>
          <a:p>
            <a:pPr marL="548640" indent="-320040">
              <a:spcBef>
                <a:spcPts val="0"/>
              </a:spcBef>
              <a:spcAft>
                <a:spcPts val="300"/>
              </a:spcAft>
              <a:buFont typeface="+mj-lt"/>
              <a:buAutoNum type="arabicPeriod"/>
            </a:pPr>
            <a:r>
              <a:rPr lang="en-US" sz="3000" dirty="0"/>
              <a:t>Does it address common misconceptions?</a:t>
            </a:r>
          </a:p>
          <a:p>
            <a:pPr marL="548640" indent="-320040">
              <a:spcBef>
                <a:spcPts val="0"/>
              </a:spcBef>
              <a:spcAft>
                <a:spcPts val="300"/>
              </a:spcAft>
              <a:buFont typeface="+mj-lt"/>
              <a:buAutoNum type="arabicPeriod"/>
            </a:pPr>
            <a:r>
              <a:rPr lang="en-US" sz="3000" dirty="0"/>
              <a:t>Does it contain distracting details?</a:t>
            </a:r>
          </a:p>
        </p:txBody>
      </p:sp>
    </p:spTree>
    <p:extLst>
      <p:ext uri="{BB962C8B-B14F-4D97-AF65-F5344CB8AC3E}">
        <p14:creationId xmlns:p14="http://schemas.microsoft.com/office/powerpoint/2010/main" val="1755827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53400" cy="990600"/>
          </a:xfrm>
        </p:spPr>
        <p:txBody>
          <a:bodyPr>
            <a:noAutofit/>
          </a:bodyPr>
          <a:lstStyle/>
          <a:p>
            <a:r>
              <a:rPr lang="en-US" sz="3800" dirty="0"/>
              <a:t>Content Representation 2: Hill-and-Marble Diagram</a:t>
            </a:r>
          </a:p>
        </p:txBody>
      </p:sp>
      <p:sp>
        <p:nvSpPr>
          <p:cNvPr id="3" name="Content Placeholder 2"/>
          <p:cNvSpPr>
            <a:spLocks noGrp="1"/>
          </p:cNvSpPr>
          <p:nvPr>
            <p:ph idx="1"/>
          </p:nvPr>
        </p:nvSpPr>
        <p:spPr>
          <a:xfrm>
            <a:off x="609600" y="1981200"/>
            <a:ext cx="8077200" cy="4724400"/>
          </a:xfrm>
        </p:spPr>
        <p:txBody>
          <a:bodyPr/>
          <a:lstStyle/>
          <a:p>
            <a:pPr marL="0" indent="0">
              <a:spcBef>
                <a:spcPts val="0"/>
              </a:spcBef>
              <a:spcAft>
                <a:spcPts val="1200"/>
              </a:spcAft>
              <a:buNone/>
            </a:pPr>
            <a:r>
              <a:rPr lang="en-US" sz="2800" dirty="0"/>
              <a:t>Read the main learning goal and the description of the content representation in </a:t>
            </a:r>
            <a:r>
              <a:rPr lang="en-US" sz="2800" b="1" dirty="0"/>
              <a:t>Analysis Guide D2</a:t>
            </a:r>
            <a:r>
              <a:rPr lang="en-US" sz="2800" dirty="0"/>
              <a:t> (page 2 of handout 7.1).</a:t>
            </a:r>
            <a:endParaRPr lang="en-US" sz="2800" dirty="0">
              <a:solidFill>
                <a:srgbClr val="00B050"/>
              </a:solidFill>
            </a:endParaRPr>
          </a:p>
          <a:p>
            <a:pPr marL="274637" lvl="1" indent="0">
              <a:spcBef>
                <a:spcPts val="0"/>
              </a:spcBef>
              <a:spcAft>
                <a:spcPts val="1200"/>
              </a:spcAft>
              <a:buNone/>
            </a:pPr>
            <a:r>
              <a:rPr lang="en-US" sz="2800" b="1" dirty="0"/>
              <a:t>Main learning goal: </a:t>
            </a:r>
            <a:r>
              <a:rPr lang="en-US" sz="2800" dirty="0"/>
              <a:t>Energy can change, or transform, from potential energy to kinetic energy.</a:t>
            </a:r>
            <a:endParaRPr lang="en-US" sz="2800" u="sng" dirty="0"/>
          </a:p>
          <a:p>
            <a:pPr marL="274637" lvl="1" indent="0">
              <a:spcBef>
                <a:spcPts val="0"/>
              </a:spcBef>
              <a:spcAft>
                <a:spcPts val="1200"/>
              </a:spcAft>
              <a:buNone/>
            </a:pPr>
            <a:r>
              <a:rPr lang="en-US" sz="2800" b="1" dirty="0"/>
              <a:t>Description of content representation: </a:t>
            </a:r>
            <a:r>
              <a:rPr lang="en-US" sz="2800" dirty="0"/>
              <a:t>Students examine a diagram showing  four positions of a marble rolling down a hill and describe the amount of potential and kinetic energy the marble has in each position.</a:t>
            </a:r>
          </a:p>
        </p:txBody>
      </p:sp>
    </p:spTree>
    <p:extLst>
      <p:ext uri="{BB962C8B-B14F-4D97-AF65-F5344CB8AC3E}">
        <p14:creationId xmlns:p14="http://schemas.microsoft.com/office/powerpoint/2010/main" val="3814003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Content Representation 2: Hill-and-Marble Diagram</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531112337"/>
              </p:ext>
            </p:extLst>
          </p:nvPr>
        </p:nvGraphicFramePr>
        <p:xfrm>
          <a:off x="914400" y="1676400"/>
          <a:ext cx="7772400" cy="4953000"/>
        </p:xfrm>
        <a:graphic>
          <a:graphicData uri="http://schemas.openxmlformats.org/presentationml/2006/ole">
            <mc:AlternateContent xmlns:mc="http://schemas.openxmlformats.org/markup-compatibility/2006">
              <mc:Choice xmlns:v="urn:schemas-microsoft-com:vml" Requires="v">
                <p:oleObj spid="_x0000_s2111" name="Document" r:id="rId4" imgW="8552298" imgH="5925582" progId="Word.Document.12">
                  <p:embed/>
                </p:oleObj>
              </mc:Choice>
              <mc:Fallback>
                <p:oleObj name="Document" r:id="rId4" imgW="8552298" imgH="5925582" progId="Word.Document.12">
                  <p:embed/>
                  <p:pic>
                    <p:nvPicPr>
                      <p:cNvPr id="0" name="Picture 6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676400"/>
                        <a:ext cx="7772400" cy="495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6977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447800"/>
          </a:xfrm>
        </p:spPr>
        <p:txBody>
          <a:bodyPr>
            <a:normAutofit/>
          </a:bodyPr>
          <a:lstStyle/>
          <a:p>
            <a:r>
              <a:rPr lang="en-US" dirty="0"/>
              <a:t>Does Content Representation 2 Match the Main Learning Goal? </a:t>
            </a:r>
          </a:p>
        </p:txBody>
      </p:sp>
      <p:sp>
        <p:nvSpPr>
          <p:cNvPr id="3" name="Content Placeholder 2"/>
          <p:cNvSpPr>
            <a:spLocks noGrp="1"/>
          </p:cNvSpPr>
          <p:nvPr>
            <p:ph idx="1"/>
          </p:nvPr>
        </p:nvSpPr>
        <p:spPr>
          <a:xfrm>
            <a:off x="533400" y="1752600"/>
            <a:ext cx="8458200" cy="4876800"/>
          </a:xfrm>
        </p:spPr>
        <p:txBody>
          <a:bodyPr/>
          <a:lstStyle/>
          <a:p>
            <a:pPr marL="0" indent="0">
              <a:spcBef>
                <a:spcPts val="0"/>
              </a:spcBef>
              <a:spcAft>
                <a:spcPts val="600"/>
              </a:spcAft>
              <a:buNone/>
            </a:pPr>
            <a:r>
              <a:rPr lang="en-US" sz="3000" dirty="0"/>
              <a:t>How did you answer these questions from part 1 of </a:t>
            </a:r>
            <a:r>
              <a:rPr lang="en-US" sz="3000" b="1" dirty="0"/>
              <a:t>Analysis Guide D2</a:t>
            </a:r>
            <a:r>
              <a:rPr lang="en-US" sz="3000" dirty="0"/>
              <a:t>?</a:t>
            </a:r>
          </a:p>
          <a:p>
            <a:pPr marL="548640" indent="-320040">
              <a:spcBef>
                <a:spcPts val="0"/>
              </a:spcBef>
              <a:spcAft>
                <a:spcPts val="300"/>
              </a:spcAft>
              <a:buFont typeface="+mj-lt"/>
              <a:buAutoNum type="arabicPeriod"/>
            </a:pPr>
            <a:r>
              <a:rPr lang="en-US" sz="3000" dirty="0"/>
              <a:t>Is the content representation scientifically accurate?</a:t>
            </a:r>
          </a:p>
          <a:p>
            <a:pPr marL="548640" indent="-320040">
              <a:spcBef>
                <a:spcPts val="0"/>
              </a:spcBef>
              <a:spcAft>
                <a:spcPts val="300"/>
              </a:spcAft>
              <a:buFont typeface="+mj-lt"/>
              <a:buAutoNum type="arabicPeriod"/>
            </a:pPr>
            <a:r>
              <a:rPr lang="en-US" sz="3000" dirty="0"/>
              <a:t>Is it closely matched to the main learning goal?</a:t>
            </a:r>
          </a:p>
          <a:p>
            <a:pPr marL="548640" indent="-320040">
              <a:spcBef>
                <a:spcPts val="0"/>
              </a:spcBef>
              <a:spcAft>
                <a:spcPts val="300"/>
              </a:spcAft>
              <a:buFont typeface="+mj-lt"/>
              <a:buAutoNum type="arabicPeriod"/>
            </a:pPr>
            <a:r>
              <a:rPr lang="en-US" sz="3000" dirty="0"/>
              <a:t>Does it present science ideas to students in  comprehensible ways?</a:t>
            </a:r>
          </a:p>
          <a:p>
            <a:pPr marL="548640" indent="-320040">
              <a:spcBef>
                <a:spcPts val="0"/>
              </a:spcBef>
              <a:spcAft>
                <a:spcPts val="300"/>
              </a:spcAft>
              <a:buFont typeface="+mj-lt"/>
              <a:buAutoNum type="arabicPeriod"/>
            </a:pPr>
            <a:r>
              <a:rPr lang="en-US" sz="3000" dirty="0"/>
              <a:t>Does it reinforce/introduce any misconceptions?</a:t>
            </a:r>
          </a:p>
          <a:p>
            <a:pPr marL="548640" indent="-320040">
              <a:spcBef>
                <a:spcPts val="0"/>
              </a:spcBef>
              <a:spcAft>
                <a:spcPts val="300"/>
              </a:spcAft>
              <a:buFont typeface="+mj-lt"/>
              <a:buAutoNum type="arabicPeriod"/>
            </a:pPr>
            <a:r>
              <a:rPr lang="en-US" sz="3000" dirty="0"/>
              <a:t>Does it address common misconceptions?</a:t>
            </a:r>
          </a:p>
          <a:p>
            <a:pPr marL="548640" indent="-320040">
              <a:spcBef>
                <a:spcPts val="0"/>
              </a:spcBef>
              <a:spcAft>
                <a:spcPts val="300"/>
              </a:spcAft>
              <a:buFont typeface="+mj-lt"/>
              <a:buAutoNum type="arabicPeriod"/>
            </a:pPr>
            <a:r>
              <a:rPr lang="en-US" sz="3000" dirty="0"/>
              <a:t>Does it contain distracting details?</a:t>
            </a:r>
          </a:p>
        </p:txBody>
      </p:sp>
    </p:spTree>
    <p:extLst>
      <p:ext uri="{BB962C8B-B14F-4D97-AF65-F5344CB8AC3E}">
        <p14:creationId xmlns:p14="http://schemas.microsoft.com/office/powerpoint/2010/main" val="1150919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533400" y="533400"/>
            <a:ext cx="8153400" cy="990600"/>
          </a:xfrm>
        </p:spPr>
        <p:txBody>
          <a:bodyPr>
            <a:normAutofit/>
          </a:bodyPr>
          <a:lstStyle/>
          <a:p>
            <a:r>
              <a:rPr lang="en-US" dirty="0"/>
              <a:t>Lesson Analysis: Focus Question 2</a:t>
            </a:r>
          </a:p>
        </p:txBody>
      </p:sp>
      <p:sp>
        <p:nvSpPr>
          <p:cNvPr id="17411" name="Rectangle 3"/>
          <p:cNvSpPr>
            <a:spLocks noGrp="1" noChangeArrowheads="1"/>
          </p:cNvSpPr>
          <p:nvPr>
            <p:ph idx="1"/>
          </p:nvPr>
        </p:nvSpPr>
        <p:spPr>
          <a:xfrm>
            <a:off x="533400" y="1524000"/>
            <a:ext cx="8153400" cy="4876800"/>
          </a:xfrm>
        </p:spPr>
        <p:txBody>
          <a:bodyPr/>
          <a:lstStyle/>
          <a:p>
            <a:pPr marL="0" indent="0">
              <a:buNone/>
            </a:pPr>
            <a:r>
              <a:rPr lang="en-US" sz="3200" dirty="0"/>
              <a:t>How can we engage students in using content representations in meaningful ways?</a:t>
            </a:r>
          </a:p>
          <a:p>
            <a:pPr marL="0" indent="0">
              <a:buNone/>
            </a:pPr>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3115120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01000" cy="1066800"/>
          </a:xfrm>
        </p:spPr>
        <p:txBody>
          <a:bodyPr>
            <a:normAutofit/>
          </a:bodyPr>
          <a:lstStyle/>
          <a:p>
            <a:r>
              <a:rPr lang="en-US" dirty="0"/>
              <a:t>Lesson Analysis 1: Strategy D</a:t>
            </a:r>
          </a:p>
        </p:txBody>
      </p:sp>
      <p:sp>
        <p:nvSpPr>
          <p:cNvPr id="3" name="Content Placeholder 2"/>
          <p:cNvSpPr>
            <a:spLocks noGrp="1"/>
          </p:cNvSpPr>
          <p:nvPr>
            <p:ph idx="1"/>
          </p:nvPr>
        </p:nvSpPr>
        <p:spPr>
          <a:xfrm>
            <a:off x="533400" y="1295400"/>
            <a:ext cx="8229600" cy="5410200"/>
          </a:xfrm>
        </p:spPr>
        <p:txBody>
          <a:bodyPr/>
          <a:lstStyle/>
          <a:p>
            <a:pPr marL="365760" indent="-365760">
              <a:lnSpc>
                <a:spcPct val="80000"/>
              </a:lnSpc>
              <a:spcBef>
                <a:spcPts val="0"/>
              </a:spcBef>
              <a:spcAft>
                <a:spcPts val="1200"/>
              </a:spcAft>
              <a:buAutoNum type="arabicPeriod"/>
            </a:pPr>
            <a:r>
              <a:rPr lang="en-US" sz="3200" dirty="0"/>
              <a:t>Read the context for the first video clip at the top of the transcript (handout 7.2).</a:t>
            </a:r>
          </a:p>
          <a:p>
            <a:pPr marL="365760" indent="-365760">
              <a:lnSpc>
                <a:spcPct val="80000"/>
              </a:lnSpc>
              <a:spcBef>
                <a:spcPts val="0"/>
              </a:spcBef>
              <a:spcAft>
                <a:spcPts val="600"/>
              </a:spcAft>
              <a:buAutoNum type="arabicPeriod"/>
            </a:pPr>
            <a:r>
              <a:rPr lang="en-US" sz="3200" dirty="0"/>
              <a:t>Review the main learning goal and description of the content representation at the top of </a:t>
            </a:r>
            <a:r>
              <a:rPr lang="en-US" sz="3200" b="1" dirty="0"/>
              <a:t>Analysis Guide D3</a:t>
            </a:r>
            <a:r>
              <a:rPr lang="en-US" sz="3200" dirty="0"/>
              <a:t>.</a:t>
            </a:r>
          </a:p>
          <a:p>
            <a:pPr marL="365760" indent="-365760">
              <a:lnSpc>
                <a:spcPct val="80000"/>
              </a:lnSpc>
              <a:spcBef>
                <a:spcPts val="0"/>
              </a:spcBef>
              <a:spcAft>
                <a:spcPts val="600"/>
              </a:spcAft>
              <a:buAutoNum type="arabicPeriod"/>
            </a:pPr>
            <a:r>
              <a:rPr lang="en-US" sz="3200" dirty="0"/>
              <a:t>Watch the video clip, keeping in mind the criteria for strategy D (part 1 of the analysis guide)</a:t>
            </a:r>
            <a:r>
              <a:rPr lang="en-US" sz="3200" dirty="0">
                <a:solidFill>
                  <a:srgbClr val="00B050"/>
                </a:solidFill>
              </a:rPr>
              <a:t>.</a:t>
            </a:r>
          </a:p>
          <a:p>
            <a:pPr marL="365760" indent="-365760">
              <a:lnSpc>
                <a:spcPct val="80000"/>
              </a:lnSpc>
              <a:spcBef>
                <a:spcPts val="0"/>
              </a:spcBef>
              <a:spcAft>
                <a:spcPts val="600"/>
              </a:spcAft>
              <a:buAutoNum type="arabicPeriod"/>
            </a:pPr>
            <a:r>
              <a:rPr lang="en-US" sz="3200" dirty="0"/>
              <a:t>Work with a partner to complete part 1 of the analysis guide.</a:t>
            </a:r>
          </a:p>
          <a:p>
            <a:pPr marL="365760" indent="-365760">
              <a:lnSpc>
                <a:spcPct val="80000"/>
              </a:lnSpc>
              <a:spcBef>
                <a:spcPts val="0"/>
              </a:spcBef>
              <a:spcAft>
                <a:spcPts val="600"/>
              </a:spcAft>
              <a:buAutoNum type="arabicPeriod"/>
            </a:pPr>
            <a:r>
              <a:rPr lang="en-US" sz="3200" dirty="0"/>
              <a:t>Share your responses with the group.</a:t>
            </a:r>
          </a:p>
        </p:txBody>
      </p:sp>
      <p:sp>
        <p:nvSpPr>
          <p:cNvPr id="4" name="TextBox 3"/>
          <p:cNvSpPr txBox="1"/>
          <p:nvPr/>
        </p:nvSpPr>
        <p:spPr>
          <a:xfrm>
            <a:off x="3657600" y="6248400"/>
            <a:ext cx="5181600" cy="369332"/>
          </a:xfrm>
          <a:prstGeom prst="rect">
            <a:avLst/>
          </a:prstGeom>
          <a:noFill/>
        </p:spPr>
        <p:txBody>
          <a:bodyPr wrap="square" rtlCol="0">
            <a:spAutoFit/>
          </a:bodyPr>
          <a:lstStyle/>
          <a:p>
            <a:r>
              <a:rPr lang="en-US" dirty="0">
                <a:solidFill>
                  <a:srgbClr val="0070C0"/>
                </a:solidFill>
                <a:latin typeface="Calibri" pitchFamily="34" charset="0"/>
              </a:rPr>
              <a:t>Link to video clip 1: </a:t>
            </a:r>
            <a:r>
              <a:rPr lang="en-US" dirty="0">
                <a:solidFill>
                  <a:srgbClr val="0070C0"/>
                </a:solidFill>
                <a:latin typeface="Calibri" pitchFamily="34" charset="0"/>
                <a:hlinkClick r:id="rId3"/>
              </a:rPr>
              <a:t>7.1_stella_et_bernstein_L3_c1</a:t>
            </a:r>
            <a:endParaRPr lang="en-US" dirty="0">
              <a:solidFill>
                <a:srgbClr val="0070C0"/>
              </a:solidFill>
              <a:latin typeface="Calibri" pitchFamily="34" charset="0"/>
            </a:endParaRPr>
          </a:p>
        </p:txBody>
      </p:sp>
    </p:spTree>
    <p:extLst>
      <p:ext uri="{BB962C8B-B14F-4D97-AF65-F5344CB8AC3E}">
        <p14:creationId xmlns:p14="http://schemas.microsoft.com/office/powerpoint/2010/main" val="388089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lstStyle/>
          <a:p>
            <a:r>
              <a:rPr lang="en-US" dirty="0"/>
              <a:t>Agenda for Day 7</a:t>
            </a:r>
          </a:p>
        </p:txBody>
      </p:sp>
      <p:sp>
        <p:nvSpPr>
          <p:cNvPr id="3" name="Content Placeholder 2"/>
          <p:cNvSpPr>
            <a:spLocks noGrp="1"/>
          </p:cNvSpPr>
          <p:nvPr>
            <p:ph idx="1"/>
          </p:nvPr>
        </p:nvSpPr>
        <p:spPr>
          <a:xfrm>
            <a:off x="609600" y="1524000"/>
            <a:ext cx="8077200" cy="4876800"/>
          </a:xfrm>
        </p:spPr>
        <p:txBody>
          <a:bodyPr/>
          <a:lstStyle/>
          <a:p>
            <a:pPr marL="365760" indent="-365760">
              <a:spcBef>
                <a:spcPts val="600"/>
              </a:spcBef>
            </a:pPr>
            <a:r>
              <a:rPr lang="en-US" sz="3200" dirty="0"/>
              <a:t>Day-6 reflections</a:t>
            </a:r>
          </a:p>
          <a:p>
            <a:pPr marL="365760" indent="-365760">
              <a:spcBef>
                <a:spcPts val="600"/>
              </a:spcBef>
            </a:pPr>
            <a:r>
              <a:rPr lang="en-US" sz="3200" dirty="0"/>
              <a:t>Focus questions</a:t>
            </a:r>
          </a:p>
          <a:p>
            <a:pPr marL="365760" indent="-365760">
              <a:spcBef>
                <a:spcPts val="600"/>
              </a:spcBef>
            </a:pPr>
            <a:r>
              <a:rPr lang="en-US" sz="3200" dirty="0"/>
              <a:t>Introducing SCSL strategy D</a:t>
            </a:r>
          </a:p>
          <a:p>
            <a:pPr marL="365760" indent="-365760">
              <a:spcBef>
                <a:spcPts val="600"/>
              </a:spcBef>
            </a:pPr>
            <a:r>
              <a:rPr lang="en-US" sz="3200" dirty="0"/>
              <a:t>Sample analysis of content representations</a:t>
            </a:r>
          </a:p>
          <a:p>
            <a:pPr marL="365760" indent="-365760">
              <a:spcBef>
                <a:spcPts val="600"/>
              </a:spcBef>
            </a:pPr>
            <a:r>
              <a:rPr lang="en-US" sz="3200" dirty="0"/>
              <a:t>Lesson analysis: SCSL strategy D</a:t>
            </a:r>
          </a:p>
          <a:p>
            <a:pPr marL="365760" indent="-365760">
              <a:spcBef>
                <a:spcPts val="600"/>
              </a:spcBef>
            </a:pPr>
            <a:r>
              <a:rPr lang="en-US" sz="3200" dirty="0"/>
              <a:t>Lunch</a:t>
            </a:r>
          </a:p>
          <a:p>
            <a:pPr marL="365760" indent="-365760">
              <a:spcBef>
                <a:spcPts val="600"/>
              </a:spcBef>
            </a:pPr>
            <a:r>
              <a:rPr lang="en-US" sz="3200" dirty="0"/>
              <a:t>Content deepening: energy transfer</a:t>
            </a:r>
          </a:p>
          <a:p>
            <a:pPr marL="365760" indent="-365760">
              <a:spcBef>
                <a:spcPts val="600"/>
              </a:spcBef>
            </a:pPr>
            <a:r>
              <a:rPr lang="en-US" sz="3200" dirty="0"/>
              <a:t>Summary, homework, and reflections</a:t>
            </a:r>
          </a:p>
        </p:txBody>
      </p:sp>
    </p:spTree>
    <p:extLst>
      <p:ext uri="{BB962C8B-B14F-4D97-AF65-F5344CB8AC3E}">
        <p14:creationId xmlns:p14="http://schemas.microsoft.com/office/powerpoint/2010/main" val="41597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457200" y="381000"/>
            <a:ext cx="8229600" cy="990600"/>
          </a:xfrm>
        </p:spPr>
        <p:txBody>
          <a:bodyPr>
            <a:normAutofit/>
          </a:bodyPr>
          <a:lstStyle/>
          <a:p>
            <a:r>
              <a:rPr lang="en-US" dirty="0"/>
              <a:t>Lesson Analysis 1: Strategy D</a:t>
            </a:r>
            <a:endParaRPr lang="en-US" dirty="0">
              <a:solidFill>
                <a:srgbClr val="FF0000"/>
              </a:solidFill>
            </a:endParaRPr>
          </a:p>
        </p:txBody>
      </p:sp>
      <p:sp>
        <p:nvSpPr>
          <p:cNvPr id="3" name="Content Placeholder 2"/>
          <p:cNvSpPr>
            <a:spLocks noGrp="1"/>
          </p:cNvSpPr>
          <p:nvPr>
            <p:ph idx="1"/>
          </p:nvPr>
        </p:nvSpPr>
        <p:spPr>
          <a:xfrm>
            <a:off x="533400" y="1371600"/>
            <a:ext cx="8229600" cy="5181600"/>
          </a:xfrm>
        </p:spPr>
        <p:txBody>
          <a:bodyPr>
            <a:normAutofit fontScale="85000" lnSpcReduction="20000"/>
          </a:bodyPr>
          <a:lstStyle/>
          <a:p>
            <a:pPr marL="0" indent="0">
              <a:spcBef>
                <a:spcPts val="0"/>
              </a:spcBef>
              <a:buNone/>
            </a:pPr>
            <a:r>
              <a:rPr lang="en-US" sz="3500" b="1" dirty="0"/>
              <a:t>Analysis Guide D3</a:t>
            </a:r>
          </a:p>
          <a:p>
            <a:pPr marL="0" indent="0">
              <a:spcBef>
                <a:spcPts val="1800"/>
              </a:spcBef>
              <a:buNone/>
            </a:pPr>
            <a:r>
              <a:rPr lang="en-US" sz="3500" b="1" dirty="0"/>
              <a:t>Part 2</a:t>
            </a:r>
            <a:endParaRPr lang="en-US" sz="3500" dirty="0"/>
          </a:p>
          <a:p>
            <a:pPr marL="365760" indent="-365760">
              <a:spcBef>
                <a:spcPts val="600"/>
              </a:spcBef>
              <a:buFont typeface="+mj-lt"/>
              <a:buAutoNum type="arabicPeriod"/>
            </a:pPr>
            <a:r>
              <a:rPr lang="en-US" sz="3500" dirty="0"/>
              <a:t>Are students engaged in modifying or creating the content representation?</a:t>
            </a:r>
          </a:p>
          <a:p>
            <a:pPr marL="365760" indent="-365760">
              <a:buFont typeface="+mj-lt"/>
              <a:buAutoNum type="arabicPeriod"/>
            </a:pPr>
            <a:r>
              <a:rPr lang="en-US" sz="3500" dirty="0"/>
              <a:t>Are students engaged in analyzing the meaning of the content representation?</a:t>
            </a:r>
          </a:p>
          <a:p>
            <a:pPr marL="365760" indent="-365760">
              <a:buFont typeface="+mj-lt"/>
              <a:buAutoNum type="arabicPeriod"/>
            </a:pPr>
            <a:r>
              <a:rPr lang="en-US" sz="3500" dirty="0"/>
              <a:t>Are students engaged in critiquing the content representation?</a:t>
            </a:r>
          </a:p>
          <a:p>
            <a:pPr marL="0" indent="0">
              <a:spcBef>
                <a:spcPts val="1200"/>
              </a:spcBef>
              <a:buNone/>
            </a:pPr>
            <a:r>
              <a:rPr lang="en-US" sz="3500" b="1" dirty="0"/>
              <a:t>Part 3</a:t>
            </a:r>
          </a:p>
          <a:p>
            <a:pPr marL="0" indent="0">
              <a:spcBef>
                <a:spcPts val="0"/>
              </a:spcBef>
              <a:buNone/>
            </a:pPr>
            <a:r>
              <a:rPr lang="en-US" sz="3500" dirty="0"/>
              <a:t>What did you learn from watching the video clip that might suggest ways to improve the content representation?</a:t>
            </a:r>
          </a:p>
          <a:p>
            <a:pPr lvl="1"/>
            <a:endParaRPr lang="en-US" dirty="0"/>
          </a:p>
        </p:txBody>
      </p:sp>
    </p:spTree>
    <p:extLst>
      <p:ext uri="{BB962C8B-B14F-4D97-AF65-F5344CB8AC3E}">
        <p14:creationId xmlns:p14="http://schemas.microsoft.com/office/powerpoint/2010/main" val="2928451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914399"/>
          </a:xfrm>
        </p:spPr>
        <p:txBody>
          <a:bodyPr>
            <a:normAutofit/>
          </a:bodyPr>
          <a:lstStyle/>
          <a:p>
            <a:r>
              <a:rPr lang="en-US" sz="3800" dirty="0"/>
              <a:t>Lesson Analysis 2: Strategy D</a:t>
            </a:r>
          </a:p>
        </p:txBody>
      </p:sp>
      <p:sp>
        <p:nvSpPr>
          <p:cNvPr id="3" name="Content Placeholder 2"/>
          <p:cNvSpPr>
            <a:spLocks noGrp="1"/>
          </p:cNvSpPr>
          <p:nvPr>
            <p:ph idx="1"/>
          </p:nvPr>
        </p:nvSpPr>
        <p:spPr>
          <a:xfrm>
            <a:off x="457200" y="1447800"/>
            <a:ext cx="8229600" cy="5105400"/>
          </a:xfrm>
        </p:spPr>
        <p:txBody>
          <a:bodyPr/>
          <a:lstStyle/>
          <a:p>
            <a:pPr marL="365760" indent="-365760">
              <a:lnSpc>
                <a:spcPct val="80000"/>
              </a:lnSpc>
              <a:spcBef>
                <a:spcPts val="0"/>
              </a:spcBef>
              <a:spcAft>
                <a:spcPts val="1200"/>
              </a:spcAft>
              <a:buAutoNum type="arabicPeriod"/>
            </a:pPr>
            <a:r>
              <a:rPr lang="en-US" sz="3200" dirty="0"/>
              <a:t>Read the context for the second video clip at the top of the transcript (handout 7.3).</a:t>
            </a:r>
          </a:p>
          <a:p>
            <a:pPr marL="365760" indent="-365760">
              <a:lnSpc>
                <a:spcPct val="80000"/>
              </a:lnSpc>
              <a:spcBef>
                <a:spcPts val="0"/>
              </a:spcBef>
              <a:spcAft>
                <a:spcPts val="1200"/>
              </a:spcAft>
              <a:buAutoNum type="arabicPeriod"/>
            </a:pPr>
            <a:r>
              <a:rPr lang="en-US" sz="3200" dirty="0"/>
              <a:t>Review the main learning goal and description of the content representation at the top of </a:t>
            </a:r>
            <a:r>
              <a:rPr lang="en-US" sz="3200" b="1" dirty="0"/>
              <a:t>Analysis Guide D4</a:t>
            </a:r>
            <a:r>
              <a:rPr lang="en-US" sz="3200" dirty="0"/>
              <a:t>.</a:t>
            </a:r>
          </a:p>
          <a:p>
            <a:pPr marL="365760" indent="-365760">
              <a:lnSpc>
                <a:spcPct val="80000"/>
              </a:lnSpc>
              <a:spcBef>
                <a:spcPts val="0"/>
              </a:spcBef>
              <a:spcAft>
                <a:spcPts val="1200"/>
              </a:spcAft>
              <a:buAutoNum type="arabicPeriod"/>
            </a:pPr>
            <a:r>
              <a:rPr lang="en-US" sz="3200" dirty="0"/>
              <a:t>Watch the video clip, keeping in mind the criteria for part 2 of the analysis guide and looking for ways the content representation might be improved (part 3)</a:t>
            </a:r>
            <a:r>
              <a:rPr lang="en-US" sz="3200" dirty="0">
                <a:solidFill>
                  <a:srgbClr val="00B050"/>
                </a:solidFill>
              </a:rPr>
              <a:t>.</a:t>
            </a:r>
            <a:endParaRPr lang="en-US" sz="3200" dirty="0"/>
          </a:p>
          <a:p>
            <a:pPr marL="365760" indent="-365760">
              <a:lnSpc>
                <a:spcPct val="80000"/>
              </a:lnSpc>
              <a:spcBef>
                <a:spcPts val="0"/>
              </a:spcBef>
              <a:spcAft>
                <a:spcPts val="1200"/>
              </a:spcAft>
              <a:buAutoNum type="arabicPeriod"/>
            </a:pPr>
            <a:r>
              <a:rPr lang="en-US" sz="3200" b="1" dirty="0"/>
              <a:t>Pairs: </a:t>
            </a:r>
            <a:r>
              <a:rPr lang="en-US" sz="3200" dirty="0"/>
              <a:t>Complete parts 2 and 3 of the analysis guide.</a:t>
            </a:r>
          </a:p>
        </p:txBody>
      </p:sp>
      <p:sp>
        <p:nvSpPr>
          <p:cNvPr id="4" name="TextBox 3"/>
          <p:cNvSpPr txBox="1"/>
          <p:nvPr/>
        </p:nvSpPr>
        <p:spPr>
          <a:xfrm>
            <a:off x="3886200" y="6172200"/>
            <a:ext cx="4876800" cy="369332"/>
          </a:xfrm>
          <a:prstGeom prst="rect">
            <a:avLst/>
          </a:prstGeom>
          <a:noFill/>
        </p:spPr>
        <p:txBody>
          <a:bodyPr wrap="square" rtlCol="0">
            <a:spAutoFit/>
          </a:bodyPr>
          <a:lstStyle/>
          <a:p>
            <a:r>
              <a:rPr lang="en-US" dirty="0">
                <a:solidFill>
                  <a:srgbClr val="0070C0"/>
                </a:solidFill>
                <a:latin typeface="Calibri" pitchFamily="34" charset="0"/>
              </a:rPr>
              <a:t>Link to video clip 2: </a:t>
            </a:r>
            <a:r>
              <a:rPr lang="en-US" dirty="0">
                <a:solidFill>
                  <a:srgbClr val="0070C0"/>
                </a:solidFill>
                <a:latin typeface="Calibri" pitchFamily="34" charset="0"/>
                <a:hlinkClick r:id="rId3"/>
              </a:rPr>
              <a:t>7.2_stella_et_knight_L3_c1</a:t>
            </a:r>
            <a:endParaRPr lang="en-US" dirty="0">
              <a:solidFill>
                <a:srgbClr val="0070C0"/>
              </a:solidFill>
              <a:latin typeface="Calibri" pitchFamily="34" charset="0"/>
            </a:endParaRPr>
          </a:p>
        </p:txBody>
      </p:sp>
    </p:spTree>
    <p:extLst>
      <p:ext uri="{BB962C8B-B14F-4D97-AF65-F5344CB8AC3E}">
        <p14:creationId xmlns:p14="http://schemas.microsoft.com/office/powerpoint/2010/main" val="3788866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457200" y="381000"/>
            <a:ext cx="8382000" cy="990600"/>
          </a:xfrm>
        </p:spPr>
        <p:txBody>
          <a:bodyPr>
            <a:noAutofit/>
          </a:bodyPr>
          <a:lstStyle/>
          <a:p>
            <a:r>
              <a:rPr lang="en-US" sz="3800" dirty="0"/>
              <a:t>Lesson Analysis 2: Strategy D</a:t>
            </a:r>
            <a:endParaRPr lang="en-US" sz="3800" dirty="0">
              <a:solidFill>
                <a:srgbClr val="FF0000"/>
              </a:solidFill>
            </a:endParaRPr>
          </a:p>
        </p:txBody>
      </p:sp>
      <p:sp>
        <p:nvSpPr>
          <p:cNvPr id="3" name="Content Placeholder 2"/>
          <p:cNvSpPr>
            <a:spLocks noGrp="1"/>
          </p:cNvSpPr>
          <p:nvPr>
            <p:ph idx="1"/>
          </p:nvPr>
        </p:nvSpPr>
        <p:spPr>
          <a:xfrm>
            <a:off x="533400" y="1371600"/>
            <a:ext cx="8229600" cy="5181600"/>
          </a:xfrm>
        </p:spPr>
        <p:txBody>
          <a:bodyPr>
            <a:normAutofit fontScale="85000" lnSpcReduction="20000"/>
          </a:bodyPr>
          <a:lstStyle/>
          <a:p>
            <a:pPr marL="0" indent="0">
              <a:spcBef>
                <a:spcPts val="0"/>
              </a:spcBef>
              <a:buNone/>
            </a:pPr>
            <a:r>
              <a:rPr lang="en-US" sz="3500" b="1" dirty="0"/>
              <a:t>Analysis Guide D4</a:t>
            </a:r>
          </a:p>
          <a:p>
            <a:pPr marL="0" indent="0">
              <a:spcBef>
                <a:spcPts val="1800"/>
              </a:spcBef>
              <a:buNone/>
            </a:pPr>
            <a:r>
              <a:rPr lang="en-US" sz="3500" b="1" dirty="0"/>
              <a:t>Part 2</a:t>
            </a:r>
            <a:endParaRPr lang="en-US" sz="3500" dirty="0"/>
          </a:p>
          <a:p>
            <a:pPr marL="365760" indent="-365760">
              <a:spcBef>
                <a:spcPts val="600"/>
              </a:spcBef>
              <a:buFont typeface="+mj-lt"/>
              <a:buAutoNum type="arabicPeriod"/>
            </a:pPr>
            <a:r>
              <a:rPr lang="en-US" sz="3500" dirty="0"/>
              <a:t>Are students engaged in modifying or creating the content representation?</a:t>
            </a:r>
          </a:p>
          <a:p>
            <a:pPr marL="365760" indent="-365760">
              <a:buFont typeface="+mj-lt"/>
              <a:buAutoNum type="arabicPeriod"/>
            </a:pPr>
            <a:r>
              <a:rPr lang="en-US" sz="3500" dirty="0"/>
              <a:t>Are students engaged in analyzing the meaning of the content representation?</a:t>
            </a:r>
          </a:p>
          <a:p>
            <a:pPr marL="365760" indent="-365760">
              <a:buFont typeface="+mj-lt"/>
              <a:buAutoNum type="arabicPeriod"/>
            </a:pPr>
            <a:r>
              <a:rPr lang="en-US" sz="3500" dirty="0"/>
              <a:t>Are students engaged in critiquing the content representation?</a:t>
            </a:r>
          </a:p>
          <a:p>
            <a:pPr marL="0" indent="0">
              <a:spcBef>
                <a:spcPts val="1200"/>
              </a:spcBef>
              <a:buNone/>
            </a:pPr>
            <a:r>
              <a:rPr lang="en-US" sz="3500" b="1" dirty="0"/>
              <a:t>Part 3</a:t>
            </a:r>
          </a:p>
          <a:p>
            <a:pPr marL="0" indent="0">
              <a:spcBef>
                <a:spcPts val="0"/>
              </a:spcBef>
              <a:buNone/>
            </a:pPr>
            <a:r>
              <a:rPr lang="en-US" sz="3500" dirty="0"/>
              <a:t>What did you learn from watching the video clip that might suggest ways to improve the content representation?</a:t>
            </a:r>
          </a:p>
          <a:p>
            <a:pPr lvl="1"/>
            <a:endParaRPr lang="en-US" dirty="0"/>
          </a:p>
        </p:txBody>
      </p:sp>
    </p:spTree>
    <p:extLst>
      <p:ext uri="{BB962C8B-B14F-4D97-AF65-F5344CB8AC3E}">
        <p14:creationId xmlns:p14="http://schemas.microsoft.com/office/powerpoint/2010/main" val="2928451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533400" y="533400"/>
            <a:ext cx="8153400" cy="990600"/>
          </a:xfrm>
        </p:spPr>
        <p:txBody>
          <a:bodyPr>
            <a:normAutofit/>
          </a:bodyPr>
          <a:lstStyle/>
          <a:p>
            <a:r>
              <a:rPr lang="en-US" dirty="0"/>
              <a:t>Strategy D: Synthesize and Summarize</a:t>
            </a:r>
          </a:p>
        </p:txBody>
      </p:sp>
      <p:sp>
        <p:nvSpPr>
          <p:cNvPr id="90115" name="Rectangle 3"/>
          <p:cNvSpPr>
            <a:spLocks noGrp="1" noChangeArrowheads="1"/>
          </p:cNvSpPr>
          <p:nvPr>
            <p:ph idx="1"/>
          </p:nvPr>
        </p:nvSpPr>
        <p:spPr>
          <a:xfrm>
            <a:off x="533400" y="1676400"/>
            <a:ext cx="8153400" cy="4525963"/>
          </a:xfrm>
        </p:spPr>
        <p:txBody>
          <a:bodyPr/>
          <a:lstStyle/>
          <a:p>
            <a:pPr marL="365760" indent="-365760">
              <a:spcBef>
                <a:spcPts val="0"/>
              </a:spcBef>
              <a:spcAft>
                <a:spcPts val="1200"/>
              </a:spcAft>
              <a:buFont typeface="+mj-lt"/>
              <a:buAutoNum type="arabicPeriod"/>
            </a:pPr>
            <a:r>
              <a:rPr lang="en-US" sz="3200" dirty="0"/>
              <a:t>What new ideas do you have about these aspects of today’s lesson analysis work?</a:t>
            </a:r>
          </a:p>
          <a:p>
            <a:pPr marL="731520" indent="-365760">
              <a:spcBef>
                <a:spcPts val="0"/>
              </a:spcBef>
              <a:spcAft>
                <a:spcPts val="600"/>
              </a:spcAft>
              <a:buFont typeface="Arial" pitchFamily="34" charset="0"/>
              <a:buChar char="•"/>
            </a:pPr>
            <a:r>
              <a:rPr lang="en-US" sz="3200" dirty="0"/>
              <a:t>How to select content representations</a:t>
            </a:r>
          </a:p>
          <a:p>
            <a:pPr marL="731520" indent="-365760">
              <a:spcBef>
                <a:spcPts val="0"/>
              </a:spcBef>
              <a:buFont typeface="Arial" pitchFamily="34" charset="0"/>
              <a:buChar char="•"/>
            </a:pPr>
            <a:r>
              <a:rPr lang="en-US" sz="3200" dirty="0"/>
              <a:t>How to engage students in using content representations  </a:t>
            </a:r>
          </a:p>
          <a:p>
            <a:pPr marL="365760" indent="-365760">
              <a:spcBef>
                <a:spcPts val="1200"/>
              </a:spcBef>
              <a:buFont typeface="+mj-lt"/>
              <a:buAutoNum type="arabicPeriod" startAt="2"/>
            </a:pPr>
            <a:r>
              <a:rPr lang="en-US" sz="3200" dirty="0"/>
              <a:t>Did our content-representation work give you any new insights about energy transfer and transformations? </a:t>
            </a:r>
          </a:p>
        </p:txBody>
      </p:sp>
    </p:spTree>
    <p:extLst>
      <p:ext uri="{BB962C8B-B14F-4D97-AF65-F5344CB8AC3E}">
        <p14:creationId xmlns:p14="http://schemas.microsoft.com/office/powerpoint/2010/main" val="1341633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fade">
                                      <p:cBhvr>
                                        <p:cTn id="7" dur="2000"/>
                                        <p:tgtEl>
                                          <p:spTgt spid="901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fade">
                                      <p:cBhvr>
                                        <p:cTn id="12" dur="2000"/>
                                        <p:tgtEl>
                                          <p:spTgt spid="90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0115">
                                            <p:txEl>
                                              <p:pRg st="1" end="1"/>
                                            </p:txEl>
                                          </p:spTgt>
                                        </p:tgtEl>
                                        <p:attrNameLst>
                                          <p:attrName>style.visibility</p:attrName>
                                        </p:attrNameLst>
                                      </p:cBhvr>
                                      <p:to>
                                        <p:strVal val="visible"/>
                                      </p:to>
                                    </p:set>
                                    <p:animEffect transition="in" filter="fade">
                                      <p:cBhvr>
                                        <p:cTn id="17" dur="2000"/>
                                        <p:tgtEl>
                                          <p:spTgt spid="901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0115">
                                            <p:txEl>
                                              <p:pRg st="2" end="2"/>
                                            </p:txEl>
                                          </p:spTgt>
                                        </p:tgtEl>
                                        <p:attrNameLst>
                                          <p:attrName>style.visibility</p:attrName>
                                        </p:attrNameLst>
                                      </p:cBhvr>
                                      <p:to>
                                        <p:strVal val="visible"/>
                                      </p:to>
                                    </p:set>
                                    <p:animEffect transition="in" filter="fade">
                                      <p:cBhvr>
                                        <p:cTn id="22" dur="2000"/>
                                        <p:tgtEl>
                                          <p:spTgt spid="901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0115">
                                            <p:txEl>
                                              <p:pRg st="3" end="3"/>
                                            </p:txEl>
                                          </p:spTgt>
                                        </p:tgtEl>
                                        <p:attrNameLst>
                                          <p:attrName>style.visibility</p:attrName>
                                        </p:attrNameLst>
                                      </p:cBhvr>
                                      <p:to>
                                        <p:strVal val="visible"/>
                                      </p:to>
                                    </p:set>
                                    <p:animEffect transition="in" filter="fade">
                                      <p:cBhvr>
                                        <p:cTn id="27" dur="2000"/>
                                        <p:tgtEl>
                                          <p:spTgt spid="901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nimBg="1"/>
      <p:bldP spid="9011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8001000" cy="1981200"/>
          </a:xfrm>
        </p:spPr>
        <p:txBody>
          <a:bodyPr/>
          <a:lstStyle/>
          <a:p>
            <a:pPr fontAlgn="auto">
              <a:spcAft>
                <a:spcPts val="0"/>
              </a:spcAft>
              <a:defRPr/>
            </a:pPr>
            <a:br>
              <a:rPr lang="en-US" dirty="0"/>
            </a:br>
            <a:r>
              <a:rPr lang="en-US" dirty="0"/>
              <a:t>energy Transfer</a:t>
            </a: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762000" y="3581400"/>
            <a:ext cx="71628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defTabSz="1474788" eaLnBrk="1" fontAlgn="base" hangingPunct="1">
              <a:lnSpc>
                <a:spcPct val="80000"/>
              </a:lnSpc>
              <a:spcBef>
                <a:spcPts val="400"/>
              </a:spcBef>
              <a:spcAft>
                <a:spcPct val="0"/>
              </a:spcAft>
              <a:buClr>
                <a:srgbClr val="4F81BD"/>
              </a:buClr>
              <a:buSzPct val="68000"/>
              <a:buFontTx/>
              <a:buNone/>
            </a:pPr>
            <a:r>
              <a:rPr lang="en-US" sz="2000" dirty="0">
                <a:solidFill>
                  <a:srgbClr val="292934"/>
                </a:solidFill>
              </a:rPr>
              <a:t>SCIENCE CONTENT DEEPENING	      	Grade 4</a:t>
            </a:r>
            <a:br>
              <a:rPr lang="en-US" sz="2000" dirty="0">
                <a:solidFill>
                  <a:srgbClr val="292934"/>
                </a:solidFill>
              </a:rPr>
            </a:br>
            <a:endParaRPr lang="en-US" altLang="en-US" sz="2000" dirty="0">
              <a:solidFill>
                <a:srgbClr val="1F497D"/>
              </a:solidFill>
              <a:latin typeface="Lucida Sans Unicode" pitchFamily="34" charset="0"/>
            </a:endParaRPr>
          </a:p>
        </p:txBody>
      </p:sp>
      <p:pic>
        <p:nvPicPr>
          <p:cNvPr id="5" name="Picture 4" descr="Noyce Logo copy.png"/>
          <p:cNvPicPr/>
          <p:nvPr/>
        </p:nvPicPr>
        <p:blipFill>
          <a:blip r:embed="rId3" cstate="email">
            <a:extLst>
              <a:ext uri="{28A0092B-C50C-407E-A947-70E740481C1C}">
                <a14:useLocalDpi xmlns:a14="http://schemas.microsoft.com/office/drawing/2010/main"/>
              </a:ext>
            </a:extLst>
          </a:blip>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email">
            <a:extLst>
              <a:ext uri="{28A0092B-C50C-407E-A947-70E740481C1C}">
                <a14:useLocalDpi xmlns:a14="http://schemas.microsoft.com/office/drawing/2010/main"/>
              </a:ext>
            </a:extLst>
          </a:blip>
          <a:srcRect/>
          <a:stretch/>
        </p:blipFill>
        <p:spPr bwMode="auto">
          <a:xfrm>
            <a:off x="3282950" y="4927600"/>
            <a:ext cx="679450" cy="622300"/>
          </a:xfrm>
          <a:prstGeom prst="ellipse">
            <a:avLst/>
          </a:prstGeom>
          <a:noFill/>
          <a:ln>
            <a:noFill/>
          </a:ln>
          <a:extLst>
            <a:ext uri="{53640926-AAD7-44d8-BBD7-CCE9431645EC}">
              <a14:shadowObscured xmlns="" xmlns:a14="http://schemas.microsoft.com/office/drawing/2010/main"/>
            </a:ext>
          </a:extLst>
        </p:spPr>
      </p:pic>
      <p:pic>
        <p:nvPicPr>
          <p:cNvPr id="7" name="Picture 6" descr="Macintosh HD:Users:ceemast:Desktop:CPP_logogreen1.gif"/>
          <p:cNvPicPr/>
          <p:nvPr/>
        </p:nvPicPr>
        <p:blipFill>
          <a:blip r:embed="rId5" cstate="email">
            <a:extLst>
              <a:ext uri="{28A0092B-C50C-407E-A947-70E740481C1C}">
                <a14:useLocalDpi xmlns:a14="http://schemas.microsoft.com/office/drawing/2010/main"/>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705600" y="4900979"/>
            <a:ext cx="1428750" cy="585788"/>
          </a:xfrm>
          <a:prstGeom prst="rect">
            <a:avLst/>
          </a:prstGeom>
        </p:spPr>
      </p:pic>
    </p:spTree>
    <p:extLst>
      <p:ext uri="{BB962C8B-B14F-4D97-AF65-F5344CB8AC3E}">
        <p14:creationId xmlns:p14="http://schemas.microsoft.com/office/powerpoint/2010/main" val="1844805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lstStyle/>
          <a:p>
            <a:r>
              <a:rPr lang="en-US" cap="none" dirty="0"/>
              <a:t>Review: Key Science Ideas about Energy</a:t>
            </a:r>
          </a:p>
        </p:txBody>
      </p:sp>
      <p:sp>
        <p:nvSpPr>
          <p:cNvPr id="3" name="Text Placeholder 2"/>
          <p:cNvSpPr>
            <a:spLocks noGrp="1"/>
          </p:cNvSpPr>
          <p:nvPr>
            <p:ph idx="1"/>
          </p:nvPr>
        </p:nvSpPr>
        <p:spPr>
          <a:xfrm>
            <a:off x="609600" y="1524000"/>
            <a:ext cx="8077200" cy="4800600"/>
          </a:xfrm>
        </p:spPr>
        <p:txBody>
          <a:bodyPr>
            <a:noAutofit/>
          </a:bodyPr>
          <a:lstStyle/>
          <a:p>
            <a:pPr marL="0" indent="0">
              <a:spcBef>
                <a:spcPts val="1200"/>
              </a:spcBef>
              <a:buNone/>
            </a:pPr>
            <a:r>
              <a:rPr lang="en-US" sz="3200" b="1" dirty="0"/>
              <a:t>Think-Pair-Share: </a:t>
            </a:r>
          </a:p>
          <a:p>
            <a:pPr marL="731520" indent="-365760">
              <a:spcBef>
                <a:spcPts val="1200"/>
              </a:spcBef>
            </a:pPr>
            <a:r>
              <a:rPr lang="en-US" sz="3200" dirty="0"/>
              <a:t>What key science ideas </a:t>
            </a:r>
            <a:br>
              <a:rPr lang="en-US" sz="3200" dirty="0"/>
            </a:br>
            <a:r>
              <a:rPr lang="en-US" sz="3200" dirty="0"/>
              <a:t>about energy did we learn</a:t>
            </a:r>
            <a:br>
              <a:rPr lang="en-US" sz="3200" dirty="0"/>
            </a:br>
            <a:r>
              <a:rPr lang="en-US" sz="3200" dirty="0"/>
              <a:t>about in the previous content </a:t>
            </a:r>
            <a:br>
              <a:rPr lang="en-US" sz="3200" dirty="0"/>
            </a:br>
            <a:r>
              <a:rPr lang="en-US" sz="3200" dirty="0"/>
              <a:t>deepening session? </a:t>
            </a:r>
          </a:p>
          <a:p>
            <a:pPr marL="731520" indent="-365760">
              <a:spcBef>
                <a:spcPts val="1200"/>
              </a:spcBef>
            </a:pPr>
            <a:r>
              <a:rPr lang="en-US" sz="3200" dirty="0"/>
              <a:t>Summarize these ideas in your notebook and then share them with an elbow partner.</a:t>
            </a:r>
          </a:p>
        </p:txBody>
      </p:sp>
      <p:grpSp>
        <p:nvGrpSpPr>
          <p:cNvPr id="4" name="Group 3"/>
          <p:cNvGrpSpPr/>
          <p:nvPr/>
        </p:nvGrpSpPr>
        <p:grpSpPr>
          <a:xfrm>
            <a:off x="6248400" y="1600200"/>
            <a:ext cx="2057400" cy="2057400"/>
            <a:chOff x="762000" y="1946209"/>
            <a:chExt cx="2057400" cy="2057400"/>
          </a:xfrm>
        </p:grpSpPr>
        <p:sp>
          <p:nvSpPr>
            <p:cNvPr id="5" name="Oval 4"/>
            <p:cNvSpPr/>
            <p:nvPr/>
          </p:nvSpPr>
          <p:spPr>
            <a:xfrm>
              <a:off x="762000" y="1946209"/>
              <a:ext cx="2057400" cy="2057400"/>
            </a:xfrm>
            <a:prstGeom prst="ellipse">
              <a:avLst/>
            </a:prstGeom>
            <a:solidFill>
              <a:srgbClr val="FFFFFF"/>
            </a:solidFill>
            <a:ln>
              <a:solidFill>
                <a:srgbClr val="008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a:solidFill>
                    <a:prstClr val="white"/>
                  </a:solidFill>
                </a:rPr>
                <a:t>             </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19200" y="2133600"/>
              <a:ext cx="1112012" cy="1676400"/>
            </a:xfrm>
            <a:prstGeom prst="rect">
              <a:avLst/>
            </a:prstGeom>
          </p:spPr>
        </p:pic>
      </p:grpSp>
    </p:spTree>
    <p:extLst>
      <p:ext uri="{BB962C8B-B14F-4D97-AF65-F5344CB8AC3E}">
        <p14:creationId xmlns:p14="http://schemas.microsoft.com/office/powerpoint/2010/main" val="2797246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119077E-CCF8-438B-B178-8FFFC15968F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1239084"/>
            <a:ext cx="4314228" cy="2588537"/>
          </a:xfrm>
          <a:prstGeom prst="rect">
            <a:avLst/>
          </a:prstGeom>
        </p:spPr>
      </p:pic>
      <p:sp>
        <p:nvSpPr>
          <p:cNvPr id="2" name="Title 1"/>
          <p:cNvSpPr>
            <a:spLocks noGrp="1"/>
          </p:cNvSpPr>
          <p:nvPr>
            <p:ph type="title"/>
          </p:nvPr>
        </p:nvSpPr>
        <p:spPr>
          <a:xfrm>
            <a:off x="533400" y="381000"/>
            <a:ext cx="8153400" cy="990600"/>
          </a:xfrm>
        </p:spPr>
        <p:txBody>
          <a:bodyPr/>
          <a:lstStyle/>
          <a:p>
            <a:r>
              <a:rPr lang="en-US" dirty="0"/>
              <a:t>Review: Energy Summary </a:t>
            </a:r>
          </a:p>
        </p:txBody>
      </p:sp>
      <p:sp>
        <p:nvSpPr>
          <p:cNvPr id="5" name="Rectangle 4"/>
          <p:cNvSpPr/>
          <p:nvPr/>
        </p:nvSpPr>
        <p:spPr>
          <a:xfrm>
            <a:off x="533400" y="1371600"/>
            <a:ext cx="4140200" cy="1938992"/>
          </a:xfrm>
          <a:prstGeom prst="rect">
            <a:avLst/>
          </a:prstGeom>
        </p:spPr>
        <p:txBody>
          <a:bodyPr wrap="square">
            <a:spAutoFit/>
          </a:bodyPr>
          <a:lstStyle/>
          <a:p>
            <a:pPr marL="0" lvl="1"/>
            <a:r>
              <a:rPr lang="en-US" sz="2400" b="1" i="1" dirty="0">
                <a:solidFill>
                  <a:srgbClr val="0000FF"/>
                </a:solidFill>
                <a:latin typeface="Calibri" pitchFamily="34" charset="0"/>
              </a:rPr>
              <a:t>Three Forms of Energy</a:t>
            </a:r>
            <a:r>
              <a:rPr lang="en-US" sz="2400" b="1" i="1" dirty="0">
                <a:solidFill>
                  <a:srgbClr val="292934"/>
                </a:solidFill>
                <a:latin typeface="Calibri" pitchFamily="34" charset="0"/>
              </a:rPr>
              <a:t>:</a:t>
            </a:r>
          </a:p>
          <a:p>
            <a:pPr marL="182880" lvl="1" indent="-182880">
              <a:buFont typeface="Arial" pitchFamily="34" charset="0"/>
              <a:buChar char="•"/>
            </a:pPr>
            <a:r>
              <a:rPr lang="en-US" sz="2400" b="1" dirty="0">
                <a:solidFill>
                  <a:srgbClr val="292934"/>
                </a:solidFill>
                <a:latin typeface="Calibri" pitchFamily="34" charset="0"/>
              </a:rPr>
              <a:t>Kinetic</a:t>
            </a:r>
            <a:r>
              <a:rPr lang="en-US" sz="2400" dirty="0">
                <a:solidFill>
                  <a:srgbClr val="292934"/>
                </a:solidFill>
                <a:latin typeface="Calibri" pitchFamily="34" charset="0"/>
              </a:rPr>
              <a:t> (energy in motion)</a:t>
            </a:r>
          </a:p>
          <a:p>
            <a:pPr marL="182880" lvl="1" indent="-182880">
              <a:buFont typeface="Arial" pitchFamily="34" charset="0"/>
              <a:buChar char="•"/>
            </a:pPr>
            <a:r>
              <a:rPr lang="en-US" sz="2400" b="1" dirty="0">
                <a:solidFill>
                  <a:srgbClr val="292934"/>
                </a:solidFill>
                <a:latin typeface="Calibri" pitchFamily="34" charset="0"/>
              </a:rPr>
              <a:t>Potential </a:t>
            </a:r>
            <a:r>
              <a:rPr lang="en-US" sz="2400" dirty="0">
                <a:solidFill>
                  <a:srgbClr val="292934"/>
                </a:solidFill>
                <a:latin typeface="Calibri" pitchFamily="34" charset="0"/>
              </a:rPr>
              <a:t>(energy of position)</a:t>
            </a:r>
          </a:p>
          <a:p>
            <a:pPr marL="182880" lvl="1" indent="-182880">
              <a:buFont typeface="Arial" pitchFamily="34" charset="0"/>
              <a:buChar char="•"/>
            </a:pPr>
            <a:r>
              <a:rPr lang="en-US" sz="2400" b="1" dirty="0">
                <a:solidFill>
                  <a:srgbClr val="292934"/>
                </a:solidFill>
                <a:latin typeface="Calibri" pitchFamily="34" charset="0"/>
              </a:rPr>
              <a:t>Internal </a:t>
            </a:r>
            <a:r>
              <a:rPr lang="en-US" sz="2400" dirty="0">
                <a:solidFill>
                  <a:srgbClr val="292934"/>
                </a:solidFill>
                <a:latin typeface="Calibri" pitchFamily="34" charset="0"/>
              </a:rPr>
              <a:t>(total kinetic and potential energy in a system)</a:t>
            </a:r>
          </a:p>
        </p:txBody>
      </p:sp>
      <p:sp>
        <p:nvSpPr>
          <p:cNvPr id="7" name="Rectangle 6"/>
          <p:cNvSpPr/>
          <p:nvPr/>
        </p:nvSpPr>
        <p:spPr>
          <a:xfrm>
            <a:off x="533400" y="3429000"/>
            <a:ext cx="3962400" cy="2677656"/>
          </a:xfrm>
          <a:prstGeom prst="rect">
            <a:avLst/>
          </a:prstGeom>
        </p:spPr>
        <p:txBody>
          <a:bodyPr wrap="square">
            <a:spAutoFit/>
          </a:bodyPr>
          <a:lstStyle/>
          <a:p>
            <a:pPr marL="0" lvl="1"/>
            <a:r>
              <a:rPr lang="en-US" sz="2400" b="1" i="1" dirty="0">
                <a:solidFill>
                  <a:srgbClr val="0000FF"/>
                </a:solidFill>
                <a:latin typeface="Calibri" pitchFamily="34" charset="0"/>
              </a:rPr>
              <a:t>Three Modes of Heat Energy:</a:t>
            </a:r>
          </a:p>
          <a:p>
            <a:pPr marL="182880" indent="-182880">
              <a:buFont typeface="Arial" pitchFamily="34" charset="0"/>
              <a:buChar char="•"/>
            </a:pPr>
            <a:r>
              <a:rPr lang="en-US" sz="2400" b="1" dirty="0">
                <a:solidFill>
                  <a:srgbClr val="292934"/>
                </a:solidFill>
                <a:latin typeface="Calibri" pitchFamily="34" charset="0"/>
              </a:rPr>
              <a:t>Conduction </a:t>
            </a:r>
            <a:r>
              <a:rPr lang="en-US" sz="2400" dirty="0">
                <a:solidFill>
                  <a:srgbClr val="292934"/>
                </a:solidFill>
                <a:latin typeface="Calibri" pitchFamily="34" charset="0"/>
              </a:rPr>
              <a:t>(transfer of heat when objects touch)</a:t>
            </a:r>
          </a:p>
          <a:p>
            <a:pPr marL="182880" indent="-182880">
              <a:buFont typeface="Arial" pitchFamily="34" charset="0"/>
              <a:buChar char="•"/>
            </a:pPr>
            <a:r>
              <a:rPr lang="en-US" sz="2400" b="1" dirty="0">
                <a:solidFill>
                  <a:srgbClr val="292934"/>
                </a:solidFill>
                <a:latin typeface="Calibri" pitchFamily="34" charset="0"/>
              </a:rPr>
              <a:t>Convection: </a:t>
            </a:r>
            <a:r>
              <a:rPr lang="en-US" sz="2400" dirty="0">
                <a:solidFill>
                  <a:srgbClr val="292934"/>
                </a:solidFill>
                <a:latin typeface="Calibri" pitchFamily="34" charset="0"/>
              </a:rPr>
              <a:t>(transfer of heat through motion of fluids/air)</a:t>
            </a:r>
            <a:endParaRPr lang="en-US" sz="2400" b="1" dirty="0">
              <a:solidFill>
                <a:srgbClr val="292934"/>
              </a:solidFill>
              <a:latin typeface="Calibri" pitchFamily="34" charset="0"/>
            </a:endParaRPr>
          </a:p>
          <a:p>
            <a:pPr marL="182880" indent="-182880">
              <a:buFont typeface="Arial" pitchFamily="34" charset="0"/>
              <a:buChar char="•"/>
            </a:pPr>
            <a:r>
              <a:rPr lang="en-US" sz="2400" b="1" dirty="0">
                <a:solidFill>
                  <a:srgbClr val="292934"/>
                </a:solidFill>
                <a:latin typeface="Calibri" pitchFamily="34" charset="0"/>
              </a:rPr>
              <a:t>Radiation: </a:t>
            </a:r>
            <a:r>
              <a:rPr lang="en-US" sz="2400" dirty="0">
                <a:solidFill>
                  <a:srgbClr val="292934"/>
                </a:solidFill>
                <a:latin typeface="Calibri" pitchFamily="34" charset="0"/>
              </a:rPr>
              <a:t>(transfer of heat through rays or waves)</a:t>
            </a:r>
          </a:p>
        </p:txBody>
      </p:sp>
      <p:sp>
        <p:nvSpPr>
          <p:cNvPr id="9" name="Rectangle 8"/>
          <p:cNvSpPr/>
          <p:nvPr/>
        </p:nvSpPr>
        <p:spPr>
          <a:xfrm>
            <a:off x="4724400" y="4038600"/>
            <a:ext cx="4191000" cy="2308324"/>
          </a:xfrm>
          <a:prstGeom prst="rect">
            <a:avLst/>
          </a:prstGeom>
        </p:spPr>
        <p:txBody>
          <a:bodyPr wrap="square">
            <a:spAutoFit/>
          </a:bodyPr>
          <a:lstStyle/>
          <a:p>
            <a:r>
              <a:rPr lang="en-US" sz="2400" b="1" i="1" dirty="0">
                <a:solidFill>
                  <a:srgbClr val="0000FF"/>
                </a:solidFill>
                <a:latin typeface="Calibri" pitchFamily="34" charset="0"/>
              </a:rPr>
              <a:t>Two Ways to Increase Internal Energy:</a:t>
            </a:r>
          </a:p>
          <a:p>
            <a:pPr marL="182880" indent="-182880">
              <a:buFont typeface="Arial" pitchFamily="34" charset="0"/>
              <a:buChar char="•"/>
            </a:pPr>
            <a:r>
              <a:rPr lang="en-US" sz="2400" b="1" dirty="0">
                <a:solidFill>
                  <a:srgbClr val="292934"/>
                </a:solidFill>
                <a:latin typeface="Calibri" pitchFamily="34" charset="0"/>
              </a:rPr>
              <a:t>Work </a:t>
            </a:r>
            <a:r>
              <a:rPr lang="en-US" sz="2400" dirty="0">
                <a:solidFill>
                  <a:srgbClr val="292934"/>
                </a:solidFill>
                <a:latin typeface="Calibri" pitchFamily="34" charset="0"/>
              </a:rPr>
              <a:t>(force applied to an object to cause motion)</a:t>
            </a:r>
          </a:p>
          <a:p>
            <a:pPr marL="182880" indent="-182880">
              <a:buFont typeface="Arial" pitchFamily="34" charset="0"/>
              <a:buChar char="•"/>
            </a:pPr>
            <a:r>
              <a:rPr lang="en-US" sz="2400" b="1" dirty="0">
                <a:solidFill>
                  <a:srgbClr val="292934"/>
                </a:solidFill>
                <a:latin typeface="Calibri" pitchFamily="34" charset="0"/>
              </a:rPr>
              <a:t>Heat</a:t>
            </a:r>
            <a:r>
              <a:rPr lang="en-US" sz="2400" dirty="0">
                <a:solidFill>
                  <a:srgbClr val="292934"/>
                </a:solidFill>
                <a:latin typeface="Calibri" pitchFamily="34" charset="0"/>
              </a:rPr>
              <a:t> (entering an object or system) </a:t>
            </a:r>
          </a:p>
        </p:txBody>
      </p:sp>
      <p:sp>
        <p:nvSpPr>
          <p:cNvPr id="8" name="TextBox 7">
            <a:extLst>
              <a:ext uri="{FF2B5EF4-FFF2-40B4-BE49-F238E27FC236}">
                <a16:creationId xmlns:a16="http://schemas.microsoft.com/office/drawing/2014/main" id="{AAB232A4-3D5F-4652-818B-6009025E2EE9}"/>
              </a:ext>
            </a:extLst>
          </p:cNvPr>
          <p:cNvSpPr txBox="1"/>
          <p:nvPr/>
        </p:nvSpPr>
        <p:spPr>
          <a:xfrm>
            <a:off x="6883757" y="3686889"/>
            <a:ext cx="2002471" cy="246221"/>
          </a:xfrm>
          <a:prstGeom prst="rect">
            <a:avLst/>
          </a:prstGeom>
          <a:noFill/>
        </p:spPr>
        <p:txBody>
          <a:bodyPr wrap="none" rtlCol="0">
            <a:spAutoFit/>
          </a:bodyPr>
          <a:lstStyle/>
          <a:p>
            <a:r>
              <a:rPr lang="en-US" sz="1000" dirty="0">
                <a:latin typeface="Calibri" panose="020F0502020204030204" pitchFamily="34" charset="0"/>
                <a:cs typeface="Calibri" panose="020F0502020204030204" pitchFamily="34" charset="0"/>
              </a:rPr>
              <a:t>All photos courtesy of Pixabay.com</a:t>
            </a:r>
          </a:p>
        </p:txBody>
      </p:sp>
    </p:spTree>
    <p:extLst>
      <p:ext uri="{BB962C8B-B14F-4D97-AF65-F5344CB8AC3E}">
        <p14:creationId xmlns:p14="http://schemas.microsoft.com/office/powerpoint/2010/main" val="3204146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990600"/>
          </a:xfrm>
        </p:spPr>
        <p:txBody>
          <a:bodyPr/>
          <a:lstStyle/>
          <a:p>
            <a:pPr marL="685800"/>
            <a:r>
              <a:rPr lang="en-US" dirty="0"/>
              <a:t>Key Science Ideas</a:t>
            </a:r>
          </a:p>
        </p:txBody>
      </p:sp>
      <p:sp>
        <p:nvSpPr>
          <p:cNvPr id="3" name="Content Placeholder 2"/>
          <p:cNvSpPr>
            <a:spLocks noGrp="1"/>
          </p:cNvSpPr>
          <p:nvPr>
            <p:ph idx="1"/>
          </p:nvPr>
        </p:nvSpPr>
        <p:spPr>
          <a:xfrm>
            <a:off x="609600" y="1219200"/>
            <a:ext cx="8305800" cy="5334000"/>
          </a:xfrm>
        </p:spPr>
        <p:txBody>
          <a:bodyPr/>
          <a:lstStyle/>
          <a:p>
            <a:pPr marL="365760" indent="-365760">
              <a:spcBef>
                <a:spcPts val="600"/>
              </a:spcBef>
            </a:pPr>
            <a:r>
              <a:rPr lang="en-US" dirty="0"/>
              <a:t>All energy is conserved in a closed system (law of conservation). Energy can’t be created or destroyed, but it can </a:t>
            </a:r>
            <a:r>
              <a:rPr lang="en-US" b="1" dirty="0"/>
              <a:t>transfer</a:t>
            </a:r>
            <a:r>
              <a:rPr lang="en-US" dirty="0"/>
              <a:t> from place to place and object to object. It can also </a:t>
            </a:r>
            <a:r>
              <a:rPr lang="en-US" b="1" dirty="0"/>
              <a:t>transform</a:t>
            </a:r>
            <a:r>
              <a:rPr lang="en-US" dirty="0"/>
              <a:t> from one form of energy to another form.</a:t>
            </a:r>
          </a:p>
          <a:p>
            <a:pPr marL="365760" indent="-365760">
              <a:spcBef>
                <a:spcPts val="600"/>
              </a:spcBef>
            </a:pPr>
            <a:r>
              <a:rPr lang="en-US" dirty="0"/>
              <a:t>Some forms of energy, such as potential energy and heat energy, aren’t easy to detect or measure, but they’re always present in our environment. </a:t>
            </a:r>
          </a:p>
          <a:p>
            <a:pPr marL="365760" indent="-365760">
              <a:spcBef>
                <a:spcPts val="600"/>
              </a:spcBef>
            </a:pPr>
            <a:r>
              <a:rPr lang="en-US" dirty="0"/>
              <a:t>Heat energy transfers automatically from warmer objects to cooler objects. Ultimately, all energy transforms to heat.</a:t>
            </a:r>
          </a:p>
          <a:p>
            <a:pPr marL="365760" indent="-365760">
              <a:spcBef>
                <a:spcPts val="600"/>
              </a:spcBef>
            </a:pPr>
            <a:r>
              <a:rPr lang="en-US" dirty="0"/>
              <a:t>Some forms of energy are more useful than others. Useful forms (oil, coal, natural gas) are valuable because the process for extracting and using them is lengthy and complex. These forms of energy are vital for our existence and shouldn’t be wasted.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 y="533400"/>
            <a:ext cx="685800" cy="685800"/>
          </a:xfrm>
          <a:prstGeom prst="rect">
            <a:avLst/>
          </a:prstGeom>
        </p:spPr>
      </p:pic>
    </p:spTree>
    <p:extLst>
      <p:ext uri="{BB962C8B-B14F-4D97-AF65-F5344CB8AC3E}">
        <p14:creationId xmlns:p14="http://schemas.microsoft.com/office/powerpoint/2010/main" val="173538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lstStyle/>
          <a:p>
            <a:r>
              <a:rPr lang="en-US" dirty="0"/>
              <a:t>Investigation 1: Energy Beans</a:t>
            </a:r>
          </a:p>
        </p:txBody>
      </p:sp>
      <p:pic>
        <p:nvPicPr>
          <p:cNvPr id="4" name="Content Placeholder 3" descr="Beans of Energy.pdf"/>
          <p:cNvPicPr>
            <a:picLocks noGrp="1" noChangeAspect="1"/>
          </p:cNvPicPr>
          <p:nvPr>
            <p:ph idx="1"/>
          </p:nvPr>
        </p:nvPicPr>
        <p:blipFill>
          <a:blip r:embed="rId3" cstate="email">
            <a:extLst>
              <a:ext uri="{28A0092B-C50C-407E-A947-70E740481C1C}">
                <a14:useLocalDpi xmlns:a14="http://schemas.microsoft.com/office/drawing/2010/main"/>
              </a:ext>
            </a:extLst>
          </a:blip>
          <a:srcRect l="-15199" r="-15199"/>
          <a:stretch>
            <a:fillRect/>
          </a:stretch>
        </p:blipFill>
        <p:spPr>
          <a:xfrm rot="10800000">
            <a:off x="304800" y="1417114"/>
            <a:ext cx="8763000" cy="4849427"/>
          </a:xfrm>
        </p:spPr>
      </p:pic>
      <p:sp>
        <p:nvSpPr>
          <p:cNvPr id="9" name="TextBox 8">
            <a:extLst>
              <a:ext uri="{FF2B5EF4-FFF2-40B4-BE49-F238E27FC236}">
                <a16:creationId xmlns:a16="http://schemas.microsoft.com/office/drawing/2014/main" id="{ECA5A18A-F004-4D10-B6EF-4EB827C51265}"/>
              </a:ext>
            </a:extLst>
          </p:cNvPr>
          <p:cNvSpPr txBox="1"/>
          <p:nvPr/>
        </p:nvSpPr>
        <p:spPr>
          <a:xfrm>
            <a:off x="6477000" y="6298804"/>
            <a:ext cx="1584088" cy="246221"/>
          </a:xfrm>
          <a:prstGeom prst="rect">
            <a:avLst/>
          </a:prstGeom>
          <a:noFill/>
        </p:spPr>
        <p:txBody>
          <a:bodyPr wrap="none" rtlCol="0">
            <a:spAutoFit/>
          </a:bodyPr>
          <a:lstStyle/>
          <a:p>
            <a:r>
              <a:rPr lang="en-US" sz="1000" dirty="0">
                <a:latin typeface="Calibri" panose="020F0502020204030204" pitchFamily="34" charset="0"/>
                <a:cs typeface="Calibri" panose="020F0502020204030204" pitchFamily="34" charset="0"/>
              </a:rPr>
              <a:t>Courtesy of Hector Mireles</a:t>
            </a:r>
          </a:p>
        </p:txBody>
      </p:sp>
    </p:spTree>
    <p:extLst>
      <p:ext uri="{BB962C8B-B14F-4D97-AF65-F5344CB8AC3E}">
        <p14:creationId xmlns:p14="http://schemas.microsoft.com/office/powerpoint/2010/main" val="2462859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Investigation 1: Energy Beans</a:t>
            </a:r>
          </a:p>
        </p:txBody>
      </p:sp>
      <p:sp>
        <p:nvSpPr>
          <p:cNvPr id="3" name="Content Placeholder 2"/>
          <p:cNvSpPr>
            <a:spLocks noGrp="1"/>
          </p:cNvSpPr>
          <p:nvPr>
            <p:ph idx="1"/>
          </p:nvPr>
        </p:nvSpPr>
        <p:spPr>
          <a:xfrm>
            <a:off x="609600" y="1600200"/>
            <a:ext cx="8077200" cy="4876800"/>
          </a:xfrm>
        </p:spPr>
        <p:txBody>
          <a:bodyPr/>
          <a:lstStyle/>
          <a:p>
            <a:pPr marL="0" indent="0">
              <a:spcBef>
                <a:spcPts val="0"/>
              </a:spcBef>
              <a:buNone/>
            </a:pPr>
            <a:r>
              <a:rPr lang="en-US" sz="3200" dirty="0"/>
              <a:t>Review the rules on handout 7.5 (Energy-Bean Procedure).</a:t>
            </a:r>
          </a:p>
          <a:p>
            <a:pPr marL="731520" indent="-365760">
              <a:spcBef>
                <a:spcPts val="1200"/>
              </a:spcBef>
            </a:pPr>
            <a:r>
              <a:rPr lang="en-US" sz="3200" dirty="0"/>
              <a:t>Can you justify each rule using the laws of energy transfer? </a:t>
            </a:r>
          </a:p>
        </p:txBody>
      </p:sp>
    </p:spTree>
    <p:extLst>
      <p:ext uri="{BB962C8B-B14F-4D97-AF65-F5344CB8AC3E}">
        <p14:creationId xmlns:p14="http://schemas.microsoft.com/office/powerpoint/2010/main" val="354218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Trends in Reflections</a:t>
            </a:r>
          </a:p>
        </p:txBody>
      </p:sp>
      <p:graphicFrame>
        <p:nvGraphicFramePr>
          <p:cNvPr id="4" name="Content Placeholder 4"/>
          <p:cNvGraphicFramePr>
            <a:graphicFrameLocks/>
          </p:cNvGraphicFramePr>
          <p:nvPr>
            <p:extLst/>
          </p:nvPr>
        </p:nvGraphicFramePr>
        <p:xfrm>
          <a:off x="533400" y="1295400"/>
          <a:ext cx="8077200" cy="5122823"/>
        </p:xfrm>
        <a:graphic>
          <a:graphicData uri="http://schemas.openxmlformats.org/drawingml/2006/table">
            <a:tbl>
              <a:tblPr firstRow="1" bandRow="1">
                <a:tableStyleId>{5C22544A-7EE6-4342-B048-85BDC9FD1C3A}</a:tableStyleId>
              </a:tblPr>
              <a:tblGrid>
                <a:gridCol w="4218552">
                  <a:extLst>
                    <a:ext uri="{9D8B030D-6E8A-4147-A177-3AD203B41FA5}">
                      <a16:colId xmlns:a16="http://schemas.microsoft.com/office/drawing/2014/main" val="20000"/>
                    </a:ext>
                  </a:extLst>
                </a:gridCol>
                <a:gridCol w="3858648">
                  <a:extLst>
                    <a:ext uri="{9D8B030D-6E8A-4147-A177-3AD203B41FA5}">
                      <a16:colId xmlns:a16="http://schemas.microsoft.com/office/drawing/2014/main" val="20001"/>
                    </a:ext>
                  </a:extLst>
                </a:gridCol>
              </a:tblGrid>
              <a:tr h="378815">
                <a:tc>
                  <a:txBody>
                    <a:bodyPr/>
                    <a:lstStyle/>
                    <a:p>
                      <a:pPr algn="ctr"/>
                      <a:r>
                        <a:rPr lang="en-US" sz="2000" dirty="0">
                          <a:solidFill>
                            <a:schemeClr val="bg1"/>
                          </a:solidFill>
                        </a:rPr>
                        <a:t>Lesson Analysis</a:t>
                      </a:r>
                    </a:p>
                  </a:txBody>
                  <a:tcPr marL="88969" marR="88969"/>
                </a:tc>
                <a:tc>
                  <a:txBody>
                    <a:bodyPr/>
                    <a:lstStyle/>
                    <a:p>
                      <a:pPr algn="ctr"/>
                      <a:r>
                        <a:rPr lang="en-US" sz="2000" dirty="0">
                          <a:solidFill>
                            <a:schemeClr val="bg1"/>
                          </a:solidFill>
                        </a:rPr>
                        <a:t>Science Content Learning</a:t>
                      </a:r>
                    </a:p>
                  </a:txBody>
                  <a:tcPr marL="88969" marR="88969"/>
                </a:tc>
                <a:extLst>
                  <a:ext uri="{0D108BD9-81ED-4DB2-BD59-A6C34878D82A}">
                    <a16:rowId xmlns:a16="http://schemas.microsoft.com/office/drawing/2014/main" val="10000"/>
                  </a:ext>
                </a:extLst>
              </a:tr>
              <a:tr h="846028">
                <a:tc>
                  <a:txBody>
                    <a:bodyPr/>
                    <a:lstStyle/>
                    <a:p>
                      <a:pPr>
                        <a:spcAft>
                          <a:spcPts val="600"/>
                        </a:spcAft>
                      </a:pPr>
                      <a:endParaRPr lang="en-US" sz="1600" dirty="0"/>
                    </a:p>
                  </a:txBody>
                  <a:tcPr marL="88969" marR="88969"/>
                </a:tc>
                <a:tc>
                  <a:txBody>
                    <a:bodyPr/>
                    <a:lstStyle/>
                    <a:p>
                      <a:endParaRPr lang="en-US" sz="1600" dirty="0"/>
                    </a:p>
                  </a:txBody>
                  <a:tcPr marL="88969" marR="88969"/>
                </a:tc>
                <a:extLst>
                  <a:ext uri="{0D108BD9-81ED-4DB2-BD59-A6C34878D82A}">
                    <a16:rowId xmlns:a16="http://schemas.microsoft.com/office/drawing/2014/main" val="10001"/>
                  </a:ext>
                </a:extLst>
              </a:tr>
              <a:tr h="980486">
                <a:tc>
                  <a:txBody>
                    <a:bodyPr/>
                    <a:lstStyle/>
                    <a:p>
                      <a:pPr marL="0" indent="0">
                        <a:spcAft>
                          <a:spcPts val="600"/>
                        </a:spcAft>
                        <a:buFont typeface="Arial" pitchFamily="34" charset="0"/>
                        <a:buNone/>
                      </a:pPr>
                      <a:endParaRPr lang="en-US" sz="1600" dirty="0"/>
                    </a:p>
                  </a:txBody>
                  <a:tcPr marL="88969" marR="8896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L="88969" marR="88969"/>
                </a:tc>
                <a:extLst>
                  <a:ext uri="{0D108BD9-81ED-4DB2-BD59-A6C34878D82A}">
                    <a16:rowId xmlns:a16="http://schemas.microsoft.com/office/drawing/2014/main" val="10002"/>
                  </a:ext>
                </a:extLst>
              </a:tr>
              <a:tr h="532264">
                <a:tc>
                  <a:txBody>
                    <a:bodyPr/>
                    <a:lstStyle/>
                    <a:p>
                      <a:pPr marL="0" indent="0">
                        <a:spcAft>
                          <a:spcPts val="600"/>
                        </a:spcAft>
                        <a:buFont typeface="Arial" pitchFamily="34" charset="0"/>
                        <a:buNone/>
                      </a:pPr>
                      <a:endParaRPr lang="en-US" sz="1600" dirty="0"/>
                    </a:p>
                  </a:txBody>
                  <a:tcPr marL="88969" marR="88969"/>
                </a:tc>
                <a:tc>
                  <a:txBody>
                    <a:bodyPr/>
                    <a:lstStyle/>
                    <a:p>
                      <a:endParaRPr lang="en-US" sz="1600" dirty="0"/>
                    </a:p>
                  </a:txBody>
                  <a:tcPr marL="88969" marR="88969"/>
                </a:tc>
                <a:extLst>
                  <a:ext uri="{0D108BD9-81ED-4DB2-BD59-A6C34878D82A}">
                    <a16:rowId xmlns:a16="http://schemas.microsoft.com/office/drawing/2014/main" val="10003"/>
                  </a:ext>
                </a:extLst>
              </a:tr>
              <a:tr h="756375">
                <a:tc>
                  <a:txBody>
                    <a:bodyPr/>
                    <a:lstStyle/>
                    <a:p>
                      <a:pPr marL="0" indent="0">
                        <a:spcAft>
                          <a:spcPts val="600"/>
                        </a:spcAft>
                        <a:buFont typeface="Arial" pitchFamily="34" charset="0"/>
                        <a:buNone/>
                      </a:pPr>
                      <a:endParaRPr lang="en-US" sz="1600" baseline="0" dirty="0"/>
                    </a:p>
                  </a:txBody>
                  <a:tcPr marL="88969" marR="88969"/>
                </a:tc>
                <a:tc>
                  <a:txBody>
                    <a:bodyPr/>
                    <a:lstStyle/>
                    <a:p>
                      <a:endParaRPr lang="en-US" sz="1600" dirty="0"/>
                    </a:p>
                  </a:txBody>
                  <a:tcPr marL="88969" marR="88969"/>
                </a:tc>
                <a:extLst>
                  <a:ext uri="{0D108BD9-81ED-4DB2-BD59-A6C34878D82A}">
                    <a16:rowId xmlns:a16="http://schemas.microsoft.com/office/drawing/2014/main" val="10004"/>
                  </a:ext>
                </a:extLst>
              </a:tr>
              <a:tr h="980486">
                <a:tc>
                  <a:txBody>
                    <a:bodyPr/>
                    <a:lstStyle/>
                    <a:p>
                      <a:pPr marL="0" indent="0">
                        <a:spcAft>
                          <a:spcPts val="600"/>
                        </a:spcAft>
                        <a:buFont typeface="Arial" pitchFamily="34" charset="0"/>
                        <a:buNone/>
                      </a:pPr>
                      <a:endParaRPr lang="en-US" sz="1600" baseline="0" dirty="0"/>
                    </a:p>
                  </a:txBody>
                  <a:tcPr marL="88969" marR="88969"/>
                </a:tc>
                <a:tc>
                  <a:txBody>
                    <a:bodyPr/>
                    <a:lstStyle/>
                    <a:p>
                      <a:endParaRPr lang="en-US" sz="1600" dirty="0"/>
                    </a:p>
                  </a:txBody>
                  <a:tcPr marL="88969" marR="88969"/>
                </a:tc>
                <a:extLst>
                  <a:ext uri="{0D108BD9-81ED-4DB2-BD59-A6C34878D82A}">
                    <a16:rowId xmlns:a16="http://schemas.microsoft.com/office/drawing/2014/main" val="10005"/>
                  </a:ext>
                </a:extLst>
              </a:tr>
              <a:tr h="630944">
                <a:tc>
                  <a:txBody>
                    <a:bodyPr/>
                    <a:lstStyle/>
                    <a:p>
                      <a:pPr marL="0" indent="0">
                        <a:spcAft>
                          <a:spcPts val="600"/>
                        </a:spcAft>
                        <a:buFont typeface="Arial" pitchFamily="34" charset="0"/>
                        <a:buNone/>
                      </a:pPr>
                      <a:endParaRPr lang="en-US" sz="1600" baseline="0" dirty="0"/>
                    </a:p>
                  </a:txBody>
                  <a:tcPr marL="88969" marR="88969"/>
                </a:tc>
                <a:tc>
                  <a:txBody>
                    <a:bodyPr/>
                    <a:lstStyle/>
                    <a:p>
                      <a:endParaRPr lang="en-US" sz="1600" dirty="0"/>
                    </a:p>
                  </a:txBody>
                  <a:tcPr marL="88969" marR="88969"/>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76821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90600"/>
          </a:xfrm>
        </p:spPr>
        <p:txBody>
          <a:bodyPr/>
          <a:lstStyle/>
          <a:p>
            <a:r>
              <a:rPr lang="en-US" dirty="0"/>
              <a:t>Investigation 1: Energy Beans</a:t>
            </a:r>
          </a:p>
        </p:txBody>
      </p:sp>
      <p:sp>
        <p:nvSpPr>
          <p:cNvPr id="4" name="TextBox 3"/>
          <p:cNvSpPr txBox="1"/>
          <p:nvPr/>
        </p:nvSpPr>
        <p:spPr>
          <a:xfrm>
            <a:off x="533400" y="1371600"/>
            <a:ext cx="8382000" cy="5062924"/>
          </a:xfrm>
          <a:prstGeom prst="rect">
            <a:avLst/>
          </a:prstGeom>
          <a:noFill/>
        </p:spPr>
        <p:txBody>
          <a:bodyPr wrap="square" rtlCol="0">
            <a:spAutoFit/>
          </a:bodyPr>
          <a:lstStyle/>
          <a:p>
            <a:r>
              <a:rPr lang="en-US" sz="2800" b="1" dirty="0">
                <a:latin typeface="Calibri" pitchFamily="34" charset="0"/>
              </a:rPr>
              <a:t>Pairs: </a:t>
            </a:r>
            <a:r>
              <a:rPr lang="en-US" sz="2800" dirty="0">
                <a:latin typeface="Calibri" pitchFamily="34" charset="0"/>
              </a:rPr>
              <a:t>Follow the directions and rules on handout 7.5 (Energy-Beans Procedure) for each scenario. </a:t>
            </a:r>
          </a:p>
          <a:p>
            <a:pPr marL="731520" indent="-365760">
              <a:spcBef>
                <a:spcPts val="600"/>
              </a:spcBef>
              <a:buFont typeface="+mj-lt"/>
              <a:buAutoNum type="arabicPeriod"/>
            </a:pPr>
            <a:r>
              <a:rPr lang="en-US" sz="2800" dirty="0">
                <a:latin typeface="Calibri" pitchFamily="34" charset="0"/>
              </a:rPr>
              <a:t>For each step, decide how to distribute your beans and then arrange them on the diagram (handout 7.4, Energy-Beans Worksheet). </a:t>
            </a:r>
          </a:p>
          <a:p>
            <a:pPr marL="731520" indent="-365760">
              <a:spcBef>
                <a:spcPts val="600"/>
              </a:spcBef>
              <a:buFont typeface="+mj-lt"/>
              <a:buAutoNum type="arabicPeriod"/>
            </a:pPr>
            <a:r>
              <a:rPr lang="en-US" sz="2800" dirty="0">
                <a:latin typeface="Calibri" pitchFamily="34" charset="0"/>
              </a:rPr>
              <a:t>Record your bean-distribution decisions in your science notebook. Make sure to describe the energy transfers and transformations in each step.</a:t>
            </a:r>
          </a:p>
          <a:p>
            <a:pPr marL="731520" indent="-365760">
              <a:spcBef>
                <a:spcPts val="600"/>
              </a:spcBef>
              <a:buFont typeface="+mj-lt"/>
              <a:buAutoNum type="arabicPeriod"/>
            </a:pPr>
            <a:r>
              <a:rPr lang="en-US" sz="2800" dirty="0">
                <a:latin typeface="Calibri" pitchFamily="34" charset="0"/>
              </a:rPr>
              <a:t>Discuss the questions at the end of each scenario and write your answers and evidence in your notebook.</a:t>
            </a:r>
          </a:p>
        </p:txBody>
      </p:sp>
    </p:spTree>
    <p:extLst>
      <p:ext uri="{BB962C8B-B14F-4D97-AF65-F5344CB8AC3E}">
        <p14:creationId xmlns:p14="http://schemas.microsoft.com/office/powerpoint/2010/main" val="1115042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Investigation 1: Energy Beans</a:t>
            </a:r>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a:t>As pairs share their energy distributions and descriptions for each scenario, be prepared to agree, disagree, ask questions, or add on.</a:t>
            </a:r>
          </a:p>
          <a:p>
            <a:pPr marL="731520" indent="-365760">
              <a:spcBef>
                <a:spcPts val="1800"/>
              </a:spcBef>
            </a:pPr>
            <a:r>
              <a:rPr lang="en-US" sz="3200" dirty="0"/>
              <a:t>How did you answer the questions for </a:t>
            </a:r>
            <a:br>
              <a:rPr lang="en-US" sz="3200" dirty="0"/>
            </a:br>
            <a:r>
              <a:rPr lang="en-US" sz="3200" dirty="0"/>
              <a:t>each scenario on the handout?</a:t>
            </a:r>
          </a:p>
          <a:p>
            <a:pPr marL="0" indent="0">
              <a:spcBef>
                <a:spcPts val="1800"/>
              </a:spcBef>
              <a:buNone/>
            </a:pPr>
            <a:r>
              <a:rPr lang="en-US" sz="3200" b="1" dirty="0"/>
              <a:t>Follow-up question:</a:t>
            </a:r>
          </a:p>
          <a:p>
            <a:pPr marL="731520" indent="-365760">
              <a:spcBef>
                <a:spcPts val="600"/>
              </a:spcBef>
            </a:pPr>
            <a:r>
              <a:rPr lang="en-US" sz="3200" dirty="0"/>
              <a:t>What are the strengths and limitations of the energy-beans content representation?</a:t>
            </a:r>
          </a:p>
          <a:p>
            <a:endParaRPr lang="en-US" dirty="0"/>
          </a:p>
          <a:p>
            <a:endParaRPr lang="en-US" dirty="0"/>
          </a:p>
        </p:txBody>
      </p:sp>
    </p:spTree>
    <p:extLst>
      <p:ext uri="{BB962C8B-B14F-4D97-AF65-F5344CB8AC3E}">
        <p14:creationId xmlns:p14="http://schemas.microsoft.com/office/powerpoint/2010/main" val="2306189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90600"/>
          </a:xfrm>
        </p:spPr>
        <p:txBody>
          <a:bodyPr>
            <a:noAutofit/>
          </a:bodyPr>
          <a:lstStyle/>
          <a:p>
            <a:r>
              <a:rPr lang="en-US" sz="3600" dirty="0"/>
              <a:t>Content Representation: Energy-Beans Model</a:t>
            </a:r>
          </a:p>
        </p:txBody>
      </p:sp>
      <p:sp>
        <p:nvSpPr>
          <p:cNvPr id="3" name="Content Placeholder 2"/>
          <p:cNvSpPr>
            <a:spLocks noGrp="1"/>
          </p:cNvSpPr>
          <p:nvPr>
            <p:ph idx="1"/>
          </p:nvPr>
        </p:nvSpPr>
        <p:spPr>
          <a:xfrm>
            <a:off x="533400" y="1371600"/>
            <a:ext cx="8382000" cy="5486400"/>
          </a:xfrm>
        </p:spPr>
        <p:txBody>
          <a:bodyPr/>
          <a:lstStyle/>
          <a:p>
            <a:pPr marL="0" indent="0">
              <a:spcBef>
                <a:spcPts val="0"/>
              </a:spcBef>
              <a:spcAft>
                <a:spcPts val="600"/>
              </a:spcAft>
              <a:buNone/>
            </a:pPr>
            <a:r>
              <a:rPr lang="en-US" sz="2800" dirty="0"/>
              <a:t>Locate the blank copy of Analysis Guide D (last page of handout 7.1) and record the following information: </a:t>
            </a:r>
            <a:endParaRPr lang="en-US" sz="2800" dirty="0">
              <a:solidFill>
                <a:srgbClr val="00B050"/>
              </a:solidFill>
            </a:endParaRPr>
          </a:p>
          <a:p>
            <a:pPr marL="0" lvl="1" indent="0">
              <a:spcBef>
                <a:spcPts val="1200"/>
              </a:spcBef>
              <a:spcAft>
                <a:spcPts val="600"/>
              </a:spcAft>
              <a:buNone/>
            </a:pPr>
            <a:r>
              <a:rPr lang="en-US" sz="2800" b="1" dirty="0"/>
              <a:t>Main learning goal: </a:t>
            </a:r>
          </a:p>
          <a:p>
            <a:pPr marL="731520" lvl="1" indent="-365760">
              <a:spcBef>
                <a:spcPts val="0"/>
              </a:spcBef>
              <a:spcAft>
                <a:spcPts val="0"/>
              </a:spcAft>
              <a:buFont typeface="Arial" pitchFamily="34" charset="0"/>
              <a:buChar char="•"/>
            </a:pPr>
            <a:r>
              <a:rPr lang="en-US" sz="2800" dirty="0"/>
              <a:t>Energy in a system is neither created nor destroyed, but it can transfer from object to object and transform from one form to another.</a:t>
            </a:r>
          </a:p>
          <a:p>
            <a:pPr marL="0" indent="0">
              <a:spcBef>
                <a:spcPts val="1200"/>
              </a:spcBef>
              <a:spcAft>
                <a:spcPts val="600"/>
              </a:spcAft>
              <a:buNone/>
            </a:pPr>
            <a:r>
              <a:rPr lang="en-US" sz="2800" b="1" dirty="0"/>
              <a:t>Description of content representation: </a:t>
            </a:r>
          </a:p>
          <a:p>
            <a:pPr marL="731520" indent="-365760">
              <a:spcBef>
                <a:spcPts val="0"/>
              </a:spcBef>
            </a:pPr>
            <a:r>
              <a:rPr lang="en-US" sz="2800" dirty="0"/>
              <a:t>Students model energy transfer and transformation in a system (a gas-powered car) using dried pinto beans representing energy and plastic cups representing different forms of energy.</a:t>
            </a:r>
            <a:endParaRPr lang="en-US" sz="2800" dirty="0">
              <a:solidFill>
                <a:srgbClr val="FF0000"/>
              </a:solidFill>
            </a:endParaRPr>
          </a:p>
        </p:txBody>
      </p:sp>
    </p:spTree>
    <p:extLst>
      <p:ext uri="{BB962C8B-B14F-4D97-AF65-F5344CB8AC3E}">
        <p14:creationId xmlns:p14="http://schemas.microsoft.com/office/powerpoint/2010/main" val="23338833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990600"/>
          </a:xfrm>
        </p:spPr>
        <p:txBody>
          <a:bodyPr>
            <a:noAutofit/>
          </a:bodyPr>
          <a:lstStyle/>
          <a:p>
            <a:r>
              <a:rPr lang="en-US" sz="3800" dirty="0"/>
              <a:t>Does the Content Representation Match the Main Learning Goal?</a:t>
            </a:r>
          </a:p>
        </p:txBody>
      </p:sp>
      <p:sp>
        <p:nvSpPr>
          <p:cNvPr id="3" name="Content Placeholder 2"/>
          <p:cNvSpPr>
            <a:spLocks noGrp="1"/>
          </p:cNvSpPr>
          <p:nvPr>
            <p:ph idx="1"/>
          </p:nvPr>
        </p:nvSpPr>
        <p:spPr>
          <a:xfrm>
            <a:off x="609600" y="1828800"/>
            <a:ext cx="8229600" cy="4876800"/>
          </a:xfrm>
        </p:spPr>
        <p:txBody>
          <a:bodyPr/>
          <a:lstStyle/>
          <a:p>
            <a:pPr marL="0" indent="0">
              <a:spcBef>
                <a:spcPts val="0"/>
              </a:spcBef>
              <a:spcAft>
                <a:spcPts val="1200"/>
              </a:spcAft>
              <a:buNone/>
            </a:pPr>
            <a:r>
              <a:rPr lang="en-US" sz="2800" dirty="0"/>
              <a:t>How did you answer these questions from part 1 of the analysis guide?</a:t>
            </a:r>
          </a:p>
          <a:p>
            <a:pPr marL="548640" indent="-320040">
              <a:spcBef>
                <a:spcPts val="0"/>
              </a:spcBef>
              <a:spcAft>
                <a:spcPts val="300"/>
              </a:spcAft>
              <a:buFont typeface="+mj-lt"/>
              <a:buAutoNum type="arabicPeriod"/>
            </a:pPr>
            <a:r>
              <a:rPr lang="en-US" sz="2800" dirty="0"/>
              <a:t>Is the content representation scientifically accurate?</a:t>
            </a:r>
          </a:p>
          <a:p>
            <a:pPr marL="548640" indent="-320040">
              <a:spcBef>
                <a:spcPts val="0"/>
              </a:spcBef>
              <a:spcAft>
                <a:spcPts val="300"/>
              </a:spcAft>
              <a:buFont typeface="+mj-lt"/>
              <a:buAutoNum type="arabicPeriod"/>
            </a:pPr>
            <a:r>
              <a:rPr lang="en-US" sz="2800" dirty="0"/>
              <a:t>Is it closely matched to the main learning goal?</a:t>
            </a:r>
          </a:p>
          <a:p>
            <a:pPr marL="548640" indent="-320040">
              <a:spcBef>
                <a:spcPts val="0"/>
              </a:spcBef>
              <a:spcAft>
                <a:spcPts val="300"/>
              </a:spcAft>
              <a:buFont typeface="+mj-lt"/>
              <a:buAutoNum type="arabicPeriod"/>
            </a:pPr>
            <a:r>
              <a:rPr lang="en-US" sz="2800" dirty="0"/>
              <a:t>Does it present science ideas to students in  comprehensible ways?</a:t>
            </a:r>
          </a:p>
          <a:p>
            <a:pPr marL="548640" indent="-320040">
              <a:spcBef>
                <a:spcPts val="0"/>
              </a:spcBef>
              <a:spcAft>
                <a:spcPts val="300"/>
              </a:spcAft>
              <a:buFont typeface="+mj-lt"/>
              <a:buAutoNum type="arabicPeriod"/>
            </a:pPr>
            <a:r>
              <a:rPr lang="en-US" sz="2800" dirty="0"/>
              <a:t>Does it reinforce/introduce any misconceptions?</a:t>
            </a:r>
          </a:p>
          <a:p>
            <a:pPr marL="548640" indent="-320040">
              <a:spcBef>
                <a:spcPts val="0"/>
              </a:spcBef>
              <a:spcAft>
                <a:spcPts val="300"/>
              </a:spcAft>
              <a:buFont typeface="+mj-lt"/>
              <a:buAutoNum type="arabicPeriod"/>
            </a:pPr>
            <a:r>
              <a:rPr lang="en-US" sz="2800" dirty="0"/>
              <a:t>Does it address common misconceptions?</a:t>
            </a:r>
          </a:p>
          <a:p>
            <a:pPr marL="548640" indent="-320040">
              <a:spcBef>
                <a:spcPts val="0"/>
              </a:spcBef>
              <a:spcAft>
                <a:spcPts val="300"/>
              </a:spcAft>
              <a:buFont typeface="+mj-lt"/>
              <a:buAutoNum type="arabicPeriod"/>
            </a:pPr>
            <a:r>
              <a:rPr lang="en-US" sz="2800" dirty="0"/>
              <a:t>Does it contain distracting details?</a:t>
            </a:r>
          </a:p>
        </p:txBody>
      </p:sp>
    </p:spTree>
    <p:extLst>
      <p:ext uri="{BB962C8B-B14F-4D97-AF65-F5344CB8AC3E}">
        <p14:creationId xmlns:p14="http://schemas.microsoft.com/office/powerpoint/2010/main" val="25680915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Content Deepening: Focus Question</a:t>
            </a:r>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a:t>Where does energy come from? Where does it go?</a:t>
            </a:r>
          </a:p>
        </p:txBody>
      </p:sp>
    </p:spTree>
    <p:extLst>
      <p:ext uri="{BB962C8B-B14F-4D97-AF65-F5344CB8AC3E}">
        <p14:creationId xmlns:p14="http://schemas.microsoft.com/office/powerpoint/2010/main" val="3233867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077200" cy="990600"/>
          </a:xfrm>
        </p:spPr>
        <p:txBody>
          <a:bodyPr>
            <a:normAutofit fontScale="90000"/>
          </a:bodyPr>
          <a:lstStyle/>
          <a:p>
            <a:br>
              <a:rPr lang="en-US" dirty="0"/>
            </a:br>
            <a:r>
              <a:rPr lang="en-US" sz="4200" dirty="0"/>
              <a:t>Investigation 2: Mumford and Leroy’s </a:t>
            </a:r>
            <a:br>
              <a:rPr lang="en-US" sz="4200" dirty="0"/>
            </a:br>
            <a:r>
              <a:rPr lang="en-US" sz="4200" dirty="0"/>
              <a:t>Big Crash</a:t>
            </a:r>
            <a:br>
              <a:rPr lang="en-US" dirty="0"/>
            </a:br>
            <a:endParaRPr lang="en-US" dirty="0"/>
          </a:p>
        </p:txBody>
      </p:sp>
      <p:pic>
        <p:nvPicPr>
          <p:cNvPr id="6" name="Content Placeholder 5"/>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09600" y="1981200"/>
            <a:ext cx="2743200" cy="1831975"/>
          </a:xfr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29000" y="3048000"/>
            <a:ext cx="2667000" cy="1900428"/>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172200" y="4191000"/>
            <a:ext cx="2572512" cy="1824228"/>
          </a:xfrm>
          <a:prstGeom prst="rect">
            <a:avLst/>
          </a:prstGeom>
        </p:spPr>
      </p:pic>
      <p:sp>
        <p:nvSpPr>
          <p:cNvPr id="9" name="TextBox 8">
            <a:extLst>
              <a:ext uri="{FF2B5EF4-FFF2-40B4-BE49-F238E27FC236}">
                <a16:creationId xmlns:a16="http://schemas.microsoft.com/office/drawing/2014/main" id="{74FC37D3-EAEA-47DB-B667-1775D4E180BB}"/>
              </a:ext>
            </a:extLst>
          </p:cNvPr>
          <p:cNvSpPr txBox="1"/>
          <p:nvPr/>
        </p:nvSpPr>
        <p:spPr>
          <a:xfrm>
            <a:off x="7543800" y="6019800"/>
            <a:ext cx="1274708" cy="246221"/>
          </a:xfrm>
          <a:prstGeom prst="rect">
            <a:avLst/>
          </a:prstGeom>
          <a:noFill/>
        </p:spPr>
        <p:txBody>
          <a:bodyPr wrap="none" rtlCol="0">
            <a:spAutoFit/>
          </a:bodyPr>
          <a:lstStyle/>
          <a:p>
            <a:r>
              <a:rPr lang="en-US" sz="1000" dirty="0">
                <a:latin typeface="Calibri" panose="020F0502020204030204" pitchFamily="34" charset="0"/>
                <a:cs typeface="Calibri" panose="020F0502020204030204" pitchFamily="34" charset="0"/>
              </a:rPr>
              <a:t>Courtesy of BSCS.org</a:t>
            </a:r>
          </a:p>
        </p:txBody>
      </p:sp>
    </p:spTree>
    <p:extLst>
      <p:ext uri="{BB962C8B-B14F-4D97-AF65-F5344CB8AC3E}">
        <p14:creationId xmlns:p14="http://schemas.microsoft.com/office/powerpoint/2010/main" val="3197745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pPr marL="685800"/>
            <a:r>
              <a:rPr lang="en-US" dirty="0"/>
              <a:t>Key Science Idea</a:t>
            </a:r>
          </a:p>
        </p:txBody>
      </p:sp>
      <p:sp>
        <p:nvSpPr>
          <p:cNvPr id="3" name="Content Placeholder 2"/>
          <p:cNvSpPr>
            <a:spLocks noGrp="1"/>
          </p:cNvSpPr>
          <p:nvPr>
            <p:ph idx="1"/>
          </p:nvPr>
        </p:nvSpPr>
        <p:spPr>
          <a:xfrm>
            <a:off x="685800" y="1524000"/>
            <a:ext cx="8001000" cy="4876800"/>
          </a:xfrm>
        </p:spPr>
        <p:txBody>
          <a:bodyPr/>
          <a:lstStyle/>
          <a:p>
            <a:pPr marL="0" indent="0">
              <a:buNone/>
            </a:pPr>
            <a:r>
              <a:rPr lang="en-US" sz="3200" dirty="0">
                <a:solidFill>
                  <a:srgbClr val="000000"/>
                </a:solidFill>
                <a:latin typeface="Calibri" charset="0"/>
              </a:rPr>
              <a:t>All of the energy in Mumford and Leroy’s big crash came from somewhere and went somewhere.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 y="685800"/>
            <a:ext cx="685800" cy="685800"/>
          </a:xfrm>
          <a:prstGeom prst="rect">
            <a:avLst/>
          </a:prstGeom>
        </p:spPr>
      </p:pic>
    </p:spTree>
    <p:extLst>
      <p:ext uri="{BB962C8B-B14F-4D97-AF65-F5344CB8AC3E}">
        <p14:creationId xmlns:p14="http://schemas.microsoft.com/office/powerpoint/2010/main" val="215779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990600"/>
          </a:xfrm>
        </p:spPr>
        <p:txBody>
          <a:bodyPr>
            <a:noAutofit/>
          </a:bodyPr>
          <a:lstStyle/>
          <a:p>
            <a:r>
              <a:rPr lang="en-US" sz="3800" dirty="0"/>
              <a:t>Investigation 2: Mumford and Leroy’s </a:t>
            </a:r>
            <a:br>
              <a:rPr lang="en-US" sz="3800" dirty="0"/>
            </a:br>
            <a:r>
              <a:rPr lang="en-US" sz="3800" dirty="0"/>
              <a:t>Big Crash</a:t>
            </a:r>
          </a:p>
        </p:txBody>
      </p:sp>
      <p:sp>
        <p:nvSpPr>
          <p:cNvPr id="5" name="Content Placeholder 4"/>
          <p:cNvSpPr>
            <a:spLocks noGrp="1"/>
          </p:cNvSpPr>
          <p:nvPr>
            <p:ph idx="1"/>
          </p:nvPr>
        </p:nvSpPr>
        <p:spPr>
          <a:xfrm>
            <a:off x="685800" y="1828800"/>
            <a:ext cx="8001000" cy="4648200"/>
          </a:xfrm>
        </p:spPr>
        <p:txBody>
          <a:bodyPr/>
          <a:lstStyle/>
          <a:p>
            <a:pPr marL="0" indent="0">
              <a:spcBef>
                <a:spcPts val="600"/>
              </a:spcBef>
              <a:buNone/>
            </a:pPr>
            <a:r>
              <a:rPr lang="en-US" sz="3200" dirty="0"/>
              <a:t>To track the energy in Mumford and Leroy’s collision, we’ll use an energy-flow diagram. </a:t>
            </a:r>
          </a:p>
          <a:p>
            <a:pPr marL="0" indent="0">
              <a:spcBef>
                <a:spcPts val="1200"/>
              </a:spcBef>
              <a:buNone/>
            </a:pPr>
            <a:r>
              <a:rPr lang="en-US" sz="3200" dirty="0"/>
              <a:t>This sample energy-flow diagram includes a box with a label and arrows showing where energy comes from and where it goes.</a:t>
            </a:r>
          </a:p>
          <a:p>
            <a:pPr>
              <a:buNone/>
            </a:pPr>
            <a:endParaRPr lang="en-US" dirty="0"/>
          </a:p>
        </p:txBody>
      </p:sp>
      <p:sp>
        <p:nvSpPr>
          <p:cNvPr id="6" name="Rectangle 5"/>
          <p:cNvSpPr/>
          <p:nvPr/>
        </p:nvSpPr>
        <p:spPr>
          <a:xfrm>
            <a:off x="2895600" y="4876800"/>
            <a:ext cx="3048000" cy="1447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solidFill>
                  <a:schemeClr val="tx1"/>
                </a:solidFill>
                <a:latin typeface="Calibri" pitchFamily="34" charset="0"/>
              </a:rPr>
              <a:t>Mumford and Leroy’s Big Crash</a:t>
            </a:r>
          </a:p>
        </p:txBody>
      </p:sp>
      <p:sp>
        <p:nvSpPr>
          <p:cNvPr id="7" name="Right Arrow 6"/>
          <p:cNvSpPr/>
          <p:nvPr/>
        </p:nvSpPr>
        <p:spPr>
          <a:xfrm>
            <a:off x="1371600" y="5334000"/>
            <a:ext cx="1371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rot="-600000">
            <a:off x="6172200" y="4876800"/>
            <a:ext cx="2057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6172200" y="5410200"/>
            <a:ext cx="2057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Arrow 11"/>
          <p:cNvSpPr/>
          <p:nvPr/>
        </p:nvSpPr>
        <p:spPr>
          <a:xfrm rot="600000">
            <a:off x="6172200" y="5943600"/>
            <a:ext cx="2057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10542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990600"/>
          </a:xfrm>
        </p:spPr>
        <p:txBody>
          <a:bodyPr>
            <a:noAutofit/>
          </a:bodyPr>
          <a:lstStyle/>
          <a:p>
            <a:r>
              <a:rPr lang="en-US" sz="3800" dirty="0"/>
              <a:t>Investigation 2: Mumford and Leroy’s </a:t>
            </a:r>
            <a:br>
              <a:rPr lang="en-US" sz="3800" dirty="0"/>
            </a:br>
            <a:r>
              <a:rPr lang="en-US" sz="3800" dirty="0"/>
              <a:t>Big Crash</a:t>
            </a:r>
          </a:p>
        </p:txBody>
      </p:sp>
      <p:sp>
        <p:nvSpPr>
          <p:cNvPr id="5" name="Content Placeholder 4"/>
          <p:cNvSpPr>
            <a:spLocks noGrp="1"/>
          </p:cNvSpPr>
          <p:nvPr>
            <p:ph idx="1"/>
          </p:nvPr>
        </p:nvSpPr>
        <p:spPr>
          <a:xfrm>
            <a:off x="685800" y="1828800"/>
            <a:ext cx="8001000" cy="4648200"/>
          </a:xfrm>
        </p:spPr>
        <p:txBody>
          <a:bodyPr/>
          <a:lstStyle/>
          <a:p>
            <a:pPr marL="365760" indent="-365760">
              <a:spcBef>
                <a:spcPts val="1200"/>
              </a:spcBef>
              <a:buFont typeface="+mj-lt"/>
              <a:buAutoNum type="arabicPeriod"/>
            </a:pPr>
            <a:r>
              <a:rPr lang="en-US" sz="3200" dirty="0"/>
              <a:t>Think about where the energy came from and where it went in the story about Mumford and Leroy’s big crash.</a:t>
            </a:r>
          </a:p>
          <a:p>
            <a:pPr marL="365760" indent="-365760">
              <a:spcBef>
                <a:spcPts val="1200"/>
              </a:spcBef>
              <a:buFont typeface="+mj-lt"/>
              <a:buAutoNum type="arabicPeriod"/>
            </a:pPr>
            <a:r>
              <a:rPr lang="en-US" sz="3200" dirty="0"/>
              <a:t>Review the energy words and sentences you highlighted in the story.</a:t>
            </a:r>
          </a:p>
          <a:p>
            <a:pPr marL="365760" indent="-365760">
              <a:spcBef>
                <a:spcPts val="1200"/>
              </a:spcBef>
              <a:buFont typeface="+mj-lt"/>
              <a:buAutoNum type="arabicPeriod"/>
            </a:pPr>
            <a:r>
              <a:rPr lang="en-US" sz="3200" dirty="0"/>
              <a:t>Pair up and design an energy-flow diagram showing the energy transfers and transformations that happened in the story. Draw your diagrams in your notebooks.</a:t>
            </a:r>
          </a:p>
        </p:txBody>
      </p:sp>
    </p:spTree>
    <p:extLst>
      <p:ext uri="{BB962C8B-B14F-4D97-AF65-F5344CB8AC3E}">
        <p14:creationId xmlns:p14="http://schemas.microsoft.com/office/powerpoint/2010/main" val="23105426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09600"/>
            <a:ext cx="8077200" cy="990600"/>
          </a:xfrm>
        </p:spPr>
        <p:txBody>
          <a:bodyPr>
            <a:noAutofit/>
          </a:bodyPr>
          <a:lstStyle/>
          <a:p>
            <a:r>
              <a:rPr lang="en-US" sz="3800" dirty="0"/>
              <a:t>Investigation 2: Mumford and Leroy’s </a:t>
            </a:r>
            <a:br>
              <a:rPr lang="en-US" sz="3800" dirty="0"/>
            </a:br>
            <a:r>
              <a:rPr lang="en-US" sz="3800" dirty="0"/>
              <a:t>Big Crash</a:t>
            </a:r>
          </a:p>
        </p:txBody>
      </p:sp>
      <p:sp>
        <p:nvSpPr>
          <p:cNvPr id="6" name="Content Placeholder 5"/>
          <p:cNvSpPr>
            <a:spLocks noGrp="1"/>
          </p:cNvSpPr>
          <p:nvPr>
            <p:ph idx="1"/>
          </p:nvPr>
        </p:nvSpPr>
        <p:spPr>
          <a:xfrm>
            <a:off x="609600" y="1905000"/>
            <a:ext cx="8077200" cy="4572000"/>
          </a:xfrm>
        </p:spPr>
        <p:txBody>
          <a:bodyPr/>
          <a:lstStyle/>
          <a:p>
            <a:pPr marL="365760" indent="-365760">
              <a:buFont typeface="+mj-lt"/>
              <a:buAutoNum type="arabicPeriod"/>
            </a:pPr>
            <a:r>
              <a:rPr lang="en-US" sz="3100" dirty="0"/>
              <a:t>As you explain your energy-flow diagram to the group, make sure to include the following:</a:t>
            </a:r>
          </a:p>
          <a:p>
            <a:pPr marL="731520" indent="-365760">
              <a:spcBef>
                <a:spcPts val="1200"/>
              </a:spcBef>
            </a:pPr>
            <a:r>
              <a:rPr lang="en-US" sz="3100" dirty="0"/>
              <a:t>Show where energy transfers and transformations take place in your diagram. </a:t>
            </a:r>
          </a:p>
          <a:p>
            <a:pPr marL="731520" indent="-365760">
              <a:spcBef>
                <a:spcPts val="1200"/>
              </a:spcBef>
            </a:pPr>
            <a:r>
              <a:rPr lang="en-US" sz="3100" dirty="0"/>
              <a:t>Use evidence from the handout to support your ideas.</a:t>
            </a:r>
          </a:p>
          <a:p>
            <a:pPr marL="365760" indent="-365760">
              <a:spcBef>
                <a:spcPts val="1200"/>
              </a:spcBef>
              <a:buFont typeface="+mj-lt"/>
              <a:buAutoNum type="arabicPeriod" startAt="2"/>
            </a:pPr>
            <a:r>
              <a:rPr lang="en-US" sz="3100" dirty="0"/>
              <a:t>As others share their diagrams, be prepared to agree or disagree, ask questions, or add on.</a:t>
            </a:r>
          </a:p>
        </p:txBody>
      </p:sp>
    </p:spTree>
    <p:extLst>
      <p:ext uri="{BB962C8B-B14F-4D97-AF65-F5344CB8AC3E}">
        <p14:creationId xmlns:p14="http://schemas.microsoft.com/office/powerpoint/2010/main" val="323520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381000"/>
            <a:ext cx="8229600" cy="990600"/>
          </a:xfrm>
        </p:spPr>
        <p:txBody>
          <a:bodyPr>
            <a:normAutofit fontScale="90000"/>
          </a:bodyPr>
          <a:lstStyle/>
          <a:p>
            <a:pPr eaLnBrk="1" fontAlgn="auto" hangingPunct="1">
              <a:spcAft>
                <a:spcPts val="0"/>
              </a:spcAft>
              <a:defRPr/>
            </a:pPr>
            <a:br>
              <a:rPr lang="en-US" dirty="0"/>
            </a:br>
            <a:r>
              <a:rPr lang="en-US" sz="4400" dirty="0"/>
              <a:t>Norms for Working Together: The Basics</a:t>
            </a:r>
            <a:br>
              <a:rPr lang="en-US" sz="4400" dirty="0"/>
            </a:br>
            <a:endParaRPr lang="en-US" sz="4400" dirty="0"/>
          </a:p>
        </p:txBody>
      </p:sp>
      <p:sp>
        <p:nvSpPr>
          <p:cNvPr id="115715" name="Rectangle 3"/>
          <p:cNvSpPr>
            <a:spLocks noGrp="1" noChangeArrowheads="1"/>
          </p:cNvSpPr>
          <p:nvPr>
            <p:ph idx="1"/>
          </p:nvPr>
        </p:nvSpPr>
        <p:spPr>
          <a:xfrm>
            <a:off x="533400" y="2323073"/>
            <a:ext cx="8229600" cy="4306327"/>
          </a:xfrm>
        </p:spPr>
        <p:txBody>
          <a:bodyPr rtlCol="0">
            <a:normAutofit lnSpcReduction="10000"/>
          </a:bodyPr>
          <a:lstStyle/>
          <a:p>
            <a:pPr marL="0" indent="0" eaLnBrk="1" fontAlgn="auto" hangingPunct="1">
              <a:spcAft>
                <a:spcPts val="0"/>
              </a:spcAft>
              <a:buFont typeface="Arial" pitchFamily="34" charset="0"/>
              <a:buNone/>
              <a:defRPr/>
            </a:pPr>
            <a:r>
              <a:rPr lang="en-US" sz="2800" b="1" dirty="0"/>
              <a:t>The Basics</a:t>
            </a:r>
          </a:p>
          <a:p>
            <a:pPr marL="342900" marR="0" lvl="0" indent="-342900">
              <a:spcBef>
                <a:spcPts val="600"/>
              </a:spcBef>
              <a:spcAft>
                <a:spcPts val="0"/>
              </a:spcAft>
              <a:buFont typeface="Symbol"/>
              <a:buChar char=""/>
            </a:pPr>
            <a:r>
              <a:rPr lang="en-US" sz="2800" dirty="0">
                <a:solidFill>
                  <a:srgbClr val="292934"/>
                </a:solidFill>
              </a:rPr>
              <a:t>Arrive prepared and on time; stay for the duration; return from breaks on time.</a:t>
            </a:r>
            <a:endParaRPr lang="en-US" sz="2800" dirty="0"/>
          </a:p>
          <a:p>
            <a:pPr marL="342900" marR="0" lvl="0" indent="-342900">
              <a:spcBef>
                <a:spcPts val="600"/>
              </a:spcBef>
              <a:spcAft>
                <a:spcPts val="0"/>
              </a:spcAft>
              <a:buFont typeface="Symbol"/>
              <a:buChar char=""/>
            </a:pPr>
            <a:r>
              <a:rPr lang="en-US" sz="2800" dirty="0">
                <a:solidFill>
                  <a:srgbClr val="292934"/>
                </a:solidFill>
              </a:rPr>
              <a:t>Remain attentive, thoughtful, and respectful; engage and be present.</a:t>
            </a:r>
            <a:endParaRPr lang="en-US" sz="2800" dirty="0"/>
          </a:p>
          <a:p>
            <a:pPr marL="342900" marR="0" lvl="0" indent="-342900">
              <a:spcBef>
                <a:spcPts val="600"/>
              </a:spcBef>
              <a:spcAft>
                <a:spcPts val="0"/>
              </a:spcAft>
              <a:buFont typeface="Symbol"/>
              <a:buChar char=""/>
            </a:pPr>
            <a:r>
              <a:rPr lang="en-US" sz="2800" dirty="0">
                <a:solidFill>
                  <a:srgbClr val="292934"/>
                </a:solidFill>
              </a:rPr>
              <a:t>Eliminate interruptions (turn off cell phones, email, and other electronic devices; avoid sidebar conversations).</a:t>
            </a:r>
            <a:endParaRPr lang="en-US" sz="2800" dirty="0"/>
          </a:p>
          <a:p>
            <a:pPr marL="342900" marR="0" lvl="0" indent="-342900">
              <a:spcBef>
                <a:spcPts val="600"/>
              </a:spcBef>
              <a:spcAft>
                <a:spcPts val="0"/>
              </a:spcAft>
              <a:buFont typeface="Symbol"/>
              <a:buChar char=""/>
            </a:pPr>
            <a:r>
              <a:rPr lang="en-US" sz="2800" dirty="0">
                <a:solidFill>
                  <a:srgbClr val="292934"/>
                </a:solidFill>
              </a:rPr>
              <a:t>Make room for everyone to participate (monitor your floor time).</a:t>
            </a:r>
            <a:endParaRPr lang="en-US" sz="28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533400" y="1295399"/>
            <a:ext cx="82296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800" b="1" dirty="0">
                <a:solidFill>
                  <a:srgbClr val="000000"/>
                </a:solidFill>
                <a:latin typeface="Calibri" panose="020F0502020204030204" pitchFamily="34" charset="0"/>
              </a:rPr>
              <a:t>Purpose: </a:t>
            </a:r>
            <a:r>
              <a:rPr lang="en-US" altLang="en-US" sz="28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3479014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1143000"/>
          </a:xfrm>
        </p:spPr>
        <p:txBody>
          <a:bodyPr>
            <a:noAutofit/>
          </a:bodyPr>
          <a:lstStyle/>
          <a:p>
            <a:r>
              <a:rPr lang="en-US" sz="3800" dirty="0"/>
              <a:t>Investigation 2: Mumford and Leroy’s </a:t>
            </a:r>
            <a:br>
              <a:rPr lang="en-US" sz="3800" dirty="0"/>
            </a:br>
            <a:r>
              <a:rPr lang="en-US" sz="3800" dirty="0"/>
              <a:t>Big Crash</a:t>
            </a:r>
            <a:endParaRPr lang="en-US" sz="3800" dirty="0">
              <a:latin typeface="Calibri" charset="0"/>
            </a:endParaRPr>
          </a:p>
        </p:txBody>
      </p:sp>
      <p:sp>
        <p:nvSpPr>
          <p:cNvPr id="5" name="TextBox 4"/>
          <p:cNvSpPr txBox="1"/>
          <p:nvPr/>
        </p:nvSpPr>
        <p:spPr>
          <a:xfrm>
            <a:off x="762000" y="4800600"/>
            <a:ext cx="8077200" cy="1569660"/>
          </a:xfrm>
          <a:prstGeom prst="rect">
            <a:avLst/>
          </a:prstGeom>
          <a:noFill/>
        </p:spPr>
        <p:txBody>
          <a:bodyPr wrap="square" rtlCol="0">
            <a:spAutoFit/>
          </a:bodyPr>
          <a:lstStyle/>
          <a:p>
            <a:r>
              <a:rPr lang="en-US" sz="3200" dirty="0">
                <a:latin typeface="Calibri" pitchFamily="34" charset="0"/>
              </a:rPr>
              <a:t>Does your energy-flow diagram look something like this? Do you want to make any changes to your diagram? </a:t>
            </a:r>
          </a:p>
        </p:txBody>
      </p:sp>
      <p:pic>
        <p:nvPicPr>
          <p:cNvPr id="6" name="Content Placeholder 5" descr="Screen Clipping"/>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l="5142" t="9745" r="6440" b="7149"/>
          <a:stretch/>
        </p:blipFill>
        <p:spPr>
          <a:xfrm>
            <a:off x="573741" y="1762789"/>
            <a:ext cx="7931944" cy="2951421"/>
          </a:xfrm>
        </p:spPr>
      </p:pic>
    </p:spTree>
    <p:extLst>
      <p:ext uri="{BB962C8B-B14F-4D97-AF65-F5344CB8AC3E}">
        <p14:creationId xmlns:p14="http://schemas.microsoft.com/office/powerpoint/2010/main" val="2370255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382000" cy="990600"/>
          </a:xfrm>
        </p:spPr>
        <p:txBody>
          <a:bodyPr>
            <a:noAutofit/>
          </a:bodyPr>
          <a:lstStyle/>
          <a:p>
            <a:r>
              <a:rPr lang="en-US" sz="3800" dirty="0"/>
              <a:t>Reflect Content Deepening Focus Question</a:t>
            </a:r>
          </a:p>
        </p:txBody>
      </p:sp>
      <p:sp>
        <p:nvSpPr>
          <p:cNvPr id="3" name="Content Placeholder 2"/>
          <p:cNvSpPr>
            <a:spLocks noGrp="1"/>
          </p:cNvSpPr>
          <p:nvPr>
            <p:ph idx="1"/>
          </p:nvPr>
        </p:nvSpPr>
        <p:spPr>
          <a:xfrm>
            <a:off x="533400" y="1600200"/>
            <a:ext cx="8153400" cy="4876800"/>
          </a:xfrm>
        </p:spPr>
        <p:txBody>
          <a:bodyPr/>
          <a:lstStyle/>
          <a:p>
            <a:pPr marL="0" indent="0">
              <a:buNone/>
            </a:pPr>
            <a:r>
              <a:rPr lang="en-US" sz="3200" dirty="0"/>
              <a:t>Where does energy come from? Where does it go?</a:t>
            </a:r>
          </a:p>
        </p:txBody>
      </p:sp>
    </p:spTree>
    <p:extLst>
      <p:ext uri="{BB962C8B-B14F-4D97-AF65-F5344CB8AC3E}">
        <p14:creationId xmlns:p14="http://schemas.microsoft.com/office/powerpoint/2010/main" val="32338679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pPr marL="685800"/>
            <a:r>
              <a:rPr lang="en-US" dirty="0"/>
              <a:t>Key Science Ideas</a:t>
            </a:r>
          </a:p>
        </p:txBody>
      </p:sp>
      <p:sp>
        <p:nvSpPr>
          <p:cNvPr id="3" name="Content Placeholder 2"/>
          <p:cNvSpPr>
            <a:spLocks noGrp="1"/>
          </p:cNvSpPr>
          <p:nvPr>
            <p:ph idx="1"/>
          </p:nvPr>
        </p:nvSpPr>
        <p:spPr>
          <a:xfrm>
            <a:off x="609600" y="1371600"/>
            <a:ext cx="8305800" cy="5181600"/>
          </a:xfrm>
        </p:spPr>
        <p:txBody>
          <a:bodyPr/>
          <a:lstStyle/>
          <a:p>
            <a:pPr marL="365760" lvl="1" indent="-365760">
              <a:spcBef>
                <a:spcPts val="600"/>
              </a:spcBef>
            </a:pPr>
            <a:r>
              <a:rPr lang="en-US" sz="2900" dirty="0"/>
              <a:t>Energy is conserved in a system. It can’t be created or destroyed, but it can undergo many changes. </a:t>
            </a:r>
          </a:p>
          <a:p>
            <a:pPr marL="365760" lvl="1" indent="-365760">
              <a:spcBef>
                <a:spcPts val="1200"/>
              </a:spcBef>
            </a:pPr>
            <a:r>
              <a:rPr lang="en-US" sz="2900" dirty="0"/>
              <a:t>Energy can transfer from object to object or transform from one form to another.</a:t>
            </a:r>
          </a:p>
          <a:p>
            <a:pPr marL="365760" lvl="1" indent="-365760">
              <a:spcBef>
                <a:spcPts val="1200"/>
              </a:spcBef>
            </a:pPr>
            <a:r>
              <a:rPr lang="en-US" sz="2900" dirty="0"/>
              <a:t>Ultimately, all energy transforms into heat, which spreads out into the atmosphere.</a:t>
            </a:r>
          </a:p>
          <a:p>
            <a:pPr marL="365760" lvl="1" indent="-365760">
              <a:spcBef>
                <a:spcPts val="1200"/>
              </a:spcBef>
            </a:pPr>
            <a:r>
              <a:rPr lang="en-US" sz="2900" dirty="0"/>
              <a:t>An energy-flow diagram tracks the energy transfers and transformations that occur in interactions within a system. In other words, it can show where energy comes from and where it goes.</a:t>
            </a:r>
          </a:p>
          <a:p>
            <a:pPr marL="365760" lvl="1" indent="-365760">
              <a:spcBef>
                <a:spcPts val="600"/>
              </a:spcBef>
            </a:pPr>
            <a:endParaRPr lang="en-US" sz="28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 y="609600"/>
            <a:ext cx="685800" cy="685800"/>
          </a:xfrm>
          <a:prstGeom prst="rect">
            <a:avLst/>
          </a:prstGeom>
        </p:spPr>
      </p:pic>
    </p:spTree>
    <p:extLst>
      <p:ext uri="{BB962C8B-B14F-4D97-AF65-F5344CB8AC3E}">
        <p14:creationId xmlns:p14="http://schemas.microsoft.com/office/powerpoint/2010/main" val="421793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06624"/>
          </a:xfrm>
        </p:spPr>
        <p:txBody>
          <a:bodyPr/>
          <a:lstStyle/>
          <a:p>
            <a:r>
              <a:rPr lang="en-US" dirty="0"/>
              <a:t>Summarizing Today’s Work</a:t>
            </a:r>
          </a:p>
        </p:txBody>
      </p:sp>
      <p:sp>
        <p:nvSpPr>
          <p:cNvPr id="3" name="Content Placeholder 2"/>
          <p:cNvSpPr>
            <a:spLocks noGrp="1"/>
          </p:cNvSpPr>
          <p:nvPr>
            <p:ph idx="1"/>
          </p:nvPr>
        </p:nvSpPr>
        <p:spPr>
          <a:xfrm>
            <a:off x="457200" y="1371600"/>
            <a:ext cx="8534400" cy="5334000"/>
          </a:xfrm>
        </p:spPr>
        <p:txBody>
          <a:bodyPr/>
          <a:lstStyle/>
          <a:p>
            <a:pPr marL="365760" indent="-365760">
              <a:spcBef>
                <a:spcPts val="0"/>
              </a:spcBef>
              <a:buAutoNum type="arabicPeriod"/>
            </a:pPr>
            <a:r>
              <a:rPr lang="en-US" sz="2800" dirty="0"/>
              <a:t>Think about the Science Content Storyline Lens strategies we’ve studied so far:</a:t>
            </a:r>
          </a:p>
          <a:p>
            <a:pPr marL="365760" indent="-365760">
              <a:spcBef>
                <a:spcPts val="23000"/>
              </a:spcBef>
              <a:buFont typeface="+mj-lt"/>
              <a:buAutoNum type="arabicPeriod" startAt="2"/>
            </a:pPr>
            <a:r>
              <a:rPr lang="en-US" sz="2800" dirty="0"/>
              <a:t>Think about your science-content-learning work today.</a:t>
            </a:r>
          </a:p>
          <a:p>
            <a:pPr marL="365760" indent="-365760">
              <a:buAutoNum type="arabicPeriod" startAt="2"/>
            </a:pPr>
            <a:r>
              <a:rPr lang="en-US" sz="2800" b="1" dirty="0"/>
              <a:t>Reflect: </a:t>
            </a:r>
            <a:r>
              <a:rPr lang="en-US" sz="2800" dirty="0"/>
              <a:t>What ideas or questions do you want to remember from today and refer back to? </a:t>
            </a:r>
          </a:p>
        </p:txBody>
      </p:sp>
      <p:sp>
        <p:nvSpPr>
          <p:cNvPr id="5" name="Content Placeholder 3"/>
          <p:cNvSpPr txBox="1">
            <a:spLocks/>
          </p:cNvSpPr>
          <p:nvPr/>
        </p:nvSpPr>
        <p:spPr bwMode="auto">
          <a:xfrm>
            <a:off x="533400" y="2438400"/>
            <a:ext cx="8229600" cy="2603790"/>
          </a:xfrm>
          <a:prstGeom prst="rect">
            <a:avLst/>
          </a:prstGeom>
          <a:noFill/>
          <a:ln w="47625">
            <a:solidFill>
              <a:schemeClr val="accent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marL="620713" marR="0" lvl="0" indent="-287338" algn="l" defTabSz="914400" rtl="0" eaLnBrk="0" fontAlgn="base" latinLnBrk="0" hangingPunct="0">
              <a:lnSpc>
                <a:spcPct val="100000"/>
              </a:lnSpc>
              <a:spcBef>
                <a:spcPct val="20000"/>
              </a:spcBef>
              <a:spcAft>
                <a:spcPct val="0"/>
              </a:spcAft>
              <a:buClr>
                <a:schemeClr val="accent1"/>
              </a:buClr>
              <a:buSzPct val="85000"/>
              <a:buFont typeface="Arial" charset="0"/>
              <a:buNone/>
              <a:tabLst/>
              <a:defRPr/>
            </a:pPr>
            <a:r>
              <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rPr>
              <a:t>A—Identify one main learning goal.</a:t>
            </a:r>
          </a:p>
          <a:p>
            <a:pPr marL="620713" marR="0" lvl="0" indent="-287338" algn="l" defTabSz="914400" rtl="0" eaLnBrk="0" fontAlgn="base" latinLnBrk="0" hangingPunct="0">
              <a:lnSpc>
                <a:spcPct val="100000"/>
              </a:lnSpc>
              <a:spcBef>
                <a:spcPct val="20000"/>
              </a:spcBef>
              <a:spcAft>
                <a:spcPct val="0"/>
              </a:spcAft>
              <a:buClr>
                <a:schemeClr val="accent1"/>
              </a:buClr>
              <a:buSzPct val="85000"/>
              <a:buFont typeface="Arial" charset="0"/>
              <a:buNone/>
              <a:tabLst/>
              <a:defRPr/>
            </a:pPr>
            <a:r>
              <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rPr>
              <a:t>B—Set the purpose with a focus question or goal statement.</a:t>
            </a:r>
          </a:p>
          <a:p>
            <a:pPr marL="620713" marR="0" lvl="0" indent="-287338" algn="l" defTabSz="914400" rtl="0" eaLnBrk="0" fontAlgn="base" latinLnBrk="0" hangingPunct="0">
              <a:lnSpc>
                <a:spcPct val="100000"/>
              </a:lnSpc>
              <a:spcBef>
                <a:spcPct val="20000"/>
              </a:spcBef>
              <a:spcAft>
                <a:spcPct val="0"/>
              </a:spcAft>
              <a:buClr>
                <a:schemeClr val="accent1"/>
              </a:buClr>
              <a:buSzPct val="85000"/>
              <a:buFont typeface="Arial" charset="0"/>
              <a:buNone/>
              <a:tabLst/>
              <a:defRPr/>
            </a:pPr>
            <a:r>
              <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rPr>
              <a:t>C—Select activities that are matched to the learning goal.</a:t>
            </a:r>
          </a:p>
          <a:p>
            <a:pPr marL="620713" marR="0" lvl="0" indent="-287338" algn="l" defTabSz="914400" rtl="0" eaLnBrk="0" fontAlgn="base" latinLnBrk="0" hangingPunct="0">
              <a:lnSpc>
                <a:spcPct val="100000"/>
              </a:lnSpc>
              <a:spcBef>
                <a:spcPct val="20000"/>
              </a:spcBef>
              <a:spcAft>
                <a:spcPct val="0"/>
              </a:spcAft>
              <a:buClr>
                <a:schemeClr val="accent1"/>
              </a:buClr>
              <a:buSzPct val="85000"/>
              <a:buFont typeface="Arial" charset="0"/>
              <a:buNone/>
              <a:tabLst>
                <a:tab pos="338138" algn="l"/>
              </a:tabLst>
              <a:defRPr/>
            </a:pPr>
            <a:r>
              <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rPr>
              <a:t>D—Select content representations and models matched to the learning goal and engage students in their use.</a:t>
            </a:r>
          </a:p>
          <a:p>
            <a:pPr marL="620713" marR="0" lvl="0" indent="-287338" algn="l" defTabSz="914400" rtl="0" eaLnBrk="0" fontAlgn="base" latinLnBrk="0" hangingPunct="0">
              <a:lnSpc>
                <a:spcPct val="100000"/>
              </a:lnSpc>
              <a:spcBef>
                <a:spcPct val="20000"/>
              </a:spcBef>
              <a:spcAft>
                <a:spcPct val="0"/>
              </a:spcAft>
              <a:buClr>
                <a:schemeClr val="accent1"/>
              </a:buClr>
              <a:buSzPct val="85000"/>
              <a:buFont typeface="Arial" charset="0"/>
              <a:buNone/>
              <a:tabLst/>
              <a:defRPr/>
            </a:pPr>
            <a:r>
              <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rPr>
              <a:t>I—Summarize key science ideas.</a:t>
            </a:r>
          </a:p>
        </p:txBody>
      </p:sp>
    </p:spTree>
    <p:extLst>
      <p:ext uri="{BB962C8B-B14F-4D97-AF65-F5344CB8AC3E}">
        <p14:creationId xmlns:p14="http://schemas.microsoft.com/office/powerpoint/2010/main" val="42181160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normAutofit/>
          </a:bodyPr>
          <a:lstStyle/>
          <a:p>
            <a:r>
              <a:rPr lang="en-US" dirty="0"/>
              <a:t>Homework</a:t>
            </a:r>
          </a:p>
        </p:txBody>
      </p:sp>
      <p:sp>
        <p:nvSpPr>
          <p:cNvPr id="84994" name="Content Placeholder 2"/>
          <p:cNvSpPr>
            <a:spLocks noGrp="1"/>
          </p:cNvSpPr>
          <p:nvPr>
            <p:ph idx="1"/>
          </p:nvPr>
        </p:nvSpPr>
        <p:spPr>
          <a:xfrm>
            <a:off x="457200" y="1447800"/>
            <a:ext cx="8229600" cy="4876800"/>
          </a:xfrm>
        </p:spPr>
        <p:txBody>
          <a:bodyPr/>
          <a:lstStyle/>
          <a:p>
            <a:pPr marL="365760" indent="-365760">
              <a:spcBef>
                <a:spcPts val="600"/>
              </a:spcBef>
              <a:spcAft>
                <a:spcPts val="600"/>
              </a:spcAft>
            </a:pPr>
            <a:r>
              <a:rPr lang="en-US" sz="3200" dirty="0"/>
              <a:t>Read about SCSL strategies F, G, and H in the STeLLA strategies booklet and complete the </a:t>
            </a:r>
            <a:br>
              <a:rPr lang="en-US" sz="3200" dirty="0"/>
            </a:br>
            <a:r>
              <a:rPr lang="en-US" sz="3200" dirty="0"/>
              <a:t>Z-fold summary chart for these strategies.</a:t>
            </a:r>
          </a:p>
          <a:p>
            <a:pPr marL="365760" indent="-365760">
              <a:spcBef>
                <a:spcPts val="600"/>
              </a:spcBef>
              <a:spcAft>
                <a:spcPts val="600"/>
              </a:spcAft>
            </a:pPr>
            <a:r>
              <a:rPr lang="en-US" sz="3200" dirty="0"/>
              <a:t>Be ready to share your assigned lesson in the Energy Transfer (ET) lesson series. </a:t>
            </a:r>
          </a:p>
          <a:p>
            <a:pPr marL="365760" indent="-365760">
              <a:spcBef>
                <a:spcPts val="600"/>
              </a:spcBef>
              <a:spcAft>
                <a:spcPts val="600"/>
              </a:spcAft>
            </a:pPr>
            <a:r>
              <a:rPr lang="en-US" sz="3200" dirty="0"/>
              <a:t>Bring your calendar for the academic year so we can schedule the dates for our school-year study-group meetings!  </a:t>
            </a:r>
          </a:p>
          <a:p>
            <a:endParaRPr lang="en-US" sz="28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2422963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533400" y="381000"/>
            <a:ext cx="8153400" cy="990600"/>
          </a:xfrm>
        </p:spPr>
        <p:txBody>
          <a:bodyPr>
            <a:normAutofit/>
          </a:bodyPr>
          <a:lstStyle/>
          <a:p>
            <a:r>
              <a:rPr lang="en-US" dirty="0"/>
              <a:t>Reflections on Today’s Session </a:t>
            </a:r>
          </a:p>
        </p:txBody>
      </p:sp>
      <p:sp>
        <p:nvSpPr>
          <p:cNvPr id="18435" name="Rectangle 3"/>
          <p:cNvSpPr>
            <a:spLocks noGrp="1" noChangeArrowheads="1"/>
          </p:cNvSpPr>
          <p:nvPr>
            <p:ph idx="1"/>
          </p:nvPr>
        </p:nvSpPr>
        <p:spPr>
          <a:xfrm>
            <a:off x="533400" y="1295400"/>
            <a:ext cx="8153400" cy="5257800"/>
          </a:xfrm>
        </p:spPr>
        <p:txBody>
          <a:bodyPr>
            <a:noAutofit/>
          </a:bodyPr>
          <a:lstStyle/>
          <a:p>
            <a:pPr marL="365760" indent="-365760">
              <a:spcBef>
                <a:spcPts val="600"/>
              </a:spcBef>
            </a:pPr>
            <a:r>
              <a:rPr lang="en-US" sz="3000" dirty="0"/>
              <a:t>What are your reactions to the strategy of selecting content representations and models that are matched to the lesson’s main learning goal? </a:t>
            </a:r>
          </a:p>
          <a:p>
            <a:pPr marL="365760" indent="-365760">
              <a:spcBef>
                <a:spcPts val="600"/>
              </a:spcBef>
            </a:pPr>
            <a:r>
              <a:rPr lang="en-US" sz="3000" dirty="0"/>
              <a:t>What is something new you’ve learned about energy transfer? Did your content-representation analyses support this learning in any way? </a:t>
            </a:r>
          </a:p>
          <a:p>
            <a:pPr marL="365760" indent="-365760">
              <a:spcBef>
                <a:spcPts val="600"/>
              </a:spcBef>
            </a:pPr>
            <a:r>
              <a:rPr lang="en-US" sz="3000" dirty="0"/>
              <a:t>Provide feedback about today’s session and the PD program so far (likes, dislikes, questions, concerns, and suggestions).</a:t>
            </a:r>
          </a:p>
          <a:p>
            <a:endParaRPr lang="en-US" sz="2800" dirty="0"/>
          </a:p>
          <a:p>
            <a:pPr marL="0" indent="0">
              <a:buNone/>
            </a:pPr>
            <a:endParaRPr lang="en-US" sz="2400" dirty="0"/>
          </a:p>
        </p:txBody>
      </p:sp>
    </p:spTree>
    <p:extLst>
      <p:ext uri="{BB962C8B-B14F-4D97-AF65-F5344CB8AC3E}">
        <p14:creationId xmlns:p14="http://schemas.microsoft.com/office/powerpoint/2010/main" val="19997020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381000"/>
            <a:ext cx="8229600" cy="990600"/>
          </a:xfrm>
        </p:spPr>
        <p:txBody>
          <a:bodyPr>
            <a:normAutofit fontScale="90000"/>
          </a:bodyPr>
          <a:lstStyle/>
          <a:p>
            <a:pPr eaLnBrk="1" fontAlgn="auto" hangingPunct="1">
              <a:spcAft>
                <a:spcPts val="0"/>
              </a:spcAft>
              <a:defRPr/>
            </a:pPr>
            <a:br>
              <a:rPr lang="en-US" dirty="0"/>
            </a:br>
            <a:r>
              <a:rPr lang="en-US" sz="4400" dirty="0"/>
              <a:t>Norms for Working Together: The Basics</a:t>
            </a:r>
            <a:br>
              <a:rPr lang="en-US" sz="4400" dirty="0"/>
            </a:br>
            <a:endParaRPr lang="en-US" sz="4400" dirty="0"/>
          </a:p>
        </p:txBody>
      </p:sp>
      <p:sp>
        <p:nvSpPr>
          <p:cNvPr id="115715" name="Rectangle 3"/>
          <p:cNvSpPr>
            <a:spLocks noGrp="1" noChangeArrowheads="1"/>
          </p:cNvSpPr>
          <p:nvPr>
            <p:ph idx="1"/>
          </p:nvPr>
        </p:nvSpPr>
        <p:spPr>
          <a:xfrm>
            <a:off x="533400" y="2323073"/>
            <a:ext cx="8229600" cy="4306327"/>
          </a:xfrm>
        </p:spPr>
        <p:txBody>
          <a:bodyPr rtlCol="0">
            <a:normAutofit lnSpcReduction="10000"/>
          </a:bodyPr>
          <a:lstStyle/>
          <a:p>
            <a:pPr marL="0" indent="0" eaLnBrk="1" fontAlgn="auto" hangingPunct="1">
              <a:spcAft>
                <a:spcPts val="0"/>
              </a:spcAft>
              <a:buFont typeface="Arial" pitchFamily="34" charset="0"/>
              <a:buNone/>
              <a:defRPr/>
            </a:pPr>
            <a:r>
              <a:rPr lang="en-US" sz="2800" b="1" dirty="0"/>
              <a:t>The Basics</a:t>
            </a:r>
          </a:p>
          <a:p>
            <a:pPr marL="342900" marR="0" lvl="0" indent="-342900">
              <a:spcBef>
                <a:spcPts val="600"/>
              </a:spcBef>
              <a:spcAft>
                <a:spcPts val="0"/>
              </a:spcAft>
              <a:buFont typeface="Symbol"/>
              <a:buChar char=""/>
            </a:pPr>
            <a:r>
              <a:rPr lang="en-US" sz="2800" dirty="0">
                <a:solidFill>
                  <a:srgbClr val="292934"/>
                </a:solidFill>
              </a:rPr>
              <a:t>Arrive prepared and on time; stay for the duration; return from breaks on time.</a:t>
            </a:r>
            <a:endParaRPr lang="en-US" sz="2800" dirty="0"/>
          </a:p>
          <a:p>
            <a:pPr marL="342900" marR="0" lvl="0" indent="-342900">
              <a:spcBef>
                <a:spcPts val="600"/>
              </a:spcBef>
              <a:spcAft>
                <a:spcPts val="0"/>
              </a:spcAft>
              <a:buFont typeface="Symbol"/>
              <a:buChar char=""/>
            </a:pPr>
            <a:r>
              <a:rPr lang="en-US" sz="2800" dirty="0">
                <a:solidFill>
                  <a:srgbClr val="292934"/>
                </a:solidFill>
              </a:rPr>
              <a:t>Remain attentive, thoughtful, and respectful; engage and be present.</a:t>
            </a:r>
            <a:endParaRPr lang="en-US" sz="2800" dirty="0"/>
          </a:p>
          <a:p>
            <a:pPr marL="342900" marR="0" lvl="0" indent="-342900">
              <a:spcBef>
                <a:spcPts val="600"/>
              </a:spcBef>
              <a:spcAft>
                <a:spcPts val="0"/>
              </a:spcAft>
              <a:buFont typeface="Symbol"/>
              <a:buChar char=""/>
            </a:pPr>
            <a:r>
              <a:rPr lang="en-US" sz="2800" dirty="0">
                <a:solidFill>
                  <a:srgbClr val="292934"/>
                </a:solidFill>
              </a:rPr>
              <a:t>Eliminate interruptions (turn off cell phones, email, and other electronic devices; avoid sidebar conversations).</a:t>
            </a:r>
            <a:endParaRPr lang="en-US" sz="2800" dirty="0"/>
          </a:p>
          <a:p>
            <a:pPr marL="342900" marR="0" lvl="0" indent="-342900">
              <a:spcBef>
                <a:spcPts val="600"/>
              </a:spcBef>
              <a:spcAft>
                <a:spcPts val="0"/>
              </a:spcAft>
              <a:buFont typeface="Symbol"/>
              <a:buChar char=""/>
            </a:pPr>
            <a:r>
              <a:rPr lang="en-US" sz="2800" dirty="0">
                <a:solidFill>
                  <a:srgbClr val="292934"/>
                </a:solidFill>
              </a:rPr>
              <a:t>Make room for everyone to participate (monitor your floor time).</a:t>
            </a:r>
            <a:endParaRPr lang="en-US" sz="28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533400" y="1295399"/>
            <a:ext cx="8229600"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800" b="1" dirty="0">
                <a:solidFill>
                  <a:srgbClr val="000000"/>
                </a:solidFill>
                <a:latin typeface="Calibri" panose="020F0502020204030204" pitchFamily="34" charset="0"/>
              </a:rPr>
              <a:t>Purpose: </a:t>
            </a:r>
            <a:r>
              <a:rPr lang="en-US" altLang="en-US" sz="28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2786413975"/>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304800"/>
            <a:ext cx="8210551" cy="990600"/>
          </a:xfrm>
        </p:spPr>
        <p:txBody>
          <a:bodyPr>
            <a:normAutofit fontScale="90000"/>
          </a:bodyPr>
          <a:lstStyle/>
          <a:p>
            <a:pPr eaLnBrk="1" fontAlgn="auto" hangingPunct="1">
              <a:spcAft>
                <a:spcPts val="0"/>
              </a:spcAft>
              <a:defRPr/>
            </a:pPr>
            <a:br>
              <a:rPr lang="en-US" dirty="0"/>
            </a:br>
            <a:r>
              <a:rPr lang="en-US" sz="4400" dirty="0"/>
              <a:t>Norms for Working Together: The Heart </a:t>
            </a:r>
            <a:br>
              <a:rPr lang="en-US" sz="4400" dirty="0"/>
            </a:br>
            <a:endParaRPr lang="en-US" sz="4400" dirty="0"/>
          </a:p>
        </p:txBody>
      </p:sp>
      <p:sp>
        <p:nvSpPr>
          <p:cNvPr id="115715" name="Rectangle 3"/>
          <p:cNvSpPr>
            <a:spLocks noGrp="1" noChangeArrowheads="1"/>
          </p:cNvSpPr>
          <p:nvPr>
            <p:ph idx="1"/>
          </p:nvPr>
        </p:nvSpPr>
        <p:spPr>
          <a:xfrm>
            <a:off x="533400" y="2332038"/>
            <a:ext cx="8229600" cy="4297362"/>
          </a:xfrm>
        </p:spPr>
        <p:txBody>
          <a:bodyPr rtlCol="0">
            <a:normAutofit fontScale="92500" lnSpcReduction="20000"/>
          </a:bodyPr>
          <a:lstStyle/>
          <a:p>
            <a:pPr marL="0" indent="0" eaLnBrk="1" fontAlgn="auto" hangingPunct="1">
              <a:spcAft>
                <a:spcPts val="0"/>
              </a:spcAft>
              <a:buFont typeface="Arial" pitchFamily="34" charset="0"/>
              <a:buNone/>
              <a:defRPr/>
            </a:pPr>
            <a:r>
              <a:rPr lang="en-US" sz="2800" b="1" dirty="0"/>
              <a:t>The Heart of RESPeCT Lesson Analysis and Content </a:t>
            </a:r>
            <a:br>
              <a:rPr lang="en-US" sz="2800" b="1" dirty="0"/>
            </a:br>
            <a:r>
              <a:rPr lang="en-US" sz="2800" b="1" dirty="0"/>
              <a:t>Deepening</a:t>
            </a:r>
          </a:p>
          <a:p>
            <a:pPr marL="342900" marR="0" lvl="0" indent="-342900">
              <a:lnSpc>
                <a:spcPct val="110000"/>
              </a:lnSpc>
              <a:spcBef>
                <a:spcPts val="600"/>
              </a:spcBef>
              <a:spcAft>
                <a:spcPts val="0"/>
              </a:spcAft>
              <a:buFont typeface="Symbol"/>
              <a:buChar char=""/>
            </a:pPr>
            <a:r>
              <a:rPr lang="en-US" sz="2800" dirty="0">
                <a:solidFill>
                  <a:srgbClr val="292934"/>
                </a:solidFill>
              </a:rPr>
              <a:t>Keep the goal in mind: analysis of teaching to improve student learning.  </a:t>
            </a:r>
            <a:endParaRPr lang="en-US" sz="2800" dirty="0"/>
          </a:p>
          <a:p>
            <a:pPr marL="342900" marR="0" lvl="0" indent="-342900">
              <a:lnSpc>
                <a:spcPct val="110000"/>
              </a:lnSpc>
              <a:spcBef>
                <a:spcPts val="600"/>
              </a:spcBef>
              <a:spcAft>
                <a:spcPts val="0"/>
              </a:spcAft>
              <a:buFont typeface="Symbol"/>
              <a:buChar char=""/>
            </a:pPr>
            <a:r>
              <a:rPr lang="en-US" sz="2800" dirty="0">
                <a:solidFill>
                  <a:srgbClr val="292934"/>
                </a:solidFill>
              </a:rPr>
              <a:t>Share your ideas, uncertainties, confusion, disagreements, questions, and good humor. All points of view are welcome.</a:t>
            </a:r>
            <a:endParaRPr lang="en-US" sz="2800" dirty="0"/>
          </a:p>
          <a:p>
            <a:pPr marL="342900" marR="0" lvl="0" indent="-342900">
              <a:lnSpc>
                <a:spcPct val="110000"/>
              </a:lnSpc>
              <a:spcBef>
                <a:spcPts val="600"/>
              </a:spcBef>
              <a:spcAft>
                <a:spcPts val="0"/>
              </a:spcAft>
              <a:buFont typeface="Symbol"/>
              <a:buChar char=""/>
            </a:pPr>
            <a:r>
              <a:rPr lang="en-US" sz="2800" dirty="0">
                <a:solidFill>
                  <a:srgbClr val="292934"/>
                </a:solidFill>
              </a:rPr>
              <a:t>Expect and ask questions to deepen everyone’s learning; be constructively challenging.</a:t>
            </a:r>
            <a:endParaRPr lang="en-US" sz="2800" dirty="0"/>
          </a:p>
          <a:p>
            <a:pPr marL="342900" marR="0" lvl="0" indent="-342900">
              <a:lnSpc>
                <a:spcPct val="110000"/>
              </a:lnSpc>
              <a:spcBef>
                <a:spcPts val="600"/>
              </a:spcBef>
              <a:spcAft>
                <a:spcPts val="0"/>
              </a:spcAft>
              <a:buFont typeface="Symbol"/>
              <a:buChar char=""/>
            </a:pPr>
            <a:r>
              <a:rPr lang="en-US" sz="2800" dirty="0">
                <a:solidFill>
                  <a:srgbClr val="292934"/>
                </a:solidFill>
              </a:rPr>
              <a:t>Listen carefully; seek to understand other participants’ points of view.</a:t>
            </a:r>
            <a:endParaRPr lang="en-US" sz="28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600635" y="1219200"/>
            <a:ext cx="8543365"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800" b="1" dirty="0">
                <a:solidFill>
                  <a:srgbClr val="000000"/>
                </a:solidFill>
                <a:latin typeface="Calibri" panose="020F0502020204030204" pitchFamily="34" charset="0"/>
              </a:rPr>
              <a:t>Purpose: </a:t>
            </a:r>
            <a:r>
              <a:rPr lang="en-US" altLang="en-US" sz="28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83430392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304800"/>
            <a:ext cx="8210551" cy="990600"/>
          </a:xfrm>
        </p:spPr>
        <p:txBody>
          <a:bodyPr>
            <a:normAutofit fontScale="90000"/>
          </a:bodyPr>
          <a:lstStyle/>
          <a:p>
            <a:pPr eaLnBrk="1" fontAlgn="auto" hangingPunct="1">
              <a:spcAft>
                <a:spcPts val="0"/>
              </a:spcAft>
              <a:defRPr/>
            </a:pPr>
            <a:br>
              <a:rPr lang="en-US" dirty="0"/>
            </a:br>
            <a:r>
              <a:rPr lang="en-US" sz="4400" dirty="0"/>
              <a:t>Norms for Working Together: The Heart </a:t>
            </a:r>
            <a:br>
              <a:rPr lang="en-US" sz="4400" dirty="0"/>
            </a:br>
            <a:endParaRPr lang="en-US" sz="4400" dirty="0"/>
          </a:p>
        </p:txBody>
      </p:sp>
      <p:sp>
        <p:nvSpPr>
          <p:cNvPr id="115715" name="Rectangle 3"/>
          <p:cNvSpPr>
            <a:spLocks noGrp="1" noChangeArrowheads="1"/>
          </p:cNvSpPr>
          <p:nvPr>
            <p:ph idx="1"/>
          </p:nvPr>
        </p:nvSpPr>
        <p:spPr>
          <a:xfrm>
            <a:off x="533400" y="2332038"/>
            <a:ext cx="8229600" cy="4297362"/>
          </a:xfrm>
        </p:spPr>
        <p:txBody>
          <a:bodyPr rtlCol="0">
            <a:normAutofit fontScale="92500" lnSpcReduction="20000"/>
          </a:bodyPr>
          <a:lstStyle/>
          <a:p>
            <a:pPr marL="0" indent="0" eaLnBrk="1" fontAlgn="auto" hangingPunct="1">
              <a:spcAft>
                <a:spcPts val="0"/>
              </a:spcAft>
              <a:buFont typeface="Arial" pitchFamily="34" charset="0"/>
              <a:buNone/>
              <a:defRPr/>
            </a:pPr>
            <a:r>
              <a:rPr lang="en-US" sz="2800" b="1" dirty="0"/>
              <a:t>The Heart of RESPeCT Lesson Analysis and Content </a:t>
            </a:r>
            <a:br>
              <a:rPr lang="en-US" sz="2800" b="1" dirty="0"/>
            </a:br>
            <a:r>
              <a:rPr lang="en-US" sz="2800" b="1" dirty="0"/>
              <a:t>Deepening</a:t>
            </a:r>
          </a:p>
          <a:p>
            <a:pPr marL="342900" marR="0" lvl="0" indent="-342900">
              <a:lnSpc>
                <a:spcPct val="110000"/>
              </a:lnSpc>
              <a:spcBef>
                <a:spcPts val="600"/>
              </a:spcBef>
              <a:spcAft>
                <a:spcPts val="0"/>
              </a:spcAft>
              <a:buFont typeface="Symbol"/>
              <a:buChar char=""/>
            </a:pPr>
            <a:r>
              <a:rPr lang="en-US" sz="2800" dirty="0">
                <a:solidFill>
                  <a:srgbClr val="292934"/>
                </a:solidFill>
              </a:rPr>
              <a:t>Keep the goal in mind: analysis of teaching to improve student learning.  </a:t>
            </a:r>
            <a:endParaRPr lang="en-US" sz="2800" dirty="0"/>
          </a:p>
          <a:p>
            <a:pPr marL="342900" marR="0" lvl="0" indent="-342900">
              <a:lnSpc>
                <a:spcPct val="110000"/>
              </a:lnSpc>
              <a:spcBef>
                <a:spcPts val="600"/>
              </a:spcBef>
              <a:spcAft>
                <a:spcPts val="0"/>
              </a:spcAft>
              <a:buFont typeface="Symbol"/>
              <a:buChar char=""/>
            </a:pPr>
            <a:r>
              <a:rPr lang="en-US" sz="2800" dirty="0">
                <a:solidFill>
                  <a:srgbClr val="292934"/>
                </a:solidFill>
              </a:rPr>
              <a:t>Share your ideas, uncertainties, confusion, disagreements, questions, and good humor. All points of view are welcome.</a:t>
            </a:r>
            <a:endParaRPr lang="en-US" sz="2800" dirty="0"/>
          </a:p>
          <a:p>
            <a:pPr marL="342900" marR="0" lvl="0" indent="-342900">
              <a:lnSpc>
                <a:spcPct val="110000"/>
              </a:lnSpc>
              <a:spcBef>
                <a:spcPts val="600"/>
              </a:spcBef>
              <a:spcAft>
                <a:spcPts val="0"/>
              </a:spcAft>
              <a:buFont typeface="Symbol"/>
              <a:buChar char=""/>
            </a:pPr>
            <a:r>
              <a:rPr lang="en-US" sz="2800" dirty="0">
                <a:solidFill>
                  <a:srgbClr val="292934"/>
                </a:solidFill>
              </a:rPr>
              <a:t>Expect and ask questions to deepen everyone’s learning; be constructively challenging.</a:t>
            </a:r>
            <a:endParaRPr lang="en-US" sz="2800" dirty="0"/>
          </a:p>
          <a:p>
            <a:pPr marL="342900" marR="0" lvl="0" indent="-342900">
              <a:lnSpc>
                <a:spcPct val="110000"/>
              </a:lnSpc>
              <a:spcBef>
                <a:spcPts val="600"/>
              </a:spcBef>
              <a:spcAft>
                <a:spcPts val="0"/>
              </a:spcAft>
              <a:buFont typeface="Symbol"/>
              <a:buChar char=""/>
            </a:pPr>
            <a:r>
              <a:rPr lang="en-US" sz="2800" dirty="0">
                <a:solidFill>
                  <a:srgbClr val="292934"/>
                </a:solidFill>
              </a:rPr>
              <a:t>Listen carefully; seek to understand other participants’ points of view.</a:t>
            </a:r>
            <a:endParaRPr lang="en-US" sz="28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600635" y="1219200"/>
            <a:ext cx="8543365"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800" b="1" dirty="0">
                <a:solidFill>
                  <a:srgbClr val="000000"/>
                </a:solidFill>
                <a:latin typeface="Calibri" panose="020F0502020204030204" pitchFamily="34" charset="0"/>
              </a:rPr>
              <a:t>Purpose: </a:t>
            </a:r>
            <a:r>
              <a:rPr lang="en-US" altLang="en-US" sz="28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1819681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09600" y="533400"/>
            <a:ext cx="8077200" cy="990600"/>
          </a:xfrm>
        </p:spPr>
        <p:txBody>
          <a:bodyPr/>
          <a:lstStyle/>
          <a:p>
            <a:r>
              <a:rPr lang="en-US" dirty="0"/>
              <a:t>Today’s Focus Questions</a:t>
            </a:r>
          </a:p>
        </p:txBody>
      </p:sp>
      <p:sp>
        <p:nvSpPr>
          <p:cNvPr id="7171" name="Rectangle 3"/>
          <p:cNvSpPr>
            <a:spLocks noGrp="1" noChangeArrowheads="1"/>
          </p:cNvSpPr>
          <p:nvPr>
            <p:ph idx="1"/>
          </p:nvPr>
        </p:nvSpPr>
        <p:spPr>
          <a:xfrm>
            <a:off x="609600" y="1600200"/>
            <a:ext cx="8077200" cy="4876800"/>
          </a:xfrm>
        </p:spPr>
        <p:txBody>
          <a:bodyPr>
            <a:normAutofit/>
          </a:bodyPr>
          <a:lstStyle/>
          <a:p>
            <a:pPr marL="365760" indent="-365760">
              <a:buFont typeface="+mj-lt"/>
              <a:buAutoNum type="arabicPeriod"/>
            </a:pPr>
            <a:r>
              <a:rPr lang="en-US" sz="3200" dirty="0"/>
              <a:t>How do you know when a content representation is appropriate and matched </a:t>
            </a:r>
            <a:br>
              <a:rPr lang="en-US" sz="3200" dirty="0"/>
            </a:br>
            <a:r>
              <a:rPr lang="en-US" sz="3200" dirty="0"/>
              <a:t>to the main learning goal?</a:t>
            </a:r>
          </a:p>
          <a:p>
            <a:pPr marL="365760" indent="-365760">
              <a:buFont typeface="+mj-lt"/>
              <a:buAutoNum type="arabicPeriod"/>
            </a:pPr>
            <a:r>
              <a:rPr lang="en-US" sz="3200" dirty="0"/>
              <a:t>How can we engage students in using content representations and models in meaningful ways?</a:t>
            </a:r>
          </a:p>
          <a:p>
            <a:pPr marL="365760" indent="-365760">
              <a:buFont typeface="+mj-lt"/>
              <a:buAutoNum type="arabicPeriod"/>
            </a:pPr>
            <a:r>
              <a:rPr lang="en-US" sz="3200" dirty="0"/>
              <a:t>Where does energy come from? Where does it go?</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0613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951EFF0-3C34-4325-BB0B-2B9D8A3C8EC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73596" y="407437"/>
            <a:ext cx="5868219" cy="6420746"/>
          </a:xfrm>
          <a:prstGeom prst="rect">
            <a:avLst/>
          </a:prstGeom>
        </p:spPr>
      </p:pic>
      <p:sp>
        <p:nvSpPr>
          <p:cNvPr id="5" name="Rectangle 6"/>
          <p:cNvSpPr>
            <a:spLocks noChangeArrowheads="1"/>
          </p:cNvSpPr>
          <p:nvPr/>
        </p:nvSpPr>
        <p:spPr bwMode="auto">
          <a:xfrm>
            <a:off x="4507705" y="3886200"/>
            <a:ext cx="2731295" cy="609600"/>
          </a:xfrm>
          <a:prstGeom prst="rect">
            <a:avLst/>
          </a:prstGeom>
          <a:solidFill>
            <a:srgbClr val="FFFF00">
              <a:alpha val="9019"/>
            </a:srgbClr>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7571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Lesson Analysis: Focus Question 1 </a:t>
            </a:r>
          </a:p>
        </p:txBody>
      </p:sp>
      <p:sp>
        <p:nvSpPr>
          <p:cNvPr id="3" name="Content Placeholder 2"/>
          <p:cNvSpPr>
            <a:spLocks noGrp="1"/>
          </p:cNvSpPr>
          <p:nvPr>
            <p:ph idx="1"/>
          </p:nvPr>
        </p:nvSpPr>
        <p:spPr>
          <a:xfrm>
            <a:off x="609600" y="1600200"/>
            <a:ext cx="8229600" cy="4876800"/>
          </a:xfrm>
        </p:spPr>
        <p:txBody>
          <a:bodyPr/>
          <a:lstStyle/>
          <a:p>
            <a:pPr marL="0" indent="0">
              <a:buNone/>
            </a:pPr>
            <a:r>
              <a:rPr lang="en-US" sz="3200" dirty="0"/>
              <a:t>How do you know when a content representation is appropriate and matched </a:t>
            </a:r>
            <a:br>
              <a:rPr lang="en-US" sz="3200" dirty="0"/>
            </a:br>
            <a:r>
              <a:rPr lang="en-US" sz="3200" dirty="0"/>
              <a:t>to the main learning goal?</a:t>
            </a:r>
          </a:p>
          <a:p>
            <a:endParaRPr lang="en-US" dirty="0"/>
          </a:p>
        </p:txBody>
      </p:sp>
    </p:spTree>
    <p:extLst>
      <p:ext uri="{BB962C8B-B14F-4D97-AF65-F5344CB8AC3E}">
        <p14:creationId xmlns:p14="http://schemas.microsoft.com/office/powerpoint/2010/main" val="3212163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533400" y="533400"/>
            <a:ext cx="8153400" cy="990600"/>
          </a:xfrm>
        </p:spPr>
        <p:txBody>
          <a:bodyPr>
            <a:noAutofit/>
          </a:bodyPr>
          <a:lstStyle/>
          <a:p>
            <a:r>
              <a:rPr lang="en-US" sz="3800" dirty="0"/>
              <a:t>SCSL Strategy D: Purpose and Key Features</a:t>
            </a:r>
          </a:p>
        </p:txBody>
      </p:sp>
      <p:sp>
        <p:nvSpPr>
          <p:cNvPr id="29699" name="Content Placeholder 2"/>
          <p:cNvSpPr>
            <a:spLocks noGrp="1"/>
          </p:cNvSpPr>
          <p:nvPr>
            <p:ph idx="1"/>
          </p:nvPr>
        </p:nvSpPr>
        <p:spPr>
          <a:xfrm>
            <a:off x="533400" y="1600200"/>
            <a:ext cx="8153400" cy="4876800"/>
          </a:xfrm>
        </p:spPr>
        <p:txBody>
          <a:bodyPr>
            <a:normAutofit/>
          </a:bodyPr>
          <a:lstStyle/>
          <a:p>
            <a:pPr marL="0" lvl="1" indent="0">
              <a:spcBef>
                <a:spcPts val="0"/>
              </a:spcBef>
              <a:buNone/>
            </a:pPr>
            <a:r>
              <a:rPr lang="en-US" sz="3200" dirty="0"/>
              <a:t>What are the purpose and key features of this strategy? </a:t>
            </a:r>
          </a:p>
          <a:p>
            <a:pPr marL="0" lvl="1" indent="0">
              <a:spcBef>
                <a:spcPts val="1800"/>
              </a:spcBef>
              <a:buNone/>
            </a:pPr>
            <a:r>
              <a:rPr lang="en-US" sz="3200" dirty="0"/>
              <a:t>Cite ideas and examples from the STeLLA strategies booklet and your SCSL Z-fold summary chart. </a:t>
            </a:r>
          </a:p>
          <a:p>
            <a:endParaRPr lang="en-US" dirty="0"/>
          </a:p>
          <a:p>
            <a:pPr marL="274637" lvl="1" indent="0">
              <a:buNone/>
            </a:pP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47314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7.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0.xml><?xml version="1.0" encoding="utf-8"?>
<a:theme xmlns:a="http://schemas.openxmlformats.org/drawingml/2006/main" name="9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1.xml><?xml version="1.0" encoding="utf-8"?>
<a:theme xmlns:a="http://schemas.openxmlformats.org/drawingml/2006/main" name="10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2.xml><?xml version="1.0" encoding="utf-8"?>
<a:theme xmlns:a="http://schemas.openxmlformats.org/drawingml/2006/main" name="11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3.xml><?xml version="1.0" encoding="utf-8"?>
<a:theme xmlns:a="http://schemas.openxmlformats.org/drawingml/2006/main" name="12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4.xml><?xml version="1.0" encoding="utf-8"?>
<a:theme xmlns:a="http://schemas.openxmlformats.org/drawingml/2006/main" name="13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5.xml><?xml version="1.0" encoding="utf-8"?>
<a:theme xmlns:a="http://schemas.openxmlformats.org/drawingml/2006/main" name="14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6.xml><?xml version="1.0" encoding="utf-8"?>
<a:theme xmlns:a="http://schemas.openxmlformats.org/drawingml/2006/main" name="15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7.xml><?xml version="1.0" encoding="utf-8"?>
<a:theme xmlns:a="http://schemas.openxmlformats.org/drawingml/2006/main" name="16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2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3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4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5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7.xml><?xml version="1.0" encoding="utf-8"?>
<a:theme xmlns:a="http://schemas.openxmlformats.org/drawingml/2006/main" name="6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8.xml><?xml version="1.0" encoding="utf-8"?>
<a:theme xmlns:a="http://schemas.openxmlformats.org/drawingml/2006/main" name="7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9.xml><?xml version="1.0" encoding="utf-8"?>
<a:theme xmlns:a="http://schemas.openxmlformats.org/drawingml/2006/main" name="8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9062</TotalTime>
  <Words>5239</Words>
  <Application>Microsoft Office PowerPoint</Application>
  <PresentationFormat>On-screen Show (4:3)</PresentationFormat>
  <Paragraphs>638</Paragraphs>
  <Slides>47</Slides>
  <Notes>47</Notes>
  <HiddenSlides>2</HiddenSlides>
  <MMClips>0</MMClips>
  <ScaleCrop>false</ScaleCrop>
  <HeadingPairs>
    <vt:vector size="8" baseType="variant">
      <vt:variant>
        <vt:lpstr>Fonts Used</vt:lpstr>
      </vt:variant>
      <vt:variant>
        <vt:i4>4</vt:i4>
      </vt:variant>
      <vt:variant>
        <vt:lpstr>Theme</vt:lpstr>
      </vt:variant>
      <vt:variant>
        <vt:i4>17</vt:i4>
      </vt:variant>
      <vt:variant>
        <vt:lpstr>Embedded OLE Servers</vt:lpstr>
      </vt:variant>
      <vt:variant>
        <vt:i4>1</vt:i4>
      </vt:variant>
      <vt:variant>
        <vt:lpstr>Slide Titles</vt:lpstr>
      </vt:variant>
      <vt:variant>
        <vt:i4>47</vt:i4>
      </vt:variant>
    </vt:vector>
  </HeadingPairs>
  <TitlesOfParts>
    <vt:vector size="69" baseType="lpstr">
      <vt:lpstr>Arial</vt:lpstr>
      <vt:lpstr>Calibri</vt:lpstr>
      <vt:lpstr>Lucida Sans Unicode</vt:lpstr>
      <vt:lpstr>Symbol</vt:lpstr>
      <vt:lpstr>Clarity</vt:lpstr>
      <vt:lpstr>1_Theme1</vt:lpstr>
      <vt:lpstr>2_Theme1</vt:lpstr>
      <vt:lpstr>3_Theme1</vt:lpstr>
      <vt:lpstr>4_Theme1</vt:lpstr>
      <vt:lpstr>5_Theme1</vt:lpstr>
      <vt:lpstr>6_Theme1</vt:lpstr>
      <vt:lpstr>7_Theme1</vt:lpstr>
      <vt:lpstr>8_Theme1</vt:lpstr>
      <vt:lpstr>9_Theme1</vt:lpstr>
      <vt:lpstr>10_Theme1</vt:lpstr>
      <vt:lpstr>11_Theme1</vt:lpstr>
      <vt:lpstr>12_Theme1</vt:lpstr>
      <vt:lpstr>13_Theme1</vt:lpstr>
      <vt:lpstr>14_Theme1</vt:lpstr>
      <vt:lpstr>15_Theme1</vt:lpstr>
      <vt:lpstr>16_Theme1</vt:lpstr>
      <vt:lpstr>Document</vt:lpstr>
      <vt:lpstr>RESPeCT PD pROGRAM</vt:lpstr>
      <vt:lpstr>Agenda for Day 7</vt:lpstr>
      <vt:lpstr>Trends in Reflections</vt:lpstr>
      <vt:lpstr> Norms for Working Together: The Basics </vt:lpstr>
      <vt:lpstr> Norms for Working Together: The Heart  </vt:lpstr>
      <vt:lpstr>Today’s Focus Questions</vt:lpstr>
      <vt:lpstr>PowerPoint Presentation</vt:lpstr>
      <vt:lpstr>Lesson Analysis: Focus Question 1 </vt:lpstr>
      <vt:lpstr>SCSL Strategy D: Purpose and Key Features</vt:lpstr>
      <vt:lpstr>Strategy D: Discussion Questions</vt:lpstr>
      <vt:lpstr>Analysis Guide for Strategy D</vt:lpstr>
      <vt:lpstr>Content Representation 1: Ramp-and-Marble Model</vt:lpstr>
      <vt:lpstr>Content Representation 1: Ramp-and-Marble Model</vt:lpstr>
      <vt:lpstr>Does Content Representation 1 Match the Main Learning Goal? </vt:lpstr>
      <vt:lpstr>Content Representation 2: Hill-and-Marble Diagram</vt:lpstr>
      <vt:lpstr>Content Representation 2: Hill-and-Marble Diagram</vt:lpstr>
      <vt:lpstr>Does Content Representation 2 Match the Main Learning Goal? </vt:lpstr>
      <vt:lpstr>Lesson Analysis: Focus Question 2</vt:lpstr>
      <vt:lpstr>Lesson Analysis 1: Strategy D</vt:lpstr>
      <vt:lpstr>Lesson Analysis 1: Strategy D</vt:lpstr>
      <vt:lpstr>Lesson Analysis 2: Strategy D</vt:lpstr>
      <vt:lpstr>Lesson Analysis 2: Strategy D</vt:lpstr>
      <vt:lpstr>Strategy D: Synthesize and Summarize</vt:lpstr>
      <vt:lpstr> energy Transfer</vt:lpstr>
      <vt:lpstr>Review: Key Science Ideas about Energy</vt:lpstr>
      <vt:lpstr>Review: Energy Summary </vt:lpstr>
      <vt:lpstr>Key Science Ideas</vt:lpstr>
      <vt:lpstr>Investigation 1: Energy Beans</vt:lpstr>
      <vt:lpstr>Investigation 1: Energy Beans</vt:lpstr>
      <vt:lpstr>Investigation 1: Energy Beans</vt:lpstr>
      <vt:lpstr>Investigation 1: Energy Beans</vt:lpstr>
      <vt:lpstr>Content Representation: Energy-Beans Model</vt:lpstr>
      <vt:lpstr>Does the Content Representation Match the Main Learning Goal?</vt:lpstr>
      <vt:lpstr>Content Deepening: Focus Question</vt:lpstr>
      <vt:lpstr> Investigation 2: Mumford and Leroy’s  Big Crash </vt:lpstr>
      <vt:lpstr>Key Science Idea</vt:lpstr>
      <vt:lpstr>Investigation 2: Mumford and Leroy’s  Big Crash</vt:lpstr>
      <vt:lpstr>Investigation 2: Mumford and Leroy’s  Big Crash</vt:lpstr>
      <vt:lpstr>Investigation 2: Mumford and Leroy’s  Big Crash</vt:lpstr>
      <vt:lpstr>Investigation 2: Mumford and Leroy’s  Big Crash</vt:lpstr>
      <vt:lpstr>Reflect Content Deepening Focus Question</vt:lpstr>
      <vt:lpstr>Key Science Ideas</vt:lpstr>
      <vt:lpstr>Summarizing Today’s Work</vt:lpstr>
      <vt:lpstr>Homework</vt:lpstr>
      <vt:lpstr>Reflections on Today’s Session </vt:lpstr>
      <vt:lpstr> Norms for Working Together: The Basics </vt:lpstr>
      <vt:lpstr> Norms for Working Together: The Heart  </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Mai Ngoc Tran</cp:lastModifiedBy>
  <cp:revision>399</cp:revision>
  <cp:lastPrinted>2016-03-16T00:18:05Z</cp:lastPrinted>
  <dcterms:created xsi:type="dcterms:W3CDTF">2014-06-10T18:20:14Z</dcterms:created>
  <dcterms:modified xsi:type="dcterms:W3CDTF">2020-01-07T23:16:08Z</dcterms:modified>
</cp:coreProperties>
</file>