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4"/>
  </p:notesMasterIdLst>
  <p:handoutMasterIdLst>
    <p:handoutMasterId r:id="rId55"/>
  </p:handoutMasterIdLst>
  <p:sldIdLst>
    <p:sldId id="410" r:id="rId3"/>
    <p:sldId id="411" r:id="rId4"/>
    <p:sldId id="412" r:id="rId5"/>
    <p:sldId id="413" r:id="rId6"/>
    <p:sldId id="414" r:id="rId7"/>
    <p:sldId id="415" r:id="rId8"/>
    <p:sldId id="416" r:id="rId9"/>
    <p:sldId id="417" r:id="rId10"/>
    <p:sldId id="418" r:id="rId11"/>
    <p:sldId id="419" r:id="rId12"/>
    <p:sldId id="420" r:id="rId13"/>
    <p:sldId id="421" r:id="rId14"/>
    <p:sldId id="422" r:id="rId15"/>
    <p:sldId id="423" r:id="rId16"/>
    <p:sldId id="424" r:id="rId17"/>
    <p:sldId id="425" r:id="rId18"/>
    <p:sldId id="426" r:id="rId19"/>
    <p:sldId id="427" r:id="rId20"/>
    <p:sldId id="428" r:id="rId21"/>
    <p:sldId id="429" r:id="rId22"/>
    <p:sldId id="382" r:id="rId23"/>
    <p:sldId id="430" r:id="rId24"/>
    <p:sldId id="383" r:id="rId25"/>
    <p:sldId id="384" r:id="rId26"/>
    <p:sldId id="385" r:id="rId27"/>
    <p:sldId id="386" r:id="rId28"/>
    <p:sldId id="387" r:id="rId29"/>
    <p:sldId id="388" r:id="rId30"/>
    <p:sldId id="389" r:id="rId31"/>
    <p:sldId id="390" r:id="rId32"/>
    <p:sldId id="391" r:id="rId33"/>
    <p:sldId id="392" r:id="rId34"/>
    <p:sldId id="435" r:id="rId35"/>
    <p:sldId id="394" r:id="rId36"/>
    <p:sldId id="395" r:id="rId37"/>
    <p:sldId id="438" r:id="rId38"/>
    <p:sldId id="398" r:id="rId39"/>
    <p:sldId id="399" r:id="rId40"/>
    <p:sldId id="400" r:id="rId41"/>
    <p:sldId id="401" r:id="rId42"/>
    <p:sldId id="402" r:id="rId43"/>
    <p:sldId id="403" r:id="rId44"/>
    <p:sldId id="404" r:id="rId45"/>
    <p:sldId id="405" r:id="rId46"/>
    <p:sldId id="407" r:id="rId47"/>
    <p:sldId id="436" r:id="rId48"/>
    <p:sldId id="437" r:id="rId49"/>
    <p:sldId id="431" r:id="rId50"/>
    <p:sldId id="432" r:id="rId51"/>
    <p:sldId id="433" r:id="rId52"/>
    <p:sldId id="434" r:id="rId53"/>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J. Roth" initials="KJR" lastIdx="2" clrIdx="0">
    <p:extLst>
      <p:ext uri="{19B8F6BF-5375-455C-9EA6-DF929625EA0E}">
        <p15:presenceInfo xmlns:p15="http://schemas.microsoft.com/office/powerpoint/2012/main" userId="S-1-5-21-117609710-706699826-1801674531-5578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674" autoAdjust="0"/>
    <p:restoredTop sz="65517" autoAdjust="0"/>
  </p:normalViewPr>
  <p:slideViewPr>
    <p:cSldViewPr>
      <p:cViewPr varScale="1">
        <p:scale>
          <a:sx n="73" d="100"/>
          <a:sy n="73" d="100"/>
        </p:scale>
        <p:origin x="46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DB92E6DE-0210-48E8-8DBD-55BCAB3111E7}" type="datetimeFigureOut">
              <a:rPr lang="en-US" smtClean="0"/>
              <a:pPr/>
              <a:t>1/7/2020</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AF9CDACE-C401-4601-A89B-3D0B78B28CA9}" type="slidenum">
              <a:rPr lang="en-US" smtClean="0"/>
              <a:pPr/>
              <a:t>‹#›</a:t>
            </a:fld>
            <a:endParaRPr lang="en-US"/>
          </a:p>
        </p:txBody>
      </p:sp>
    </p:spTree>
    <p:extLst>
      <p:ext uri="{BB962C8B-B14F-4D97-AF65-F5344CB8AC3E}">
        <p14:creationId xmlns:p14="http://schemas.microsoft.com/office/powerpoint/2010/main" val="3887554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113E99A0-5A01-41BA-AC39-BB8F130969B5}" type="datetimeFigureOut">
              <a:rPr lang="en-US" smtClean="0"/>
              <a:pPr/>
              <a:t>1/7/2020</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sz="1200" kern="1200" baseline="0" dirty="0">
                <a:solidFill>
                  <a:schemeClr val="tx1"/>
                </a:solidFill>
                <a:effectLst/>
                <a:latin typeface="+mn-lt"/>
                <a:ea typeface="+mn-ea"/>
                <a:cs typeface="+mn-cs"/>
              </a:rPr>
              <a:t>5 min</a:t>
            </a:r>
          </a:p>
          <a:p>
            <a:pPr eaLnBrk="1" hangingPunct="1"/>
            <a:endParaRPr lang="en-US" altLang="en-US" sz="1200" kern="1200" baseline="0" dirty="0">
              <a:solidFill>
                <a:schemeClr val="tx1"/>
              </a:solidFill>
              <a:effectLst/>
              <a:latin typeface="+mn-lt"/>
              <a:ea typeface="+mn-ea"/>
              <a:cs typeface="+mn-cs"/>
            </a:endParaRPr>
          </a:p>
          <a:p>
            <a:pPr marL="228600" indent="-228600" eaLnBrk="1" hangingPunct="1">
              <a:buAutoNum type="alphaLcPeriod"/>
            </a:pPr>
            <a:r>
              <a:rPr lang="en-US" altLang="en-US" sz="1200" kern="1200" baseline="0" dirty="0">
                <a:solidFill>
                  <a:schemeClr val="tx1"/>
                </a:solidFill>
                <a:effectLst/>
                <a:latin typeface="+mn-lt"/>
                <a:ea typeface="+mn-ea"/>
                <a:cs typeface="+mn-cs"/>
              </a:rPr>
              <a:t>Take care of any housekeeping issues</a:t>
            </a:r>
          </a:p>
          <a:p>
            <a:pPr marL="0" indent="0" eaLnBrk="1" hangingPunct="1">
              <a:buNone/>
            </a:pPr>
            <a:endParaRPr lang="en-US" altLang="en-US" dirty="0"/>
          </a:p>
        </p:txBody>
      </p:sp>
    </p:spTree>
    <p:extLst>
      <p:ext uri="{BB962C8B-B14F-4D97-AF65-F5344CB8AC3E}">
        <p14:creationId xmlns:p14="http://schemas.microsoft.com/office/powerpoint/2010/main" val="254131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60 min—20 min/clip</a:t>
            </a:r>
          </a:p>
          <a:p>
            <a:endParaRPr lang="en-US" sz="1200" kern="1200" dirty="0">
              <a:solidFill>
                <a:schemeClr val="tx1"/>
              </a:solidFill>
              <a:latin typeface="+mn-lt"/>
              <a:ea typeface="+mn-ea"/>
              <a:cs typeface="+mn-cs"/>
            </a:endParaRPr>
          </a:p>
          <a:p>
            <a:pPr marL="228600" indent="-228600">
              <a:buAutoNum type="alphaLcPeriod"/>
            </a:pPr>
            <a:r>
              <a:rPr lang="en-US" sz="1200" kern="1200" dirty="0">
                <a:solidFill>
                  <a:schemeClr val="tx1"/>
                </a:solidFill>
                <a:latin typeface="+mn-lt"/>
                <a:ea typeface="+mn-ea"/>
                <a:cs typeface="+mn-cs"/>
              </a:rPr>
              <a:t>Have participants review part 2 of Analysis Guide F. After they watch each video clip, ask </a:t>
            </a:r>
            <a:r>
              <a:rPr lang="en-US" sz="1200" kern="1200" baseline="0" dirty="0">
                <a:solidFill>
                  <a:schemeClr val="tx1"/>
                </a:solidFill>
                <a:latin typeface="+mn-lt"/>
                <a:ea typeface="+mn-ea"/>
                <a:cs typeface="+mn-cs"/>
              </a:rPr>
              <a:t>them to </a:t>
            </a:r>
            <a:r>
              <a:rPr lang="en-US" sz="1200" kern="1200" dirty="0">
                <a:solidFill>
                  <a:schemeClr val="tx1"/>
                </a:solidFill>
                <a:latin typeface="+mn-lt"/>
                <a:ea typeface="+mn-ea"/>
                <a:cs typeface="+mn-cs"/>
              </a:rPr>
              <a:t>study the corresponding transcript, answer the questions in part 2 of the analysis guide, and then analyze the links between science ideas and activities that were (or were not) made before, during, or after the activity. </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Have participants read the context for video clip 1 at the top of the transcript (handout 8.2 in PD program binder). </a:t>
            </a:r>
          </a:p>
          <a:p>
            <a:pPr lvl="0" fontAlgn="base"/>
            <a:endParaRPr lang="en-US" sz="1200" u="none" strike="noStrike" kern="1200" dirty="0">
              <a:solidFill>
                <a:schemeClr val="tx1"/>
              </a:solidFill>
              <a:effectLst/>
              <a:latin typeface="+mn-lt"/>
              <a:ea typeface="+mn-ea"/>
              <a:cs typeface="+mn-cs"/>
            </a:endParaRPr>
          </a:p>
          <a:p>
            <a:pPr marL="228600" lvl="0" indent="-228600" fontAlgn="base">
              <a:buAutoNum type="alphaLcPeriod" startAt="3"/>
            </a:pPr>
            <a:r>
              <a:rPr lang="en-US" sz="1200" u="none" strike="noStrike" kern="1200" dirty="0">
                <a:solidFill>
                  <a:schemeClr val="tx1"/>
                </a:solidFill>
                <a:effectLst/>
                <a:latin typeface="+mn-lt"/>
                <a:ea typeface="+mn-ea"/>
                <a:cs typeface="+mn-cs"/>
              </a:rPr>
              <a:t>Show video clip 1 and then guide participants through these tasks:</a:t>
            </a:r>
            <a:endParaRPr lang="en-US" sz="1200" b="1" kern="1200" dirty="0">
              <a:solidFill>
                <a:schemeClr val="tx1"/>
              </a:solidFill>
              <a:latin typeface="+mn-lt"/>
              <a:ea typeface="+mn-ea"/>
              <a:cs typeface="+mn-cs"/>
            </a:endParaRPr>
          </a:p>
          <a:p>
            <a:pPr marL="822960" lvl="1" indent="-137160">
              <a:buFont typeface="Arial" pitchFamily="34" charset="0"/>
              <a:buChar char="•"/>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a:t>
            </a:r>
            <a:r>
              <a:rPr lang="en-US" sz="1200" kern="1200" dirty="0">
                <a:solidFill>
                  <a:schemeClr val="tx1"/>
                </a:solidFill>
                <a:latin typeface="+mn-lt"/>
                <a:ea typeface="+mn-ea"/>
                <a:cs typeface="+mn-cs"/>
              </a:rPr>
              <a:t> “Study the video transcript and then complete part 2, section 1 of the analysis guide, Setup for the Activity.”</a:t>
            </a:r>
            <a:endParaRPr lang="en-US" sz="1200" b="1" kern="1200" dirty="0">
              <a:solidFill>
                <a:schemeClr val="tx1"/>
              </a:solidFill>
              <a:latin typeface="+mn-lt"/>
              <a:ea typeface="+mn-ea"/>
              <a:cs typeface="+mn-cs"/>
            </a:endParaRPr>
          </a:p>
          <a:p>
            <a:pPr marL="822960" lvl="1" indent="-137160">
              <a:buFont typeface="Arial" pitchFamily="34" charset="0"/>
              <a:buChar char="•"/>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Ask participants to share their analyses of the video clip.</a:t>
            </a:r>
          </a:p>
          <a:p>
            <a:pPr lvl="0" fontAlgn="base"/>
            <a:endParaRPr lang="en-US" sz="1200" u="none" strike="noStrike" kern="1200" dirty="0">
              <a:solidFill>
                <a:schemeClr val="tx1"/>
              </a:solidFill>
              <a:effectLst/>
              <a:latin typeface="+mn-lt"/>
              <a:ea typeface="+mn-ea"/>
              <a:cs typeface="+mn-cs"/>
            </a:endParaRPr>
          </a:p>
          <a:p>
            <a:r>
              <a:rPr lang="en-US" sz="1200" b="1" kern="1200" dirty="0">
                <a:solidFill>
                  <a:schemeClr val="tx1"/>
                </a:solidFill>
                <a:latin typeface="+mn-lt"/>
                <a:ea typeface="+mn-ea"/>
                <a:cs typeface="+mn-cs"/>
              </a:rPr>
              <a:t>Ideal responses: </a:t>
            </a:r>
            <a:endParaRPr lang="en-US" sz="1200" kern="1200" dirty="0">
              <a:solidFill>
                <a:schemeClr val="tx1"/>
              </a:solidFill>
              <a:latin typeface="+mn-lt"/>
              <a:ea typeface="+mn-ea"/>
              <a:cs typeface="+mn-cs"/>
            </a:endParaRPr>
          </a:p>
          <a:p>
            <a:pPr marL="365760" indent="-137160">
              <a:buFont typeface="Arial" pitchFamily="34" charset="0"/>
              <a:buChar char="•"/>
            </a:pPr>
            <a:r>
              <a:rPr lang="en-US" sz="1200" i="1" kern="1200" dirty="0">
                <a:solidFill>
                  <a:schemeClr val="tx1"/>
                </a:solidFill>
                <a:latin typeface="+mn-lt"/>
                <a:ea typeface="+mn-ea"/>
                <a:cs typeface="+mn-cs"/>
              </a:rPr>
              <a:t>Question a:</a:t>
            </a:r>
            <a:r>
              <a:rPr lang="en-US" sz="1200" kern="1200" dirty="0">
                <a:solidFill>
                  <a:schemeClr val="tx1"/>
                </a:solidFill>
                <a:latin typeface="+mn-lt"/>
                <a:ea typeface="+mn-ea"/>
                <a:cs typeface="+mn-cs"/>
              </a:rPr>
              <a:t> The teacher introduces the lesson focus questions and prompts students to think about previous learning that might help them answer the questions.  </a:t>
            </a:r>
          </a:p>
          <a:p>
            <a:pPr marL="365760" indent="-137160">
              <a:buFont typeface="Arial" pitchFamily="34" charset="0"/>
              <a:buChar char="•"/>
            </a:pPr>
            <a:r>
              <a:rPr lang="en-US" sz="1200" i="1" kern="1200" dirty="0">
                <a:solidFill>
                  <a:schemeClr val="tx1"/>
                </a:solidFill>
                <a:latin typeface="+mn-lt"/>
                <a:ea typeface="+mn-ea"/>
                <a:cs typeface="+mn-cs"/>
              </a:rPr>
              <a:t>Question b:</a:t>
            </a:r>
            <a:r>
              <a:rPr lang="en-US" sz="1200" kern="1200" dirty="0">
                <a:solidFill>
                  <a:schemeClr val="tx1"/>
                </a:solidFill>
                <a:latin typeface="+mn-lt"/>
                <a:ea typeface="+mn-ea"/>
                <a:cs typeface="+mn-cs"/>
              </a:rPr>
              <a:t> The teacher explicitly links the Mumford and Leroy activity in a previous lesson to science ideas about energy. </a:t>
            </a:r>
          </a:p>
          <a:p>
            <a:pPr marL="365760" indent="-137160">
              <a:buFont typeface="Arial" pitchFamily="34" charset="0"/>
              <a:buChar char="•"/>
            </a:pPr>
            <a:r>
              <a:rPr lang="en-US" sz="1200" i="1" kern="1200" dirty="0">
                <a:solidFill>
                  <a:schemeClr val="tx1"/>
                </a:solidFill>
                <a:latin typeface="+mn-lt"/>
                <a:ea typeface="+mn-ea"/>
                <a:cs typeface="+mn-cs"/>
              </a:rPr>
              <a:t>Questions c:</a:t>
            </a:r>
            <a:r>
              <a:rPr lang="en-US" sz="1200" kern="1200" dirty="0">
                <a:solidFill>
                  <a:schemeClr val="tx1"/>
                </a:solidFill>
                <a:latin typeface="+mn-lt"/>
                <a:ea typeface="+mn-ea"/>
                <a:cs typeface="+mn-cs"/>
              </a:rPr>
              <a:t> The teacher notes that the focus question may seem familiar to students, since previous lessons have built up to figuring out where energy comes from and where it goes.</a:t>
            </a:r>
          </a:p>
          <a:p>
            <a:pPr lvl="0" fontAlgn="base"/>
            <a:endParaRPr lang="en-US" sz="1200" u="none" strike="noStrike" kern="1200" dirty="0">
              <a:solidFill>
                <a:schemeClr val="tx1"/>
              </a:solidFill>
              <a:effectLst/>
              <a:latin typeface="+mn-lt"/>
              <a:ea typeface="+mn-ea"/>
              <a:cs typeface="+mn-cs"/>
            </a:endParaRPr>
          </a:p>
          <a:p>
            <a:pPr marL="228600" lvl="0" indent="-228600" fontAlgn="base">
              <a:buAutoNum type="alphaLcPeriod" startAt="4"/>
            </a:pPr>
            <a:r>
              <a:rPr lang="en-US" sz="1200" u="none" strike="noStrike" kern="1200" dirty="0">
                <a:solidFill>
                  <a:schemeClr val="tx1"/>
                </a:solidFill>
                <a:effectLst/>
                <a:latin typeface="+mn-lt"/>
                <a:ea typeface="+mn-ea"/>
                <a:cs typeface="+mn-cs"/>
              </a:rPr>
              <a:t>Have participants read the context for video clip 2 at the top of the transcript (handout 8.3 in PD binder).</a:t>
            </a:r>
          </a:p>
          <a:p>
            <a:pPr lvl="0" fontAlgn="base"/>
            <a:endParaRPr lang="en-US" sz="1200" u="none" strike="noStrike" kern="1200" dirty="0">
              <a:solidFill>
                <a:schemeClr val="tx1"/>
              </a:solidFill>
              <a:effectLst/>
              <a:latin typeface="+mn-lt"/>
              <a:ea typeface="+mn-ea"/>
              <a:cs typeface="+mn-cs"/>
            </a:endParaRPr>
          </a:p>
          <a:p>
            <a:pPr marL="228600" lvl="0" indent="-228600" fontAlgn="base">
              <a:buAutoNum type="alphaLcPeriod" startAt="5"/>
            </a:pPr>
            <a:r>
              <a:rPr lang="en-US" sz="1200" u="none" strike="noStrike" kern="1200" dirty="0">
                <a:solidFill>
                  <a:schemeClr val="tx1"/>
                </a:solidFill>
                <a:effectLst/>
                <a:latin typeface="+mn-lt"/>
                <a:ea typeface="+mn-ea"/>
                <a:cs typeface="+mn-cs"/>
              </a:rPr>
              <a:t>Show video clip 2 and then guide participants through these tasks:</a:t>
            </a:r>
            <a:endParaRPr lang="en-US" sz="1200" b="1" kern="1200" dirty="0">
              <a:solidFill>
                <a:schemeClr val="tx1"/>
              </a:solidFill>
              <a:latin typeface="+mn-lt"/>
              <a:ea typeface="+mn-ea"/>
              <a:cs typeface="+mn-cs"/>
            </a:endParaRPr>
          </a:p>
          <a:p>
            <a:pPr marL="822960" lvl="1" indent="-137160">
              <a:buFont typeface="Arial" pitchFamily="34" charset="0"/>
              <a:buChar char="•"/>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“Study the video transcript and then complete part 2, section 2 of the analysis guide, During the Activity.” </a:t>
            </a:r>
          </a:p>
          <a:p>
            <a:pPr marL="822960" lvl="1" indent="-137160">
              <a:buFont typeface="Arial" pitchFamily="34" charset="0"/>
              <a:buChar char="•"/>
            </a:pP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Ask participants to share their analyses of the video clip.</a:t>
            </a:r>
          </a:p>
          <a:p>
            <a:pPr lvl="0" fontAlgn="base"/>
            <a:endParaRPr lang="en-US" sz="1200" u="none" strike="noStrike" kern="1200" dirty="0">
              <a:solidFill>
                <a:schemeClr val="tx1"/>
              </a:solidFill>
              <a:effectLst/>
              <a:latin typeface="+mn-lt"/>
              <a:ea typeface="+mn-ea"/>
              <a:cs typeface="+mn-cs"/>
            </a:endParaRPr>
          </a:p>
          <a:p>
            <a:r>
              <a:rPr lang="en-US" sz="1200" b="1" kern="1200" dirty="0">
                <a:solidFill>
                  <a:schemeClr val="tx1"/>
                </a:solidFill>
                <a:latin typeface="+mn-lt"/>
                <a:ea typeface="+mn-ea"/>
                <a:cs typeface="+mn-cs"/>
              </a:rPr>
              <a:t>Ideal responses: </a:t>
            </a:r>
            <a:endParaRPr lang="en-US" sz="1200" kern="1200" dirty="0">
              <a:solidFill>
                <a:schemeClr val="tx1"/>
              </a:solidFill>
              <a:latin typeface="+mn-lt"/>
              <a:ea typeface="+mn-ea"/>
              <a:cs typeface="+mn-cs"/>
            </a:endParaRPr>
          </a:p>
          <a:p>
            <a:pPr marL="365760" indent="-137160">
              <a:buFont typeface="Arial" pitchFamily="34" charset="0"/>
              <a:buChar char="•"/>
            </a:pPr>
            <a:r>
              <a:rPr lang="en-US" sz="1200" i="1" kern="1200" dirty="0">
                <a:solidFill>
                  <a:schemeClr val="tx1"/>
                </a:solidFill>
                <a:latin typeface="+mn-lt"/>
                <a:ea typeface="+mn-ea"/>
                <a:cs typeface="+mn-cs"/>
              </a:rPr>
              <a:t>Question a:</a:t>
            </a:r>
            <a:r>
              <a:rPr lang="en-US" sz="1200" kern="1200" dirty="0">
                <a:solidFill>
                  <a:schemeClr val="tx1"/>
                </a:solidFill>
                <a:latin typeface="+mn-lt"/>
                <a:ea typeface="+mn-ea"/>
                <a:cs typeface="+mn-cs"/>
              </a:rPr>
              <a:t> Students are focused on science ideas related to where energy comes from and how it can transfer from one object to another object.</a:t>
            </a:r>
          </a:p>
          <a:p>
            <a:pPr marL="365760" indent="-137160">
              <a:buFont typeface="Arial" pitchFamily="34" charset="0"/>
              <a:buChar char="•"/>
            </a:pPr>
            <a:r>
              <a:rPr lang="en-US" sz="1200" i="1" kern="1200" dirty="0">
                <a:solidFill>
                  <a:schemeClr val="tx1"/>
                </a:solidFill>
                <a:latin typeface="+mn-lt"/>
                <a:ea typeface="+mn-ea"/>
                <a:cs typeface="+mn-cs"/>
              </a:rPr>
              <a:t>Question b:</a:t>
            </a:r>
            <a:r>
              <a:rPr lang="en-US" sz="1200" kern="1200" dirty="0">
                <a:solidFill>
                  <a:schemeClr val="tx1"/>
                </a:solidFill>
                <a:latin typeface="+mn-lt"/>
                <a:ea typeface="+mn-ea"/>
                <a:cs typeface="+mn-cs"/>
              </a:rPr>
              <a:t> The teacher asks elicit and probe questions (e.g., “How does [energy] get from one object to another object?”) that challenge students to explain where energy comes from and where it goes (transfer and transformation) using specific examples. </a:t>
            </a:r>
            <a:endParaRPr lang="en-US" sz="1200" u="none" strike="noStrike" kern="1200" dirty="0">
              <a:solidFill>
                <a:schemeClr val="tx1"/>
              </a:solidFill>
              <a:effectLst/>
              <a:latin typeface="+mn-lt"/>
              <a:ea typeface="+mn-ea"/>
              <a:cs typeface="+mn-cs"/>
            </a:endParaRPr>
          </a:p>
          <a:p>
            <a:pPr lvl="0" fontAlgn="base"/>
            <a:endParaRPr lang="en-US" sz="1200" u="none" strike="noStrike" kern="1200" dirty="0">
              <a:solidFill>
                <a:schemeClr val="tx1"/>
              </a:solidFill>
              <a:effectLst/>
              <a:latin typeface="+mn-lt"/>
              <a:ea typeface="+mn-ea"/>
              <a:cs typeface="+mn-cs"/>
            </a:endParaRPr>
          </a:p>
          <a:p>
            <a:pPr marL="228600" lvl="0" indent="-228600" fontAlgn="base">
              <a:buAutoNum type="alphaLcPeriod" startAt="6"/>
            </a:pPr>
            <a:r>
              <a:rPr lang="en-US" sz="1200" u="none" strike="noStrike" kern="1200" dirty="0">
                <a:solidFill>
                  <a:schemeClr val="tx1"/>
                </a:solidFill>
                <a:effectLst/>
                <a:latin typeface="+mn-lt"/>
                <a:ea typeface="+mn-ea"/>
                <a:cs typeface="+mn-cs"/>
              </a:rPr>
              <a:t>Have participants read the context for video clip 3 at the top of the transcript (handout 8.4</a:t>
            </a:r>
            <a:r>
              <a:rPr lang="en-US" sz="1200" u="none" strike="noStrike" kern="1200" baseline="0" dirty="0">
                <a:solidFill>
                  <a:schemeClr val="tx1"/>
                </a:solidFill>
                <a:effectLst/>
                <a:latin typeface="+mn-lt"/>
                <a:ea typeface="+mn-ea"/>
                <a:cs typeface="+mn-cs"/>
              </a:rPr>
              <a:t> in PD binder</a:t>
            </a:r>
            <a:r>
              <a:rPr lang="en-US" sz="1200" u="none" strike="noStrike" kern="1200" dirty="0">
                <a:solidFill>
                  <a:schemeClr val="tx1"/>
                </a:solidFill>
                <a:effectLst/>
                <a:latin typeface="+mn-lt"/>
                <a:ea typeface="+mn-ea"/>
                <a:cs typeface="+mn-cs"/>
              </a:rPr>
              <a:t>).</a:t>
            </a:r>
          </a:p>
          <a:p>
            <a:pPr lvl="0" fontAlgn="base"/>
            <a:endParaRPr lang="en-US" sz="1200" u="none" strike="noStrike" kern="1200" dirty="0">
              <a:solidFill>
                <a:schemeClr val="tx1"/>
              </a:solidFill>
              <a:effectLst/>
              <a:latin typeface="+mn-lt"/>
              <a:ea typeface="+mn-ea"/>
              <a:cs typeface="+mn-cs"/>
            </a:endParaRPr>
          </a:p>
          <a:p>
            <a:pPr marL="228600" lvl="0" indent="-228600" fontAlgn="base">
              <a:buAutoNum type="alphaLcPeriod" startAt="7"/>
            </a:pPr>
            <a:r>
              <a:rPr lang="en-US" sz="1200" u="none" strike="noStrike" kern="1200" dirty="0">
                <a:solidFill>
                  <a:schemeClr val="tx1"/>
                </a:solidFill>
                <a:effectLst/>
                <a:latin typeface="+mn-lt"/>
                <a:ea typeface="+mn-ea"/>
                <a:cs typeface="+mn-cs"/>
              </a:rPr>
              <a:t>Show video clip 3 and then guide participants through these tasks: </a:t>
            </a:r>
          </a:p>
          <a:p>
            <a:pPr marL="822960" lvl="1" indent="-137160">
              <a:buFont typeface="Arial" pitchFamily="34" charset="0"/>
              <a:buChar char="•"/>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“Study the video transcript and complete part 2, section 3 of the analysis guide, Follow-up to the Activity.” </a:t>
            </a:r>
            <a:endParaRPr lang="en-US" sz="1200" b="1" kern="1200" dirty="0">
              <a:solidFill>
                <a:schemeClr val="tx1"/>
              </a:solidFill>
              <a:latin typeface="+mn-lt"/>
              <a:ea typeface="+mn-ea"/>
              <a:cs typeface="+mn-cs"/>
            </a:endParaRPr>
          </a:p>
          <a:p>
            <a:pPr marL="822960" lvl="1" indent="-137160">
              <a:buFont typeface="Arial" pitchFamily="34" charset="0"/>
              <a:buChar char="•"/>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Ask participants to share their analyses of the video clip.</a:t>
            </a: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Ideal responses: </a:t>
            </a:r>
            <a:endParaRPr lang="en-US" sz="1200" kern="1200" dirty="0">
              <a:solidFill>
                <a:schemeClr val="tx1"/>
              </a:solidFill>
              <a:latin typeface="+mn-lt"/>
              <a:ea typeface="+mn-ea"/>
              <a:cs typeface="+mn-cs"/>
            </a:endParaRPr>
          </a:p>
          <a:p>
            <a:pPr marL="365760" indent="-137160">
              <a:buFont typeface="Arial" pitchFamily="34" charset="0"/>
              <a:buChar char="•"/>
            </a:pPr>
            <a:r>
              <a:rPr lang="en-US" sz="1200" i="1" kern="1200" dirty="0">
                <a:solidFill>
                  <a:schemeClr val="tx1"/>
                </a:solidFill>
                <a:latin typeface="+mn-lt"/>
                <a:ea typeface="+mn-ea"/>
                <a:cs typeface="+mn-cs"/>
              </a:rPr>
              <a:t>Question a:</a:t>
            </a:r>
            <a:r>
              <a:rPr lang="en-US" sz="1200" kern="1200" dirty="0">
                <a:solidFill>
                  <a:schemeClr val="tx1"/>
                </a:solidFill>
                <a:latin typeface="+mn-lt"/>
                <a:ea typeface="+mn-ea"/>
                <a:cs typeface="+mn-cs"/>
              </a:rPr>
              <a:t> The teacher engages students in a follow-up discussion about energy transfers and transformations (costume changes) that take place in a battery-operated remote device. Students are challenged to explain how these transfers and transformations are involved in making the device work.   </a:t>
            </a:r>
          </a:p>
          <a:p>
            <a:pPr marL="365760" indent="-137160">
              <a:buFont typeface="Arial" pitchFamily="34" charset="0"/>
              <a:buChar char="•"/>
            </a:pPr>
            <a:r>
              <a:rPr lang="en-US" sz="1200" i="1" kern="1200" dirty="0">
                <a:solidFill>
                  <a:schemeClr val="tx1"/>
                </a:solidFill>
                <a:latin typeface="+mn-lt"/>
                <a:ea typeface="+mn-ea"/>
                <a:cs typeface="+mn-cs"/>
              </a:rPr>
              <a:t>Question b:</a:t>
            </a:r>
            <a:r>
              <a:rPr lang="en-US" sz="1200" kern="1200" dirty="0">
                <a:solidFill>
                  <a:schemeClr val="tx1"/>
                </a:solidFill>
                <a:latin typeface="+mn-lt"/>
                <a:ea typeface="+mn-ea"/>
                <a:cs typeface="+mn-cs"/>
              </a:rPr>
              <a:t> Students are involved in making links between science ideas about energy and the operation of the remote device, but they’re struggling to make sense of the idea that energy not only transfers from object to object but also transforms from one form of energy to another (e.g., potential energy in the battery to kinetic energy). </a:t>
            </a:r>
          </a:p>
          <a:p>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10</a:t>
            </a:fld>
            <a:endParaRPr lang="en-US"/>
          </a:p>
        </p:txBody>
      </p:sp>
    </p:spTree>
    <p:extLst>
      <p:ext uri="{BB962C8B-B14F-4D97-AF65-F5344CB8AC3E}">
        <p14:creationId xmlns:p14="http://schemas.microsoft.com/office/powerpoint/2010/main" val="567065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7 min</a:t>
            </a:r>
          </a:p>
          <a:p>
            <a:endParaRPr lang="en-US" baseline="0" dirty="0"/>
          </a:p>
          <a:p>
            <a:r>
              <a:rPr lang="en-US" sz="1200" kern="1200" dirty="0">
                <a:solidFill>
                  <a:schemeClr val="tx1"/>
                </a:solidFill>
                <a:latin typeface="+mn-lt"/>
                <a:ea typeface="+mn-ea"/>
                <a:cs typeface="+mn-cs"/>
              </a:rPr>
              <a:t>a. “Now we’re going to watch another short video clip from the same lesson. In this clip, be on the lookout for evidence of strategies F, G, and H at the beginning and end of the lesson.”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read the context at the top of the video transcript (handout 8.5). </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c. </a:t>
            </a:r>
            <a:r>
              <a:rPr lang="en-US" sz="1200" b="1" u="none" strike="noStrike" kern="1200" dirty="0">
                <a:solidFill>
                  <a:schemeClr val="tx1"/>
                </a:solidFill>
                <a:effectLst/>
                <a:latin typeface="+mn-lt"/>
                <a:ea typeface="+mn-ea"/>
                <a:cs typeface="+mn-cs"/>
              </a:rPr>
              <a:t>Small groups:</a:t>
            </a:r>
            <a:r>
              <a:rPr lang="en-US" sz="1200" u="none" strike="noStrike" kern="1200" dirty="0">
                <a:solidFill>
                  <a:schemeClr val="tx1"/>
                </a:solidFill>
                <a:effectLst/>
                <a:latin typeface="+mn-lt"/>
                <a:ea typeface="+mn-ea"/>
                <a:cs typeface="+mn-cs"/>
              </a:rPr>
              <a:t> Divide participants into three groups (or pairs). Group 1 will focus on finding evidence of strategy F in the clip, Group 2 will focus on strategy G, and Group 3 will focus on strategy H. </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d. </a:t>
            </a:r>
            <a:r>
              <a:rPr lang="en-US" sz="1200" b="1" u="none" strike="noStrike" kern="1200" dirty="0">
                <a:solidFill>
                  <a:schemeClr val="tx1"/>
                </a:solidFill>
                <a:effectLst/>
                <a:latin typeface="+mn-lt"/>
                <a:ea typeface="+mn-ea"/>
                <a:cs typeface="+mn-cs"/>
              </a:rPr>
              <a:t>Ask each group:</a:t>
            </a:r>
            <a:r>
              <a:rPr lang="en-US" sz="1200" u="none" strike="noStrike" kern="1200" dirty="0">
                <a:solidFill>
                  <a:schemeClr val="tx1"/>
                </a:solidFill>
                <a:effectLst/>
                <a:latin typeface="+mn-lt"/>
                <a:ea typeface="+mn-ea"/>
                <a:cs typeface="+mn-cs"/>
              </a:rPr>
              <a:t> “What evidence of your assigned strategy might you find in the video?” (Encourage participants to refer to the </a:t>
            </a:r>
            <a:r>
              <a:rPr lang="en-US" sz="1200" u="none" strike="noStrike" kern="1200" dirty="0" err="1">
                <a:solidFill>
                  <a:schemeClr val="tx1"/>
                </a:solidFill>
                <a:effectLst/>
                <a:latin typeface="+mn-lt"/>
                <a:ea typeface="+mn-ea"/>
                <a:cs typeface="+mn-cs"/>
              </a:rPr>
              <a:t>STeLLA</a:t>
            </a:r>
            <a:r>
              <a:rPr lang="en-US" sz="1200" u="none" strike="noStrike" kern="1200" dirty="0">
                <a:solidFill>
                  <a:schemeClr val="tx1"/>
                </a:solidFill>
                <a:effectLst/>
                <a:latin typeface="+mn-lt"/>
                <a:ea typeface="+mn-ea"/>
                <a:cs typeface="+mn-cs"/>
              </a:rPr>
              <a:t> strategies booklet or strategy charts</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if they need to review the key features of each strategy.)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e. Show the video clip. </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f.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Discuss the evidence each group came up with for their assigned strategy.</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11</a:t>
            </a:fld>
            <a:endParaRPr lang="en-US"/>
          </a:p>
        </p:txBody>
      </p:sp>
    </p:spTree>
    <p:extLst>
      <p:ext uri="{BB962C8B-B14F-4D97-AF65-F5344CB8AC3E}">
        <p14:creationId xmlns:p14="http://schemas.microsoft.com/office/powerpoint/2010/main" val="3075631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min   </a:t>
            </a:r>
          </a:p>
          <a:p>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time is running short, have participants work only on part A of their assigned task.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Go over the directions on the slide. Emphasize the importance of using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and strategy charts as resources.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“Study the transcript for video clip 4 and search for examples of your assigned strategy being used during the lesson. Be ready to share your ideas with the group, and make</a:t>
            </a:r>
            <a:r>
              <a:rPr lang="en-US" sz="1200" kern="1200" baseline="0" dirty="0">
                <a:solidFill>
                  <a:schemeClr val="tx1"/>
                </a:solidFill>
                <a:latin typeface="+mn-lt"/>
                <a:ea typeface="+mn-ea"/>
                <a:cs typeface="+mn-cs"/>
              </a:rPr>
              <a:t> sure</a:t>
            </a:r>
            <a:r>
              <a:rPr lang="en-US" sz="1200" kern="1200" dirty="0">
                <a:solidFill>
                  <a:schemeClr val="tx1"/>
                </a:solidFill>
                <a:latin typeface="+mn-lt"/>
                <a:ea typeface="+mn-ea"/>
                <a:cs typeface="+mn-cs"/>
              </a:rPr>
              <a:t> to support your answers with evidence.”</a:t>
            </a:r>
          </a:p>
          <a:p>
            <a:pPr lvl="0" fontAlgn="base"/>
            <a:endParaRPr lang="en-US" sz="1200" b="1"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mn-lt"/>
                <a:ea typeface="+mn-ea"/>
                <a:cs typeface="+mn-cs"/>
              </a:rPr>
              <a:t>c.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Have participants share their findings. Encourage listeners to agree or disagree,</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ask clarification questions and add on.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12</a:t>
            </a:fld>
            <a:endParaRPr lang="en-US"/>
          </a:p>
        </p:txBody>
      </p:sp>
    </p:spTree>
    <p:extLst>
      <p:ext uri="{BB962C8B-B14F-4D97-AF65-F5344CB8AC3E}">
        <p14:creationId xmlns:p14="http://schemas.microsoft.com/office/powerpoint/2010/main" val="3290968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3 min</a:t>
            </a:r>
            <a:endParaRPr lang="en-US" dirty="0"/>
          </a:p>
          <a:p>
            <a:endParaRPr lang="en-US" dirty="0"/>
          </a:p>
          <a:p>
            <a:pPr marL="228600" indent="-228600">
              <a:buNone/>
            </a:pPr>
            <a:r>
              <a:rPr lang="en-US" sz="1200" kern="1200" dirty="0">
                <a:solidFill>
                  <a:schemeClr val="tx1"/>
                </a:solidFill>
                <a:latin typeface="+mn-lt"/>
                <a:ea typeface="+mn-ea"/>
                <a:cs typeface="+mn-cs"/>
              </a:rPr>
              <a:t>a. Read the summary statements on the slide or give participants time to read them silently. </a:t>
            </a:r>
          </a:p>
          <a:p>
            <a:pPr marL="228600" indent="-228600">
              <a:buAutoNum type="alphaLcPeriod"/>
            </a:pPr>
            <a:endParaRPr lang="en-US" sz="1200" kern="1200" dirty="0">
              <a:solidFill>
                <a:schemeClr val="tx1"/>
              </a:solidFill>
              <a:effectLst/>
              <a:latin typeface="+mn-lt"/>
              <a:ea typeface="+mn-ea"/>
              <a:cs typeface="+mn-cs"/>
            </a:endParaRPr>
          </a:p>
          <a:p>
            <a:pPr marL="228600" indent="-228600">
              <a:buNone/>
            </a:pPr>
            <a:r>
              <a:rPr lang="en-US" sz="1200" kern="1200" dirty="0">
                <a:solidFill>
                  <a:schemeClr val="tx1"/>
                </a:solidFill>
                <a:effectLst/>
                <a:latin typeface="+mn-lt"/>
                <a:ea typeface="+mn-ea"/>
                <a:cs typeface="+mn-cs"/>
              </a:rPr>
              <a:t>b. Ask participants whether they have a brief comment or question about the summary.</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13</a:t>
            </a:fld>
            <a:endParaRPr lang="en-US"/>
          </a:p>
        </p:txBody>
      </p:sp>
    </p:spTree>
    <p:extLst>
      <p:ext uri="{BB962C8B-B14F-4D97-AF65-F5344CB8AC3E}">
        <p14:creationId xmlns:p14="http://schemas.microsoft.com/office/powerpoint/2010/main" val="749151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r>
              <a:rPr lang="en-US" dirty="0"/>
              <a:t>a. Read the focus question on the slide.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60 min (in conjunction with next two slides)</a:t>
            </a:r>
          </a:p>
          <a:p>
            <a:pPr lvl="1"/>
            <a:endParaRPr lang="en-US" sz="1200" kern="1200" baseline="0" dirty="0">
              <a:solidFill>
                <a:schemeClr val="tx1"/>
              </a:solidFill>
              <a:effectLst/>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Create charts like the samples on the next two slides so that participants can view both as they report out.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Timing note:</a:t>
            </a:r>
            <a:r>
              <a:rPr lang="en-US" sz="1200" kern="1200" dirty="0">
                <a:solidFill>
                  <a:schemeClr val="tx1"/>
                </a:solidFill>
                <a:latin typeface="+mn-lt"/>
                <a:ea typeface="+mn-ea"/>
                <a:cs typeface="+mn-cs"/>
              </a:rPr>
              <a:t> Make sure you limit the time for each lesson conversation so you can get through them all. Aim for 5–7 minutes for each lesson.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Give a brief overview of the science content storyline across lessons and then begin the lesson conversation.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For step 1 on the slide, review the main learning goal for each lesson sequentially and how it connects to the lesson before and after it. (5 min)</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c. For steps 2 and 3, ask each participant to report on her/his two-part lesson, which was assigned on day 5.</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Encourage participants to present the </a:t>
            </a:r>
            <a:r>
              <a:rPr lang="en-US" sz="1200" b="1" kern="1200" dirty="0">
                <a:solidFill>
                  <a:schemeClr val="tx1"/>
                </a:solidFill>
                <a:latin typeface="+mn-lt"/>
                <a:ea typeface="+mn-ea"/>
                <a:cs typeface="+mn-cs"/>
              </a:rPr>
              <a:t>big picture</a:t>
            </a:r>
            <a:r>
              <a:rPr lang="en-US" sz="1200" kern="1200" dirty="0">
                <a:solidFill>
                  <a:schemeClr val="tx1"/>
                </a:solidFill>
                <a:latin typeface="+mn-lt"/>
                <a:ea typeface="+mn-ea"/>
                <a:cs typeface="+mn-cs"/>
              </a:rPr>
              <a:t> using the questions in step 2 on the slide, </a:t>
            </a:r>
            <a:r>
              <a:rPr lang="en-US" sz="1200" b="1" kern="1200" dirty="0">
                <a:solidFill>
                  <a:schemeClr val="tx1"/>
                </a:solidFill>
                <a:latin typeface="+mn-lt"/>
                <a:ea typeface="+mn-ea"/>
                <a:cs typeface="+mn-cs"/>
              </a:rPr>
              <a:t>not to walk through every step in their lesson plans</a:t>
            </a:r>
            <a:r>
              <a:rPr lang="en-US" sz="1200" kern="1200" dirty="0">
                <a:solidFill>
                  <a:schemeClr val="tx1"/>
                </a:solidFill>
                <a:latin typeface="+mn-lt"/>
                <a:ea typeface="+mn-ea"/>
                <a:cs typeface="+mn-cs"/>
              </a:rPr>
              <a:t>. They should bring up details only when they have some concern, question, or suggestion about a modification.</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d. As participants give their reports, fill in the charts you’ve created, checking off the main strategies highlighted in each lesson. (See the chart format on next two slides.)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Encourage participants to pick just one or two Student Thinking Lens strategies and one or two Science Content Storyline Lens strategies that are actually highlighted in the lesson. (Each lesson uses several strategies.)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pattern to highlight for the Student Thinking Lens strategies:</a:t>
            </a:r>
          </a:p>
          <a:p>
            <a:pPr marL="137160" indent="-137160">
              <a:buFont typeface="Arial" pitchFamily="34" charset="0"/>
              <a:buChar char="•"/>
            </a:pPr>
            <a:r>
              <a:rPr lang="en-US" sz="1200" kern="1200" dirty="0">
                <a:solidFill>
                  <a:schemeClr val="tx1"/>
                </a:solidFill>
                <a:latin typeface="+mn-lt"/>
                <a:ea typeface="+mn-ea"/>
                <a:cs typeface="+mn-cs"/>
              </a:rPr>
              <a:t>Elicit and probe strategies are very important in lesson 1. They also appear as students are engaged in making predictions in lessons 2, 4, and 5.</a:t>
            </a:r>
          </a:p>
          <a:p>
            <a:pPr marL="137160" indent="-137160">
              <a:buFont typeface="Arial" pitchFamily="34" charset="0"/>
              <a:buChar char="•"/>
            </a:pPr>
            <a:r>
              <a:rPr lang="en-US" sz="1200" kern="1200" dirty="0">
                <a:solidFill>
                  <a:schemeClr val="tx1"/>
                </a:solidFill>
                <a:latin typeface="+mn-lt"/>
                <a:ea typeface="+mn-ea"/>
                <a:cs typeface="+mn-cs"/>
              </a:rPr>
              <a:t>Probe and challenge strategies are used throughout all the lessons.</a:t>
            </a:r>
          </a:p>
          <a:p>
            <a:pPr marL="137160" indent="-137160">
              <a:buFont typeface="Arial" pitchFamily="34" charset="0"/>
              <a:buChar char="•"/>
            </a:pPr>
            <a:r>
              <a:rPr lang="en-US" sz="1200" kern="1200" dirty="0">
                <a:solidFill>
                  <a:schemeClr val="tx1"/>
                </a:solidFill>
                <a:latin typeface="+mn-lt"/>
                <a:ea typeface="+mn-ea"/>
                <a:cs typeface="+mn-cs"/>
              </a:rPr>
              <a:t>Strategies 4 (analyzing data) and 5 (constructing explanations) are highlighted in the middle lessons (lessons 2, 3, 4, 5) to help students construct new science ideas in evidence-based ways.</a:t>
            </a:r>
          </a:p>
          <a:p>
            <a:pPr marL="137160" indent="-137160">
              <a:buFont typeface="Arial" pitchFamily="34" charset="0"/>
              <a:buChar char="•"/>
            </a:pPr>
            <a:r>
              <a:rPr lang="en-US" sz="1200" kern="1200" dirty="0">
                <a:solidFill>
                  <a:schemeClr val="tx1"/>
                </a:solidFill>
                <a:latin typeface="+mn-lt"/>
                <a:ea typeface="+mn-ea"/>
                <a:cs typeface="+mn-cs"/>
              </a:rPr>
              <a:t>Strategy 6 (use and apply new science ideas) starts appearing after some new ideas have been introduced (lessons 3 and 5), but they become the main focus of the final two lessons.</a:t>
            </a:r>
          </a:p>
          <a:p>
            <a:pPr marL="137160" indent="-137160">
              <a:buFont typeface="Arial" pitchFamily="34" charset="0"/>
              <a:buChar char="•"/>
            </a:pPr>
            <a:r>
              <a:rPr lang="en-US" sz="1200" kern="1200" dirty="0">
                <a:solidFill>
                  <a:schemeClr val="tx1"/>
                </a:solidFill>
                <a:latin typeface="+mn-lt"/>
                <a:ea typeface="+mn-ea"/>
                <a:cs typeface="+mn-cs"/>
              </a:rPr>
              <a:t>Strategy 7 (synthesizing and summarizing) appears at the end of each lesson.</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Ideal pattern to highlight for the Science Content Storyline Lens strategies:</a:t>
            </a:r>
            <a:r>
              <a:rPr lang="en-US" sz="1200" kern="1200" dirty="0">
                <a:solidFill>
                  <a:schemeClr val="tx1"/>
                </a:solidFill>
                <a:latin typeface="+mn-lt"/>
                <a:ea typeface="+mn-ea"/>
                <a:cs typeface="+mn-cs"/>
              </a:rPr>
              <a:t> </a:t>
            </a:r>
          </a:p>
          <a:p>
            <a:pPr marL="137160" indent="-137160">
              <a:buFont typeface="Arial" pitchFamily="34" charset="0"/>
              <a:buChar char="•"/>
            </a:pPr>
            <a:r>
              <a:rPr lang="en-US" sz="1200" kern="1200" dirty="0">
                <a:solidFill>
                  <a:schemeClr val="tx1"/>
                </a:solidFill>
                <a:latin typeface="+mn-lt"/>
                <a:ea typeface="+mn-ea"/>
                <a:cs typeface="+mn-cs"/>
              </a:rPr>
              <a:t>To ensure that each lesson has a coherent science content storyline, all lessons include the following:</a:t>
            </a:r>
          </a:p>
          <a:p>
            <a:pPr marL="320040" indent="-137160">
              <a:buFont typeface="Arial" pitchFamily="34" charset="0"/>
              <a:buChar char="•"/>
            </a:pPr>
            <a:r>
              <a:rPr lang="en-US" sz="1200" kern="1200" dirty="0">
                <a:solidFill>
                  <a:schemeClr val="tx1"/>
                </a:solidFill>
                <a:latin typeface="+mn-lt"/>
                <a:ea typeface="+mn-ea"/>
                <a:cs typeface="+mn-cs"/>
              </a:rPr>
              <a:t>Strategy A: one main learning goal</a:t>
            </a:r>
          </a:p>
          <a:p>
            <a:pPr marL="320040" indent="-137160">
              <a:buFont typeface="Arial" pitchFamily="34" charset="0"/>
              <a:buChar char="•"/>
            </a:pPr>
            <a:r>
              <a:rPr lang="en-US" sz="1200" kern="1200" dirty="0">
                <a:solidFill>
                  <a:schemeClr val="tx1"/>
                </a:solidFill>
                <a:latin typeface="+mn-lt"/>
                <a:ea typeface="+mn-ea"/>
                <a:cs typeface="+mn-cs"/>
              </a:rPr>
              <a:t>Strategy B: focus question or goal statement</a:t>
            </a:r>
          </a:p>
          <a:p>
            <a:pPr marL="320040" indent="-137160">
              <a:buFont typeface="Arial" pitchFamily="34" charset="0"/>
              <a:buChar char="•"/>
            </a:pPr>
            <a:r>
              <a:rPr lang="en-US" sz="1200" kern="1200" dirty="0">
                <a:solidFill>
                  <a:schemeClr val="tx1"/>
                </a:solidFill>
                <a:latin typeface="+mn-lt"/>
                <a:ea typeface="+mn-ea"/>
                <a:cs typeface="+mn-cs"/>
              </a:rPr>
              <a:t>Strategy C: activities matched to the learning goal</a:t>
            </a:r>
          </a:p>
          <a:p>
            <a:pPr marL="320040" indent="-137160">
              <a:buFont typeface="Arial" pitchFamily="34" charset="0"/>
              <a:buChar char="•"/>
            </a:pPr>
            <a:r>
              <a:rPr lang="en-US" sz="1200" kern="1200" dirty="0">
                <a:solidFill>
                  <a:schemeClr val="tx1"/>
                </a:solidFill>
                <a:latin typeface="+mn-lt"/>
                <a:ea typeface="+mn-ea"/>
                <a:cs typeface="+mn-cs"/>
              </a:rPr>
              <a:t>Strategy F: links between science ideas and activities (before, during, after)</a:t>
            </a:r>
          </a:p>
          <a:p>
            <a:pPr marL="320040" indent="-137160">
              <a:buFont typeface="Arial" pitchFamily="34" charset="0"/>
              <a:buChar char="•"/>
            </a:pPr>
            <a:r>
              <a:rPr lang="en-US" sz="1200" kern="1200" dirty="0">
                <a:solidFill>
                  <a:schemeClr val="tx1"/>
                </a:solidFill>
                <a:latin typeface="+mn-lt"/>
                <a:ea typeface="+mn-ea"/>
                <a:cs typeface="+mn-cs"/>
              </a:rPr>
              <a:t>Strategy I: summaries of key science ideas</a:t>
            </a:r>
          </a:p>
          <a:p>
            <a:pPr marL="137160" indent="-137160">
              <a:buFont typeface="Arial" pitchFamily="34" charset="0"/>
              <a:buChar char="•"/>
            </a:pPr>
            <a:r>
              <a:rPr lang="en-US" sz="1200" kern="1200" dirty="0">
                <a:solidFill>
                  <a:schemeClr val="tx1"/>
                </a:solidFill>
                <a:latin typeface="+mn-lt"/>
                <a:ea typeface="+mn-ea"/>
                <a:cs typeface="+mn-cs"/>
              </a:rPr>
              <a:t>Strategy D (content representations) appears in two types of lessons. First, content representations are used in lessons where students analyze data and construct explanations (lessons 3 and 4). Second, they’re a central part of a use-and-apply lesson (lesson 6) in which students use what they’ve learned to construct their own content representations.</a:t>
            </a:r>
          </a:p>
          <a:p>
            <a:pPr marL="137160" indent="-137160">
              <a:buFont typeface="Arial" pitchFamily="34" charset="0"/>
              <a:buChar char="•"/>
            </a:pPr>
            <a:r>
              <a:rPr lang="en-US" sz="1200" kern="1200" dirty="0">
                <a:solidFill>
                  <a:schemeClr val="tx1"/>
                </a:solidFill>
                <a:latin typeface="+mn-lt"/>
                <a:ea typeface="+mn-ea"/>
                <a:cs typeface="+mn-cs"/>
              </a:rPr>
              <a:t>Strategies G (link science ideas to other science ideas) and H (highlight key science ideas) appear consistently after the first lesson as new science ideas are encountered.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15</a:t>
            </a:fld>
            <a:endParaRPr lang="en-US"/>
          </a:p>
        </p:txBody>
      </p:sp>
    </p:spTree>
    <p:extLst>
      <p:ext uri="{BB962C8B-B14F-4D97-AF65-F5344CB8AC3E}">
        <p14:creationId xmlns:p14="http://schemas.microsoft.com/office/powerpoint/2010/main" val="2915594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r>
              <a:rPr lang="en-US" sz="1200" kern="1200" dirty="0">
                <a:solidFill>
                  <a:schemeClr val="tx1"/>
                </a:solidFill>
                <a:latin typeface="+mn-lt"/>
                <a:ea typeface="+mn-ea"/>
                <a:cs typeface="+mn-cs"/>
              </a:rPr>
              <a:t>a. As participants report out, complete this chart, indicating with check marks the STL strategies highlighted in the lessons.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Discuss the reasons certain strategies appear at specific times in the lesson sequence. (See ideal patterns on slide 15 and refer to the summary charts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as needed.)</a:t>
            </a:r>
            <a:endParaRPr lang="en-US" baseline="0" dirty="0"/>
          </a:p>
        </p:txBody>
      </p:sp>
      <p:sp>
        <p:nvSpPr>
          <p:cNvPr id="35844" name="Slide Number Placeholder 3"/>
          <p:cNvSpPr>
            <a:spLocks noGrp="1"/>
          </p:cNvSpPr>
          <p:nvPr>
            <p:ph type="sldNum" sz="quarter" idx="5"/>
          </p:nvPr>
        </p:nvSpPr>
        <p:spPr>
          <a:noFill/>
        </p:spPr>
        <p:txBody>
          <a:bodyPr/>
          <a:lstStyle>
            <a:lvl1pPr eaLnBrk="0" hangingPunct="0">
              <a:defRPr i="1">
                <a:solidFill>
                  <a:schemeClr val="tx1"/>
                </a:solidFill>
                <a:latin typeface="Arial" charset="0"/>
              </a:defRPr>
            </a:lvl1pPr>
            <a:lvl2pPr marL="757066" indent="-291179" eaLnBrk="0" hangingPunct="0">
              <a:defRPr i="1">
                <a:solidFill>
                  <a:schemeClr val="tx1"/>
                </a:solidFill>
                <a:latin typeface="Arial" charset="0"/>
              </a:defRPr>
            </a:lvl2pPr>
            <a:lvl3pPr marL="1164717" indent="-232943" eaLnBrk="0" hangingPunct="0">
              <a:defRPr i="1">
                <a:solidFill>
                  <a:schemeClr val="tx1"/>
                </a:solidFill>
                <a:latin typeface="Arial" charset="0"/>
              </a:defRPr>
            </a:lvl3pPr>
            <a:lvl4pPr marL="1630604" indent="-232943" eaLnBrk="0" hangingPunct="0">
              <a:defRPr i="1">
                <a:solidFill>
                  <a:schemeClr val="tx1"/>
                </a:solidFill>
                <a:latin typeface="Arial" charset="0"/>
              </a:defRPr>
            </a:lvl4pPr>
            <a:lvl5pPr marL="2096491" indent="-232943" eaLnBrk="0" hangingPunct="0">
              <a:defRPr i="1">
                <a:solidFill>
                  <a:schemeClr val="tx1"/>
                </a:solidFill>
                <a:latin typeface="Arial" charset="0"/>
              </a:defRPr>
            </a:lvl5pPr>
            <a:lvl6pPr marL="2562377" indent="-232943" eaLnBrk="0" fontAlgn="base" hangingPunct="0">
              <a:spcBef>
                <a:spcPct val="0"/>
              </a:spcBef>
              <a:spcAft>
                <a:spcPct val="0"/>
              </a:spcAft>
              <a:defRPr i="1">
                <a:solidFill>
                  <a:schemeClr val="tx1"/>
                </a:solidFill>
                <a:latin typeface="Arial" charset="0"/>
              </a:defRPr>
            </a:lvl6pPr>
            <a:lvl7pPr marL="3028264" indent="-232943" eaLnBrk="0" fontAlgn="base" hangingPunct="0">
              <a:spcBef>
                <a:spcPct val="0"/>
              </a:spcBef>
              <a:spcAft>
                <a:spcPct val="0"/>
              </a:spcAft>
              <a:defRPr i="1">
                <a:solidFill>
                  <a:schemeClr val="tx1"/>
                </a:solidFill>
                <a:latin typeface="Arial" charset="0"/>
              </a:defRPr>
            </a:lvl7pPr>
            <a:lvl8pPr marL="3494151" indent="-232943" eaLnBrk="0" fontAlgn="base" hangingPunct="0">
              <a:spcBef>
                <a:spcPct val="0"/>
              </a:spcBef>
              <a:spcAft>
                <a:spcPct val="0"/>
              </a:spcAft>
              <a:defRPr i="1">
                <a:solidFill>
                  <a:schemeClr val="tx1"/>
                </a:solidFill>
                <a:latin typeface="Arial" charset="0"/>
              </a:defRPr>
            </a:lvl8pPr>
            <a:lvl9pPr marL="3960038" indent="-232943" eaLnBrk="0" fontAlgn="base" hangingPunct="0">
              <a:spcBef>
                <a:spcPct val="0"/>
              </a:spcBef>
              <a:spcAft>
                <a:spcPct val="0"/>
              </a:spcAft>
              <a:defRPr i="1">
                <a:solidFill>
                  <a:schemeClr val="tx1"/>
                </a:solidFill>
                <a:latin typeface="Arial" charset="0"/>
              </a:defRPr>
            </a:lvl9pPr>
          </a:lstStyle>
          <a:p>
            <a:pPr eaLnBrk="1" hangingPunct="1"/>
            <a:fld id="{66F429F0-F952-4E9A-80CE-20BBC37D551F}" type="slidenum">
              <a:rPr lang="en-US" i="0" smtClean="0"/>
              <a:pPr eaLnBrk="1" hangingPunct="1"/>
              <a:t>16</a:t>
            </a:fld>
            <a:endParaRPr lang="en-US" i="0"/>
          </a:p>
        </p:txBody>
      </p:sp>
    </p:spTree>
    <p:extLst>
      <p:ext uri="{BB962C8B-B14F-4D97-AF65-F5344CB8AC3E}">
        <p14:creationId xmlns:p14="http://schemas.microsoft.com/office/powerpoint/2010/main" val="3454138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r>
              <a:rPr lang="en-US" sz="1200" kern="1200" dirty="0">
                <a:solidFill>
                  <a:schemeClr val="tx1"/>
                </a:solidFill>
                <a:latin typeface="+mn-lt"/>
                <a:ea typeface="+mn-ea"/>
                <a:cs typeface="+mn-cs"/>
              </a:rPr>
              <a:t>a. As participants report out, complete this chart, indicating with check marks the SCSL strategies highlighted in the lessons.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Discuss the reasons certain strategies appear at specific times in the lesson sequence. (See ideal patterns on slide 15 and refer to the summary charts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as needed.) </a:t>
            </a:r>
            <a:endParaRPr lang="en-US" b="1" dirty="0"/>
          </a:p>
        </p:txBody>
      </p:sp>
      <p:sp>
        <p:nvSpPr>
          <p:cNvPr id="35844" name="Slide Number Placeholder 3"/>
          <p:cNvSpPr>
            <a:spLocks noGrp="1"/>
          </p:cNvSpPr>
          <p:nvPr>
            <p:ph type="sldNum" sz="quarter" idx="5"/>
          </p:nvPr>
        </p:nvSpPr>
        <p:spPr>
          <a:noFill/>
        </p:spPr>
        <p:txBody>
          <a:bodyPr/>
          <a:lstStyle>
            <a:lvl1pPr eaLnBrk="0" hangingPunct="0">
              <a:defRPr i="1">
                <a:solidFill>
                  <a:schemeClr val="tx1"/>
                </a:solidFill>
                <a:latin typeface="Arial" charset="0"/>
              </a:defRPr>
            </a:lvl1pPr>
            <a:lvl2pPr marL="757066" indent="-291179" eaLnBrk="0" hangingPunct="0">
              <a:defRPr i="1">
                <a:solidFill>
                  <a:schemeClr val="tx1"/>
                </a:solidFill>
                <a:latin typeface="Arial" charset="0"/>
              </a:defRPr>
            </a:lvl2pPr>
            <a:lvl3pPr marL="1164717" indent="-232943" eaLnBrk="0" hangingPunct="0">
              <a:defRPr i="1">
                <a:solidFill>
                  <a:schemeClr val="tx1"/>
                </a:solidFill>
                <a:latin typeface="Arial" charset="0"/>
              </a:defRPr>
            </a:lvl3pPr>
            <a:lvl4pPr marL="1630604" indent="-232943" eaLnBrk="0" hangingPunct="0">
              <a:defRPr i="1">
                <a:solidFill>
                  <a:schemeClr val="tx1"/>
                </a:solidFill>
                <a:latin typeface="Arial" charset="0"/>
              </a:defRPr>
            </a:lvl4pPr>
            <a:lvl5pPr marL="2096491" indent="-232943" eaLnBrk="0" hangingPunct="0">
              <a:defRPr i="1">
                <a:solidFill>
                  <a:schemeClr val="tx1"/>
                </a:solidFill>
                <a:latin typeface="Arial" charset="0"/>
              </a:defRPr>
            </a:lvl5pPr>
            <a:lvl6pPr marL="2562377" indent="-232943" eaLnBrk="0" fontAlgn="base" hangingPunct="0">
              <a:spcBef>
                <a:spcPct val="0"/>
              </a:spcBef>
              <a:spcAft>
                <a:spcPct val="0"/>
              </a:spcAft>
              <a:defRPr i="1">
                <a:solidFill>
                  <a:schemeClr val="tx1"/>
                </a:solidFill>
                <a:latin typeface="Arial" charset="0"/>
              </a:defRPr>
            </a:lvl6pPr>
            <a:lvl7pPr marL="3028264" indent="-232943" eaLnBrk="0" fontAlgn="base" hangingPunct="0">
              <a:spcBef>
                <a:spcPct val="0"/>
              </a:spcBef>
              <a:spcAft>
                <a:spcPct val="0"/>
              </a:spcAft>
              <a:defRPr i="1">
                <a:solidFill>
                  <a:schemeClr val="tx1"/>
                </a:solidFill>
                <a:latin typeface="Arial" charset="0"/>
              </a:defRPr>
            </a:lvl7pPr>
            <a:lvl8pPr marL="3494151" indent="-232943" eaLnBrk="0" fontAlgn="base" hangingPunct="0">
              <a:spcBef>
                <a:spcPct val="0"/>
              </a:spcBef>
              <a:spcAft>
                <a:spcPct val="0"/>
              </a:spcAft>
              <a:defRPr i="1">
                <a:solidFill>
                  <a:schemeClr val="tx1"/>
                </a:solidFill>
                <a:latin typeface="Arial" charset="0"/>
              </a:defRPr>
            </a:lvl8pPr>
            <a:lvl9pPr marL="3960038" indent="-232943" eaLnBrk="0" fontAlgn="base" hangingPunct="0">
              <a:spcBef>
                <a:spcPct val="0"/>
              </a:spcBef>
              <a:spcAft>
                <a:spcPct val="0"/>
              </a:spcAft>
              <a:defRPr i="1">
                <a:solidFill>
                  <a:schemeClr val="tx1"/>
                </a:solidFill>
                <a:latin typeface="Arial" charset="0"/>
              </a:defRPr>
            </a:lvl9pPr>
          </a:lstStyle>
          <a:p>
            <a:pPr eaLnBrk="1" hangingPunct="1"/>
            <a:fld id="{66F429F0-F952-4E9A-80CE-20BBC37D551F}" type="slidenum">
              <a:rPr lang="en-US" i="0" smtClean="0"/>
              <a:pPr eaLnBrk="1" hangingPunct="1"/>
              <a:t>17</a:t>
            </a:fld>
            <a:endParaRPr lang="en-US" i="0"/>
          </a:p>
        </p:txBody>
      </p:sp>
    </p:spTree>
    <p:extLst>
      <p:ext uri="{BB962C8B-B14F-4D97-AF65-F5344CB8AC3E}">
        <p14:creationId xmlns:p14="http://schemas.microsoft.com/office/powerpoint/2010/main" val="188864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 </a:t>
            </a:r>
          </a:p>
          <a:p>
            <a:endParaRPr lang="en-US" dirty="0"/>
          </a:p>
          <a:p>
            <a:r>
              <a:rPr lang="en-US" sz="1200" kern="1200" dirty="0">
                <a:solidFill>
                  <a:schemeClr val="tx1"/>
                </a:solidFill>
                <a:latin typeface="+mn-lt"/>
                <a:ea typeface="+mn-ea"/>
                <a:cs typeface="+mn-cs"/>
              </a:rPr>
              <a:t>a. Have participants locate handout 8.6—Overview of School-Year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Study Groups—in their PD program binders.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Emphasize: </a:t>
            </a:r>
            <a:r>
              <a:rPr lang="en-US" sz="1200" kern="1200" dirty="0">
                <a:solidFill>
                  <a:schemeClr val="tx1"/>
                </a:solidFill>
                <a:latin typeface="+mn-lt"/>
                <a:ea typeface="+mn-ea"/>
                <a:cs typeface="+mn-cs"/>
              </a:rPr>
              <a:t>The purpose of the study-group sessions is to practice, analyze, and learn from using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in your teaching of the Energy Transfer (ET) lessons in the fall and the Earth’s Changing Surface (ECS) lessons in the spring.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c. Talk participants through Study Groups 1–3 on the handout.</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d. Pause for questions and a summary task. Ask participants, “What is the main focus for fall study-group sessions 1–3?”</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e. Talk participants through the 2-hour meeting in December/January and Study Groups 4–6 on the handout.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Pause for questions and a summary task. Ask participants, “What is the purpose of the 2-hour meeting in December/January?” and “What is the main focus for spring study-group sessions 4–6?”</a:t>
            </a:r>
            <a:r>
              <a:rPr lang="en-US" dirty="0"/>
              <a:t> </a:t>
            </a:r>
            <a:endParaRPr lang="en-US" baseline="0" dirty="0"/>
          </a:p>
          <a:p>
            <a:pPr marL="228600" indent="-228600">
              <a:buAutoNum type="alphaLcParenR"/>
            </a:pPr>
            <a:endParaRPr lang="en-US" baseline="0" dirty="0"/>
          </a:p>
          <a:p>
            <a:pPr marL="228600" indent="-228600">
              <a:buAutoNum type="alphaLcParenR"/>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18</a:t>
            </a:fld>
            <a:endParaRPr lang="en-US"/>
          </a:p>
        </p:txBody>
      </p:sp>
    </p:spTree>
    <p:extLst>
      <p:ext uri="{BB962C8B-B14F-4D97-AF65-F5344CB8AC3E}">
        <p14:creationId xmlns:p14="http://schemas.microsoft.com/office/powerpoint/2010/main" val="3712162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pPr lvl="0" fontAlgn="base"/>
            <a:r>
              <a:rPr lang="en-US" sz="1200" u="none" strike="noStrike" kern="1200" dirty="0">
                <a:solidFill>
                  <a:schemeClr val="tx1"/>
                </a:solidFill>
                <a:effectLst/>
                <a:latin typeface="+mn-lt"/>
                <a:ea typeface="+mn-ea"/>
                <a:cs typeface="+mn-cs"/>
              </a:rPr>
              <a:t>a. Before going over this slide, have participants locate the Energy Transfer classroom pre-post test in their lesson plans binders (</a:t>
            </a:r>
            <a:r>
              <a:rPr lang="en-US" sz="1200" u="none" strike="noStrike" kern="1200" dirty="0" err="1">
                <a:solidFill>
                  <a:schemeClr val="tx1"/>
                </a:solidFill>
                <a:effectLst/>
                <a:latin typeface="+mn-lt"/>
                <a:ea typeface="+mn-ea"/>
                <a:cs typeface="+mn-cs"/>
              </a:rPr>
              <a:t>pretabs</a:t>
            </a:r>
            <a:r>
              <a:rPr lang="en-US" sz="1200" u="none" strike="noStrike" kern="1200" dirty="0">
                <a:solidFill>
                  <a:schemeClr val="tx1"/>
                </a:solidFill>
                <a:effectLst/>
                <a:latin typeface="+mn-lt"/>
                <a:ea typeface="+mn-ea"/>
                <a:cs typeface="+mn-cs"/>
              </a:rPr>
              <a:t> section). </a:t>
            </a:r>
          </a:p>
          <a:p>
            <a:endParaRPr lang="en-US" sz="1200" b="1" kern="1200" dirty="0">
              <a:solidFill>
                <a:schemeClr val="tx1"/>
              </a:solidFill>
              <a:latin typeface="+mn-lt"/>
              <a:ea typeface="+mn-ea"/>
              <a:cs typeface="+mn-cs"/>
            </a:endParaRPr>
          </a:p>
          <a:p>
            <a:pPr marL="365760" indent="-182880">
              <a:buFont typeface="Arial" pitchFamily="34" charset="0"/>
              <a:buChar char="•"/>
            </a:pPr>
            <a:r>
              <a:rPr lang="en-US" sz="1200" b="1" kern="1200" dirty="0">
                <a:solidFill>
                  <a:schemeClr val="tx1"/>
                </a:solidFill>
                <a:latin typeface="+mn-lt"/>
                <a:ea typeface="+mn-ea"/>
                <a:cs typeface="+mn-cs"/>
              </a:rPr>
              <a:t>The classroom pre-post test:</a:t>
            </a:r>
            <a:r>
              <a:rPr lang="en-US" sz="1200" kern="1200" dirty="0">
                <a:solidFill>
                  <a:schemeClr val="tx1"/>
                </a:solidFill>
                <a:latin typeface="+mn-lt"/>
                <a:ea typeface="+mn-ea"/>
                <a:cs typeface="+mn-cs"/>
              </a:rPr>
              <a:t> “This test is in your lesson plans binder. After you administer the test to your students, you’ll need to save all of them, since you’ll be analyzing them as part of our study-group work in the fall.”</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Review the steps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“It’s very important to follow these steps in order and </a:t>
            </a:r>
            <a:r>
              <a:rPr lang="en-US" sz="1200" b="1" kern="1200" dirty="0">
                <a:solidFill>
                  <a:schemeClr val="tx1"/>
                </a:solidFill>
                <a:latin typeface="+mn-lt"/>
                <a:ea typeface="+mn-ea"/>
                <a:cs typeface="+mn-cs"/>
              </a:rPr>
              <a:t>save all of your classroom pre-post tests</a:t>
            </a:r>
            <a:r>
              <a:rPr lang="en-US" sz="1200" kern="1200" dirty="0">
                <a:solidFill>
                  <a:schemeClr val="tx1"/>
                </a:solidFill>
                <a:latin typeface="+mn-lt"/>
                <a:ea typeface="+mn-ea"/>
                <a:cs typeface="+mn-cs"/>
              </a:rPr>
              <a:t>. Don’t return them to students until after Study Group 3.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19</a:t>
            </a:fld>
            <a:endParaRPr lang="en-US"/>
          </a:p>
        </p:txBody>
      </p:sp>
    </p:spTree>
    <p:extLst>
      <p:ext uri="{BB962C8B-B14F-4D97-AF65-F5344CB8AC3E}">
        <p14:creationId xmlns:p14="http://schemas.microsoft.com/office/powerpoint/2010/main" val="2984892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marL="228600" marR="0" indent="-228600" algn="l" defTabSz="914400" rtl="0" eaLnBrk="1" fontAlgn="auto" latinLnBrk="0" hangingPunct="1">
              <a:lnSpc>
                <a:spcPct val="100000"/>
              </a:lnSpc>
              <a:spcBef>
                <a:spcPts val="0"/>
              </a:spcBef>
              <a:spcAft>
                <a:spcPts val="0"/>
              </a:spcAft>
              <a:buClrTx/>
              <a:buSzTx/>
              <a:buFontTx/>
              <a:buAutoNum type="alphaLcPeriod"/>
              <a:tabLst/>
              <a:defRPr/>
            </a:pPr>
            <a:r>
              <a:rPr lang="en-US" sz="1200" kern="1200" dirty="0">
                <a:solidFill>
                  <a:schemeClr val="tx1"/>
                </a:solidFill>
                <a:effectLst/>
                <a:latin typeface="+mn-lt"/>
                <a:ea typeface="+mn-ea"/>
                <a:cs typeface="+mn-cs"/>
              </a:rPr>
              <a:t>Talk through today’s agenda.</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a:t>
            </a:fld>
            <a:endParaRPr lang="en-US"/>
          </a:p>
        </p:txBody>
      </p:sp>
    </p:spTree>
    <p:extLst>
      <p:ext uri="{BB962C8B-B14F-4D97-AF65-F5344CB8AC3E}">
        <p14:creationId xmlns:p14="http://schemas.microsoft.com/office/powerpoint/2010/main" val="2283968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endParaRPr lang="en-US" dirty="0"/>
          </a:p>
          <a:p>
            <a:r>
              <a:rPr lang="en-US" sz="1200" b="1" kern="1200" dirty="0">
                <a:solidFill>
                  <a:schemeClr val="tx1"/>
                </a:solidFill>
                <a:latin typeface="+mn-lt"/>
                <a:ea typeface="+mn-ea"/>
                <a:cs typeface="+mn-cs"/>
              </a:rPr>
              <a:t>Note: Include on this slide some possible dates for six 4-hour study-group meetings and the 2-hour meeting that occurs between Study Groups 3 and 4.</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Suggest possible dates for the study-group sessions, starting with the Wednesday afternoon slot from 2:00 to 6:00 p.m.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As you schedule the meetings, keep in mind that you’ll need some time between the end of the school day and the beginning of the meeting to get to the location and set up everything.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Study Group 1:</a:t>
            </a:r>
            <a:r>
              <a:rPr lang="en-US" sz="1200" kern="1200" dirty="0">
                <a:solidFill>
                  <a:schemeClr val="tx1"/>
                </a:solidFill>
                <a:latin typeface="+mn-lt"/>
                <a:ea typeface="+mn-ea"/>
                <a:cs typeface="+mn-cs"/>
              </a:rPr>
              <a:t> Early October. Round-1 </a:t>
            </a:r>
            <a:r>
              <a:rPr lang="en-US" sz="1200" kern="1200" dirty="0">
                <a:solidFill>
                  <a:schemeClr val="tx1"/>
                </a:solidFill>
                <a:effectLst/>
                <a:latin typeface="+mn-lt"/>
                <a:ea typeface="+mn-ea"/>
                <a:cs typeface="+mn-cs"/>
              </a:rPr>
              <a:t>teachers should have their classroom video recordings completed at least three weeks before this session. You will need three weeks to watch the classroom video(s), select the ones you’ll use during the study groups, and prepare the video-clip selections and transcripts.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Study Group 2:</a:t>
            </a:r>
            <a:r>
              <a:rPr lang="en-US" sz="1200" kern="1200" dirty="0">
                <a:solidFill>
                  <a:schemeClr val="tx1"/>
                </a:solidFill>
                <a:latin typeface="+mn-lt"/>
                <a:ea typeface="+mn-ea"/>
                <a:cs typeface="+mn-cs"/>
              </a:rPr>
              <a:t> Mid-November. Round-2 </a:t>
            </a:r>
            <a:r>
              <a:rPr lang="en-US" sz="1200" kern="1200" dirty="0">
                <a:solidFill>
                  <a:schemeClr val="tx1"/>
                </a:solidFill>
                <a:effectLst/>
                <a:latin typeface="+mn-lt"/>
                <a:ea typeface="+mn-ea"/>
                <a:cs typeface="+mn-cs"/>
              </a:rPr>
              <a:t>teachers should have their classroom video recordings completed at least three weeks before this session. You will need three weeks to watch the classroom video(s), select the ones you’ll use during the study groups, and prepare the video-clip selections and transcripts.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Study Group 3:</a:t>
            </a:r>
            <a:r>
              <a:rPr lang="en-US" sz="1200" kern="1200" dirty="0">
                <a:solidFill>
                  <a:schemeClr val="tx1"/>
                </a:solidFill>
                <a:latin typeface="+mn-lt"/>
                <a:ea typeface="+mn-ea"/>
                <a:cs typeface="+mn-cs"/>
              </a:rPr>
              <a:t> Early December. This session can occur anytime after Study Group 2 and before the holiday break.</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2-hour meeting:</a:t>
            </a:r>
            <a:r>
              <a:rPr lang="en-US" sz="1200" kern="1200" dirty="0">
                <a:solidFill>
                  <a:schemeClr val="tx1"/>
                </a:solidFill>
                <a:latin typeface="+mn-lt"/>
                <a:ea typeface="+mn-ea"/>
                <a:cs typeface="+mn-cs"/>
              </a:rPr>
              <a:t> December/January. The purpose of this meeting is to review the Earth’s Changing</a:t>
            </a:r>
            <a:r>
              <a:rPr lang="en-US" sz="1200" kern="1200" baseline="0" dirty="0">
                <a:solidFill>
                  <a:schemeClr val="tx1"/>
                </a:solidFill>
                <a:latin typeface="+mn-lt"/>
                <a:ea typeface="+mn-ea"/>
                <a:cs typeface="+mn-cs"/>
              </a:rPr>
              <a:t> Surface (ECS) </a:t>
            </a:r>
            <a:r>
              <a:rPr lang="en-US" sz="1200" kern="1200" dirty="0">
                <a:solidFill>
                  <a:schemeClr val="tx1"/>
                </a:solidFill>
                <a:latin typeface="+mn-lt"/>
                <a:ea typeface="+mn-ea"/>
                <a:cs typeface="+mn-cs"/>
              </a:rPr>
              <a:t>lesson plans in preparation for teaching them.</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Study Group 4:</a:t>
            </a:r>
            <a:r>
              <a:rPr lang="en-US" sz="1200" kern="1200" dirty="0">
                <a:solidFill>
                  <a:schemeClr val="tx1"/>
                </a:solidFill>
                <a:latin typeface="+mn-lt"/>
                <a:ea typeface="+mn-ea"/>
                <a:cs typeface="+mn-cs"/>
              </a:rPr>
              <a:t> Early February. Round-1 </a:t>
            </a:r>
            <a:r>
              <a:rPr lang="en-US" sz="1200" kern="1200" dirty="0">
                <a:solidFill>
                  <a:schemeClr val="tx1"/>
                </a:solidFill>
                <a:effectLst/>
                <a:latin typeface="+mn-lt"/>
                <a:ea typeface="+mn-ea"/>
                <a:cs typeface="+mn-cs"/>
              </a:rPr>
              <a:t>teachers should have their classroom video recordings completed at least three weeks before this session. You will need three weeks to watch the classroom video(s), select the ones you’ll use during the study groups, and prepare the video-clip selections and transcripts. </a:t>
            </a:r>
            <a:r>
              <a:rPr lang="en-US" sz="1200"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Study Group 5:</a:t>
            </a:r>
            <a:r>
              <a:rPr lang="en-US" sz="1200" kern="1200" dirty="0">
                <a:solidFill>
                  <a:schemeClr val="tx1"/>
                </a:solidFill>
                <a:latin typeface="+mn-lt"/>
                <a:ea typeface="+mn-ea"/>
                <a:cs typeface="+mn-cs"/>
              </a:rPr>
              <a:t> March. Round-2 </a:t>
            </a:r>
            <a:r>
              <a:rPr lang="en-US" sz="1200" kern="1200" dirty="0">
                <a:solidFill>
                  <a:schemeClr val="tx1"/>
                </a:solidFill>
                <a:effectLst/>
                <a:latin typeface="+mn-lt"/>
                <a:ea typeface="+mn-ea"/>
                <a:cs typeface="+mn-cs"/>
              </a:rPr>
              <a:t>teachers should have their classroom video recordings completed at least three weeks before this session. You will need three weeks to watch the classroom video(s), select the ones you’ll use during the study groups, and prepare the video-clip selections and transcripts.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Study Group 6.</a:t>
            </a:r>
            <a:r>
              <a:rPr lang="en-US" sz="1200" kern="1200" dirty="0">
                <a:solidFill>
                  <a:schemeClr val="tx1"/>
                </a:solidFill>
                <a:latin typeface="+mn-lt"/>
                <a:ea typeface="+mn-ea"/>
                <a:cs typeface="+mn-cs"/>
              </a:rPr>
              <a:t> April. This session can occur anytime after, but preferably within a month of, Study Group 5.</a:t>
            </a:r>
            <a:r>
              <a:rPr lang="en-US" dirty="0"/>
              <a:t> </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20</a:t>
            </a:fld>
            <a:endParaRPr lang="en-US"/>
          </a:p>
        </p:txBody>
      </p:sp>
    </p:spTree>
    <p:extLst>
      <p:ext uri="{BB962C8B-B14F-4D97-AF65-F5344CB8AC3E}">
        <p14:creationId xmlns:p14="http://schemas.microsoft.com/office/powerpoint/2010/main" val="476904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4243" indent="-290093" eaLnBrk="0" hangingPunct="0">
              <a:spcBef>
                <a:spcPct val="30000"/>
              </a:spcBef>
              <a:defRPr sz="1200">
                <a:solidFill>
                  <a:schemeClr val="tx1"/>
                </a:solidFill>
                <a:latin typeface="Arial" charset="0"/>
              </a:defRPr>
            </a:lvl2pPr>
            <a:lvl3pPr marL="1160374" indent="-232075" eaLnBrk="0" hangingPunct="0">
              <a:spcBef>
                <a:spcPct val="30000"/>
              </a:spcBef>
              <a:defRPr sz="1200">
                <a:solidFill>
                  <a:schemeClr val="tx1"/>
                </a:solidFill>
                <a:latin typeface="Arial" charset="0"/>
              </a:defRPr>
            </a:lvl3pPr>
            <a:lvl4pPr marL="1624523" indent="-232075" eaLnBrk="0" hangingPunct="0">
              <a:spcBef>
                <a:spcPct val="30000"/>
              </a:spcBef>
              <a:defRPr sz="1200">
                <a:solidFill>
                  <a:schemeClr val="tx1"/>
                </a:solidFill>
                <a:latin typeface="Arial" charset="0"/>
              </a:defRPr>
            </a:lvl4pPr>
            <a:lvl5pPr marL="2088672" indent="-232075" eaLnBrk="0" hangingPunct="0">
              <a:spcBef>
                <a:spcPct val="30000"/>
              </a:spcBef>
              <a:defRPr sz="1200">
                <a:solidFill>
                  <a:schemeClr val="tx1"/>
                </a:solidFill>
                <a:latin typeface="Arial" charset="0"/>
              </a:defRPr>
            </a:lvl5pPr>
            <a:lvl6pPr marL="2552822" indent="-232075" eaLnBrk="0" fontAlgn="base" hangingPunct="0">
              <a:spcBef>
                <a:spcPct val="30000"/>
              </a:spcBef>
              <a:spcAft>
                <a:spcPct val="0"/>
              </a:spcAft>
              <a:defRPr sz="1200">
                <a:solidFill>
                  <a:schemeClr val="tx1"/>
                </a:solidFill>
                <a:latin typeface="Arial" charset="0"/>
              </a:defRPr>
            </a:lvl6pPr>
            <a:lvl7pPr marL="3016971" indent="-232075" eaLnBrk="0" fontAlgn="base" hangingPunct="0">
              <a:spcBef>
                <a:spcPct val="30000"/>
              </a:spcBef>
              <a:spcAft>
                <a:spcPct val="0"/>
              </a:spcAft>
              <a:defRPr sz="1200">
                <a:solidFill>
                  <a:schemeClr val="tx1"/>
                </a:solidFill>
                <a:latin typeface="Arial" charset="0"/>
              </a:defRPr>
            </a:lvl7pPr>
            <a:lvl8pPr marL="3481121" indent="-232075" eaLnBrk="0" fontAlgn="base" hangingPunct="0">
              <a:spcBef>
                <a:spcPct val="30000"/>
              </a:spcBef>
              <a:spcAft>
                <a:spcPct val="0"/>
              </a:spcAft>
              <a:defRPr sz="1200">
                <a:solidFill>
                  <a:schemeClr val="tx1"/>
                </a:solidFill>
                <a:latin typeface="Arial" charset="0"/>
              </a:defRPr>
            </a:lvl8pPr>
            <a:lvl9pPr marL="3945270" indent="-232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21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Less than 1 min</a:t>
            </a:r>
          </a:p>
          <a:p>
            <a:pPr eaLnBrk="1" hangingPunct="1"/>
            <a:endParaRPr lang="en-US" altLang="en-US" dirty="0"/>
          </a:p>
          <a:p>
            <a:pPr marL="0" lvl="1"/>
            <a:r>
              <a:rPr lang="en-US" sz="1200" kern="1200" dirty="0">
                <a:solidFill>
                  <a:schemeClr val="tx1"/>
                </a:solidFill>
                <a:latin typeface="+mn-lt"/>
                <a:ea typeface="+mn-ea"/>
                <a:cs typeface="+mn-cs"/>
              </a:rPr>
              <a:t>a. “Now let’s dig into some math content deepening that will focus on the importance of data collection and experimental design.”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Throughout this content deepening phase, refer as needed to the Energy and Energy Transfer Content Background Document and Common Student Ideas about Energy.</a:t>
            </a:r>
            <a:endParaRPr lang="en-US" altLang="en-US" dirty="0"/>
          </a:p>
        </p:txBody>
      </p:sp>
    </p:spTree>
    <p:extLst>
      <p:ext uri="{BB962C8B-B14F-4D97-AF65-F5344CB8AC3E}">
        <p14:creationId xmlns:p14="http://schemas.microsoft.com/office/powerpoint/2010/main" val="1892797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latin typeface="+mn-lt"/>
                <a:ea typeface="+mn-ea"/>
                <a:cs typeface="+mn-cs"/>
              </a:rPr>
              <a:t>Less than 1 min</a:t>
            </a:r>
          </a:p>
          <a:p>
            <a:endParaRPr lang="en-US" sz="1200" b="1"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a. Read the focus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Emphasize that this question will guide today’s content deepening work.</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Ask participants to write the focus question in their science notebooks.</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4 min</a:t>
            </a:r>
          </a:p>
          <a:p>
            <a:endParaRPr lang="en-US" dirty="0"/>
          </a:p>
          <a:p>
            <a:pPr marL="228600" indent="-228600">
              <a:buNone/>
            </a:pPr>
            <a:r>
              <a:rPr lang="en-US" baseline="0" dirty="0"/>
              <a:t>a. Discuss the questions on the slide.</a:t>
            </a:r>
          </a:p>
          <a:p>
            <a:pPr marL="228600" indent="-228600">
              <a:buNone/>
            </a:pPr>
            <a:endParaRPr lang="en-US" baseline="0" dirty="0"/>
          </a:p>
          <a:p>
            <a:pPr marL="0" lvl="1"/>
            <a:r>
              <a:rPr lang="en-US" sz="1200" kern="1200" dirty="0">
                <a:solidFill>
                  <a:schemeClr val="tx1"/>
                </a:solidFill>
                <a:latin typeface="+mn-lt"/>
                <a:ea typeface="+mn-ea"/>
                <a:cs typeface="+mn-cs"/>
              </a:rPr>
              <a:t>b. During this discussion, record key ideas on chart paper.</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If the following ideas</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aren’t mentioned during the discussion, highlight them and reach a consensus on how terms will be defined and used throughout the content deepening phase:</a:t>
            </a:r>
          </a:p>
          <a:p>
            <a:pPr marL="228600" indent="-137160">
              <a:buFont typeface="Arial" pitchFamily="34" charset="0"/>
              <a:buChar char="•"/>
            </a:pPr>
            <a:r>
              <a:rPr lang="en-US" sz="1200" kern="1200" dirty="0">
                <a:solidFill>
                  <a:schemeClr val="tx1"/>
                </a:solidFill>
                <a:latin typeface="+mn-lt"/>
                <a:ea typeface="+mn-ea"/>
                <a:cs typeface="+mn-cs"/>
              </a:rPr>
              <a:t>In experimental science, a </a:t>
            </a:r>
            <a:r>
              <a:rPr lang="en-US" sz="1200" i="1" kern="1200" dirty="0">
                <a:solidFill>
                  <a:schemeClr val="tx1"/>
                </a:solidFill>
                <a:latin typeface="+mn-lt"/>
                <a:ea typeface="+mn-ea"/>
                <a:cs typeface="+mn-cs"/>
              </a:rPr>
              <a:t>variable</a:t>
            </a:r>
            <a:r>
              <a:rPr lang="en-US" sz="1200" kern="1200" dirty="0">
                <a:solidFill>
                  <a:schemeClr val="tx1"/>
                </a:solidFill>
                <a:latin typeface="+mn-lt"/>
                <a:ea typeface="+mn-ea"/>
                <a:cs typeface="+mn-cs"/>
              </a:rPr>
              <a:t> is a factor</a:t>
            </a:r>
            <a:r>
              <a:rPr lang="en-US" sz="1200" kern="1200" baseline="0" dirty="0">
                <a:solidFill>
                  <a:schemeClr val="tx1"/>
                </a:solidFill>
                <a:latin typeface="+mn-lt"/>
                <a:ea typeface="+mn-ea"/>
                <a:cs typeface="+mn-cs"/>
              </a:rPr>
              <a:t> or </a:t>
            </a:r>
            <a:r>
              <a:rPr lang="en-US" sz="1200" kern="1200" dirty="0">
                <a:solidFill>
                  <a:schemeClr val="tx1"/>
                </a:solidFill>
                <a:latin typeface="+mn-lt"/>
                <a:ea typeface="+mn-ea"/>
                <a:cs typeface="+mn-cs"/>
              </a:rPr>
              <a:t>category, such as an object, idea, time period, or event, that’s observed and measured.</a:t>
            </a:r>
          </a:p>
          <a:p>
            <a:pPr marL="228600" indent="-137160">
              <a:buFont typeface="Arial" pitchFamily="34" charset="0"/>
              <a:buChar char="•"/>
            </a:pPr>
            <a:r>
              <a:rPr lang="en-US" sz="1200" kern="1200" dirty="0">
                <a:solidFill>
                  <a:schemeClr val="tx1"/>
                </a:solidFill>
                <a:latin typeface="+mn-lt"/>
                <a:ea typeface="+mn-ea"/>
                <a:cs typeface="+mn-cs"/>
              </a:rPr>
              <a:t>An </a:t>
            </a:r>
            <a:r>
              <a:rPr lang="en-US" sz="1200" i="1" kern="1200" dirty="0">
                <a:solidFill>
                  <a:schemeClr val="tx1"/>
                </a:solidFill>
                <a:latin typeface="+mn-lt"/>
                <a:ea typeface="+mn-ea"/>
                <a:cs typeface="+mn-cs"/>
              </a:rPr>
              <a:t>independent variable</a:t>
            </a:r>
            <a:r>
              <a:rPr lang="en-US" sz="1200" kern="1200" dirty="0">
                <a:solidFill>
                  <a:schemeClr val="tx1"/>
                </a:solidFill>
                <a:latin typeface="+mn-lt"/>
                <a:ea typeface="+mn-ea"/>
                <a:cs typeface="+mn-cs"/>
              </a:rPr>
              <a:t>, also called an </a:t>
            </a:r>
            <a:r>
              <a:rPr lang="en-US" sz="1200" i="1" kern="1200" dirty="0">
                <a:solidFill>
                  <a:schemeClr val="tx1"/>
                </a:solidFill>
                <a:latin typeface="+mn-lt"/>
                <a:ea typeface="+mn-ea"/>
                <a:cs typeface="+mn-cs"/>
              </a:rPr>
              <a:t>x</a:t>
            </a:r>
            <a:r>
              <a:rPr lang="en-US" sz="1200" kern="1200" dirty="0">
                <a:solidFill>
                  <a:schemeClr val="tx1"/>
                </a:solidFill>
                <a:latin typeface="+mn-lt"/>
                <a:ea typeface="+mn-ea"/>
                <a:cs typeface="+mn-cs"/>
              </a:rPr>
              <a:t> </a:t>
            </a:r>
            <a:r>
              <a:rPr lang="en-US" sz="1200" i="1" kern="1200" dirty="0">
                <a:solidFill>
                  <a:schemeClr val="tx1"/>
                </a:solidFill>
                <a:latin typeface="+mn-lt"/>
                <a:ea typeface="+mn-ea"/>
                <a:cs typeface="+mn-cs"/>
              </a:rPr>
              <a:t>variable</a:t>
            </a:r>
            <a:r>
              <a:rPr lang="en-US" sz="1200" kern="1200" dirty="0">
                <a:solidFill>
                  <a:schemeClr val="tx1"/>
                </a:solidFill>
                <a:latin typeface="+mn-lt"/>
                <a:ea typeface="+mn-ea"/>
                <a:cs typeface="+mn-cs"/>
              </a:rPr>
              <a:t>, is a controlled factor that causes a change in another (dependent) variable being measured. Researchers can select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and manipulate an independent variable, but other variables can’t change it.  </a:t>
            </a:r>
          </a:p>
          <a:p>
            <a:pPr marL="228600" indent="-137160">
              <a:buFont typeface="Arial" pitchFamily="34" charset="0"/>
              <a:buChar char="•"/>
            </a:pPr>
            <a:r>
              <a:rPr lang="en-US" sz="1200" kern="1200" dirty="0">
                <a:solidFill>
                  <a:schemeClr val="tx1"/>
                </a:solidFill>
                <a:latin typeface="+mn-lt"/>
                <a:ea typeface="+mn-ea"/>
                <a:cs typeface="+mn-cs"/>
              </a:rPr>
              <a:t>A </a:t>
            </a:r>
            <a:r>
              <a:rPr lang="en-US" sz="1200" i="1" kern="1200" dirty="0">
                <a:solidFill>
                  <a:schemeClr val="tx1"/>
                </a:solidFill>
                <a:latin typeface="+mn-lt"/>
                <a:ea typeface="+mn-ea"/>
                <a:cs typeface="+mn-cs"/>
              </a:rPr>
              <a:t>dependent variable</a:t>
            </a:r>
            <a:r>
              <a:rPr lang="en-US" sz="1200" kern="1200" dirty="0">
                <a:solidFill>
                  <a:schemeClr val="tx1"/>
                </a:solidFill>
                <a:latin typeface="+mn-lt"/>
                <a:ea typeface="+mn-ea"/>
                <a:cs typeface="+mn-cs"/>
              </a:rPr>
              <a:t>, also called a </a:t>
            </a:r>
            <a:r>
              <a:rPr lang="en-US" sz="1200" i="1" kern="1200" dirty="0">
                <a:solidFill>
                  <a:schemeClr val="tx1"/>
                </a:solidFill>
                <a:latin typeface="+mn-lt"/>
                <a:ea typeface="+mn-ea"/>
                <a:cs typeface="+mn-cs"/>
              </a:rPr>
              <a:t>y variable</a:t>
            </a:r>
            <a:r>
              <a:rPr lang="en-US" sz="1200" kern="1200" dirty="0">
                <a:solidFill>
                  <a:schemeClr val="tx1"/>
                </a:solidFill>
                <a:latin typeface="+mn-lt"/>
                <a:ea typeface="+mn-ea"/>
                <a:cs typeface="+mn-cs"/>
              </a:rPr>
              <a:t>, depends on an independent variable to cause a measurable change. A dependent</a:t>
            </a:r>
            <a:r>
              <a:rPr lang="en-US" sz="1200" kern="1200" baseline="0" dirty="0">
                <a:solidFill>
                  <a:schemeClr val="tx1"/>
                </a:solidFill>
                <a:latin typeface="+mn-lt"/>
                <a:ea typeface="+mn-ea"/>
                <a:cs typeface="+mn-cs"/>
              </a:rPr>
              <a:t> variable is the </a:t>
            </a:r>
            <a:r>
              <a:rPr lang="en-US" sz="1200" kern="1200" dirty="0">
                <a:solidFill>
                  <a:schemeClr val="tx1"/>
                </a:solidFill>
                <a:latin typeface="+mn-lt"/>
                <a:ea typeface="+mn-ea"/>
                <a:cs typeface="+mn-cs"/>
              </a:rPr>
              <a:t>effect or result of a cause.</a:t>
            </a:r>
          </a:p>
          <a:p>
            <a:pPr marL="228600" indent="-137160">
              <a:buFont typeface="Arial" pitchFamily="34" charset="0"/>
              <a:buChar char="•"/>
            </a:pPr>
            <a:r>
              <a:rPr lang="en-US" sz="1200" kern="1200" dirty="0">
                <a:solidFill>
                  <a:schemeClr val="tx1"/>
                </a:solidFill>
                <a:latin typeface="+mn-lt"/>
                <a:ea typeface="+mn-ea"/>
                <a:cs typeface="+mn-cs"/>
              </a:rPr>
              <a:t>On a graph, the dependent variable is plotted along the vertical </a:t>
            </a:r>
            <a:r>
              <a:rPr lang="en-US" sz="1200" i="1" kern="1200" dirty="0">
                <a:solidFill>
                  <a:schemeClr val="tx1"/>
                </a:solidFill>
                <a:latin typeface="+mn-lt"/>
                <a:ea typeface="+mn-ea"/>
                <a:cs typeface="+mn-cs"/>
              </a:rPr>
              <a:t>y</a:t>
            </a:r>
            <a:r>
              <a:rPr lang="en-US" sz="1200" kern="1200" dirty="0">
                <a:solidFill>
                  <a:schemeClr val="tx1"/>
                </a:solidFill>
                <a:latin typeface="+mn-lt"/>
                <a:ea typeface="+mn-ea"/>
                <a:cs typeface="+mn-cs"/>
              </a:rPr>
              <a:t>-axis, and the independent variable is plotted along the horizontal </a:t>
            </a:r>
            <a:r>
              <a:rPr lang="en-US" sz="1200" i="1" kern="1200" dirty="0">
                <a:solidFill>
                  <a:schemeClr val="tx1"/>
                </a:solidFill>
                <a:latin typeface="+mn-lt"/>
                <a:ea typeface="+mn-ea"/>
                <a:cs typeface="+mn-cs"/>
              </a:rPr>
              <a:t>x</a:t>
            </a:r>
            <a:r>
              <a:rPr lang="en-US" sz="1200" kern="1200" dirty="0">
                <a:solidFill>
                  <a:schemeClr val="tx1"/>
                </a:solidFill>
                <a:latin typeface="+mn-lt"/>
                <a:ea typeface="+mn-ea"/>
                <a:cs typeface="+mn-cs"/>
              </a:rPr>
              <a:t>-axis.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r>
              <a:rPr lang="en-US" sz="1200" kern="1200" dirty="0">
                <a:solidFill>
                  <a:schemeClr val="tx1"/>
                </a:solidFill>
                <a:latin typeface="+mn-lt"/>
                <a:ea typeface="+mn-ea"/>
                <a:cs typeface="+mn-cs"/>
              </a:rPr>
              <a:t>4 min</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a. Go over the information on the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Emphasize that dependent variables are always plotted along the </a:t>
            </a:r>
            <a:r>
              <a:rPr lang="en-US" sz="1200" i="1" kern="1200" dirty="0">
                <a:solidFill>
                  <a:schemeClr val="tx1"/>
                </a:solidFill>
                <a:latin typeface="+mn-lt"/>
                <a:ea typeface="+mn-ea"/>
                <a:cs typeface="+mn-cs"/>
              </a:rPr>
              <a:t>y-</a:t>
            </a:r>
            <a:r>
              <a:rPr lang="en-US" sz="1200" kern="1200" dirty="0">
                <a:solidFill>
                  <a:schemeClr val="tx1"/>
                </a:solidFill>
                <a:latin typeface="+mn-lt"/>
                <a:ea typeface="+mn-ea"/>
                <a:cs typeface="+mn-cs"/>
              </a:rPr>
              <a:t>axis on a graph, and independent variables are plotted along the </a:t>
            </a:r>
            <a:r>
              <a:rPr lang="en-US" sz="1200" i="1" kern="1200" dirty="0">
                <a:solidFill>
                  <a:schemeClr val="tx1"/>
                </a:solidFill>
                <a:latin typeface="+mn-lt"/>
                <a:ea typeface="+mn-ea"/>
                <a:cs typeface="+mn-cs"/>
              </a:rPr>
              <a:t>x-</a:t>
            </a:r>
            <a:r>
              <a:rPr lang="en-US" sz="1200" kern="1200" dirty="0">
                <a:solidFill>
                  <a:schemeClr val="tx1"/>
                </a:solidFill>
                <a:latin typeface="+mn-lt"/>
                <a:ea typeface="+mn-ea"/>
                <a:cs typeface="+mn-cs"/>
              </a:rPr>
              <a:t>axis.</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Ask participants to come up</a:t>
            </a:r>
            <a:r>
              <a:rPr lang="en-US" sz="1200" kern="1200" baseline="0" dirty="0">
                <a:solidFill>
                  <a:schemeClr val="tx1"/>
                </a:solidFill>
                <a:latin typeface="+mn-lt"/>
                <a:ea typeface="+mn-ea"/>
                <a:cs typeface="+mn-cs"/>
              </a:rPr>
              <a:t> with </a:t>
            </a:r>
            <a:r>
              <a:rPr lang="en-US" sz="1200" kern="1200" dirty="0">
                <a:solidFill>
                  <a:schemeClr val="tx1"/>
                </a:solidFill>
                <a:latin typeface="+mn-lt"/>
                <a:ea typeface="+mn-ea"/>
                <a:cs typeface="+mn-cs"/>
              </a:rPr>
              <a:t>some examples of dependent and independent variables.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a:t>
            </a:r>
            <a:r>
              <a:rPr lang="en-US" baseline="0" dirty="0"/>
              <a:t> min</a:t>
            </a:r>
          </a:p>
          <a:p>
            <a:endParaRPr lang="en-US" baseline="0" dirty="0"/>
          </a:p>
          <a:p>
            <a:pPr marL="0" lvl="1"/>
            <a:r>
              <a:rPr lang="en-US" sz="1200" kern="1200" dirty="0">
                <a:solidFill>
                  <a:schemeClr val="tx1"/>
                </a:solidFill>
                <a:latin typeface="+mn-lt"/>
                <a:ea typeface="+mn-ea"/>
                <a:cs typeface="+mn-cs"/>
              </a:rPr>
              <a:t>a. Reveal only the question at the top of the slide and the photos.</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 (4 min):</a:t>
            </a:r>
            <a:r>
              <a:rPr lang="en-US" sz="1200" kern="1200" dirty="0">
                <a:solidFill>
                  <a:schemeClr val="tx1"/>
                </a:solidFill>
                <a:latin typeface="+mn-lt"/>
                <a:ea typeface="+mn-ea"/>
                <a:cs typeface="+mn-cs"/>
              </a:rPr>
              <a:t> “Think about the question on the slide; then share your answers and reasoning with an elbow partner. Choose your </a:t>
            </a:r>
            <a:r>
              <a:rPr lang="en-US" sz="1200" i="1" kern="1200" dirty="0">
                <a:solidFill>
                  <a:schemeClr val="tx1"/>
                </a:solidFill>
                <a:latin typeface="+mn-lt"/>
                <a:ea typeface="+mn-ea"/>
                <a:cs typeface="+mn-cs"/>
              </a:rPr>
              <a:t>x</a:t>
            </a:r>
            <a:r>
              <a:rPr lang="en-US" sz="1200" kern="1200" dirty="0">
                <a:solidFill>
                  <a:schemeClr val="tx1"/>
                </a:solidFill>
                <a:latin typeface="+mn-lt"/>
                <a:ea typeface="+mn-ea"/>
                <a:cs typeface="+mn-cs"/>
              </a:rPr>
              <a:t> and </a:t>
            </a:r>
            <a:r>
              <a:rPr lang="en-US" sz="1200" i="1" kern="1200" dirty="0">
                <a:solidFill>
                  <a:schemeClr val="tx1"/>
                </a:solidFill>
                <a:latin typeface="+mn-lt"/>
                <a:ea typeface="+mn-ea"/>
                <a:cs typeface="+mn-cs"/>
              </a:rPr>
              <a:t>y</a:t>
            </a:r>
            <a:r>
              <a:rPr lang="en-US" sz="1200" kern="1200" dirty="0">
                <a:solidFill>
                  <a:schemeClr val="tx1"/>
                </a:solidFill>
                <a:latin typeface="+mn-lt"/>
                <a:ea typeface="+mn-ea"/>
                <a:cs typeface="+mn-cs"/>
              </a:rPr>
              <a:t> variables carefully and indicate in your answers which variable depends on the other variable.”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(3 min):</a:t>
            </a:r>
            <a:r>
              <a:rPr lang="en-US" sz="1200" kern="1200" dirty="0">
                <a:solidFill>
                  <a:schemeClr val="tx1"/>
                </a:solidFill>
                <a:latin typeface="+mn-lt"/>
                <a:ea typeface="+mn-ea"/>
                <a:cs typeface="+mn-cs"/>
              </a:rPr>
              <a:t> Invite pairs to share their answers and reasoning</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with the</a:t>
            </a:r>
            <a:r>
              <a:rPr lang="en-US" sz="1200" kern="1200" baseline="0" dirty="0">
                <a:solidFill>
                  <a:schemeClr val="tx1"/>
                </a:solidFill>
                <a:latin typeface="+mn-lt"/>
                <a:ea typeface="+mn-ea"/>
                <a:cs typeface="+mn-cs"/>
              </a:rPr>
              <a:t> group</a:t>
            </a:r>
            <a:r>
              <a:rPr lang="en-US" sz="1200" kern="1200" dirty="0">
                <a:solidFill>
                  <a:schemeClr val="tx1"/>
                </a:solidFill>
                <a:latin typeface="+mn-lt"/>
                <a:ea typeface="+mn-ea"/>
                <a:cs typeface="+mn-cs"/>
              </a:rPr>
              <a:t>. Remind them to use the words </a:t>
            </a:r>
            <a:r>
              <a:rPr lang="en-US" sz="1200" i="1" kern="1200" dirty="0">
                <a:solidFill>
                  <a:schemeClr val="tx1"/>
                </a:solidFill>
                <a:latin typeface="+mn-lt"/>
                <a:ea typeface="+mn-ea"/>
                <a:cs typeface="+mn-cs"/>
              </a:rPr>
              <a:t>depends on</a:t>
            </a:r>
            <a:r>
              <a:rPr lang="en-US" sz="1200" kern="1200" dirty="0">
                <a:solidFill>
                  <a:schemeClr val="tx1"/>
                </a:solidFill>
                <a:latin typeface="+mn-lt"/>
                <a:ea typeface="+mn-ea"/>
                <a:cs typeface="+mn-cs"/>
              </a:rPr>
              <a:t> in their explanations (e.g., “______depends on ______”). Encourage others to agree or disagree, ask questions, or add 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Following the share-out, reveal the correct answer at the bottom of the slide.</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should indicate that the number of surviving fish in the tank </a:t>
            </a:r>
            <a:r>
              <a:rPr lang="en-US" sz="1200" i="1" kern="1200" dirty="0">
                <a:solidFill>
                  <a:schemeClr val="tx1"/>
                </a:solidFill>
                <a:latin typeface="+mn-lt"/>
                <a:ea typeface="+mn-ea"/>
                <a:cs typeface="+mn-cs"/>
              </a:rPr>
              <a:t>depend on</a:t>
            </a:r>
            <a:r>
              <a:rPr lang="en-US" sz="1200" kern="1200" dirty="0">
                <a:solidFill>
                  <a:schemeClr val="tx1"/>
                </a:solidFill>
                <a:latin typeface="+mn-lt"/>
                <a:ea typeface="+mn-ea"/>
                <a:cs typeface="+mn-cs"/>
              </a:rPr>
              <a:t> the water temperature in the tank.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25</a:t>
            </a:fld>
            <a:endParaRPr lang="en-US"/>
          </a:p>
        </p:txBody>
      </p:sp>
    </p:spTree>
    <p:extLst>
      <p:ext uri="{BB962C8B-B14F-4D97-AF65-F5344CB8AC3E}">
        <p14:creationId xmlns:p14="http://schemas.microsoft.com/office/powerpoint/2010/main" val="3462564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7 min</a:t>
            </a:r>
          </a:p>
          <a:p>
            <a:endParaRPr lang="en-US" dirty="0"/>
          </a:p>
          <a:p>
            <a:pPr marL="0" lvl="1"/>
            <a:r>
              <a:rPr lang="en-US" sz="1200" kern="1200" dirty="0">
                <a:solidFill>
                  <a:schemeClr val="tx1"/>
                </a:solidFill>
                <a:latin typeface="+mn-lt"/>
                <a:ea typeface="+mn-ea"/>
                <a:cs typeface="+mn-cs"/>
              </a:rPr>
              <a:t>a. Reveal only the question at the top of the slide and the photos.</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Think-Pair-Share (4 min):</a:t>
            </a:r>
            <a:r>
              <a:rPr lang="en-US" sz="1200" kern="1200" dirty="0">
                <a:solidFill>
                  <a:schemeClr val="tx1"/>
                </a:solidFill>
                <a:latin typeface="+mn-lt"/>
                <a:ea typeface="+mn-ea"/>
                <a:cs typeface="+mn-cs"/>
              </a:rPr>
              <a:t> “Think about the question on the slide; then share your answers and reasoning with an elbow partner. Choose your </a:t>
            </a:r>
            <a:r>
              <a:rPr lang="en-US" sz="1200" i="1" kern="1200" dirty="0">
                <a:solidFill>
                  <a:schemeClr val="tx1"/>
                </a:solidFill>
                <a:latin typeface="+mn-lt"/>
                <a:ea typeface="+mn-ea"/>
                <a:cs typeface="+mn-cs"/>
              </a:rPr>
              <a:t>x</a:t>
            </a:r>
            <a:r>
              <a:rPr lang="en-US" sz="1200" kern="1200" dirty="0">
                <a:solidFill>
                  <a:schemeClr val="tx1"/>
                </a:solidFill>
                <a:latin typeface="+mn-lt"/>
                <a:ea typeface="+mn-ea"/>
                <a:cs typeface="+mn-cs"/>
              </a:rPr>
              <a:t> and </a:t>
            </a:r>
            <a:r>
              <a:rPr lang="en-US" sz="1200" i="1" kern="1200" dirty="0">
                <a:solidFill>
                  <a:schemeClr val="tx1"/>
                </a:solidFill>
                <a:latin typeface="+mn-lt"/>
                <a:ea typeface="+mn-ea"/>
                <a:cs typeface="+mn-cs"/>
              </a:rPr>
              <a:t>y</a:t>
            </a:r>
            <a:r>
              <a:rPr lang="en-US" sz="1200" kern="1200" dirty="0">
                <a:solidFill>
                  <a:schemeClr val="tx1"/>
                </a:solidFill>
                <a:latin typeface="+mn-lt"/>
                <a:ea typeface="+mn-ea"/>
                <a:cs typeface="+mn-cs"/>
              </a:rPr>
              <a:t> variables carefully and indicate in your answers which variable depends on the other variable.”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(3 min):</a:t>
            </a:r>
            <a:r>
              <a:rPr lang="en-US" sz="1200" kern="1200" dirty="0">
                <a:solidFill>
                  <a:schemeClr val="tx1"/>
                </a:solidFill>
                <a:latin typeface="+mn-lt"/>
                <a:ea typeface="+mn-ea"/>
                <a:cs typeface="+mn-cs"/>
              </a:rPr>
              <a:t> Invite pairs to share their answers and reasoning with the group. Remind them to use the words </a:t>
            </a:r>
            <a:r>
              <a:rPr lang="en-US" sz="1200" i="1" kern="1200" dirty="0">
                <a:solidFill>
                  <a:schemeClr val="tx1"/>
                </a:solidFill>
                <a:latin typeface="+mn-lt"/>
                <a:ea typeface="+mn-ea"/>
                <a:cs typeface="+mn-cs"/>
              </a:rPr>
              <a:t>depends on</a:t>
            </a:r>
            <a:r>
              <a:rPr lang="en-US" sz="1200" kern="1200" dirty="0">
                <a:solidFill>
                  <a:schemeClr val="tx1"/>
                </a:solidFill>
                <a:latin typeface="+mn-lt"/>
                <a:ea typeface="+mn-ea"/>
                <a:cs typeface="+mn-cs"/>
              </a:rPr>
              <a:t> in their explanations (e.g., “_____ depends on _____”). Encourage others to agree or disagree, ask questions, or add 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Following the share-out, reveal the correct answer at the bottom of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should indicate that the daily growth rate of the mice </a:t>
            </a:r>
            <a:r>
              <a:rPr lang="en-US" sz="1200" i="1" kern="1200" dirty="0">
                <a:solidFill>
                  <a:schemeClr val="tx1"/>
                </a:solidFill>
                <a:latin typeface="+mn-lt"/>
                <a:ea typeface="+mn-ea"/>
                <a:cs typeface="+mn-cs"/>
              </a:rPr>
              <a:t>depends on</a:t>
            </a:r>
            <a:r>
              <a:rPr lang="en-US" sz="1200" kern="1200" dirty="0">
                <a:solidFill>
                  <a:schemeClr val="tx1"/>
                </a:solidFill>
                <a:latin typeface="+mn-lt"/>
                <a:ea typeface="+mn-ea"/>
                <a:cs typeface="+mn-cs"/>
              </a:rPr>
              <a:t> the grams of food the mice consume per day.</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 min</a:t>
            </a:r>
          </a:p>
          <a:p>
            <a:endParaRPr lang="en-US" dirty="0"/>
          </a:p>
          <a:p>
            <a:pPr marL="0" lvl="1"/>
            <a:r>
              <a:rPr lang="en-US" sz="1200" kern="1200" dirty="0">
                <a:solidFill>
                  <a:schemeClr val="tx1"/>
                </a:solidFill>
                <a:latin typeface="+mn-lt"/>
                <a:ea typeface="+mn-ea"/>
                <a:cs typeface="+mn-cs"/>
              </a:rPr>
              <a:t>a. Read the information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Highlight examples of </a:t>
            </a:r>
            <a:r>
              <a:rPr lang="en-US" sz="1200" i="1" kern="1200" dirty="0">
                <a:solidFill>
                  <a:schemeClr val="tx1"/>
                </a:solidFill>
                <a:latin typeface="+mn-lt"/>
                <a:ea typeface="+mn-ea"/>
                <a:cs typeface="+mn-cs"/>
              </a:rPr>
              <a:t>x</a:t>
            </a:r>
            <a:r>
              <a:rPr lang="en-US" sz="1200" kern="1200" dirty="0">
                <a:solidFill>
                  <a:schemeClr val="tx1"/>
                </a:solidFill>
                <a:latin typeface="+mn-lt"/>
                <a:ea typeface="+mn-ea"/>
                <a:cs typeface="+mn-cs"/>
              </a:rPr>
              <a:t> variables that can be controlled and those that can only be chosen</a:t>
            </a:r>
            <a:r>
              <a:rPr lang="en-US" sz="1200" kern="1200" baseline="0" dirty="0">
                <a:solidFill>
                  <a:schemeClr val="tx1"/>
                </a:solidFill>
                <a:latin typeface="+mn-lt"/>
                <a:ea typeface="+mn-ea"/>
                <a:cs typeface="+mn-cs"/>
              </a:rPr>
              <a:t> and </a:t>
            </a:r>
            <a:r>
              <a:rPr lang="en-US" sz="1200" kern="1200" dirty="0">
                <a:solidFill>
                  <a:schemeClr val="tx1"/>
                </a:solidFill>
                <a:latin typeface="+mn-lt"/>
                <a:ea typeface="+mn-ea"/>
                <a:cs typeface="+mn-cs"/>
              </a:rPr>
              <a:t>observed.</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 min</a:t>
            </a:r>
          </a:p>
          <a:p>
            <a:endParaRPr lang="en-US" dirty="0"/>
          </a:p>
          <a:p>
            <a:pPr marL="0" lvl="1"/>
            <a:r>
              <a:rPr lang="en-US" sz="1200" kern="1200" dirty="0">
                <a:solidFill>
                  <a:schemeClr val="tx1"/>
                </a:solidFill>
                <a:latin typeface="+mn-lt"/>
                <a:ea typeface="+mn-ea"/>
                <a:cs typeface="+mn-cs"/>
              </a:rPr>
              <a:t>a. Emphasize that time isn’t </a:t>
            </a:r>
            <a:r>
              <a:rPr lang="en-US" sz="1200" i="1" kern="1200" dirty="0">
                <a:solidFill>
                  <a:schemeClr val="tx1"/>
                </a:solidFill>
                <a:latin typeface="+mn-lt"/>
                <a:ea typeface="+mn-ea"/>
                <a:cs typeface="+mn-cs"/>
              </a:rPr>
              <a:t>automatically</a:t>
            </a:r>
            <a:r>
              <a:rPr lang="en-US" sz="1200" kern="1200" dirty="0">
                <a:solidFill>
                  <a:schemeClr val="tx1"/>
                </a:solidFill>
                <a:latin typeface="+mn-lt"/>
                <a:ea typeface="+mn-ea"/>
                <a:cs typeface="+mn-cs"/>
              </a:rPr>
              <a:t> the </a:t>
            </a:r>
            <a:r>
              <a:rPr lang="en-US" sz="1200" i="1" kern="1200" dirty="0">
                <a:solidFill>
                  <a:schemeClr val="tx1"/>
                </a:solidFill>
                <a:latin typeface="+mn-lt"/>
                <a:ea typeface="+mn-ea"/>
                <a:cs typeface="+mn-cs"/>
              </a:rPr>
              <a:t>x</a:t>
            </a:r>
            <a:r>
              <a:rPr lang="en-US" sz="1200" kern="1200" dirty="0">
                <a:solidFill>
                  <a:schemeClr val="tx1"/>
                </a:solidFill>
                <a:latin typeface="+mn-lt"/>
                <a:ea typeface="+mn-ea"/>
                <a:cs typeface="+mn-cs"/>
              </a:rPr>
              <a:t> variable or cause. Under some conditions or treatments, time can be the </a:t>
            </a:r>
            <a:r>
              <a:rPr lang="en-US" sz="1200" i="1" kern="1200" dirty="0">
                <a:solidFill>
                  <a:schemeClr val="tx1"/>
                </a:solidFill>
                <a:latin typeface="+mn-lt"/>
                <a:ea typeface="+mn-ea"/>
                <a:cs typeface="+mn-cs"/>
              </a:rPr>
              <a:t>y</a:t>
            </a:r>
            <a:r>
              <a:rPr lang="en-US" sz="1200" kern="1200" dirty="0">
                <a:solidFill>
                  <a:schemeClr val="tx1"/>
                </a:solidFill>
                <a:latin typeface="+mn-lt"/>
                <a:ea typeface="+mn-ea"/>
                <a:cs typeface="+mn-cs"/>
              </a:rPr>
              <a:t> variable or</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effect.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“When might time be a </a:t>
            </a:r>
            <a:r>
              <a:rPr lang="en-US" sz="1200" i="0" kern="1200" dirty="0">
                <a:solidFill>
                  <a:schemeClr val="tx1"/>
                </a:solidFill>
                <a:latin typeface="+mn-lt"/>
                <a:ea typeface="+mn-ea"/>
                <a:cs typeface="+mn-cs"/>
              </a:rPr>
              <a:t>dependent</a:t>
            </a:r>
            <a:r>
              <a:rPr lang="en-US" sz="1200" kern="1200" dirty="0">
                <a:solidFill>
                  <a:schemeClr val="tx1"/>
                </a:solidFill>
                <a:latin typeface="+mn-lt"/>
                <a:ea typeface="+mn-ea"/>
                <a:cs typeface="+mn-cs"/>
              </a:rPr>
              <a:t> (</a:t>
            </a:r>
            <a:r>
              <a:rPr lang="en-US" sz="1200" i="1" kern="1200" dirty="0">
                <a:solidFill>
                  <a:schemeClr val="tx1"/>
                </a:solidFill>
                <a:latin typeface="+mn-lt"/>
                <a:ea typeface="+mn-ea"/>
                <a:cs typeface="+mn-cs"/>
              </a:rPr>
              <a:t>y</a:t>
            </a:r>
            <a:r>
              <a:rPr lang="en-US" sz="1200" kern="1200" dirty="0">
                <a:solidFill>
                  <a:schemeClr val="tx1"/>
                </a:solidFill>
                <a:latin typeface="+mn-lt"/>
                <a:ea typeface="+mn-ea"/>
                <a:cs typeface="+mn-cs"/>
              </a:rPr>
              <a:t>) variable? Can you give some examples?”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8 min</a:t>
            </a:r>
          </a:p>
          <a:p>
            <a:endParaRPr lang="en-US" dirty="0"/>
          </a:p>
          <a:p>
            <a:pPr marL="0" lvl="1"/>
            <a:r>
              <a:rPr lang="en-US" sz="1200" kern="1200" dirty="0">
                <a:solidFill>
                  <a:schemeClr val="tx1"/>
                </a:solidFill>
                <a:latin typeface="+mn-lt"/>
                <a:ea typeface="+mn-ea"/>
                <a:cs typeface="+mn-cs"/>
              </a:rPr>
              <a:t>a. Reveal only the question at the top of the slide and the photo.</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Think-Pair-Share (4 min):</a:t>
            </a:r>
            <a:r>
              <a:rPr lang="en-US" sz="1200" kern="1200" dirty="0">
                <a:solidFill>
                  <a:schemeClr val="tx1"/>
                </a:solidFill>
                <a:latin typeface="+mn-lt"/>
                <a:ea typeface="+mn-ea"/>
                <a:cs typeface="+mn-cs"/>
              </a:rPr>
              <a:t> “Think about the question on the slide; then share your answers and reasoning with an elbow partner. </a:t>
            </a:r>
          </a:p>
          <a:p>
            <a:pPr marL="0" lvl="1"/>
            <a:r>
              <a:rPr lang="en-US" sz="1200" kern="1200" dirty="0">
                <a:solidFill>
                  <a:schemeClr val="tx1"/>
                </a:solidFill>
                <a:latin typeface="+mn-lt"/>
                <a:ea typeface="+mn-ea"/>
                <a:cs typeface="+mn-cs"/>
              </a:rPr>
              <a:t>Choose your </a:t>
            </a:r>
            <a:r>
              <a:rPr lang="en-US" sz="1200" i="1" kern="1200" dirty="0">
                <a:solidFill>
                  <a:schemeClr val="tx1"/>
                </a:solidFill>
                <a:latin typeface="+mn-lt"/>
                <a:ea typeface="+mn-ea"/>
                <a:cs typeface="+mn-cs"/>
              </a:rPr>
              <a:t>x</a:t>
            </a:r>
            <a:r>
              <a:rPr lang="en-US" sz="1200" kern="1200" dirty="0">
                <a:solidFill>
                  <a:schemeClr val="tx1"/>
                </a:solidFill>
                <a:latin typeface="+mn-lt"/>
                <a:ea typeface="+mn-ea"/>
                <a:cs typeface="+mn-cs"/>
              </a:rPr>
              <a:t> and </a:t>
            </a:r>
            <a:r>
              <a:rPr lang="en-US" sz="1200" i="1" kern="1200" dirty="0">
                <a:solidFill>
                  <a:schemeClr val="tx1"/>
                </a:solidFill>
                <a:latin typeface="+mn-lt"/>
                <a:ea typeface="+mn-ea"/>
                <a:cs typeface="+mn-cs"/>
              </a:rPr>
              <a:t>y</a:t>
            </a:r>
            <a:r>
              <a:rPr lang="en-US" sz="1200" kern="1200" dirty="0">
                <a:solidFill>
                  <a:schemeClr val="tx1"/>
                </a:solidFill>
                <a:latin typeface="+mn-lt"/>
                <a:ea typeface="+mn-ea"/>
                <a:cs typeface="+mn-cs"/>
              </a:rPr>
              <a:t> variables carefully and indicate in your answers which variable depends on the other variable.”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(4 min):</a:t>
            </a:r>
            <a:r>
              <a:rPr lang="en-US" sz="1200" kern="1200" dirty="0">
                <a:solidFill>
                  <a:schemeClr val="tx1"/>
                </a:solidFill>
                <a:latin typeface="+mn-lt"/>
                <a:ea typeface="+mn-ea"/>
                <a:cs typeface="+mn-cs"/>
              </a:rPr>
              <a:t> Invite pairs to share their answers and reasoning with the group. Remind them to use the words </a:t>
            </a:r>
            <a:r>
              <a:rPr lang="en-US" sz="1200" i="1" kern="1200" dirty="0">
                <a:solidFill>
                  <a:schemeClr val="tx1"/>
                </a:solidFill>
                <a:latin typeface="+mn-lt"/>
                <a:ea typeface="+mn-ea"/>
                <a:cs typeface="+mn-cs"/>
              </a:rPr>
              <a:t>depends on</a:t>
            </a:r>
            <a:r>
              <a:rPr lang="en-US" sz="1200" kern="1200" dirty="0">
                <a:solidFill>
                  <a:schemeClr val="tx1"/>
                </a:solidFill>
                <a:latin typeface="+mn-lt"/>
                <a:ea typeface="+mn-ea"/>
                <a:cs typeface="+mn-cs"/>
              </a:rPr>
              <a:t> in their explanations (e.g., “_____ depends on _____”). Encourage others to agree or disagree, ask questions, or add 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scenario should elicit more discussion, since the x variable can only be observed, not controlled or manipulated. Be sure to allow plenty of time for participants to talk about what depends on what.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Following the share-out, reveal the correct answer at the bottom of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should indicate that the size of the deer population </a:t>
            </a:r>
            <a:r>
              <a:rPr lang="en-US" sz="1200" i="1" kern="1200" dirty="0">
                <a:solidFill>
                  <a:schemeClr val="tx1"/>
                </a:solidFill>
                <a:latin typeface="+mn-lt"/>
                <a:ea typeface="+mn-ea"/>
                <a:cs typeface="+mn-cs"/>
              </a:rPr>
              <a:t>depends on</a:t>
            </a:r>
            <a:r>
              <a:rPr lang="en-US" sz="1200" kern="1200" dirty="0">
                <a:solidFill>
                  <a:schemeClr val="tx1"/>
                </a:solidFill>
                <a:latin typeface="+mn-lt"/>
                <a:ea typeface="+mn-ea"/>
                <a:cs typeface="+mn-cs"/>
              </a:rPr>
              <a:t> the year. They should also observe that the </a:t>
            </a:r>
            <a:r>
              <a:rPr lang="en-US" sz="1200" i="1" kern="1200" dirty="0">
                <a:solidFill>
                  <a:schemeClr val="tx1"/>
                </a:solidFill>
                <a:latin typeface="+mn-lt"/>
                <a:ea typeface="+mn-ea"/>
                <a:cs typeface="+mn-cs"/>
              </a:rPr>
              <a:t>x</a:t>
            </a:r>
            <a:r>
              <a:rPr lang="en-US" sz="1200" kern="1200" dirty="0">
                <a:solidFill>
                  <a:schemeClr val="tx1"/>
                </a:solidFill>
                <a:latin typeface="+mn-lt"/>
                <a:ea typeface="+mn-ea"/>
                <a:cs typeface="+mn-cs"/>
              </a:rPr>
              <a:t> variable (time) in this case can’t be controlled.</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228600" marR="0" indent="-228600" algn="l" defTabSz="914400" rtl="0" eaLnBrk="1" fontAlgn="auto" latinLnBrk="0" hangingPunct="1">
              <a:lnSpc>
                <a:spcPct val="100000"/>
              </a:lnSpc>
              <a:spcBef>
                <a:spcPts val="0"/>
              </a:spcBef>
              <a:spcAft>
                <a:spcPts val="0"/>
              </a:spcAft>
              <a:buClrTx/>
              <a:buSzTx/>
              <a:buFontTx/>
              <a:buAutoNum type="alphaLcPeriod"/>
              <a:tabLst/>
              <a:defRPr/>
            </a:pPr>
            <a:r>
              <a:rPr lang="en-US" sz="1200" kern="1200" dirty="0">
                <a:solidFill>
                  <a:schemeClr val="tx1"/>
                </a:solidFill>
                <a:latin typeface="+mn-lt"/>
                <a:ea typeface="+mn-ea"/>
                <a:cs typeface="+mn-cs"/>
              </a:rPr>
              <a:t>Give participants time to review your feedback on their reflections from day 7 and offer reactions, comments, or follow-up questions.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t>
            </a:r>
          </a:p>
          <a:p>
            <a:endParaRPr lang="en-US" dirty="0"/>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3</a:t>
            </a:fld>
            <a:endParaRPr lang="en-US"/>
          </a:p>
        </p:txBody>
      </p:sp>
    </p:spTree>
    <p:extLst>
      <p:ext uri="{BB962C8B-B14F-4D97-AF65-F5344CB8AC3E}">
        <p14:creationId xmlns:p14="http://schemas.microsoft.com/office/powerpoint/2010/main" val="459378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min</a:t>
            </a:r>
          </a:p>
          <a:p>
            <a:endParaRPr lang="en-US" dirty="0"/>
          </a:p>
          <a:p>
            <a:pPr marL="0" lvl="1"/>
            <a:r>
              <a:rPr lang="en-US" sz="1200" kern="1200" dirty="0">
                <a:solidFill>
                  <a:schemeClr val="tx1"/>
                </a:solidFill>
                <a:latin typeface="+mn-lt"/>
                <a:ea typeface="+mn-ea"/>
                <a:cs typeface="+mn-cs"/>
              </a:rPr>
              <a:t>a. Reveal only the question at the top of the slide and the diagram.</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Think-Pair-Share (4 min):</a:t>
            </a:r>
            <a:r>
              <a:rPr lang="en-US" sz="1200" kern="1200" dirty="0">
                <a:solidFill>
                  <a:schemeClr val="tx1"/>
                </a:solidFill>
                <a:latin typeface="+mn-lt"/>
                <a:ea typeface="+mn-ea"/>
                <a:cs typeface="+mn-cs"/>
              </a:rPr>
              <a:t> “Think about the question on the slide; then share your answers and reasoning with an elbow partner. Choose your </a:t>
            </a:r>
            <a:r>
              <a:rPr lang="en-US" sz="1200" i="1" kern="1200" dirty="0">
                <a:solidFill>
                  <a:schemeClr val="tx1"/>
                </a:solidFill>
                <a:latin typeface="+mn-lt"/>
                <a:ea typeface="+mn-ea"/>
                <a:cs typeface="+mn-cs"/>
              </a:rPr>
              <a:t>x</a:t>
            </a:r>
            <a:r>
              <a:rPr lang="en-US" sz="1200" kern="1200" dirty="0">
                <a:solidFill>
                  <a:schemeClr val="tx1"/>
                </a:solidFill>
                <a:latin typeface="+mn-lt"/>
                <a:ea typeface="+mn-ea"/>
                <a:cs typeface="+mn-cs"/>
              </a:rPr>
              <a:t> and </a:t>
            </a:r>
            <a:r>
              <a:rPr lang="en-US" sz="1200" i="1" kern="1200" dirty="0">
                <a:solidFill>
                  <a:schemeClr val="tx1"/>
                </a:solidFill>
                <a:latin typeface="+mn-lt"/>
                <a:ea typeface="+mn-ea"/>
                <a:cs typeface="+mn-cs"/>
              </a:rPr>
              <a:t>y</a:t>
            </a:r>
            <a:r>
              <a:rPr lang="en-US" sz="1200" kern="1200" dirty="0">
                <a:solidFill>
                  <a:schemeClr val="tx1"/>
                </a:solidFill>
                <a:latin typeface="+mn-lt"/>
                <a:ea typeface="+mn-ea"/>
                <a:cs typeface="+mn-cs"/>
              </a:rPr>
              <a:t> variables carefully and indicate in your answers which variable depends on the other variable.”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(3 min):</a:t>
            </a:r>
            <a:r>
              <a:rPr lang="en-US" sz="1200" kern="1200" dirty="0">
                <a:solidFill>
                  <a:schemeClr val="tx1"/>
                </a:solidFill>
                <a:latin typeface="+mn-lt"/>
                <a:ea typeface="+mn-ea"/>
                <a:cs typeface="+mn-cs"/>
              </a:rPr>
              <a:t> Invite pairs to share their answers and reasoning with the group. Remind them to use the words </a:t>
            </a:r>
            <a:r>
              <a:rPr lang="en-US" sz="1200" i="1" kern="1200" dirty="0">
                <a:solidFill>
                  <a:schemeClr val="tx1"/>
                </a:solidFill>
                <a:latin typeface="+mn-lt"/>
                <a:ea typeface="+mn-ea"/>
                <a:cs typeface="+mn-cs"/>
              </a:rPr>
              <a:t>depends on</a:t>
            </a:r>
            <a:r>
              <a:rPr lang="en-US" sz="1200" kern="1200" dirty="0">
                <a:solidFill>
                  <a:schemeClr val="tx1"/>
                </a:solidFill>
                <a:latin typeface="+mn-lt"/>
                <a:ea typeface="+mn-ea"/>
                <a:cs typeface="+mn-cs"/>
              </a:rPr>
              <a:t> in their explanations (e.g., “_____ depends on _____”). Encourage others to agree or disagree, ask questions, or add 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“Now think about the time variable in the previous scenario compared to this scenario. Why do you think time is an </a:t>
            </a:r>
            <a:r>
              <a:rPr lang="en-US" sz="1200" i="1" kern="1200" dirty="0">
                <a:solidFill>
                  <a:schemeClr val="tx1"/>
                </a:solidFill>
                <a:latin typeface="+mn-lt"/>
                <a:ea typeface="+mn-ea"/>
                <a:cs typeface="+mn-cs"/>
              </a:rPr>
              <a:t>x</a:t>
            </a:r>
            <a:r>
              <a:rPr lang="en-US" sz="1200" kern="1200" dirty="0">
                <a:solidFill>
                  <a:schemeClr val="tx1"/>
                </a:solidFill>
                <a:latin typeface="+mn-lt"/>
                <a:ea typeface="+mn-ea"/>
                <a:cs typeface="+mn-cs"/>
              </a:rPr>
              <a:t> variable in that scenario and a </a:t>
            </a:r>
            <a:r>
              <a:rPr lang="en-US" sz="1200" i="1" kern="1200" dirty="0">
                <a:solidFill>
                  <a:schemeClr val="tx1"/>
                </a:solidFill>
                <a:latin typeface="+mn-lt"/>
                <a:ea typeface="+mn-ea"/>
                <a:cs typeface="+mn-cs"/>
              </a:rPr>
              <a:t>y</a:t>
            </a:r>
            <a:r>
              <a:rPr lang="en-US" sz="1200" kern="1200" dirty="0">
                <a:solidFill>
                  <a:schemeClr val="tx1"/>
                </a:solidFill>
                <a:latin typeface="+mn-lt"/>
                <a:ea typeface="+mn-ea"/>
                <a:cs typeface="+mn-cs"/>
              </a:rPr>
              <a:t> variable in this scenario?”</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Following the share-out, reveal the correct answer at the bottom of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should indicate that the time required to experience total pain relief </a:t>
            </a:r>
            <a:r>
              <a:rPr lang="en-US" sz="1200" i="1" kern="1200" dirty="0">
                <a:solidFill>
                  <a:schemeClr val="tx1"/>
                </a:solidFill>
                <a:latin typeface="+mn-lt"/>
                <a:ea typeface="+mn-ea"/>
                <a:cs typeface="+mn-cs"/>
              </a:rPr>
              <a:t>depends on</a:t>
            </a:r>
            <a:r>
              <a:rPr lang="en-US" sz="1200" kern="1200" dirty="0">
                <a:solidFill>
                  <a:schemeClr val="tx1"/>
                </a:solidFill>
                <a:latin typeface="+mn-lt"/>
                <a:ea typeface="+mn-ea"/>
                <a:cs typeface="+mn-cs"/>
              </a:rPr>
              <a:t> the dosage of ibuprofen. The dosage can be controlled, but not the time. </a:t>
            </a:r>
            <a:r>
              <a:rPr lang="en-US" sz="1200" kern="1200" dirty="0">
                <a:solidFill>
                  <a:schemeClr val="tx1"/>
                </a:solidFill>
                <a:effectLst/>
                <a:latin typeface="+mn-lt"/>
                <a:ea typeface="+mn-ea"/>
                <a:cs typeface="+mn-cs"/>
              </a:rPr>
              <a:t>They should also observe that time is a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 variable in this case because it’s the effect, not the cause. In the previous scenario, time was an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variable (the cause), since the size of the deer population depends on the year. However, in both scenarios, time can’t be controlled; it can only be observed.</a:t>
            </a:r>
            <a:endParaRPr lang="en-US" sz="105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30</a:t>
            </a:fld>
            <a:endParaRPr lang="en-US"/>
          </a:p>
        </p:txBody>
      </p:sp>
    </p:spTree>
    <p:extLst>
      <p:ext uri="{BB962C8B-B14F-4D97-AF65-F5344CB8AC3E}">
        <p14:creationId xmlns:p14="http://schemas.microsoft.com/office/powerpoint/2010/main" val="27323949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7 min</a:t>
            </a:r>
          </a:p>
          <a:p>
            <a:endParaRPr lang="en-US" dirty="0"/>
          </a:p>
          <a:p>
            <a:pPr marL="0" lvl="1"/>
            <a:r>
              <a:rPr lang="en-US" sz="1200" kern="1200" dirty="0">
                <a:solidFill>
                  <a:schemeClr val="tx1"/>
                </a:solidFill>
                <a:latin typeface="+mn-lt"/>
                <a:ea typeface="+mn-ea"/>
                <a:cs typeface="+mn-cs"/>
              </a:rPr>
              <a:t>a. Reveal only the question at the top of the slide and the photo.</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Think-Pair-Share (4 min):</a:t>
            </a:r>
            <a:r>
              <a:rPr lang="en-US" sz="1200" kern="1200" dirty="0">
                <a:solidFill>
                  <a:schemeClr val="tx1"/>
                </a:solidFill>
                <a:latin typeface="+mn-lt"/>
                <a:ea typeface="+mn-ea"/>
                <a:cs typeface="+mn-cs"/>
              </a:rPr>
              <a:t> “Think about the question on the slide; then share your answers and reasoning with an elbow partner. Choose your </a:t>
            </a:r>
            <a:r>
              <a:rPr lang="en-US" sz="1200" i="1" kern="1200" dirty="0">
                <a:solidFill>
                  <a:schemeClr val="tx1"/>
                </a:solidFill>
                <a:latin typeface="+mn-lt"/>
                <a:ea typeface="+mn-ea"/>
                <a:cs typeface="+mn-cs"/>
              </a:rPr>
              <a:t>x </a:t>
            </a:r>
            <a:r>
              <a:rPr lang="en-US" sz="1200" i="0" kern="1200" dirty="0">
                <a:solidFill>
                  <a:schemeClr val="tx1"/>
                </a:solidFill>
                <a:latin typeface="+mn-lt"/>
                <a:ea typeface="+mn-ea"/>
                <a:cs typeface="+mn-cs"/>
              </a:rPr>
              <a:t>and</a:t>
            </a:r>
            <a:r>
              <a:rPr lang="en-US" sz="1200" i="1" kern="1200" dirty="0">
                <a:solidFill>
                  <a:schemeClr val="tx1"/>
                </a:solidFill>
                <a:latin typeface="+mn-lt"/>
                <a:ea typeface="+mn-ea"/>
                <a:cs typeface="+mn-cs"/>
              </a:rPr>
              <a:t> y </a:t>
            </a:r>
            <a:r>
              <a:rPr lang="en-US" sz="1200" kern="1200" dirty="0">
                <a:solidFill>
                  <a:schemeClr val="tx1"/>
                </a:solidFill>
                <a:latin typeface="+mn-lt"/>
                <a:ea typeface="+mn-ea"/>
                <a:cs typeface="+mn-cs"/>
              </a:rPr>
              <a:t>variables carefully and indicate in your answers which variable depends on the other variable. The </a:t>
            </a:r>
            <a:r>
              <a:rPr lang="en-US" sz="1200" i="1" kern="1200" dirty="0">
                <a:solidFill>
                  <a:schemeClr val="tx1"/>
                </a:solidFill>
                <a:latin typeface="+mn-lt"/>
                <a:ea typeface="+mn-ea"/>
                <a:cs typeface="+mn-cs"/>
              </a:rPr>
              <a:t>n</a:t>
            </a:r>
            <a:r>
              <a:rPr lang="en-US" sz="1200" kern="1200" dirty="0">
                <a:solidFill>
                  <a:schemeClr val="tx1"/>
                </a:solidFill>
                <a:latin typeface="+mn-lt"/>
                <a:ea typeface="+mn-ea"/>
                <a:cs typeface="+mn-cs"/>
              </a:rPr>
              <a:t> variable is for identification purposes only and wouldn’t be included on a graph.”</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(3 min):</a:t>
            </a:r>
            <a:r>
              <a:rPr lang="en-US" sz="1200" kern="1200" dirty="0">
                <a:solidFill>
                  <a:schemeClr val="tx1"/>
                </a:solidFill>
                <a:latin typeface="+mn-lt"/>
                <a:ea typeface="+mn-ea"/>
                <a:cs typeface="+mn-cs"/>
              </a:rPr>
              <a:t> Invite pairs to share their answers and reasoning with the group. Remind them to use the words </a:t>
            </a:r>
            <a:r>
              <a:rPr lang="en-US" sz="1200" i="1" kern="1200" dirty="0">
                <a:solidFill>
                  <a:schemeClr val="tx1"/>
                </a:solidFill>
                <a:latin typeface="+mn-lt"/>
                <a:ea typeface="+mn-ea"/>
                <a:cs typeface="+mn-cs"/>
              </a:rPr>
              <a:t>depends on</a:t>
            </a:r>
            <a:r>
              <a:rPr lang="en-US" sz="1200" kern="1200" dirty="0">
                <a:solidFill>
                  <a:schemeClr val="tx1"/>
                </a:solidFill>
                <a:latin typeface="+mn-lt"/>
                <a:ea typeface="+mn-ea"/>
                <a:cs typeface="+mn-cs"/>
              </a:rPr>
              <a:t> in their explanations (e.g., “_____ depends on _____”). Encourage others to agree or disagree, ask questions, or add 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Following the share-out, reveal the correct answer at the bottom of the slide.</a:t>
            </a:r>
          </a:p>
          <a:p>
            <a:endParaRPr lang="en-US" sz="1600" b="1" kern="1200" dirty="0">
              <a:solidFill>
                <a:schemeClr val="tx1"/>
              </a:solidFill>
              <a:latin typeface="+mn-lt"/>
              <a:ea typeface="+mn-ea"/>
              <a:cs typeface="+mn-cs"/>
            </a:endParaRPr>
          </a:p>
          <a:p>
            <a:r>
              <a:rPr lang="en-US" sz="1600" b="1" kern="1200" dirty="0">
                <a:solidFill>
                  <a:schemeClr val="tx1"/>
                </a:solidFill>
                <a:latin typeface="+mn-lt"/>
                <a:ea typeface="+mn-ea"/>
                <a:cs typeface="+mn-cs"/>
              </a:rPr>
              <a:t>Note:</a:t>
            </a:r>
            <a:r>
              <a:rPr lang="en-US" sz="1600" kern="1200" dirty="0">
                <a:solidFill>
                  <a:schemeClr val="tx1"/>
                </a:solidFill>
                <a:latin typeface="+mn-lt"/>
                <a:ea typeface="+mn-ea"/>
                <a:cs typeface="+mn-cs"/>
              </a:rPr>
              <a:t> Participants should indicate that the size of the embryo </a:t>
            </a:r>
            <a:r>
              <a:rPr lang="en-US" sz="1600" i="1" kern="1200" dirty="0">
                <a:solidFill>
                  <a:schemeClr val="tx1"/>
                </a:solidFill>
                <a:latin typeface="+mn-lt"/>
                <a:ea typeface="+mn-ea"/>
                <a:cs typeface="+mn-cs"/>
              </a:rPr>
              <a:t>depends on</a:t>
            </a:r>
            <a:r>
              <a:rPr lang="en-US" sz="1600" kern="1200" dirty="0">
                <a:solidFill>
                  <a:schemeClr val="tx1"/>
                </a:solidFill>
                <a:latin typeface="+mn-lt"/>
                <a:ea typeface="+mn-ea"/>
                <a:cs typeface="+mn-cs"/>
              </a:rPr>
              <a:t> the time since conception.</a:t>
            </a:r>
            <a:r>
              <a:rPr lang="en-US" dirty="0"/>
              <a:t>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7</a:t>
            </a:r>
            <a:r>
              <a:rPr lang="en-US" baseline="0" dirty="0"/>
              <a:t> min</a:t>
            </a:r>
          </a:p>
          <a:p>
            <a:endParaRPr lang="en-US" baseline="0" dirty="0"/>
          </a:p>
          <a:p>
            <a:pPr marL="0" lvl="1"/>
            <a:r>
              <a:rPr lang="en-US" sz="1200" kern="1200" dirty="0">
                <a:solidFill>
                  <a:schemeClr val="tx1"/>
                </a:solidFill>
                <a:latin typeface="+mn-lt"/>
                <a:ea typeface="+mn-ea"/>
                <a:cs typeface="+mn-cs"/>
              </a:rPr>
              <a:t>a. Reveal only the question at the top of the slide and the photo.</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Think-Pair-Share (4 min):</a:t>
            </a:r>
            <a:r>
              <a:rPr lang="en-US" sz="1200" kern="1200" dirty="0">
                <a:solidFill>
                  <a:schemeClr val="tx1"/>
                </a:solidFill>
                <a:latin typeface="+mn-lt"/>
                <a:ea typeface="+mn-ea"/>
                <a:cs typeface="+mn-cs"/>
              </a:rPr>
              <a:t> “Think about the question on the slide; then share your answers and reasoning with an elbow partner. Choose your </a:t>
            </a:r>
            <a:r>
              <a:rPr lang="en-US" sz="1200" i="1" kern="1200" dirty="0">
                <a:solidFill>
                  <a:schemeClr val="tx1"/>
                </a:solidFill>
                <a:latin typeface="+mn-lt"/>
                <a:ea typeface="+mn-ea"/>
                <a:cs typeface="+mn-cs"/>
              </a:rPr>
              <a:t>x </a:t>
            </a:r>
            <a:r>
              <a:rPr lang="en-US" sz="1200" i="0" kern="1200" dirty="0">
                <a:solidFill>
                  <a:schemeClr val="tx1"/>
                </a:solidFill>
                <a:latin typeface="+mn-lt"/>
                <a:ea typeface="+mn-ea"/>
                <a:cs typeface="+mn-cs"/>
              </a:rPr>
              <a:t>and</a:t>
            </a:r>
            <a:r>
              <a:rPr lang="en-US" sz="1200" i="1" kern="1200" dirty="0">
                <a:solidFill>
                  <a:schemeClr val="tx1"/>
                </a:solidFill>
                <a:latin typeface="+mn-lt"/>
                <a:ea typeface="+mn-ea"/>
                <a:cs typeface="+mn-cs"/>
              </a:rPr>
              <a:t> y</a:t>
            </a:r>
            <a:r>
              <a:rPr lang="en-US" sz="1200" i="1" kern="1200" baseline="0" dirty="0">
                <a:solidFill>
                  <a:schemeClr val="tx1"/>
                </a:solidFill>
                <a:latin typeface="+mn-lt"/>
                <a:ea typeface="+mn-ea"/>
                <a:cs typeface="+mn-cs"/>
              </a:rPr>
              <a:t> </a:t>
            </a:r>
            <a:r>
              <a:rPr lang="en-US" sz="1200" kern="1200" dirty="0">
                <a:solidFill>
                  <a:schemeClr val="tx1"/>
                </a:solidFill>
                <a:latin typeface="+mn-lt"/>
                <a:ea typeface="+mn-ea"/>
                <a:cs typeface="+mn-cs"/>
              </a:rPr>
              <a:t>variables carefully and indicate in your answers which variable depends on the other variable. The </a:t>
            </a:r>
            <a:r>
              <a:rPr lang="en-US" sz="1200" i="1" kern="1200" dirty="0">
                <a:solidFill>
                  <a:schemeClr val="tx1"/>
                </a:solidFill>
                <a:latin typeface="+mn-lt"/>
                <a:ea typeface="+mn-ea"/>
                <a:cs typeface="+mn-cs"/>
              </a:rPr>
              <a:t>n</a:t>
            </a:r>
            <a:r>
              <a:rPr lang="en-US" sz="1200" kern="1200" dirty="0">
                <a:solidFill>
                  <a:schemeClr val="tx1"/>
                </a:solidFill>
                <a:latin typeface="+mn-lt"/>
                <a:ea typeface="+mn-ea"/>
                <a:cs typeface="+mn-cs"/>
              </a:rPr>
              <a:t> variables are for identification purposes only and wouldn’t be included on a graph.”</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(3 min):</a:t>
            </a:r>
            <a:r>
              <a:rPr lang="en-US" sz="1200" kern="1200" dirty="0">
                <a:solidFill>
                  <a:schemeClr val="tx1"/>
                </a:solidFill>
                <a:latin typeface="+mn-lt"/>
                <a:ea typeface="+mn-ea"/>
                <a:cs typeface="+mn-cs"/>
              </a:rPr>
              <a:t> Invite pairs to share their answers and reasoning with the group. Remind them to use the words </a:t>
            </a:r>
            <a:r>
              <a:rPr lang="en-US" sz="1200" i="1" kern="1200" dirty="0">
                <a:solidFill>
                  <a:schemeClr val="tx1"/>
                </a:solidFill>
                <a:latin typeface="+mn-lt"/>
                <a:ea typeface="+mn-ea"/>
                <a:cs typeface="+mn-cs"/>
              </a:rPr>
              <a:t>depends on</a:t>
            </a:r>
            <a:r>
              <a:rPr lang="en-US" sz="1200" kern="1200" dirty="0">
                <a:solidFill>
                  <a:schemeClr val="tx1"/>
                </a:solidFill>
                <a:latin typeface="+mn-lt"/>
                <a:ea typeface="+mn-ea"/>
                <a:cs typeface="+mn-cs"/>
              </a:rPr>
              <a:t> in their explanations (e.g., “_____ depends on _____”). Encourage others to agree or disagree, ask questions, or add 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Following the share-out, reveal the correct answer at the bottom of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should indicate that the percent of correct answers on the test </a:t>
            </a:r>
            <a:r>
              <a:rPr lang="en-US" sz="1200" i="1" kern="1200" dirty="0">
                <a:solidFill>
                  <a:schemeClr val="tx1"/>
                </a:solidFill>
                <a:latin typeface="+mn-lt"/>
                <a:ea typeface="+mn-ea"/>
                <a:cs typeface="+mn-cs"/>
              </a:rPr>
              <a:t>depends on</a:t>
            </a:r>
            <a:r>
              <a:rPr lang="en-US" sz="1200" kern="1200" dirty="0">
                <a:solidFill>
                  <a:schemeClr val="tx1"/>
                </a:solidFill>
                <a:latin typeface="+mn-lt"/>
                <a:ea typeface="+mn-ea"/>
                <a:cs typeface="+mn-cs"/>
              </a:rPr>
              <a:t> the number of hours the student spent studying for the test.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4 min</a:t>
            </a:r>
          </a:p>
          <a:p>
            <a:endParaRPr lang="en-US" dirty="0"/>
          </a:p>
          <a:p>
            <a:pPr marL="0" lvl="1"/>
            <a:r>
              <a:rPr lang="en-US" sz="1200" kern="1200" dirty="0">
                <a:solidFill>
                  <a:schemeClr val="tx1"/>
                </a:solidFill>
                <a:latin typeface="+mn-lt"/>
                <a:ea typeface="+mn-ea"/>
                <a:cs typeface="+mn-cs"/>
              </a:rPr>
              <a:t>a. Ask participants,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“What do you know about pendulums?”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Elicit participants’ ideas and record them on chart paper.</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7 min</a:t>
            </a:r>
          </a:p>
          <a:p>
            <a:endParaRPr lang="en-US" dirty="0"/>
          </a:p>
          <a:p>
            <a:pPr marL="0" lvl="1"/>
            <a:r>
              <a:rPr lang="en-US" sz="1200" kern="1200" dirty="0">
                <a:solidFill>
                  <a:schemeClr val="tx1"/>
                </a:solidFill>
                <a:latin typeface="+mn-lt"/>
                <a:ea typeface="+mn-ea"/>
                <a:cs typeface="+mn-cs"/>
              </a:rPr>
              <a:t>a. Initially show only the question on the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Ask participants, “How would you define the term </a:t>
            </a:r>
            <a:r>
              <a:rPr lang="en-US" sz="1200" i="1" kern="1200" dirty="0">
                <a:solidFill>
                  <a:schemeClr val="tx1"/>
                </a:solidFill>
                <a:latin typeface="+mn-lt"/>
                <a:ea typeface="+mn-ea"/>
                <a:cs typeface="+mn-cs"/>
              </a:rPr>
              <a:t>pendulum</a:t>
            </a:r>
            <a:r>
              <a:rPr lang="en-US" sz="1200" kern="1200" dirty="0">
                <a:solidFill>
                  <a:schemeClr val="tx1"/>
                </a:solidFill>
                <a:latin typeface="+mn-lt"/>
                <a:ea typeface="+mn-ea"/>
                <a:cs typeface="+mn-cs"/>
              </a:rPr>
              <a:t>?”</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Elicit a few key ideas and record them on chart paper.</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Keep this discussion brief.</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Following the discussion, reveal the definition on the slide to make sure that everyone is using the same vocabulary when talking about pendulums.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Give</a:t>
            </a:r>
            <a:r>
              <a:rPr lang="en-US" sz="1200" kern="1200" baseline="0" dirty="0">
                <a:solidFill>
                  <a:schemeClr val="tx1"/>
                </a:solidFill>
                <a:latin typeface="+mn-lt"/>
                <a:ea typeface="+mn-ea"/>
                <a:cs typeface="+mn-cs"/>
              </a:rPr>
              <a:t> each</a:t>
            </a:r>
            <a:r>
              <a:rPr lang="en-US" sz="1200" kern="1200" dirty="0">
                <a:solidFill>
                  <a:schemeClr val="tx1"/>
                </a:solidFill>
                <a:latin typeface="+mn-lt"/>
                <a:ea typeface="+mn-ea"/>
                <a:cs typeface="+mn-cs"/>
              </a:rPr>
              <a:t> participant</a:t>
            </a:r>
            <a:r>
              <a:rPr lang="en-US" sz="1200" kern="1200" baseline="0" dirty="0">
                <a:solidFill>
                  <a:schemeClr val="tx1"/>
                </a:solidFill>
                <a:latin typeface="+mn-lt"/>
                <a:ea typeface="+mn-ea"/>
                <a:cs typeface="+mn-cs"/>
              </a:rPr>
              <a:t> a 3- or 4-foot length of</a:t>
            </a:r>
            <a:r>
              <a:rPr lang="en-US" sz="1200" kern="1200" dirty="0">
                <a:solidFill>
                  <a:schemeClr val="tx1"/>
                </a:solidFill>
                <a:latin typeface="+mn-lt"/>
                <a:ea typeface="+mn-ea"/>
                <a:cs typeface="+mn-cs"/>
              </a:rPr>
              <a:t> string and a washer to make a pendulum. Demonstrate how to make a simple pendulum participants can use to demonstrate their ideas during the content deepening work.</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Allow adequate time for participants to assemble their pendulums.</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6 min</a:t>
            </a:r>
          </a:p>
          <a:p>
            <a:endParaRPr lang="en-US" dirty="0"/>
          </a:p>
          <a:p>
            <a:pPr marL="0" lvl="1"/>
            <a:r>
              <a:rPr lang="en-US" sz="1200" kern="1200" dirty="0">
                <a:solidFill>
                  <a:schemeClr val="tx1"/>
                </a:solidFill>
                <a:latin typeface="+mn-lt"/>
                <a:ea typeface="+mn-ea"/>
                <a:cs typeface="+mn-cs"/>
              </a:rPr>
              <a:t>a. Read through the information on the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As you talk about the parts of a pendulum and how they work, encourage participants to experiment with their pendulums.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Ask participants to identify the force at work in the pendulum.</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They should identify the force as inertia. If they don’t, ask probe questions to guide them to the correct answer.</a:t>
            </a:r>
          </a:p>
          <a:p>
            <a:endParaRPr lang="en-US" sz="1600" kern="1200" dirty="0">
              <a:solidFill>
                <a:schemeClr val="tx1"/>
              </a:solidFill>
              <a:latin typeface="+mn-lt"/>
              <a:ea typeface="+mn-ea"/>
              <a:cs typeface="+mn-cs"/>
            </a:endParaRPr>
          </a:p>
          <a:p>
            <a:r>
              <a:rPr lang="en-US" sz="1600" kern="1200" dirty="0">
                <a:solidFill>
                  <a:schemeClr val="tx1"/>
                </a:solidFill>
                <a:latin typeface="+mn-lt"/>
                <a:ea typeface="+mn-ea"/>
                <a:cs typeface="+mn-cs"/>
              </a:rPr>
              <a:t>d. Emphasize that inertia is the resistance</a:t>
            </a:r>
            <a:r>
              <a:rPr lang="en-US" sz="1600" kern="1200" baseline="0" dirty="0">
                <a:solidFill>
                  <a:schemeClr val="tx1"/>
                </a:solidFill>
                <a:latin typeface="+mn-lt"/>
                <a:ea typeface="+mn-ea"/>
                <a:cs typeface="+mn-cs"/>
              </a:rPr>
              <a:t> of an object to any change in motion. This is the force that keeps the pendulum in motion</a:t>
            </a:r>
            <a:r>
              <a:rPr lang="en-US" sz="1600" kern="1200" dirty="0">
                <a:solidFill>
                  <a:schemeClr val="tx1"/>
                </a:solidFill>
                <a:latin typeface="+mn-lt"/>
                <a:ea typeface="+mn-ea"/>
                <a:cs typeface="+mn-cs"/>
              </a:rPr>
              <a:t>.</a:t>
            </a:r>
            <a:endParaRPr lang="en-US" b="1" dirty="0"/>
          </a:p>
          <a:p>
            <a:pPr marL="0" lvl="1"/>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3 min</a:t>
            </a:r>
          </a:p>
          <a:p>
            <a:endParaRPr lang="en-US" dirty="0"/>
          </a:p>
          <a:p>
            <a:pPr marL="0" lvl="1"/>
            <a:r>
              <a:rPr lang="en-US" sz="1200" kern="1200" dirty="0">
                <a:solidFill>
                  <a:schemeClr val="tx1"/>
                </a:solidFill>
                <a:latin typeface="+mn-lt"/>
                <a:ea typeface="+mn-ea"/>
                <a:cs typeface="+mn-cs"/>
              </a:rPr>
              <a:t>a. Read the information on the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Make sure that everyone understands that a period is one </a:t>
            </a:r>
            <a:r>
              <a:rPr lang="en-US" sz="1200" i="1" kern="1200" dirty="0">
                <a:solidFill>
                  <a:schemeClr val="tx1"/>
                </a:solidFill>
                <a:latin typeface="+mn-lt"/>
                <a:ea typeface="+mn-ea"/>
                <a:cs typeface="+mn-cs"/>
              </a:rPr>
              <a:t>full</a:t>
            </a:r>
            <a:r>
              <a:rPr lang="en-US" sz="1200" kern="1200" dirty="0">
                <a:solidFill>
                  <a:schemeClr val="tx1"/>
                </a:solidFill>
                <a:latin typeface="+mn-lt"/>
                <a:ea typeface="+mn-ea"/>
                <a:cs typeface="+mn-cs"/>
              </a:rPr>
              <a:t> or complete pendulum swing up and back.  </a:t>
            </a:r>
          </a:p>
          <a:p>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 Demonstrate two or three periods with your pendulum and have participants do the same.</a:t>
            </a:r>
          </a:p>
          <a:p>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4 min</a:t>
            </a:r>
          </a:p>
          <a:p>
            <a:endParaRPr lang="en-US" dirty="0"/>
          </a:p>
          <a:p>
            <a:pPr marL="0" lvl="1"/>
            <a:r>
              <a:rPr lang="en-US" sz="1200" kern="1200" dirty="0">
                <a:solidFill>
                  <a:schemeClr val="tx1"/>
                </a:solidFill>
                <a:latin typeface="+mn-lt"/>
                <a:ea typeface="+mn-ea"/>
                <a:cs typeface="+mn-cs"/>
              </a:rPr>
              <a:t>a. Read the information on the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Set a timer and have participants count the frequency of their pendulums for 1 minute.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In a round-robin, ask participants to share their frequency results.</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 min</a:t>
            </a:r>
          </a:p>
          <a:p>
            <a:endParaRPr lang="en-US" dirty="0"/>
          </a:p>
          <a:p>
            <a:pPr marL="0" lvl="1"/>
            <a:r>
              <a:rPr lang="en-US" sz="1200" kern="1200" dirty="0">
                <a:solidFill>
                  <a:schemeClr val="tx1"/>
                </a:solidFill>
                <a:latin typeface="+mn-lt"/>
                <a:ea typeface="+mn-ea"/>
                <a:cs typeface="+mn-cs"/>
              </a:rPr>
              <a:t>a. Initially show only the question at the top of the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Elicit participants’ ideas about variables that might affect the frequency (swing time) of a pendulum.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During this discussion, record ideas on chart paper and ask participants which variables they think are most common.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Reveal the most common variables on the slide.</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8 min</a:t>
            </a:r>
          </a:p>
          <a:p>
            <a:endParaRPr lang="en-US" dirty="0"/>
          </a:p>
          <a:p>
            <a:pPr marL="0" lvl="1"/>
            <a:r>
              <a:rPr lang="en-US" sz="1200" kern="1200" dirty="0">
                <a:solidFill>
                  <a:schemeClr val="tx1"/>
                </a:solidFill>
                <a:latin typeface="+mn-lt"/>
                <a:ea typeface="+mn-ea"/>
                <a:cs typeface="+mn-cs"/>
              </a:rPr>
              <a:t>a. Discuss the questions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Elicit participants’ ideas about variables they can control, as well as ways they can accomplish this.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During this discussion, record participants’ ideas on chart paper and reach a consensus on how to control variables that might affect the outcome (e.g., holding the pendulum at a fixed pull-back angle; ensuring uniform string length and bob mass).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Have participants record these ideas in their science notebooks.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1041229" eaLnBrk="0" hangingPunct="0">
              <a:defRPr>
                <a:solidFill>
                  <a:schemeClr val="tx1"/>
                </a:solidFill>
                <a:latin typeface="Arial" charset="0"/>
              </a:defRPr>
            </a:lvl1pPr>
            <a:lvl2pPr marL="830146" indent="-319286" defTabSz="1041229" eaLnBrk="0" hangingPunct="0">
              <a:defRPr>
                <a:solidFill>
                  <a:schemeClr val="tx1"/>
                </a:solidFill>
                <a:latin typeface="Arial" charset="0"/>
              </a:defRPr>
            </a:lvl2pPr>
            <a:lvl3pPr marL="1277147" indent="-255430" defTabSz="1041229" eaLnBrk="0" hangingPunct="0">
              <a:defRPr>
                <a:solidFill>
                  <a:schemeClr val="tx1"/>
                </a:solidFill>
                <a:latin typeface="Arial" charset="0"/>
              </a:defRPr>
            </a:lvl3pPr>
            <a:lvl4pPr marL="1788006" indent="-255430" defTabSz="1041229" eaLnBrk="0" hangingPunct="0">
              <a:defRPr>
                <a:solidFill>
                  <a:schemeClr val="tx1"/>
                </a:solidFill>
                <a:latin typeface="Arial" charset="0"/>
              </a:defRPr>
            </a:lvl4pPr>
            <a:lvl5pPr marL="2298864" indent="-255430" defTabSz="1041229" eaLnBrk="0" hangingPunct="0">
              <a:defRPr>
                <a:solidFill>
                  <a:schemeClr val="tx1"/>
                </a:solidFill>
                <a:latin typeface="Arial" charset="0"/>
              </a:defRPr>
            </a:lvl5pPr>
            <a:lvl6pPr marL="2809723" indent="-255430" defTabSz="1041229" eaLnBrk="0" fontAlgn="base" hangingPunct="0">
              <a:spcBef>
                <a:spcPct val="0"/>
              </a:spcBef>
              <a:spcAft>
                <a:spcPct val="0"/>
              </a:spcAft>
              <a:defRPr>
                <a:solidFill>
                  <a:schemeClr val="tx1"/>
                </a:solidFill>
                <a:latin typeface="Arial" charset="0"/>
              </a:defRPr>
            </a:lvl6pPr>
            <a:lvl7pPr marL="3320582" indent="-255430" defTabSz="1041229" eaLnBrk="0" fontAlgn="base" hangingPunct="0">
              <a:spcBef>
                <a:spcPct val="0"/>
              </a:spcBef>
              <a:spcAft>
                <a:spcPct val="0"/>
              </a:spcAft>
              <a:defRPr>
                <a:solidFill>
                  <a:schemeClr val="tx1"/>
                </a:solidFill>
                <a:latin typeface="Arial" charset="0"/>
              </a:defRPr>
            </a:lvl7pPr>
            <a:lvl8pPr marL="3831441" indent="-255430" defTabSz="1041229" eaLnBrk="0" fontAlgn="base" hangingPunct="0">
              <a:spcBef>
                <a:spcPct val="0"/>
              </a:spcBef>
              <a:spcAft>
                <a:spcPct val="0"/>
              </a:spcAft>
              <a:defRPr>
                <a:solidFill>
                  <a:schemeClr val="tx1"/>
                </a:solidFill>
                <a:latin typeface="Arial" charset="0"/>
              </a:defRPr>
            </a:lvl8pPr>
            <a:lvl9pPr marL="4342299" indent="-255430" defTabSz="1041229" eaLnBrk="0" fontAlgn="base" hangingPunct="0">
              <a:spcBef>
                <a:spcPct val="0"/>
              </a:spcBef>
              <a:spcAft>
                <a:spcPct val="0"/>
              </a:spcAft>
              <a:defRPr>
                <a:solidFill>
                  <a:schemeClr val="tx1"/>
                </a:solidFill>
                <a:latin typeface="Arial" charset="0"/>
              </a:defRPr>
            </a:lvl9pPr>
          </a:lstStyle>
          <a:p>
            <a:pPr eaLnBrk="1" hangingPunct="1"/>
            <a:fld id="{CEF75F18-AFB6-4572-AC42-674F7D480E33}" type="slidenum">
              <a:rPr lang="en-US" smtClean="0"/>
              <a:pPr eaLnBrk="1" hangingPunct="1"/>
              <a:t>4</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dirty="0"/>
              <a:t>2 min </a:t>
            </a:r>
          </a:p>
          <a:p>
            <a:pPr eaLnBrk="1" hangingPunct="1"/>
            <a:endParaRPr lang="en-US" dirty="0"/>
          </a:p>
          <a:p>
            <a:pPr marL="228600" indent="-228600">
              <a:buAutoNum type="alphaLcPeriod"/>
            </a:pPr>
            <a:r>
              <a:rPr lang="en-US" sz="1200" kern="1200" dirty="0">
                <a:solidFill>
                  <a:schemeClr val="tx1"/>
                </a:solidFill>
                <a:effectLst/>
                <a:latin typeface="+mn-lt"/>
                <a:ea typeface="+mn-ea"/>
                <a:cs typeface="+mn-cs"/>
              </a:rPr>
              <a:t>Introduce the focus questions that will guide today’s work. </a:t>
            </a:r>
          </a:p>
          <a:p>
            <a:pPr marL="228600" indent="-228600">
              <a:buAutoNum type="alphaLcPeriod"/>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eaLnBrk="1" hangingPunct="1"/>
            <a:endParaRPr lang="en-US" dirty="0"/>
          </a:p>
        </p:txBody>
      </p:sp>
      <p:sp>
        <p:nvSpPr>
          <p:cNvPr id="2" name="Date Placeholder 1"/>
          <p:cNvSpPr>
            <a:spLocks noGrp="1"/>
          </p:cNvSpPr>
          <p:nvPr>
            <p:ph type="dt" idx="10"/>
          </p:nvPr>
        </p:nvSpPr>
        <p:spPr/>
        <p:txBody>
          <a:bodyPr/>
          <a:lstStyle/>
          <a:p>
            <a:pPr>
              <a:defRPr/>
            </a:pPr>
            <a:fld id="{9A1A3A9F-C2AF-40CB-A81A-BE591E4454C3}" type="datetime1">
              <a:rPr lang="en-US" smtClean="0"/>
              <a:pPr>
                <a:defRPr/>
              </a:pPr>
              <a:t>1/7/2020</a:t>
            </a:fld>
            <a:endParaRPr lang="en-US"/>
          </a:p>
        </p:txBody>
      </p:sp>
      <p:sp>
        <p:nvSpPr>
          <p:cNvPr id="3" name="Footer Placeholder 2"/>
          <p:cNvSpPr>
            <a:spLocks noGrp="1"/>
          </p:cNvSpPr>
          <p:nvPr>
            <p:ph type="ftr" sz="quarter" idx="11"/>
          </p:nvPr>
        </p:nvSpPr>
        <p:spPr/>
        <p:txBody>
          <a:bodyPr/>
          <a:lstStyle/>
          <a:p>
            <a:pPr>
              <a:defRPr/>
            </a:pPr>
            <a:r>
              <a:rPr lang="en-US"/>
              <a:t>STeLLA Summer Institute I</a:t>
            </a:r>
          </a:p>
        </p:txBody>
      </p:sp>
      <p:sp>
        <p:nvSpPr>
          <p:cNvPr id="4" name="Header Placeholder 3"/>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42360698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7 min</a:t>
            </a:r>
          </a:p>
          <a:p>
            <a:endParaRPr lang="en-US" dirty="0"/>
          </a:p>
          <a:p>
            <a:pPr marL="0" lvl="1"/>
            <a:r>
              <a:rPr lang="en-US" sz="1200" kern="1200" dirty="0">
                <a:solidFill>
                  <a:schemeClr val="tx1"/>
                </a:solidFill>
                <a:latin typeface="+mn-lt"/>
                <a:ea typeface="+mn-ea"/>
                <a:cs typeface="+mn-cs"/>
              </a:rPr>
              <a:t>a. “Pair up with an elbow partner and design an experiment in which a pendulum swings exactly 60 times in a minute. Make sure to record specific details about your plan in your science notebooks.” </a:t>
            </a:r>
          </a:p>
          <a:p>
            <a:endParaRPr lang="en-US" sz="1600" kern="1200" dirty="0">
              <a:solidFill>
                <a:schemeClr val="tx1"/>
              </a:solidFill>
              <a:latin typeface="+mn-lt"/>
              <a:ea typeface="+mn-ea"/>
              <a:cs typeface="+mn-cs"/>
            </a:endParaRPr>
          </a:p>
          <a:p>
            <a:r>
              <a:rPr lang="en-US" sz="1600" kern="1200" dirty="0">
                <a:solidFill>
                  <a:schemeClr val="tx1"/>
                </a:solidFill>
                <a:latin typeface="+mn-lt"/>
                <a:ea typeface="+mn-ea"/>
                <a:cs typeface="+mn-cs"/>
              </a:rPr>
              <a:t>b. Distribute a timer,</a:t>
            </a:r>
            <a:r>
              <a:rPr lang="en-US" sz="1600" kern="1200" baseline="0" dirty="0">
                <a:solidFill>
                  <a:schemeClr val="tx1"/>
                </a:solidFill>
                <a:latin typeface="+mn-lt"/>
                <a:ea typeface="+mn-ea"/>
                <a:cs typeface="+mn-cs"/>
              </a:rPr>
              <a:t> a ruler, and graph paper </a:t>
            </a:r>
            <a:r>
              <a:rPr lang="en-US" sz="1600" kern="1200" dirty="0">
                <a:solidFill>
                  <a:schemeClr val="tx1"/>
                </a:solidFill>
                <a:latin typeface="+mn-lt"/>
                <a:ea typeface="+mn-ea"/>
                <a:cs typeface="+mn-cs"/>
              </a:rPr>
              <a:t>to each pair.</a:t>
            </a:r>
            <a:r>
              <a:rPr lang="en-US" sz="1600" kern="1200" baseline="0" dirty="0">
                <a:solidFill>
                  <a:schemeClr val="tx1"/>
                </a:solidFill>
                <a:latin typeface="+mn-lt"/>
                <a:ea typeface="+mn-ea"/>
                <a:cs typeface="+mn-cs"/>
              </a:rPr>
              <a:t> Also have </a:t>
            </a:r>
            <a:r>
              <a:rPr lang="en-US" sz="1600" kern="1200" dirty="0">
                <a:solidFill>
                  <a:schemeClr val="tx1"/>
                </a:solidFill>
                <a:latin typeface="+mn-lt"/>
                <a:ea typeface="+mn-ea"/>
                <a:cs typeface="+mn-cs"/>
              </a:rPr>
              <a:t>participants locate their pendulums from</a:t>
            </a:r>
            <a:r>
              <a:rPr lang="en-US" sz="1600" kern="1200" baseline="0" dirty="0">
                <a:solidFill>
                  <a:schemeClr val="tx1"/>
                </a:solidFill>
                <a:latin typeface="+mn-lt"/>
                <a:ea typeface="+mn-ea"/>
                <a:cs typeface="+mn-cs"/>
              </a:rPr>
              <a:t> the previous experiment</a:t>
            </a:r>
            <a:r>
              <a:rPr lang="en-US" sz="1600" kern="1200" dirty="0">
                <a:solidFill>
                  <a:schemeClr val="tx1"/>
                </a:solidFill>
                <a:latin typeface="+mn-lt"/>
                <a:ea typeface="+mn-ea"/>
                <a:cs typeface="+mn-cs"/>
              </a:rPr>
              <a:t>.</a:t>
            </a:r>
          </a:p>
          <a:p>
            <a:endParaRPr lang="en-US" sz="16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10 min</a:t>
            </a:r>
          </a:p>
          <a:p>
            <a:endParaRPr lang="en-US" dirty="0"/>
          </a:p>
          <a:p>
            <a:pPr marL="0" lvl="1"/>
            <a:r>
              <a:rPr lang="en-US" sz="1200" kern="1200" dirty="0">
                <a:solidFill>
                  <a:schemeClr val="tx1"/>
                </a:solidFill>
                <a:latin typeface="+mn-lt"/>
                <a:ea typeface="+mn-ea"/>
                <a:cs typeface="+mn-cs"/>
              </a:rPr>
              <a:t>a. Read the questions on the slide.</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Direct pairs to discuss these questions and write their answers in their science notebooks. Emphasize that they need to specify this information before they can begin collecting their data.</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Have participants collect data on pendulum length and number of swings using their pendulums and timers. </a:t>
            </a:r>
          </a:p>
          <a:p>
            <a:endParaRPr lang="en-US" sz="1600" b="1" kern="1200" dirty="0">
              <a:solidFill>
                <a:schemeClr val="tx1"/>
              </a:solidFill>
              <a:latin typeface="+mn-lt"/>
              <a:ea typeface="+mn-ea"/>
              <a:cs typeface="+mn-cs"/>
            </a:endParaRPr>
          </a:p>
          <a:p>
            <a:r>
              <a:rPr lang="en-US" sz="1600" b="0" kern="1200" dirty="0">
                <a:solidFill>
                  <a:schemeClr val="tx1"/>
                </a:solidFill>
                <a:latin typeface="+mn-lt"/>
                <a:ea typeface="+mn-ea"/>
                <a:cs typeface="+mn-cs"/>
              </a:rPr>
              <a:t>d. </a:t>
            </a:r>
            <a:r>
              <a:rPr lang="en-US" sz="1600" b="1" kern="1200" dirty="0">
                <a:solidFill>
                  <a:schemeClr val="tx1"/>
                </a:solidFill>
                <a:latin typeface="+mn-lt"/>
                <a:ea typeface="+mn-ea"/>
                <a:cs typeface="+mn-cs"/>
              </a:rPr>
              <a:t>Whole group:</a:t>
            </a:r>
            <a:r>
              <a:rPr lang="en-US" sz="1600" kern="1200" dirty="0">
                <a:solidFill>
                  <a:schemeClr val="tx1"/>
                </a:solidFill>
                <a:latin typeface="+mn-lt"/>
                <a:ea typeface="+mn-ea"/>
                <a:cs typeface="+mn-cs"/>
              </a:rPr>
              <a:t> Once everyone has collected their data, invite pairs to share their results and their answers to the slide questions.</a:t>
            </a:r>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 min</a:t>
            </a:r>
          </a:p>
          <a:p>
            <a:endParaRPr lang="en-US" dirty="0"/>
          </a:p>
          <a:p>
            <a:pPr marL="0" lvl="1"/>
            <a:r>
              <a:rPr lang="en-US" sz="1200" kern="1200" dirty="0">
                <a:solidFill>
                  <a:schemeClr val="tx1"/>
                </a:solidFill>
                <a:latin typeface="+mn-lt"/>
                <a:ea typeface="+mn-ea"/>
                <a:cs typeface="+mn-cs"/>
              </a:rPr>
              <a:t>a. Show the pendulum simulation.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Following the simulation, invite participants</a:t>
            </a:r>
            <a:r>
              <a:rPr lang="en-US" sz="1200" kern="1200" baseline="0" dirty="0">
                <a:solidFill>
                  <a:schemeClr val="tx1"/>
                </a:solidFill>
                <a:latin typeface="+mn-lt"/>
                <a:ea typeface="+mn-ea"/>
                <a:cs typeface="+mn-cs"/>
              </a:rPr>
              <a:t> to share their comments and observations. Ask </a:t>
            </a:r>
            <a:r>
              <a:rPr lang="en-US" sz="1200" kern="1200" dirty="0">
                <a:solidFill>
                  <a:schemeClr val="tx1"/>
                </a:solidFill>
                <a:latin typeface="+mn-lt"/>
                <a:ea typeface="+mn-ea"/>
                <a:cs typeface="+mn-cs"/>
              </a:rPr>
              <a:t>whether their initial</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ideas matched the concepts presented in the simulation. If not, how did they differ?</a:t>
            </a:r>
            <a:endParaRPr lang="en-US" sz="9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pPr marL="228600" lvl="1" indent="-228600">
              <a:buNone/>
            </a:pPr>
            <a:r>
              <a:rPr lang="en-US" sz="1200" kern="1200" dirty="0">
                <a:solidFill>
                  <a:schemeClr val="tx1"/>
                </a:solidFill>
                <a:latin typeface="+mn-lt"/>
                <a:ea typeface="+mn-ea"/>
                <a:cs typeface="+mn-cs"/>
              </a:rPr>
              <a:t>a. Have participants refer to their graphs as you present </a:t>
            </a:r>
            <a:r>
              <a:rPr lang="en-US" sz="1200" kern="1200" baseline="0" dirty="0">
                <a:solidFill>
                  <a:schemeClr val="tx1"/>
                </a:solidFill>
                <a:latin typeface="+mn-lt"/>
                <a:ea typeface="+mn-ea"/>
                <a:cs typeface="+mn-cs"/>
              </a:rPr>
              <a:t>the </a:t>
            </a:r>
            <a:r>
              <a:rPr lang="en-US" sz="1200" kern="1200" dirty="0">
                <a:solidFill>
                  <a:schemeClr val="tx1"/>
                </a:solidFill>
                <a:latin typeface="+mn-lt"/>
                <a:ea typeface="+mn-ea"/>
                <a:cs typeface="+mn-cs"/>
              </a:rPr>
              <a:t>summary points on the slide.</a:t>
            </a:r>
          </a:p>
          <a:p>
            <a:pPr marL="228600" lvl="1" indent="-228600">
              <a:buAutoNum type="alphaLcPeriod"/>
            </a:pPr>
            <a:endParaRPr lang="en-US" sz="1200" kern="1200" dirty="0">
              <a:solidFill>
                <a:schemeClr val="tx1"/>
              </a:solidFill>
              <a:latin typeface="+mn-lt"/>
              <a:ea typeface="+mn-ea"/>
              <a:cs typeface="+mn-cs"/>
            </a:endParaRPr>
          </a:p>
          <a:p>
            <a:pPr marL="228600" marR="0" lvl="1" indent="-22860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participants are struggling to grasp the concepts, you may want to replay portions of the simulation. </a:t>
            </a:r>
          </a:p>
          <a:p>
            <a:pPr marL="228600" lvl="1" indent="-228600">
              <a:buNone/>
            </a:pPr>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43</a:t>
            </a:fld>
            <a:endParaRPr lang="en-US"/>
          </a:p>
        </p:txBody>
      </p:sp>
    </p:spTree>
    <p:extLst>
      <p:ext uri="{BB962C8B-B14F-4D97-AF65-F5344CB8AC3E}">
        <p14:creationId xmlns:p14="http://schemas.microsoft.com/office/powerpoint/2010/main" val="8993449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baseline="0" dirty="0"/>
              <a:t>3 min</a:t>
            </a:r>
          </a:p>
          <a:p>
            <a:pPr marL="228600" indent="-228600">
              <a:buNone/>
            </a:pPr>
            <a:endParaRPr lang="en-US" baseline="0" dirty="0"/>
          </a:p>
          <a:p>
            <a:pPr marL="0" lvl="1"/>
            <a:r>
              <a:rPr lang="en-US" sz="1200" kern="1200" dirty="0">
                <a:solidFill>
                  <a:schemeClr val="tx1"/>
                </a:solidFill>
                <a:latin typeface="+mn-lt"/>
                <a:ea typeface="+mn-ea"/>
                <a:cs typeface="+mn-cs"/>
              </a:rPr>
              <a:t>a. Have participants refer to their graphs as you present </a:t>
            </a:r>
            <a:r>
              <a:rPr lang="en-US" sz="1200" kern="1200" baseline="0" dirty="0">
                <a:solidFill>
                  <a:schemeClr val="tx1"/>
                </a:solidFill>
                <a:latin typeface="+mn-lt"/>
                <a:ea typeface="+mn-ea"/>
                <a:cs typeface="+mn-cs"/>
              </a:rPr>
              <a:t>the </a:t>
            </a:r>
            <a:r>
              <a:rPr lang="en-US" sz="1200" kern="1200" dirty="0">
                <a:solidFill>
                  <a:schemeClr val="tx1"/>
                </a:solidFill>
                <a:latin typeface="+mn-lt"/>
                <a:ea typeface="+mn-ea"/>
                <a:cs typeface="+mn-cs"/>
              </a:rPr>
              <a:t>summary points on the slide.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lvl="1"/>
            <a:r>
              <a:rPr lang="en-US" sz="1200" kern="1200" dirty="0">
                <a:solidFill>
                  <a:schemeClr val="tx1"/>
                </a:solidFill>
                <a:latin typeface="+mn-lt"/>
                <a:ea typeface="+mn-ea"/>
                <a:cs typeface="+mn-cs"/>
              </a:rPr>
              <a:t>a. Show the </a:t>
            </a:r>
            <a:r>
              <a:rPr lang="en-US" sz="1200" i="1" kern="1200" dirty="0">
                <a:solidFill>
                  <a:schemeClr val="tx1"/>
                </a:solidFill>
                <a:latin typeface="+mn-lt"/>
                <a:ea typeface="+mn-ea"/>
                <a:cs typeface="+mn-cs"/>
              </a:rPr>
              <a:t>Pendulum Waves</a:t>
            </a:r>
            <a:r>
              <a:rPr lang="en-US" sz="1200" kern="1200" dirty="0">
                <a:solidFill>
                  <a:schemeClr val="tx1"/>
                </a:solidFill>
                <a:latin typeface="+mn-lt"/>
                <a:ea typeface="+mn-ea"/>
                <a:cs typeface="+mn-cs"/>
              </a:rPr>
              <a:t> YouTube clip.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Following the clip, ask participants, “How does what you’ve learned about pendulum string length apply to this model?”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 participants share their ideas, probe their thinking and elicit differing views.</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45</a:t>
            </a:fld>
            <a:endParaRPr lang="en-US"/>
          </a:p>
        </p:txBody>
      </p:sp>
    </p:spTree>
    <p:extLst>
      <p:ext uri="{BB962C8B-B14F-4D97-AF65-F5344CB8AC3E}">
        <p14:creationId xmlns:p14="http://schemas.microsoft.com/office/powerpoint/2010/main" val="24391136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latin typeface="+mn-lt"/>
                <a:ea typeface="+mn-ea"/>
                <a:cs typeface="+mn-cs"/>
              </a:rPr>
              <a:t>5 min</a:t>
            </a:r>
          </a:p>
          <a:p>
            <a:endParaRPr lang="en-US" sz="1200" b="1" kern="1200" dirty="0">
              <a:solidFill>
                <a:schemeClr val="tx1"/>
              </a:solidFill>
              <a:latin typeface="+mn-lt"/>
              <a:ea typeface="+mn-ea"/>
              <a:cs typeface="+mn-cs"/>
            </a:endParaRPr>
          </a:p>
          <a:p>
            <a:pPr marL="228600" indent="-228600">
              <a:buAutoNum type="alphaLcPeriod"/>
            </a:pPr>
            <a:r>
              <a:rPr lang="en-US" sz="1200" kern="1200" dirty="0">
                <a:solidFill>
                  <a:schemeClr val="tx1"/>
                </a:solidFill>
                <a:latin typeface="+mn-lt"/>
                <a:ea typeface="+mn-ea"/>
                <a:cs typeface="+mn-cs"/>
              </a:rPr>
              <a:t>Review</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focus questions on the slide.</a:t>
            </a:r>
          </a:p>
          <a:p>
            <a:pPr marL="228600" indent="-228600">
              <a:buAutoNum type="alphaLcPeriod"/>
            </a:pPr>
            <a:endParaRPr lang="en-US" sz="1200" kern="1200" baseline="0" dirty="0">
              <a:solidFill>
                <a:schemeClr val="tx1"/>
              </a:solidFill>
              <a:latin typeface="+mn-lt"/>
              <a:ea typeface="+mn-ea"/>
              <a:cs typeface="+mn-cs"/>
            </a:endParaRPr>
          </a:p>
          <a:p>
            <a:pPr marL="0" lvl="1"/>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Invite participants to share their ideas for answering the question, using observations and evidence from today’s content deepening work.</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Encourage participants to agree, disagree, ask questions, or add to the ideas others share.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During this discussion, record key ideas on chart paper.</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5 min</a:t>
            </a:r>
          </a:p>
          <a:p>
            <a:endParaRPr lang="en-US" sz="12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Review the key science ideas on the slide that answer the focus question. Emphasize that participants’ observations and evidence from today’s content deepening work helped shape these responses.</a:t>
            </a:r>
          </a:p>
          <a:p>
            <a:pPr marL="228600" marR="0" lvl="1" indent="-228600" algn="l" defTabSz="914400" rtl="0" eaLnBrk="1" fontAlgn="auto" latinLnBrk="0" hangingPunct="1">
              <a:lnSpc>
                <a:spcPct val="100000"/>
              </a:lnSpc>
              <a:spcBef>
                <a:spcPts val="0"/>
              </a:spcBef>
              <a:spcAft>
                <a:spcPts val="0"/>
              </a:spcAft>
              <a:buClrTx/>
              <a:buSzTx/>
              <a:buFontTx/>
              <a:buNone/>
              <a:tabLst/>
              <a:defRPr/>
            </a:pPr>
            <a:endParaRPr lang="en-US" sz="1050" kern="120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discussion:</a:t>
            </a:r>
            <a:r>
              <a:rPr lang="en-US" sz="1200" kern="1200" dirty="0">
                <a:solidFill>
                  <a:schemeClr val="tx1"/>
                </a:solidFill>
                <a:latin typeface="+mn-lt"/>
                <a:ea typeface="+mn-ea"/>
                <a:cs typeface="+mn-cs"/>
              </a:rPr>
              <a:t> “Does everyone agree with these ideas? Would you like to add or revise anything?”</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mn-lt"/>
                <a:ea typeface="+mn-ea"/>
                <a:cs typeface="+mn-cs"/>
              </a:rPr>
              <a:t> </a:t>
            </a:r>
          </a:p>
          <a:p>
            <a:r>
              <a:rPr lang="en-US" sz="1200" kern="1200" dirty="0">
                <a:solidFill>
                  <a:schemeClr val="tx1"/>
                </a:solidFill>
                <a:latin typeface="+mn-lt"/>
                <a:ea typeface="+mn-ea"/>
                <a:cs typeface="+mn-cs"/>
              </a:rPr>
              <a:t>c. Have participants copy these science ideas into their science notebooks under the focus question.</a:t>
            </a:r>
            <a:endParaRPr lang="en-US" sz="105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47</a:t>
            </a:fld>
            <a:endParaRPr lang="en-US"/>
          </a:p>
        </p:txBody>
      </p:sp>
    </p:spTree>
    <p:extLst>
      <p:ext uri="{BB962C8B-B14F-4D97-AF65-F5344CB8AC3E}">
        <p14:creationId xmlns:p14="http://schemas.microsoft.com/office/powerpoint/2010/main" val="16050738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1041229" eaLnBrk="0" hangingPunct="0">
              <a:defRPr>
                <a:solidFill>
                  <a:schemeClr val="tx1"/>
                </a:solidFill>
                <a:latin typeface="Arial" charset="0"/>
              </a:defRPr>
            </a:lvl1pPr>
            <a:lvl2pPr marL="830146" indent="-319286" defTabSz="1041229" eaLnBrk="0" hangingPunct="0">
              <a:defRPr>
                <a:solidFill>
                  <a:schemeClr val="tx1"/>
                </a:solidFill>
                <a:latin typeface="Arial" charset="0"/>
              </a:defRPr>
            </a:lvl2pPr>
            <a:lvl3pPr marL="1277147" indent="-255430" defTabSz="1041229" eaLnBrk="0" hangingPunct="0">
              <a:defRPr>
                <a:solidFill>
                  <a:schemeClr val="tx1"/>
                </a:solidFill>
                <a:latin typeface="Arial" charset="0"/>
              </a:defRPr>
            </a:lvl3pPr>
            <a:lvl4pPr marL="1788006" indent="-255430" defTabSz="1041229" eaLnBrk="0" hangingPunct="0">
              <a:defRPr>
                <a:solidFill>
                  <a:schemeClr val="tx1"/>
                </a:solidFill>
                <a:latin typeface="Arial" charset="0"/>
              </a:defRPr>
            </a:lvl4pPr>
            <a:lvl5pPr marL="2298864" indent="-255430" defTabSz="1041229" eaLnBrk="0" hangingPunct="0">
              <a:defRPr>
                <a:solidFill>
                  <a:schemeClr val="tx1"/>
                </a:solidFill>
                <a:latin typeface="Arial" charset="0"/>
              </a:defRPr>
            </a:lvl5pPr>
            <a:lvl6pPr marL="2809723" indent="-255430" defTabSz="1041229" eaLnBrk="0" fontAlgn="base" hangingPunct="0">
              <a:spcBef>
                <a:spcPct val="0"/>
              </a:spcBef>
              <a:spcAft>
                <a:spcPct val="0"/>
              </a:spcAft>
              <a:defRPr>
                <a:solidFill>
                  <a:schemeClr val="tx1"/>
                </a:solidFill>
                <a:latin typeface="Arial" charset="0"/>
              </a:defRPr>
            </a:lvl6pPr>
            <a:lvl7pPr marL="3320582" indent="-255430" defTabSz="1041229" eaLnBrk="0" fontAlgn="base" hangingPunct="0">
              <a:spcBef>
                <a:spcPct val="0"/>
              </a:spcBef>
              <a:spcAft>
                <a:spcPct val="0"/>
              </a:spcAft>
              <a:defRPr>
                <a:solidFill>
                  <a:schemeClr val="tx1"/>
                </a:solidFill>
                <a:latin typeface="Arial" charset="0"/>
              </a:defRPr>
            </a:lvl7pPr>
            <a:lvl8pPr marL="3831441" indent="-255430" defTabSz="1041229" eaLnBrk="0" fontAlgn="base" hangingPunct="0">
              <a:spcBef>
                <a:spcPct val="0"/>
              </a:spcBef>
              <a:spcAft>
                <a:spcPct val="0"/>
              </a:spcAft>
              <a:defRPr>
                <a:solidFill>
                  <a:schemeClr val="tx1"/>
                </a:solidFill>
                <a:latin typeface="Arial" charset="0"/>
              </a:defRPr>
            </a:lvl8pPr>
            <a:lvl9pPr marL="4342299" indent="-255430" defTabSz="1041229" eaLnBrk="0" fontAlgn="base" hangingPunct="0">
              <a:spcBef>
                <a:spcPct val="0"/>
              </a:spcBef>
              <a:spcAft>
                <a:spcPct val="0"/>
              </a:spcAft>
              <a:defRPr>
                <a:solidFill>
                  <a:schemeClr val="tx1"/>
                </a:solidFill>
                <a:latin typeface="Arial" charset="0"/>
              </a:defRPr>
            </a:lvl9pPr>
          </a:lstStyle>
          <a:p>
            <a:pPr eaLnBrk="1" hangingPunct="1"/>
            <a:fld id="{CEF75F18-AFB6-4572-AC42-674F7D480E33}" type="slidenum">
              <a:rPr lang="en-US" smtClean="0"/>
              <a:pPr eaLnBrk="1" hangingPunct="1"/>
              <a:t>48</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dirty="0"/>
              <a:t>5 min </a:t>
            </a:r>
          </a:p>
          <a:p>
            <a:pPr eaLnBrk="1" hangingPunct="1"/>
            <a:endParaRPr lang="en-US" dirty="0"/>
          </a:p>
          <a:p>
            <a:pPr marL="0" lvl="1"/>
            <a:r>
              <a:rPr lang="en-US" sz="1200" kern="1200" dirty="0">
                <a:solidFill>
                  <a:schemeClr val="tx1"/>
                </a:solidFill>
                <a:latin typeface="+mn-lt"/>
                <a:ea typeface="+mn-ea"/>
                <a:cs typeface="+mn-cs"/>
              </a:rPr>
              <a:t>a. Give participants a couple of minutes to think about today’s focus questions and then answer them in their notebooks.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If time allows, have a share-out of ideas.</a:t>
            </a:r>
          </a:p>
          <a:p>
            <a:r>
              <a:rPr lang="en-US" sz="1200" kern="1200" dirty="0">
                <a:solidFill>
                  <a:schemeClr val="tx1"/>
                </a:solidFill>
                <a:effectLst/>
                <a:latin typeface="+mn-lt"/>
                <a:ea typeface="+mn-ea"/>
                <a:cs typeface="+mn-cs"/>
              </a:rPr>
              <a:t> </a:t>
            </a:r>
          </a:p>
          <a:p>
            <a:pPr eaLnBrk="1" hangingPunct="1"/>
            <a:endParaRPr lang="en-US" dirty="0"/>
          </a:p>
        </p:txBody>
      </p:sp>
      <p:sp>
        <p:nvSpPr>
          <p:cNvPr id="2" name="Date Placeholder 1"/>
          <p:cNvSpPr>
            <a:spLocks noGrp="1"/>
          </p:cNvSpPr>
          <p:nvPr>
            <p:ph type="dt" idx="10"/>
          </p:nvPr>
        </p:nvSpPr>
        <p:spPr/>
        <p:txBody>
          <a:bodyPr/>
          <a:lstStyle/>
          <a:p>
            <a:pPr>
              <a:defRPr/>
            </a:pPr>
            <a:fld id="{9A1A3A9F-C2AF-40CB-A81A-BE591E4454C3}" type="datetime1">
              <a:rPr lang="en-US" smtClean="0"/>
              <a:pPr>
                <a:defRPr/>
              </a:pPr>
              <a:t>1/7/2020</a:t>
            </a:fld>
            <a:endParaRPr lang="en-US"/>
          </a:p>
        </p:txBody>
      </p:sp>
      <p:sp>
        <p:nvSpPr>
          <p:cNvPr id="3" name="Footer Placeholder 2"/>
          <p:cNvSpPr>
            <a:spLocks noGrp="1"/>
          </p:cNvSpPr>
          <p:nvPr>
            <p:ph type="ftr" sz="quarter" idx="11"/>
          </p:nvPr>
        </p:nvSpPr>
        <p:spPr/>
        <p:txBody>
          <a:bodyPr/>
          <a:lstStyle/>
          <a:p>
            <a:pPr>
              <a:defRPr/>
            </a:pPr>
            <a:r>
              <a:rPr lang="en-US"/>
              <a:t>STeLLA Summer Institute I</a:t>
            </a:r>
          </a:p>
        </p:txBody>
      </p:sp>
      <p:sp>
        <p:nvSpPr>
          <p:cNvPr id="4" name="Header Placeholder 3"/>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42360698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Display one question at a time on the slide.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“This week we focused on the Science Content Storyline Lens and strategies. Let’s synthesize and summarize our learning by looking at the summary chart in your strategies booklet</a:t>
            </a:r>
            <a:r>
              <a:rPr lang="en-US" sz="1200" kern="1200" dirty="0">
                <a:solidFill>
                  <a:schemeClr val="tx1"/>
                </a:solidFill>
                <a:latin typeface="+mn-lt"/>
                <a:ea typeface="+mn-ea"/>
                <a:cs typeface="+mn-cs"/>
              </a:rPr>
              <a:t>—</a:t>
            </a:r>
            <a:r>
              <a:rPr lang="en-US" sz="1200" u="none" strike="noStrike" kern="1200" dirty="0">
                <a:solidFill>
                  <a:schemeClr val="tx1"/>
                </a:solidFill>
                <a:effectLst/>
                <a:latin typeface="+mn-lt"/>
                <a:ea typeface="+mn-ea"/>
                <a:cs typeface="+mn-cs"/>
              </a:rPr>
              <a:t>Summary of the </a:t>
            </a:r>
            <a:r>
              <a:rPr lang="en-US" sz="1200" u="none" strike="noStrike" kern="1200" dirty="0" err="1">
                <a:solidFill>
                  <a:schemeClr val="tx1"/>
                </a:solidFill>
                <a:effectLst/>
                <a:latin typeface="+mn-lt"/>
                <a:ea typeface="+mn-ea"/>
                <a:cs typeface="+mn-cs"/>
              </a:rPr>
              <a:t>STeLLA</a:t>
            </a:r>
            <a:r>
              <a:rPr lang="en-US" sz="1200" u="none" strike="noStrike" kern="1200" dirty="0">
                <a:solidFill>
                  <a:schemeClr val="tx1"/>
                </a:solidFill>
                <a:effectLst/>
                <a:latin typeface="+mn-lt"/>
                <a:ea typeface="+mn-ea"/>
                <a:cs typeface="+mn-cs"/>
              </a:rPr>
              <a:t> Science Content Storyline Lens Strategies.” </a:t>
            </a:r>
          </a:p>
          <a:p>
            <a:pPr lvl="0" fontAlgn="base"/>
            <a:endParaRPr lang="en-US" sz="1200" b="1" u="none" strike="noStrike" kern="1200" dirty="0">
              <a:solidFill>
                <a:schemeClr val="tx1"/>
              </a:solidFill>
              <a:effectLst/>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may also refer to their SCSL Z-fold summary charts for this activity.  </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“Look at this summary chart and how it’s organized. What do you think the organization highlights? Write your observations in your notebooks.”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“What did you notice about the organization of this chart? What does it highlight about the science content storyline strategies?”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Reveal the second discussion question on the slide and invite participants to suggest additions or changes to the Effective</a:t>
            </a:r>
            <a:r>
              <a:rPr lang="en-US" sz="1200" kern="1200" baseline="0" dirty="0">
                <a:solidFill>
                  <a:schemeClr val="tx1"/>
                </a:solidFill>
                <a:latin typeface="+mn-lt"/>
                <a:ea typeface="+mn-ea"/>
                <a:cs typeface="+mn-cs"/>
              </a:rPr>
              <a:t> Science Teaching chart</a:t>
            </a:r>
            <a:r>
              <a:rPr lang="en-US" sz="1200"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a:t>
            </a:r>
            <a:endParaRPr lang="en-US" sz="1200"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Many of the SCSL strategies must be completed during the lesson planning stage. For example, the main learning goal and activities that match them must be selected ahead of time. </a:t>
            </a:r>
          </a:p>
          <a:p>
            <a:pPr marL="228600" lvl="0" indent="-228600">
              <a:buFont typeface="+mj-lt"/>
              <a:buAutoNum type="arabicPeriod"/>
            </a:pPr>
            <a:r>
              <a:rPr lang="en-US" sz="1200" kern="1200" dirty="0">
                <a:solidFill>
                  <a:schemeClr val="tx1"/>
                </a:solidFill>
                <a:latin typeface="+mn-lt"/>
                <a:ea typeface="+mn-ea"/>
                <a:cs typeface="+mn-cs"/>
              </a:rPr>
              <a:t>Strategies B, F, G, H, and I are moves the teacher makes while teaching the lesson, but planning and anticipating how these strategies will help develop the lesson is critical to success. </a:t>
            </a:r>
          </a:p>
          <a:p>
            <a:pPr marL="228600" indent="-228600">
              <a:buFont typeface="+mj-lt"/>
              <a:buAutoNum type="arabicPeriod"/>
            </a:pPr>
            <a:r>
              <a:rPr lang="en-US" sz="1200" kern="1200" dirty="0">
                <a:solidFill>
                  <a:schemeClr val="tx1"/>
                </a:solidFill>
                <a:latin typeface="+mn-lt"/>
                <a:ea typeface="+mn-ea"/>
                <a:cs typeface="+mn-cs"/>
              </a:rPr>
              <a:t>The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lesson plans provide examples of how strategies B, F, G, H, and I might be used during the lessons.</a:t>
            </a:r>
          </a:p>
          <a:p>
            <a:pPr marL="228600" indent="-228600">
              <a:buFont typeface="+mj-lt"/>
              <a:buAutoNum type="arabicPeriod"/>
            </a:pPr>
            <a:r>
              <a:rPr lang="en-US" sz="1200" kern="1200" dirty="0">
                <a:solidFill>
                  <a:schemeClr val="tx1"/>
                </a:solidFill>
                <a:latin typeface="+mn-lt"/>
                <a:ea typeface="+mn-ea"/>
                <a:cs typeface="+mn-cs"/>
              </a:rPr>
              <a:t>Strategies F, G, and H should be applied throughout the lesson. Strategy B is used at the beginning of a lesson, and strategy I is used at the end. </a:t>
            </a:r>
          </a:p>
          <a:p>
            <a:pPr marL="228600" indent="-228600">
              <a:buFont typeface="+mj-lt"/>
              <a:buAutoNum type="arabicPeriod"/>
            </a:pPr>
            <a:r>
              <a:rPr lang="en-US" sz="1200" kern="1200" dirty="0">
                <a:solidFill>
                  <a:schemeClr val="tx1"/>
                </a:solidFill>
                <a:latin typeface="+mn-lt"/>
                <a:ea typeface="+mn-ea"/>
                <a:cs typeface="+mn-cs"/>
              </a:rPr>
              <a:t>Each strategy has its own distinct purpose(s), but all of them contribute to creating a coherent science content storyline.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49</a:t>
            </a:fld>
            <a:endParaRPr lang="en-US"/>
          </a:p>
        </p:txBody>
      </p:sp>
    </p:spTree>
    <p:extLst>
      <p:ext uri="{BB962C8B-B14F-4D97-AF65-F5344CB8AC3E}">
        <p14:creationId xmlns:p14="http://schemas.microsoft.com/office/powerpoint/2010/main" val="1107428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marL="228600" indent="-228600">
              <a:buAutoNum type="alphaLcPeriod"/>
            </a:pPr>
            <a:r>
              <a:rPr lang="en-US" sz="1200" kern="1200" dirty="0">
                <a:solidFill>
                  <a:schemeClr val="tx1"/>
                </a:solidFill>
                <a:latin typeface="+mn-lt"/>
                <a:ea typeface="+mn-ea"/>
                <a:cs typeface="+mn-cs"/>
              </a:rPr>
              <a:t>“Today we’ll focus on three Science Content Storyline Lens strategies, all of which make explicit links to science ideas:</a:t>
            </a:r>
          </a:p>
          <a:p>
            <a:pPr marL="914400" lvl="1" indent="-182880">
              <a:buFont typeface="Arial" pitchFamily="34" charset="0"/>
              <a:buChar char="•"/>
            </a:pPr>
            <a:r>
              <a:rPr lang="en-US" sz="1200" kern="1200" dirty="0">
                <a:solidFill>
                  <a:schemeClr val="tx1"/>
                </a:solidFill>
                <a:latin typeface="+mn-lt"/>
                <a:ea typeface="+mn-ea"/>
                <a:cs typeface="+mn-cs"/>
              </a:rPr>
              <a:t>Strategy F explicitly links science ideas to activities that students are doing.</a:t>
            </a:r>
          </a:p>
          <a:p>
            <a:pPr marL="914400" lvl="1" indent="-182880">
              <a:buFont typeface="Arial" pitchFamily="34" charset="0"/>
              <a:buChar char="•"/>
            </a:pPr>
            <a:r>
              <a:rPr lang="en-US" sz="1200" kern="1200" dirty="0">
                <a:solidFill>
                  <a:schemeClr val="tx1"/>
                </a:solidFill>
                <a:latin typeface="+mn-lt"/>
                <a:ea typeface="+mn-ea"/>
                <a:cs typeface="+mn-cs"/>
              </a:rPr>
              <a:t>Strategy G explicitly links science ideas to other science ideas.</a:t>
            </a:r>
          </a:p>
          <a:p>
            <a:pPr marL="914400" lvl="1" indent="-182880">
              <a:buFont typeface="Arial" pitchFamily="34" charset="0"/>
              <a:buChar char="•"/>
            </a:pPr>
            <a:r>
              <a:rPr lang="en-US" sz="1200" kern="1200" dirty="0">
                <a:solidFill>
                  <a:schemeClr val="tx1"/>
                </a:solidFill>
                <a:latin typeface="+mn-lt"/>
                <a:ea typeface="+mn-ea"/>
                <a:cs typeface="+mn-cs"/>
              </a:rPr>
              <a:t>Strategy H explicitly highlights key science ideas and links them back to the focus question.”</a:t>
            </a:r>
          </a:p>
          <a:p>
            <a:pPr lvl="0" fontAlgn="base"/>
            <a:endParaRPr lang="en-US" sz="1200" u="none" strike="noStrike" kern="1200" dirty="0">
              <a:solidFill>
                <a:schemeClr val="tx1"/>
              </a:solidFill>
              <a:effectLst/>
              <a:latin typeface="+mn-lt"/>
              <a:ea typeface="+mn-ea"/>
              <a:cs typeface="+mn-cs"/>
            </a:endParaRPr>
          </a:p>
          <a:p>
            <a:pPr marL="228600" lvl="0" indent="-228600" fontAlgn="base">
              <a:buAutoNum type="alphaLcPeriod" startAt="2"/>
            </a:pPr>
            <a:r>
              <a:rPr lang="en-US" sz="1200" u="none" strike="noStrike" kern="1200" dirty="0">
                <a:solidFill>
                  <a:schemeClr val="tx1"/>
                </a:solidFill>
                <a:effectLst/>
                <a:latin typeface="+mn-lt"/>
                <a:ea typeface="+mn-ea"/>
                <a:cs typeface="+mn-cs"/>
              </a:rPr>
              <a:t>“We won’t address strategy E about sequencing science ideas and activities until the school year, since you’ll learn a lot about sequencing from teaching the </a:t>
            </a:r>
            <a:r>
              <a:rPr lang="en-US" sz="1200" u="none" strike="noStrike" kern="1200" dirty="0" err="1">
                <a:solidFill>
                  <a:schemeClr val="tx1"/>
                </a:solidFill>
                <a:effectLst/>
                <a:latin typeface="+mn-lt"/>
                <a:ea typeface="+mn-ea"/>
                <a:cs typeface="+mn-cs"/>
              </a:rPr>
              <a:t>RESPeCT</a:t>
            </a:r>
            <a:r>
              <a:rPr lang="en-US" sz="1200" u="none" strike="noStrike" kern="1200" dirty="0">
                <a:solidFill>
                  <a:schemeClr val="tx1"/>
                </a:solidFill>
                <a:effectLst/>
                <a:latin typeface="+mn-lt"/>
                <a:ea typeface="+mn-ea"/>
                <a:cs typeface="+mn-cs"/>
              </a:rPr>
              <a:t> lesson plans.” </a:t>
            </a:r>
          </a:p>
          <a:p>
            <a:pPr marL="0" lvl="0" indent="0" fontAlgn="base">
              <a:buNone/>
            </a:pPr>
            <a:endParaRPr lang="en-US" sz="1200" u="none" strike="noStrike"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a:t>
            </a:fld>
            <a:endParaRPr lang="en-US"/>
          </a:p>
        </p:txBody>
      </p:sp>
    </p:spTree>
    <p:extLst>
      <p:ext uri="{BB962C8B-B14F-4D97-AF65-F5344CB8AC3E}">
        <p14:creationId xmlns:p14="http://schemas.microsoft.com/office/powerpoint/2010/main" val="30613250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endParaRPr lang="en-US" dirty="0"/>
          </a:p>
          <a:p>
            <a:pPr lvl="0" fontAlgn="base"/>
            <a:r>
              <a:rPr lang="en-US" sz="120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Decide how you’ll celebrate the end of the </a:t>
            </a:r>
            <a:r>
              <a:rPr lang="en-US" sz="1200" b="1" u="none" strike="noStrike" kern="1200" dirty="0" err="1">
                <a:solidFill>
                  <a:schemeClr val="tx1"/>
                </a:solidFill>
                <a:effectLst/>
                <a:latin typeface="+mn-lt"/>
                <a:ea typeface="+mn-ea"/>
                <a:cs typeface="+mn-cs"/>
              </a:rPr>
              <a:t>RESPeCT</a:t>
            </a:r>
            <a:r>
              <a:rPr lang="en-US" sz="1200" b="1" u="none" strike="noStrike" kern="1200" dirty="0">
                <a:solidFill>
                  <a:schemeClr val="tx1"/>
                </a:solidFill>
                <a:effectLst/>
                <a:latin typeface="+mn-lt"/>
                <a:ea typeface="+mn-ea"/>
                <a:cs typeface="+mn-cs"/>
              </a:rPr>
              <a:t> PD program, and modify the slide accordingly. </a:t>
            </a:r>
            <a:r>
              <a:rPr lang="en-US" sz="1200" u="none" strike="noStrike" kern="1200" dirty="0">
                <a:solidFill>
                  <a:schemeClr val="tx1"/>
                </a:solidFill>
                <a:effectLst/>
                <a:latin typeface="+mn-lt"/>
                <a:ea typeface="+mn-ea"/>
                <a:cs typeface="+mn-cs"/>
              </a:rPr>
              <a:t>Here are a few ideas: </a:t>
            </a:r>
          </a:p>
          <a:p>
            <a:pPr marL="365760" indent="-182880">
              <a:buFont typeface="Arial" pitchFamily="34" charset="0"/>
              <a:buChar char="•"/>
            </a:pPr>
            <a:r>
              <a:rPr lang="en-US" sz="1200" kern="1200" dirty="0">
                <a:solidFill>
                  <a:schemeClr val="tx1"/>
                </a:solidFill>
                <a:latin typeface="+mn-lt"/>
                <a:ea typeface="+mn-ea"/>
                <a:cs typeface="+mn-cs"/>
              </a:rPr>
              <a:t>Have refreshments and toast the group’s success with a bubbly, nonalcoholic drink.</a:t>
            </a:r>
          </a:p>
          <a:p>
            <a:pPr marL="365760" indent="-182880">
              <a:buFont typeface="Arial" pitchFamily="34" charset="0"/>
              <a:buChar char="•"/>
            </a:pPr>
            <a:r>
              <a:rPr lang="en-US" sz="1200" kern="1200" dirty="0">
                <a:solidFill>
                  <a:schemeClr val="tx1"/>
                </a:solidFill>
                <a:latin typeface="+mn-lt"/>
                <a:ea typeface="+mn-ea"/>
                <a:cs typeface="+mn-cs"/>
              </a:rPr>
              <a:t>Have everyone write on an index card a “golden nugget” that represents something they’re taking away from the Summer Institute experience. Pass around a bowl filled with chocolates wrapped in gold paper, and have participants take a piece of chocolate when they drop their cards in the bowl. After the bowl is passed around, share the golden nuggets with the group.  </a:t>
            </a:r>
          </a:p>
          <a:p>
            <a:pPr marL="365760" indent="-182880">
              <a:buFont typeface="Arial" pitchFamily="34" charset="0"/>
              <a:buChar char="•"/>
            </a:pPr>
            <a:r>
              <a:rPr lang="en-US" sz="1200" kern="1200" dirty="0">
                <a:solidFill>
                  <a:schemeClr val="tx1"/>
                </a:solidFill>
                <a:latin typeface="+mn-lt"/>
                <a:ea typeface="+mn-ea"/>
                <a:cs typeface="+mn-cs"/>
              </a:rPr>
              <a:t>Take a group photo.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50</a:t>
            </a:fld>
            <a:endParaRPr lang="en-US"/>
          </a:p>
        </p:txBody>
      </p:sp>
    </p:spTree>
    <p:extLst>
      <p:ext uri="{BB962C8B-B14F-4D97-AF65-F5344CB8AC3E}">
        <p14:creationId xmlns:p14="http://schemas.microsoft.com/office/powerpoint/2010/main" val="7324839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C29C0B22-DB64-4D6D-A2B4-F7488F9E6420}" type="slidenum">
              <a:rPr lang="en-US">
                <a:solidFill>
                  <a:prstClr val="black"/>
                </a:solidFill>
              </a:rPr>
              <a:pPr eaLnBrk="1" hangingPunct="1"/>
              <a:t>51</a:t>
            </a:fld>
            <a:endParaRPr lang="en-US">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Less than 1 min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Before dismissing participants, thank them for participating in the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PD program. </a:t>
            </a:r>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394259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228600" indent="-228600">
              <a:buAutoNum type="alphaLcPeriod"/>
            </a:pPr>
            <a:r>
              <a:rPr lang="en-US" dirty="0"/>
              <a:t>Read the focus question on the slide.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min</a:t>
            </a:r>
          </a:p>
          <a:p>
            <a:endParaRPr lang="en-US" dirty="0"/>
          </a:p>
          <a:p>
            <a:pPr marL="228600" indent="-228600">
              <a:buAutoNum type="alphaLcPeriod"/>
            </a:pPr>
            <a:r>
              <a:rPr lang="en-US" sz="1200" b="1" kern="1200" dirty="0">
                <a:solidFill>
                  <a:schemeClr val="tx1"/>
                </a:solidFill>
                <a:latin typeface="+mn-lt"/>
                <a:ea typeface="+mn-ea"/>
                <a:cs typeface="+mn-cs"/>
              </a:rPr>
              <a:t>Small groups:</a:t>
            </a:r>
            <a:r>
              <a:rPr lang="en-US" sz="1200" kern="1200" dirty="0">
                <a:solidFill>
                  <a:schemeClr val="tx1"/>
                </a:solidFill>
                <a:latin typeface="+mn-lt"/>
                <a:ea typeface="+mn-ea"/>
                <a:cs typeface="+mn-cs"/>
              </a:rPr>
              <a:t> Divide participants into three groups to make charts that capture the purposes and key features of strategies F, G, and H. Direct groups to refer to their Z-fold summary charts and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Have small groups share their charts with</a:t>
            </a:r>
            <a:r>
              <a:rPr lang="en-US" sz="1200" kern="1200" baseline="0" dirty="0">
                <a:solidFill>
                  <a:schemeClr val="tx1"/>
                </a:solidFill>
                <a:latin typeface="+mn-lt"/>
                <a:ea typeface="+mn-ea"/>
                <a:cs typeface="+mn-cs"/>
              </a:rPr>
              <a:t> the entire group</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pPr marL="228600" indent="-228600">
              <a:buAutoNum type="alphaLcPeriod" startAt="3"/>
            </a:pPr>
            <a:r>
              <a:rPr lang="en-US" sz="1200" kern="1200" dirty="0">
                <a:solidFill>
                  <a:schemeClr val="tx1"/>
                </a:solidFill>
                <a:latin typeface="+mn-lt"/>
                <a:ea typeface="+mn-ea"/>
                <a:cs typeface="+mn-cs"/>
              </a:rPr>
              <a:t>Challenge participants to imagine themselves in their Teacher Leader roles. Ask them, “How would you explain these strategies to the teachers you’re leading?”</a:t>
            </a:r>
            <a:r>
              <a:rPr lang="en-US" dirty="0"/>
              <a:t> </a:t>
            </a:r>
          </a:p>
          <a:p>
            <a:pPr marL="0" indent="0">
              <a:buNone/>
            </a:pPr>
            <a:endParaRPr lang="en-US" sz="1200" kern="1200" dirty="0">
              <a:solidFill>
                <a:schemeClr val="tx1"/>
              </a:solidFill>
              <a:latin typeface="+mn-lt"/>
              <a:ea typeface="+mn-ea"/>
              <a:cs typeface="+mn-cs"/>
            </a:endParaRPr>
          </a:p>
          <a:p>
            <a:pPr marL="0" lvl="0" indent="0">
              <a:buNone/>
            </a:pPr>
            <a:endParaRPr lang="en-US" baseline="0" dirty="0">
              <a:latin typeface="Arial" charset="0"/>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7</a:t>
            </a:fld>
            <a:endParaRPr lang="en-US"/>
          </a:p>
        </p:txBody>
      </p:sp>
    </p:spTree>
    <p:extLst>
      <p:ext uri="{BB962C8B-B14F-4D97-AF65-F5344CB8AC3E}">
        <p14:creationId xmlns:p14="http://schemas.microsoft.com/office/powerpoint/2010/main" val="2623723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0" baseline="0" dirty="0">
                <a:latin typeface="Arial" charset="0"/>
              </a:rPr>
              <a:t>10 min  </a:t>
            </a:r>
          </a:p>
          <a:p>
            <a:endParaRPr lang="en-US" sz="1200" b="0" kern="1200" baseline="0" dirty="0">
              <a:solidFill>
                <a:schemeClr val="tx1"/>
              </a:solidFill>
              <a:latin typeface="Arial" charset="0"/>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slide may be skipped if similarities and differences were addressed in the previous discussion.  </a:t>
            </a:r>
          </a:p>
          <a:p>
            <a:endParaRPr lang="en-US" sz="1200" b="1" kern="1200" dirty="0">
              <a:solidFill>
                <a:schemeClr val="tx1"/>
              </a:solidFill>
              <a:latin typeface="+mn-lt"/>
              <a:ea typeface="+mn-ea"/>
              <a:cs typeface="+mn-cs"/>
            </a:endParaRPr>
          </a:p>
          <a:p>
            <a:pPr marL="228600" indent="-228600">
              <a:buAutoNum type="alphaLcPeriod"/>
            </a:pPr>
            <a:r>
              <a:rPr lang="en-US" sz="1200" b="1" kern="1200" dirty="0">
                <a:solidFill>
                  <a:schemeClr val="tx1"/>
                </a:solidFill>
                <a:latin typeface="+mn-lt"/>
                <a:ea typeface="+mn-ea"/>
                <a:cs typeface="+mn-cs"/>
              </a:rPr>
              <a:t>Individuals (3 min):</a:t>
            </a:r>
            <a:r>
              <a:rPr lang="en-US" sz="1200" kern="1200" dirty="0">
                <a:solidFill>
                  <a:schemeClr val="tx1"/>
                </a:solidFill>
                <a:latin typeface="+mn-lt"/>
                <a:ea typeface="+mn-ea"/>
                <a:cs typeface="+mn-cs"/>
              </a:rPr>
              <a:t> “Look at your three strategy charts, your Z-fold summary charts, and the strategies booklet as you think about the question on the slide.”</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Have participants share their ideas about the three strategies.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about strategies F, G, and H:</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1. Similarities:</a:t>
            </a:r>
          </a:p>
          <a:p>
            <a:pPr marL="502920" lvl="0" indent="-228600">
              <a:buFont typeface="+mj-lt"/>
              <a:buAutoNum type="alphaLcPeriod"/>
            </a:pPr>
            <a:r>
              <a:rPr lang="en-US" sz="1200" kern="1200" dirty="0">
                <a:solidFill>
                  <a:schemeClr val="tx1"/>
                </a:solidFill>
                <a:latin typeface="+mn-lt"/>
                <a:ea typeface="+mn-ea"/>
                <a:cs typeface="+mn-cs"/>
              </a:rPr>
              <a:t>These strategies are all focused on linking complete sentence-length science ideas: Strategy F links science ideas to activities, strategy G links science ideas to other science ideas, and strategy H highlights key science ideas and links them to the focus question throughout the lesson.</a:t>
            </a:r>
          </a:p>
          <a:p>
            <a:pPr marL="457200" lvl="0" indent="-182880">
              <a:buFont typeface="+mj-lt"/>
              <a:buAutoNum type="alphaLcPeriod"/>
            </a:pPr>
            <a:r>
              <a:rPr lang="en-US" sz="1200" kern="1200" dirty="0">
                <a:solidFill>
                  <a:schemeClr val="tx1"/>
                </a:solidFill>
                <a:latin typeface="+mn-lt"/>
                <a:ea typeface="+mn-ea"/>
                <a:cs typeface="+mn-cs"/>
              </a:rPr>
              <a:t>All of these strategies emphasize making the links </a:t>
            </a:r>
            <a:r>
              <a:rPr lang="en-US" sz="1200" b="1" kern="1200" dirty="0">
                <a:solidFill>
                  <a:schemeClr val="tx1"/>
                </a:solidFill>
                <a:latin typeface="+mn-lt"/>
                <a:ea typeface="+mn-ea"/>
                <a:cs typeface="+mn-cs"/>
              </a:rPr>
              <a:t>explicit</a:t>
            </a:r>
            <a:r>
              <a:rPr lang="en-US" sz="1200" kern="1200" dirty="0">
                <a:solidFill>
                  <a:schemeClr val="tx1"/>
                </a:solidFill>
                <a:latin typeface="+mn-lt"/>
                <a:ea typeface="+mn-ea"/>
                <a:cs typeface="+mn-cs"/>
              </a:rPr>
              <a:t>, not just assuming that students will see the intended links.</a:t>
            </a:r>
          </a:p>
          <a:p>
            <a:pPr marL="457200" lvl="0" indent="-182880">
              <a:buFont typeface="+mj-lt"/>
              <a:buAutoNum type="alphaLcPeriod"/>
            </a:pPr>
            <a:r>
              <a:rPr lang="en-US" sz="1200" kern="1200" dirty="0">
                <a:solidFill>
                  <a:schemeClr val="tx1"/>
                </a:solidFill>
                <a:latin typeface="+mn-lt"/>
                <a:ea typeface="+mn-ea"/>
                <a:cs typeface="+mn-cs"/>
              </a:rPr>
              <a:t>All of these strategies can and should occur throughout the lesson.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2. Differences:</a:t>
            </a:r>
          </a:p>
          <a:p>
            <a:pPr marL="457200" lvl="0" indent="-182880">
              <a:buFont typeface="+mj-lt"/>
              <a:buAutoNum type="alphaLcPeriod"/>
            </a:pPr>
            <a:r>
              <a:rPr lang="en-US" sz="1200" kern="1200" dirty="0">
                <a:solidFill>
                  <a:schemeClr val="tx1"/>
                </a:solidFill>
                <a:latin typeface="+mn-lt"/>
                <a:ea typeface="+mn-ea"/>
                <a:cs typeface="+mn-cs"/>
              </a:rPr>
              <a:t>Strategy F explicitly links science ideas to student activities.</a:t>
            </a:r>
          </a:p>
          <a:p>
            <a:pPr marL="457200" lvl="0" indent="-182880">
              <a:buFont typeface="+mj-lt"/>
              <a:buAutoNum type="alphaLcPeriod"/>
            </a:pPr>
            <a:r>
              <a:rPr lang="en-US" sz="1200" kern="1200" dirty="0">
                <a:solidFill>
                  <a:schemeClr val="tx1"/>
                </a:solidFill>
                <a:latin typeface="+mn-lt"/>
                <a:ea typeface="+mn-ea"/>
                <a:cs typeface="+mn-cs"/>
              </a:rPr>
              <a:t>Strategy G explicitly links science ideas to other science ideas.</a:t>
            </a:r>
          </a:p>
          <a:p>
            <a:pPr marL="457200" indent="-182880">
              <a:buFont typeface="+mj-lt"/>
              <a:buAutoNum type="alphaLcPeriod"/>
            </a:pPr>
            <a:r>
              <a:rPr lang="en-US" sz="1200" kern="1200" dirty="0">
                <a:solidFill>
                  <a:schemeClr val="tx1"/>
                </a:solidFill>
                <a:latin typeface="+mn-lt"/>
                <a:ea typeface="+mn-ea"/>
                <a:cs typeface="+mn-cs"/>
              </a:rPr>
              <a:t>Strategy H explicitly highlights key science ideas and links them back to the focus question.</a:t>
            </a:r>
            <a:r>
              <a:rPr lang="en-US" dirty="0"/>
              <a:t>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8</a:t>
            </a:fld>
            <a:endParaRPr lang="en-US"/>
          </a:p>
        </p:txBody>
      </p:sp>
    </p:spTree>
    <p:extLst>
      <p:ext uri="{BB962C8B-B14F-4D97-AF65-F5344CB8AC3E}">
        <p14:creationId xmlns:p14="http://schemas.microsoft.com/office/powerpoint/2010/main" val="156741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228600" indent="-228600">
              <a:buAutoNum type="alphaLcPeriod"/>
            </a:pPr>
            <a:r>
              <a:rPr lang="en-US" sz="1200" kern="1200" dirty="0">
                <a:solidFill>
                  <a:schemeClr val="tx1"/>
                </a:solidFill>
                <a:latin typeface="+mn-lt"/>
                <a:ea typeface="+mn-ea"/>
                <a:cs typeface="+mn-cs"/>
              </a:rPr>
              <a:t>“Next, we’re going to watch a series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of three classroom video clips on strategy F from Energy Transfer lesson 6. The first clip takes place before students start working on the activity; the second clip shows students while they’re working on the activity; and the third clip shows the teacher following up with students after the activity.” </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Have participants locate Analysis Guide F (handout 8.1) in their PD program binders.</a:t>
            </a:r>
          </a:p>
          <a:p>
            <a:pPr lvl="0" fontAlgn="base"/>
            <a:endParaRPr lang="en-US" sz="1200" u="none" strike="noStrike" kern="1200" dirty="0">
              <a:solidFill>
                <a:schemeClr val="tx1"/>
              </a:solidFill>
              <a:effectLst/>
              <a:latin typeface="+mn-lt"/>
              <a:ea typeface="+mn-ea"/>
              <a:cs typeface="+mn-cs"/>
            </a:endParaRPr>
          </a:p>
          <a:p>
            <a:pPr marL="228600" lvl="0" indent="-228600" fontAlgn="base">
              <a:buAutoNum type="alphaLcPeriod" startAt="3"/>
            </a:pPr>
            <a:r>
              <a:rPr lang="en-US" sz="1200" u="none" strike="noStrike" kern="1200" dirty="0">
                <a:solidFill>
                  <a:schemeClr val="tx1"/>
                </a:solidFill>
                <a:effectLst/>
                <a:latin typeface="+mn-lt"/>
                <a:ea typeface="+mn-ea"/>
                <a:cs typeface="+mn-cs"/>
              </a:rPr>
              <a:t>Tell participants that part 1 of the guide provides the context for the video clips.</a:t>
            </a:r>
          </a:p>
          <a:p>
            <a:pPr lvl="0" fontAlgn="base"/>
            <a:endParaRPr lang="en-US" sz="1200" b="1" u="none" strike="noStrike" kern="1200" dirty="0">
              <a:solidFill>
                <a:schemeClr val="tx1"/>
              </a:solidFill>
              <a:effectLst/>
              <a:latin typeface="+mn-lt"/>
              <a:ea typeface="+mn-ea"/>
              <a:cs typeface="+mn-cs"/>
            </a:endParaRPr>
          </a:p>
          <a:p>
            <a:pPr marL="228600" lvl="0" indent="-228600" fontAlgn="base">
              <a:buAutoNum type="alphaLcPeriod" startAt="4"/>
            </a:pP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“Read part 1 of the analysis guide and be prepared to discuss the two questions on the slide.” </a:t>
            </a:r>
          </a:p>
          <a:p>
            <a:pPr lvl="0" fontAlgn="base"/>
            <a:endParaRPr lang="en-US" sz="1200" b="1" u="none" strike="noStrike" kern="1200" dirty="0">
              <a:solidFill>
                <a:schemeClr val="tx1"/>
              </a:solidFill>
              <a:effectLst/>
              <a:latin typeface="+mn-lt"/>
              <a:ea typeface="+mn-ea"/>
              <a:cs typeface="+mn-cs"/>
            </a:endParaRPr>
          </a:p>
          <a:p>
            <a:pPr marL="228600" lvl="0" indent="-228600" fontAlgn="base">
              <a:buAutoNum type="alphaLcPeriod" startAt="5"/>
            </a:pPr>
            <a:r>
              <a:rPr lang="en-US" sz="1200" b="1" u="none" strike="noStrike" kern="1200" dirty="0">
                <a:solidFill>
                  <a:schemeClr val="tx1"/>
                </a:solidFill>
                <a:effectLst/>
                <a:latin typeface="+mn-lt"/>
                <a:ea typeface="+mn-ea"/>
                <a:cs typeface="+mn-cs"/>
              </a:rPr>
              <a:t>Whole group: </a:t>
            </a:r>
            <a:endParaRPr lang="en-US" sz="1200" u="none" strike="noStrike" kern="1200" dirty="0">
              <a:solidFill>
                <a:schemeClr val="tx1"/>
              </a:solidFill>
              <a:effectLst/>
              <a:latin typeface="+mn-lt"/>
              <a:ea typeface="+mn-ea"/>
              <a:cs typeface="+mn-cs"/>
            </a:endParaRPr>
          </a:p>
          <a:p>
            <a:pPr marL="914400" lvl="1" indent="-182880">
              <a:buFont typeface="Arial" pitchFamily="34" charset="0"/>
              <a:buChar char="•"/>
            </a:pPr>
            <a:r>
              <a:rPr lang="en-US" sz="1200" kern="1200" dirty="0">
                <a:solidFill>
                  <a:schemeClr val="tx1"/>
                </a:solidFill>
                <a:latin typeface="+mn-lt"/>
                <a:ea typeface="+mn-ea"/>
                <a:cs typeface="+mn-cs"/>
              </a:rPr>
              <a:t>Discuss the questions on the slide.</a:t>
            </a:r>
          </a:p>
          <a:p>
            <a:pPr marL="914400" lvl="1" indent="-182880">
              <a:buFont typeface="Arial" pitchFamily="34" charset="0"/>
              <a:buChar char="•"/>
            </a:pPr>
            <a:r>
              <a:rPr lang="en-US" sz="1200" kern="1200" dirty="0">
                <a:solidFill>
                  <a:schemeClr val="tx1"/>
                </a:solidFill>
                <a:latin typeface="+mn-lt"/>
                <a:ea typeface="+mn-ea"/>
                <a:cs typeface="+mn-cs"/>
              </a:rPr>
              <a:t>Ask whether participants have any questions about the activity they’ll be observing in the video clips.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82880" lvl="0" indent="-182880">
              <a:buFont typeface="Arial" pitchFamily="34" charset="0"/>
              <a:buChar char="•"/>
            </a:pPr>
            <a:r>
              <a:rPr lang="en-US" sz="1200" i="1" kern="1200" dirty="0">
                <a:solidFill>
                  <a:schemeClr val="tx1"/>
                </a:solidFill>
                <a:latin typeface="+mn-lt"/>
                <a:ea typeface="+mn-ea"/>
                <a:cs typeface="+mn-cs"/>
              </a:rPr>
              <a:t>Difference between the main learning goal and supporting science ideas:</a:t>
            </a:r>
            <a:r>
              <a:rPr lang="en-US" sz="1200" kern="1200" dirty="0">
                <a:solidFill>
                  <a:schemeClr val="tx1"/>
                </a:solidFill>
                <a:latin typeface="+mn-lt"/>
                <a:ea typeface="+mn-ea"/>
                <a:cs typeface="+mn-cs"/>
              </a:rPr>
              <a:t> The main learning goal is the big idea that is the focus of the lesson. Supporting science ideas are smaller, connected ideas </a:t>
            </a:r>
            <a:r>
              <a:rPr lang="en-US" sz="1200" kern="1200" dirty="0">
                <a:solidFill>
                  <a:schemeClr val="tx1"/>
                </a:solidFill>
                <a:effectLst/>
                <a:latin typeface="+mn-lt"/>
                <a:ea typeface="+mn-ea"/>
                <a:cs typeface="+mn-cs"/>
              </a:rPr>
              <a:t>that build upon each other to support the </a:t>
            </a:r>
            <a:r>
              <a:rPr lang="en-US" sz="1200" kern="1200" dirty="0">
                <a:solidFill>
                  <a:schemeClr val="tx1"/>
                </a:solidFill>
                <a:latin typeface="+mn-lt"/>
                <a:ea typeface="+mn-ea"/>
                <a:cs typeface="+mn-cs"/>
              </a:rPr>
              <a:t>main learning goal. See examples in part 1 of the analysis guide.</a:t>
            </a:r>
          </a:p>
          <a:p>
            <a:pPr marL="182880" indent="-182880">
              <a:buFont typeface="Arial" pitchFamily="34" charset="0"/>
              <a:buChar char="•"/>
            </a:pPr>
            <a:r>
              <a:rPr lang="en-US" sz="1200" i="1" kern="1200" dirty="0">
                <a:solidFill>
                  <a:schemeClr val="tx1"/>
                </a:solidFill>
                <a:latin typeface="+mn-lt"/>
                <a:ea typeface="+mn-ea"/>
                <a:cs typeface="+mn-cs"/>
              </a:rPr>
              <a:t>Similarity between the main learning goal and supporting science ideas:</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The main learning goal and supporting science ideas are all expressed as complete-sentence science ideas (not as topics, phrases, or activities).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9</a:t>
            </a:fld>
            <a:endParaRPr lang="en-US"/>
          </a:p>
        </p:txBody>
      </p:sp>
    </p:spTree>
    <p:extLst>
      <p:ext uri="{BB962C8B-B14F-4D97-AF65-F5344CB8AC3E}">
        <p14:creationId xmlns:p14="http://schemas.microsoft.com/office/powerpoint/2010/main" val="675861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52022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474267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279934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6291692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sldNum="0" hdr="0" ftr="0" dt="0"/>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embed/HJAdQwRGdP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youtube.com/embed/2j3mBWokJv4" TargetMode="External"/><Relationship Id="rId4" Type="http://schemas.openxmlformats.org/officeDocument/2006/relationships/hyperlink" Target="https://www.youtube.com/embed/jSgQgGk84DU"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embed/vOpakLE_r8c"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4.gif"/><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hyperlink" Target="http://phet.colorado.edu/en/simulation/pendulum-lab" TargetMode="External"/><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hyperlink" Target="https://www.youtube.com/watch?v=yVkdfJ9PkRQ"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err="1"/>
              <a:t>RESP</a:t>
            </a:r>
            <a:r>
              <a:rPr lang="en-US" altLang="en-US" cap="none" dirty="0" err="1"/>
              <a:t>e</a:t>
            </a:r>
            <a:r>
              <a:rPr lang="en-US" altLang="en-US" dirty="0" err="1"/>
              <a:t>CT</a:t>
            </a:r>
            <a:r>
              <a:rPr lang="en-US" altLang="en-US" dirty="0"/>
              <a:t> PD </a:t>
            </a:r>
            <a:r>
              <a:rPr lang="en-US" altLang="en-US" dirty="0" err="1"/>
              <a:t>pROGRAM</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1800" dirty="0" err="1">
                <a:solidFill>
                  <a:srgbClr val="002060"/>
                </a:solidFill>
                <a:latin typeface="Lucida Sans Unicode" pitchFamily="34" charset="0"/>
              </a:rPr>
              <a:t>RESPeCT</a:t>
            </a:r>
            <a:r>
              <a:rPr lang="en-US" altLang="en-US" sz="1800" dirty="0">
                <a:solidFill>
                  <a:srgbClr val="002060"/>
                </a:solidFill>
                <a:latin typeface="Lucida Sans Unicode" pitchFamily="34" charset="0"/>
              </a:rPr>
              <a:t> Summer Institute </a:t>
            </a:r>
            <a:endParaRPr lang="en-US" altLang="en-US" sz="1600" dirty="0">
              <a:solidFill>
                <a:srgbClr val="002060"/>
              </a:solidFill>
              <a:latin typeface="Lucida Sans Unicode" pitchFamily="34" charset="0"/>
            </a:endParaRPr>
          </a:p>
        </p:txBody>
      </p:sp>
      <p:pic>
        <p:nvPicPr>
          <p:cNvPr id="5" name="Picture 4" descr="Noyce Logo copy.png"/>
          <p:cNvPicPr/>
          <p:nvPr/>
        </p:nvPicPr>
        <p:blipFill>
          <a:blip r:embed="rId3" cstate="email">
            <a:extLst>
              <a:ext uri="{28A0092B-C50C-407E-A947-70E740481C1C}">
                <a14:useLocalDpi xmlns:a14="http://schemas.microsoft.com/office/drawing/2010/main"/>
              </a:ext>
            </a:extLst>
          </a:blip>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email">
            <a:extLst>
              <a:ext uri="{28A0092B-C50C-407E-A947-70E740481C1C}">
                <a14:useLocalDpi xmlns:a14="http://schemas.microsoft.com/office/drawing/2010/main"/>
              </a:ext>
            </a:extLst>
          </a:blip>
          <a:srcRect/>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email">
            <a:extLst>
              <a:ext uri="{28A0092B-C50C-407E-A947-70E740481C1C}">
                <a14:useLocalDpi xmlns:a14="http://schemas.microsoft.com/office/drawing/2010/main"/>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email">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733800" y="2506334"/>
            <a:ext cx="1787525" cy="646331"/>
          </a:xfrm>
          <a:prstGeom prst="rect">
            <a:avLst/>
          </a:prstGeom>
          <a:noFill/>
        </p:spPr>
        <p:txBody>
          <a:bodyPr wrap="square" rtlCol="0">
            <a:spAutoFit/>
          </a:bodyPr>
          <a:lstStyle/>
          <a:p>
            <a:r>
              <a:rPr lang="en-US" sz="3600" dirty="0">
                <a:solidFill>
                  <a:srgbClr val="1F497D"/>
                </a:solidFill>
                <a:latin typeface="Calibri" pitchFamily="34" charset="0"/>
              </a:rPr>
              <a:t>Day 8</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7868" cy="990600"/>
          </a:xfrm>
        </p:spPr>
        <p:txBody>
          <a:bodyPr>
            <a:normAutofit/>
          </a:bodyPr>
          <a:lstStyle/>
          <a:p>
            <a:r>
              <a:rPr lang="en-US" dirty="0"/>
              <a:t>Lesson Analysis: Strategy F</a:t>
            </a:r>
          </a:p>
        </p:txBody>
      </p:sp>
      <p:sp>
        <p:nvSpPr>
          <p:cNvPr id="3" name="Content Placeholder 2"/>
          <p:cNvSpPr>
            <a:spLocks noGrp="1"/>
          </p:cNvSpPr>
          <p:nvPr>
            <p:ph idx="1"/>
          </p:nvPr>
        </p:nvSpPr>
        <p:spPr>
          <a:xfrm>
            <a:off x="457200" y="1295400"/>
            <a:ext cx="8534400" cy="5105400"/>
          </a:xfrm>
        </p:spPr>
        <p:txBody>
          <a:bodyPr/>
          <a:lstStyle/>
          <a:p>
            <a:pPr marL="365760" indent="-365760">
              <a:spcAft>
                <a:spcPts val="600"/>
              </a:spcAft>
              <a:buFont typeface="+mj-lt"/>
              <a:buAutoNum type="arabicPeriod"/>
            </a:pPr>
            <a:r>
              <a:rPr lang="en-US" sz="3200" dirty="0"/>
              <a:t>For each of the video clips, read the context at the top of the corresponding transcript and then watch the clip.</a:t>
            </a:r>
          </a:p>
          <a:p>
            <a:pPr marL="365760" indent="-365760">
              <a:spcAft>
                <a:spcPts val="600"/>
              </a:spcAft>
              <a:buFont typeface="+mj-lt"/>
              <a:buAutoNum type="arabicPeriod"/>
            </a:pPr>
            <a:r>
              <a:rPr lang="en-US" sz="3200" dirty="0"/>
              <a:t>For each clip, use the criteria in part 2 of Analysis Guide F to analyze how well science ideas were linked to the activity.</a:t>
            </a:r>
          </a:p>
        </p:txBody>
      </p:sp>
      <p:sp>
        <p:nvSpPr>
          <p:cNvPr id="5" name="TextBox 4"/>
          <p:cNvSpPr txBox="1"/>
          <p:nvPr/>
        </p:nvSpPr>
        <p:spPr>
          <a:xfrm>
            <a:off x="4267200" y="5867400"/>
            <a:ext cx="4876800" cy="830997"/>
          </a:xfrm>
          <a:prstGeom prst="rect">
            <a:avLst/>
          </a:prstGeom>
          <a:noFill/>
        </p:spPr>
        <p:txBody>
          <a:bodyPr wrap="square" rtlCol="0">
            <a:spAutoFit/>
          </a:bodyPr>
          <a:lstStyle/>
          <a:p>
            <a:r>
              <a:rPr lang="en-US" sz="1600" dirty="0">
                <a:solidFill>
                  <a:srgbClr val="0070C0"/>
                </a:solidFill>
              </a:rPr>
              <a:t>Link to video clips: </a:t>
            </a:r>
            <a:r>
              <a:rPr lang="en-US" sz="1600" dirty="0">
                <a:solidFill>
                  <a:srgbClr val="0070C0"/>
                </a:solidFill>
                <a:hlinkClick r:id="rId3"/>
              </a:rPr>
              <a:t>8.1_stella_et_knight_L5_c1</a:t>
            </a:r>
            <a:r>
              <a:rPr lang="en-US" sz="1600" dirty="0">
                <a:solidFill>
                  <a:srgbClr val="0070C0"/>
                </a:solidFill>
              </a:rPr>
              <a:t>; 		              </a:t>
            </a:r>
            <a:r>
              <a:rPr lang="en-US" sz="1600" dirty="0">
                <a:solidFill>
                  <a:srgbClr val="0070C0"/>
                </a:solidFill>
                <a:hlinkClick r:id="rId4"/>
              </a:rPr>
              <a:t>8.2_stella_et_knight_L5_c2</a:t>
            </a:r>
            <a:r>
              <a:rPr lang="en-US" sz="1600" dirty="0">
                <a:solidFill>
                  <a:srgbClr val="0070C0"/>
                </a:solidFill>
              </a:rPr>
              <a:t>; </a:t>
            </a:r>
          </a:p>
          <a:p>
            <a:r>
              <a:rPr lang="en-US" sz="1600" dirty="0">
                <a:solidFill>
                  <a:srgbClr val="0070C0"/>
                </a:solidFill>
              </a:rPr>
              <a:t>	              </a:t>
            </a:r>
            <a:r>
              <a:rPr lang="en-US" sz="1600" dirty="0">
                <a:solidFill>
                  <a:srgbClr val="0070C0"/>
                </a:solidFill>
                <a:hlinkClick r:id="rId5"/>
              </a:rPr>
              <a:t>8.3_stella_et_knight_L5_c3 </a:t>
            </a:r>
            <a:endParaRPr lang="en-US" sz="1600" dirty="0">
              <a:solidFill>
                <a:srgbClr val="0070C0"/>
              </a:solidFill>
            </a:endParaRPr>
          </a:p>
        </p:txBody>
      </p:sp>
    </p:spTree>
    <p:extLst>
      <p:ext uri="{BB962C8B-B14F-4D97-AF65-F5344CB8AC3E}">
        <p14:creationId xmlns:p14="http://schemas.microsoft.com/office/powerpoint/2010/main" val="951174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86988" cy="990600"/>
          </a:xfrm>
        </p:spPr>
        <p:txBody>
          <a:bodyPr>
            <a:normAutofit/>
          </a:bodyPr>
          <a:lstStyle/>
          <a:p>
            <a:r>
              <a:rPr lang="en-US" dirty="0"/>
              <a:t>Lesson Analysis: Strategies F, G, and H</a:t>
            </a:r>
          </a:p>
        </p:txBody>
      </p:sp>
      <p:sp>
        <p:nvSpPr>
          <p:cNvPr id="3" name="TextBox 2"/>
          <p:cNvSpPr txBox="1"/>
          <p:nvPr/>
        </p:nvSpPr>
        <p:spPr>
          <a:xfrm>
            <a:off x="609600" y="1371600"/>
            <a:ext cx="8153400" cy="2785378"/>
          </a:xfrm>
          <a:prstGeom prst="rect">
            <a:avLst/>
          </a:prstGeom>
          <a:noFill/>
        </p:spPr>
        <p:txBody>
          <a:bodyPr wrap="square" rtlCol="0">
            <a:spAutoFit/>
          </a:bodyPr>
          <a:lstStyle/>
          <a:p>
            <a:pPr marL="457200" indent="-457200">
              <a:buFont typeface="+mj-lt"/>
              <a:buAutoNum type="arabicPeriod"/>
            </a:pPr>
            <a:r>
              <a:rPr lang="en-US" sz="3200" dirty="0">
                <a:latin typeface="Calibri" pitchFamily="34" charset="0"/>
              </a:rPr>
              <a:t>Read the context of the video clip at the top of the transcript (handout 8.5). </a:t>
            </a:r>
          </a:p>
          <a:p>
            <a:pPr marL="731520" indent="-365760">
              <a:spcBef>
                <a:spcPts val="600"/>
              </a:spcBef>
              <a:buClr>
                <a:schemeClr val="bg1">
                  <a:lumMod val="65000"/>
                </a:schemeClr>
              </a:buClr>
              <a:buFont typeface="Arial" pitchFamily="34" charset="0"/>
              <a:buChar char="•"/>
            </a:pPr>
            <a:r>
              <a:rPr lang="en-US" sz="3200" dirty="0">
                <a:latin typeface="Calibri" pitchFamily="34" charset="0"/>
              </a:rPr>
              <a:t>What evidence of your assigned strategy might you find in the video?</a:t>
            </a:r>
          </a:p>
          <a:p>
            <a:pPr marL="457200" indent="-457200">
              <a:spcBef>
                <a:spcPts val="1200"/>
              </a:spcBef>
              <a:buFont typeface="+mj-lt"/>
              <a:buAutoNum type="arabicPeriod" startAt="2"/>
            </a:pPr>
            <a:r>
              <a:rPr lang="en-US" sz="3200" dirty="0">
                <a:latin typeface="Calibri" pitchFamily="34" charset="0"/>
              </a:rPr>
              <a:t>Watch the video clip.</a:t>
            </a:r>
            <a:r>
              <a:rPr lang="en-US" sz="2800" dirty="0"/>
              <a:t> </a:t>
            </a:r>
          </a:p>
        </p:txBody>
      </p:sp>
      <p:sp>
        <p:nvSpPr>
          <p:cNvPr id="4" name="TextBox 3">
            <a:extLst>
              <a:ext uri="{FF2B5EF4-FFF2-40B4-BE49-F238E27FC236}">
                <a16:creationId xmlns:a16="http://schemas.microsoft.com/office/drawing/2014/main" id="{7EF40BFC-FCD7-4875-AD69-587AE9DADE04}"/>
              </a:ext>
            </a:extLst>
          </p:cNvPr>
          <p:cNvSpPr txBox="1"/>
          <p:nvPr/>
        </p:nvSpPr>
        <p:spPr>
          <a:xfrm>
            <a:off x="4572000" y="6147411"/>
            <a:ext cx="4419600" cy="338554"/>
          </a:xfrm>
          <a:prstGeom prst="rect">
            <a:avLst/>
          </a:prstGeom>
          <a:noFill/>
        </p:spPr>
        <p:txBody>
          <a:bodyPr wrap="square" rtlCol="0">
            <a:spAutoFit/>
          </a:bodyPr>
          <a:lstStyle/>
          <a:p>
            <a:r>
              <a:rPr lang="en-US" sz="1600" dirty="0">
                <a:solidFill>
                  <a:srgbClr val="0070C0"/>
                </a:solidFill>
              </a:rPr>
              <a:t>Link to video clip: </a:t>
            </a:r>
            <a:r>
              <a:rPr lang="en-US" sz="1600" dirty="0">
                <a:solidFill>
                  <a:srgbClr val="0070C0"/>
                </a:solidFill>
                <a:hlinkClick r:id="rId3"/>
              </a:rPr>
              <a:t>8.4_stella_et_knight_L5_c4 </a:t>
            </a:r>
            <a:endParaRPr lang="en-US" sz="1600" dirty="0">
              <a:solidFill>
                <a:srgbClr val="0070C0"/>
              </a:solidFill>
            </a:endParaRPr>
          </a:p>
        </p:txBody>
      </p:sp>
    </p:spTree>
    <p:extLst>
      <p:ext uri="{BB962C8B-B14F-4D97-AF65-F5344CB8AC3E}">
        <p14:creationId xmlns:p14="http://schemas.microsoft.com/office/powerpoint/2010/main" val="13132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50"/>
            <a:ext cx="8160026" cy="990600"/>
          </a:xfrm>
        </p:spPr>
        <p:txBody>
          <a:bodyPr>
            <a:normAutofit/>
          </a:bodyPr>
          <a:lstStyle/>
          <a:p>
            <a:r>
              <a:rPr lang="en-US" dirty="0"/>
              <a:t>Lesson Analysis: Strategies F, G, and H</a:t>
            </a:r>
          </a:p>
        </p:txBody>
      </p:sp>
      <p:sp>
        <p:nvSpPr>
          <p:cNvPr id="4" name="TextBox 3"/>
          <p:cNvSpPr txBox="1"/>
          <p:nvPr/>
        </p:nvSpPr>
        <p:spPr>
          <a:xfrm>
            <a:off x="609600" y="3352800"/>
            <a:ext cx="3733800" cy="3333220"/>
          </a:xfrm>
          <a:prstGeom prst="rect">
            <a:avLst/>
          </a:prstGeom>
          <a:noFill/>
          <a:ln>
            <a:solidFill>
              <a:schemeClr val="accent1"/>
            </a:solidFill>
          </a:ln>
        </p:spPr>
        <p:txBody>
          <a:bodyPr wrap="square" rtlCol="0">
            <a:spAutoFit/>
          </a:bodyPr>
          <a:lstStyle/>
          <a:p>
            <a:pPr>
              <a:lnSpc>
                <a:spcPct val="90000"/>
              </a:lnSpc>
            </a:pPr>
            <a:r>
              <a:rPr lang="en-US" sz="2600" dirty="0">
                <a:latin typeface="Calibri" pitchFamily="34" charset="0"/>
              </a:rPr>
              <a:t>Strategy G: </a:t>
            </a:r>
          </a:p>
          <a:p>
            <a:pPr marL="365760" indent="-365760">
              <a:lnSpc>
                <a:spcPct val="90000"/>
              </a:lnSpc>
              <a:buAutoNum type="alphaLcPeriod"/>
            </a:pPr>
            <a:r>
              <a:rPr lang="en-US" sz="2600" dirty="0">
                <a:latin typeface="Calibri" pitchFamily="34" charset="0"/>
              </a:rPr>
              <a:t>Find examples where two or more science ideas are being linked together.</a:t>
            </a:r>
          </a:p>
          <a:p>
            <a:pPr marL="365760" indent="-365760">
              <a:lnSpc>
                <a:spcPct val="90000"/>
              </a:lnSpc>
              <a:buAutoNum type="alphaLcPeriod"/>
            </a:pPr>
            <a:r>
              <a:rPr lang="en-US" sz="2600" dirty="0">
                <a:latin typeface="Calibri" pitchFamily="34" charset="0"/>
              </a:rPr>
              <a:t>Suggest one specific way to strengthen strategy G in this lesson. </a:t>
            </a:r>
          </a:p>
        </p:txBody>
      </p:sp>
      <p:sp>
        <p:nvSpPr>
          <p:cNvPr id="6" name="TextBox 5"/>
          <p:cNvSpPr txBox="1"/>
          <p:nvPr/>
        </p:nvSpPr>
        <p:spPr>
          <a:xfrm>
            <a:off x="4572000" y="3352800"/>
            <a:ext cx="4114800" cy="3333220"/>
          </a:xfrm>
          <a:prstGeom prst="rect">
            <a:avLst/>
          </a:prstGeom>
          <a:noFill/>
          <a:ln>
            <a:solidFill>
              <a:schemeClr val="accent1"/>
            </a:solidFill>
          </a:ln>
        </p:spPr>
        <p:txBody>
          <a:bodyPr wrap="square" rtlCol="0">
            <a:spAutoFit/>
          </a:bodyPr>
          <a:lstStyle/>
          <a:p>
            <a:pPr>
              <a:lnSpc>
                <a:spcPct val="90000"/>
              </a:lnSpc>
            </a:pPr>
            <a:r>
              <a:rPr lang="en-US" sz="2600" dirty="0">
                <a:latin typeface="Calibri" pitchFamily="34" charset="0"/>
              </a:rPr>
              <a:t>Strategy H: </a:t>
            </a:r>
          </a:p>
          <a:p>
            <a:pPr marL="365760" indent="-365760">
              <a:lnSpc>
                <a:spcPct val="90000"/>
              </a:lnSpc>
              <a:buAutoNum type="alphaLcPeriod"/>
            </a:pPr>
            <a:r>
              <a:rPr lang="en-US" sz="2600" dirty="0">
                <a:latin typeface="Calibri" pitchFamily="34" charset="0"/>
              </a:rPr>
              <a:t>Find an example where the teacher is highlighting key science ideas or referring back to the focus question.</a:t>
            </a:r>
          </a:p>
          <a:p>
            <a:pPr marL="365760" indent="-365760">
              <a:lnSpc>
                <a:spcPct val="90000"/>
              </a:lnSpc>
              <a:buAutoNum type="alphaLcPeriod"/>
            </a:pPr>
            <a:r>
              <a:rPr lang="en-US" sz="2600" dirty="0">
                <a:latin typeface="Calibri" pitchFamily="34" charset="0"/>
              </a:rPr>
              <a:t>Suggest one specific way to strengthen strategy H in this lesson. </a:t>
            </a:r>
          </a:p>
        </p:txBody>
      </p:sp>
      <p:sp>
        <p:nvSpPr>
          <p:cNvPr id="3" name="TextBox 2"/>
          <p:cNvSpPr txBox="1"/>
          <p:nvPr/>
        </p:nvSpPr>
        <p:spPr>
          <a:xfrm>
            <a:off x="609600" y="1143000"/>
            <a:ext cx="8077200" cy="2092881"/>
          </a:xfrm>
          <a:prstGeom prst="rect">
            <a:avLst/>
          </a:prstGeom>
          <a:noFill/>
          <a:ln>
            <a:solidFill>
              <a:schemeClr val="accent1"/>
            </a:solidFill>
          </a:ln>
        </p:spPr>
        <p:txBody>
          <a:bodyPr wrap="square" rtlCol="0">
            <a:spAutoFit/>
          </a:bodyPr>
          <a:lstStyle/>
          <a:p>
            <a:r>
              <a:rPr lang="en-US" sz="2600" dirty="0">
                <a:latin typeface="Calibri" pitchFamily="34" charset="0"/>
              </a:rPr>
              <a:t>Strategy F: </a:t>
            </a:r>
          </a:p>
          <a:p>
            <a:pPr marL="365760" indent="-365760">
              <a:buAutoNum type="alphaLcPeriod"/>
            </a:pPr>
            <a:r>
              <a:rPr lang="en-US" sz="2600" dirty="0">
                <a:latin typeface="Calibri" pitchFamily="34" charset="0"/>
              </a:rPr>
              <a:t>Find examples in the video transcript where students are linking science ideas to a lesson activity. </a:t>
            </a:r>
          </a:p>
          <a:p>
            <a:pPr marL="365760" indent="-365760">
              <a:buAutoNum type="alphaLcPeriod"/>
            </a:pPr>
            <a:r>
              <a:rPr lang="en-US" sz="2600" dirty="0">
                <a:latin typeface="Calibri" pitchFamily="34" charset="0"/>
              </a:rPr>
              <a:t>Suggest one specific way to strengthen strategy F in this lesson. </a:t>
            </a:r>
          </a:p>
        </p:txBody>
      </p:sp>
    </p:spTree>
    <p:extLst>
      <p:ext uri="{BB962C8B-B14F-4D97-AF65-F5344CB8AC3E}">
        <p14:creationId xmlns:p14="http://schemas.microsoft.com/office/powerpoint/2010/main" val="2767069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a:t>Summary: Strategies F, G, and H</a:t>
            </a:r>
          </a:p>
        </p:txBody>
      </p:sp>
      <p:sp>
        <p:nvSpPr>
          <p:cNvPr id="3" name="Content Placeholder 2"/>
          <p:cNvSpPr>
            <a:spLocks noGrp="1"/>
          </p:cNvSpPr>
          <p:nvPr>
            <p:ph idx="1"/>
          </p:nvPr>
        </p:nvSpPr>
        <p:spPr>
          <a:xfrm>
            <a:off x="533400" y="1219200"/>
            <a:ext cx="8229600" cy="5334000"/>
          </a:xfrm>
        </p:spPr>
        <p:txBody>
          <a:bodyPr/>
          <a:lstStyle/>
          <a:p>
            <a:pPr marL="365760" indent="-365760">
              <a:spcBef>
                <a:spcPts val="0"/>
              </a:spcBef>
              <a:spcAft>
                <a:spcPts val="600"/>
              </a:spcAft>
            </a:pPr>
            <a:r>
              <a:rPr lang="en-US" sz="3000" dirty="0"/>
              <a:t>Use linking strategies to make the science ideas explicit to the whole class (strategies F and G). </a:t>
            </a:r>
          </a:p>
          <a:p>
            <a:pPr marL="365760" indent="-365760">
              <a:spcBef>
                <a:spcPts val="0"/>
              </a:spcBef>
              <a:spcAft>
                <a:spcPts val="600"/>
              </a:spcAft>
            </a:pPr>
            <a:r>
              <a:rPr lang="en-US" sz="3000" dirty="0"/>
              <a:t>Engage </a:t>
            </a:r>
            <a:r>
              <a:rPr lang="en-US" sz="3000" b="1" dirty="0"/>
              <a:t>students</a:t>
            </a:r>
            <a:r>
              <a:rPr lang="en-US" sz="3000" dirty="0"/>
              <a:t> in linking science ideas to activities before, during, and after an activity (strategy F).</a:t>
            </a:r>
          </a:p>
          <a:p>
            <a:pPr marL="365760" indent="-365760">
              <a:spcBef>
                <a:spcPts val="0"/>
              </a:spcBef>
              <a:spcAft>
                <a:spcPts val="600"/>
              </a:spcAft>
            </a:pPr>
            <a:r>
              <a:rPr lang="en-US" sz="3000" dirty="0"/>
              <a:t>Engage </a:t>
            </a:r>
            <a:r>
              <a:rPr lang="en-US" sz="3000" b="1" dirty="0"/>
              <a:t>students</a:t>
            </a:r>
            <a:r>
              <a:rPr lang="en-US" sz="3000" dirty="0"/>
              <a:t> in linking science ideas to other science ideas (strategy G).</a:t>
            </a:r>
          </a:p>
          <a:p>
            <a:pPr marL="365760" indent="-365760">
              <a:spcBef>
                <a:spcPts val="0"/>
              </a:spcBef>
              <a:spcAft>
                <a:spcPts val="600"/>
              </a:spcAft>
            </a:pPr>
            <a:r>
              <a:rPr lang="en-US" sz="3000" dirty="0"/>
              <a:t>Highlight key science ideas throughout the lesson (strategy H).</a:t>
            </a:r>
          </a:p>
          <a:p>
            <a:pPr marL="365760" indent="-365760">
              <a:spcBef>
                <a:spcPts val="0"/>
              </a:spcBef>
              <a:spcAft>
                <a:spcPts val="600"/>
              </a:spcAft>
            </a:pPr>
            <a:r>
              <a:rPr lang="en-US" sz="3000" dirty="0"/>
              <a:t>Keep returning to the focus question throughout and at the end of the lesson (strategy H).</a:t>
            </a:r>
          </a:p>
          <a:p>
            <a:endParaRPr lang="en-US" dirty="0"/>
          </a:p>
        </p:txBody>
      </p:sp>
    </p:spTree>
    <p:extLst>
      <p:ext uri="{BB962C8B-B14F-4D97-AF65-F5344CB8AC3E}">
        <p14:creationId xmlns:p14="http://schemas.microsoft.com/office/powerpoint/2010/main" val="413536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Analysis: Focus Question 2</a:t>
            </a:r>
          </a:p>
        </p:txBody>
      </p:sp>
      <p:sp>
        <p:nvSpPr>
          <p:cNvPr id="3" name="Content Placeholder 2"/>
          <p:cNvSpPr>
            <a:spLocks noGrp="1"/>
          </p:cNvSpPr>
          <p:nvPr>
            <p:ph idx="1"/>
          </p:nvPr>
        </p:nvSpPr>
        <p:spPr/>
        <p:txBody>
          <a:bodyPr/>
          <a:lstStyle/>
          <a:p>
            <a:pPr marL="0" lvl="1" indent="0" eaLnBrk="1" hangingPunct="1">
              <a:spcBef>
                <a:spcPts val="600"/>
              </a:spcBef>
              <a:spcAft>
                <a:spcPts val="0"/>
              </a:spcAft>
              <a:buNone/>
            </a:pPr>
            <a:r>
              <a:rPr lang="en-US" sz="3200" dirty="0"/>
              <a:t>How will the Student Thinking Lens and Science Content Storyline Lens strategies help you teach the Energy Transfer lessons in the fall?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990600"/>
          </a:xfrm>
        </p:spPr>
        <p:txBody>
          <a:bodyPr>
            <a:normAutofit/>
          </a:bodyPr>
          <a:lstStyle/>
          <a:p>
            <a:r>
              <a:rPr lang="en-US" sz="3800" dirty="0"/>
              <a:t>Energy Transfer Lesson Plan Conversation</a:t>
            </a:r>
          </a:p>
        </p:txBody>
      </p:sp>
      <p:sp>
        <p:nvSpPr>
          <p:cNvPr id="3" name="Content Placeholder 2"/>
          <p:cNvSpPr>
            <a:spLocks noGrp="1"/>
          </p:cNvSpPr>
          <p:nvPr>
            <p:ph idx="1"/>
          </p:nvPr>
        </p:nvSpPr>
        <p:spPr>
          <a:xfrm>
            <a:off x="533400" y="1143000"/>
            <a:ext cx="8382000" cy="5486400"/>
          </a:xfrm>
        </p:spPr>
        <p:txBody>
          <a:bodyPr/>
          <a:lstStyle/>
          <a:p>
            <a:pPr marL="365760" indent="-365760">
              <a:spcBef>
                <a:spcPts val="0"/>
              </a:spcBef>
              <a:spcAft>
                <a:spcPts val="300"/>
              </a:spcAft>
              <a:buFont typeface="+mj-lt"/>
              <a:buAutoNum type="arabicPeriod"/>
              <a:defRPr/>
            </a:pPr>
            <a:r>
              <a:rPr lang="en-US" sz="2350" b="1" dirty="0">
                <a:ea typeface="Times New Roman"/>
              </a:rPr>
              <a:t>The science content storyline across lessons</a:t>
            </a:r>
          </a:p>
          <a:p>
            <a:pPr marL="777240" lvl="1" indent="-274320">
              <a:spcBef>
                <a:spcPts val="0"/>
              </a:spcBef>
              <a:spcAft>
                <a:spcPts val="0"/>
              </a:spcAft>
              <a:buFont typeface="Arial" pitchFamily="34" charset="0"/>
              <a:buChar char="•"/>
              <a:defRPr/>
            </a:pPr>
            <a:r>
              <a:rPr lang="en-US" sz="2350" dirty="0">
                <a:ea typeface="Times New Roman"/>
              </a:rPr>
              <a:t>Review the main learning goal for each lesson sequentially.</a:t>
            </a:r>
          </a:p>
          <a:p>
            <a:pPr marL="365760" indent="-365760">
              <a:spcBef>
                <a:spcPts val="600"/>
              </a:spcBef>
              <a:spcAft>
                <a:spcPts val="0"/>
              </a:spcAft>
              <a:buFont typeface="+mj-lt"/>
              <a:buAutoNum type="arabicPeriod"/>
              <a:defRPr/>
            </a:pPr>
            <a:r>
              <a:rPr lang="en-US" sz="2350" b="1" dirty="0">
                <a:ea typeface="Times New Roman"/>
              </a:rPr>
              <a:t>The science content storyline within lessons </a:t>
            </a:r>
            <a:r>
              <a:rPr lang="en-US" sz="2350" dirty="0">
                <a:ea typeface="Times New Roman"/>
              </a:rPr>
              <a:t>(5</a:t>
            </a:r>
            <a:r>
              <a:rPr lang="en-US" sz="2350" dirty="0"/>
              <a:t>–</a:t>
            </a:r>
            <a:r>
              <a:rPr lang="en-US" sz="2350" dirty="0">
                <a:ea typeface="Times New Roman"/>
              </a:rPr>
              <a:t>7 min for each two-part lesson)</a:t>
            </a:r>
          </a:p>
          <a:p>
            <a:pPr marL="777240" lvl="1" indent="-274320">
              <a:spcBef>
                <a:spcPts val="300"/>
              </a:spcBef>
              <a:spcAft>
                <a:spcPts val="0"/>
              </a:spcAft>
              <a:buFont typeface="Arial" pitchFamily="34" charset="0"/>
              <a:buChar char="•"/>
            </a:pPr>
            <a:r>
              <a:rPr lang="en-US" sz="2350" dirty="0"/>
              <a:t>How does this lesson fit into the arc of all the lessons? </a:t>
            </a:r>
          </a:p>
          <a:p>
            <a:pPr marL="777240" lvl="1" indent="-274320">
              <a:spcBef>
                <a:spcPts val="300"/>
              </a:spcBef>
              <a:spcAft>
                <a:spcPts val="0"/>
              </a:spcAft>
              <a:buFont typeface="Arial" pitchFamily="34" charset="0"/>
              <a:buChar char="•"/>
            </a:pPr>
            <a:r>
              <a:rPr lang="en-US" sz="2350" dirty="0"/>
              <a:t>What are the main learning goal and focus question?</a:t>
            </a:r>
          </a:p>
          <a:p>
            <a:pPr marL="777240" lvl="1" indent="-274320">
              <a:spcBef>
                <a:spcPts val="300"/>
              </a:spcBef>
              <a:spcAft>
                <a:spcPts val="0"/>
              </a:spcAft>
              <a:buFont typeface="Arial" pitchFamily="34" charset="0"/>
              <a:buChar char="•"/>
            </a:pPr>
            <a:r>
              <a:rPr lang="en-US" sz="2350" dirty="0"/>
              <a:t>Describe the main activity (or activities). </a:t>
            </a:r>
          </a:p>
          <a:p>
            <a:pPr marL="777240" lvl="1" indent="-274320">
              <a:spcBef>
                <a:spcPts val="300"/>
              </a:spcBef>
              <a:spcAft>
                <a:spcPts val="0"/>
              </a:spcAft>
              <a:buFont typeface="Arial" pitchFamily="34" charset="0"/>
              <a:buChar char="•"/>
            </a:pPr>
            <a:r>
              <a:rPr lang="en-US" sz="2350" dirty="0"/>
              <a:t>How will the activity help students better understand the learning goal for the day?</a:t>
            </a:r>
          </a:p>
          <a:p>
            <a:pPr marL="777240" lvl="1" indent="-274320">
              <a:spcBef>
                <a:spcPts val="300"/>
              </a:spcBef>
              <a:spcAft>
                <a:spcPts val="0"/>
              </a:spcAft>
              <a:buFont typeface="Arial" pitchFamily="34" charset="0"/>
              <a:buChar char="•"/>
            </a:pPr>
            <a:r>
              <a:rPr lang="en-US" sz="2350" dirty="0"/>
              <a:t>What </a:t>
            </a:r>
            <a:r>
              <a:rPr lang="en-US" sz="2350" dirty="0" err="1"/>
              <a:t>STeLLA</a:t>
            </a:r>
            <a:r>
              <a:rPr lang="en-US" sz="2350" dirty="0"/>
              <a:t> strategy/strategies are highlighted in this activity?</a:t>
            </a:r>
          </a:p>
          <a:p>
            <a:pPr marL="777240" lvl="1" indent="-274320">
              <a:spcBef>
                <a:spcPts val="300"/>
              </a:spcBef>
              <a:spcAft>
                <a:spcPts val="0"/>
              </a:spcAft>
              <a:buFont typeface="Arial" pitchFamily="34" charset="0"/>
              <a:buChar char="•"/>
            </a:pPr>
            <a:r>
              <a:rPr lang="en-US" sz="2350" dirty="0"/>
              <a:t>What concerns or suggestions do you have about this activity? </a:t>
            </a:r>
            <a:endParaRPr lang="en-US" sz="2350" dirty="0">
              <a:ea typeface="Times New Roman"/>
            </a:endParaRPr>
          </a:p>
          <a:p>
            <a:pPr marL="365760" indent="-365760">
              <a:spcBef>
                <a:spcPts val="600"/>
              </a:spcBef>
              <a:spcAft>
                <a:spcPts val="0"/>
              </a:spcAft>
              <a:buAutoNum type="arabicPeriod"/>
              <a:defRPr/>
            </a:pPr>
            <a:r>
              <a:rPr lang="en-US" sz="2350" b="1" dirty="0">
                <a:ea typeface="Times New Roman"/>
              </a:rPr>
              <a:t>Practical issues and questions</a:t>
            </a:r>
          </a:p>
          <a:p>
            <a:endParaRPr lang="en-US" dirty="0"/>
          </a:p>
        </p:txBody>
      </p:sp>
    </p:spTree>
    <p:extLst>
      <p:ext uri="{BB962C8B-B14F-4D97-AF65-F5344CB8AC3E}">
        <p14:creationId xmlns:p14="http://schemas.microsoft.com/office/powerpoint/2010/main" val="59567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4800" y="304800"/>
            <a:ext cx="8610600" cy="990600"/>
          </a:xfrm>
        </p:spPr>
        <p:txBody>
          <a:bodyPr>
            <a:noAutofit/>
          </a:bodyPr>
          <a:lstStyle/>
          <a:p>
            <a:pPr eaLnBrk="1" hangingPunct="1"/>
            <a:r>
              <a:rPr lang="en-US" sz="3100" dirty="0"/>
              <a:t>STL Strategies Highlighted in the Energy Transfer Lessons</a:t>
            </a:r>
          </a:p>
        </p:txBody>
      </p:sp>
      <p:graphicFrame>
        <p:nvGraphicFramePr>
          <p:cNvPr id="5" name="Table 4"/>
          <p:cNvGraphicFramePr>
            <a:graphicFrameLocks noGrp="1"/>
          </p:cNvGraphicFramePr>
          <p:nvPr>
            <p:extLst>
              <p:ext uri="{D42A27DB-BD31-4B8C-83A1-F6EECF244321}">
                <p14:modId xmlns:p14="http://schemas.microsoft.com/office/powerpoint/2010/main" val="2908610399"/>
              </p:ext>
            </p:extLst>
          </p:nvPr>
        </p:nvGraphicFramePr>
        <p:xfrm>
          <a:off x="457201" y="1295400"/>
          <a:ext cx="8305797" cy="5131368"/>
        </p:xfrm>
        <a:graphic>
          <a:graphicData uri="http://schemas.openxmlformats.org/drawingml/2006/table">
            <a:tbl>
              <a:tblPr firstRow="1" bandRow="1">
                <a:tableStyleId>{5C22544A-7EE6-4342-B048-85BDC9FD1C3A}</a:tableStyleId>
              </a:tblPr>
              <a:tblGrid>
                <a:gridCol w="1761837">
                  <a:extLst>
                    <a:ext uri="{9D8B030D-6E8A-4147-A177-3AD203B41FA5}">
                      <a16:colId xmlns:a16="http://schemas.microsoft.com/office/drawing/2014/main" val="20000"/>
                    </a:ext>
                  </a:extLst>
                </a:gridCol>
                <a:gridCol w="503381">
                  <a:extLst>
                    <a:ext uri="{9D8B030D-6E8A-4147-A177-3AD203B41FA5}">
                      <a16:colId xmlns:a16="http://schemas.microsoft.com/office/drawing/2014/main" val="20001"/>
                    </a:ext>
                  </a:extLst>
                </a:gridCol>
                <a:gridCol w="503381">
                  <a:extLst>
                    <a:ext uri="{9D8B030D-6E8A-4147-A177-3AD203B41FA5}">
                      <a16:colId xmlns:a16="http://schemas.microsoft.com/office/drawing/2014/main" val="20002"/>
                    </a:ext>
                  </a:extLst>
                </a:gridCol>
                <a:gridCol w="503381">
                  <a:extLst>
                    <a:ext uri="{9D8B030D-6E8A-4147-A177-3AD203B41FA5}">
                      <a16:colId xmlns:a16="http://schemas.microsoft.com/office/drawing/2014/main" val="20003"/>
                    </a:ext>
                  </a:extLst>
                </a:gridCol>
                <a:gridCol w="587279">
                  <a:extLst>
                    <a:ext uri="{9D8B030D-6E8A-4147-A177-3AD203B41FA5}">
                      <a16:colId xmlns:a16="http://schemas.microsoft.com/office/drawing/2014/main" val="20004"/>
                    </a:ext>
                  </a:extLst>
                </a:gridCol>
                <a:gridCol w="503381">
                  <a:extLst>
                    <a:ext uri="{9D8B030D-6E8A-4147-A177-3AD203B41FA5}">
                      <a16:colId xmlns:a16="http://schemas.microsoft.com/office/drawing/2014/main" val="20005"/>
                    </a:ext>
                  </a:extLst>
                </a:gridCol>
                <a:gridCol w="587279">
                  <a:extLst>
                    <a:ext uri="{9D8B030D-6E8A-4147-A177-3AD203B41FA5}">
                      <a16:colId xmlns:a16="http://schemas.microsoft.com/office/drawing/2014/main" val="20006"/>
                    </a:ext>
                  </a:extLst>
                </a:gridCol>
                <a:gridCol w="587279">
                  <a:extLst>
                    <a:ext uri="{9D8B030D-6E8A-4147-A177-3AD203B41FA5}">
                      <a16:colId xmlns:a16="http://schemas.microsoft.com/office/drawing/2014/main" val="20007"/>
                    </a:ext>
                  </a:extLst>
                </a:gridCol>
                <a:gridCol w="503381">
                  <a:extLst>
                    <a:ext uri="{9D8B030D-6E8A-4147-A177-3AD203B41FA5}">
                      <a16:colId xmlns:a16="http://schemas.microsoft.com/office/drawing/2014/main" val="20008"/>
                    </a:ext>
                  </a:extLst>
                </a:gridCol>
                <a:gridCol w="587279">
                  <a:extLst>
                    <a:ext uri="{9D8B030D-6E8A-4147-A177-3AD203B41FA5}">
                      <a16:colId xmlns:a16="http://schemas.microsoft.com/office/drawing/2014/main" val="20009"/>
                    </a:ext>
                  </a:extLst>
                </a:gridCol>
                <a:gridCol w="587279">
                  <a:extLst>
                    <a:ext uri="{9D8B030D-6E8A-4147-A177-3AD203B41FA5}">
                      <a16:colId xmlns:a16="http://schemas.microsoft.com/office/drawing/2014/main" val="20010"/>
                    </a:ext>
                  </a:extLst>
                </a:gridCol>
                <a:gridCol w="503381">
                  <a:extLst>
                    <a:ext uri="{9D8B030D-6E8A-4147-A177-3AD203B41FA5}">
                      <a16:colId xmlns:a16="http://schemas.microsoft.com/office/drawing/2014/main" val="20011"/>
                    </a:ext>
                  </a:extLst>
                </a:gridCol>
                <a:gridCol w="587279">
                  <a:extLst>
                    <a:ext uri="{9D8B030D-6E8A-4147-A177-3AD203B41FA5}">
                      <a16:colId xmlns:a16="http://schemas.microsoft.com/office/drawing/2014/main" val="20012"/>
                    </a:ext>
                  </a:extLst>
                </a:gridCol>
              </a:tblGrid>
              <a:tr h="631351">
                <a:tc>
                  <a:txBody>
                    <a:bodyPr/>
                    <a:lstStyle/>
                    <a:p>
                      <a:pPr algn="ctr">
                        <a:spcBef>
                          <a:spcPts val="1200"/>
                        </a:spcBef>
                      </a:pPr>
                      <a:r>
                        <a:rPr lang="en-US" sz="1600" dirty="0"/>
                        <a:t>Lesson</a:t>
                      </a:r>
                    </a:p>
                  </a:txBody>
                  <a:tcPr anchor="ctr"/>
                </a:tc>
                <a:tc>
                  <a:txBody>
                    <a:bodyPr/>
                    <a:lstStyle/>
                    <a:p>
                      <a:pPr algn="ctr">
                        <a:spcBef>
                          <a:spcPts val="1200"/>
                        </a:spcBef>
                      </a:pPr>
                      <a:r>
                        <a:rPr lang="en-US" dirty="0"/>
                        <a:t>1a</a:t>
                      </a:r>
                    </a:p>
                  </a:txBody>
                  <a:tcPr anchor="ctr"/>
                </a:tc>
                <a:tc>
                  <a:txBody>
                    <a:bodyPr/>
                    <a:lstStyle/>
                    <a:p>
                      <a:pPr algn="ctr">
                        <a:spcBef>
                          <a:spcPts val="1200"/>
                        </a:spcBef>
                      </a:pPr>
                      <a:r>
                        <a:rPr lang="en-US" dirty="0"/>
                        <a:t>1b</a:t>
                      </a:r>
                    </a:p>
                  </a:txBody>
                  <a:tcPr anchor="ctr"/>
                </a:tc>
                <a:tc>
                  <a:txBody>
                    <a:bodyPr/>
                    <a:lstStyle/>
                    <a:p>
                      <a:pPr algn="ctr">
                        <a:spcBef>
                          <a:spcPts val="1200"/>
                        </a:spcBef>
                      </a:pPr>
                      <a:r>
                        <a:rPr lang="en-US" dirty="0"/>
                        <a:t>2a</a:t>
                      </a:r>
                    </a:p>
                  </a:txBody>
                  <a:tcPr anchor="ctr"/>
                </a:tc>
                <a:tc>
                  <a:txBody>
                    <a:bodyPr/>
                    <a:lstStyle/>
                    <a:p>
                      <a:pPr algn="ctr">
                        <a:spcBef>
                          <a:spcPts val="1200"/>
                        </a:spcBef>
                      </a:pPr>
                      <a:r>
                        <a:rPr lang="en-US" dirty="0"/>
                        <a:t>2b</a:t>
                      </a:r>
                    </a:p>
                  </a:txBody>
                  <a:tcPr anchor="ctr"/>
                </a:tc>
                <a:tc>
                  <a:txBody>
                    <a:bodyPr/>
                    <a:lstStyle/>
                    <a:p>
                      <a:pPr algn="ctr">
                        <a:spcBef>
                          <a:spcPts val="1200"/>
                        </a:spcBef>
                      </a:pPr>
                      <a:r>
                        <a:rPr lang="en-US" dirty="0"/>
                        <a:t>3a</a:t>
                      </a:r>
                    </a:p>
                  </a:txBody>
                  <a:tcPr anchor="ctr"/>
                </a:tc>
                <a:tc>
                  <a:txBody>
                    <a:bodyPr/>
                    <a:lstStyle/>
                    <a:p>
                      <a:pPr algn="ctr">
                        <a:spcBef>
                          <a:spcPts val="1200"/>
                        </a:spcBef>
                      </a:pPr>
                      <a:r>
                        <a:rPr lang="en-US" dirty="0"/>
                        <a:t>3b</a:t>
                      </a:r>
                    </a:p>
                  </a:txBody>
                  <a:tcPr anchor="ctr"/>
                </a:tc>
                <a:tc>
                  <a:txBody>
                    <a:bodyPr/>
                    <a:lstStyle/>
                    <a:p>
                      <a:pPr algn="ctr">
                        <a:spcBef>
                          <a:spcPts val="1200"/>
                        </a:spcBef>
                      </a:pPr>
                      <a:r>
                        <a:rPr lang="en-US" dirty="0"/>
                        <a:t>4a</a:t>
                      </a:r>
                    </a:p>
                  </a:txBody>
                  <a:tcPr anchor="ctr"/>
                </a:tc>
                <a:tc>
                  <a:txBody>
                    <a:bodyPr/>
                    <a:lstStyle/>
                    <a:p>
                      <a:pPr algn="ctr">
                        <a:spcBef>
                          <a:spcPts val="1200"/>
                        </a:spcBef>
                      </a:pPr>
                      <a:r>
                        <a:rPr lang="en-US" dirty="0"/>
                        <a:t>4b</a:t>
                      </a:r>
                    </a:p>
                  </a:txBody>
                  <a:tcPr anchor="ctr"/>
                </a:tc>
                <a:tc>
                  <a:txBody>
                    <a:bodyPr/>
                    <a:lstStyle/>
                    <a:p>
                      <a:pPr algn="ctr">
                        <a:spcBef>
                          <a:spcPts val="1200"/>
                        </a:spcBef>
                      </a:pPr>
                      <a:r>
                        <a:rPr lang="en-US" dirty="0"/>
                        <a:t>5a</a:t>
                      </a:r>
                    </a:p>
                  </a:txBody>
                  <a:tcPr anchor="ctr"/>
                </a:tc>
                <a:tc>
                  <a:txBody>
                    <a:bodyPr/>
                    <a:lstStyle/>
                    <a:p>
                      <a:pPr algn="ctr">
                        <a:spcBef>
                          <a:spcPts val="1200"/>
                        </a:spcBef>
                      </a:pPr>
                      <a:r>
                        <a:rPr lang="en-US" dirty="0"/>
                        <a:t>5b</a:t>
                      </a:r>
                    </a:p>
                  </a:txBody>
                  <a:tcPr anchor="ctr"/>
                </a:tc>
                <a:tc>
                  <a:txBody>
                    <a:bodyPr/>
                    <a:lstStyle/>
                    <a:p>
                      <a:pPr algn="ctr">
                        <a:spcBef>
                          <a:spcPts val="1200"/>
                        </a:spcBef>
                      </a:pPr>
                      <a:r>
                        <a:rPr lang="en-US" dirty="0"/>
                        <a:t>6a</a:t>
                      </a:r>
                    </a:p>
                  </a:txBody>
                  <a:tcPr anchor="ctr"/>
                </a:tc>
                <a:tc>
                  <a:txBody>
                    <a:bodyPr/>
                    <a:lstStyle/>
                    <a:p>
                      <a:pPr algn="ctr">
                        <a:spcBef>
                          <a:spcPts val="1200"/>
                        </a:spcBef>
                      </a:pPr>
                      <a:r>
                        <a:rPr lang="en-US" dirty="0"/>
                        <a:t>6b</a:t>
                      </a:r>
                    </a:p>
                  </a:txBody>
                  <a:tcPr anchor="ctr"/>
                </a:tc>
                <a:extLst>
                  <a:ext uri="{0D108BD9-81ED-4DB2-BD59-A6C34878D82A}">
                    <a16:rowId xmlns:a16="http://schemas.microsoft.com/office/drawing/2014/main" val="10000"/>
                  </a:ext>
                </a:extLst>
              </a:tr>
              <a:tr h="613218">
                <a:tc>
                  <a:txBody>
                    <a:bodyPr/>
                    <a:lstStyle/>
                    <a:p>
                      <a:pPr marL="228600" indent="-228600">
                        <a:spcAft>
                          <a:spcPts val="1200"/>
                        </a:spcAft>
                        <a:buFont typeface="+mj-lt"/>
                        <a:buNone/>
                      </a:pPr>
                      <a:r>
                        <a:rPr lang="en-US" sz="1500" dirty="0"/>
                        <a:t>1. Elicit</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565711">
                <a:tc>
                  <a:txBody>
                    <a:bodyPr/>
                    <a:lstStyle/>
                    <a:p>
                      <a:pPr marL="228600" indent="-228600">
                        <a:spcAft>
                          <a:spcPts val="1200"/>
                        </a:spcAft>
                        <a:buFont typeface="+mj-lt"/>
                        <a:buNone/>
                      </a:pPr>
                      <a:r>
                        <a:rPr lang="en-US" sz="1500" dirty="0"/>
                        <a:t>2. Probe</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678854">
                <a:tc>
                  <a:txBody>
                    <a:bodyPr/>
                    <a:lstStyle/>
                    <a:p>
                      <a:pPr marL="228600" indent="-228600">
                        <a:spcAft>
                          <a:spcPts val="1200"/>
                        </a:spcAft>
                        <a:buFont typeface="+mj-lt"/>
                        <a:buNone/>
                      </a:pPr>
                      <a:r>
                        <a:rPr lang="en-US" sz="1500" dirty="0"/>
                        <a:t>3. Challenge</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718311">
                <a:tc>
                  <a:txBody>
                    <a:bodyPr/>
                    <a:lstStyle/>
                    <a:p>
                      <a:pPr marL="228600" indent="-228600">
                        <a:spcAft>
                          <a:spcPts val="1200"/>
                        </a:spcAft>
                        <a:buFont typeface="+mj-lt"/>
                        <a:buNone/>
                      </a:pPr>
                      <a:r>
                        <a:rPr lang="en-US" sz="1500" dirty="0"/>
                        <a:t>4. A</a:t>
                      </a:r>
                      <a:r>
                        <a:rPr lang="en-US" sz="1500" baseline="0" dirty="0"/>
                        <a:t>nalyze/ Interpret</a:t>
                      </a:r>
                      <a:endParaRPr lang="en-US" sz="1500"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690631">
                <a:tc>
                  <a:txBody>
                    <a:bodyPr/>
                    <a:lstStyle/>
                    <a:p>
                      <a:pPr marL="228600" indent="-228600">
                        <a:spcAft>
                          <a:spcPts val="1200"/>
                        </a:spcAft>
                        <a:buFont typeface="+mj-lt"/>
                        <a:buNone/>
                      </a:pPr>
                      <a:r>
                        <a:rPr lang="en-US" sz="1500" dirty="0"/>
                        <a:t>5.</a:t>
                      </a:r>
                      <a:r>
                        <a:rPr lang="en-US" sz="1500" baseline="0" dirty="0"/>
                        <a:t> E</a:t>
                      </a:r>
                      <a:r>
                        <a:rPr lang="en-US" sz="1500" dirty="0"/>
                        <a:t>xplain/</a:t>
                      </a:r>
                      <a:r>
                        <a:rPr lang="en-US" sz="1500" baseline="0" dirty="0"/>
                        <a:t> Argue</a:t>
                      </a:r>
                      <a:endParaRPr lang="en-US" sz="1500"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616646">
                <a:tc>
                  <a:txBody>
                    <a:bodyPr/>
                    <a:lstStyle/>
                    <a:p>
                      <a:pPr marL="228600" indent="-228600">
                        <a:spcAft>
                          <a:spcPts val="1200"/>
                        </a:spcAft>
                        <a:buFont typeface="+mj-lt"/>
                        <a:buNone/>
                      </a:pPr>
                      <a:r>
                        <a:rPr lang="en-US" sz="1500" dirty="0"/>
                        <a:t>6. Use/</a:t>
                      </a:r>
                      <a:r>
                        <a:rPr lang="en-US" sz="1500" baseline="0" dirty="0"/>
                        <a:t>Apply</a:t>
                      </a:r>
                      <a:endParaRPr lang="en-US" sz="15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r h="616646">
                <a:tc>
                  <a:txBody>
                    <a:bodyPr/>
                    <a:lstStyle/>
                    <a:p>
                      <a:pPr marL="228600" indent="-228600">
                        <a:spcAft>
                          <a:spcPts val="1200"/>
                        </a:spcAft>
                        <a:buFont typeface="+mj-lt"/>
                        <a:buNone/>
                      </a:pPr>
                      <a:r>
                        <a:rPr lang="en-US" sz="1500" dirty="0"/>
                        <a:t>7.</a:t>
                      </a:r>
                      <a:r>
                        <a:rPr lang="en-US" sz="1500" baseline="0" dirty="0"/>
                        <a:t> Synthesize/</a:t>
                      </a:r>
                      <a:br>
                        <a:rPr lang="en-US" sz="1500" baseline="0" dirty="0"/>
                      </a:br>
                      <a:r>
                        <a:rPr lang="en-US" sz="1500" baseline="0" dirty="0"/>
                        <a:t>Summarize</a:t>
                      </a:r>
                      <a:endParaRPr lang="en-US" sz="15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42200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4800" y="304800"/>
            <a:ext cx="8610600" cy="990600"/>
          </a:xfrm>
        </p:spPr>
        <p:txBody>
          <a:bodyPr>
            <a:normAutofit fontScale="90000"/>
          </a:bodyPr>
          <a:lstStyle/>
          <a:p>
            <a:pPr eaLnBrk="1" hangingPunct="1"/>
            <a:r>
              <a:rPr lang="en-US" sz="3300" dirty="0"/>
              <a:t>SCSL Strategies Highlighted in the Energy Transfer Lessons</a:t>
            </a:r>
          </a:p>
        </p:txBody>
      </p:sp>
      <p:graphicFrame>
        <p:nvGraphicFramePr>
          <p:cNvPr id="5" name="Table 4"/>
          <p:cNvGraphicFramePr>
            <a:graphicFrameLocks noGrp="1"/>
          </p:cNvGraphicFramePr>
          <p:nvPr>
            <p:extLst>
              <p:ext uri="{D42A27DB-BD31-4B8C-83A1-F6EECF244321}">
                <p14:modId xmlns:p14="http://schemas.microsoft.com/office/powerpoint/2010/main" val="3590794343"/>
              </p:ext>
            </p:extLst>
          </p:nvPr>
        </p:nvGraphicFramePr>
        <p:xfrm>
          <a:off x="381000" y="1219200"/>
          <a:ext cx="8305797" cy="5257651"/>
        </p:xfrm>
        <a:graphic>
          <a:graphicData uri="http://schemas.openxmlformats.org/drawingml/2006/table">
            <a:tbl>
              <a:tblPr firstRow="1" bandRow="1">
                <a:tableStyleId>{5C22544A-7EE6-4342-B048-85BDC9FD1C3A}</a:tableStyleId>
              </a:tblPr>
              <a:tblGrid>
                <a:gridCol w="2203581">
                  <a:extLst>
                    <a:ext uri="{9D8B030D-6E8A-4147-A177-3AD203B41FA5}">
                      <a16:colId xmlns:a16="http://schemas.microsoft.com/office/drawing/2014/main" val="20000"/>
                    </a:ext>
                  </a:extLst>
                </a:gridCol>
                <a:gridCol w="508518">
                  <a:extLst>
                    <a:ext uri="{9D8B030D-6E8A-4147-A177-3AD203B41FA5}">
                      <a16:colId xmlns:a16="http://schemas.microsoft.com/office/drawing/2014/main" val="20001"/>
                    </a:ext>
                  </a:extLst>
                </a:gridCol>
                <a:gridCol w="508518">
                  <a:extLst>
                    <a:ext uri="{9D8B030D-6E8A-4147-A177-3AD203B41FA5}">
                      <a16:colId xmlns:a16="http://schemas.microsoft.com/office/drawing/2014/main" val="20002"/>
                    </a:ext>
                  </a:extLst>
                </a:gridCol>
                <a:gridCol w="508518">
                  <a:extLst>
                    <a:ext uri="{9D8B030D-6E8A-4147-A177-3AD203B41FA5}">
                      <a16:colId xmlns:a16="http://schemas.microsoft.com/office/drawing/2014/main" val="20003"/>
                    </a:ext>
                  </a:extLst>
                </a:gridCol>
                <a:gridCol w="508518">
                  <a:extLst>
                    <a:ext uri="{9D8B030D-6E8A-4147-A177-3AD203B41FA5}">
                      <a16:colId xmlns:a16="http://schemas.microsoft.com/office/drawing/2014/main" val="20004"/>
                    </a:ext>
                  </a:extLst>
                </a:gridCol>
                <a:gridCol w="508518">
                  <a:extLst>
                    <a:ext uri="{9D8B030D-6E8A-4147-A177-3AD203B41FA5}">
                      <a16:colId xmlns:a16="http://schemas.microsoft.com/office/drawing/2014/main" val="20005"/>
                    </a:ext>
                  </a:extLst>
                </a:gridCol>
                <a:gridCol w="508518">
                  <a:extLst>
                    <a:ext uri="{9D8B030D-6E8A-4147-A177-3AD203B41FA5}">
                      <a16:colId xmlns:a16="http://schemas.microsoft.com/office/drawing/2014/main" val="20006"/>
                    </a:ext>
                  </a:extLst>
                </a:gridCol>
                <a:gridCol w="508518">
                  <a:extLst>
                    <a:ext uri="{9D8B030D-6E8A-4147-A177-3AD203B41FA5}">
                      <a16:colId xmlns:a16="http://schemas.microsoft.com/office/drawing/2014/main" val="20007"/>
                    </a:ext>
                  </a:extLst>
                </a:gridCol>
                <a:gridCol w="508518">
                  <a:extLst>
                    <a:ext uri="{9D8B030D-6E8A-4147-A177-3AD203B41FA5}">
                      <a16:colId xmlns:a16="http://schemas.microsoft.com/office/drawing/2014/main" val="20008"/>
                    </a:ext>
                  </a:extLst>
                </a:gridCol>
                <a:gridCol w="508518">
                  <a:extLst>
                    <a:ext uri="{9D8B030D-6E8A-4147-A177-3AD203B41FA5}">
                      <a16:colId xmlns:a16="http://schemas.microsoft.com/office/drawing/2014/main" val="20009"/>
                    </a:ext>
                  </a:extLst>
                </a:gridCol>
                <a:gridCol w="508518">
                  <a:extLst>
                    <a:ext uri="{9D8B030D-6E8A-4147-A177-3AD203B41FA5}">
                      <a16:colId xmlns:a16="http://schemas.microsoft.com/office/drawing/2014/main" val="20010"/>
                    </a:ext>
                  </a:extLst>
                </a:gridCol>
                <a:gridCol w="508518">
                  <a:extLst>
                    <a:ext uri="{9D8B030D-6E8A-4147-A177-3AD203B41FA5}">
                      <a16:colId xmlns:a16="http://schemas.microsoft.com/office/drawing/2014/main" val="20011"/>
                    </a:ext>
                  </a:extLst>
                </a:gridCol>
                <a:gridCol w="508518">
                  <a:extLst>
                    <a:ext uri="{9D8B030D-6E8A-4147-A177-3AD203B41FA5}">
                      <a16:colId xmlns:a16="http://schemas.microsoft.com/office/drawing/2014/main" val="20012"/>
                    </a:ext>
                  </a:extLst>
                </a:gridCol>
              </a:tblGrid>
              <a:tr h="137160">
                <a:tc>
                  <a:txBody>
                    <a:bodyPr/>
                    <a:lstStyle/>
                    <a:p>
                      <a:pPr algn="ctr"/>
                      <a:r>
                        <a:rPr lang="en-US" dirty="0">
                          <a:latin typeface="Calibri" pitchFamily="34" charset="0"/>
                        </a:rPr>
                        <a:t>Lesson</a:t>
                      </a:r>
                    </a:p>
                  </a:txBody>
                  <a:tcPr anchor="ctr"/>
                </a:tc>
                <a:tc>
                  <a:txBody>
                    <a:bodyPr/>
                    <a:lstStyle/>
                    <a:p>
                      <a:pPr algn="ctr"/>
                      <a:r>
                        <a:rPr lang="en-US" dirty="0">
                          <a:latin typeface="Calibri" pitchFamily="34" charset="0"/>
                        </a:rPr>
                        <a:t>1a</a:t>
                      </a:r>
                    </a:p>
                  </a:txBody>
                  <a:tcPr anchor="ctr"/>
                </a:tc>
                <a:tc>
                  <a:txBody>
                    <a:bodyPr/>
                    <a:lstStyle/>
                    <a:p>
                      <a:pPr algn="ctr"/>
                      <a:r>
                        <a:rPr lang="en-US" dirty="0">
                          <a:latin typeface="Calibri" pitchFamily="34" charset="0"/>
                        </a:rPr>
                        <a:t>1b</a:t>
                      </a:r>
                    </a:p>
                  </a:txBody>
                  <a:tcPr anchor="ctr"/>
                </a:tc>
                <a:tc>
                  <a:txBody>
                    <a:bodyPr/>
                    <a:lstStyle/>
                    <a:p>
                      <a:pPr algn="ctr"/>
                      <a:r>
                        <a:rPr lang="en-US" dirty="0">
                          <a:latin typeface="Calibri" pitchFamily="34" charset="0"/>
                        </a:rPr>
                        <a:t>2a</a:t>
                      </a:r>
                    </a:p>
                  </a:txBody>
                  <a:tcPr anchor="ctr"/>
                </a:tc>
                <a:tc>
                  <a:txBody>
                    <a:bodyPr/>
                    <a:lstStyle/>
                    <a:p>
                      <a:pPr algn="ctr"/>
                      <a:r>
                        <a:rPr lang="en-US" dirty="0">
                          <a:latin typeface="Calibri" pitchFamily="34" charset="0"/>
                        </a:rPr>
                        <a:t>2b</a:t>
                      </a:r>
                    </a:p>
                  </a:txBody>
                  <a:tcPr anchor="ctr"/>
                </a:tc>
                <a:tc>
                  <a:txBody>
                    <a:bodyPr/>
                    <a:lstStyle/>
                    <a:p>
                      <a:pPr algn="ctr"/>
                      <a:r>
                        <a:rPr lang="en-US" dirty="0">
                          <a:latin typeface="Calibri" pitchFamily="34" charset="0"/>
                        </a:rPr>
                        <a:t>3a</a:t>
                      </a:r>
                    </a:p>
                  </a:txBody>
                  <a:tcPr anchor="ctr"/>
                </a:tc>
                <a:tc>
                  <a:txBody>
                    <a:bodyPr/>
                    <a:lstStyle/>
                    <a:p>
                      <a:pPr algn="ctr"/>
                      <a:r>
                        <a:rPr lang="en-US" dirty="0">
                          <a:latin typeface="Calibri" pitchFamily="34" charset="0"/>
                        </a:rPr>
                        <a:t>3b</a:t>
                      </a:r>
                    </a:p>
                  </a:txBody>
                  <a:tcPr anchor="ctr"/>
                </a:tc>
                <a:tc>
                  <a:txBody>
                    <a:bodyPr/>
                    <a:lstStyle/>
                    <a:p>
                      <a:pPr algn="ctr"/>
                      <a:r>
                        <a:rPr lang="en-US" dirty="0">
                          <a:latin typeface="Calibri" pitchFamily="34" charset="0"/>
                        </a:rPr>
                        <a:t>4a</a:t>
                      </a:r>
                    </a:p>
                  </a:txBody>
                  <a:tcPr anchor="ctr"/>
                </a:tc>
                <a:tc>
                  <a:txBody>
                    <a:bodyPr/>
                    <a:lstStyle/>
                    <a:p>
                      <a:pPr algn="ctr"/>
                      <a:r>
                        <a:rPr lang="en-US" dirty="0">
                          <a:latin typeface="Calibri" pitchFamily="34" charset="0"/>
                        </a:rPr>
                        <a:t>4b</a:t>
                      </a:r>
                    </a:p>
                  </a:txBody>
                  <a:tcPr anchor="ctr"/>
                </a:tc>
                <a:tc>
                  <a:txBody>
                    <a:bodyPr/>
                    <a:lstStyle/>
                    <a:p>
                      <a:pPr algn="ctr"/>
                      <a:r>
                        <a:rPr lang="en-US" dirty="0">
                          <a:latin typeface="Calibri" pitchFamily="34" charset="0"/>
                        </a:rPr>
                        <a:t>5a</a:t>
                      </a:r>
                    </a:p>
                  </a:txBody>
                  <a:tcPr anchor="ctr"/>
                </a:tc>
                <a:tc>
                  <a:txBody>
                    <a:bodyPr/>
                    <a:lstStyle/>
                    <a:p>
                      <a:pPr algn="ctr"/>
                      <a:r>
                        <a:rPr lang="en-US" dirty="0">
                          <a:latin typeface="Calibri" pitchFamily="34" charset="0"/>
                        </a:rPr>
                        <a:t>5b</a:t>
                      </a:r>
                    </a:p>
                  </a:txBody>
                  <a:tcPr anchor="ctr"/>
                </a:tc>
                <a:tc>
                  <a:txBody>
                    <a:bodyPr/>
                    <a:lstStyle/>
                    <a:p>
                      <a:pPr algn="ctr"/>
                      <a:r>
                        <a:rPr lang="en-US" dirty="0">
                          <a:latin typeface="Calibri" pitchFamily="34" charset="0"/>
                        </a:rPr>
                        <a:t>6a</a:t>
                      </a:r>
                    </a:p>
                  </a:txBody>
                  <a:tcPr anchor="ctr"/>
                </a:tc>
                <a:tc>
                  <a:txBody>
                    <a:bodyPr/>
                    <a:lstStyle/>
                    <a:p>
                      <a:pPr algn="ctr"/>
                      <a:r>
                        <a:rPr lang="en-US" dirty="0">
                          <a:latin typeface="Calibri" pitchFamily="34" charset="0"/>
                        </a:rPr>
                        <a:t>6b</a:t>
                      </a:r>
                    </a:p>
                  </a:txBody>
                  <a:tcPr anchor="ctr"/>
                </a:tc>
                <a:extLst>
                  <a:ext uri="{0D108BD9-81ED-4DB2-BD59-A6C34878D82A}">
                    <a16:rowId xmlns:a16="http://schemas.microsoft.com/office/drawing/2014/main" val="10000"/>
                  </a:ext>
                </a:extLst>
              </a:tr>
              <a:tr h="597191">
                <a:tc>
                  <a:txBody>
                    <a:bodyPr/>
                    <a:lstStyle/>
                    <a:p>
                      <a:pPr marL="320040" indent="-320040"/>
                      <a:r>
                        <a:rPr lang="en-US" sz="1500" dirty="0">
                          <a:latin typeface="Calibri" pitchFamily="34" charset="0"/>
                        </a:rPr>
                        <a:t>A.   Identify</a:t>
                      </a:r>
                      <a:r>
                        <a:rPr lang="en-US" sz="1500" baseline="0" dirty="0">
                          <a:latin typeface="Calibri" pitchFamily="34" charset="0"/>
                        </a:rPr>
                        <a:t> Main Learning Goal</a:t>
                      </a:r>
                      <a:endParaRPr lang="en-US" sz="1500" dirty="0">
                        <a:latin typeface="Calibri" pitchFamily="34" charset="0"/>
                      </a:endParaRP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597191">
                <a:tc>
                  <a:txBody>
                    <a:bodyPr/>
                    <a:lstStyle/>
                    <a:p>
                      <a:pPr marL="320040" indent="-320040"/>
                      <a:r>
                        <a:rPr lang="en-US" sz="1500" dirty="0">
                          <a:latin typeface="Calibri" pitchFamily="34" charset="0"/>
                        </a:rPr>
                        <a:t>B.  </a:t>
                      </a:r>
                      <a:r>
                        <a:rPr lang="en-US" sz="1500" baseline="0" dirty="0">
                          <a:latin typeface="Calibri" pitchFamily="34" charset="0"/>
                        </a:rPr>
                        <a:t> Set Purpose and Focus Question</a:t>
                      </a:r>
                      <a:endParaRPr lang="en-US" sz="1500" dirty="0">
                        <a:latin typeface="Calibri" pitchFamily="34" charset="0"/>
                      </a:endParaRP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597191">
                <a:tc>
                  <a:txBody>
                    <a:bodyPr/>
                    <a:lstStyle/>
                    <a:p>
                      <a:pPr marL="320040" indent="-320040"/>
                      <a:r>
                        <a:rPr lang="en-US" sz="1500" dirty="0">
                          <a:latin typeface="Calibri" pitchFamily="34" charset="0"/>
                        </a:rPr>
                        <a:t>C.   Match</a:t>
                      </a:r>
                      <a:r>
                        <a:rPr lang="en-US" sz="1500" baseline="0" dirty="0">
                          <a:latin typeface="Calibri" pitchFamily="34" charset="0"/>
                        </a:rPr>
                        <a:t> Activity to MLG</a:t>
                      </a:r>
                      <a:endParaRPr lang="en-US" sz="1500" dirty="0">
                        <a:latin typeface="Calibri" pitchFamily="34" charset="0"/>
                      </a:endParaRP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597191">
                <a:tc>
                  <a:txBody>
                    <a:bodyPr/>
                    <a:lstStyle/>
                    <a:p>
                      <a:pPr marL="320040" indent="-320040"/>
                      <a:r>
                        <a:rPr lang="en-US" sz="1500" dirty="0">
                          <a:latin typeface="Calibri" pitchFamily="34" charset="0"/>
                        </a:rPr>
                        <a:t>D.</a:t>
                      </a:r>
                      <a:r>
                        <a:rPr lang="en-US" sz="1500" baseline="0" dirty="0">
                          <a:latin typeface="Calibri" pitchFamily="34" charset="0"/>
                        </a:rPr>
                        <a:t>   Match Content Reps to MLG</a:t>
                      </a:r>
                      <a:endParaRPr lang="en-US" sz="1500" dirty="0">
                        <a:latin typeface="Calibri" pitchFamily="34" charset="0"/>
                      </a:endParaRPr>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597191">
                <a:tc>
                  <a:txBody>
                    <a:bodyPr/>
                    <a:lstStyle/>
                    <a:p>
                      <a:pPr marL="320040" indent="-320040"/>
                      <a:r>
                        <a:rPr lang="en-US" sz="1500" dirty="0">
                          <a:latin typeface="Calibri" pitchFamily="34" charset="0"/>
                        </a:rPr>
                        <a:t>F.</a:t>
                      </a:r>
                      <a:r>
                        <a:rPr lang="en-US" sz="1500" baseline="0" dirty="0">
                          <a:latin typeface="Calibri" pitchFamily="34" charset="0"/>
                        </a:rPr>
                        <a:t>    Link Activity to Science Ideas</a:t>
                      </a:r>
                      <a:endParaRPr lang="en-US" sz="1500" dirty="0">
                        <a:latin typeface="Calibri" pitchFamily="34" charset="0"/>
                      </a:endParaRPr>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394345">
                <a:tc>
                  <a:txBody>
                    <a:bodyPr/>
                    <a:lstStyle/>
                    <a:p>
                      <a:pPr marL="320040" indent="-320040"/>
                      <a:r>
                        <a:rPr lang="en-US" sz="1500" dirty="0">
                          <a:latin typeface="Calibri" pitchFamily="34" charset="0"/>
                        </a:rPr>
                        <a:t>G.</a:t>
                      </a:r>
                      <a:r>
                        <a:rPr lang="en-US" sz="1500" baseline="0" dirty="0">
                          <a:latin typeface="Calibri" pitchFamily="34" charset="0"/>
                        </a:rPr>
                        <a:t>   Link Science Ideas</a:t>
                      </a:r>
                      <a:endParaRPr lang="en-US" sz="1500" dirty="0">
                        <a:latin typeface="Calibri" pitchFamily="34" charset="0"/>
                      </a:endParaRP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r h="914400">
                <a:tc>
                  <a:txBody>
                    <a:bodyPr/>
                    <a:lstStyle/>
                    <a:p>
                      <a:pPr marL="320040" indent="-320040"/>
                      <a:r>
                        <a:rPr lang="en-US" sz="1500" dirty="0">
                          <a:latin typeface="Calibri" pitchFamily="34" charset="0"/>
                        </a:rPr>
                        <a:t>H.   Highlight Key</a:t>
                      </a:r>
                      <a:r>
                        <a:rPr lang="en-US" sz="1500" baseline="0" dirty="0">
                          <a:latin typeface="Calibri" pitchFamily="34" charset="0"/>
                        </a:rPr>
                        <a:t> Science </a:t>
                      </a:r>
                      <a:r>
                        <a:rPr lang="en-US" sz="1500" dirty="0">
                          <a:latin typeface="Calibri" pitchFamily="34" charset="0"/>
                        </a:rPr>
                        <a:t>Ideas and</a:t>
                      </a:r>
                      <a:r>
                        <a:rPr lang="en-US" sz="1500" baseline="0" dirty="0">
                          <a:latin typeface="Calibri" pitchFamily="34" charset="0"/>
                        </a:rPr>
                        <a:t> Focus Question</a:t>
                      </a:r>
                      <a:endParaRPr lang="en-US" sz="1500" dirty="0">
                        <a:latin typeface="Calibri" pitchFamily="34" charset="0"/>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r h="597191">
                <a:tc>
                  <a:txBody>
                    <a:bodyPr/>
                    <a:lstStyle/>
                    <a:p>
                      <a:pPr marL="320040" indent="-320040"/>
                      <a:r>
                        <a:rPr lang="en-US" sz="1500" dirty="0">
                          <a:latin typeface="Calibri" pitchFamily="34" charset="0"/>
                        </a:rPr>
                        <a:t>I.    Summarize Key</a:t>
                      </a:r>
                      <a:r>
                        <a:rPr lang="en-US" sz="1500" baseline="0" dirty="0">
                          <a:latin typeface="Calibri" pitchFamily="34" charset="0"/>
                        </a:rPr>
                        <a:t> Science</a:t>
                      </a:r>
                      <a:r>
                        <a:rPr lang="en-US" sz="1500" dirty="0">
                          <a:latin typeface="Calibri" pitchFamily="34" charset="0"/>
                        </a:rPr>
                        <a:t> Ideas</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235508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dirty="0"/>
              <a:t>Overview of Study-Group Sessions</a:t>
            </a:r>
          </a:p>
        </p:txBody>
      </p:sp>
      <p:sp>
        <p:nvSpPr>
          <p:cNvPr id="3" name="Content Placeholder 2"/>
          <p:cNvSpPr>
            <a:spLocks noGrp="1"/>
          </p:cNvSpPr>
          <p:nvPr>
            <p:ph idx="1"/>
          </p:nvPr>
        </p:nvSpPr>
        <p:spPr>
          <a:xfrm>
            <a:off x="533400" y="1371600"/>
            <a:ext cx="8229600" cy="5029200"/>
          </a:xfrm>
        </p:spPr>
        <p:txBody>
          <a:bodyPr/>
          <a:lstStyle/>
          <a:p>
            <a:pPr marL="365760" indent="-365760" eaLnBrk="1" hangingPunct="1">
              <a:spcBef>
                <a:spcPts val="0"/>
              </a:spcBef>
              <a:buFont typeface="+mj-lt"/>
              <a:buAutoNum type="arabicPeriod"/>
              <a:defRPr/>
            </a:pPr>
            <a:r>
              <a:rPr lang="en-US" sz="3000" b="1" dirty="0"/>
              <a:t>Purpose: </a:t>
            </a:r>
            <a:r>
              <a:rPr lang="en-US" sz="3000" dirty="0"/>
              <a:t>To practice, analyze, and learn from the use of the </a:t>
            </a:r>
            <a:r>
              <a:rPr lang="en-US" sz="3000" dirty="0" err="1"/>
              <a:t>STeLLA</a:t>
            </a:r>
            <a:r>
              <a:rPr lang="en-US" sz="3000" dirty="0"/>
              <a:t> strategies in your science teaching.</a:t>
            </a:r>
          </a:p>
          <a:p>
            <a:pPr marL="365760" indent="-365760" eaLnBrk="1" hangingPunct="1">
              <a:spcBef>
                <a:spcPts val="1200"/>
              </a:spcBef>
              <a:buFont typeface="+mj-lt"/>
              <a:buAutoNum type="arabicPeriod"/>
            </a:pPr>
            <a:r>
              <a:rPr lang="en-US" sz="3000" dirty="0"/>
              <a:t>Review the focus of each study-group session:</a:t>
            </a:r>
          </a:p>
          <a:p>
            <a:pPr marL="731520" lvl="1" indent="-365760" eaLnBrk="1" hangingPunct="1">
              <a:spcBef>
                <a:spcPts val="600"/>
              </a:spcBef>
            </a:pPr>
            <a:r>
              <a:rPr lang="en-US" sz="3000" dirty="0"/>
              <a:t>What is the main focus for fall study-group sessions 1–3?</a:t>
            </a:r>
          </a:p>
          <a:p>
            <a:pPr marL="731520" lvl="1" indent="-365760" eaLnBrk="1" hangingPunct="1">
              <a:spcBef>
                <a:spcPts val="600"/>
              </a:spcBef>
            </a:pPr>
            <a:r>
              <a:rPr lang="en-US" sz="3000" dirty="0"/>
              <a:t>What is the purpose of the 2-hour meeting in December/January? </a:t>
            </a:r>
          </a:p>
          <a:p>
            <a:pPr marL="731520" lvl="1" indent="-365760" eaLnBrk="1" hangingPunct="1">
              <a:spcBef>
                <a:spcPts val="600"/>
              </a:spcBef>
            </a:pPr>
            <a:r>
              <a:rPr lang="en-US" sz="3000" dirty="0"/>
              <a:t>What is the main focus for spring study-group sessions 4–6?</a:t>
            </a:r>
          </a:p>
          <a:p>
            <a:endParaRPr lang="en-US" dirty="0"/>
          </a:p>
        </p:txBody>
      </p:sp>
    </p:spTree>
    <p:extLst>
      <p:ext uri="{BB962C8B-B14F-4D97-AF65-F5344CB8AC3E}">
        <p14:creationId xmlns:p14="http://schemas.microsoft.com/office/powerpoint/2010/main" val="203455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a:bodyPr>
          <a:lstStyle/>
          <a:p>
            <a:r>
              <a:rPr lang="en-US" dirty="0"/>
              <a:t>Teaching the Energy Transfer Lessons</a:t>
            </a:r>
          </a:p>
        </p:txBody>
      </p:sp>
      <p:sp>
        <p:nvSpPr>
          <p:cNvPr id="3" name="Content Placeholder 2"/>
          <p:cNvSpPr>
            <a:spLocks noGrp="1"/>
          </p:cNvSpPr>
          <p:nvPr>
            <p:ph idx="1"/>
          </p:nvPr>
        </p:nvSpPr>
        <p:spPr>
          <a:xfrm>
            <a:off x="533400" y="1371600"/>
            <a:ext cx="8382000" cy="5181600"/>
          </a:xfrm>
        </p:spPr>
        <p:txBody>
          <a:bodyPr/>
          <a:lstStyle/>
          <a:p>
            <a:pPr marL="365760" indent="-365760">
              <a:spcBef>
                <a:spcPts val="300"/>
              </a:spcBef>
              <a:spcAft>
                <a:spcPts val="300"/>
              </a:spcAft>
              <a:buFont typeface="+mj-lt"/>
              <a:buAutoNum type="arabicPeriod"/>
            </a:pPr>
            <a:r>
              <a:rPr lang="en-US" sz="3000" dirty="0"/>
              <a:t>Before teaching lesson 1, give your students the classroom pretest.</a:t>
            </a:r>
          </a:p>
          <a:p>
            <a:pPr marL="365760" indent="-365760">
              <a:spcBef>
                <a:spcPts val="300"/>
              </a:spcBef>
              <a:spcAft>
                <a:spcPts val="0"/>
              </a:spcAft>
              <a:buFont typeface="+mj-lt"/>
              <a:buAutoNum type="arabicPeriod"/>
            </a:pPr>
            <a:r>
              <a:rPr lang="en-US" sz="3000" dirty="0"/>
              <a:t>Teach all the lessons and have one lesson video recorded.</a:t>
            </a:r>
          </a:p>
          <a:p>
            <a:pPr marL="365760" indent="-365760">
              <a:spcBef>
                <a:spcPts val="300"/>
              </a:spcBef>
              <a:spcAft>
                <a:spcPts val="0"/>
              </a:spcAft>
              <a:buFont typeface="+mj-lt"/>
              <a:buAutoNum type="arabicPeriod"/>
            </a:pPr>
            <a:r>
              <a:rPr lang="en-US" sz="3000" dirty="0"/>
              <a:t>Give your students the classroom posttest.</a:t>
            </a:r>
          </a:p>
          <a:p>
            <a:pPr marL="365760" indent="-365760">
              <a:spcBef>
                <a:spcPts val="300"/>
              </a:spcBef>
              <a:spcAft>
                <a:spcPts val="0"/>
              </a:spcAft>
              <a:buFont typeface="+mj-lt"/>
              <a:buAutoNum type="arabicPeriod"/>
            </a:pPr>
            <a:r>
              <a:rPr lang="en-US" sz="3000" b="1" dirty="0"/>
              <a:t>Hold on to your students’ pre-post tests! </a:t>
            </a:r>
            <a:r>
              <a:rPr lang="en-US" sz="3000" dirty="0"/>
              <a:t>You’ll analyze them in preparation for Study Group 3.</a:t>
            </a:r>
            <a:endParaRPr lang="en-US" dirty="0"/>
          </a:p>
        </p:txBody>
      </p:sp>
    </p:spTree>
    <p:extLst>
      <p:ext uri="{BB962C8B-B14F-4D97-AF65-F5344CB8AC3E}">
        <p14:creationId xmlns:p14="http://schemas.microsoft.com/office/powerpoint/2010/main" val="321372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Agenda for Day 8			</a:t>
            </a:r>
          </a:p>
        </p:txBody>
      </p:sp>
      <p:sp>
        <p:nvSpPr>
          <p:cNvPr id="3" name="Content Placeholder 2"/>
          <p:cNvSpPr>
            <a:spLocks noGrp="1"/>
          </p:cNvSpPr>
          <p:nvPr>
            <p:ph idx="1"/>
          </p:nvPr>
        </p:nvSpPr>
        <p:spPr>
          <a:xfrm>
            <a:off x="609600" y="1371600"/>
            <a:ext cx="8229600" cy="5257800"/>
          </a:xfrm>
        </p:spPr>
        <p:txBody>
          <a:bodyPr/>
          <a:lstStyle/>
          <a:p>
            <a:pPr marL="365760" indent="-365760">
              <a:spcBef>
                <a:spcPts val="600"/>
              </a:spcBef>
            </a:pPr>
            <a:r>
              <a:rPr lang="en-US" sz="3200" dirty="0"/>
              <a:t>Day-7 reflections</a:t>
            </a:r>
          </a:p>
          <a:p>
            <a:pPr marL="365760" indent="-365760">
              <a:spcBef>
                <a:spcPts val="600"/>
              </a:spcBef>
            </a:pPr>
            <a:r>
              <a:rPr lang="en-US" sz="3200" dirty="0"/>
              <a:t>Focus questions</a:t>
            </a:r>
          </a:p>
          <a:p>
            <a:pPr marL="365760" indent="-365760">
              <a:spcBef>
                <a:spcPts val="600"/>
              </a:spcBef>
            </a:pPr>
            <a:r>
              <a:rPr lang="en-US" sz="3200" dirty="0"/>
              <a:t>Introducing SCSL strategies F, G, and H</a:t>
            </a:r>
          </a:p>
          <a:p>
            <a:pPr marL="365760" indent="-365760">
              <a:spcBef>
                <a:spcPts val="600"/>
              </a:spcBef>
            </a:pPr>
            <a:r>
              <a:rPr lang="en-US" sz="3200" dirty="0"/>
              <a:t>Lesson analysis: SCSL strategies F, G, and H</a:t>
            </a:r>
          </a:p>
          <a:p>
            <a:pPr marL="365760" lvl="1" indent="-365760">
              <a:spcBef>
                <a:spcPts val="600"/>
              </a:spcBef>
            </a:pPr>
            <a:r>
              <a:rPr lang="en-US" sz="3200" dirty="0"/>
              <a:t>Energy Transfer lesson plan review</a:t>
            </a:r>
          </a:p>
          <a:p>
            <a:pPr marL="365760" lvl="1" indent="-365760">
              <a:spcBef>
                <a:spcPts val="600"/>
              </a:spcBef>
            </a:pPr>
            <a:r>
              <a:rPr lang="en-US" sz="3200" dirty="0"/>
              <a:t>Fall overview and study-group scheduling</a:t>
            </a:r>
          </a:p>
          <a:p>
            <a:pPr marL="365760" indent="-365760">
              <a:spcBef>
                <a:spcPts val="600"/>
              </a:spcBef>
            </a:pPr>
            <a:r>
              <a:rPr lang="en-US" sz="3200" dirty="0"/>
              <a:t>Lunch</a:t>
            </a:r>
          </a:p>
          <a:p>
            <a:pPr marL="365760" indent="-365760">
              <a:spcBef>
                <a:spcPts val="600"/>
              </a:spcBef>
            </a:pPr>
            <a:r>
              <a:rPr lang="en-US" sz="3200" dirty="0"/>
              <a:t>Math content deepening: energy transfer</a:t>
            </a:r>
          </a:p>
          <a:p>
            <a:pPr marL="365760" indent="-365760">
              <a:spcBef>
                <a:spcPts val="600"/>
              </a:spcBef>
            </a:pPr>
            <a:r>
              <a:rPr lang="en-US" sz="3200" dirty="0"/>
              <a:t>Wrap-up and celebration!</a:t>
            </a:r>
          </a:p>
        </p:txBody>
      </p:sp>
    </p:spTree>
    <p:extLst>
      <p:ext uri="{BB962C8B-B14F-4D97-AF65-F5344CB8AC3E}">
        <p14:creationId xmlns:p14="http://schemas.microsoft.com/office/powerpoint/2010/main" val="3620895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dirty="0"/>
              <a:t>Scheduling School-Year Study Groups</a:t>
            </a:r>
          </a:p>
        </p:txBody>
      </p:sp>
      <p:sp>
        <p:nvSpPr>
          <p:cNvPr id="3" name="Content Placeholder 2"/>
          <p:cNvSpPr>
            <a:spLocks noGrp="1"/>
          </p:cNvSpPr>
          <p:nvPr>
            <p:ph idx="1"/>
          </p:nvPr>
        </p:nvSpPr>
        <p:spPr>
          <a:xfrm>
            <a:off x="533400" y="1143000"/>
            <a:ext cx="8229600" cy="5181600"/>
          </a:xfrm>
        </p:spPr>
        <p:txBody>
          <a:bodyPr/>
          <a:lstStyle/>
          <a:p>
            <a:pPr marL="0" indent="0">
              <a:buNone/>
            </a:pPr>
            <a:r>
              <a:rPr lang="en-US" sz="2500" b="1" dirty="0"/>
              <a:t>Proposed meeting day/time: </a:t>
            </a:r>
            <a:r>
              <a:rPr lang="en-US" sz="2500" dirty="0">
                <a:solidFill>
                  <a:srgbClr val="0070C0"/>
                </a:solidFill>
              </a:rPr>
              <a:t>Wednesdays 2:00–6:00 p.m.</a:t>
            </a:r>
          </a:p>
          <a:p>
            <a:pPr marL="0" indent="0">
              <a:buNone/>
            </a:pPr>
            <a:r>
              <a:rPr lang="en-US" sz="2500" b="1" dirty="0"/>
              <a:t>Meeting place: </a:t>
            </a:r>
            <a:r>
              <a:rPr lang="en-US" sz="2500" dirty="0">
                <a:solidFill>
                  <a:srgbClr val="0070C0"/>
                </a:solidFill>
              </a:rPr>
              <a:t>In our classrooms, rotating from school to school </a:t>
            </a:r>
          </a:p>
          <a:p>
            <a:pPr marL="0" indent="0">
              <a:buNone/>
            </a:pPr>
            <a:r>
              <a:rPr lang="en-US" sz="2500" b="1" dirty="0"/>
              <a:t>Possible dates for our study-group sessions: </a:t>
            </a:r>
          </a:p>
          <a:p>
            <a:pPr marL="731520" indent="-274320"/>
            <a:r>
              <a:rPr lang="en-US" sz="2500" dirty="0"/>
              <a:t>Study Group 1: </a:t>
            </a:r>
            <a:r>
              <a:rPr lang="en-US" sz="2500" dirty="0">
                <a:solidFill>
                  <a:srgbClr val="0070C0"/>
                </a:solidFill>
              </a:rPr>
              <a:t>[insert possible date]</a:t>
            </a:r>
          </a:p>
          <a:p>
            <a:pPr marL="731520" indent="-274320"/>
            <a:r>
              <a:rPr lang="en-US" sz="2500" dirty="0"/>
              <a:t>Study Group 2: </a:t>
            </a:r>
            <a:r>
              <a:rPr lang="en-US" sz="2500" dirty="0">
                <a:solidFill>
                  <a:srgbClr val="0070C0"/>
                </a:solidFill>
              </a:rPr>
              <a:t>[insert possible date]</a:t>
            </a:r>
            <a:endParaRPr lang="en-US" sz="2500" dirty="0"/>
          </a:p>
          <a:p>
            <a:pPr marL="731520" indent="-274320"/>
            <a:r>
              <a:rPr lang="en-US" sz="2500" dirty="0"/>
              <a:t>Study Group 3:</a:t>
            </a:r>
            <a:r>
              <a:rPr lang="en-US" sz="2500" dirty="0">
                <a:solidFill>
                  <a:srgbClr val="0070C0"/>
                </a:solidFill>
              </a:rPr>
              <a:t> [insert possible date]</a:t>
            </a:r>
            <a:endParaRPr lang="en-US" sz="2500" dirty="0"/>
          </a:p>
          <a:p>
            <a:pPr marL="731520" indent="-274320"/>
            <a:r>
              <a:rPr lang="en-US" sz="2500" dirty="0"/>
              <a:t>2-hour meeting to review Earth’s Changing Surface (ECS) lessons: </a:t>
            </a:r>
            <a:r>
              <a:rPr lang="en-US" sz="2500" dirty="0">
                <a:solidFill>
                  <a:srgbClr val="0070C0"/>
                </a:solidFill>
              </a:rPr>
              <a:t>[insert possible date]</a:t>
            </a:r>
            <a:endParaRPr lang="en-US" sz="2500" dirty="0"/>
          </a:p>
          <a:p>
            <a:pPr marL="731520" indent="-274320"/>
            <a:r>
              <a:rPr lang="en-US" sz="2500" dirty="0"/>
              <a:t>Study Group 4:</a:t>
            </a:r>
            <a:r>
              <a:rPr lang="en-US" sz="2500" dirty="0">
                <a:solidFill>
                  <a:srgbClr val="0070C0"/>
                </a:solidFill>
              </a:rPr>
              <a:t> [insert possible date]</a:t>
            </a:r>
            <a:endParaRPr lang="en-US" sz="2500" dirty="0"/>
          </a:p>
          <a:p>
            <a:pPr marL="731520" indent="-274320"/>
            <a:r>
              <a:rPr lang="en-US" sz="2500" dirty="0"/>
              <a:t>Study Group 5:</a:t>
            </a:r>
            <a:r>
              <a:rPr lang="en-US" sz="2500" dirty="0">
                <a:solidFill>
                  <a:srgbClr val="0070C0"/>
                </a:solidFill>
              </a:rPr>
              <a:t> [insert possible date]</a:t>
            </a:r>
            <a:endParaRPr lang="en-US" sz="2500" dirty="0"/>
          </a:p>
          <a:p>
            <a:pPr marL="731520" indent="-274320"/>
            <a:r>
              <a:rPr lang="en-US" sz="2500" dirty="0"/>
              <a:t>Study Group 6: </a:t>
            </a:r>
            <a:r>
              <a:rPr lang="en-US" sz="2500" dirty="0">
                <a:solidFill>
                  <a:srgbClr val="0070C0"/>
                </a:solidFill>
              </a:rPr>
              <a:t>[insert possible date]</a:t>
            </a:r>
            <a:endParaRPr lang="en-US" sz="2500" b="1" dirty="0">
              <a:solidFill>
                <a:srgbClr val="00B050"/>
              </a:solidFill>
            </a:endParaRPr>
          </a:p>
          <a:p>
            <a:endParaRPr lang="en-US" b="1" dirty="0">
              <a:solidFill>
                <a:srgbClr val="00B050"/>
              </a:solidFill>
            </a:endParaRPr>
          </a:p>
          <a:p>
            <a:endParaRPr lang="en-US" b="1" dirty="0">
              <a:solidFill>
                <a:srgbClr val="00B050"/>
              </a:solidFill>
            </a:endParaRPr>
          </a:p>
          <a:p>
            <a:endParaRPr lang="en-US" b="1" dirty="0">
              <a:solidFill>
                <a:srgbClr val="00B050"/>
              </a:solidFill>
            </a:endParaRPr>
          </a:p>
          <a:p>
            <a:endParaRPr lang="en-US" b="1" dirty="0">
              <a:solidFill>
                <a:srgbClr val="00B050"/>
              </a:solidFill>
            </a:endParaRPr>
          </a:p>
        </p:txBody>
      </p:sp>
    </p:spTree>
    <p:extLst>
      <p:ext uri="{BB962C8B-B14F-4D97-AF65-F5344CB8AC3E}">
        <p14:creationId xmlns:p14="http://schemas.microsoft.com/office/powerpoint/2010/main" val="1409276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r>
              <a:rPr lang="en-US" dirty="0"/>
              <a:t>Energy Transfer</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971550" y="3696110"/>
            <a:ext cx="716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292934"/>
                </a:solidFill>
              </a:rPr>
              <a:t>MATH CONTENT DEEPENING      		Grade 4</a:t>
            </a:r>
            <a:br>
              <a:rPr lang="en-US" sz="2000" dirty="0">
                <a:solidFill>
                  <a:srgbClr val="292934"/>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email">
            <a:extLst>
              <a:ext uri="{28A0092B-C50C-407E-A947-70E740481C1C}">
                <a14:useLocalDpi xmlns:a14="http://schemas.microsoft.com/office/drawing/2010/main"/>
              </a:ext>
            </a:extLst>
          </a:blip>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email">
            <a:extLst>
              <a:ext uri="{28A0092B-C50C-407E-A947-70E740481C1C}">
                <a14:useLocalDpi xmlns:a14="http://schemas.microsoft.com/office/drawing/2010/main"/>
              </a:ext>
            </a:extLst>
          </a:blip>
          <a:srcRect/>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email">
            <a:extLst>
              <a:ext uri="{28A0092B-C50C-407E-A947-70E740481C1C}">
                <a14:useLocalDpi xmlns:a14="http://schemas.microsoft.com/office/drawing/2010/main"/>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1964444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Deepening Focus Question</a:t>
            </a:r>
          </a:p>
        </p:txBody>
      </p:sp>
      <p:sp>
        <p:nvSpPr>
          <p:cNvPr id="3" name="Content Placeholder 2"/>
          <p:cNvSpPr>
            <a:spLocks noGrp="1"/>
          </p:cNvSpPr>
          <p:nvPr>
            <p:ph idx="1"/>
          </p:nvPr>
        </p:nvSpPr>
        <p:spPr/>
        <p:txBody>
          <a:bodyPr/>
          <a:lstStyle/>
          <a:p>
            <a:pPr marL="0" indent="0">
              <a:buNone/>
            </a:pPr>
            <a:r>
              <a:rPr lang="en-US" sz="3200" dirty="0"/>
              <a:t>What are independent and dependent variables, and how are they graphed?</a:t>
            </a:r>
          </a:p>
        </p:txBody>
      </p:sp>
    </p:spTree>
    <p:extLst>
      <p:ext uri="{BB962C8B-B14F-4D97-AF65-F5344CB8AC3E}">
        <p14:creationId xmlns:p14="http://schemas.microsoft.com/office/powerpoint/2010/main" val="2669211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normAutofit/>
          </a:bodyPr>
          <a:lstStyle/>
          <a:p>
            <a:r>
              <a:rPr lang="en-US" dirty="0"/>
              <a:t>Defining Variables</a:t>
            </a:r>
          </a:p>
        </p:txBody>
      </p:sp>
      <p:sp>
        <p:nvSpPr>
          <p:cNvPr id="3" name="Content Placeholder 2"/>
          <p:cNvSpPr>
            <a:spLocks noGrp="1"/>
          </p:cNvSpPr>
          <p:nvPr>
            <p:ph idx="1"/>
          </p:nvPr>
        </p:nvSpPr>
        <p:spPr>
          <a:xfrm>
            <a:off x="685800" y="1600200"/>
            <a:ext cx="8001000" cy="4876800"/>
          </a:xfrm>
        </p:spPr>
        <p:txBody>
          <a:bodyPr/>
          <a:lstStyle/>
          <a:p>
            <a:pPr marL="365760" indent="-365760">
              <a:spcBef>
                <a:spcPts val="1200"/>
              </a:spcBef>
            </a:pPr>
            <a:r>
              <a:rPr lang="en-US" sz="3200" dirty="0"/>
              <a:t>What is an </a:t>
            </a:r>
            <a:r>
              <a:rPr lang="en-US" sz="3200" b="1" dirty="0"/>
              <a:t>independent</a:t>
            </a:r>
            <a:r>
              <a:rPr lang="en-US" sz="3200" dirty="0"/>
              <a:t> variable?</a:t>
            </a:r>
          </a:p>
          <a:p>
            <a:pPr marL="365760" indent="-365760">
              <a:spcBef>
                <a:spcPts val="1200"/>
              </a:spcBef>
            </a:pPr>
            <a:r>
              <a:rPr lang="en-US" sz="3200" dirty="0"/>
              <a:t>What is a </a:t>
            </a:r>
            <a:r>
              <a:rPr lang="en-US" sz="3200" b="1" dirty="0"/>
              <a:t>dependent</a:t>
            </a:r>
            <a:r>
              <a:rPr lang="en-US" sz="3200" dirty="0"/>
              <a:t> variable?</a:t>
            </a:r>
          </a:p>
          <a:p>
            <a:pPr marL="365760" indent="-365760">
              <a:spcBef>
                <a:spcPts val="1200"/>
              </a:spcBef>
            </a:pPr>
            <a:r>
              <a:rPr lang="en-US" sz="3200" dirty="0"/>
              <a:t>How are these variables graphed?</a:t>
            </a:r>
          </a:p>
          <a:p>
            <a:pPr marL="365760" indent="-365760">
              <a:spcBef>
                <a:spcPts val="1200"/>
              </a:spcBef>
            </a:pPr>
            <a:r>
              <a:rPr lang="en-US" sz="3200" dirty="0"/>
              <a:t>How are </a:t>
            </a:r>
            <a:r>
              <a:rPr lang="en-US" sz="3200" i="1" dirty="0"/>
              <a:t>x</a:t>
            </a:r>
            <a:r>
              <a:rPr lang="en-US" sz="3200" dirty="0"/>
              <a:t> and </a:t>
            </a:r>
            <a:r>
              <a:rPr lang="en-US" sz="3200" i="1" dirty="0"/>
              <a:t>y</a:t>
            </a:r>
            <a:r>
              <a:rPr lang="en-US" sz="3200" dirty="0"/>
              <a:t> variables identified?</a:t>
            </a:r>
          </a:p>
        </p:txBody>
      </p:sp>
    </p:spTree>
    <p:extLst>
      <p:ext uri="{BB962C8B-B14F-4D97-AF65-F5344CB8AC3E}">
        <p14:creationId xmlns:p14="http://schemas.microsoft.com/office/powerpoint/2010/main" val="13317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Scale>
                                      <p:cBhvr>
                                        <p:cTn id="28"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3" end="3"/>
                                            </p:txEl>
                                          </p:spTgt>
                                        </p:tgtEl>
                                        <p:attrNameLst>
                                          <p:attrName>ppt_x</p:attrName>
                                          <p:attrName>ppt_y</p:attrName>
                                        </p:attrNameLst>
                                      </p:cBhvr>
                                    </p:animMotion>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7B40669-E4AF-4FB4-9E90-A2C14415415F}"/>
              </a:ext>
            </a:extLst>
          </p:cNvPr>
          <p:cNvCxnSpPr>
            <a:cxnSpLocks/>
          </p:cNvCxnSpPr>
          <p:nvPr/>
        </p:nvCxnSpPr>
        <p:spPr>
          <a:xfrm flipH="1">
            <a:off x="1857375" y="6482715"/>
            <a:ext cx="5534025" cy="0"/>
          </a:xfrm>
          <a:prstGeom prst="line">
            <a:avLst/>
          </a:prstGeom>
          <a:ln w="101600">
            <a:solidFill>
              <a:srgbClr val="7030A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533400"/>
            <a:ext cx="8077200" cy="990600"/>
          </a:xfrm>
        </p:spPr>
        <p:txBody>
          <a:bodyPr>
            <a:noAutofit/>
          </a:bodyPr>
          <a:lstStyle/>
          <a:p>
            <a:r>
              <a:rPr lang="en-US" sz="3800" dirty="0"/>
              <a:t>Graphing Variables</a:t>
            </a:r>
          </a:p>
        </p:txBody>
      </p:sp>
      <p:cxnSp>
        <p:nvCxnSpPr>
          <p:cNvPr id="4" name="Straight Connector 3">
            <a:extLst>
              <a:ext uri="{FF2B5EF4-FFF2-40B4-BE49-F238E27FC236}">
                <a16:creationId xmlns:a16="http://schemas.microsoft.com/office/drawing/2014/main" id="{E489FA87-0D9B-4770-A8D1-545AA1C4270F}"/>
              </a:ext>
            </a:extLst>
          </p:cNvPr>
          <p:cNvCxnSpPr>
            <a:cxnSpLocks/>
          </p:cNvCxnSpPr>
          <p:nvPr/>
        </p:nvCxnSpPr>
        <p:spPr>
          <a:xfrm>
            <a:off x="1828800" y="1752600"/>
            <a:ext cx="0" cy="4788408"/>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1D2B602-CA34-4CB1-A76B-FFB8F3824BFD}"/>
              </a:ext>
            </a:extLst>
          </p:cNvPr>
          <p:cNvSpPr txBox="1"/>
          <p:nvPr/>
        </p:nvSpPr>
        <p:spPr>
          <a:xfrm>
            <a:off x="3352800" y="2480667"/>
            <a:ext cx="4929555" cy="369332"/>
          </a:xfrm>
          <a:prstGeom prst="rect">
            <a:avLst/>
          </a:prstGeom>
          <a:noFill/>
          <a:ln w="28575">
            <a:solidFill>
              <a:srgbClr val="FF0000"/>
            </a:solidFill>
          </a:ln>
        </p:spPr>
        <p:txBody>
          <a:bodyPr wrap="none" rtlCol="0">
            <a:spAutoFit/>
          </a:bodyPr>
          <a:lstStyle/>
          <a:p>
            <a:r>
              <a:rPr lang="en-US" dirty="0"/>
              <a:t>The </a:t>
            </a:r>
            <a:r>
              <a:rPr lang="en-US" b="1" i="1" dirty="0">
                <a:solidFill>
                  <a:srgbClr val="FF0000"/>
                </a:solidFill>
              </a:rPr>
              <a:t>y</a:t>
            </a:r>
            <a:r>
              <a:rPr lang="en-US" b="1" dirty="0">
                <a:solidFill>
                  <a:srgbClr val="FF0000"/>
                </a:solidFill>
              </a:rPr>
              <a:t>-axis</a:t>
            </a:r>
            <a:r>
              <a:rPr lang="en-US" dirty="0"/>
              <a:t> (aka the </a:t>
            </a:r>
            <a:r>
              <a:rPr lang="en-US" b="1" dirty="0">
                <a:solidFill>
                  <a:srgbClr val="FF0000"/>
                </a:solidFill>
              </a:rPr>
              <a:t>dependent</a:t>
            </a:r>
            <a:r>
              <a:rPr lang="en-US" dirty="0"/>
              <a:t> axis or </a:t>
            </a:r>
            <a:r>
              <a:rPr lang="en-US" b="1" dirty="0">
                <a:solidFill>
                  <a:srgbClr val="FF0000"/>
                </a:solidFill>
              </a:rPr>
              <a:t>effect</a:t>
            </a:r>
            <a:r>
              <a:rPr lang="en-US" dirty="0"/>
              <a:t>)</a:t>
            </a:r>
          </a:p>
        </p:txBody>
      </p:sp>
      <p:sp>
        <p:nvSpPr>
          <p:cNvPr id="17" name="TextBox 16">
            <a:extLst>
              <a:ext uri="{FF2B5EF4-FFF2-40B4-BE49-F238E27FC236}">
                <a16:creationId xmlns:a16="http://schemas.microsoft.com/office/drawing/2014/main" id="{C1EEFFF6-3616-4C3B-A446-C8ADED68B3C8}"/>
              </a:ext>
            </a:extLst>
          </p:cNvPr>
          <p:cNvSpPr txBox="1"/>
          <p:nvPr/>
        </p:nvSpPr>
        <p:spPr>
          <a:xfrm>
            <a:off x="2362200" y="5008603"/>
            <a:ext cx="5173211" cy="369332"/>
          </a:xfrm>
          <a:prstGeom prst="rect">
            <a:avLst/>
          </a:prstGeom>
          <a:noFill/>
          <a:ln w="28575">
            <a:solidFill>
              <a:srgbClr val="7030A0"/>
            </a:solidFill>
          </a:ln>
        </p:spPr>
        <p:txBody>
          <a:bodyPr wrap="none" rtlCol="0">
            <a:spAutoFit/>
          </a:bodyPr>
          <a:lstStyle/>
          <a:p>
            <a:r>
              <a:rPr lang="en-US" dirty="0"/>
              <a:t>The </a:t>
            </a:r>
            <a:r>
              <a:rPr lang="en-US" b="1" i="1" dirty="0">
                <a:solidFill>
                  <a:srgbClr val="7030A0"/>
                </a:solidFill>
              </a:rPr>
              <a:t>x</a:t>
            </a:r>
            <a:r>
              <a:rPr lang="en-US" b="1" dirty="0">
                <a:solidFill>
                  <a:srgbClr val="7030A0"/>
                </a:solidFill>
              </a:rPr>
              <a:t>-axis</a:t>
            </a:r>
            <a:r>
              <a:rPr lang="en-US" dirty="0"/>
              <a:t> (aka the </a:t>
            </a:r>
            <a:r>
              <a:rPr lang="en-US" b="1" dirty="0">
                <a:solidFill>
                  <a:srgbClr val="7030A0"/>
                </a:solidFill>
              </a:rPr>
              <a:t>independent</a:t>
            </a:r>
            <a:r>
              <a:rPr lang="en-US" dirty="0"/>
              <a:t> axis or </a:t>
            </a:r>
            <a:r>
              <a:rPr lang="en-US" b="1" dirty="0">
                <a:solidFill>
                  <a:srgbClr val="7030A0"/>
                </a:solidFill>
              </a:rPr>
              <a:t>cause</a:t>
            </a:r>
            <a:r>
              <a:rPr lang="en-US" dirty="0"/>
              <a:t>)</a:t>
            </a:r>
          </a:p>
        </p:txBody>
      </p:sp>
      <p:cxnSp>
        <p:nvCxnSpPr>
          <p:cNvPr id="18" name="Straight Arrow Connector 17">
            <a:extLst>
              <a:ext uri="{FF2B5EF4-FFF2-40B4-BE49-F238E27FC236}">
                <a16:creationId xmlns:a16="http://schemas.microsoft.com/office/drawing/2014/main" id="{46485C0B-45D0-4EEB-B97F-911400AB538A}"/>
              </a:ext>
            </a:extLst>
          </p:cNvPr>
          <p:cNvCxnSpPr/>
          <p:nvPr/>
        </p:nvCxnSpPr>
        <p:spPr>
          <a:xfrm flipH="1">
            <a:off x="2209800" y="2665333"/>
            <a:ext cx="8382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14B3210-CA38-41B5-80D4-477B86F930F9}"/>
              </a:ext>
            </a:extLst>
          </p:cNvPr>
          <p:cNvCxnSpPr>
            <a:cxnSpLocks/>
          </p:cNvCxnSpPr>
          <p:nvPr/>
        </p:nvCxnSpPr>
        <p:spPr>
          <a:xfrm>
            <a:off x="5008747" y="5486400"/>
            <a:ext cx="0" cy="83820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62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2" presetClass="entr" presetSubtype="1"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0-#ppt_h/2"/>
                                          </p:val>
                                        </p:tav>
                                        <p:tav tm="100000">
                                          <p:val>
                                            <p:strVal val="#ppt_y"/>
                                          </p:val>
                                        </p:tav>
                                      </p:tavLst>
                                    </p:anim>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990600"/>
          </a:xfrm>
        </p:spPr>
        <p:txBody>
          <a:bodyPr>
            <a:noAutofit/>
          </a:bodyPr>
          <a:lstStyle/>
          <a:p>
            <a:r>
              <a:rPr lang="en-US" dirty="0"/>
              <a:t>Identify the </a:t>
            </a:r>
            <a:r>
              <a:rPr lang="en-US" i="1" dirty="0"/>
              <a:t>x</a:t>
            </a:r>
            <a:r>
              <a:rPr lang="en-US" dirty="0"/>
              <a:t> and </a:t>
            </a:r>
            <a:r>
              <a:rPr lang="en-US" i="1" dirty="0"/>
              <a:t>y</a:t>
            </a:r>
            <a:r>
              <a:rPr lang="en-US" dirty="0"/>
              <a:t> Variables</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85800" y="3200400"/>
            <a:ext cx="3429000"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648200" y="3200400"/>
            <a:ext cx="3863662" cy="21145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77F53C2-785F-4CE4-A56A-BD815A41AB68}"/>
              </a:ext>
            </a:extLst>
          </p:cNvPr>
          <p:cNvSpPr txBox="1"/>
          <p:nvPr/>
        </p:nvSpPr>
        <p:spPr>
          <a:xfrm>
            <a:off x="2362200" y="5257800"/>
            <a:ext cx="1859805"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courtesy of Wikipedia.org</a:t>
            </a:r>
          </a:p>
        </p:txBody>
      </p:sp>
      <p:sp>
        <p:nvSpPr>
          <p:cNvPr id="9" name="TextBox 8">
            <a:extLst>
              <a:ext uri="{FF2B5EF4-FFF2-40B4-BE49-F238E27FC236}">
                <a16:creationId xmlns:a16="http://schemas.microsoft.com/office/drawing/2014/main" id="{C410C8E6-CEF4-48B9-AF0B-FDDACE0A6CF2}"/>
              </a:ext>
            </a:extLst>
          </p:cNvPr>
          <p:cNvSpPr txBox="1"/>
          <p:nvPr/>
        </p:nvSpPr>
        <p:spPr>
          <a:xfrm>
            <a:off x="6781800" y="5257800"/>
            <a:ext cx="1790875"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courtesy of Pixabay.com</a:t>
            </a:r>
          </a:p>
        </p:txBody>
      </p:sp>
      <p:sp>
        <p:nvSpPr>
          <p:cNvPr id="11" name="Content Placeholder 2"/>
          <p:cNvSpPr>
            <a:spLocks noGrp="1"/>
          </p:cNvSpPr>
          <p:nvPr>
            <p:ph idx="1"/>
          </p:nvPr>
        </p:nvSpPr>
        <p:spPr>
          <a:xfrm>
            <a:off x="609600" y="1219200"/>
            <a:ext cx="8153400" cy="1752600"/>
          </a:xfrm>
        </p:spPr>
        <p:txBody>
          <a:bodyPr/>
          <a:lstStyle/>
          <a:p>
            <a:pPr marL="0" indent="0">
              <a:buNone/>
            </a:pPr>
            <a:r>
              <a:rPr lang="en-US" sz="2800" dirty="0"/>
              <a:t>What are the independent (</a:t>
            </a:r>
            <a:r>
              <a:rPr lang="en-US" sz="2800" i="1" dirty="0"/>
              <a:t>x</a:t>
            </a:r>
            <a:r>
              <a:rPr lang="en-US" sz="2800" dirty="0"/>
              <a:t>) and dependent (</a:t>
            </a:r>
            <a:r>
              <a:rPr lang="en-US" sz="2800" i="1" dirty="0"/>
              <a:t>y</a:t>
            </a:r>
            <a:r>
              <a:rPr lang="en-US" sz="2800" dirty="0"/>
              <a:t>) variables in these scenarios?</a:t>
            </a:r>
          </a:p>
          <a:p>
            <a:pPr marL="731520" indent="-365760">
              <a:spcBef>
                <a:spcPts val="600"/>
              </a:spcBef>
            </a:pPr>
            <a:r>
              <a:rPr lang="en-US" sz="2800" dirty="0"/>
              <a:t>Number of surviving fish in tank</a:t>
            </a:r>
          </a:p>
          <a:p>
            <a:pPr marL="731520" indent="-365760">
              <a:spcBef>
                <a:spcPts val="0"/>
              </a:spcBef>
            </a:pPr>
            <a:r>
              <a:rPr lang="en-US" sz="2800" dirty="0"/>
              <a:t>Water temperature in tank</a:t>
            </a:r>
          </a:p>
        </p:txBody>
      </p:sp>
      <p:sp>
        <p:nvSpPr>
          <p:cNvPr id="12" name="TextBox 11"/>
          <p:cNvSpPr txBox="1"/>
          <p:nvPr/>
        </p:nvSpPr>
        <p:spPr>
          <a:xfrm>
            <a:off x="685800" y="5626894"/>
            <a:ext cx="8077200" cy="954107"/>
          </a:xfrm>
          <a:prstGeom prst="rect">
            <a:avLst/>
          </a:prstGeom>
          <a:noFill/>
        </p:spPr>
        <p:txBody>
          <a:bodyPr wrap="square" rtlCol="0">
            <a:spAutoFit/>
          </a:bodyPr>
          <a:lstStyle/>
          <a:p>
            <a:r>
              <a:rPr lang="en-US" sz="2800" dirty="0">
                <a:latin typeface="Calibri" pitchFamily="34" charset="0"/>
              </a:rPr>
              <a:t>Number of surviving fish in tank: </a:t>
            </a:r>
            <a:r>
              <a:rPr lang="en-US" sz="2800" b="1" i="1" dirty="0">
                <a:latin typeface="Calibri" pitchFamily="34" charset="0"/>
              </a:rPr>
              <a:t>y</a:t>
            </a:r>
            <a:r>
              <a:rPr lang="en-US" sz="2800" b="1" dirty="0">
                <a:latin typeface="Calibri" pitchFamily="34" charset="0"/>
              </a:rPr>
              <a:t> variable</a:t>
            </a:r>
          </a:p>
          <a:p>
            <a:r>
              <a:rPr lang="en-US" sz="2800" dirty="0">
                <a:latin typeface="Calibri" pitchFamily="34" charset="0"/>
              </a:rPr>
              <a:t>Water temperature in tank: </a:t>
            </a:r>
            <a:r>
              <a:rPr lang="en-US" sz="2800" b="1" i="1" dirty="0">
                <a:latin typeface="Calibri" pitchFamily="34" charset="0"/>
              </a:rPr>
              <a:t>x</a:t>
            </a:r>
            <a:r>
              <a:rPr lang="en-US" sz="2800" b="1" dirty="0">
                <a:latin typeface="Calibri" pitchFamily="34" charset="0"/>
              </a:rPr>
              <a:t> variable</a:t>
            </a:r>
            <a:endParaRPr lang="en-US" b="1" dirty="0"/>
          </a:p>
        </p:txBody>
      </p:sp>
    </p:spTree>
    <p:extLst>
      <p:ext uri="{BB962C8B-B14F-4D97-AF65-F5344CB8AC3E}">
        <p14:creationId xmlns:p14="http://schemas.microsoft.com/office/powerpoint/2010/main" val="32193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fade">
                                      <p:cBhvr>
                                        <p:cTn id="20" dur="500"/>
                                        <p:tgtEl>
                                          <p:spTgt spid="11">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fade">
                                      <p:cBhvr>
                                        <p:cTn id="23" dur="500"/>
                                        <p:tgtEl>
                                          <p:spTgt spid="1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par>
                                <p:cTn id="28" presetID="1" presetClass="entr" presetSubtype="0" fill="hold" grpId="1"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1" grpId="0" uiExpand="1" build="p"/>
      <p:bldP spid="12" grpId="0"/>
      <p:bldP spid="12"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990600"/>
          </a:xfrm>
        </p:spPr>
        <p:txBody>
          <a:bodyPr>
            <a:normAutofit/>
          </a:bodyPr>
          <a:lstStyle/>
          <a:p>
            <a:r>
              <a:rPr lang="en-US" dirty="0"/>
              <a:t>Identify the </a:t>
            </a:r>
            <a:r>
              <a:rPr lang="en-US" i="1" dirty="0"/>
              <a:t>x</a:t>
            </a:r>
            <a:r>
              <a:rPr lang="en-US" dirty="0"/>
              <a:t> and </a:t>
            </a:r>
            <a:r>
              <a:rPr lang="en-US" i="1" dirty="0"/>
              <a:t>y</a:t>
            </a:r>
            <a:r>
              <a:rPr lang="en-US" dirty="0"/>
              <a:t> Variables</a:t>
            </a:r>
          </a:p>
        </p:txBody>
      </p:sp>
      <p:sp>
        <p:nvSpPr>
          <p:cNvPr id="3" name="Content Placeholder 2"/>
          <p:cNvSpPr>
            <a:spLocks noGrp="1"/>
          </p:cNvSpPr>
          <p:nvPr>
            <p:ph idx="1"/>
          </p:nvPr>
        </p:nvSpPr>
        <p:spPr>
          <a:xfrm>
            <a:off x="533400" y="1295400"/>
            <a:ext cx="7467600" cy="1905000"/>
          </a:xfrm>
        </p:spPr>
        <p:txBody>
          <a:bodyPr/>
          <a:lstStyle/>
          <a:p>
            <a:pPr marL="0" indent="0">
              <a:buNone/>
            </a:pPr>
            <a:r>
              <a:rPr lang="en-US" sz="2800" dirty="0"/>
              <a:t>What are the independent (</a:t>
            </a:r>
            <a:r>
              <a:rPr lang="en-US" sz="2800" i="1" dirty="0"/>
              <a:t>x</a:t>
            </a:r>
            <a:r>
              <a:rPr lang="en-US" sz="2800" dirty="0"/>
              <a:t>) and dependent (</a:t>
            </a:r>
            <a:r>
              <a:rPr lang="en-US" sz="2800" i="1" dirty="0"/>
              <a:t>y</a:t>
            </a:r>
            <a:r>
              <a:rPr lang="en-US" sz="2800" dirty="0"/>
              <a:t>) variables in these scenarios?</a:t>
            </a:r>
          </a:p>
          <a:p>
            <a:pPr marL="731520" indent="-365760">
              <a:spcBef>
                <a:spcPts val="600"/>
              </a:spcBef>
            </a:pPr>
            <a:r>
              <a:rPr lang="en-US" sz="2800" dirty="0"/>
              <a:t>Grams of food mice consume per day </a:t>
            </a:r>
          </a:p>
          <a:p>
            <a:pPr marL="731520" indent="-365760">
              <a:spcBef>
                <a:spcPts val="0"/>
              </a:spcBef>
            </a:pPr>
            <a:r>
              <a:rPr lang="en-US" sz="2800" dirty="0"/>
              <a:t>Daily growth rate of mice</a:t>
            </a:r>
          </a:p>
        </p:txBody>
      </p:sp>
      <p:sp>
        <p:nvSpPr>
          <p:cNvPr id="7" name="AutoShape 2" descr="data:image/jpeg;base64,/9j/4AAQSkZJRgABAQAAAQABAAD/2wCEAAkGBxQTEhUUExQVFhUXGRUXFxgYGBkYFxgaGBgYGBcXGhgcHCggGBolHRQVITEhJSkrLi4uGh8zODMsNygtLisBCgoKDg0OGxAQGywmHyQsLCwsLCwsLCwsLCwsLCwsLCwsLCwsLCwsLCwsLCwsNCwvLCwsLCwsLCwsLCwsLCwsLP/AABEIALUBFgMBIgACEQEDEQH/xAAbAAACAwEBAQAAAAAAAAAAAAAEBQIDBgABB//EADwQAAEDAgQDBgUEAQMEAgMAAAEAAhEDIQQSMUEFUWEGInGBkbETMsHR8EJSoeHxFBViByNygpKyM1Oi/8QAGQEAAwEBAQAAAAAAAAAAAAAAAQIDAAQF/8QAKxEAAgICAgAEBQQDAAAAAAAAAAECERIhAzEiQVFhE4GRsfAEMnHhI8Hx/9oADAMBAAIRAxEAPwB/haPeTPLCBwrroxxTIUqxWIACWGoSVZi3iYXCAErGRZTKse+yHdV5KIfKUJ47E3V1OqhqjQrqS1GDqRSjjJTZgsk/Fgm8gIz1V8aKtleFe+iSoN4eSplAnD4tNcNiLXSmjgHBE08M4FMmI0N866CqMC+bFGvphNQLKWvCkQCqxSE2RVNoC1GsT8U4IXw5ri1w0KJwbqzW5XOB6pkXEhB18M5K+NPYVNrQPXaN1Rh8OJ1VjnRqFKk5uwRUQuQdhcOF7xri1TDtllMv8FOgICkROpsmoCe9gfBeOV63z0SwJ6KiXjFMaIlVMqGdTCV6HSyZpsOyV5iaaX4TFkbop2OBGqOSC+JldNynnUAJBKGpYgOdCFCBb8UoOxHNU4psJNjccGjVB67KRn5IE7R1gdFlXvRfEsbmKVuqLgnLKVlUtBNNcq6T1yFGyN3SqZXQjn1LJXjmw6VxxchemcRzqculSeoYVxJKvqENuVqGIMYvXCChf9wEqDsZJQ0YPLAotxIbqlr8YUHUqk7oOQVEb1eJ8kDXxJchmlEU2HVLbYaolQaD0KtpsgrhSReFpE229lkjNkqARLKNlNtHKr2WmFRISwV+HBVThlBlM8qpr0psVqowkGOEwEQ1+8pFxui6i4uHyr3huNzxdLkNRoGYm6Mp1wQlYoqdN8IqQKCMZh7SEixGKLDonTsRa6xXaLjbQSAs2FIbHjsDVUP7QDSV89xfFnFAOxznbpLY1I+qUcax36xKZ4biIA+YL4o3EvmxKfcOxL41KzdBifVG8YbuV7gsaHVNbLB4ZrnaSStBwnC1GmSkbsq5tKkfQH1e5ASrhzCHElDDiDoiFU/iLlTJENjPiOLACx2PrFxMI/F1y9F4PCUyy5uo8ly0ivHjHbMXVlUFyf8AEcB3jFwlGJwZC46oq2mQpvXKlq5NZNn0rH0pakjHQU0fxBsQklcS6RovSbRzpDBuNyhCYzGkhRp0cyuHDp0QtsNCz4shXUgd0xo8E3VlTAQg0w2haV7TYiRRC4shLQTqTPRGYbDd6NioYQBMyBEEQfy4KeKFbObhtldSp5R9FUauUag+4U2VJTiljqs+HspB3RDxfmDqiQNNljE2FSyeq5p56qDna81jAXFcIKjSDuFhHtOGfB+VfRXBVV+DUq7Ye3XcajqpyGiIcBxNtQCCmfwgdFheK8Kq4Sq4NmGn1GxTLgfaQEhr+n9pVL1GxNBxDh73UzlXyrieCqB7g8GxX3bheKY8bGUt7QdmmVTIC0lq0PBbpnwWrQPJe4TAlxiF9mf2OZHyj0UMN2WZle5ou2IEa6khKrDKKR8nocDqZhDZutdw/gJEiNDC02DojNGWIJm2iY06JdPO8+hTVYl0K8LgG04gI9saol2HJ2XHCGBy+yNC5FG3VU1afNFPZE2vsrjwuplzFtzcN/URzjbfVBmQkqU1USUxrsymIII1kQULUZ1ulaGKqT51XtbCNeCqniFNj5SSimazPYrC5TErxT4wYdquXM0Usagyr2DRQaFaO9pqu4iEUxGiJo1TKDY5Ftg+KYAzw2IGhV9Sk03lKqUmyY0SYgpkxaLMJw1r80gX33EaQgavCiJEiRzTbDVsrvzzVvEi3MSSACA7rpHupzb7RaMU9MztPCub6/kIym4nXZENrN0BVeLoRBAkHdHj5MtCzhiVPp/m/wDa8aCB4KIPmrmOgGJPRUbS2yaRNnPdXNG45lSwlMVW5mHSzgbOaeRG/ipOoxNvFZNNWguLXZS4wJ8VR8SHD8lWPBEg+SGqC99/4PNBmQwouEo3BUu6ktFxDgP8Jxh69voglYydE+J4Fr25iAecrC8b7Jsc/NT7vgtscVqORS/E1gDG+vkpTik8ikZWqE/BcFUokSZC+gYJocweSyBxQ3TDCcUOUhpvEIx8LfoNkmgvjOJaCWMudyNuiq4RS+dp0IB8xY+4Sp1fLv8Ac9Uz4ZiMol7hJB0PMyPNTi3KVsMv2g+O4eM5qN/VY+PPzCg1okR49LymOKxbSCBedPOIQMDNFr6H6e66Ec7LAR91cGg39PRC1H2PSfXRWtrAA9IHnH+U9i0e4amHP6Nv5/gKY03tcS7c/wAAWHshsPlyOynvEWB+/qhn411MyWsc0CDBhwGpOVQk/UvCPoW4/DtqCDrsRqPv4LL4ymaZyn/PULQUMc15lhDgZMTBGlkv7SQTTcN2uB8iPukiaapmfrGVQx10RWgICrURYgn49W768QHFa0vXii1sNmxc+ERRE9FS1oJhF0qWy6kIelqvYNPZRcFKm/Q7XCIC6kjsNiBF/wAjVA0iBfaT5K1rfv8An5yRMN2OYZvvIPivcSxlRsFwmCAfp4SktdpbcEwZ09fXT0Q4xhB9D/aSXoysfYM/0mS08oRFWr/2wCf1GPRAYPEOe4nUAfX/AAvMdie+GxYAnzOymljLQ0nkthDbnn4/RFN5DzS+lWGodHQpnR7gkxe4PT8KPM3SSF4krtnOwxYfiMfldoRt6ppRrB7ZNiNY+nMJFjqgeZcYpgSReXTpbmoYTizSDls6IcHAzbmOuspYOn7FprQzxLhIA2QzqZj80n6WQJxc+OvTwRlGvPhGn5vY+i6E7OWSoqc2JNxp9j/KPpuMT5eH9aKupTBdrEawpMOWD0/qP4TUKQcJEboKs05p6R5o3PfpqPPXyUfh+yVxsKlQpe7Ve4OvlcCdCcpPiFDGCDCEL5afEexSNDmjrYQNa55GglJ2cQG2k3HQgeq9pcbd8M0njNaJ3y7+JGyTUAWlwt46DUHy5+CVRrofK+zV4WqAAdSAPayNkWG8T7CEpwAJ8O6PGSb/AMppTEgb++ytFaItnhNtdTHkI/pC4twgxe/ujXttbWfvb1SzGHfe9v5HsUZGRHBYyIurKLqdUuBAn5ZGsnRo8dSldc6xy9VRgRkeZuSQdYg8vCFznRGgzFcLLXkiwn26r3HuJyz+kR63RFfiGVpLhJ2A3Pjs0c0qoOL2OLjJkm35olhGpaByStbIvuk/EXASnAouAktsdDBEjpOvkk/EQCCnZIymMqd4rlDEt7xXKQT6znNK+Sm9h17jQ4eBAsr6Yo1PlIB/ae677HyRLIiIvfks3xU5XEt03yju+XRLk4nTHjUzQf6AC1x+cihXYMg2OYaG2ir4FxBzmw5wLdjNx05qdbGw6Rfn+QrwmpKyE4YuiLqDgeunip0XBxI9PHcH0RLK2b85/wCV4WXtE6Rzjf8AhXojZ68Ea6jXcflz/CErYEG4Pd1E6jmPDQpk10Hnzn+V5UALbaC457mPL2WasydAHDKBbIOuvlquxg+9/wA6q74ZnqRB/iPzquxgGWRePz7Ja0NexW9waDOh82n7FQ7LccL2/AcRnpyKc6vYLxfVzf5EcivC0w8SJBIIOhva+yxtZjmVDGZjmnM1w1EaOBU5rQ8Hs+lsHflwnSfJIe05BdLSWxcOEgtPI7Oau4X2kY9oFfuvNpDXFjz/AOoJYehtyKuxtAEGCL8xqOVx7qcbaou3W2B4Ks4iH2dFjz3nqmeHxNzJ5A3SelQyy2bagHVv/ib2+6KoO8SbzpP9qkdEZbH1OvqJg8/byVpq8joTI/PAXSllewMXH5B5IzNedDHmR9VSyVF1Ovcj80CKoOnzkfYhLTrItz5dCPP3RNKrfyj88lkYHx7JIna3olONrBjT4j2K0OOZmp5hGYR5zqsd2hfFFx/5gerXD3K0goXu4gSTF4On1Cb4apmAi7pBE2lsSJ87f4WRpt7zj/8Arhvi0Wn1n16J5w6vECLGQCTz0/mQlQzNhhj3ZbJgafTysjqNeCd9J8vwpPw+qcuYGbk6az9iD6olz7mN228insQYPqQfY9NPqg6pEkdDfx0Uy+edvr/ajVYSeXtE3KFmQvJn80j/ACuFGdfzXnYzyRtRgbtA62n8hVPfM2PtPlsNNUtDpljarTM3H5oPzVUU6pYJYBG03J8Dt4oc3PeJPJosD1n9o+8SrXi1zfl9glAwFwLnFzhJPPX1SbjBN9k7awg3PklfG6Li0xeOSST0FIx1TVcvX0/z/C5IGj67WaRoTf0jx6goSrhs9h/CyHZvtVkaKGJd3BanUiXM/wCLv3N66jqFssLXDgHU3Ne03DmnMCptUzojPVCuuw4YFrDIN4E2PtPVA0caXmTPO+8I3izS93yieZ0jxgpZ8Eg7WtaSP4n6Ksd9CzfqPMHiztafeOX5uj6eLJ5mNRuJSGk4ggxcct/EH5vfxTCnVMAjTedp5TquiLOZobNrA8/pPI+nsvKb9efLzt6oMVNwLOsT7T9/uuD+ZMjnaRynmE1ijOk4G3Q+V4VGIxdMVv8ATkxUytd0Idp6xZDsqXsd9fDmEl4/wWpXxWGxDSAGNLXncBkub6hzr9FrGSGHHaeUy20lvSfm/pJMdSFQZrSIgixB/Nt0347VJZJ2gT5/5S1tRh22ve/slswNgMWKUnI1x0JAlp6wdD4hHtxralwGNHSQP408EC7CsJs6o1w0NiR4G3or2UmzfK525gsJ/wDYaecjoloewtgkibRGjs48jrfyPRWNMHaPQjrb89lHCtdEsJn9QHeB8S37IumA8yRBG4mPayILPaDhyHUafxHsjBQLQDByk+TTzjrpZLMax4pn4WU1BdoduOQ09FmeEduMc1xZVouIBvDHWmBefdFAo27XxYxeY8fsupvjnZC0MUKrZgiDcO+Yf4RTb77fwf8AHutYaC6Lswjy8oKz/aLCBoDdRmD/AP4hx+ie4ZkITi/D3VA3wdP/AMYJR7Qp864VTLQc1zvyIOo67p1gKLSx0mwDnC5uACRfpCBY5uYsvz8CfpEWRmGdkflkXEiTY7RPIgqaY9DvhmPZUpMcwyI7xA0cDBnnsjC7x+xSfhfBm4cHJm7zsxaTpIuAd9kdS+XcWj6JmwUNaTpk84P3/Oq9xXE6eGpuq1RIaDl6nYdVTQE6m0D6KPFeE08WwU3yGtJNkUzJK9izs12iOMrVQWNDacwQS7nBBtMnTxTevTDRJN/2i8RzvdDcOwDMM0tpMaxmp1l3id1KpVn816f0lcqM1b0Qw4M5jc6/ZX1GE6kidYMBe05HKTqSDby2Pj6ItjXRP57JbNQA2kBNiY5/ZPuzWAY9rg5gdI8vRAOoF7gyfmstRgOEOoNHw3nrKg5vK/JBx0fJe1nBmUaxY1samOS5artLwCq+u57e8TEiFyRyb2gpUtnx97I2Klg8TUpuzU3Oad8pInxGhWh/2wuM92DzAROG4M0asaSrpWF6PcHxGoWzUJLjpMTfbRWYbGmY/wC4D4t/wV5UwTRqI/8AEke8quph2gWabb6+0IqNGcrGlOsNxz6a8hy81N2Op0bl5a3cknyEHxKCwRJI79vCPUj6+qlxrh4xFAtzN+IAQwuAg3Bif0u7uvIqiYlDdtanUZno1G1KZkyDpzaRsQvRUOixfZjs5iaNUPztYP1MzAh40ggai62T3AW3kggifVEFF9I/cdDv/KYMqGCPHXw09ZQOGG4iPqfp1TOm2xPTTnH+EUASdo2zTkCbNIjn3Z90lwYP7HCI3iStNUw+ekW6RIB10+U/XyQ3+iMAa+6HY1UJcU0m+pHKSR5gXQrcSZuJvqbOH38wtK/CPA2hKMaATlkDckj6pZBiV0qjc2Yx0MwR5thxHSfJNqGOESXjkc0H/wDod6NNQVmKgA+V48G306DRdTxJ/c/1j6yp/EofCzUurhwsQQD+kh1/AXb6KeGxMauzbQQPrF0h/wBSCLhrvENcfU3hc2pm1OXa4kf/AGkehR+J6AwNLiK4/a1g2uB46T7qmlVLSfiNNohwvIM8vdC4Boa3uiZkGb052MEz0RdGkTdjgCLOaYDba5ee6OTY0YoeYODodL/T6K+tT05XlKsJVtMZXiZFxN/mj6ppTqZhP51HsnUjS4Wj5txzh3wqry35i4u9b+Vksfic0B1iNLaf0d1v+0XZ4Yh+ZpggGff6r53xSiaTyx9x19wdlCTpmijX4Al1NjtgdOXT38imtKhItySTsfXD6JplxMWMTLf2uJWkwAI1F5v47/yqxYHE8ezKD5KGHxJ2EzAby8UVxKlmho87xA5oSnSvJAjRoMyYtmlaUqGw8NsGxdY5jA630A5uJsJ5BA1OIsae8/xj80SvtXxkmoaVMGxgzDcx8DeOsEJXguG16tUMgiWhxnNlynQmMogxyUZN2NCNm2p49o+XXY/WCVS3i1RzzSbDn200BOxAV3B+BAQSdDGhiRtr0Wo4fgabWvcxjRVDgQSLkWkFI7aHlBRLOCcONODVaA6QAJmTrbotK9jj4ATZVY2kKlFrtMrmPaeRHP1IVuGJMtcdhYWN94STajNRRJRtWD4VzHAQ83E5tB4SuSvj3CqrSHYU5CZD2Zoadw4awdus9FyopyjpxsGMXuz5fhq7QRaZ0J0TAMebjKG89T5LCcD4zncGv1W94cGvZYyPdXXoCS80QfSkQBPkluKwEGbeQv6J1iBVBhsAchr0CX4vGBk/EaGgauOk7ABFsVREpc5hkX566equp4t37SR0N+ov/SqxPFaRswunkxomOaVVeMtZdzyDfu58z/Rth5kJGn5D68zTYXEwbZh0dTPuJlMXPLoLg1rtAdWuB2B1B8licN2ia8kCjUfGsHTqbwB1lPOGcZpOhhgn9hcCR4RPujbQKTY8ZXew94DKf1C4PSdE5w+JtpP5P9JVgXtEgOgHZ2x3OuitouDSR3dYgacwRadCD/C3xC0eNSG+GZLiI3BjnbmqPitMgagkHy2Qv+6tpS50mJAAiZiw9eaSdmsZUrVHseMrgZPmZRjyJ9E+TiphnFcWGAueYCwXFu08vAaBAH8r6l2p4C2vhntAh0SOci6+CuoOLjINiQfI3CbHeyb0tF3+4VHGZgb+qtZxUt07x66em6PwXY/F1qPx6dIupzFtbcgl1ThzmGHtc08nAhZ4gWQdh+PVbBgvyACdcM42XkNdVAcSAA0zrYS6zR6rMPaI6cualw/BOdneG5msEu6DQeN1Nxi0Vtpn06hxF1MhtRryD+vM19MRzLHEepTChWpVIfTfnLZhzXkEc7Huu9PVYfszxBjmGnVyAAmJEHKdb7bD1TU8CZka6XFzS6MsHK2xEwbzInxCjk46Y670bWjjAAQ8xH6n28bR3Qg+G8SB7odnILocPlIDjljyP8LD4/B1GZhOcANzHNMkzPhqbdAmHAcBXDWva0NYflLntaSBbciRO6V8jatFVJxVH0zBYckDvwDEx7Sst2x4NSc+aRcXAHMdvJaLhLKgaGvZeJmZHkQSEp7X5qVE1XAahgYCA503sdNk6arZCO5bZguB8RGExJDr03CHRPrbkvoFHGNgZYLTBB1mdDKxfavheHZXayk50/BZUYDBDg6+cu1cTIsk+Dx1amG/CJcxxjI4aO2tt0jVGUmuikJRu60fVKVbM4DzPgP7hAcR4rSa/wCG1wNQg22aNp5LOUqGLZQfXxFanRDRJil3zyaHEwNbWUuyXZarxKK4zU6c95xPedvER4HN1CzzqjSlCT0G8I7IkYhxlwpw12bNIEmCCI8dFscRh6wc4Mpta50NaXDuZGiQXFup6DmtVgeCU2saDmMDaw8eZNtZQHEqL2vDWkZbkOcD3f8AjM2H9JZwlGNsnCdyA28OeWsBDWwRF4voYGpt7phgqcuDgDMgSCIOXmNQOqi1rhGZjQ63/cEHu6kaTsLohkgOe0kmJgGA8G5i3zW2Uk29/wDdDuT6IcQLm5Gg5c7yNM0yC6G3gGx1ReFoljnWGchpJNyANL+M+hVeCANEVGsufkDtZ0kk+dztK84VVa8mpYkg3Bzf8bHlMpopZp+v2/P4Ed016BOOptkZiRbUGJK5RqNLjLoLdAC2dN562XKsk27SX0Jqkuz4vxbsix4zMpgwZi4aehI0lLhwnE4d4NEF9AwcpIlh3YfDYr6bia+YspNDmgkgNpiWM/8AOLz4qTeEkOl1WZ+YFouIt5p/iRZfw9syXDeJgkNewsJ/dz8U9x2DY9sOaCCIg7pfxbCOzZQ0uBmCGz7aFHYKsTQYXgh4lrgbHunWE8ZI0oLTR8n7W9mq1KqRSBNB12xo3m10bzKRt4d8O5YXH/lIaP8A11PmfJfasXUBBEapPxXs+x7Qc8k8xEeKMuRIHwo9yPlWID3iHOhmzRZvk0WJ6r2jULe7T7s2JGvr+DxW+HY3Kwuec9R1mhugAvHTZZfH8HfRzF4ytsPCT/ST4nkJhHyJYbtHXot7rgQ0Q2RJkmASdefoiaHa2pWqZXNZ0OU/dLsFwerWY99Fj3NAzOcAcgDQSe8bKWFY+QBReTza0/ZLKq6CrT7HeArPdX7x7rRp9Vp+yMnFvqOENDQPEqHBOFVYFV2GfTc0CA4A5hvImVseH1sK7K2rT+A+p8smJJ0gzHkVLjaU96HlLWth+GLXzBBjlt4jkkVXs9SYajvhNOYlxI0B8Nk0d2ZqsxDa1Oo0hogsdLZBO5HRHY+pUsGhjP3SQ4+HKOqfklPeQlQtYuxfwXEVKdNwewMaP1gQ2OYSviNGji6vw3AZmAOAI1aR84O+q1r69XKwBgLD+2PY6+CV4XDhz3OLAxwBaDFwJ0/pQ5VNrFNhg4rYld2MwlR4D6bYi3+RogOMf9PG0hmwgMOhj+8HNYJ1INxutFxTC1YBZVdlAh4gS7NpB/SRzTLCBjKIr02n4uU90XcbTkcJv4FNxvw4MWV3kgSj/wBNMAyhlZTJcW//AJMxLi7UkkGCOmiUYLszjKsknDU2Om5bDgJghuQkgEAWLgtBhhbM0PovcMxpB7g0OMzLQSADrzuq+G8QOYUy0ZpuWutfWf3XtzVZyhKr/P8AYqclYjd/0/pUheuKrzEhtMNbF72JOp1JkpNU7INFQZagDcwzNghwG4FjEwdV9BqY+kXFhqNYQRmDm5J2EGIIUOFsrfGLqoZ8O4pmk4PDQDLczjBJMcoGnVQlFSlS6+pWE2lbB+C8Eo0jmpB+WIhzs4HPKYCJqUmVHOa1wzAEQCzMJ3yls+d0Xi67WVWgPbFTM5wkl2YEXaIsL32Uvg0YylrSPmJMZiZ+adZ5Kibi61RNq1ZkMZ2cpUn1K1f4rw4NbmguIYwGGAU2jKNTcDVZnh3ZQ1HGqDGHrB5YHF/cj9JMdyoNcsg8l9LwuNqZnfEpOYGuIa495rmz3T3XHKYNzoSEQ/RzgGgGC4gakaGOcQJ1QtS2mNbjoxHDexZbBxFSpiHNyubTc8PJcRAcS6zGjQE3MHVa/hLDh6b34h9KkxxaQAYDYbGXMYzGYFheFGjimludgzXhzyLDYdSB0VVM4Wu9grNBqNJIffU7a3b0uE6lFdNX5X1/Yu32nQfR402oXtpAyyA4uBbBO2UwZ8VL4QqMLSS5zmw4ydpE5tjfUBAYKg5r2mQQDEAOmNNxpCbcQxIAgHW1tQlhOUlfIaSSfhEpztJh51JBcAfX92+o0R/DaznNc1hZmbHdIgAEiTA5iY2VXFadOnT+I6rAsJMlt9BAv6KFH4dRjqlEClXYJNnAOsDeYL2O0BUOOEoy39L+3uUk8l/X3GVbHtFVtPvQAYjQkQIdGliI0knoqcdSfIs0NicrRDxFxOxXlPGNq/DPfD+652WzYjef8omtTl2adN9/BdElmn57J3iDUsY5wsCG7TY+h0C5V4fiDPiEPhtjc6agag3K5ZSb6kBx9gTA5g2ahp5/mloIEG7b7mBqux1UVGB7bEXJiRE7nadir2YcuANnRYmbm5+/uq6+BaQW5i20dyIiQYIKL4/DVCqe7B6XebIJAmAd5Onuk1Wm91RvcdBJbDoDi6NAJlwi86IniFEU8gc9r2BzQcwLQDPdOpuOacUMOXZHufTs+5DmuEEETIuDcHZT41br0K5Yq/Uy/wDtVUGoXNAZPzOIYxpFiC51ttQr8AW6F7agO9OHNG1nEQfGIWn4j2aZWeH1HZrQG6tETBgyJvqIQFPs7le57XzSy5H0wGkERMtIhzSPzpSfHyL9oXzKS2CUsJIkt7hNiTcbSYHyoLEcPZUoveaDKlJrpvD5ymC74ZF2jzWow9em5oyOBaALjSEqqUGvcx01KYBOZjSBIBNo3nWxGsJX5UTT9QDA4VhcKuJDi39FMk5RE6M+UeAhMcO3DucWMa4OP6cxAYJ1sdeisbJHw6TRABLhEE32G06+KpwnDXvaXR3QS10G4IE6FZKa0t/IzaZzuHfDewS+4c7O55dcaMIOusyvcLgw2m4ViX0nAGbOe0mx12urHUHFuUEZhZrjMHWJGs6KfEXPYGBzWkGBYmDNiCMpuJKlShcmh03LSB+EYo0T8MOe+TDWvMwI0bIsLfLNtkZxSs57c4aGtbclxIibG0XFtbITBvd8ZzXUXMLe8H5TlI0s7QH016JnRqMeHU3wcwhzSNRyjcJ23KGLYvUrAuHcWGQgutMA2c0tNhB2uicThmTd4mxudLCLIOvgsPRILRky3NjlFobroQGj+FZh8UCQ+m1rs4n4hAloaO6Oc3jyU468PI06GavcTuIdymHVKlUsgghrRJB2Ni7w0Q2DrNyEspuptBmamaTAAaQ3mbAAmyJGMEO+GXPrAFzmW+JA11geHPZC1SKndrA5XRLRmJ5jNGhPpZGfLFO1+fM0YNqn+fIPqYY1LEVGgEXYQQ624FwdQq8TwFgZ8Rpy1acvEEgPyyQ0krqdBzQKjaj3yPkADZk/N1d0sjP9cYEgGTBa4tmN9PZPcHuSFWS6ZVg8bSxDe+wB36mvAMc42IS93YtrABhXfCMnvB7wRN/0HvDoR7JmzhbSHAkwdgYtt0m8KihhPgQH1qhYJykkAAftcd4i2iRRlaU0v5uh1PG8X8htSYHAG46EofGvgd1rXEEd2QLaagFVV8bSe3K406gOzocI6HZVFvcLWCBaMpAgHWOoGirOaSpMmley/A4io8gBrmg2yvFx57hV8Qpmo0hstfBDTIIbNichBHNTGMp0xLXF2gIdqI38ealh8FSeSZcS4EXdcA3gbt1lCKTjitv+fsFtp2XYDANZTgnuiBYZRbohyG3IbJFwTr4AaC1kDloikWPfU+cxMulzTIv0I3XYWq6JJAm5jRTfKkkv7GUG2GY6u/MzIJABm8X2+qAq4hzGZiBmvYnbkDzNh5o1pa4Ah2v7TqgcdVa1zXExlgDNpMzPjp6KM+STd2UjFdDGjixVcCxp7ouSILc0d2/goYlr5cGuM7TshncQ+Jo8yL209FJ7ADnaC+ppBOVquuRT3+fQm4uLK+Gs+E1xcXPP7WkkE9AdCmbMC5zhUquIEQKQIyid3bly5tSADAndC1OK3HeBBMWT+CCpi3KTtF9ctPdLRlGi5QMuNhPsuQv2s2xewuDi1pygaQL6zc7orK50uc6TzheLk0NrYktHj6pA/j+/FV4elLiJIynnJJtcr1clrxUG6RPEiHAyZAO/NFYKm4MD83zgSA0AamDzlcuVVFXQt6A8PSbRHcY0EyZAvJJk+arwXfcSReYneINp20C8XLn5HU0l0UjuLbOxPET8QNaMsHUHW2/NE8L4o8uM3mx8iuXJIcs3PvzGcFQXwgh73uIuHQDrCu4jhCSHNcQWExu0zs5u/lB6rly7OJXxqyMtPQLw7izqjSHtBvl/mFdgnZahEAxudY/CuXKcJyaTY8kk2kQ7SYYVGlny5ozkaubN29JAieRWVwOJaK/wqbMjdCJlpGU6CLGwuuXKP6xf5Cv6fcX7Id8O4MKdR9UPc59QAguuWta2MmveFhrdE0K47tvmPPS3PdcuTJKNV+dCybdtnvFcBULZp1nU4vGUOB6XgoXh7W1aLS5jQDqGiBqdOS5cqOEcxVJ4k+J4T4VN1Wm5zXMbIuSCB+kg7Je/i/x6ZD2CMokTIMrly5P1LxlS6otxpONvsGxn/bY3IA1uTNlAtbbwTvhXD2kaukgHXSbgAbQuXIfpoqU2n7G5XUFXuW8WwLcpb+lxAIN9bSDsVZhMGKVIEEktGrrkxzO65cu2UIptpEMnihZxXLkLy2SHFwk6F1ig6dQupnTwIkeB5r1cuSe3s6OPoetog05gAxtYJZUwjahDXCQSSfJcuVOSK0Tg3sngcO0CwAykiRuBpKsNc58o9Vy5MkowVCSbcnZdREu71xGisNFuzQLrlyZJOOwNnrasWFguXLkbM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292934"/>
              </a:solidFill>
            </a:endParaRPr>
          </a:p>
        </p:txBody>
      </p:sp>
      <p:sp>
        <p:nvSpPr>
          <p:cNvPr id="8" name="AutoShape 4" descr="data:image/jpeg;base64,/9j/4AAQSkZJRgABAQAAAQABAAD/2wCEAAkGBxQTEhUUExQVFhUXGRUXFxgYGBkYFxgaGBgYGBcXGhgcHCggGBolHRQVITEhJSkrLi4uGh8zODMsNygtLisBCgoKDg0OGxAQGywmHyQsLCwsLCwsLCwsLCwsLCwsLCwsLCwsLCwsLCwsLCwsNCwvLCwsLCwsLCwsLCwsLCwsLP/AABEIALUBFgMBIgACEQEDEQH/xAAbAAACAwEBAQAAAAAAAAAAAAAEBQIDBgABB//EADwQAAEDAgQDBgUEAQMEAgMAAAEAAhEDIQQSMUEFUWEGInGBkbETMsHR8EJSoeHxFBViByNygpKyM1Oi/8QAGQEAAwEBAQAAAAAAAAAAAAAAAQIDAAQF/8QAKxEAAgICAgAEBQQDAAAAAAAAAAECERIhAzEiQVFhE4GRsfAEMnHhI8Hx/9oADAMBAAIRAxEAPwB/haPeTPLCBwrroxxTIUqxWIACWGoSVZi3iYXCAErGRZTKse+yHdV5KIfKUJ47E3V1OqhqjQrqS1GDqRSjjJTZgsk/Fgm8gIz1V8aKtleFe+iSoN4eSplAnD4tNcNiLXSmjgHBE08M4FMmI0N866CqMC+bFGvphNQLKWvCkQCqxSE2RVNoC1GsT8U4IXw5ri1w0KJwbqzW5XOB6pkXEhB18M5K+NPYVNrQPXaN1Rh8OJ1VjnRqFKk5uwRUQuQdhcOF7xri1TDtllMv8FOgICkROpsmoCe9gfBeOV63z0SwJ6KiXjFMaIlVMqGdTCV6HSyZpsOyV5iaaX4TFkbop2OBGqOSC+JldNynnUAJBKGpYgOdCFCBb8UoOxHNU4psJNjccGjVB67KRn5IE7R1gdFlXvRfEsbmKVuqLgnLKVlUtBNNcq6T1yFGyN3SqZXQjn1LJXjmw6VxxchemcRzqculSeoYVxJKvqENuVqGIMYvXCChf9wEqDsZJQ0YPLAotxIbqlr8YUHUqk7oOQVEb1eJ8kDXxJchmlEU2HVLbYaolQaD0KtpsgrhSReFpE229lkjNkqARLKNlNtHKr2WmFRISwV+HBVThlBlM8qpr0psVqowkGOEwEQ1+8pFxui6i4uHyr3huNzxdLkNRoGYm6Mp1wQlYoqdN8IqQKCMZh7SEixGKLDonTsRa6xXaLjbQSAs2FIbHjsDVUP7QDSV89xfFnFAOxznbpLY1I+qUcax36xKZ4biIA+YL4o3EvmxKfcOxL41KzdBifVG8YbuV7gsaHVNbLB4ZrnaSStBwnC1GmSkbsq5tKkfQH1e5ASrhzCHElDDiDoiFU/iLlTJENjPiOLACx2PrFxMI/F1y9F4PCUyy5uo8ly0ivHjHbMXVlUFyf8AEcB3jFwlGJwZC46oq2mQpvXKlq5NZNn0rH0pakjHQU0fxBsQklcS6RovSbRzpDBuNyhCYzGkhRp0cyuHDp0QtsNCz4shXUgd0xo8E3VlTAQg0w2haV7TYiRRC4shLQTqTPRGYbDd6NioYQBMyBEEQfy4KeKFbObhtldSp5R9FUauUag+4U2VJTiljqs+HspB3RDxfmDqiQNNljE2FSyeq5p56qDna81jAXFcIKjSDuFhHtOGfB+VfRXBVV+DUq7Ye3XcajqpyGiIcBxNtQCCmfwgdFheK8Kq4Sq4NmGn1GxTLgfaQEhr+n9pVL1GxNBxDh73UzlXyrieCqB7g8GxX3bheKY8bGUt7QdmmVTIC0lq0PBbpnwWrQPJe4TAlxiF9mf2OZHyj0UMN2WZle5ou2IEa6khKrDKKR8nocDqZhDZutdw/gJEiNDC02DojNGWIJm2iY06JdPO8+hTVYl0K8LgG04gI9saol2HJ2XHCGBy+yNC5FG3VU1afNFPZE2vsrjwuplzFtzcN/URzjbfVBmQkqU1USUxrsymIII1kQULUZ1ulaGKqT51XtbCNeCqniFNj5SSimazPYrC5TErxT4wYdquXM0Usagyr2DRQaFaO9pqu4iEUxGiJo1TKDY5Ftg+KYAzw2IGhV9Sk03lKqUmyY0SYgpkxaLMJw1r80gX33EaQgavCiJEiRzTbDVsrvzzVvEi3MSSACA7rpHupzb7RaMU9MztPCub6/kIym4nXZENrN0BVeLoRBAkHdHj5MtCzhiVPp/m/wDa8aCB4KIPmrmOgGJPRUbS2yaRNnPdXNG45lSwlMVW5mHSzgbOaeRG/ipOoxNvFZNNWguLXZS4wJ8VR8SHD8lWPBEg+SGqC99/4PNBmQwouEo3BUu6ktFxDgP8Jxh69voglYydE+J4Fr25iAecrC8b7Jsc/NT7vgtscVqORS/E1gDG+vkpTik8ikZWqE/BcFUokSZC+gYJocweSyBxQ3TDCcUOUhpvEIx8LfoNkmgvjOJaCWMudyNuiq4RS+dp0IB8xY+4Sp1fLv8Ac9Uz4ZiMol7hJB0PMyPNTi3KVsMv2g+O4eM5qN/VY+PPzCg1okR49LymOKxbSCBedPOIQMDNFr6H6e66Ec7LAR91cGg39PRC1H2PSfXRWtrAA9IHnH+U9i0e4amHP6Nv5/gKY03tcS7c/wAAWHshsPlyOynvEWB+/qhn411MyWsc0CDBhwGpOVQk/UvCPoW4/DtqCDrsRqPv4LL4ymaZyn/PULQUMc15lhDgZMTBGlkv7SQTTcN2uB8iPukiaapmfrGVQx10RWgICrURYgn49W768QHFa0vXii1sNmxc+ERRE9FS1oJhF0qWy6kIelqvYNPZRcFKm/Q7XCIC6kjsNiBF/wAjVA0iBfaT5K1rfv8An5yRMN2OYZvvIPivcSxlRsFwmCAfp4SktdpbcEwZ09fXT0Q4xhB9D/aSXoysfYM/0mS08oRFWr/2wCf1GPRAYPEOe4nUAfX/AAvMdie+GxYAnzOymljLQ0nkthDbnn4/RFN5DzS+lWGodHQpnR7gkxe4PT8KPM3SSF4krtnOwxYfiMfldoRt6ppRrB7ZNiNY+nMJFjqgeZcYpgSReXTpbmoYTizSDls6IcHAzbmOuspYOn7FprQzxLhIA2QzqZj80n6WQJxc+OvTwRlGvPhGn5vY+i6E7OWSoqc2JNxp9j/KPpuMT5eH9aKupTBdrEawpMOWD0/qP4TUKQcJEboKs05p6R5o3PfpqPPXyUfh+yVxsKlQpe7Ve4OvlcCdCcpPiFDGCDCEL5afEexSNDmjrYQNa55GglJ2cQG2k3HQgeq9pcbd8M0njNaJ3y7+JGyTUAWlwt46DUHy5+CVRrofK+zV4WqAAdSAPayNkWG8T7CEpwAJ8O6PGSb/AMppTEgb++ytFaItnhNtdTHkI/pC4twgxe/ujXttbWfvb1SzGHfe9v5HsUZGRHBYyIurKLqdUuBAn5ZGsnRo8dSldc6xy9VRgRkeZuSQdYg8vCFznRGgzFcLLXkiwn26r3HuJyz+kR63RFfiGVpLhJ2A3Pjs0c0qoOL2OLjJkm35olhGpaByStbIvuk/EXASnAouAktsdDBEjpOvkk/EQCCnZIymMqd4rlDEt7xXKQT6znNK+Sm9h17jQ4eBAsr6Yo1PlIB/ae677HyRLIiIvfks3xU5XEt03yju+XRLk4nTHjUzQf6AC1x+cihXYMg2OYaG2ir4FxBzmw5wLdjNx05qdbGw6Rfn+QrwmpKyE4YuiLqDgeunip0XBxI9PHcH0RLK2b85/wCV4WXtE6Rzjf8AhXojZ68Ea6jXcflz/CErYEG4Pd1E6jmPDQpk10Hnzn+V5UALbaC457mPL2WasydAHDKBbIOuvlquxg+9/wA6q74ZnqRB/iPzquxgGWRePz7Ja0NexW9waDOh82n7FQ7LccL2/AcRnpyKc6vYLxfVzf5EcivC0w8SJBIIOhva+yxtZjmVDGZjmnM1w1EaOBU5rQ8Hs+lsHflwnSfJIe05BdLSWxcOEgtPI7Oau4X2kY9oFfuvNpDXFjz/AOoJYehtyKuxtAEGCL8xqOVx7qcbaou3W2B4Ks4iH2dFjz3nqmeHxNzJ5A3SelQyy2bagHVv/ib2+6KoO8SbzpP9qkdEZbH1OvqJg8/byVpq8joTI/PAXSllewMXH5B5IzNedDHmR9VSyVF1Ovcj80CKoOnzkfYhLTrItz5dCPP3RNKrfyj88lkYHx7JIna3olONrBjT4j2K0OOZmp5hGYR5zqsd2hfFFx/5gerXD3K0goXu4gSTF4On1Cb4apmAi7pBE2lsSJ87f4WRpt7zj/8Arhvi0Wn1n16J5w6vECLGQCTz0/mQlQzNhhj3ZbJgafTysjqNeCd9J8vwpPw+qcuYGbk6az9iD6olz7mN228insQYPqQfY9NPqg6pEkdDfx0Uy+edvr/ajVYSeXtE3KFmQvJn80j/ACuFGdfzXnYzyRtRgbtA62n8hVPfM2PtPlsNNUtDpljarTM3H5oPzVUU6pYJYBG03J8Dt4oc3PeJPJosD1n9o+8SrXi1zfl9glAwFwLnFzhJPPX1SbjBN9k7awg3PklfG6Li0xeOSST0FIx1TVcvX0/z/C5IGj67WaRoTf0jx6goSrhs9h/CyHZvtVkaKGJd3BanUiXM/wCLv3N66jqFssLXDgHU3Ne03DmnMCptUzojPVCuuw4YFrDIN4E2PtPVA0caXmTPO+8I3izS93yieZ0jxgpZ8Eg7WtaSP4n6Ksd9CzfqPMHiztafeOX5uj6eLJ5mNRuJSGk4ggxcct/EH5vfxTCnVMAjTedp5TquiLOZobNrA8/pPI+nsvKb9efLzt6oMVNwLOsT7T9/uuD+ZMjnaRynmE1ijOk4G3Q+V4VGIxdMVv8ATkxUytd0Idp6xZDsqXsd9fDmEl4/wWpXxWGxDSAGNLXncBkub6hzr9FrGSGHHaeUy20lvSfm/pJMdSFQZrSIgixB/Nt0347VJZJ2gT5/5S1tRh22ve/slswNgMWKUnI1x0JAlp6wdD4hHtxralwGNHSQP408EC7CsJs6o1w0NiR4G3or2UmzfK525gsJ/wDYaecjoloewtgkibRGjs48jrfyPRWNMHaPQjrb89lHCtdEsJn9QHeB8S37IumA8yRBG4mPayILPaDhyHUafxHsjBQLQDByk+TTzjrpZLMax4pn4WU1BdoduOQ09FmeEduMc1xZVouIBvDHWmBefdFAo27XxYxeY8fsupvjnZC0MUKrZgiDcO+Yf4RTb77fwf8AHutYaC6Lswjy8oKz/aLCBoDdRmD/AP4hx+ie4ZkITi/D3VA3wdP/AMYJR7Qp864VTLQc1zvyIOo67p1gKLSx0mwDnC5uACRfpCBY5uYsvz8CfpEWRmGdkflkXEiTY7RPIgqaY9DvhmPZUpMcwyI7xA0cDBnnsjC7x+xSfhfBm4cHJm7zsxaTpIuAd9kdS+XcWj6JmwUNaTpk84P3/Oq9xXE6eGpuq1RIaDl6nYdVTQE6m0D6KPFeE08WwU3yGtJNkUzJK9izs12iOMrVQWNDacwQS7nBBtMnTxTevTDRJN/2i8RzvdDcOwDMM0tpMaxmp1l3id1KpVn816f0lcqM1b0Qw4M5jc6/ZX1GE6kidYMBe05HKTqSDby2Pj6ItjXRP57JbNQA2kBNiY5/ZPuzWAY9rg5gdI8vRAOoF7gyfmstRgOEOoNHw3nrKg5vK/JBx0fJe1nBmUaxY1samOS5artLwCq+u57e8TEiFyRyb2gpUtnx97I2Klg8TUpuzU3Oad8pInxGhWh/2wuM92DzAROG4M0asaSrpWF6PcHxGoWzUJLjpMTfbRWYbGmY/wC4D4t/wV5UwTRqI/8AEke8quph2gWabb6+0IqNGcrGlOsNxz6a8hy81N2Op0bl5a3cknyEHxKCwRJI79vCPUj6+qlxrh4xFAtzN+IAQwuAg3Bif0u7uvIqiYlDdtanUZno1G1KZkyDpzaRsQvRUOixfZjs5iaNUPztYP1MzAh40ggai62T3AW3kggifVEFF9I/cdDv/KYMqGCPHXw09ZQOGG4iPqfp1TOm2xPTTnH+EUASdo2zTkCbNIjn3Z90lwYP7HCI3iStNUw+ekW6RIB10+U/XyQ3+iMAa+6HY1UJcU0m+pHKSR5gXQrcSZuJvqbOH38wtK/CPA2hKMaATlkDckj6pZBiV0qjc2Yx0MwR5thxHSfJNqGOESXjkc0H/wDod6NNQVmKgA+V48G306DRdTxJ/c/1j6yp/EofCzUurhwsQQD+kh1/AXb6KeGxMauzbQQPrF0h/wBSCLhrvENcfU3hc2pm1OXa4kf/AGkehR+J6AwNLiK4/a1g2uB46T7qmlVLSfiNNohwvIM8vdC4Boa3uiZkGb052MEz0RdGkTdjgCLOaYDba5ee6OTY0YoeYODodL/T6K+tT05XlKsJVtMZXiZFxN/mj6ppTqZhP51HsnUjS4Wj5txzh3wqry35i4u9b+Vksfic0B1iNLaf0d1v+0XZ4Yh+ZpggGff6r53xSiaTyx9x19wdlCTpmijX4Al1NjtgdOXT38imtKhItySTsfXD6JplxMWMTLf2uJWkwAI1F5v47/yqxYHE8ezKD5KGHxJ2EzAby8UVxKlmho87xA5oSnSvJAjRoMyYtmlaUqGw8NsGxdY5jA630A5uJsJ5BA1OIsae8/xj80SvtXxkmoaVMGxgzDcx8DeOsEJXguG16tUMgiWhxnNlynQmMogxyUZN2NCNm2p49o+XXY/WCVS3i1RzzSbDn200BOxAV3B+BAQSdDGhiRtr0Wo4fgabWvcxjRVDgQSLkWkFI7aHlBRLOCcONODVaA6QAJmTrbotK9jj4ATZVY2kKlFrtMrmPaeRHP1IVuGJMtcdhYWN94STajNRRJRtWD4VzHAQ83E5tB4SuSvj3CqrSHYU5CZD2Zoadw4awdus9FyopyjpxsGMXuz5fhq7QRaZ0J0TAMebjKG89T5LCcD4zncGv1W94cGvZYyPdXXoCS80QfSkQBPkluKwEGbeQv6J1iBVBhsAchr0CX4vGBk/EaGgauOk7ABFsVREpc5hkX566equp4t37SR0N+ov/SqxPFaRswunkxomOaVVeMtZdzyDfu58z/Rth5kJGn5D68zTYXEwbZh0dTPuJlMXPLoLg1rtAdWuB2B1B8licN2ia8kCjUfGsHTqbwB1lPOGcZpOhhgn9hcCR4RPujbQKTY8ZXew94DKf1C4PSdE5w+JtpP5P9JVgXtEgOgHZ2x3OuitouDSR3dYgacwRadCD/C3xC0eNSG+GZLiI3BjnbmqPitMgagkHy2Qv+6tpS50mJAAiZiw9eaSdmsZUrVHseMrgZPmZRjyJ9E+TiphnFcWGAueYCwXFu08vAaBAH8r6l2p4C2vhntAh0SOci6+CuoOLjINiQfI3CbHeyb0tF3+4VHGZgb+qtZxUt07x66em6PwXY/F1qPx6dIupzFtbcgl1ThzmGHtc08nAhZ4gWQdh+PVbBgvyACdcM42XkNdVAcSAA0zrYS6zR6rMPaI6cualw/BOdneG5msEu6DQeN1Nxi0Vtpn06hxF1MhtRryD+vM19MRzLHEepTChWpVIfTfnLZhzXkEc7Huu9PVYfszxBjmGnVyAAmJEHKdb7bD1TU8CZka6XFzS6MsHK2xEwbzInxCjk46Y670bWjjAAQ8xH6n28bR3Qg+G8SB7odnILocPlIDjljyP8LD4/B1GZhOcANzHNMkzPhqbdAmHAcBXDWva0NYflLntaSBbciRO6V8jatFVJxVH0zBYckDvwDEx7Sst2x4NSc+aRcXAHMdvJaLhLKgaGvZeJmZHkQSEp7X5qVE1XAahgYCA503sdNk6arZCO5bZguB8RGExJDr03CHRPrbkvoFHGNgZYLTBB1mdDKxfavheHZXayk50/BZUYDBDg6+cu1cTIsk+Dx1amG/CJcxxjI4aO2tt0jVGUmuikJRu60fVKVbM4DzPgP7hAcR4rSa/wCG1wNQg22aNp5LOUqGLZQfXxFanRDRJil3zyaHEwNbWUuyXZarxKK4zU6c95xPedvER4HN1CzzqjSlCT0G8I7IkYhxlwpw12bNIEmCCI8dFscRh6wc4Mpta50NaXDuZGiQXFup6DmtVgeCU2saDmMDaw8eZNtZQHEqL2vDWkZbkOcD3f8AjM2H9JZwlGNsnCdyA28OeWsBDWwRF4voYGpt7phgqcuDgDMgSCIOXmNQOqi1rhGZjQ63/cEHu6kaTsLohkgOe0kmJgGA8G5i3zW2Uk29/wDdDuT6IcQLm5Gg5c7yNM0yC6G3gGx1ReFoljnWGchpJNyANL+M+hVeCANEVGsufkDtZ0kk+dztK84VVa8mpYkg3Bzf8bHlMpopZp+v2/P4Ed016BOOptkZiRbUGJK5RqNLjLoLdAC2dN562XKsk27SX0Jqkuz4vxbsix4zMpgwZi4aehI0lLhwnE4d4NEF9AwcpIlh3YfDYr6bia+YspNDmgkgNpiWM/8AOLz4qTeEkOl1WZ+YFouIt5p/iRZfw9syXDeJgkNewsJ/dz8U9x2DY9sOaCCIg7pfxbCOzZQ0uBmCGz7aFHYKsTQYXgh4lrgbHunWE8ZI0oLTR8n7W9mq1KqRSBNB12xo3m10bzKRt4d8O5YXH/lIaP8A11PmfJfasXUBBEapPxXs+x7Qc8k8xEeKMuRIHwo9yPlWID3iHOhmzRZvk0WJ6r2jULe7T7s2JGvr+DxW+HY3Kwuec9R1mhugAvHTZZfH8HfRzF4ytsPCT/ST4nkJhHyJYbtHXot7rgQ0Q2RJkmASdefoiaHa2pWqZXNZ0OU/dLsFwerWY99Fj3NAzOcAcgDQSe8bKWFY+QBReTza0/ZLKq6CrT7HeArPdX7x7rRp9Vp+yMnFvqOENDQPEqHBOFVYFV2GfTc0CA4A5hvImVseH1sK7K2rT+A+p8smJJ0gzHkVLjaU96HlLWth+GLXzBBjlt4jkkVXs9SYajvhNOYlxI0B8Nk0d2ZqsxDa1Oo0hogsdLZBO5HRHY+pUsGhjP3SQ4+HKOqfklPeQlQtYuxfwXEVKdNwewMaP1gQ2OYSviNGji6vw3AZmAOAI1aR84O+q1r69XKwBgLD+2PY6+CV4XDhz3OLAxwBaDFwJ0/pQ5VNrFNhg4rYld2MwlR4D6bYi3+RogOMf9PG0hmwgMOhj+8HNYJ1INxutFxTC1YBZVdlAh4gS7NpB/SRzTLCBjKIr02n4uU90XcbTkcJv4FNxvw4MWV3kgSj/wBNMAyhlZTJcW//AJMxLi7UkkGCOmiUYLszjKsknDU2Om5bDgJghuQkgEAWLgtBhhbM0PovcMxpB7g0OMzLQSADrzuq+G8QOYUy0ZpuWutfWf3XtzVZyhKr/P8AYqclYjd/0/pUheuKrzEhtMNbF72JOp1JkpNU7INFQZagDcwzNghwG4FjEwdV9BqY+kXFhqNYQRmDm5J2EGIIUOFsrfGLqoZ8O4pmk4PDQDLczjBJMcoGnVQlFSlS6+pWE2lbB+C8Eo0jmpB+WIhzs4HPKYCJqUmVHOa1wzAEQCzMJ3yls+d0Xi67WVWgPbFTM5wkl2YEXaIsL32Uvg0YylrSPmJMZiZ+adZ5Kibi61RNq1ZkMZ2cpUn1K1f4rw4NbmguIYwGGAU2jKNTcDVZnh3ZQ1HGqDGHrB5YHF/cj9JMdyoNcsg8l9LwuNqZnfEpOYGuIa495rmz3T3XHKYNzoSEQ/RzgGgGC4gakaGOcQJ1QtS2mNbjoxHDexZbBxFSpiHNyubTc8PJcRAcS6zGjQE3MHVa/hLDh6b34h9KkxxaQAYDYbGXMYzGYFheFGjimludgzXhzyLDYdSB0VVM4Wu9grNBqNJIffU7a3b0uE6lFdNX5X1/Yu32nQfR402oXtpAyyA4uBbBO2UwZ8VL4QqMLSS5zmw4ydpE5tjfUBAYKg5r2mQQDEAOmNNxpCbcQxIAgHW1tQlhOUlfIaSSfhEpztJh51JBcAfX92+o0R/DaznNc1hZmbHdIgAEiTA5iY2VXFadOnT+I6rAsJMlt9BAv6KFH4dRjqlEClXYJNnAOsDeYL2O0BUOOEoy39L+3uUk8l/X3GVbHtFVtPvQAYjQkQIdGliI0knoqcdSfIs0NicrRDxFxOxXlPGNq/DPfD+652WzYjef8omtTl2adN9/BdElmn57J3iDUsY5wsCG7TY+h0C5V4fiDPiEPhtjc6agag3K5ZSb6kBx9gTA5g2ahp5/mloIEG7b7mBqux1UVGB7bEXJiRE7nadir2YcuANnRYmbm5+/uq6+BaQW5i20dyIiQYIKL4/DVCqe7B6XebIJAmAd5Onuk1Wm91RvcdBJbDoDi6NAJlwi86IniFEU8gc9r2BzQcwLQDPdOpuOacUMOXZHufTs+5DmuEEETIuDcHZT41br0K5Yq/Uy/wDtVUGoXNAZPzOIYxpFiC51ttQr8AW6F7agO9OHNG1nEQfGIWn4j2aZWeH1HZrQG6tETBgyJvqIQFPs7le57XzSy5H0wGkERMtIhzSPzpSfHyL9oXzKS2CUsJIkt7hNiTcbSYHyoLEcPZUoveaDKlJrpvD5ymC74ZF2jzWow9em5oyOBaALjSEqqUGvcx01KYBOZjSBIBNo3nWxGsJX5UTT9QDA4VhcKuJDi39FMk5RE6M+UeAhMcO3DucWMa4OP6cxAYJ1sdeisbJHw6TRABLhEE32G06+KpwnDXvaXR3QS10G4IE6FZKa0t/IzaZzuHfDewS+4c7O55dcaMIOusyvcLgw2m4ViX0nAGbOe0mx12urHUHFuUEZhZrjMHWJGs6KfEXPYGBzWkGBYmDNiCMpuJKlShcmh03LSB+EYo0T8MOe+TDWvMwI0bIsLfLNtkZxSs57c4aGtbclxIibG0XFtbITBvd8ZzXUXMLe8H5TlI0s7QH016JnRqMeHU3wcwhzSNRyjcJ23KGLYvUrAuHcWGQgutMA2c0tNhB2uicThmTd4mxudLCLIOvgsPRILRky3NjlFobroQGj+FZh8UCQ+m1rs4n4hAloaO6Oc3jyU468PI06GavcTuIdymHVKlUsgghrRJB2Ni7w0Q2DrNyEspuptBmamaTAAaQ3mbAAmyJGMEO+GXPrAFzmW+JA11geHPZC1SKndrA5XRLRmJ5jNGhPpZGfLFO1+fM0YNqn+fIPqYY1LEVGgEXYQQ624FwdQq8TwFgZ8Rpy1acvEEgPyyQ0krqdBzQKjaj3yPkADZk/N1d0sjP9cYEgGTBa4tmN9PZPcHuSFWS6ZVg8bSxDe+wB36mvAMc42IS93YtrABhXfCMnvB7wRN/0HvDoR7JmzhbSHAkwdgYtt0m8KihhPgQH1qhYJykkAAftcd4i2iRRlaU0v5uh1PG8X8htSYHAG46EofGvgd1rXEEd2QLaagFVV8bSe3K406gOzocI6HZVFvcLWCBaMpAgHWOoGirOaSpMmley/A4io8gBrmg2yvFx57hV8Qpmo0hstfBDTIIbNichBHNTGMp0xLXF2gIdqI38ealh8FSeSZcS4EXdcA3gbt1lCKTjitv+fsFtp2XYDANZTgnuiBYZRbohyG3IbJFwTr4AaC1kDloikWPfU+cxMulzTIv0I3XYWq6JJAm5jRTfKkkv7GUG2GY6u/MzIJABm8X2+qAq4hzGZiBmvYnbkDzNh5o1pa4Ah2v7TqgcdVa1zXExlgDNpMzPjp6KM+STd2UjFdDGjixVcCxp7ouSILc0d2/goYlr5cGuM7TshncQ+Jo8yL209FJ7ADnaC+ppBOVquuRT3+fQm4uLK+Gs+E1xcXPP7WkkE9AdCmbMC5zhUquIEQKQIyid3bly5tSADAndC1OK3HeBBMWT+CCpi3KTtF9ctPdLRlGi5QMuNhPsuQv2s2xewuDi1pygaQL6zc7orK50uc6TzheLk0NrYktHj6pA/j+/FV4elLiJIynnJJtcr1clrxUG6RPEiHAyZAO/NFYKm4MD83zgSA0AamDzlcuVVFXQt6A8PSbRHcY0EyZAvJJk+arwXfcSReYneINp20C8XLn5HU0l0UjuLbOxPET8QNaMsHUHW2/NE8L4o8uM3mx8iuXJIcs3PvzGcFQXwgh73uIuHQDrCu4jhCSHNcQWExu0zs5u/lB6rly7OJXxqyMtPQLw7izqjSHtBvl/mFdgnZahEAxudY/CuXKcJyaTY8kk2kQ7SYYVGlny5ozkaubN29JAieRWVwOJaK/wqbMjdCJlpGU6CLGwuuXKP6xf5Cv6fcX7Id8O4MKdR9UPc59QAguuWta2MmveFhrdE0K47tvmPPS3PdcuTJKNV+dCybdtnvFcBULZp1nU4vGUOB6XgoXh7W1aLS5jQDqGiBqdOS5cqOEcxVJ4k+J4T4VN1Wm5zXMbIuSCB+kg7Je/i/x6ZD2CMokTIMrly5P1LxlS6otxpONvsGxn/bY3IA1uTNlAtbbwTvhXD2kaukgHXSbgAbQuXIfpoqU2n7G5XUFXuW8WwLcpb+lxAIN9bSDsVZhMGKVIEEktGrrkxzO65cu2UIptpEMnihZxXLkLy2SHFwk6F1ig6dQupnTwIkeB5r1cuSe3s6OPoetog05gAxtYJZUwjahDXCQSSfJcuVOSK0Tg3sngcO0CwAykiRuBpKsNc58o9Vy5MkowVCSbcnZdREu71xGisNFuzQLrlyZJOOwNnrasWFguXLkbMj//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292934"/>
              </a:solidFill>
            </a:endParaRPr>
          </a:p>
        </p:txBody>
      </p:sp>
      <p:pic>
        <p:nvPicPr>
          <p:cNvPr id="3077" name="Picture 5"/>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838200" y="3276600"/>
            <a:ext cx="33528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800600" y="3276600"/>
            <a:ext cx="3755285" cy="21336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7559819-7A2B-448C-BDF3-5CA5546430B6}"/>
              </a:ext>
            </a:extLst>
          </p:cNvPr>
          <p:cNvSpPr txBox="1"/>
          <p:nvPr/>
        </p:nvSpPr>
        <p:spPr>
          <a:xfrm>
            <a:off x="2438400" y="5410200"/>
            <a:ext cx="1790875"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courtesy of Pixabay.com</a:t>
            </a:r>
          </a:p>
        </p:txBody>
      </p:sp>
      <p:sp>
        <p:nvSpPr>
          <p:cNvPr id="11" name="TextBox 10">
            <a:extLst>
              <a:ext uri="{FF2B5EF4-FFF2-40B4-BE49-F238E27FC236}">
                <a16:creationId xmlns:a16="http://schemas.microsoft.com/office/drawing/2014/main" id="{7C49EB83-26CB-45D5-A264-6E61AF7BB05D}"/>
              </a:ext>
            </a:extLst>
          </p:cNvPr>
          <p:cNvSpPr txBox="1"/>
          <p:nvPr/>
        </p:nvSpPr>
        <p:spPr>
          <a:xfrm>
            <a:off x="6781800" y="5410200"/>
            <a:ext cx="1790875"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courtesy of Pixabay.com</a:t>
            </a:r>
          </a:p>
        </p:txBody>
      </p:sp>
      <p:sp>
        <p:nvSpPr>
          <p:cNvPr id="12" name="TextBox 11"/>
          <p:cNvSpPr txBox="1"/>
          <p:nvPr/>
        </p:nvSpPr>
        <p:spPr>
          <a:xfrm>
            <a:off x="685800" y="5626894"/>
            <a:ext cx="8077200" cy="954107"/>
          </a:xfrm>
          <a:prstGeom prst="rect">
            <a:avLst/>
          </a:prstGeom>
          <a:noFill/>
        </p:spPr>
        <p:txBody>
          <a:bodyPr wrap="square" rtlCol="0">
            <a:spAutoFit/>
          </a:bodyPr>
          <a:lstStyle/>
          <a:p>
            <a:r>
              <a:rPr lang="en-US" sz="2800" dirty="0">
                <a:latin typeface="Calibri" pitchFamily="34" charset="0"/>
              </a:rPr>
              <a:t>Grams of food mice consume per day: </a:t>
            </a:r>
            <a:r>
              <a:rPr lang="en-US" sz="2800" b="1" i="1" dirty="0">
                <a:latin typeface="Calibri" pitchFamily="34" charset="0"/>
              </a:rPr>
              <a:t>x</a:t>
            </a:r>
            <a:r>
              <a:rPr lang="en-US" sz="2800" b="1" dirty="0">
                <a:latin typeface="Calibri" pitchFamily="34" charset="0"/>
              </a:rPr>
              <a:t> variable</a:t>
            </a:r>
          </a:p>
          <a:p>
            <a:r>
              <a:rPr lang="en-US" sz="2800" dirty="0">
                <a:latin typeface="Calibri" pitchFamily="34" charset="0"/>
              </a:rPr>
              <a:t>Daily growth rate of mice: </a:t>
            </a:r>
            <a:r>
              <a:rPr lang="en-US" sz="2800" b="1" i="1" dirty="0">
                <a:latin typeface="Calibri" pitchFamily="34" charset="0"/>
              </a:rPr>
              <a:t>y</a:t>
            </a:r>
            <a:r>
              <a:rPr lang="en-US" sz="2800" b="1" dirty="0">
                <a:latin typeface="Calibri" pitchFamily="34" charset="0"/>
              </a:rPr>
              <a:t> variable</a:t>
            </a:r>
            <a:endParaRPr lang="en-US" b="1" dirty="0">
              <a:latin typeface="Calibri" pitchFamily="34" charset="0"/>
            </a:endParaRPr>
          </a:p>
        </p:txBody>
      </p:sp>
    </p:spTree>
    <p:extLst>
      <p:ext uri="{BB962C8B-B14F-4D97-AF65-F5344CB8AC3E}">
        <p14:creationId xmlns:p14="http://schemas.microsoft.com/office/powerpoint/2010/main" val="57609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Controlled versus Uncontrolled Variables</a:t>
            </a:r>
          </a:p>
        </p:txBody>
      </p:sp>
      <p:sp>
        <p:nvSpPr>
          <p:cNvPr id="3" name="Content Placeholder 2"/>
          <p:cNvSpPr>
            <a:spLocks noGrp="1"/>
          </p:cNvSpPr>
          <p:nvPr>
            <p:ph idx="1"/>
          </p:nvPr>
        </p:nvSpPr>
        <p:spPr>
          <a:xfrm>
            <a:off x="609600" y="1371600"/>
            <a:ext cx="8077200" cy="4876800"/>
          </a:xfrm>
        </p:spPr>
        <p:txBody>
          <a:bodyPr>
            <a:noAutofit/>
          </a:bodyPr>
          <a:lstStyle/>
          <a:p>
            <a:pPr marL="365760" indent="-365760">
              <a:spcBef>
                <a:spcPts val="1200"/>
              </a:spcBef>
            </a:pPr>
            <a:r>
              <a:rPr lang="en-US" sz="3000" dirty="0"/>
              <a:t>Some </a:t>
            </a:r>
            <a:r>
              <a:rPr lang="en-US" sz="3000" i="1" dirty="0"/>
              <a:t>x</a:t>
            </a:r>
            <a:r>
              <a:rPr lang="en-US" sz="3000" dirty="0"/>
              <a:t> variables are easily controlled, such as the water temperature of a fish tank or the amount of food mice are fed.</a:t>
            </a:r>
          </a:p>
          <a:p>
            <a:pPr marL="365760" indent="-365760">
              <a:spcBef>
                <a:spcPts val="1200"/>
              </a:spcBef>
            </a:pPr>
            <a:r>
              <a:rPr lang="en-US" sz="3000" dirty="0"/>
              <a:t>Other </a:t>
            </a:r>
            <a:r>
              <a:rPr lang="en-US" sz="3000" i="1" dirty="0"/>
              <a:t>x</a:t>
            </a:r>
            <a:r>
              <a:rPr lang="en-US" sz="3000" dirty="0"/>
              <a:t> variables can’t be controlled; they can only be observed. This is especially the case when time is the </a:t>
            </a:r>
            <a:r>
              <a:rPr lang="en-US" sz="3000" i="1" dirty="0"/>
              <a:t>x</a:t>
            </a:r>
            <a:r>
              <a:rPr lang="en-US" sz="3000" dirty="0"/>
              <a:t> variable.</a:t>
            </a:r>
          </a:p>
        </p:txBody>
      </p:sp>
    </p:spTree>
    <p:extLst>
      <p:ext uri="{BB962C8B-B14F-4D97-AF65-F5344CB8AC3E}">
        <p14:creationId xmlns:p14="http://schemas.microsoft.com/office/powerpoint/2010/main" val="1415729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001000" cy="990600"/>
          </a:xfrm>
        </p:spPr>
        <p:txBody>
          <a:bodyPr/>
          <a:lstStyle/>
          <a:p>
            <a:r>
              <a:rPr lang="en-US" dirty="0"/>
              <a:t>The Time Variable</a:t>
            </a:r>
          </a:p>
        </p:txBody>
      </p:sp>
      <p:sp>
        <p:nvSpPr>
          <p:cNvPr id="3" name="Content Placeholder 2"/>
          <p:cNvSpPr>
            <a:spLocks noGrp="1"/>
          </p:cNvSpPr>
          <p:nvPr>
            <p:ph idx="1"/>
          </p:nvPr>
        </p:nvSpPr>
        <p:spPr>
          <a:xfrm>
            <a:off x="685800" y="1447800"/>
            <a:ext cx="8001000" cy="4876800"/>
          </a:xfrm>
        </p:spPr>
        <p:txBody>
          <a:bodyPr/>
          <a:lstStyle/>
          <a:p>
            <a:pPr marL="0" indent="0">
              <a:spcBef>
                <a:spcPts val="0"/>
              </a:spcBef>
              <a:buNone/>
            </a:pPr>
            <a:r>
              <a:rPr lang="en-US" sz="3200" dirty="0"/>
              <a:t>Keep in mind that time isn’t automatically the </a:t>
            </a:r>
            <a:r>
              <a:rPr lang="en-US" sz="3200" i="1" dirty="0"/>
              <a:t>x</a:t>
            </a:r>
            <a:r>
              <a:rPr lang="en-US" sz="3200" dirty="0"/>
              <a:t> variable (cause). Under some conditions or treatments, it can be the </a:t>
            </a:r>
            <a:r>
              <a:rPr lang="en-US" sz="3200" i="1" dirty="0"/>
              <a:t>y</a:t>
            </a:r>
            <a:r>
              <a:rPr lang="en-US" sz="3200" dirty="0"/>
              <a:t> variable (effect).</a:t>
            </a:r>
            <a:endParaRPr lang="en-US" b="1" dirty="0"/>
          </a:p>
          <a:p>
            <a:pPr marL="731520" indent="-365760">
              <a:spcBef>
                <a:spcPts val="1200"/>
              </a:spcBef>
            </a:pPr>
            <a:r>
              <a:rPr lang="en-US" sz="3200" dirty="0"/>
              <a:t>When might time be a dependent (</a:t>
            </a:r>
            <a:r>
              <a:rPr lang="en-US" sz="3200" i="1" dirty="0"/>
              <a:t>y</a:t>
            </a:r>
            <a:r>
              <a:rPr lang="en-US" sz="3200" dirty="0"/>
              <a:t>) variable?</a:t>
            </a:r>
          </a:p>
          <a:p>
            <a:pPr marL="731520" indent="-365760">
              <a:spcBef>
                <a:spcPts val="1200"/>
              </a:spcBef>
            </a:pPr>
            <a:r>
              <a:rPr lang="en-US" sz="3200" dirty="0"/>
              <a:t>Can you give some examples?</a:t>
            </a:r>
          </a:p>
        </p:txBody>
      </p:sp>
    </p:spTree>
    <p:extLst>
      <p:ext uri="{BB962C8B-B14F-4D97-AF65-F5344CB8AC3E}">
        <p14:creationId xmlns:p14="http://schemas.microsoft.com/office/powerpoint/2010/main" val="2638692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600" y="304800"/>
            <a:ext cx="8077200" cy="990600"/>
          </a:xfrm>
        </p:spPr>
        <p:txBody>
          <a:bodyPr>
            <a:normAutofit/>
          </a:bodyPr>
          <a:lstStyle/>
          <a:p>
            <a:r>
              <a:rPr lang="en-US" dirty="0"/>
              <a:t>Identify the </a:t>
            </a:r>
            <a:r>
              <a:rPr lang="en-US" i="1" dirty="0"/>
              <a:t>x</a:t>
            </a:r>
            <a:r>
              <a:rPr lang="en-US" dirty="0"/>
              <a:t> and </a:t>
            </a:r>
            <a:r>
              <a:rPr lang="en-US" i="1" dirty="0"/>
              <a:t>y</a:t>
            </a:r>
            <a:r>
              <a:rPr lang="en-US" dirty="0"/>
              <a:t> Variables</a:t>
            </a: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352800" y="2286000"/>
            <a:ext cx="5378824"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77EF84AA-2D2A-44E1-A91A-7273E548CFFE}"/>
              </a:ext>
            </a:extLst>
          </p:cNvPr>
          <p:cNvSpPr txBox="1"/>
          <p:nvPr/>
        </p:nvSpPr>
        <p:spPr>
          <a:xfrm>
            <a:off x="7010400" y="5334000"/>
            <a:ext cx="1790875"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courtesy of Pixabay.com</a:t>
            </a:r>
          </a:p>
        </p:txBody>
      </p:sp>
      <p:sp>
        <p:nvSpPr>
          <p:cNvPr id="9" name="Rectangle 8"/>
          <p:cNvSpPr/>
          <p:nvPr/>
        </p:nvSpPr>
        <p:spPr>
          <a:xfrm>
            <a:off x="609600" y="1219200"/>
            <a:ext cx="7848600" cy="2362185"/>
          </a:xfrm>
          <a:prstGeom prst="rect">
            <a:avLst/>
          </a:prstGeom>
        </p:spPr>
        <p:txBody>
          <a:bodyPr wrap="square">
            <a:spAutoFit/>
          </a:bodyPr>
          <a:lstStyle/>
          <a:p>
            <a:r>
              <a:rPr lang="en-US" sz="2800" dirty="0">
                <a:latin typeface="Calibri" pitchFamily="34" charset="0"/>
              </a:rPr>
              <a:t>What are the independent (</a:t>
            </a:r>
            <a:r>
              <a:rPr lang="en-US" sz="2800" i="1" dirty="0">
                <a:latin typeface="Calibri" pitchFamily="34" charset="0"/>
              </a:rPr>
              <a:t>x</a:t>
            </a:r>
            <a:r>
              <a:rPr lang="en-US" sz="2800" dirty="0">
                <a:latin typeface="Calibri" pitchFamily="34" charset="0"/>
              </a:rPr>
              <a:t>) and dependent (</a:t>
            </a:r>
            <a:r>
              <a:rPr lang="en-US" sz="2800" i="1" dirty="0">
                <a:latin typeface="Calibri" pitchFamily="34" charset="0"/>
              </a:rPr>
              <a:t>y</a:t>
            </a:r>
            <a:r>
              <a:rPr lang="en-US" sz="2800" dirty="0">
                <a:latin typeface="Calibri" pitchFamily="34" charset="0"/>
              </a:rPr>
              <a:t>) variables in this scenario?</a:t>
            </a:r>
          </a:p>
          <a:p>
            <a:pPr marL="731520" indent="-365760">
              <a:spcBef>
                <a:spcPts val="600"/>
              </a:spcBef>
              <a:buFont typeface="Arial" pitchFamily="34" charset="0"/>
              <a:buChar char="•"/>
            </a:pPr>
            <a:r>
              <a:rPr lang="en-US" sz="2800" dirty="0">
                <a:latin typeface="Calibri" pitchFamily="34" charset="0"/>
              </a:rPr>
              <a:t>Year</a:t>
            </a:r>
          </a:p>
          <a:p>
            <a:pPr marL="731520" indent="-365760">
              <a:spcBef>
                <a:spcPts val="300"/>
              </a:spcBef>
              <a:buFont typeface="Arial" pitchFamily="34" charset="0"/>
              <a:buChar char="•"/>
            </a:pPr>
            <a:r>
              <a:rPr lang="en-US" sz="2800" dirty="0">
                <a:latin typeface="Calibri" pitchFamily="34" charset="0"/>
              </a:rPr>
              <a:t>Size of deer </a:t>
            </a:r>
            <a:br>
              <a:rPr lang="en-US" sz="2800" dirty="0">
                <a:latin typeface="Calibri" pitchFamily="34" charset="0"/>
              </a:rPr>
            </a:br>
            <a:r>
              <a:rPr lang="en-US" sz="2800" dirty="0">
                <a:latin typeface="Calibri" pitchFamily="34" charset="0"/>
              </a:rPr>
              <a:t>population</a:t>
            </a:r>
          </a:p>
        </p:txBody>
      </p:sp>
      <p:sp>
        <p:nvSpPr>
          <p:cNvPr id="10" name="TextBox 9"/>
          <p:cNvSpPr txBox="1"/>
          <p:nvPr/>
        </p:nvSpPr>
        <p:spPr>
          <a:xfrm>
            <a:off x="685800" y="5626894"/>
            <a:ext cx="8077200" cy="954107"/>
          </a:xfrm>
          <a:prstGeom prst="rect">
            <a:avLst/>
          </a:prstGeom>
          <a:noFill/>
        </p:spPr>
        <p:txBody>
          <a:bodyPr wrap="square" rtlCol="0">
            <a:spAutoFit/>
          </a:bodyPr>
          <a:lstStyle/>
          <a:p>
            <a:r>
              <a:rPr lang="en-US" sz="2800" dirty="0">
                <a:latin typeface="Calibri" pitchFamily="34" charset="0"/>
              </a:rPr>
              <a:t>Year: </a:t>
            </a:r>
            <a:r>
              <a:rPr lang="en-US" sz="2800" b="1" i="1" dirty="0">
                <a:latin typeface="Calibri" pitchFamily="34" charset="0"/>
              </a:rPr>
              <a:t>x</a:t>
            </a:r>
            <a:r>
              <a:rPr lang="en-US" sz="2800" b="1" dirty="0">
                <a:latin typeface="Calibri" pitchFamily="34" charset="0"/>
              </a:rPr>
              <a:t> variable</a:t>
            </a:r>
          </a:p>
          <a:p>
            <a:r>
              <a:rPr lang="en-US" sz="2800" dirty="0">
                <a:latin typeface="Calibri" pitchFamily="34" charset="0"/>
              </a:rPr>
              <a:t>Size of deer population: </a:t>
            </a:r>
            <a:r>
              <a:rPr lang="en-US" sz="2800" b="1" i="1" dirty="0">
                <a:latin typeface="Calibri" pitchFamily="34" charset="0"/>
              </a:rPr>
              <a:t>y</a:t>
            </a:r>
            <a:r>
              <a:rPr lang="en-US" sz="2800" b="1" dirty="0">
                <a:latin typeface="Calibri" pitchFamily="34" charset="0"/>
              </a:rPr>
              <a:t> variable</a:t>
            </a:r>
            <a:endParaRPr lang="en-US" b="1" dirty="0">
              <a:latin typeface="Calibri" pitchFamily="34" charset="0"/>
            </a:endParaRPr>
          </a:p>
        </p:txBody>
      </p:sp>
    </p:spTree>
    <p:extLst>
      <p:ext uri="{BB962C8B-B14F-4D97-AF65-F5344CB8AC3E}">
        <p14:creationId xmlns:p14="http://schemas.microsoft.com/office/powerpoint/2010/main" val="112853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dirty="0"/>
              <a:t>Trends in Reflections</a:t>
            </a:r>
          </a:p>
        </p:txBody>
      </p:sp>
      <p:graphicFrame>
        <p:nvGraphicFramePr>
          <p:cNvPr id="6" name="Content Placeholder 4"/>
          <p:cNvGraphicFramePr>
            <a:graphicFrameLocks/>
          </p:cNvGraphicFramePr>
          <p:nvPr>
            <p:extLst/>
          </p:nvPr>
        </p:nvGraphicFramePr>
        <p:xfrm>
          <a:off x="533400" y="1295400"/>
          <a:ext cx="8077200" cy="5122823"/>
        </p:xfrm>
        <a:graphic>
          <a:graphicData uri="http://schemas.openxmlformats.org/drawingml/2006/table">
            <a:tbl>
              <a:tblPr firstRow="1" bandRow="1">
                <a:tableStyleId>{5C22544A-7EE6-4342-B048-85BDC9FD1C3A}</a:tableStyleId>
              </a:tblPr>
              <a:tblGrid>
                <a:gridCol w="4218552">
                  <a:extLst>
                    <a:ext uri="{9D8B030D-6E8A-4147-A177-3AD203B41FA5}">
                      <a16:colId xmlns:a16="http://schemas.microsoft.com/office/drawing/2014/main" val="20000"/>
                    </a:ext>
                  </a:extLst>
                </a:gridCol>
                <a:gridCol w="3858648">
                  <a:extLst>
                    <a:ext uri="{9D8B030D-6E8A-4147-A177-3AD203B41FA5}">
                      <a16:colId xmlns:a16="http://schemas.microsoft.com/office/drawing/2014/main" val="20001"/>
                    </a:ext>
                  </a:extLst>
                </a:gridCol>
              </a:tblGrid>
              <a:tr h="378815">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846028">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980486">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532264">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756375">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980486">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63094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58811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0"/>
            <a:ext cx="8077200" cy="4876800"/>
          </a:xfrm>
        </p:spPr>
        <p:txBody>
          <a:bodyPr>
            <a:normAutofit/>
          </a:bodyPr>
          <a:lstStyle/>
          <a:p>
            <a:pPr marL="0" indent="0">
              <a:spcBef>
                <a:spcPts val="600"/>
              </a:spcBef>
              <a:buNone/>
            </a:pPr>
            <a:r>
              <a:rPr lang="en-US" sz="2800" dirty="0"/>
              <a:t>What are the independent (</a:t>
            </a:r>
            <a:r>
              <a:rPr lang="en-US" sz="2800" i="1" dirty="0"/>
              <a:t>x</a:t>
            </a:r>
            <a:r>
              <a:rPr lang="en-US" sz="2800" dirty="0"/>
              <a:t>) and dependent (</a:t>
            </a:r>
            <a:r>
              <a:rPr lang="en-US" sz="2800" i="1" dirty="0"/>
              <a:t>y</a:t>
            </a:r>
            <a:r>
              <a:rPr lang="en-US" sz="2800" dirty="0"/>
              <a:t>) variables in this scenario?</a:t>
            </a:r>
          </a:p>
          <a:p>
            <a:pPr marL="731520" indent="-365760">
              <a:spcBef>
                <a:spcPts val="300"/>
              </a:spcBef>
            </a:pPr>
            <a:r>
              <a:rPr lang="en-US" sz="2800" dirty="0"/>
              <a:t>Time to experience total pain relief </a:t>
            </a:r>
          </a:p>
          <a:p>
            <a:pPr marL="731520" indent="-365760">
              <a:spcBef>
                <a:spcPts val="300"/>
              </a:spcBef>
            </a:pPr>
            <a:r>
              <a:rPr lang="en-US" sz="2800" dirty="0"/>
              <a:t>Dosage of ibuprofen</a:t>
            </a:r>
          </a:p>
        </p:txBody>
      </p:sp>
      <p:grpSp>
        <p:nvGrpSpPr>
          <p:cNvPr id="2" name="Group 1">
            <a:extLst>
              <a:ext uri="{FF2B5EF4-FFF2-40B4-BE49-F238E27FC236}">
                <a16:creationId xmlns:a16="http://schemas.microsoft.com/office/drawing/2014/main" id="{87CEB26A-44E3-40E5-8AA4-F13DD5B53D31}"/>
              </a:ext>
            </a:extLst>
          </p:cNvPr>
          <p:cNvGrpSpPr/>
          <p:nvPr/>
        </p:nvGrpSpPr>
        <p:grpSpPr>
          <a:xfrm>
            <a:off x="2800803" y="3536840"/>
            <a:ext cx="2635554" cy="1721126"/>
            <a:chOff x="3353706" y="3420767"/>
            <a:chExt cx="2635554" cy="1721126"/>
          </a:xfrm>
        </p:grpSpPr>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353706" y="3587005"/>
              <a:ext cx="2494844"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061FE687-1B79-4C1A-8517-6A39A1BCA23A}"/>
                </a:ext>
              </a:extLst>
            </p:cNvPr>
            <p:cNvSpPr txBox="1"/>
            <p:nvPr/>
          </p:nvSpPr>
          <p:spPr>
            <a:xfrm>
              <a:off x="4419600" y="4895672"/>
              <a:ext cx="1569660"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Courtesy of Wikimedia.org</a:t>
              </a:r>
            </a:p>
          </p:txBody>
        </p:sp>
        <p:sp>
          <p:nvSpPr>
            <p:cNvPr id="9" name="TextBox 8">
              <a:extLst>
                <a:ext uri="{FF2B5EF4-FFF2-40B4-BE49-F238E27FC236}">
                  <a16:creationId xmlns:a16="http://schemas.microsoft.com/office/drawing/2014/main" id="{AAE81D68-54FD-4E3A-8DF8-BA92DE03BF1E}"/>
                </a:ext>
              </a:extLst>
            </p:cNvPr>
            <p:cNvSpPr txBox="1"/>
            <p:nvPr/>
          </p:nvSpPr>
          <p:spPr>
            <a:xfrm>
              <a:off x="3474013" y="3420767"/>
              <a:ext cx="1143903"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Ibuprofen 3D</a:t>
              </a:r>
            </a:p>
          </p:txBody>
        </p:sp>
      </p:grpSp>
      <p:sp>
        <p:nvSpPr>
          <p:cNvPr id="11" name="Title 1"/>
          <p:cNvSpPr txBox="1">
            <a:spLocks/>
          </p:cNvSpPr>
          <p:nvPr/>
        </p:nvSpPr>
        <p:spPr>
          <a:xfrm>
            <a:off x="609600" y="304800"/>
            <a:ext cx="8077200" cy="990600"/>
          </a:xfrm>
          <a:prstGeom prst="rect">
            <a:avLst/>
          </a:prstGeo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Identify the </a:t>
            </a:r>
            <a:r>
              <a:rPr kumimoji="0" lang="en-US" sz="4000" b="0" i="1"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x</a:t>
            </a:r>
            <a:r>
              <a:rPr kumimoji="0" 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 and </a:t>
            </a:r>
            <a:r>
              <a:rPr kumimoji="0" lang="en-US" sz="4000" b="0" i="1"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y</a:t>
            </a:r>
            <a:r>
              <a:rPr kumimoji="0" 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 Variables</a:t>
            </a:r>
          </a:p>
        </p:txBody>
      </p:sp>
      <p:sp>
        <p:nvSpPr>
          <p:cNvPr id="12" name="TextBox 11"/>
          <p:cNvSpPr txBox="1"/>
          <p:nvPr/>
        </p:nvSpPr>
        <p:spPr>
          <a:xfrm>
            <a:off x="685800" y="5626894"/>
            <a:ext cx="8077200" cy="954107"/>
          </a:xfrm>
          <a:prstGeom prst="rect">
            <a:avLst/>
          </a:prstGeom>
          <a:noFill/>
        </p:spPr>
        <p:txBody>
          <a:bodyPr wrap="square" rtlCol="0">
            <a:spAutoFit/>
          </a:bodyPr>
          <a:lstStyle/>
          <a:p>
            <a:r>
              <a:rPr lang="en-US" sz="2800" dirty="0">
                <a:latin typeface="Calibri" pitchFamily="34" charset="0"/>
              </a:rPr>
              <a:t>Time to experience total pain relief: </a:t>
            </a:r>
            <a:r>
              <a:rPr lang="en-US" sz="2800" b="1" i="1" dirty="0">
                <a:latin typeface="Calibri" pitchFamily="34" charset="0"/>
              </a:rPr>
              <a:t>y</a:t>
            </a:r>
            <a:r>
              <a:rPr lang="en-US" sz="2800" b="1" dirty="0">
                <a:latin typeface="Calibri" pitchFamily="34" charset="0"/>
              </a:rPr>
              <a:t> variable</a:t>
            </a:r>
          </a:p>
          <a:p>
            <a:r>
              <a:rPr lang="en-US" sz="2800" dirty="0">
                <a:latin typeface="Calibri" pitchFamily="34" charset="0"/>
              </a:rPr>
              <a:t>Dosage of ibuprofen: </a:t>
            </a:r>
            <a:r>
              <a:rPr lang="en-US" sz="2800" b="1" i="1" dirty="0">
                <a:latin typeface="Calibri" pitchFamily="34" charset="0"/>
              </a:rPr>
              <a:t>x</a:t>
            </a:r>
            <a:r>
              <a:rPr lang="en-US" sz="2800" b="1" dirty="0">
                <a:latin typeface="Calibri" pitchFamily="34" charset="0"/>
              </a:rPr>
              <a:t> variable</a:t>
            </a:r>
            <a:endParaRPr lang="en-US" b="1" dirty="0">
              <a:latin typeface="Calibri" pitchFamily="34" charset="0"/>
            </a:endParaRPr>
          </a:p>
        </p:txBody>
      </p:sp>
      <p:pic>
        <p:nvPicPr>
          <p:cNvPr id="4" name="Picture 3">
            <a:extLst>
              <a:ext uri="{FF2B5EF4-FFF2-40B4-BE49-F238E27FC236}">
                <a16:creationId xmlns:a16="http://schemas.microsoft.com/office/drawing/2014/main" id="{8EEB0038-E750-41A2-B13E-2FCB2980B7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3316" y="3331611"/>
            <a:ext cx="1752599" cy="1752599"/>
          </a:xfrm>
          <a:prstGeom prst="rect">
            <a:avLst/>
          </a:prstGeom>
        </p:spPr>
      </p:pic>
      <p:grpSp>
        <p:nvGrpSpPr>
          <p:cNvPr id="5" name="Group 4">
            <a:extLst>
              <a:ext uri="{FF2B5EF4-FFF2-40B4-BE49-F238E27FC236}">
                <a16:creationId xmlns:a16="http://schemas.microsoft.com/office/drawing/2014/main" id="{BC737099-9B23-4C6E-8D57-5552616594EE}"/>
              </a:ext>
            </a:extLst>
          </p:cNvPr>
          <p:cNvGrpSpPr/>
          <p:nvPr/>
        </p:nvGrpSpPr>
        <p:grpSpPr>
          <a:xfrm>
            <a:off x="6526312" y="2603038"/>
            <a:ext cx="2274570" cy="2651611"/>
            <a:chOff x="6720040" y="2255526"/>
            <a:chExt cx="2274570" cy="2651611"/>
          </a:xfrm>
        </p:grpSpPr>
        <p:pic>
          <p:nvPicPr>
            <p:cNvPr id="6" name="Picture 5">
              <a:extLst>
                <a:ext uri="{FF2B5EF4-FFF2-40B4-BE49-F238E27FC236}">
                  <a16:creationId xmlns:a16="http://schemas.microsoft.com/office/drawing/2014/main" id="{7D0B75AD-EDFC-4771-854C-37698492C9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20040" y="2255526"/>
              <a:ext cx="2203847" cy="2286000"/>
            </a:xfrm>
            <a:prstGeom prst="rect">
              <a:avLst/>
            </a:prstGeom>
          </p:spPr>
        </p:pic>
        <p:sp>
          <p:nvSpPr>
            <p:cNvPr id="13" name="TextBox 12">
              <a:extLst>
                <a:ext uri="{FF2B5EF4-FFF2-40B4-BE49-F238E27FC236}">
                  <a16:creationId xmlns:a16="http://schemas.microsoft.com/office/drawing/2014/main" id="{FD55A2BE-A70E-48CD-A35C-856611B61C5A}"/>
                </a:ext>
              </a:extLst>
            </p:cNvPr>
            <p:cNvSpPr txBox="1"/>
            <p:nvPr/>
          </p:nvSpPr>
          <p:spPr>
            <a:xfrm>
              <a:off x="7529144" y="4660916"/>
              <a:ext cx="146546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Courtesy of Pixabay.com</a:t>
              </a:r>
            </a:p>
          </p:txBody>
        </p:sp>
      </p:grpSp>
      <p:sp>
        <p:nvSpPr>
          <p:cNvPr id="14" name="TextBox 13">
            <a:extLst>
              <a:ext uri="{FF2B5EF4-FFF2-40B4-BE49-F238E27FC236}">
                <a16:creationId xmlns:a16="http://schemas.microsoft.com/office/drawing/2014/main" id="{974B787C-0A4C-4A0B-9BE7-2E1804477441}"/>
              </a:ext>
            </a:extLst>
          </p:cNvPr>
          <p:cNvSpPr txBox="1"/>
          <p:nvPr/>
        </p:nvSpPr>
        <p:spPr>
          <a:xfrm>
            <a:off x="576882" y="5008428"/>
            <a:ext cx="146546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Courtesy of Pixabay.com</a:t>
            </a:r>
          </a:p>
        </p:txBody>
      </p:sp>
    </p:spTree>
    <p:extLst>
      <p:ext uri="{BB962C8B-B14F-4D97-AF65-F5344CB8AC3E}">
        <p14:creationId xmlns:p14="http://schemas.microsoft.com/office/powerpoint/2010/main" val="323033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4108"/>
            <a:ext cx="8077200" cy="990600"/>
          </a:xfrm>
        </p:spPr>
        <p:txBody>
          <a:bodyPr>
            <a:normAutofit/>
          </a:bodyPr>
          <a:lstStyle/>
          <a:p>
            <a:pPr lvl="0">
              <a:defRPr/>
            </a:pPr>
            <a:r>
              <a:rPr lang="en-US" dirty="0"/>
              <a:t>Identify the </a:t>
            </a:r>
            <a:r>
              <a:rPr lang="en-US" i="1" dirty="0"/>
              <a:t>x, y,</a:t>
            </a:r>
            <a:r>
              <a:rPr lang="en-US" dirty="0"/>
              <a:t> and </a:t>
            </a:r>
            <a:r>
              <a:rPr lang="en-US" i="1" dirty="0"/>
              <a:t>n</a:t>
            </a:r>
            <a:r>
              <a:rPr lang="en-US" dirty="0"/>
              <a:t> Variables</a:t>
            </a:r>
          </a:p>
        </p:txBody>
      </p:sp>
      <p:pic>
        <p:nvPicPr>
          <p:cNvPr id="6146"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a:xfrm>
            <a:off x="6248400" y="2438400"/>
            <a:ext cx="2436488" cy="2010103"/>
          </a:xfrm>
        </p:spPr>
      </p:pic>
      <p:sp>
        <p:nvSpPr>
          <p:cNvPr id="4" name="Rectangle 3"/>
          <p:cNvSpPr/>
          <p:nvPr/>
        </p:nvSpPr>
        <p:spPr>
          <a:xfrm>
            <a:off x="609600" y="1524000"/>
            <a:ext cx="8001000" cy="2362185"/>
          </a:xfrm>
          <a:prstGeom prst="rect">
            <a:avLst/>
          </a:prstGeom>
        </p:spPr>
        <p:txBody>
          <a:bodyPr wrap="square">
            <a:spAutoFit/>
          </a:bodyPr>
          <a:lstStyle/>
          <a:p>
            <a:pPr>
              <a:spcBef>
                <a:spcPts val="600"/>
              </a:spcBef>
            </a:pPr>
            <a:r>
              <a:rPr lang="en-US" sz="2800" dirty="0">
                <a:latin typeface="Calibri" pitchFamily="34" charset="0"/>
              </a:rPr>
              <a:t>What are the independent (</a:t>
            </a:r>
            <a:r>
              <a:rPr lang="en-US" sz="2800" i="1" dirty="0">
                <a:latin typeface="Calibri" pitchFamily="34" charset="0"/>
              </a:rPr>
              <a:t>x</a:t>
            </a:r>
            <a:r>
              <a:rPr lang="en-US" sz="2800" dirty="0">
                <a:latin typeface="Calibri" pitchFamily="34" charset="0"/>
              </a:rPr>
              <a:t>), dependent (</a:t>
            </a:r>
            <a:r>
              <a:rPr lang="en-US" sz="2800" i="1" dirty="0">
                <a:latin typeface="Calibri" pitchFamily="34" charset="0"/>
              </a:rPr>
              <a:t>y</a:t>
            </a:r>
            <a:r>
              <a:rPr lang="en-US" sz="2800" dirty="0">
                <a:latin typeface="Calibri" pitchFamily="34" charset="0"/>
              </a:rPr>
              <a:t>), and (</a:t>
            </a:r>
            <a:r>
              <a:rPr lang="en-US" sz="2800" i="1" dirty="0">
                <a:latin typeface="Calibri" pitchFamily="34" charset="0"/>
              </a:rPr>
              <a:t>n</a:t>
            </a:r>
            <a:r>
              <a:rPr lang="en-US" sz="2800" dirty="0">
                <a:latin typeface="Calibri" pitchFamily="34" charset="0"/>
              </a:rPr>
              <a:t>) variables in this scenario?</a:t>
            </a:r>
          </a:p>
          <a:p>
            <a:pPr marL="731520" indent="-365760">
              <a:spcBef>
                <a:spcPts val="300"/>
              </a:spcBef>
              <a:buFont typeface="Arial" pitchFamily="34" charset="0"/>
              <a:buChar char="•"/>
            </a:pPr>
            <a:r>
              <a:rPr lang="en-US" sz="2800" dirty="0">
                <a:latin typeface="Calibri" pitchFamily="34" charset="0"/>
              </a:rPr>
              <a:t>Embryo identification number</a:t>
            </a:r>
          </a:p>
          <a:p>
            <a:pPr marL="731520" indent="-365760">
              <a:spcBef>
                <a:spcPts val="300"/>
              </a:spcBef>
              <a:buFont typeface="Arial" pitchFamily="34" charset="0"/>
              <a:buChar char="•"/>
            </a:pPr>
            <a:r>
              <a:rPr lang="en-US" sz="2800" dirty="0">
                <a:latin typeface="Calibri" pitchFamily="34" charset="0"/>
              </a:rPr>
              <a:t>Size of embryo</a:t>
            </a:r>
          </a:p>
          <a:p>
            <a:pPr marL="731520" indent="-365760">
              <a:spcBef>
                <a:spcPts val="300"/>
              </a:spcBef>
              <a:buFont typeface="Arial" pitchFamily="34" charset="0"/>
              <a:buChar char="•"/>
            </a:pPr>
            <a:r>
              <a:rPr lang="en-US" sz="2800" dirty="0">
                <a:latin typeface="Calibri" pitchFamily="34" charset="0"/>
              </a:rPr>
              <a:t>Time since conception</a:t>
            </a:r>
            <a:r>
              <a:rPr lang="en-US" sz="2800" dirty="0"/>
              <a:t> </a:t>
            </a:r>
          </a:p>
        </p:txBody>
      </p:sp>
      <p:sp>
        <p:nvSpPr>
          <p:cNvPr id="10" name="TextBox 9">
            <a:extLst>
              <a:ext uri="{FF2B5EF4-FFF2-40B4-BE49-F238E27FC236}">
                <a16:creationId xmlns:a16="http://schemas.microsoft.com/office/drawing/2014/main" id="{ABCCA22C-F5E8-4A05-8F14-FD5601370D50}"/>
              </a:ext>
            </a:extLst>
          </p:cNvPr>
          <p:cNvSpPr txBox="1"/>
          <p:nvPr/>
        </p:nvSpPr>
        <p:spPr>
          <a:xfrm>
            <a:off x="6858000" y="4419600"/>
            <a:ext cx="1895071"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courtesy of Wikimedia.org</a:t>
            </a:r>
          </a:p>
        </p:txBody>
      </p:sp>
      <p:sp>
        <p:nvSpPr>
          <p:cNvPr id="11" name="TextBox 10"/>
          <p:cNvSpPr txBox="1"/>
          <p:nvPr/>
        </p:nvSpPr>
        <p:spPr>
          <a:xfrm>
            <a:off x="685800" y="4800600"/>
            <a:ext cx="8153400" cy="1815882"/>
          </a:xfrm>
          <a:prstGeom prst="rect">
            <a:avLst/>
          </a:prstGeom>
          <a:noFill/>
        </p:spPr>
        <p:txBody>
          <a:bodyPr wrap="square" rtlCol="0">
            <a:spAutoFit/>
          </a:bodyPr>
          <a:lstStyle/>
          <a:p>
            <a:r>
              <a:rPr lang="en-US" sz="2800" dirty="0">
                <a:latin typeface="Calibri" pitchFamily="34" charset="0"/>
              </a:rPr>
              <a:t>Embryo identification number: </a:t>
            </a:r>
            <a:r>
              <a:rPr lang="en-US" sz="2800" b="1" i="1" dirty="0">
                <a:latin typeface="Calibri" pitchFamily="34" charset="0"/>
              </a:rPr>
              <a:t>n</a:t>
            </a:r>
            <a:r>
              <a:rPr lang="en-US" sz="2800" b="1" dirty="0">
                <a:latin typeface="Calibri" pitchFamily="34" charset="0"/>
              </a:rPr>
              <a:t> variable </a:t>
            </a:r>
            <a:r>
              <a:rPr lang="en-US" sz="2800" dirty="0">
                <a:latin typeface="Calibri" pitchFamily="34" charset="0"/>
              </a:rPr>
              <a:t>(not included on graph) </a:t>
            </a:r>
          </a:p>
          <a:p>
            <a:r>
              <a:rPr lang="en-US" sz="2800" dirty="0">
                <a:latin typeface="Calibri" pitchFamily="34" charset="0"/>
              </a:rPr>
              <a:t>Size of embryo: </a:t>
            </a:r>
            <a:r>
              <a:rPr lang="en-US" sz="2800" b="1" i="1" dirty="0">
                <a:latin typeface="Calibri" pitchFamily="34" charset="0"/>
              </a:rPr>
              <a:t>y</a:t>
            </a:r>
            <a:r>
              <a:rPr lang="en-US" sz="2800" b="1" dirty="0">
                <a:latin typeface="Calibri" pitchFamily="34" charset="0"/>
              </a:rPr>
              <a:t> variable</a:t>
            </a:r>
          </a:p>
          <a:p>
            <a:r>
              <a:rPr lang="en-US" sz="2800" dirty="0">
                <a:latin typeface="Calibri" pitchFamily="34" charset="0"/>
              </a:rPr>
              <a:t>Time since conception: </a:t>
            </a:r>
            <a:r>
              <a:rPr lang="en-US" sz="2800" b="1" i="1" dirty="0">
                <a:latin typeface="Calibri" pitchFamily="34" charset="0"/>
              </a:rPr>
              <a:t>x</a:t>
            </a:r>
            <a:r>
              <a:rPr lang="en-US" sz="2800" b="1" dirty="0">
                <a:latin typeface="Calibri" pitchFamily="34" charset="0"/>
              </a:rPr>
              <a:t> variable</a:t>
            </a:r>
            <a:endParaRPr lang="en-US" b="1" dirty="0">
              <a:latin typeface="Calibri" pitchFamily="34" charset="0"/>
            </a:endParaRPr>
          </a:p>
        </p:txBody>
      </p:sp>
    </p:spTree>
    <p:extLst>
      <p:ext uri="{BB962C8B-B14F-4D97-AF65-F5344CB8AC3E}">
        <p14:creationId xmlns:p14="http://schemas.microsoft.com/office/powerpoint/2010/main" val="40516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01000" cy="990600"/>
          </a:xfrm>
        </p:spPr>
        <p:txBody>
          <a:bodyPr>
            <a:normAutofit/>
          </a:bodyPr>
          <a:lstStyle/>
          <a:p>
            <a:r>
              <a:rPr lang="en-US" dirty="0"/>
              <a:t>Identify the </a:t>
            </a:r>
            <a:r>
              <a:rPr lang="en-US" i="1" dirty="0"/>
              <a:t>x, y,</a:t>
            </a:r>
            <a:r>
              <a:rPr lang="en-US" dirty="0"/>
              <a:t> and </a:t>
            </a:r>
            <a:r>
              <a:rPr lang="en-US" i="1" dirty="0"/>
              <a:t>n</a:t>
            </a:r>
            <a:r>
              <a:rPr lang="en-US" dirty="0"/>
              <a:t> Variables</a:t>
            </a:r>
          </a:p>
        </p:txBody>
      </p:sp>
      <p:sp>
        <p:nvSpPr>
          <p:cNvPr id="3" name="Content Placeholder 2"/>
          <p:cNvSpPr>
            <a:spLocks noGrp="1"/>
          </p:cNvSpPr>
          <p:nvPr>
            <p:ph idx="1"/>
          </p:nvPr>
        </p:nvSpPr>
        <p:spPr>
          <a:xfrm>
            <a:off x="609600" y="1371600"/>
            <a:ext cx="8229600" cy="3048000"/>
          </a:xfrm>
        </p:spPr>
        <p:txBody>
          <a:bodyPr/>
          <a:lstStyle/>
          <a:p>
            <a:pPr>
              <a:spcBef>
                <a:spcPts val="600"/>
              </a:spcBef>
            </a:pPr>
            <a:r>
              <a:rPr lang="en-US" sz="2500" dirty="0"/>
              <a:t>What are the independent (</a:t>
            </a:r>
            <a:r>
              <a:rPr lang="en-US" sz="2500" i="1" dirty="0"/>
              <a:t>x</a:t>
            </a:r>
            <a:r>
              <a:rPr lang="en-US" sz="2500" dirty="0"/>
              <a:t>), dependent (</a:t>
            </a:r>
            <a:r>
              <a:rPr lang="en-US" sz="2500" i="1" dirty="0"/>
              <a:t>y</a:t>
            </a:r>
            <a:r>
              <a:rPr lang="en-US" sz="2500" dirty="0"/>
              <a:t>), and </a:t>
            </a:r>
            <a:br>
              <a:rPr lang="en-US" sz="2500" dirty="0"/>
            </a:br>
            <a:r>
              <a:rPr lang="en-US" sz="2500" dirty="0"/>
              <a:t>(</a:t>
            </a:r>
            <a:r>
              <a:rPr lang="en-US" sz="2500" i="1" dirty="0"/>
              <a:t>n</a:t>
            </a:r>
            <a:r>
              <a:rPr lang="en-US" sz="2500" dirty="0"/>
              <a:t>) variables in this scenario?</a:t>
            </a:r>
          </a:p>
          <a:p>
            <a:pPr marL="731520" indent="-365760">
              <a:spcBef>
                <a:spcPts val="300"/>
              </a:spcBef>
              <a:buFont typeface="Arial" pitchFamily="34" charset="0"/>
              <a:buChar char="•"/>
            </a:pPr>
            <a:r>
              <a:rPr lang="en-US" sz="2500" dirty="0"/>
              <a:t>Teacher Social Security number </a:t>
            </a:r>
          </a:p>
          <a:p>
            <a:pPr marL="731520" indent="-365760">
              <a:spcBef>
                <a:spcPts val="300"/>
              </a:spcBef>
              <a:buFont typeface="Arial" pitchFamily="34" charset="0"/>
              <a:buChar char="•"/>
            </a:pPr>
            <a:r>
              <a:rPr lang="en-US" sz="2500" dirty="0"/>
              <a:t>Student ID number </a:t>
            </a:r>
          </a:p>
          <a:p>
            <a:pPr marL="731520" indent="-365760">
              <a:spcBef>
                <a:spcPts val="300"/>
              </a:spcBef>
              <a:buFont typeface="Arial" pitchFamily="34" charset="0"/>
              <a:buChar char="•"/>
            </a:pPr>
            <a:r>
              <a:rPr lang="en-US" sz="2500" dirty="0"/>
              <a:t>Percent of correct answers on test</a:t>
            </a:r>
          </a:p>
          <a:p>
            <a:pPr marL="731520" indent="-365760">
              <a:spcBef>
                <a:spcPts val="300"/>
              </a:spcBef>
              <a:buFont typeface="Arial" pitchFamily="34" charset="0"/>
              <a:buChar char="•"/>
            </a:pPr>
            <a:r>
              <a:rPr lang="en-US" sz="2500" dirty="0"/>
              <a:t>Number of hours spent studying</a:t>
            </a:r>
            <a:br>
              <a:rPr lang="en-US" sz="2500" dirty="0"/>
            </a:br>
            <a:r>
              <a:rPr lang="en-US" sz="2500" dirty="0"/>
              <a:t>for test </a:t>
            </a:r>
            <a:br>
              <a:rPr lang="en-US" sz="2500" dirty="0"/>
            </a:br>
            <a:br>
              <a:rPr lang="en-US" sz="2500" b="1" dirty="0"/>
            </a:br>
            <a:endParaRPr lang="en-US" sz="2500" dirty="0"/>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867400" y="2209800"/>
            <a:ext cx="3002965" cy="1984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DCCBA258-7166-4DED-9630-B0B5877827DB}"/>
              </a:ext>
            </a:extLst>
          </p:cNvPr>
          <p:cNvSpPr txBox="1"/>
          <p:nvPr/>
        </p:nvSpPr>
        <p:spPr>
          <a:xfrm>
            <a:off x="6705600" y="3886200"/>
            <a:ext cx="1790875"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courtesy of Pixabay.com</a:t>
            </a:r>
          </a:p>
        </p:txBody>
      </p:sp>
      <p:sp>
        <p:nvSpPr>
          <p:cNvPr id="10" name="TextBox 9"/>
          <p:cNvSpPr txBox="1"/>
          <p:nvPr/>
        </p:nvSpPr>
        <p:spPr>
          <a:xfrm>
            <a:off x="685800" y="4419600"/>
            <a:ext cx="8153400" cy="2015936"/>
          </a:xfrm>
          <a:prstGeom prst="rect">
            <a:avLst/>
          </a:prstGeom>
          <a:noFill/>
        </p:spPr>
        <p:txBody>
          <a:bodyPr wrap="square" rtlCol="0">
            <a:spAutoFit/>
          </a:bodyPr>
          <a:lstStyle/>
          <a:p>
            <a:r>
              <a:rPr lang="en-US" sz="2500" dirty="0">
                <a:latin typeface="Calibri" panose="020F0502020204030204" pitchFamily="34" charset="0"/>
                <a:cs typeface="Calibri" panose="020F0502020204030204" pitchFamily="34" charset="0"/>
              </a:rPr>
              <a:t>Teacher Social Security number: </a:t>
            </a:r>
            <a:r>
              <a:rPr lang="en-US" sz="2500" b="1" i="1" dirty="0">
                <a:latin typeface="Calibri" panose="020F0502020204030204" pitchFamily="34" charset="0"/>
                <a:cs typeface="Calibri" panose="020F0502020204030204" pitchFamily="34" charset="0"/>
              </a:rPr>
              <a:t>n</a:t>
            </a:r>
            <a:r>
              <a:rPr lang="en-US" sz="2500" b="1" dirty="0">
                <a:latin typeface="Calibri" panose="020F0502020204030204" pitchFamily="34" charset="0"/>
                <a:cs typeface="Calibri" panose="020F0502020204030204" pitchFamily="34" charset="0"/>
              </a:rPr>
              <a:t> variable </a:t>
            </a:r>
            <a:r>
              <a:rPr lang="en-US" sz="2500" dirty="0">
                <a:latin typeface="Calibri" panose="020F0502020204030204" pitchFamily="34" charset="0"/>
                <a:cs typeface="Calibri" panose="020F0502020204030204" pitchFamily="34" charset="0"/>
              </a:rPr>
              <a:t>(not included on graph)</a:t>
            </a:r>
          </a:p>
          <a:p>
            <a:r>
              <a:rPr lang="en-US" sz="2500" dirty="0">
                <a:latin typeface="Calibri" panose="020F0502020204030204" pitchFamily="34" charset="0"/>
                <a:cs typeface="Calibri" panose="020F0502020204030204" pitchFamily="34" charset="0"/>
              </a:rPr>
              <a:t>Student ID number: </a:t>
            </a:r>
            <a:r>
              <a:rPr lang="en-US" sz="2500" b="1" i="1" dirty="0">
                <a:latin typeface="Calibri" panose="020F0502020204030204" pitchFamily="34" charset="0"/>
                <a:cs typeface="Calibri" panose="020F0502020204030204" pitchFamily="34" charset="0"/>
              </a:rPr>
              <a:t>n</a:t>
            </a:r>
            <a:r>
              <a:rPr lang="en-US" sz="2500" b="1" dirty="0">
                <a:latin typeface="Calibri" panose="020F0502020204030204" pitchFamily="34" charset="0"/>
                <a:cs typeface="Calibri" panose="020F0502020204030204" pitchFamily="34" charset="0"/>
              </a:rPr>
              <a:t> variable </a:t>
            </a:r>
            <a:r>
              <a:rPr lang="en-US" sz="2500" dirty="0">
                <a:latin typeface="Calibri" panose="020F0502020204030204" pitchFamily="34" charset="0"/>
                <a:cs typeface="Calibri" panose="020F0502020204030204" pitchFamily="34" charset="0"/>
              </a:rPr>
              <a:t>(not included on graph)</a:t>
            </a:r>
          </a:p>
          <a:p>
            <a:r>
              <a:rPr lang="en-US" sz="2500" dirty="0">
                <a:latin typeface="Calibri" panose="020F0502020204030204" pitchFamily="34" charset="0"/>
                <a:cs typeface="Calibri" panose="020F0502020204030204" pitchFamily="34" charset="0"/>
              </a:rPr>
              <a:t>Percent correct on test: </a:t>
            </a:r>
            <a:r>
              <a:rPr lang="en-US" sz="2500" b="1" i="1" dirty="0">
                <a:latin typeface="Calibri" panose="020F0502020204030204" pitchFamily="34" charset="0"/>
                <a:cs typeface="Calibri" panose="020F0502020204030204" pitchFamily="34" charset="0"/>
              </a:rPr>
              <a:t>y</a:t>
            </a:r>
            <a:r>
              <a:rPr lang="en-US" sz="2500" b="1" dirty="0">
                <a:latin typeface="Calibri" panose="020F0502020204030204" pitchFamily="34" charset="0"/>
                <a:cs typeface="Calibri" panose="020F0502020204030204" pitchFamily="34" charset="0"/>
              </a:rPr>
              <a:t> variable</a:t>
            </a:r>
          </a:p>
          <a:p>
            <a:r>
              <a:rPr lang="en-US" sz="2500" dirty="0">
                <a:latin typeface="Calibri" panose="020F0502020204030204" pitchFamily="34" charset="0"/>
                <a:cs typeface="Calibri" panose="020F0502020204030204" pitchFamily="34" charset="0"/>
              </a:rPr>
              <a:t>Number of hours spent studying for test : </a:t>
            </a:r>
            <a:r>
              <a:rPr lang="en-US" sz="2500" b="1" i="1" dirty="0">
                <a:latin typeface="Calibri" panose="020F0502020204030204" pitchFamily="34" charset="0"/>
                <a:cs typeface="Calibri" panose="020F0502020204030204" pitchFamily="34" charset="0"/>
              </a:rPr>
              <a:t>x</a:t>
            </a:r>
            <a:r>
              <a:rPr lang="en-US" sz="2500" b="1" dirty="0">
                <a:latin typeface="Calibri" panose="020F0502020204030204" pitchFamily="34" charset="0"/>
                <a:cs typeface="Calibri" panose="020F0502020204030204" pitchFamily="34" charset="0"/>
              </a:rPr>
              <a:t> variable</a:t>
            </a:r>
          </a:p>
        </p:txBody>
      </p:sp>
    </p:spTree>
    <p:extLst>
      <p:ext uri="{BB962C8B-B14F-4D97-AF65-F5344CB8AC3E}">
        <p14:creationId xmlns:p14="http://schemas.microsoft.com/office/powerpoint/2010/main" val="23940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848600" cy="990600"/>
          </a:xfrm>
        </p:spPr>
        <p:txBody>
          <a:bodyPr/>
          <a:lstStyle/>
          <a:p>
            <a:r>
              <a:rPr lang="en-US" dirty="0"/>
              <a:t>Pendulums!</a:t>
            </a:r>
          </a:p>
        </p:txBody>
      </p:sp>
      <p:sp>
        <p:nvSpPr>
          <p:cNvPr id="21" name="TextBox 20"/>
          <p:cNvSpPr txBox="1"/>
          <p:nvPr/>
        </p:nvSpPr>
        <p:spPr>
          <a:xfrm>
            <a:off x="762000" y="1600200"/>
            <a:ext cx="7696200" cy="584775"/>
          </a:xfrm>
          <a:prstGeom prst="rect">
            <a:avLst/>
          </a:prstGeom>
          <a:noFill/>
        </p:spPr>
        <p:txBody>
          <a:bodyPr wrap="square" rtlCol="0">
            <a:spAutoFit/>
          </a:bodyPr>
          <a:lstStyle/>
          <a:p>
            <a:r>
              <a:rPr lang="en-US" sz="3200" dirty="0">
                <a:latin typeface="Calibri" pitchFamily="34" charset="0"/>
              </a:rPr>
              <a:t>What do you know about pendulums?</a:t>
            </a:r>
          </a:p>
        </p:txBody>
      </p:sp>
      <p:pic>
        <p:nvPicPr>
          <p:cNvPr id="39" name="Picture 2" descr="http://courses.ncssm.edu/apb10/resources/guides/modeling/pendopt.gif">
            <a:extLst>
              <a:ext uri="{FF2B5EF4-FFF2-40B4-BE49-F238E27FC236}">
                <a16:creationId xmlns:a16="http://schemas.microsoft.com/office/drawing/2014/main" id="{C21AAEEC-FB96-4B8D-BC46-F40B57CE842A}"/>
              </a:ext>
            </a:extLst>
          </p:cNvPr>
          <p:cNvPicPr>
            <a:picLocks noChangeAspect="1" noChangeArrowheads="1" noCrop="1"/>
          </p:cNvPicPr>
          <p:nvPr/>
        </p:nvPicPr>
        <p:blipFill>
          <a:blip r:embed="rId3" cstate="print">
            <a:extLst>
              <a:ext uri="{28A0092B-C50C-407E-A947-70E740481C1C}">
                <a14:useLocalDpi xmlns:a14="http://schemas.microsoft.com/office/drawing/2010/main"/>
              </a:ext>
            </a:extLst>
          </a:blip>
          <a:srcRect/>
          <a:stretch>
            <a:fillRect/>
          </a:stretch>
        </p:blipFill>
        <p:spPr bwMode="auto">
          <a:xfrm>
            <a:off x="3200400" y="2819400"/>
            <a:ext cx="3181350" cy="327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628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Defining a Pendulum</a:t>
            </a:r>
          </a:p>
        </p:txBody>
      </p:sp>
      <p:sp>
        <p:nvSpPr>
          <p:cNvPr id="3" name="Content Placeholder 2"/>
          <p:cNvSpPr>
            <a:spLocks noGrp="1"/>
          </p:cNvSpPr>
          <p:nvPr>
            <p:ph idx="1"/>
          </p:nvPr>
        </p:nvSpPr>
        <p:spPr>
          <a:xfrm>
            <a:off x="609600" y="1600200"/>
            <a:ext cx="8077200" cy="4953000"/>
          </a:xfrm>
        </p:spPr>
        <p:txBody>
          <a:bodyPr/>
          <a:lstStyle/>
          <a:p>
            <a:pPr>
              <a:buNone/>
            </a:pPr>
            <a:r>
              <a:rPr lang="en-US" sz="3200" dirty="0"/>
              <a:t>How would you define the term </a:t>
            </a:r>
            <a:r>
              <a:rPr lang="en-US" sz="3200" i="1" dirty="0"/>
              <a:t>pendulum</a:t>
            </a:r>
            <a:r>
              <a:rPr lang="en-US" sz="3200" dirty="0"/>
              <a:t>?</a:t>
            </a:r>
          </a:p>
          <a:p>
            <a:pPr marL="0" indent="0">
              <a:spcBef>
                <a:spcPts val="4800"/>
              </a:spcBef>
              <a:buNone/>
            </a:pPr>
            <a:r>
              <a:rPr lang="en-US" sz="3200" b="1" dirty="0"/>
              <a:t>Definition: </a:t>
            </a:r>
            <a:r>
              <a:rPr lang="en-US" sz="3200" dirty="0"/>
              <a:t>A pendulum is something hanging from a fixed point, which, when pulled back and released, is free to swing down by gravity and then out and up because of its inertia, or tendency to stay in motion.</a:t>
            </a:r>
          </a:p>
          <a:p>
            <a:pPr marL="0" indent="0">
              <a:spcBef>
                <a:spcPts val="2400"/>
              </a:spcBef>
              <a:buNone/>
            </a:pPr>
            <a:r>
              <a:rPr lang="en-US" sz="3200" dirty="0"/>
              <a:t>Let’s make a pendulum!</a:t>
            </a:r>
          </a:p>
        </p:txBody>
      </p:sp>
      <p:sp>
        <p:nvSpPr>
          <p:cNvPr id="4" name="TextBox 3"/>
          <p:cNvSpPr txBox="1"/>
          <p:nvPr/>
        </p:nvSpPr>
        <p:spPr>
          <a:xfrm>
            <a:off x="1219200" y="6324600"/>
            <a:ext cx="7543800" cy="276999"/>
          </a:xfrm>
          <a:prstGeom prst="rect">
            <a:avLst/>
          </a:prstGeom>
          <a:noFill/>
        </p:spPr>
        <p:txBody>
          <a:bodyPr wrap="square" rtlCol="0">
            <a:spAutoFit/>
          </a:bodyPr>
          <a:lstStyle/>
          <a:p>
            <a:r>
              <a:rPr lang="en-US" sz="1200" b="1" dirty="0">
                <a:latin typeface="Calibri" pitchFamily="34" charset="0"/>
              </a:rPr>
              <a:t>Source: </a:t>
            </a:r>
            <a:r>
              <a:rPr lang="en-US" sz="1200" dirty="0" err="1">
                <a:latin typeface="Calibri" pitchFamily="34" charset="0"/>
              </a:rPr>
              <a:t>ScienceNetLinks</a:t>
            </a:r>
            <a:r>
              <a:rPr lang="en-US" sz="1200" dirty="0">
                <a:latin typeface="Calibri" pitchFamily="34" charset="0"/>
              </a:rPr>
              <a:t>; </a:t>
            </a:r>
            <a:r>
              <a:rPr lang="en-US" sz="1200" dirty="0"/>
              <a:t>http://sciencenetlinks.com/student-teacher-sheets/foucaults-pendulum-answer-key/</a:t>
            </a:r>
            <a:r>
              <a:rPr lang="en-US" sz="1200" dirty="0">
                <a:latin typeface="Calibri" pitchFamily="34" charset="0"/>
              </a:rPr>
              <a:t> </a:t>
            </a:r>
          </a:p>
        </p:txBody>
      </p:sp>
    </p:spTree>
    <p:extLst>
      <p:ext uri="{BB962C8B-B14F-4D97-AF65-F5344CB8AC3E}">
        <p14:creationId xmlns:p14="http://schemas.microsoft.com/office/powerpoint/2010/main" val="139162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1143000"/>
          </a:xfrm>
        </p:spPr>
        <p:txBody>
          <a:bodyPr>
            <a:normAutofit/>
          </a:bodyPr>
          <a:lstStyle/>
          <a:p>
            <a:r>
              <a:rPr lang="en-US" dirty="0"/>
              <a:t>Understanding Pendulums</a:t>
            </a:r>
          </a:p>
        </p:txBody>
      </p:sp>
      <p:sp>
        <p:nvSpPr>
          <p:cNvPr id="3" name="Content Placeholder 2"/>
          <p:cNvSpPr>
            <a:spLocks noGrp="1"/>
          </p:cNvSpPr>
          <p:nvPr>
            <p:ph idx="1"/>
          </p:nvPr>
        </p:nvSpPr>
        <p:spPr>
          <a:xfrm>
            <a:off x="609600" y="1295400"/>
            <a:ext cx="8229600" cy="5334000"/>
          </a:xfrm>
        </p:spPr>
        <p:txBody>
          <a:bodyPr/>
          <a:lstStyle/>
          <a:p>
            <a:pPr marL="0" indent="0">
              <a:buNone/>
            </a:pPr>
            <a:r>
              <a:rPr lang="en-US" sz="2800" dirty="0">
                <a:effectLst/>
              </a:rPr>
              <a:t>A simple pendulum consists of a mass called a </a:t>
            </a:r>
            <a:r>
              <a:rPr lang="en-US" sz="2800" b="1" dirty="0">
                <a:effectLst/>
              </a:rPr>
              <a:t>bob </a:t>
            </a:r>
            <a:r>
              <a:rPr lang="en-US" sz="2800" dirty="0">
                <a:effectLst/>
              </a:rPr>
              <a:t>that’s attached to the end of a thin cord </a:t>
            </a:r>
            <a:br>
              <a:rPr lang="en-US" sz="2800" dirty="0">
                <a:effectLst/>
              </a:rPr>
            </a:br>
            <a:r>
              <a:rPr lang="en-US" sz="2800" dirty="0">
                <a:effectLst/>
              </a:rPr>
              <a:t>that’s attached to a fixed point. </a:t>
            </a:r>
          </a:p>
          <a:p>
            <a:pPr marL="0" indent="0">
              <a:spcBef>
                <a:spcPts val="1200"/>
              </a:spcBef>
              <a:buNone/>
            </a:pPr>
            <a:r>
              <a:rPr lang="en-US" sz="2800" dirty="0">
                <a:effectLst/>
              </a:rPr>
              <a:t>When the bob is drawn upward and </a:t>
            </a:r>
            <a:br>
              <a:rPr lang="en-US" sz="2800" dirty="0">
                <a:effectLst/>
              </a:rPr>
            </a:br>
            <a:r>
              <a:rPr lang="en-US" sz="2800" dirty="0">
                <a:effectLst/>
              </a:rPr>
              <a:t>then released, the force of gravity </a:t>
            </a:r>
            <a:br>
              <a:rPr lang="en-US" sz="2800" dirty="0">
                <a:effectLst/>
              </a:rPr>
            </a:br>
            <a:r>
              <a:rPr lang="en-US" sz="2800" dirty="0">
                <a:effectLst/>
              </a:rPr>
              <a:t>accelerates it back to its original position. </a:t>
            </a:r>
          </a:p>
          <a:p>
            <a:pPr marL="0" indent="0">
              <a:spcBef>
                <a:spcPts val="1200"/>
              </a:spcBef>
              <a:buNone/>
            </a:pPr>
            <a:r>
              <a:rPr lang="en-US" sz="2800" dirty="0"/>
              <a:t>Then the acceleration from gravity </a:t>
            </a:r>
            <a:br>
              <a:rPr lang="en-US" sz="2800" dirty="0"/>
            </a:br>
            <a:r>
              <a:rPr lang="en-US" sz="2800" dirty="0"/>
              <a:t>builds up momentum, causing the </a:t>
            </a:r>
            <a:br>
              <a:rPr lang="en-US" sz="2800" dirty="0"/>
            </a:br>
            <a:r>
              <a:rPr lang="en-US" sz="2800" dirty="0"/>
              <a:t>mass to swing in the opposite direction </a:t>
            </a:r>
            <a:br>
              <a:rPr lang="en-US" sz="2800" dirty="0"/>
            </a:br>
            <a:r>
              <a:rPr lang="en-US" sz="2800" dirty="0"/>
              <a:t>to a height equal to the original position. </a:t>
            </a:r>
          </a:p>
          <a:p>
            <a:pPr marL="0" indent="0">
              <a:spcBef>
                <a:spcPts val="1200"/>
              </a:spcBef>
              <a:buNone/>
            </a:pPr>
            <a:r>
              <a:rPr lang="en-US" sz="2800" b="1" dirty="0"/>
              <a:t>What is this force called? </a:t>
            </a:r>
            <a:r>
              <a:rPr lang="en-US" i="1" dirty="0">
                <a:effectLst/>
              </a:rPr>
              <a:t>			</a:t>
            </a:r>
            <a:endParaRPr lang="en-US" dirty="0"/>
          </a:p>
        </p:txBody>
      </p:sp>
      <p:grpSp>
        <p:nvGrpSpPr>
          <p:cNvPr id="36" name="Group 35">
            <a:extLst>
              <a:ext uri="{FF2B5EF4-FFF2-40B4-BE49-F238E27FC236}">
                <a16:creationId xmlns:a16="http://schemas.microsoft.com/office/drawing/2014/main" id="{67862A15-C9C4-44F1-A2D7-A9FD2747A820}"/>
              </a:ext>
            </a:extLst>
          </p:cNvPr>
          <p:cNvGrpSpPr/>
          <p:nvPr/>
        </p:nvGrpSpPr>
        <p:grpSpPr>
          <a:xfrm>
            <a:off x="7010400" y="2096471"/>
            <a:ext cx="2202315" cy="1861575"/>
            <a:chOff x="3200400" y="2819400"/>
            <a:chExt cx="2743200" cy="2318775"/>
          </a:xfrm>
        </p:grpSpPr>
        <p:grpSp>
          <p:nvGrpSpPr>
            <p:cNvPr id="37" name="Group 36">
              <a:extLst>
                <a:ext uri="{FF2B5EF4-FFF2-40B4-BE49-F238E27FC236}">
                  <a16:creationId xmlns:a16="http://schemas.microsoft.com/office/drawing/2014/main" id="{A05E890B-5E23-46A6-A3A6-A27FFF45A910}"/>
                </a:ext>
              </a:extLst>
            </p:cNvPr>
            <p:cNvGrpSpPr/>
            <p:nvPr/>
          </p:nvGrpSpPr>
          <p:grpSpPr>
            <a:xfrm rot="18367476">
              <a:off x="4305300" y="2808569"/>
              <a:ext cx="1066800" cy="2209800"/>
              <a:chOff x="3200400" y="2819400"/>
              <a:chExt cx="1066800" cy="2209800"/>
            </a:xfrm>
          </p:grpSpPr>
          <p:cxnSp>
            <p:nvCxnSpPr>
              <p:cNvPr id="54" name="Straight Connector 53">
                <a:extLst>
                  <a:ext uri="{FF2B5EF4-FFF2-40B4-BE49-F238E27FC236}">
                    <a16:creationId xmlns:a16="http://schemas.microsoft.com/office/drawing/2014/main" id="{D522EDBF-BFE7-4B2F-92FE-D8D6B1261924}"/>
                  </a:ext>
                </a:extLst>
              </p:cNvPr>
              <p:cNvCxnSpPr/>
              <p:nvPr/>
            </p:nvCxnSpPr>
            <p:spPr>
              <a:xfrm flipH="1">
                <a:off x="3352800" y="2819400"/>
                <a:ext cx="914400" cy="2057400"/>
              </a:xfrm>
              <a:prstGeom prst="line">
                <a:avLst/>
              </a:prstGeom>
              <a:ln w="28575">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55" name="Oval 54">
                <a:extLst>
                  <a:ext uri="{FF2B5EF4-FFF2-40B4-BE49-F238E27FC236}">
                    <a16:creationId xmlns:a16="http://schemas.microsoft.com/office/drawing/2014/main" id="{CDC9E5EE-087A-4212-BA47-8EA5E576E4A7}"/>
                  </a:ext>
                </a:extLst>
              </p:cNvPr>
              <p:cNvSpPr/>
              <p:nvPr/>
            </p:nvSpPr>
            <p:spPr>
              <a:xfrm>
                <a:off x="3200400" y="4724400"/>
                <a:ext cx="304800" cy="304800"/>
              </a:xfrm>
              <a:prstGeom prst="ellipse">
                <a:avLst/>
              </a:prstGeom>
              <a:solidFill>
                <a:schemeClr val="bg1">
                  <a:lumMod val="9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aseline="-25000" dirty="0"/>
              </a:p>
            </p:txBody>
          </p:sp>
        </p:grpSp>
        <p:grpSp>
          <p:nvGrpSpPr>
            <p:cNvPr id="38" name="Group 37">
              <a:extLst>
                <a:ext uri="{FF2B5EF4-FFF2-40B4-BE49-F238E27FC236}">
                  <a16:creationId xmlns:a16="http://schemas.microsoft.com/office/drawing/2014/main" id="{4DD47F0C-03E2-42ED-BD69-6CBC5AFD52D6}"/>
                </a:ext>
              </a:extLst>
            </p:cNvPr>
            <p:cNvGrpSpPr/>
            <p:nvPr/>
          </p:nvGrpSpPr>
          <p:grpSpPr>
            <a:xfrm rot="20541973">
              <a:off x="3562350" y="2928375"/>
              <a:ext cx="1066800" cy="2209800"/>
              <a:chOff x="3200400" y="2819400"/>
              <a:chExt cx="1066800" cy="2209800"/>
            </a:xfrm>
          </p:grpSpPr>
          <p:cxnSp>
            <p:nvCxnSpPr>
              <p:cNvPr id="52" name="Straight Connector 51">
                <a:extLst>
                  <a:ext uri="{FF2B5EF4-FFF2-40B4-BE49-F238E27FC236}">
                    <a16:creationId xmlns:a16="http://schemas.microsoft.com/office/drawing/2014/main" id="{6B74EB5F-F5F8-4609-A39C-FFEE48DD7381}"/>
                  </a:ext>
                </a:extLst>
              </p:cNvPr>
              <p:cNvCxnSpPr/>
              <p:nvPr/>
            </p:nvCxnSpPr>
            <p:spPr>
              <a:xfrm flipH="1">
                <a:off x="3352800" y="2819400"/>
                <a:ext cx="914400" cy="2057400"/>
              </a:xfrm>
              <a:prstGeom prst="line">
                <a:avLst/>
              </a:prstGeom>
              <a:ln w="28575">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53" name="Oval 52">
                <a:extLst>
                  <a:ext uri="{FF2B5EF4-FFF2-40B4-BE49-F238E27FC236}">
                    <a16:creationId xmlns:a16="http://schemas.microsoft.com/office/drawing/2014/main" id="{09E9AEEB-253D-4831-9A97-A3EA1E7C8C46}"/>
                  </a:ext>
                </a:extLst>
              </p:cNvPr>
              <p:cNvSpPr/>
              <p:nvPr/>
            </p:nvSpPr>
            <p:spPr>
              <a:xfrm>
                <a:off x="3200400" y="4724400"/>
                <a:ext cx="304800" cy="304800"/>
              </a:xfrm>
              <a:prstGeom prst="ellipse">
                <a:avLst/>
              </a:prstGeom>
              <a:solidFill>
                <a:schemeClr val="bg1">
                  <a:lumMod val="9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aseline="-25000" dirty="0"/>
              </a:p>
            </p:txBody>
          </p:sp>
        </p:grpSp>
        <p:cxnSp>
          <p:nvCxnSpPr>
            <p:cNvPr id="39" name="Straight Arrow Connector 38">
              <a:extLst>
                <a:ext uri="{FF2B5EF4-FFF2-40B4-BE49-F238E27FC236}">
                  <a16:creationId xmlns:a16="http://schemas.microsoft.com/office/drawing/2014/main" id="{12AC83E9-61C9-4C25-BA13-1B074932447F}"/>
                </a:ext>
              </a:extLst>
            </p:cNvPr>
            <p:cNvCxnSpPr>
              <a:cxnSpLocks/>
            </p:cNvCxnSpPr>
            <p:nvPr/>
          </p:nvCxnSpPr>
          <p:spPr>
            <a:xfrm>
              <a:off x="3511504" y="4940412"/>
              <a:ext cx="217409" cy="6299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5F00270F-B654-47F0-9029-DA2054D64E7F}"/>
                </a:ext>
              </a:extLst>
            </p:cNvPr>
            <p:cNvCxnSpPr>
              <a:cxnSpLocks/>
            </p:cNvCxnSpPr>
            <p:nvPr/>
          </p:nvCxnSpPr>
          <p:spPr>
            <a:xfrm>
              <a:off x="4199154" y="5073749"/>
              <a:ext cx="208324" cy="896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20610D02-EBD3-4127-AD7E-531B2F78B1EC}"/>
                </a:ext>
              </a:extLst>
            </p:cNvPr>
            <p:cNvCxnSpPr>
              <a:cxnSpLocks/>
            </p:cNvCxnSpPr>
            <p:nvPr/>
          </p:nvCxnSpPr>
          <p:spPr>
            <a:xfrm flipV="1">
              <a:off x="4989687" y="4947804"/>
              <a:ext cx="144921" cy="5526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BDB69F4E-6018-4298-8FBC-E4297E4DADDA}"/>
                </a:ext>
              </a:extLst>
            </p:cNvPr>
            <p:cNvCxnSpPr>
              <a:cxnSpLocks/>
            </p:cNvCxnSpPr>
            <p:nvPr/>
          </p:nvCxnSpPr>
          <p:spPr>
            <a:xfrm flipV="1">
              <a:off x="4430797" y="5066345"/>
              <a:ext cx="197577" cy="13902"/>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1BDCED4C-BEDF-4DEA-A18B-697285ABDFF8}"/>
                </a:ext>
              </a:extLst>
            </p:cNvPr>
            <p:cNvCxnSpPr>
              <a:cxnSpLocks/>
            </p:cNvCxnSpPr>
            <p:nvPr/>
          </p:nvCxnSpPr>
          <p:spPr>
            <a:xfrm flipV="1">
              <a:off x="5140029" y="4883024"/>
              <a:ext cx="120281" cy="53227"/>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F6F1492F-AD39-41E7-9702-02C6D745E291}"/>
                </a:ext>
              </a:extLst>
            </p:cNvPr>
            <p:cNvCxnSpPr>
              <a:cxnSpLocks/>
            </p:cNvCxnSpPr>
            <p:nvPr/>
          </p:nvCxnSpPr>
          <p:spPr>
            <a:xfrm>
              <a:off x="3744464" y="5013582"/>
              <a:ext cx="78980" cy="15618"/>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nvGrpSpPr>
            <p:cNvPr id="45" name="Group 44">
              <a:extLst>
                <a:ext uri="{FF2B5EF4-FFF2-40B4-BE49-F238E27FC236}">
                  <a16:creationId xmlns:a16="http://schemas.microsoft.com/office/drawing/2014/main" id="{ED296178-AECB-49FE-9A26-8AD5A76655B2}"/>
                </a:ext>
              </a:extLst>
            </p:cNvPr>
            <p:cNvGrpSpPr/>
            <p:nvPr/>
          </p:nvGrpSpPr>
          <p:grpSpPr>
            <a:xfrm>
              <a:off x="3200400" y="2819400"/>
              <a:ext cx="1066800" cy="2209800"/>
              <a:chOff x="3200400" y="2819400"/>
              <a:chExt cx="1066800" cy="2209800"/>
            </a:xfrm>
          </p:grpSpPr>
          <p:sp>
            <p:nvSpPr>
              <p:cNvPr id="50" name="Oval 49">
                <a:extLst>
                  <a:ext uri="{FF2B5EF4-FFF2-40B4-BE49-F238E27FC236}">
                    <a16:creationId xmlns:a16="http://schemas.microsoft.com/office/drawing/2014/main" id="{43BA5533-021B-47F8-A732-CDB50D1A72DE}"/>
                  </a:ext>
                </a:extLst>
              </p:cNvPr>
              <p:cNvSpPr/>
              <p:nvPr/>
            </p:nvSpPr>
            <p:spPr>
              <a:xfrm>
                <a:off x="3200400" y="4724400"/>
                <a:ext cx="304800" cy="304800"/>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aseline="-25000" dirty="0"/>
              </a:p>
            </p:txBody>
          </p:sp>
          <p:cxnSp>
            <p:nvCxnSpPr>
              <p:cNvPr id="51" name="Straight Connector 50">
                <a:extLst>
                  <a:ext uri="{FF2B5EF4-FFF2-40B4-BE49-F238E27FC236}">
                    <a16:creationId xmlns:a16="http://schemas.microsoft.com/office/drawing/2014/main" id="{5397B3AE-0348-466A-AE9D-FCA57BA6262C}"/>
                  </a:ext>
                </a:extLst>
              </p:cNvPr>
              <p:cNvCxnSpPr/>
              <p:nvPr/>
            </p:nvCxnSpPr>
            <p:spPr>
              <a:xfrm flipH="1">
                <a:off x="3352800" y="2819400"/>
                <a:ext cx="914400" cy="205740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p:grpSp>
          <p:nvGrpSpPr>
            <p:cNvPr id="46" name="Group 45">
              <a:extLst>
                <a:ext uri="{FF2B5EF4-FFF2-40B4-BE49-F238E27FC236}">
                  <a16:creationId xmlns:a16="http://schemas.microsoft.com/office/drawing/2014/main" id="{6EC89249-4629-4CF5-8541-3B8675B6EF82}"/>
                </a:ext>
              </a:extLst>
            </p:cNvPr>
            <p:cNvGrpSpPr/>
            <p:nvPr/>
          </p:nvGrpSpPr>
          <p:grpSpPr>
            <a:xfrm rot="19326040">
              <a:off x="3992585" y="2919878"/>
              <a:ext cx="1066800" cy="2209800"/>
              <a:chOff x="3200400" y="2819400"/>
              <a:chExt cx="1066800" cy="2209800"/>
            </a:xfrm>
          </p:grpSpPr>
          <p:cxnSp>
            <p:nvCxnSpPr>
              <p:cNvPr id="48" name="Straight Connector 47">
                <a:extLst>
                  <a:ext uri="{FF2B5EF4-FFF2-40B4-BE49-F238E27FC236}">
                    <a16:creationId xmlns:a16="http://schemas.microsoft.com/office/drawing/2014/main" id="{9BE6CBA3-CC47-4F96-BBEF-2B481F607873}"/>
                  </a:ext>
                </a:extLst>
              </p:cNvPr>
              <p:cNvCxnSpPr/>
              <p:nvPr/>
            </p:nvCxnSpPr>
            <p:spPr>
              <a:xfrm flipH="1">
                <a:off x="3352800" y="2819400"/>
                <a:ext cx="914400" cy="2057400"/>
              </a:xfrm>
              <a:prstGeom prst="line">
                <a:avLst/>
              </a:prstGeom>
              <a:ln w="28575">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49" name="Oval 48">
                <a:extLst>
                  <a:ext uri="{FF2B5EF4-FFF2-40B4-BE49-F238E27FC236}">
                    <a16:creationId xmlns:a16="http://schemas.microsoft.com/office/drawing/2014/main" id="{3EAD505B-72FD-47C1-95BC-968813395128}"/>
                  </a:ext>
                </a:extLst>
              </p:cNvPr>
              <p:cNvSpPr/>
              <p:nvPr/>
            </p:nvSpPr>
            <p:spPr>
              <a:xfrm>
                <a:off x="3200400" y="4724400"/>
                <a:ext cx="304800" cy="304800"/>
              </a:xfrm>
              <a:prstGeom prst="ellipse">
                <a:avLst/>
              </a:prstGeom>
              <a:solidFill>
                <a:schemeClr val="bg1">
                  <a:lumMod val="9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aseline="-25000" dirty="0"/>
              </a:p>
            </p:txBody>
          </p:sp>
        </p:grpSp>
        <p:cxnSp>
          <p:nvCxnSpPr>
            <p:cNvPr id="47" name="Straight Connector 46">
              <a:extLst>
                <a:ext uri="{FF2B5EF4-FFF2-40B4-BE49-F238E27FC236}">
                  <a16:creationId xmlns:a16="http://schemas.microsoft.com/office/drawing/2014/main" id="{45F851A8-A315-47B7-984C-BA8AA8D1F841}"/>
                </a:ext>
              </a:extLst>
            </p:cNvPr>
            <p:cNvCxnSpPr/>
            <p:nvPr/>
          </p:nvCxnSpPr>
          <p:spPr>
            <a:xfrm>
              <a:off x="3810000" y="2819400"/>
              <a:ext cx="990600" cy="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76" name="Group 75">
            <a:extLst>
              <a:ext uri="{FF2B5EF4-FFF2-40B4-BE49-F238E27FC236}">
                <a16:creationId xmlns:a16="http://schemas.microsoft.com/office/drawing/2014/main" id="{74A83104-2945-43BF-98D2-4884315E5026}"/>
              </a:ext>
            </a:extLst>
          </p:cNvPr>
          <p:cNvGrpSpPr/>
          <p:nvPr/>
        </p:nvGrpSpPr>
        <p:grpSpPr>
          <a:xfrm flipH="1">
            <a:off x="6636885" y="4259728"/>
            <a:ext cx="2202315" cy="1861575"/>
            <a:chOff x="3200400" y="2819400"/>
            <a:chExt cx="2743200" cy="2318775"/>
          </a:xfrm>
        </p:grpSpPr>
        <p:grpSp>
          <p:nvGrpSpPr>
            <p:cNvPr id="77" name="Group 76">
              <a:extLst>
                <a:ext uri="{FF2B5EF4-FFF2-40B4-BE49-F238E27FC236}">
                  <a16:creationId xmlns:a16="http://schemas.microsoft.com/office/drawing/2014/main" id="{50BDD42A-CC4B-4C9C-A3B9-431DA24BDCF3}"/>
                </a:ext>
              </a:extLst>
            </p:cNvPr>
            <p:cNvGrpSpPr/>
            <p:nvPr/>
          </p:nvGrpSpPr>
          <p:grpSpPr>
            <a:xfrm rot="18367476">
              <a:off x="4305300" y="2808569"/>
              <a:ext cx="1066800" cy="2209800"/>
              <a:chOff x="3200400" y="2819400"/>
              <a:chExt cx="1066800" cy="2209800"/>
            </a:xfrm>
          </p:grpSpPr>
          <p:cxnSp>
            <p:nvCxnSpPr>
              <p:cNvPr id="94" name="Straight Connector 93">
                <a:extLst>
                  <a:ext uri="{FF2B5EF4-FFF2-40B4-BE49-F238E27FC236}">
                    <a16:creationId xmlns:a16="http://schemas.microsoft.com/office/drawing/2014/main" id="{71FD92BE-C801-45A2-8E3D-D6A923791A80}"/>
                  </a:ext>
                </a:extLst>
              </p:cNvPr>
              <p:cNvCxnSpPr/>
              <p:nvPr/>
            </p:nvCxnSpPr>
            <p:spPr>
              <a:xfrm flipH="1">
                <a:off x="3352800" y="2819400"/>
                <a:ext cx="914400" cy="2057400"/>
              </a:xfrm>
              <a:prstGeom prst="line">
                <a:avLst/>
              </a:prstGeom>
              <a:ln w="28575">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95" name="Oval 94">
                <a:extLst>
                  <a:ext uri="{FF2B5EF4-FFF2-40B4-BE49-F238E27FC236}">
                    <a16:creationId xmlns:a16="http://schemas.microsoft.com/office/drawing/2014/main" id="{BCE6DA0B-36F7-4F5B-9DB4-6288001D2752}"/>
                  </a:ext>
                </a:extLst>
              </p:cNvPr>
              <p:cNvSpPr/>
              <p:nvPr/>
            </p:nvSpPr>
            <p:spPr>
              <a:xfrm>
                <a:off x="3200400" y="4724400"/>
                <a:ext cx="304800" cy="304800"/>
              </a:xfrm>
              <a:prstGeom prst="ellipse">
                <a:avLst/>
              </a:prstGeom>
              <a:solidFill>
                <a:schemeClr val="bg1">
                  <a:lumMod val="9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aseline="-25000" dirty="0"/>
              </a:p>
            </p:txBody>
          </p:sp>
        </p:grpSp>
        <p:grpSp>
          <p:nvGrpSpPr>
            <p:cNvPr id="78" name="Group 77">
              <a:extLst>
                <a:ext uri="{FF2B5EF4-FFF2-40B4-BE49-F238E27FC236}">
                  <a16:creationId xmlns:a16="http://schemas.microsoft.com/office/drawing/2014/main" id="{9649AAC6-FF55-47C6-9C34-B5D25B0D0597}"/>
                </a:ext>
              </a:extLst>
            </p:cNvPr>
            <p:cNvGrpSpPr/>
            <p:nvPr/>
          </p:nvGrpSpPr>
          <p:grpSpPr>
            <a:xfrm rot="20541973">
              <a:off x="3562350" y="2928375"/>
              <a:ext cx="1066800" cy="2209800"/>
              <a:chOff x="3200400" y="2819400"/>
              <a:chExt cx="1066800" cy="2209800"/>
            </a:xfrm>
          </p:grpSpPr>
          <p:cxnSp>
            <p:nvCxnSpPr>
              <p:cNvPr id="92" name="Straight Connector 91">
                <a:extLst>
                  <a:ext uri="{FF2B5EF4-FFF2-40B4-BE49-F238E27FC236}">
                    <a16:creationId xmlns:a16="http://schemas.microsoft.com/office/drawing/2014/main" id="{06AA4BEA-0316-4554-A6C4-84B7F9B90163}"/>
                  </a:ext>
                </a:extLst>
              </p:cNvPr>
              <p:cNvCxnSpPr/>
              <p:nvPr/>
            </p:nvCxnSpPr>
            <p:spPr>
              <a:xfrm flipH="1">
                <a:off x="3352800" y="2819400"/>
                <a:ext cx="914400" cy="2057400"/>
              </a:xfrm>
              <a:prstGeom prst="line">
                <a:avLst/>
              </a:prstGeom>
              <a:ln w="28575">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93" name="Oval 92">
                <a:extLst>
                  <a:ext uri="{FF2B5EF4-FFF2-40B4-BE49-F238E27FC236}">
                    <a16:creationId xmlns:a16="http://schemas.microsoft.com/office/drawing/2014/main" id="{178CAAEE-78AA-4ECF-8FD3-5DC20F0BD8E9}"/>
                  </a:ext>
                </a:extLst>
              </p:cNvPr>
              <p:cNvSpPr/>
              <p:nvPr/>
            </p:nvSpPr>
            <p:spPr>
              <a:xfrm>
                <a:off x="3200400" y="4724400"/>
                <a:ext cx="304800" cy="304800"/>
              </a:xfrm>
              <a:prstGeom prst="ellipse">
                <a:avLst/>
              </a:prstGeom>
              <a:solidFill>
                <a:schemeClr val="bg1">
                  <a:lumMod val="9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aseline="-25000" dirty="0"/>
              </a:p>
            </p:txBody>
          </p:sp>
        </p:grpSp>
        <p:cxnSp>
          <p:nvCxnSpPr>
            <p:cNvPr id="79" name="Straight Arrow Connector 78">
              <a:extLst>
                <a:ext uri="{FF2B5EF4-FFF2-40B4-BE49-F238E27FC236}">
                  <a16:creationId xmlns:a16="http://schemas.microsoft.com/office/drawing/2014/main" id="{0E70F6FD-887F-424F-9302-1E17C96AE282}"/>
                </a:ext>
              </a:extLst>
            </p:cNvPr>
            <p:cNvCxnSpPr>
              <a:cxnSpLocks/>
            </p:cNvCxnSpPr>
            <p:nvPr/>
          </p:nvCxnSpPr>
          <p:spPr>
            <a:xfrm>
              <a:off x="3511504" y="4940412"/>
              <a:ext cx="217409" cy="6299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8D202099-C4D3-4187-B4D6-47D3A81BE34E}"/>
                </a:ext>
              </a:extLst>
            </p:cNvPr>
            <p:cNvCxnSpPr>
              <a:cxnSpLocks/>
            </p:cNvCxnSpPr>
            <p:nvPr/>
          </p:nvCxnSpPr>
          <p:spPr>
            <a:xfrm>
              <a:off x="4199154" y="5073749"/>
              <a:ext cx="208324" cy="896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81" name="Straight Arrow Connector 80">
              <a:extLst>
                <a:ext uri="{FF2B5EF4-FFF2-40B4-BE49-F238E27FC236}">
                  <a16:creationId xmlns:a16="http://schemas.microsoft.com/office/drawing/2014/main" id="{8130357D-FF3E-4100-9E1D-B0E3E5E22F3F}"/>
                </a:ext>
              </a:extLst>
            </p:cNvPr>
            <p:cNvCxnSpPr>
              <a:cxnSpLocks/>
            </p:cNvCxnSpPr>
            <p:nvPr/>
          </p:nvCxnSpPr>
          <p:spPr>
            <a:xfrm flipV="1">
              <a:off x="4989687" y="4947804"/>
              <a:ext cx="144921" cy="5526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7DBB8CE0-EF17-40EC-AEBB-83642E495836}"/>
                </a:ext>
              </a:extLst>
            </p:cNvPr>
            <p:cNvCxnSpPr>
              <a:cxnSpLocks/>
            </p:cNvCxnSpPr>
            <p:nvPr/>
          </p:nvCxnSpPr>
          <p:spPr>
            <a:xfrm flipV="1">
              <a:off x="4430797" y="5066345"/>
              <a:ext cx="197577" cy="13902"/>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EEDAAB74-EBD5-4B76-845B-3D32AF93ADF9}"/>
                </a:ext>
              </a:extLst>
            </p:cNvPr>
            <p:cNvCxnSpPr>
              <a:cxnSpLocks/>
            </p:cNvCxnSpPr>
            <p:nvPr/>
          </p:nvCxnSpPr>
          <p:spPr>
            <a:xfrm flipV="1">
              <a:off x="5140029" y="4883024"/>
              <a:ext cx="120281" cy="53227"/>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A5DCE5A6-5008-4370-AC8A-7C97473C0781}"/>
                </a:ext>
              </a:extLst>
            </p:cNvPr>
            <p:cNvCxnSpPr>
              <a:cxnSpLocks/>
            </p:cNvCxnSpPr>
            <p:nvPr/>
          </p:nvCxnSpPr>
          <p:spPr>
            <a:xfrm>
              <a:off x="3744464" y="5013582"/>
              <a:ext cx="78980" cy="15618"/>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nvGrpSpPr>
            <p:cNvPr id="85" name="Group 84">
              <a:extLst>
                <a:ext uri="{FF2B5EF4-FFF2-40B4-BE49-F238E27FC236}">
                  <a16:creationId xmlns:a16="http://schemas.microsoft.com/office/drawing/2014/main" id="{EF862898-3D68-4628-A93E-AB59850F2016}"/>
                </a:ext>
              </a:extLst>
            </p:cNvPr>
            <p:cNvGrpSpPr/>
            <p:nvPr/>
          </p:nvGrpSpPr>
          <p:grpSpPr>
            <a:xfrm>
              <a:off x="3200400" y="2819400"/>
              <a:ext cx="1066800" cy="2209800"/>
              <a:chOff x="3200400" y="2819400"/>
              <a:chExt cx="1066800" cy="2209800"/>
            </a:xfrm>
          </p:grpSpPr>
          <p:sp>
            <p:nvSpPr>
              <p:cNvPr id="90" name="Oval 89">
                <a:extLst>
                  <a:ext uri="{FF2B5EF4-FFF2-40B4-BE49-F238E27FC236}">
                    <a16:creationId xmlns:a16="http://schemas.microsoft.com/office/drawing/2014/main" id="{A3B3EF75-E36E-4BC6-B070-D28FC8E50C13}"/>
                  </a:ext>
                </a:extLst>
              </p:cNvPr>
              <p:cNvSpPr/>
              <p:nvPr/>
            </p:nvSpPr>
            <p:spPr>
              <a:xfrm>
                <a:off x="3200400" y="4724400"/>
                <a:ext cx="304800" cy="304800"/>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aseline="-25000" dirty="0"/>
              </a:p>
            </p:txBody>
          </p:sp>
          <p:cxnSp>
            <p:nvCxnSpPr>
              <p:cNvPr id="91" name="Straight Connector 90">
                <a:extLst>
                  <a:ext uri="{FF2B5EF4-FFF2-40B4-BE49-F238E27FC236}">
                    <a16:creationId xmlns:a16="http://schemas.microsoft.com/office/drawing/2014/main" id="{BE5B5063-5704-4E1B-8684-45E36D4AA4D3}"/>
                  </a:ext>
                </a:extLst>
              </p:cNvPr>
              <p:cNvCxnSpPr/>
              <p:nvPr/>
            </p:nvCxnSpPr>
            <p:spPr>
              <a:xfrm flipH="1">
                <a:off x="3352800" y="2819400"/>
                <a:ext cx="914400" cy="205740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p:grpSp>
          <p:nvGrpSpPr>
            <p:cNvPr id="86" name="Group 85">
              <a:extLst>
                <a:ext uri="{FF2B5EF4-FFF2-40B4-BE49-F238E27FC236}">
                  <a16:creationId xmlns:a16="http://schemas.microsoft.com/office/drawing/2014/main" id="{899D19FC-745F-4C0B-94E8-246571C97E1D}"/>
                </a:ext>
              </a:extLst>
            </p:cNvPr>
            <p:cNvGrpSpPr/>
            <p:nvPr/>
          </p:nvGrpSpPr>
          <p:grpSpPr>
            <a:xfrm rot="19326040">
              <a:off x="3992585" y="2919878"/>
              <a:ext cx="1066800" cy="2209800"/>
              <a:chOff x="3200400" y="2819400"/>
              <a:chExt cx="1066800" cy="2209800"/>
            </a:xfrm>
          </p:grpSpPr>
          <p:cxnSp>
            <p:nvCxnSpPr>
              <p:cNvPr id="88" name="Straight Connector 87">
                <a:extLst>
                  <a:ext uri="{FF2B5EF4-FFF2-40B4-BE49-F238E27FC236}">
                    <a16:creationId xmlns:a16="http://schemas.microsoft.com/office/drawing/2014/main" id="{73C76A5A-E63D-45AF-B67C-CD5F06EC9C59}"/>
                  </a:ext>
                </a:extLst>
              </p:cNvPr>
              <p:cNvCxnSpPr/>
              <p:nvPr/>
            </p:nvCxnSpPr>
            <p:spPr>
              <a:xfrm flipH="1">
                <a:off x="3352800" y="2819400"/>
                <a:ext cx="914400" cy="2057400"/>
              </a:xfrm>
              <a:prstGeom prst="line">
                <a:avLst/>
              </a:prstGeom>
              <a:ln w="28575">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89" name="Oval 88">
                <a:extLst>
                  <a:ext uri="{FF2B5EF4-FFF2-40B4-BE49-F238E27FC236}">
                    <a16:creationId xmlns:a16="http://schemas.microsoft.com/office/drawing/2014/main" id="{156CA515-A45A-46BC-9D99-117830A1E1A7}"/>
                  </a:ext>
                </a:extLst>
              </p:cNvPr>
              <p:cNvSpPr/>
              <p:nvPr/>
            </p:nvSpPr>
            <p:spPr>
              <a:xfrm>
                <a:off x="3200400" y="4724400"/>
                <a:ext cx="304800" cy="304800"/>
              </a:xfrm>
              <a:prstGeom prst="ellipse">
                <a:avLst/>
              </a:prstGeom>
              <a:solidFill>
                <a:schemeClr val="bg1">
                  <a:lumMod val="9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aseline="-25000" dirty="0"/>
              </a:p>
            </p:txBody>
          </p:sp>
        </p:grpSp>
        <p:cxnSp>
          <p:nvCxnSpPr>
            <p:cNvPr id="87" name="Straight Connector 86">
              <a:extLst>
                <a:ext uri="{FF2B5EF4-FFF2-40B4-BE49-F238E27FC236}">
                  <a16:creationId xmlns:a16="http://schemas.microsoft.com/office/drawing/2014/main" id="{4396E170-5F44-4CA8-A764-EECF2FA7E12A}"/>
                </a:ext>
              </a:extLst>
            </p:cNvPr>
            <p:cNvCxnSpPr/>
            <p:nvPr/>
          </p:nvCxnSpPr>
          <p:spPr>
            <a:xfrm>
              <a:off x="3810000" y="2819400"/>
              <a:ext cx="990600" cy="0"/>
            </a:xfrm>
            <a:prstGeom prst="line">
              <a:avLst/>
            </a:prstGeom>
            <a:ln w="2857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03874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0"/>
            <a:ext cx="7924800" cy="4876800"/>
          </a:xfrm>
        </p:spPr>
        <p:txBody>
          <a:bodyPr/>
          <a:lstStyle/>
          <a:p>
            <a:pPr marL="0" indent="0">
              <a:buNone/>
            </a:pPr>
            <a:r>
              <a:rPr lang="en-US" sz="3200" dirty="0">
                <a:effectLst/>
              </a:rPr>
              <a:t>A </a:t>
            </a:r>
            <a:r>
              <a:rPr lang="en-US" sz="3200" b="1" dirty="0">
                <a:effectLst/>
              </a:rPr>
              <a:t>period</a:t>
            </a:r>
            <a:r>
              <a:rPr lang="en-US" sz="3200" dirty="0">
                <a:effectLst/>
              </a:rPr>
              <a:t> i</a:t>
            </a:r>
            <a:r>
              <a:rPr lang="en-US" sz="3200" dirty="0"/>
              <a:t>s </a:t>
            </a:r>
            <a:r>
              <a:rPr lang="en-US" sz="3200" dirty="0">
                <a:effectLst/>
              </a:rPr>
              <a:t>one full (complete) swing of the pendulum in one direction and back in the opposite direction.</a:t>
            </a:r>
            <a:r>
              <a:rPr lang="en-US" i="1" dirty="0">
                <a:effectLst/>
              </a:rPr>
              <a:t>					</a:t>
            </a:r>
            <a:endParaRPr lang="en-US" dirty="0"/>
          </a:p>
        </p:txBody>
      </p:sp>
      <p:sp>
        <p:nvSpPr>
          <p:cNvPr id="5" name="Title 1"/>
          <p:cNvSpPr txBox="1">
            <a:spLocks/>
          </p:cNvSpPr>
          <p:nvPr/>
        </p:nvSpPr>
        <p:spPr>
          <a:xfrm>
            <a:off x="609600" y="415724"/>
            <a:ext cx="7772400" cy="1143000"/>
          </a:xfrm>
          <a:prstGeom prst="rect">
            <a:avLst/>
          </a:prstGeo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Understanding Pendulums: Period</a:t>
            </a:r>
          </a:p>
        </p:txBody>
      </p:sp>
      <p:grpSp>
        <p:nvGrpSpPr>
          <p:cNvPr id="38" name="Group 37">
            <a:extLst>
              <a:ext uri="{FF2B5EF4-FFF2-40B4-BE49-F238E27FC236}">
                <a16:creationId xmlns:a16="http://schemas.microsoft.com/office/drawing/2014/main" id="{2A14A67F-3F4F-4847-814B-E175F22153AD}"/>
              </a:ext>
            </a:extLst>
          </p:cNvPr>
          <p:cNvGrpSpPr/>
          <p:nvPr/>
        </p:nvGrpSpPr>
        <p:grpSpPr>
          <a:xfrm>
            <a:off x="1765663" y="3581400"/>
            <a:ext cx="2743200" cy="2318775"/>
            <a:chOff x="3200400" y="2819400"/>
            <a:chExt cx="2743200" cy="2318775"/>
          </a:xfrm>
        </p:grpSpPr>
        <p:grpSp>
          <p:nvGrpSpPr>
            <p:cNvPr id="39" name="Group 38">
              <a:extLst>
                <a:ext uri="{FF2B5EF4-FFF2-40B4-BE49-F238E27FC236}">
                  <a16:creationId xmlns:a16="http://schemas.microsoft.com/office/drawing/2014/main" id="{53C7B9BF-D439-42C5-A157-28A81051295A}"/>
                </a:ext>
              </a:extLst>
            </p:cNvPr>
            <p:cNvGrpSpPr/>
            <p:nvPr/>
          </p:nvGrpSpPr>
          <p:grpSpPr>
            <a:xfrm rot="18367476">
              <a:off x="4305300" y="2808569"/>
              <a:ext cx="1066800" cy="2209800"/>
              <a:chOff x="3200400" y="2819400"/>
              <a:chExt cx="1066800" cy="2209800"/>
            </a:xfrm>
          </p:grpSpPr>
          <p:cxnSp>
            <p:nvCxnSpPr>
              <p:cNvPr id="56" name="Straight Connector 55">
                <a:extLst>
                  <a:ext uri="{FF2B5EF4-FFF2-40B4-BE49-F238E27FC236}">
                    <a16:creationId xmlns:a16="http://schemas.microsoft.com/office/drawing/2014/main" id="{D328DC5D-B90E-41A2-904B-7BA01D319F8C}"/>
                  </a:ext>
                </a:extLst>
              </p:cNvPr>
              <p:cNvCxnSpPr/>
              <p:nvPr/>
            </p:nvCxnSpPr>
            <p:spPr>
              <a:xfrm flipH="1">
                <a:off x="3352800" y="2819400"/>
                <a:ext cx="914400" cy="2057400"/>
              </a:xfrm>
              <a:prstGeom prst="line">
                <a:avLst/>
              </a:prstGeom>
              <a:ln w="28575">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57" name="Oval 56">
                <a:extLst>
                  <a:ext uri="{FF2B5EF4-FFF2-40B4-BE49-F238E27FC236}">
                    <a16:creationId xmlns:a16="http://schemas.microsoft.com/office/drawing/2014/main" id="{901419A6-D825-4AC5-AAEE-100D9EDD6D63}"/>
                  </a:ext>
                </a:extLst>
              </p:cNvPr>
              <p:cNvSpPr/>
              <p:nvPr/>
            </p:nvSpPr>
            <p:spPr>
              <a:xfrm>
                <a:off x="3200400" y="4724400"/>
                <a:ext cx="304800" cy="304800"/>
              </a:xfrm>
              <a:prstGeom prst="ellipse">
                <a:avLst/>
              </a:prstGeom>
              <a:solidFill>
                <a:schemeClr val="bg1">
                  <a:lumMod val="9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aseline="-25000" dirty="0"/>
              </a:p>
            </p:txBody>
          </p:sp>
        </p:grpSp>
        <p:grpSp>
          <p:nvGrpSpPr>
            <p:cNvPr id="40" name="Group 39">
              <a:extLst>
                <a:ext uri="{FF2B5EF4-FFF2-40B4-BE49-F238E27FC236}">
                  <a16:creationId xmlns:a16="http://schemas.microsoft.com/office/drawing/2014/main" id="{28D908EC-4CF9-41BD-AC60-6B32B6ABF9EB}"/>
                </a:ext>
              </a:extLst>
            </p:cNvPr>
            <p:cNvGrpSpPr/>
            <p:nvPr/>
          </p:nvGrpSpPr>
          <p:grpSpPr>
            <a:xfrm rot="20541973">
              <a:off x="3562350" y="2928375"/>
              <a:ext cx="1066800" cy="2209800"/>
              <a:chOff x="3200400" y="2819400"/>
              <a:chExt cx="1066800" cy="2209800"/>
            </a:xfrm>
          </p:grpSpPr>
          <p:cxnSp>
            <p:nvCxnSpPr>
              <p:cNvPr id="54" name="Straight Connector 53">
                <a:extLst>
                  <a:ext uri="{FF2B5EF4-FFF2-40B4-BE49-F238E27FC236}">
                    <a16:creationId xmlns:a16="http://schemas.microsoft.com/office/drawing/2014/main" id="{0AC97098-E3D0-433E-8856-6993628481F4}"/>
                  </a:ext>
                </a:extLst>
              </p:cNvPr>
              <p:cNvCxnSpPr/>
              <p:nvPr/>
            </p:nvCxnSpPr>
            <p:spPr>
              <a:xfrm flipH="1">
                <a:off x="3352800" y="2819400"/>
                <a:ext cx="914400" cy="2057400"/>
              </a:xfrm>
              <a:prstGeom prst="line">
                <a:avLst/>
              </a:prstGeom>
              <a:ln w="28575">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55" name="Oval 54">
                <a:extLst>
                  <a:ext uri="{FF2B5EF4-FFF2-40B4-BE49-F238E27FC236}">
                    <a16:creationId xmlns:a16="http://schemas.microsoft.com/office/drawing/2014/main" id="{9997D992-7B3B-466C-A0D5-E05559C3198C}"/>
                  </a:ext>
                </a:extLst>
              </p:cNvPr>
              <p:cNvSpPr/>
              <p:nvPr/>
            </p:nvSpPr>
            <p:spPr>
              <a:xfrm>
                <a:off x="3200400" y="4724400"/>
                <a:ext cx="304800" cy="304800"/>
              </a:xfrm>
              <a:prstGeom prst="ellipse">
                <a:avLst/>
              </a:prstGeom>
              <a:solidFill>
                <a:schemeClr val="bg1">
                  <a:lumMod val="9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aseline="-25000" dirty="0"/>
              </a:p>
            </p:txBody>
          </p:sp>
        </p:grpSp>
        <p:cxnSp>
          <p:nvCxnSpPr>
            <p:cNvPr id="41" name="Straight Arrow Connector 40">
              <a:extLst>
                <a:ext uri="{FF2B5EF4-FFF2-40B4-BE49-F238E27FC236}">
                  <a16:creationId xmlns:a16="http://schemas.microsoft.com/office/drawing/2014/main" id="{9DCD0B6B-BC03-4273-9AC7-304F0A819CD4}"/>
                </a:ext>
              </a:extLst>
            </p:cNvPr>
            <p:cNvCxnSpPr>
              <a:cxnSpLocks/>
            </p:cNvCxnSpPr>
            <p:nvPr/>
          </p:nvCxnSpPr>
          <p:spPr>
            <a:xfrm>
              <a:off x="3511504" y="4940412"/>
              <a:ext cx="217409" cy="6299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4C1C9F8D-9B20-4158-857B-C5593B4A98D7}"/>
                </a:ext>
              </a:extLst>
            </p:cNvPr>
            <p:cNvCxnSpPr>
              <a:cxnSpLocks/>
            </p:cNvCxnSpPr>
            <p:nvPr/>
          </p:nvCxnSpPr>
          <p:spPr>
            <a:xfrm>
              <a:off x="4199154" y="5073749"/>
              <a:ext cx="208324" cy="896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2E3B8003-184F-497F-931E-9EA7290C82E8}"/>
                </a:ext>
              </a:extLst>
            </p:cNvPr>
            <p:cNvCxnSpPr>
              <a:cxnSpLocks/>
            </p:cNvCxnSpPr>
            <p:nvPr/>
          </p:nvCxnSpPr>
          <p:spPr>
            <a:xfrm flipV="1">
              <a:off x="4989687" y="4947804"/>
              <a:ext cx="144921" cy="5526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3C87E79B-C5E2-4713-9BC8-81738344DBE0}"/>
                </a:ext>
              </a:extLst>
            </p:cNvPr>
            <p:cNvCxnSpPr>
              <a:cxnSpLocks/>
            </p:cNvCxnSpPr>
            <p:nvPr/>
          </p:nvCxnSpPr>
          <p:spPr>
            <a:xfrm flipV="1">
              <a:off x="4430797" y="5066345"/>
              <a:ext cx="197577" cy="13902"/>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C04480D7-DC43-4102-A18C-799193B2B163}"/>
                </a:ext>
              </a:extLst>
            </p:cNvPr>
            <p:cNvCxnSpPr>
              <a:cxnSpLocks/>
            </p:cNvCxnSpPr>
            <p:nvPr/>
          </p:nvCxnSpPr>
          <p:spPr>
            <a:xfrm flipV="1">
              <a:off x="5140029" y="4883024"/>
              <a:ext cx="120281" cy="53227"/>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A3276151-2281-4E66-9001-25E32A52BC86}"/>
                </a:ext>
              </a:extLst>
            </p:cNvPr>
            <p:cNvCxnSpPr>
              <a:cxnSpLocks/>
            </p:cNvCxnSpPr>
            <p:nvPr/>
          </p:nvCxnSpPr>
          <p:spPr>
            <a:xfrm>
              <a:off x="3744464" y="5013582"/>
              <a:ext cx="78980" cy="15618"/>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nvGrpSpPr>
            <p:cNvPr id="47" name="Group 46">
              <a:extLst>
                <a:ext uri="{FF2B5EF4-FFF2-40B4-BE49-F238E27FC236}">
                  <a16:creationId xmlns:a16="http://schemas.microsoft.com/office/drawing/2014/main" id="{E0B174A7-A05B-4DEE-B8F3-004A9A3B1FE9}"/>
                </a:ext>
              </a:extLst>
            </p:cNvPr>
            <p:cNvGrpSpPr/>
            <p:nvPr/>
          </p:nvGrpSpPr>
          <p:grpSpPr>
            <a:xfrm>
              <a:off x="3200400" y="2819400"/>
              <a:ext cx="1066800" cy="2209800"/>
              <a:chOff x="3200400" y="2819400"/>
              <a:chExt cx="1066800" cy="2209800"/>
            </a:xfrm>
          </p:grpSpPr>
          <p:sp>
            <p:nvSpPr>
              <p:cNvPr id="52" name="Oval 51">
                <a:extLst>
                  <a:ext uri="{FF2B5EF4-FFF2-40B4-BE49-F238E27FC236}">
                    <a16:creationId xmlns:a16="http://schemas.microsoft.com/office/drawing/2014/main" id="{04804123-F653-4F92-9EBB-F365A234D16B}"/>
                  </a:ext>
                </a:extLst>
              </p:cNvPr>
              <p:cNvSpPr/>
              <p:nvPr/>
            </p:nvSpPr>
            <p:spPr>
              <a:xfrm>
                <a:off x="3200400" y="4724400"/>
                <a:ext cx="304800" cy="304800"/>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aseline="-25000" dirty="0"/>
              </a:p>
            </p:txBody>
          </p:sp>
          <p:cxnSp>
            <p:nvCxnSpPr>
              <p:cNvPr id="53" name="Straight Connector 52">
                <a:extLst>
                  <a:ext uri="{FF2B5EF4-FFF2-40B4-BE49-F238E27FC236}">
                    <a16:creationId xmlns:a16="http://schemas.microsoft.com/office/drawing/2014/main" id="{C4BC8E23-4F4E-4996-97F1-AD11FD20FFF6}"/>
                  </a:ext>
                </a:extLst>
              </p:cNvPr>
              <p:cNvCxnSpPr/>
              <p:nvPr/>
            </p:nvCxnSpPr>
            <p:spPr>
              <a:xfrm flipH="1">
                <a:off x="3352800" y="2819400"/>
                <a:ext cx="914400" cy="205740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p:grpSp>
          <p:nvGrpSpPr>
            <p:cNvPr id="48" name="Group 47">
              <a:extLst>
                <a:ext uri="{FF2B5EF4-FFF2-40B4-BE49-F238E27FC236}">
                  <a16:creationId xmlns:a16="http://schemas.microsoft.com/office/drawing/2014/main" id="{394259DF-C60C-4041-8BB8-90021F425727}"/>
                </a:ext>
              </a:extLst>
            </p:cNvPr>
            <p:cNvGrpSpPr/>
            <p:nvPr/>
          </p:nvGrpSpPr>
          <p:grpSpPr>
            <a:xfrm rot="19326040">
              <a:off x="3992585" y="2919878"/>
              <a:ext cx="1066800" cy="2209800"/>
              <a:chOff x="3200400" y="2819400"/>
              <a:chExt cx="1066800" cy="2209800"/>
            </a:xfrm>
          </p:grpSpPr>
          <p:cxnSp>
            <p:nvCxnSpPr>
              <p:cNvPr id="50" name="Straight Connector 49">
                <a:extLst>
                  <a:ext uri="{FF2B5EF4-FFF2-40B4-BE49-F238E27FC236}">
                    <a16:creationId xmlns:a16="http://schemas.microsoft.com/office/drawing/2014/main" id="{FFF9C672-BA2A-4887-B579-AB47003D4270}"/>
                  </a:ext>
                </a:extLst>
              </p:cNvPr>
              <p:cNvCxnSpPr/>
              <p:nvPr/>
            </p:nvCxnSpPr>
            <p:spPr>
              <a:xfrm flipH="1">
                <a:off x="3352800" y="2819400"/>
                <a:ext cx="914400" cy="2057400"/>
              </a:xfrm>
              <a:prstGeom prst="line">
                <a:avLst/>
              </a:prstGeom>
              <a:ln w="28575">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51" name="Oval 50">
                <a:extLst>
                  <a:ext uri="{FF2B5EF4-FFF2-40B4-BE49-F238E27FC236}">
                    <a16:creationId xmlns:a16="http://schemas.microsoft.com/office/drawing/2014/main" id="{F62F3890-6819-49A1-AFC2-1313A82FC3AF}"/>
                  </a:ext>
                </a:extLst>
              </p:cNvPr>
              <p:cNvSpPr/>
              <p:nvPr/>
            </p:nvSpPr>
            <p:spPr>
              <a:xfrm>
                <a:off x="3200400" y="4724400"/>
                <a:ext cx="304800" cy="304800"/>
              </a:xfrm>
              <a:prstGeom prst="ellipse">
                <a:avLst/>
              </a:prstGeom>
              <a:solidFill>
                <a:schemeClr val="bg1">
                  <a:lumMod val="9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aseline="-25000" dirty="0"/>
              </a:p>
            </p:txBody>
          </p:sp>
        </p:grpSp>
        <p:cxnSp>
          <p:nvCxnSpPr>
            <p:cNvPr id="49" name="Straight Connector 48">
              <a:extLst>
                <a:ext uri="{FF2B5EF4-FFF2-40B4-BE49-F238E27FC236}">
                  <a16:creationId xmlns:a16="http://schemas.microsoft.com/office/drawing/2014/main" id="{0835146A-B9C7-40DF-B4D8-8788F9A7DF42}"/>
                </a:ext>
              </a:extLst>
            </p:cNvPr>
            <p:cNvCxnSpPr/>
            <p:nvPr/>
          </p:nvCxnSpPr>
          <p:spPr>
            <a:xfrm>
              <a:off x="3810000" y="2819400"/>
              <a:ext cx="990600" cy="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58" name="Group 57">
            <a:extLst>
              <a:ext uri="{FF2B5EF4-FFF2-40B4-BE49-F238E27FC236}">
                <a16:creationId xmlns:a16="http://schemas.microsoft.com/office/drawing/2014/main" id="{D0798095-CC0C-409E-91A4-E78F395A02F8}"/>
              </a:ext>
            </a:extLst>
          </p:cNvPr>
          <p:cNvGrpSpPr/>
          <p:nvPr/>
        </p:nvGrpSpPr>
        <p:grpSpPr>
          <a:xfrm flipH="1">
            <a:off x="4950117" y="3587255"/>
            <a:ext cx="2743200" cy="2318775"/>
            <a:chOff x="3200400" y="2819400"/>
            <a:chExt cx="2743200" cy="2318775"/>
          </a:xfrm>
        </p:grpSpPr>
        <p:grpSp>
          <p:nvGrpSpPr>
            <p:cNvPr id="59" name="Group 58">
              <a:extLst>
                <a:ext uri="{FF2B5EF4-FFF2-40B4-BE49-F238E27FC236}">
                  <a16:creationId xmlns:a16="http://schemas.microsoft.com/office/drawing/2014/main" id="{891ED447-D381-4BFE-BABE-866DB09FEEEE}"/>
                </a:ext>
              </a:extLst>
            </p:cNvPr>
            <p:cNvGrpSpPr/>
            <p:nvPr/>
          </p:nvGrpSpPr>
          <p:grpSpPr>
            <a:xfrm rot="18367476">
              <a:off x="4305300" y="2808569"/>
              <a:ext cx="1066800" cy="2209800"/>
              <a:chOff x="3200400" y="2819400"/>
              <a:chExt cx="1066800" cy="2209800"/>
            </a:xfrm>
          </p:grpSpPr>
          <p:cxnSp>
            <p:nvCxnSpPr>
              <p:cNvPr id="76" name="Straight Connector 75">
                <a:extLst>
                  <a:ext uri="{FF2B5EF4-FFF2-40B4-BE49-F238E27FC236}">
                    <a16:creationId xmlns:a16="http://schemas.microsoft.com/office/drawing/2014/main" id="{33D560F3-D93B-4175-8A3A-66B203FE5763}"/>
                  </a:ext>
                </a:extLst>
              </p:cNvPr>
              <p:cNvCxnSpPr/>
              <p:nvPr/>
            </p:nvCxnSpPr>
            <p:spPr>
              <a:xfrm flipH="1">
                <a:off x="3352800" y="2819400"/>
                <a:ext cx="914400" cy="2057400"/>
              </a:xfrm>
              <a:prstGeom prst="line">
                <a:avLst/>
              </a:prstGeom>
              <a:ln w="28575">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77" name="Oval 76">
                <a:extLst>
                  <a:ext uri="{FF2B5EF4-FFF2-40B4-BE49-F238E27FC236}">
                    <a16:creationId xmlns:a16="http://schemas.microsoft.com/office/drawing/2014/main" id="{919B53B8-B2CC-4F4B-AF33-971A6BE6761F}"/>
                  </a:ext>
                </a:extLst>
              </p:cNvPr>
              <p:cNvSpPr/>
              <p:nvPr/>
            </p:nvSpPr>
            <p:spPr>
              <a:xfrm>
                <a:off x="3200400" y="4724400"/>
                <a:ext cx="304800" cy="304800"/>
              </a:xfrm>
              <a:prstGeom prst="ellipse">
                <a:avLst/>
              </a:prstGeom>
              <a:solidFill>
                <a:schemeClr val="bg1">
                  <a:lumMod val="9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aseline="-25000" dirty="0"/>
              </a:p>
            </p:txBody>
          </p:sp>
        </p:grpSp>
        <p:grpSp>
          <p:nvGrpSpPr>
            <p:cNvPr id="60" name="Group 59">
              <a:extLst>
                <a:ext uri="{FF2B5EF4-FFF2-40B4-BE49-F238E27FC236}">
                  <a16:creationId xmlns:a16="http://schemas.microsoft.com/office/drawing/2014/main" id="{361A6D5F-925B-44DA-BC6B-8183362F9829}"/>
                </a:ext>
              </a:extLst>
            </p:cNvPr>
            <p:cNvGrpSpPr/>
            <p:nvPr/>
          </p:nvGrpSpPr>
          <p:grpSpPr>
            <a:xfrm rot="20541973">
              <a:off x="3562350" y="2928375"/>
              <a:ext cx="1066800" cy="2209800"/>
              <a:chOff x="3200400" y="2819400"/>
              <a:chExt cx="1066800" cy="2209800"/>
            </a:xfrm>
          </p:grpSpPr>
          <p:cxnSp>
            <p:nvCxnSpPr>
              <p:cNvPr id="74" name="Straight Connector 73">
                <a:extLst>
                  <a:ext uri="{FF2B5EF4-FFF2-40B4-BE49-F238E27FC236}">
                    <a16:creationId xmlns:a16="http://schemas.microsoft.com/office/drawing/2014/main" id="{E6428BAD-6CFC-4F16-8E2E-2181EFF80DB2}"/>
                  </a:ext>
                </a:extLst>
              </p:cNvPr>
              <p:cNvCxnSpPr/>
              <p:nvPr/>
            </p:nvCxnSpPr>
            <p:spPr>
              <a:xfrm flipH="1">
                <a:off x="3352800" y="2819400"/>
                <a:ext cx="914400" cy="2057400"/>
              </a:xfrm>
              <a:prstGeom prst="line">
                <a:avLst/>
              </a:prstGeom>
              <a:ln w="28575">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75" name="Oval 74">
                <a:extLst>
                  <a:ext uri="{FF2B5EF4-FFF2-40B4-BE49-F238E27FC236}">
                    <a16:creationId xmlns:a16="http://schemas.microsoft.com/office/drawing/2014/main" id="{4290D18F-F646-49A8-BB6C-0B3A3B87C645}"/>
                  </a:ext>
                </a:extLst>
              </p:cNvPr>
              <p:cNvSpPr/>
              <p:nvPr/>
            </p:nvSpPr>
            <p:spPr>
              <a:xfrm>
                <a:off x="3200400" y="4724400"/>
                <a:ext cx="304800" cy="304800"/>
              </a:xfrm>
              <a:prstGeom prst="ellipse">
                <a:avLst/>
              </a:prstGeom>
              <a:solidFill>
                <a:schemeClr val="bg1">
                  <a:lumMod val="9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aseline="-25000" dirty="0"/>
              </a:p>
            </p:txBody>
          </p:sp>
        </p:grpSp>
        <p:cxnSp>
          <p:nvCxnSpPr>
            <p:cNvPr id="61" name="Straight Arrow Connector 60">
              <a:extLst>
                <a:ext uri="{FF2B5EF4-FFF2-40B4-BE49-F238E27FC236}">
                  <a16:creationId xmlns:a16="http://schemas.microsoft.com/office/drawing/2014/main" id="{82DFCE6D-FE88-4910-835B-B5AEBC463CA8}"/>
                </a:ext>
              </a:extLst>
            </p:cNvPr>
            <p:cNvCxnSpPr>
              <a:cxnSpLocks/>
            </p:cNvCxnSpPr>
            <p:nvPr/>
          </p:nvCxnSpPr>
          <p:spPr>
            <a:xfrm>
              <a:off x="3511504" y="4940412"/>
              <a:ext cx="217409" cy="6299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2AA07060-6E91-4640-9077-64811EEF03F1}"/>
                </a:ext>
              </a:extLst>
            </p:cNvPr>
            <p:cNvCxnSpPr>
              <a:cxnSpLocks/>
            </p:cNvCxnSpPr>
            <p:nvPr/>
          </p:nvCxnSpPr>
          <p:spPr>
            <a:xfrm>
              <a:off x="4199154" y="5073749"/>
              <a:ext cx="208324" cy="896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D5F66B74-2F44-4964-8CD8-5E63B9F75386}"/>
                </a:ext>
              </a:extLst>
            </p:cNvPr>
            <p:cNvCxnSpPr>
              <a:cxnSpLocks/>
            </p:cNvCxnSpPr>
            <p:nvPr/>
          </p:nvCxnSpPr>
          <p:spPr>
            <a:xfrm flipV="1">
              <a:off x="4989687" y="4947804"/>
              <a:ext cx="144921" cy="5526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B5C63434-1656-4B56-8D9F-A316F0AF69CE}"/>
                </a:ext>
              </a:extLst>
            </p:cNvPr>
            <p:cNvCxnSpPr>
              <a:cxnSpLocks/>
            </p:cNvCxnSpPr>
            <p:nvPr/>
          </p:nvCxnSpPr>
          <p:spPr>
            <a:xfrm flipV="1">
              <a:off x="4430797" y="5066345"/>
              <a:ext cx="197577" cy="13902"/>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2371463A-3FAA-4FFD-B7C9-8AA419428196}"/>
                </a:ext>
              </a:extLst>
            </p:cNvPr>
            <p:cNvCxnSpPr>
              <a:cxnSpLocks/>
            </p:cNvCxnSpPr>
            <p:nvPr/>
          </p:nvCxnSpPr>
          <p:spPr>
            <a:xfrm flipV="1">
              <a:off x="5140029" y="4883024"/>
              <a:ext cx="120281" cy="53227"/>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E3B2D003-C61B-41C6-B6F8-18D9295874DD}"/>
                </a:ext>
              </a:extLst>
            </p:cNvPr>
            <p:cNvCxnSpPr>
              <a:cxnSpLocks/>
            </p:cNvCxnSpPr>
            <p:nvPr/>
          </p:nvCxnSpPr>
          <p:spPr>
            <a:xfrm>
              <a:off x="3744464" y="5013582"/>
              <a:ext cx="78980" cy="15618"/>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nvGrpSpPr>
            <p:cNvPr id="67" name="Group 66">
              <a:extLst>
                <a:ext uri="{FF2B5EF4-FFF2-40B4-BE49-F238E27FC236}">
                  <a16:creationId xmlns:a16="http://schemas.microsoft.com/office/drawing/2014/main" id="{0E7230DE-1849-4C8E-B440-1619E2416501}"/>
                </a:ext>
              </a:extLst>
            </p:cNvPr>
            <p:cNvGrpSpPr/>
            <p:nvPr/>
          </p:nvGrpSpPr>
          <p:grpSpPr>
            <a:xfrm>
              <a:off x="3200400" y="2819400"/>
              <a:ext cx="1066800" cy="2209800"/>
              <a:chOff x="3200400" y="2819400"/>
              <a:chExt cx="1066800" cy="2209800"/>
            </a:xfrm>
          </p:grpSpPr>
          <p:sp>
            <p:nvSpPr>
              <p:cNvPr id="72" name="Oval 71">
                <a:extLst>
                  <a:ext uri="{FF2B5EF4-FFF2-40B4-BE49-F238E27FC236}">
                    <a16:creationId xmlns:a16="http://schemas.microsoft.com/office/drawing/2014/main" id="{53B88B70-054C-4FFB-95C5-E56835DC9E38}"/>
                  </a:ext>
                </a:extLst>
              </p:cNvPr>
              <p:cNvSpPr/>
              <p:nvPr/>
            </p:nvSpPr>
            <p:spPr>
              <a:xfrm>
                <a:off x="3200400" y="4724400"/>
                <a:ext cx="304800" cy="304800"/>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aseline="-25000" dirty="0"/>
              </a:p>
            </p:txBody>
          </p:sp>
          <p:cxnSp>
            <p:nvCxnSpPr>
              <p:cNvPr id="73" name="Straight Connector 72">
                <a:extLst>
                  <a:ext uri="{FF2B5EF4-FFF2-40B4-BE49-F238E27FC236}">
                    <a16:creationId xmlns:a16="http://schemas.microsoft.com/office/drawing/2014/main" id="{9EDAB8C3-C156-47C0-874E-D58B5E8696C0}"/>
                  </a:ext>
                </a:extLst>
              </p:cNvPr>
              <p:cNvCxnSpPr/>
              <p:nvPr/>
            </p:nvCxnSpPr>
            <p:spPr>
              <a:xfrm flipH="1">
                <a:off x="3352800" y="2819400"/>
                <a:ext cx="914400" cy="205740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p:grpSp>
          <p:nvGrpSpPr>
            <p:cNvPr id="68" name="Group 67">
              <a:extLst>
                <a:ext uri="{FF2B5EF4-FFF2-40B4-BE49-F238E27FC236}">
                  <a16:creationId xmlns:a16="http://schemas.microsoft.com/office/drawing/2014/main" id="{A939228B-7893-4424-A053-4A2B6290093B}"/>
                </a:ext>
              </a:extLst>
            </p:cNvPr>
            <p:cNvGrpSpPr/>
            <p:nvPr/>
          </p:nvGrpSpPr>
          <p:grpSpPr>
            <a:xfrm rot="19326040">
              <a:off x="3992585" y="2919878"/>
              <a:ext cx="1066800" cy="2209800"/>
              <a:chOff x="3200400" y="2819400"/>
              <a:chExt cx="1066800" cy="2209800"/>
            </a:xfrm>
          </p:grpSpPr>
          <p:cxnSp>
            <p:nvCxnSpPr>
              <p:cNvPr id="70" name="Straight Connector 69">
                <a:extLst>
                  <a:ext uri="{FF2B5EF4-FFF2-40B4-BE49-F238E27FC236}">
                    <a16:creationId xmlns:a16="http://schemas.microsoft.com/office/drawing/2014/main" id="{F1B4B18F-20D5-4FC3-86C5-367472CD39E2}"/>
                  </a:ext>
                </a:extLst>
              </p:cNvPr>
              <p:cNvCxnSpPr/>
              <p:nvPr/>
            </p:nvCxnSpPr>
            <p:spPr>
              <a:xfrm flipH="1">
                <a:off x="3352800" y="2819400"/>
                <a:ext cx="914400" cy="2057400"/>
              </a:xfrm>
              <a:prstGeom prst="line">
                <a:avLst/>
              </a:prstGeom>
              <a:ln w="28575">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71" name="Oval 70">
                <a:extLst>
                  <a:ext uri="{FF2B5EF4-FFF2-40B4-BE49-F238E27FC236}">
                    <a16:creationId xmlns:a16="http://schemas.microsoft.com/office/drawing/2014/main" id="{E79CFF9A-12A9-4BC3-B675-EB840A527108}"/>
                  </a:ext>
                </a:extLst>
              </p:cNvPr>
              <p:cNvSpPr/>
              <p:nvPr/>
            </p:nvSpPr>
            <p:spPr>
              <a:xfrm>
                <a:off x="3200400" y="4724400"/>
                <a:ext cx="304800" cy="304800"/>
              </a:xfrm>
              <a:prstGeom prst="ellipse">
                <a:avLst/>
              </a:prstGeom>
              <a:solidFill>
                <a:schemeClr val="bg1">
                  <a:lumMod val="9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aseline="-25000" dirty="0"/>
              </a:p>
            </p:txBody>
          </p:sp>
        </p:grpSp>
        <p:cxnSp>
          <p:nvCxnSpPr>
            <p:cNvPr id="69" name="Straight Connector 68">
              <a:extLst>
                <a:ext uri="{FF2B5EF4-FFF2-40B4-BE49-F238E27FC236}">
                  <a16:creationId xmlns:a16="http://schemas.microsoft.com/office/drawing/2014/main" id="{27D484DF-8D3C-486D-82C5-5DE37AF8E041}"/>
                </a:ext>
              </a:extLst>
            </p:cNvPr>
            <p:cNvCxnSpPr/>
            <p:nvPr/>
          </p:nvCxnSpPr>
          <p:spPr>
            <a:xfrm>
              <a:off x="3810000" y="2819400"/>
              <a:ext cx="990600" cy="0"/>
            </a:xfrm>
            <a:prstGeom prst="line">
              <a:avLst/>
            </a:prstGeom>
            <a:ln w="2857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050457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8077200" cy="4876800"/>
          </a:xfrm>
        </p:spPr>
        <p:txBody>
          <a:bodyPr/>
          <a:lstStyle/>
          <a:p>
            <a:pPr marL="0" indent="0">
              <a:buNone/>
            </a:pPr>
            <a:r>
              <a:rPr lang="en-US" sz="3200" b="1" dirty="0">
                <a:effectLst/>
              </a:rPr>
              <a:t>Frequency</a:t>
            </a:r>
            <a:r>
              <a:rPr lang="en-US" sz="3200" dirty="0">
                <a:effectLst/>
              </a:rPr>
              <a:t> is the number of back-and-forth pendulum swings in a certain length of time.</a:t>
            </a:r>
            <a:r>
              <a:rPr lang="en-US" sz="3200" dirty="0"/>
              <a:t> </a:t>
            </a:r>
          </a:p>
        </p:txBody>
      </p:sp>
      <p:sp>
        <p:nvSpPr>
          <p:cNvPr id="5" name="Title 1"/>
          <p:cNvSpPr txBox="1">
            <a:spLocks/>
          </p:cNvSpPr>
          <p:nvPr/>
        </p:nvSpPr>
        <p:spPr>
          <a:xfrm>
            <a:off x="609600" y="415724"/>
            <a:ext cx="7772400" cy="1143000"/>
          </a:xfrm>
          <a:prstGeom prst="rect">
            <a:avLst/>
          </a:prstGeo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Understanding Pendulums: Frequency</a:t>
            </a:r>
          </a:p>
        </p:txBody>
      </p:sp>
      <p:grpSp>
        <p:nvGrpSpPr>
          <p:cNvPr id="78" name="Group 77">
            <a:extLst>
              <a:ext uri="{FF2B5EF4-FFF2-40B4-BE49-F238E27FC236}">
                <a16:creationId xmlns:a16="http://schemas.microsoft.com/office/drawing/2014/main" id="{A8FA611D-412A-400A-AA19-4459EB84F369}"/>
              </a:ext>
            </a:extLst>
          </p:cNvPr>
          <p:cNvGrpSpPr/>
          <p:nvPr/>
        </p:nvGrpSpPr>
        <p:grpSpPr>
          <a:xfrm>
            <a:off x="1765663" y="3581400"/>
            <a:ext cx="2743200" cy="2318775"/>
            <a:chOff x="3200400" y="2819400"/>
            <a:chExt cx="2743200" cy="2318775"/>
          </a:xfrm>
        </p:grpSpPr>
        <p:grpSp>
          <p:nvGrpSpPr>
            <p:cNvPr id="79" name="Group 78">
              <a:extLst>
                <a:ext uri="{FF2B5EF4-FFF2-40B4-BE49-F238E27FC236}">
                  <a16:creationId xmlns:a16="http://schemas.microsoft.com/office/drawing/2014/main" id="{13B80506-C126-4137-A4C2-82B02CBA1C86}"/>
                </a:ext>
              </a:extLst>
            </p:cNvPr>
            <p:cNvGrpSpPr/>
            <p:nvPr/>
          </p:nvGrpSpPr>
          <p:grpSpPr>
            <a:xfrm rot="18367476">
              <a:off x="4305300" y="2808569"/>
              <a:ext cx="1066800" cy="2209800"/>
              <a:chOff x="3200400" y="2819400"/>
              <a:chExt cx="1066800" cy="2209800"/>
            </a:xfrm>
          </p:grpSpPr>
          <p:cxnSp>
            <p:nvCxnSpPr>
              <p:cNvPr id="96" name="Straight Connector 95">
                <a:extLst>
                  <a:ext uri="{FF2B5EF4-FFF2-40B4-BE49-F238E27FC236}">
                    <a16:creationId xmlns:a16="http://schemas.microsoft.com/office/drawing/2014/main" id="{E6736ABB-D53C-4300-AE5B-430F2EADCCA9}"/>
                  </a:ext>
                </a:extLst>
              </p:cNvPr>
              <p:cNvCxnSpPr/>
              <p:nvPr/>
            </p:nvCxnSpPr>
            <p:spPr>
              <a:xfrm flipH="1">
                <a:off x="3352800" y="2819400"/>
                <a:ext cx="914400" cy="2057400"/>
              </a:xfrm>
              <a:prstGeom prst="line">
                <a:avLst/>
              </a:prstGeom>
              <a:ln w="28575">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97" name="Oval 96">
                <a:extLst>
                  <a:ext uri="{FF2B5EF4-FFF2-40B4-BE49-F238E27FC236}">
                    <a16:creationId xmlns:a16="http://schemas.microsoft.com/office/drawing/2014/main" id="{F2EB265D-55AF-4754-8D3C-913B135E1CA1}"/>
                  </a:ext>
                </a:extLst>
              </p:cNvPr>
              <p:cNvSpPr/>
              <p:nvPr/>
            </p:nvSpPr>
            <p:spPr>
              <a:xfrm>
                <a:off x="3200400" y="4724400"/>
                <a:ext cx="304800" cy="304800"/>
              </a:xfrm>
              <a:prstGeom prst="ellipse">
                <a:avLst/>
              </a:prstGeom>
              <a:solidFill>
                <a:schemeClr val="bg1">
                  <a:lumMod val="9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aseline="-25000" dirty="0"/>
              </a:p>
            </p:txBody>
          </p:sp>
        </p:grpSp>
        <p:grpSp>
          <p:nvGrpSpPr>
            <p:cNvPr id="80" name="Group 79">
              <a:extLst>
                <a:ext uri="{FF2B5EF4-FFF2-40B4-BE49-F238E27FC236}">
                  <a16:creationId xmlns:a16="http://schemas.microsoft.com/office/drawing/2014/main" id="{2DC539D4-C2B7-4F03-AF17-4010389EDDE4}"/>
                </a:ext>
              </a:extLst>
            </p:cNvPr>
            <p:cNvGrpSpPr/>
            <p:nvPr/>
          </p:nvGrpSpPr>
          <p:grpSpPr>
            <a:xfrm rot="20541973">
              <a:off x="3562350" y="2928375"/>
              <a:ext cx="1066800" cy="2209800"/>
              <a:chOff x="3200400" y="2819400"/>
              <a:chExt cx="1066800" cy="2209800"/>
            </a:xfrm>
          </p:grpSpPr>
          <p:cxnSp>
            <p:nvCxnSpPr>
              <p:cNvPr id="94" name="Straight Connector 93">
                <a:extLst>
                  <a:ext uri="{FF2B5EF4-FFF2-40B4-BE49-F238E27FC236}">
                    <a16:creationId xmlns:a16="http://schemas.microsoft.com/office/drawing/2014/main" id="{640C8448-170A-401B-9366-05B740C4C499}"/>
                  </a:ext>
                </a:extLst>
              </p:cNvPr>
              <p:cNvCxnSpPr/>
              <p:nvPr/>
            </p:nvCxnSpPr>
            <p:spPr>
              <a:xfrm flipH="1">
                <a:off x="3352800" y="2819400"/>
                <a:ext cx="914400" cy="2057400"/>
              </a:xfrm>
              <a:prstGeom prst="line">
                <a:avLst/>
              </a:prstGeom>
              <a:ln w="28575">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95" name="Oval 94">
                <a:extLst>
                  <a:ext uri="{FF2B5EF4-FFF2-40B4-BE49-F238E27FC236}">
                    <a16:creationId xmlns:a16="http://schemas.microsoft.com/office/drawing/2014/main" id="{8FA7AB1E-D591-441E-B8A8-878ABF2D001C}"/>
                  </a:ext>
                </a:extLst>
              </p:cNvPr>
              <p:cNvSpPr/>
              <p:nvPr/>
            </p:nvSpPr>
            <p:spPr>
              <a:xfrm>
                <a:off x="3200400" y="4724400"/>
                <a:ext cx="304800" cy="304800"/>
              </a:xfrm>
              <a:prstGeom prst="ellipse">
                <a:avLst/>
              </a:prstGeom>
              <a:solidFill>
                <a:schemeClr val="bg1">
                  <a:lumMod val="9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aseline="-25000" dirty="0"/>
              </a:p>
            </p:txBody>
          </p:sp>
        </p:grpSp>
        <p:cxnSp>
          <p:nvCxnSpPr>
            <p:cNvPr id="81" name="Straight Arrow Connector 80">
              <a:extLst>
                <a:ext uri="{FF2B5EF4-FFF2-40B4-BE49-F238E27FC236}">
                  <a16:creationId xmlns:a16="http://schemas.microsoft.com/office/drawing/2014/main" id="{DAE9F786-F016-4F76-AABB-3C17414F65F7}"/>
                </a:ext>
              </a:extLst>
            </p:cNvPr>
            <p:cNvCxnSpPr>
              <a:cxnSpLocks/>
            </p:cNvCxnSpPr>
            <p:nvPr/>
          </p:nvCxnSpPr>
          <p:spPr>
            <a:xfrm>
              <a:off x="3511504" y="4940412"/>
              <a:ext cx="217409" cy="6299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82" name="Straight Arrow Connector 81">
              <a:extLst>
                <a:ext uri="{FF2B5EF4-FFF2-40B4-BE49-F238E27FC236}">
                  <a16:creationId xmlns:a16="http://schemas.microsoft.com/office/drawing/2014/main" id="{F96B53F7-1844-414C-8972-877D0D611378}"/>
                </a:ext>
              </a:extLst>
            </p:cNvPr>
            <p:cNvCxnSpPr>
              <a:cxnSpLocks/>
            </p:cNvCxnSpPr>
            <p:nvPr/>
          </p:nvCxnSpPr>
          <p:spPr>
            <a:xfrm>
              <a:off x="4199154" y="5073749"/>
              <a:ext cx="208324" cy="896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83" name="Straight Arrow Connector 82">
              <a:extLst>
                <a:ext uri="{FF2B5EF4-FFF2-40B4-BE49-F238E27FC236}">
                  <a16:creationId xmlns:a16="http://schemas.microsoft.com/office/drawing/2014/main" id="{6B422C5E-E74B-4F48-8731-10F9E8DA7282}"/>
                </a:ext>
              </a:extLst>
            </p:cNvPr>
            <p:cNvCxnSpPr>
              <a:cxnSpLocks/>
            </p:cNvCxnSpPr>
            <p:nvPr/>
          </p:nvCxnSpPr>
          <p:spPr>
            <a:xfrm flipV="1">
              <a:off x="4989687" y="4947804"/>
              <a:ext cx="144921" cy="5526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D386250C-7299-4F4C-8202-DB01AE507A54}"/>
                </a:ext>
              </a:extLst>
            </p:cNvPr>
            <p:cNvCxnSpPr>
              <a:cxnSpLocks/>
            </p:cNvCxnSpPr>
            <p:nvPr/>
          </p:nvCxnSpPr>
          <p:spPr>
            <a:xfrm flipV="1">
              <a:off x="4430797" y="5066345"/>
              <a:ext cx="197577" cy="13902"/>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B994C67A-F838-435C-BC97-4C2516BAA1F9}"/>
                </a:ext>
              </a:extLst>
            </p:cNvPr>
            <p:cNvCxnSpPr>
              <a:cxnSpLocks/>
            </p:cNvCxnSpPr>
            <p:nvPr/>
          </p:nvCxnSpPr>
          <p:spPr>
            <a:xfrm flipV="1">
              <a:off x="5140029" y="4883024"/>
              <a:ext cx="120281" cy="53227"/>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4CA3D899-945F-4743-B2EE-962EDCAC2872}"/>
                </a:ext>
              </a:extLst>
            </p:cNvPr>
            <p:cNvCxnSpPr>
              <a:cxnSpLocks/>
            </p:cNvCxnSpPr>
            <p:nvPr/>
          </p:nvCxnSpPr>
          <p:spPr>
            <a:xfrm>
              <a:off x="3744464" y="5013582"/>
              <a:ext cx="78980" cy="15618"/>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nvGrpSpPr>
            <p:cNvPr id="87" name="Group 86">
              <a:extLst>
                <a:ext uri="{FF2B5EF4-FFF2-40B4-BE49-F238E27FC236}">
                  <a16:creationId xmlns:a16="http://schemas.microsoft.com/office/drawing/2014/main" id="{F030C9F3-B262-4996-865B-14FD49ECD3FC}"/>
                </a:ext>
              </a:extLst>
            </p:cNvPr>
            <p:cNvGrpSpPr/>
            <p:nvPr/>
          </p:nvGrpSpPr>
          <p:grpSpPr>
            <a:xfrm>
              <a:off x="3200400" y="2819400"/>
              <a:ext cx="1066800" cy="2209800"/>
              <a:chOff x="3200400" y="2819400"/>
              <a:chExt cx="1066800" cy="2209800"/>
            </a:xfrm>
          </p:grpSpPr>
          <p:sp>
            <p:nvSpPr>
              <p:cNvPr id="92" name="Oval 91">
                <a:extLst>
                  <a:ext uri="{FF2B5EF4-FFF2-40B4-BE49-F238E27FC236}">
                    <a16:creationId xmlns:a16="http://schemas.microsoft.com/office/drawing/2014/main" id="{A3AD8BC7-8F9A-46FE-B4C8-02D64E1F106B}"/>
                  </a:ext>
                </a:extLst>
              </p:cNvPr>
              <p:cNvSpPr/>
              <p:nvPr/>
            </p:nvSpPr>
            <p:spPr>
              <a:xfrm>
                <a:off x="3200400" y="4724400"/>
                <a:ext cx="304800" cy="304800"/>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aseline="-25000" dirty="0"/>
              </a:p>
            </p:txBody>
          </p:sp>
          <p:cxnSp>
            <p:nvCxnSpPr>
              <p:cNvPr id="93" name="Straight Connector 92">
                <a:extLst>
                  <a:ext uri="{FF2B5EF4-FFF2-40B4-BE49-F238E27FC236}">
                    <a16:creationId xmlns:a16="http://schemas.microsoft.com/office/drawing/2014/main" id="{6F72C52A-4236-4A00-B7C7-3F9D0CA39E7E}"/>
                  </a:ext>
                </a:extLst>
              </p:cNvPr>
              <p:cNvCxnSpPr/>
              <p:nvPr/>
            </p:nvCxnSpPr>
            <p:spPr>
              <a:xfrm flipH="1">
                <a:off x="3352800" y="2819400"/>
                <a:ext cx="914400" cy="205740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p:grpSp>
          <p:nvGrpSpPr>
            <p:cNvPr id="88" name="Group 87">
              <a:extLst>
                <a:ext uri="{FF2B5EF4-FFF2-40B4-BE49-F238E27FC236}">
                  <a16:creationId xmlns:a16="http://schemas.microsoft.com/office/drawing/2014/main" id="{1FFC6A91-D4E8-49C3-AEF7-9CABAECE369F}"/>
                </a:ext>
              </a:extLst>
            </p:cNvPr>
            <p:cNvGrpSpPr/>
            <p:nvPr/>
          </p:nvGrpSpPr>
          <p:grpSpPr>
            <a:xfrm rot="19326040">
              <a:off x="3992585" y="2919878"/>
              <a:ext cx="1066800" cy="2209800"/>
              <a:chOff x="3200400" y="2819400"/>
              <a:chExt cx="1066800" cy="2209800"/>
            </a:xfrm>
          </p:grpSpPr>
          <p:cxnSp>
            <p:nvCxnSpPr>
              <p:cNvPr id="90" name="Straight Connector 89">
                <a:extLst>
                  <a:ext uri="{FF2B5EF4-FFF2-40B4-BE49-F238E27FC236}">
                    <a16:creationId xmlns:a16="http://schemas.microsoft.com/office/drawing/2014/main" id="{6CA0AADD-D485-4CF7-AF00-0A7D55B47992}"/>
                  </a:ext>
                </a:extLst>
              </p:cNvPr>
              <p:cNvCxnSpPr/>
              <p:nvPr/>
            </p:nvCxnSpPr>
            <p:spPr>
              <a:xfrm flipH="1">
                <a:off x="3352800" y="2819400"/>
                <a:ext cx="914400" cy="2057400"/>
              </a:xfrm>
              <a:prstGeom prst="line">
                <a:avLst/>
              </a:prstGeom>
              <a:ln w="28575">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91" name="Oval 90">
                <a:extLst>
                  <a:ext uri="{FF2B5EF4-FFF2-40B4-BE49-F238E27FC236}">
                    <a16:creationId xmlns:a16="http://schemas.microsoft.com/office/drawing/2014/main" id="{475945D4-5698-495E-9E6C-3998BAF87DCA}"/>
                  </a:ext>
                </a:extLst>
              </p:cNvPr>
              <p:cNvSpPr/>
              <p:nvPr/>
            </p:nvSpPr>
            <p:spPr>
              <a:xfrm>
                <a:off x="3200400" y="4724400"/>
                <a:ext cx="304800" cy="304800"/>
              </a:xfrm>
              <a:prstGeom prst="ellipse">
                <a:avLst/>
              </a:prstGeom>
              <a:solidFill>
                <a:schemeClr val="bg1">
                  <a:lumMod val="9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aseline="-25000" dirty="0"/>
              </a:p>
            </p:txBody>
          </p:sp>
        </p:grpSp>
        <p:cxnSp>
          <p:nvCxnSpPr>
            <p:cNvPr id="89" name="Straight Connector 88">
              <a:extLst>
                <a:ext uri="{FF2B5EF4-FFF2-40B4-BE49-F238E27FC236}">
                  <a16:creationId xmlns:a16="http://schemas.microsoft.com/office/drawing/2014/main" id="{33E8B652-A0B8-445E-AF07-3309871CF32E}"/>
                </a:ext>
              </a:extLst>
            </p:cNvPr>
            <p:cNvCxnSpPr/>
            <p:nvPr/>
          </p:nvCxnSpPr>
          <p:spPr>
            <a:xfrm>
              <a:off x="3810000" y="2819400"/>
              <a:ext cx="990600" cy="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98" name="Group 97">
            <a:extLst>
              <a:ext uri="{FF2B5EF4-FFF2-40B4-BE49-F238E27FC236}">
                <a16:creationId xmlns:a16="http://schemas.microsoft.com/office/drawing/2014/main" id="{7F5C153F-158A-4AC9-AC2E-FBD8B0486292}"/>
              </a:ext>
            </a:extLst>
          </p:cNvPr>
          <p:cNvGrpSpPr/>
          <p:nvPr/>
        </p:nvGrpSpPr>
        <p:grpSpPr>
          <a:xfrm flipH="1">
            <a:off x="4950117" y="3587255"/>
            <a:ext cx="2743200" cy="2318775"/>
            <a:chOff x="3200400" y="2819400"/>
            <a:chExt cx="2743200" cy="2318775"/>
          </a:xfrm>
        </p:grpSpPr>
        <p:grpSp>
          <p:nvGrpSpPr>
            <p:cNvPr id="99" name="Group 98">
              <a:extLst>
                <a:ext uri="{FF2B5EF4-FFF2-40B4-BE49-F238E27FC236}">
                  <a16:creationId xmlns:a16="http://schemas.microsoft.com/office/drawing/2014/main" id="{333DD8BF-45A0-40F8-8578-9E8C3C938421}"/>
                </a:ext>
              </a:extLst>
            </p:cNvPr>
            <p:cNvGrpSpPr/>
            <p:nvPr/>
          </p:nvGrpSpPr>
          <p:grpSpPr>
            <a:xfrm rot="18367476">
              <a:off x="4305300" y="2808569"/>
              <a:ext cx="1066800" cy="2209800"/>
              <a:chOff x="3200400" y="2819400"/>
              <a:chExt cx="1066800" cy="2209800"/>
            </a:xfrm>
          </p:grpSpPr>
          <p:cxnSp>
            <p:nvCxnSpPr>
              <p:cNvPr id="116" name="Straight Connector 115">
                <a:extLst>
                  <a:ext uri="{FF2B5EF4-FFF2-40B4-BE49-F238E27FC236}">
                    <a16:creationId xmlns:a16="http://schemas.microsoft.com/office/drawing/2014/main" id="{EC22EBB1-113A-4C14-A212-AB5B3E58CF47}"/>
                  </a:ext>
                </a:extLst>
              </p:cNvPr>
              <p:cNvCxnSpPr/>
              <p:nvPr/>
            </p:nvCxnSpPr>
            <p:spPr>
              <a:xfrm flipH="1">
                <a:off x="3352800" y="2819400"/>
                <a:ext cx="914400" cy="2057400"/>
              </a:xfrm>
              <a:prstGeom prst="line">
                <a:avLst/>
              </a:prstGeom>
              <a:ln w="28575">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17" name="Oval 116">
                <a:extLst>
                  <a:ext uri="{FF2B5EF4-FFF2-40B4-BE49-F238E27FC236}">
                    <a16:creationId xmlns:a16="http://schemas.microsoft.com/office/drawing/2014/main" id="{E367D818-3BA9-46A8-94D8-86CB12CE7888}"/>
                  </a:ext>
                </a:extLst>
              </p:cNvPr>
              <p:cNvSpPr/>
              <p:nvPr/>
            </p:nvSpPr>
            <p:spPr>
              <a:xfrm>
                <a:off x="3200400" y="4724400"/>
                <a:ext cx="304800" cy="304800"/>
              </a:xfrm>
              <a:prstGeom prst="ellipse">
                <a:avLst/>
              </a:prstGeom>
              <a:solidFill>
                <a:schemeClr val="bg1">
                  <a:lumMod val="9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aseline="-25000" dirty="0"/>
              </a:p>
            </p:txBody>
          </p:sp>
        </p:grpSp>
        <p:grpSp>
          <p:nvGrpSpPr>
            <p:cNvPr id="100" name="Group 99">
              <a:extLst>
                <a:ext uri="{FF2B5EF4-FFF2-40B4-BE49-F238E27FC236}">
                  <a16:creationId xmlns:a16="http://schemas.microsoft.com/office/drawing/2014/main" id="{B44F7117-EC19-49B4-A776-D3E8962E3C57}"/>
                </a:ext>
              </a:extLst>
            </p:cNvPr>
            <p:cNvGrpSpPr/>
            <p:nvPr/>
          </p:nvGrpSpPr>
          <p:grpSpPr>
            <a:xfrm rot="20541973">
              <a:off x="3562350" y="2928375"/>
              <a:ext cx="1066800" cy="2209800"/>
              <a:chOff x="3200400" y="2819400"/>
              <a:chExt cx="1066800" cy="2209800"/>
            </a:xfrm>
          </p:grpSpPr>
          <p:cxnSp>
            <p:nvCxnSpPr>
              <p:cNvPr id="114" name="Straight Connector 113">
                <a:extLst>
                  <a:ext uri="{FF2B5EF4-FFF2-40B4-BE49-F238E27FC236}">
                    <a16:creationId xmlns:a16="http://schemas.microsoft.com/office/drawing/2014/main" id="{BEB7079D-6385-42C9-BC0E-4DBC3E7D136D}"/>
                  </a:ext>
                </a:extLst>
              </p:cNvPr>
              <p:cNvCxnSpPr/>
              <p:nvPr/>
            </p:nvCxnSpPr>
            <p:spPr>
              <a:xfrm flipH="1">
                <a:off x="3352800" y="2819400"/>
                <a:ext cx="914400" cy="2057400"/>
              </a:xfrm>
              <a:prstGeom prst="line">
                <a:avLst/>
              </a:prstGeom>
              <a:ln w="28575">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15" name="Oval 114">
                <a:extLst>
                  <a:ext uri="{FF2B5EF4-FFF2-40B4-BE49-F238E27FC236}">
                    <a16:creationId xmlns:a16="http://schemas.microsoft.com/office/drawing/2014/main" id="{A9BA491E-2A7F-4CB1-915F-95A7A13252EB}"/>
                  </a:ext>
                </a:extLst>
              </p:cNvPr>
              <p:cNvSpPr/>
              <p:nvPr/>
            </p:nvSpPr>
            <p:spPr>
              <a:xfrm>
                <a:off x="3200400" y="4724400"/>
                <a:ext cx="304800" cy="304800"/>
              </a:xfrm>
              <a:prstGeom prst="ellipse">
                <a:avLst/>
              </a:prstGeom>
              <a:solidFill>
                <a:schemeClr val="bg1">
                  <a:lumMod val="9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aseline="-25000" dirty="0"/>
              </a:p>
            </p:txBody>
          </p:sp>
        </p:grpSp>
        <p:cxnSp>
          <p:nvCxnSpPr>
            <p:cNvPr id="101" name="Straight Arrow Connector 100">
              <a:extLst>
                <a:ext uri="{FF2B5EF4-FFF2-40B4-BE49-F238E27FC236}">
                  <a16:creationId xmlns:a16="http://schemas.microsoft.com/office/drawing/2014/main" id="{4CA169F8-3A92-47EA-82C3-E4D60A2BFC20}"/>
                </a:ext>
              </a:extLst>
            </p:cNvPr>
            <p:cNvCxnSpPr>
              <a:cxnSpLocks/>
            </p:cNvCxnSpPr>
            <p:nvPr/>
          </p:nvCxnSpPr>
          <p:spPr>
            <a:xfrm>
              <a:off x="3511504" y="4940412"/>
              <a:ext cx="217409" cy="6299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02" name="Straight Arrow Connector 101">
              <a:extLst>
                <a:ext uri="{FF2B5EF4-FFF2-40B4-BE49-F238E27FC236}">
                  <a16:creationId xmlns:a16="http://schemas.microsoft.com/office/drawing/2014/main" id="{026EBA61-280B-4321-9A2C-35217EAF9861}"/>
                </a:ext>
              </a:extLst>
            </p:cNvPr>
            <p:cNvCxnSpPr>
              <a:cxnSpLocks/>
            </p:cNvCxnSpPr>
            <p:nvPr/>
          </p:nvCxnSpPr>
          <p:spPr>
            <a:xfrm>
              <a:off x="4199154" y="5073749"/>
              <a:ext cx="208324" cy="896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03" name="Straight Arrow Connector 102">
              <a:extLst>
                <a:ext uri="{FF2B5EF4-FFF2-40B4-BE49-F238E27FC236}">
                  <a16:creationId xmlns:a16="http://schemas.microsoft.com/office/drawing/2014/main" id="{106C281C-B077-49F2-95FD-4E0CC0930E82}"/>
                </a:ext>
              </a:extLst>
            </p:cNvPr>
            <p:cNvCxnSpPr>
              <a:cxnSpLocks/>
            </p:cNvCxnSpPr>
            <p:nvPr/>
          </p:nvCxnSpPr>
          <p:spPr>
            <a:xfrm flipV="1">
              <a:off x="4989687" y="4947804"/>
              <a:ext cx="144921" cy="5526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74779C04-9094-409D-94AE-CA442C062732}"/>
                </a:ext>
              </a:extLst>
            </p:cNvPr>
            <p:cNvCxnSpPr>
              <a:cxnSpLocks/>
            </p:cNvCxnSpPr>
            <p:nvPr/>
          </p:nvCxnSpPr>
          <p:spPr>
            <a:xfrm flipV="1">
              <a:off x="4430797" y="5066345"/>
              <a:ext cx="197577" cy="13902"/>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498A0E71-6C79-4872-9D51-9B458CB9B68E}"/>
                </a:ext>
              </a:extLst>
            </p:cNvPr>
            <p:cNvCxnSpPr>
              <a:cxnSpLocks/>
            </p:cNvCxnSpPr>
            <p:nvPr/>
          </p:nvCxnSpPr>
          <p:spPr>
            <a:xfrm flipV="1">
              <a:off x="5140029" y="4883024"/>
              <a:ext cx="120281" cy="53227"/>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07AC3F39-94E1-44B4-AB7A-1684D708755B}"/>
                </a:ext>
              </a:extLst>
            </p:cNvPr>
            <p:cNvCxnSpPr>
              <a:cxnSpLocks/>
            </p:cNvCxnSpPr>
            <p:nvPr/>
          </p:nvCxnSpPr>
          <p:spPr>
            <a:xfrm>
              <a:off x="3744464" y="5013582"/>
              <a:ext cx="78980" cy="15618"/>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nvGrpSpPr>
            <p:cNvPr id="107" name="Group 106">
              <a:extLst>
                <a:ext uri="{FF2B5EF4-FFF2-40B4-BE49-F238E27FC236}">
                  <a16:creationId xmlns:a16="http://schemas.microsoft.com/office/drawing/2014/main" id="{53385A21-3A2A-4149-B248-4F4349C77EC3}"/>
                </a:ext>
              </a:extLst>
            </p:cNvPr>
            <p:cNvGrpSpPr/>
            <p:nvPr/>
          </p:nvGrpSpPr>
          <p:grpSpPr>
            <a:xfrm>
              <a:off x="3200400" y="2819400"/>
              <a:ext cx="1066800" cy="2209800"/>
              <a:chOff x="3200400" y="2819400"/>
              <a:chExt cx="1066800" cy="2209800"/>
            </a:xfrm>
          </p:grpSpPr>
          <p:sp>
            <p:nvSpPr>
              <p:cNvPr id="112" name="Oval 111">
                <a:extLst>
                  <a:ext uri="{FF2B5EF4-FFF2-40B4-BE49-F238E27FC236}">
                    <a16:creationId xmlns:a16="http://schemas.microsoft.com/office/drawing/2014/main" id="{972B3335-A33A-409F-B38D-D78A4CCA05FD}"/>
                  </a:ext>
                </a:extLst>
              </p:cNvPr>
              <p:cNvSpPr/>
              <p:nvPr/>
            </p:nvSpPr>
            <p:spPr>
              <a:xfrm>
                <a:off x="3200400" y="4724400"/>
                <a:ext cx="304800" cy="304800"/>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aseline="-25000" dirty="0"/>
              </a:p>
            </p:txBody>
          </p:sp>
          <p:cxnSp>
            <p:nvCxnSpPr>
              <p:cNvPr id="113" name="Straight Connector 112">
                <a:extLst>
                  <a:ext uri="{FF2B5EF4-FFF2-40B4-BE49-F238E27FC236}">
                    <a16:creationId xmlns:a16="http://schemas.microsoft.com/office/drawing/2014/main" id="{45C42EC0-BFC9-441B-9F9A-98468CBC7BA3}"/>
                  </a:ext>
                </a:extLst>
              </p:cNvPr>
              <p:cNvCxnSpPr/>
              <p:nvPr/>
            </p:nvCxnSpPr>
            <p:spPr>
              <a:xfrm flipH="1">
                <a:off x="3352800" y="2819400"/>
                <a:ext cx="914400" cy="205740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p:grpSp>
          <p:nvGrpSpPr>
            <p:cNvPr id="108" name="Group 107">
              <a:extLst>
                <a:ext uri="{FF2B5EF4-FFF2-40B4-BE49-F238E27FC236}">
                  <a16:creationId xmlns:a16="http://schemas.microsoft.com/office/drawing/2014/main" id="{14B4FD77-B0D5-48EF-A0FF-479D96A744CC}"/>
                </a:ext>
              </a:extLst>
            </p:cNvPr>
            <p:cNvGrpSpPr/>
            <p:nvPr/>
          </p:nvGrpSpPr>
          <p:grpSpPr>
            <a:xfrm rot="19326040">
              <a:off x="3992585" y="2919878"/>
              <a:ext cx="1066800" cy="2209800"/>
              <a:chOff x="3200400" y="2819400"/>
              <a:chExt cx="1066800" cy="2209800"/>
            </a:xfrm>
          </p:grpSpPr>
          <p:cxnSp>
            <p:nvCxnSpPr>
              <p:cNvPr id="110" name="Straight Connector 109">
                <a:extLst>
                  <a:ext uri="{FF2B5EF4-FFF2-40B4-BE49-F238E27FC236}">
                    <a16:creationId xmlns:a16="http://schemas.microsoft.com/office/drawing/2014/main" id="{DB979D90-6868-4190-9064-165E4C7718ED}"/>
                  </a:ext>
                </a:extLst>
              </p:cNvPr>
              <p:cNvCxnSpPr/>
              <p:nvPr/>
            </p:nvCxnSpPr>
            <p:spPr>
              <a:xfrm flipH="1">
                <a:off x="3352800" y="2819400"/>
                <a:ext cx="914400" cy="2057400"/>
              </a:xfrm>
              <a:prstGeom prst="line">
                <a:avLst/>
              </a:prstGeom>
              <a:ln w="28575">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11" name="Oval 110">
                <a:extLst>
                  <a:ext uri="{FF2B5EF4-FFF2-40B4-BE49-F238E27FC236}">
                    <a16:creationId xmlns:a16="http://schemas.microsoft.com/office/drawing/2014/main" id="{C08711F4-8BDE-49BC-A3EA-9BFE086E9D72}"/>
                  </a:ext>
                </a:extLst>
              </p:cNvPr>
              <p:cNvSpPr/>
              <p:nvPr/>
            </p:nvSpPr>
            <p:spPr>
              <a:xfrm>
                <a:off x="3200400" y="4724400"/>
                <a:ext cx="304800" cy="304800"/>
              </a:xfrm>
              <a:prstGeom prst="ellipse">
                <a:avLst/>
              </a:prstGeom>
              <a:solidFill>
                <a:schemeClr val="bg1">
                  <a:lumMod val="9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aseline="-25000" dirty="0"/>
              </a:p>
            </p:txBody>
          </p:sp>
        </p:grpSp>
        <p:cxnSp>
          <p:nvCxnSpPr>
            <p:cNvPr id="109" name="Straight Connector 108">
              <a:extLst>
                <a:ext uri="{FF2B5EF4-FFF2-40B4-BE49-F238E27FC236}">
                  <a16:creationId xmlns:a16="http://schemas.microsoft.com/office/drawing/2014/main" id="{CD2C8C1F-B5B5-4943-A0C4-7A906BB9DB38}"/>
                </a:ext>
              </a:extLst>
            </p:cNvPr>
            <p:cNvCxnSpPr/>
            <p:nvPr/>
          </p:nvCxnSpPr>
          <p:spPr>
            <a:xfrm>
              <a:off x="3810000" y="2819400"/>
              <a:ext cx="990600" cy="0"/>
            </a:xfrm>
            <a:prstGeom prst="line">
              <a:avLst/>
            </a:prstGeom>
            <a:ln w="2857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731998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0"/>
            <a:ext cx="7924800" cy="4800600"/>
          </a:xfrm>
        </p:spPr>
        <p:txBody>
          <a:bodyPr/>
          <a:lstStyle/>
          <a:p>
            <a:pPr marL="0" indent="0">
              <a:buNone/>
            </a:pPr>
            <a:r>
              <a:rPr lang="en-US" sz="3200" dirty="0"/>
              <a:t>What variables affect the frequency (swing time) of a pendulum?</a:t>
            </a:r>
          </a:p>
          <a:p>
            <a:pPr marL="0" indent="0">
              <a:spcBef>
                <a:spcPts val="8200"/>
              </a:spcBef>
              <a:buNone/>
            </a:pPr>
            <a:r>
              <a:rPr lang="en-US" sz="3200" dirty="0">
                <a:effectLst/>
              </a:rPr>
              <a:t>The four most common </a:t>
            </a:r>
            <a:r>
              <a:rPr lang="en-US" sz="3200" dirty="0"/>
              <a:t>variables</a:t>
            </a:r>
            <a:r>
              <a:rPr lang="en-US" sz="3200" dirty="0">
                <a:effectLst/>
              </a:rPr>
              <a:t>:</a:t>
            </a:r>
          </a:p>
          <a:p>
            <a:pPr marL="731520" indent="-365760">
              <a:spcBef>
                <a:spcPts val="600"/>
              </a:spcBef>
            </a:pPr>
            <a:r>
              <a:rPr lang="en-US" sz="3200" dirty="0">
                <a:effectLst/>
              </a:rPr>
              <a:t>Starting angle of pendulum</a:t>
            </a:r>
            <a:endParaRPr lang="en-US" sz="3200" dirty="0"/>
          </a:p>
          <a:p>
            <a:pPr marL="731520" indent="-365760">
              <a:spcBef>
                <a:spcPts val="600"/>
              </a:spcBef>
            </a:pPr>
            <a:r>
              <a:rPr lang="en-US" sz="3200" dirty="0"/>
              <a:t>String length</a:t>
            </a:r>
          </a:p>
          <a:p>
            <a:pPr marL="731520" indent="-365760">
              <a:spcBef>
                <a:spcPts val="600"/>
              </a:spcBef>
            </a:pPr>
            <a:r>
              <a:rPr lang="en-US" sz="3200" dirty="0">
                <a:effectLst/>
              </a:rPr>
              <a:t>Bob mass</a:t>
            </a:r>
          </a:p>
          <a:p>
            <a:pPr marL="731520" indent="-365760">
              <a:spcBef>
                <a:spcPts val="600"/>
              </a:spcBef>
            </a:pPr>
            <a:r>
              <a:rPr lang="en-US" sz="3200" dirty="0"/>
              <a:t>Gravity</a:t>
            </a:r>
            <a:endParaRPr lang="en-US" sz="3200" dirty="0">
              <a:effectLst/>
            </a:endParaRPr>
          </a:p>
        </p:txBody>
      </p:sp>
      <p:sp>
        <p:nvSpPr>
          <p:cNvPr id="5" name="Title 1"/>
          <p:cNvSpPr txBox="1">
            <a:spLocks/>
          </p:cNvSpPr>
          <p:nvPr/>
        </p:nvSpPr>
        <p:spPr>
          <a:xfrm>
            <a:off x="609600" y="415724"/>
            <a:ext cx="7772400" cy="1143000"/>
          </a:xfrm>
          <a:prstGeom prst="rect">
            <a:avLst/>
          </a:prstGeo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Variables That Affect </a:t>
            </a:r>
            <a:r>
              <a:rPr lang="en-US" sz="4000" spc="-100" dirty="0">
                <a:solidFill>
                  <a:schemeClr val="tx2"/>
                </a:solidFill>
                <a:latin typeface="Calibri" panose="020F0502020204030204" pitchFamily="34" charset="0"/>
                <a:ea typeface="+mj-ea"/>
                <a:cs typeface="+mj-cs"/>
              </a:rPr>
              <a:t>Frequency</a:t>
            </a:r>
            <a:endParaRPr kumimoji="0" 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48700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Design a Research Experiment</a:t>
            </a:r>
          </a:p>
        </p:txBody>
      </p:sp>
      <p:sp>
        <p:nvSpPr>
          <p:cNvPr id="3" name="Content Placeholder 2"/>
          <p:cNvSpPr>
            <a:spLocks noGrp="1"/>
          </p:cNvSpPr>
          <p:nvPr>
            <p:ph idx="1"/>
          </p:nvPr>
        </p:nvSpPr>
        <p:spPr>
          <a:xfrm>
            <a:off x="762000" y="1600200"/>
            <a:ext cx="7924800" cy="4876800"/>
          </a:xfrm>
        </p:spPr>
        <p:txBody>
          <a:bodyPr/>
          <a:lstStyle/>
          <a:p>
            <a:pPr marL="365760" indent="-365760">
              <a:spcBef>
                <a:spcPts val="1200"/>
              </a:spcBef>
              <a:spcAft>
                <a:spcPts val="0"/>
              </a:spcAft>
            </a:pPr>
            <a:r>
              <a:rPr lang="en-US" sz="3200" dirty="0"/>
              <a:t>How can we design a research experiment that tests pendulum frequency?</a:t>
            </a:r>
          </a:p>
          <a:p>
            <a:pPr marL="365760" indent="-365760">
              <a:spcBef>
                <a:spcPts val="1200"/>
              </a:spcBef>
              <a:spcAft>
                <a:spcPts val="0"/>
              </a:spcAft>
            </a:pPr>
            <a:r>
              <a:rPr lang="en-US" sz="3200" dirty="0"/>
              <a:t>What variables can we control that might affect the outcome?</a:t>
            </a:r>
          </a:p>
          <a:p>
            <a:pPr marL="365760" indent="-365760">
              <a:spcBef>
                <a:spcPts val="1200"/>
              </a:spcBef>
              <a:spcAft>
                <a:spcPts val="0"/>
              </a:spcAft>
            </a:pPr>
            <a:r>
              <a:rPr lang="en-US" sz="3200" dirty="0"/>
              <a:t>How can we control variables that affect pendulum frequency (swing time)?</a:t>
            </a:r>
          </a:p>
          <a:p>
            <a:pPr marL="731520" indent="-365760">
              <a:spcBef>
                <a:spcPts val="600"/>
              </a:spcBef>
            </a:pPr>
            <a:r>
              <a:rPr lang="en-US" sz="3200" dirty="0"/>
              <a:t>Starting (pull-back) angle</a:t>
            </a:r>
          </a:p>
          <a:p>
            <a:pPr marL="731520" indent="-365760">
              <a:spcBef>
                <a:spcPts val="600"/>
              </a:spcBef>
            </a:pPr>
            <a:r>
              <a:rPr lang="en-US" sz="3200" dirty="0"/>
              <a:t>String length</a:t>
            </a:r>
          </a:p>
          <a:p>
            <a:pPr marL="731520" indent="-365760">
              <a:spcBef>
                <a:spcPts val="600"/>
              </a:spcBef>
            </a:pPr>
            <a:r>
              <a:rPr lang="en-US" sz="3200" dirty="0"/>
              <a:t>Bob mass</a:t>
            </a:r>
          </a:p>
        </p:txBody>
      </p:sp>
    </p:spTree>
    <p:extLst>
      <p:ext uri="{BB962C8B-B14F-4D97-AF65-F5344CB8AC3E}">
        <p14:creationId xmlns:p14="http://schemas.microsoft.com/office/powerpoint/2010/main" val="98878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304800"/>
            <a:ext cx="8305800" cy="990600"/>
          </a:xfrm>
        </p:spPr>
        <p:txBody>
          <a:bodyPr>
            <a:normAutofit/>
          </a:bodyPr>
          <a:lstStyle/>
          <a:p>
            <a:pPr eaLnBrk="1" hangingPunct="1"/>
            <a:r>
              <a:rPr lang="en-US" sz="3800" dirty="0"/>
              <a:t>Today’s Focus Questions</a:t>
            </a:r>
          </a:p>
        </p:txBody>
      </p:sp>
      <p:sp>
        <p:nvSpPr>
          <p:cNvPr id="30723" name="Rectangle 3"/>
          <p:cNvSpPr>
            <a:spLocks noGrp="1" noChangeArrowheads="1"/>
          </p:cNvSpPr>
          <p:nvPr>
            <p:ph type="body" idx="1"/>
          </p:nvPr>
        </p:nvSpPr>
        <p:spPr>
          <a:xfrm>
            <a:off x="457200" y="1219200"/>
            <a:ext cx="8382000" cy="5410200"/>
          </a:xfrm>
        </p:spPr>
        <p:txBody>
          <a:bodyPr/>
          <a:lstStyle/>
          <a:p>
            <a:pPr marL="365760" indent="-365760">
              <a:spcBef>
                <a:spcPts val="1200"/>
              </a:spcBef>
            </a:pPr>
            <a:r>
              <a:rPr lang="en-US" sz="2800" dirty="0"/>
              <a:t>How can science content storyline coherence be enhanced by explicitly implementing </a:t>
            </a:r>
            <a:r>
              <a:rPr lang="en-US" sz="2800" dirty="0" err="1"/>
              <a:t>STeLLA</a:t>
            </a:r>
            <a:r>
              <a:rPr lang="en-US" sz="2800" dirty="0"/>
              <a:t> strategy F (Make explicit links between science ideas and activities), strategy G (Link science ideas to other science ideas), and strategy H (Highlight key science ideas and focus question throughout)?  </a:t>
            </a:r>
          </a:p>
          <a:p>
            <a:pPr marL="365760" lvl="1" indent="-365760" eaLnBrk="1" hangingPunct="1">
              <a:spcBef>
                <a:spcPts val="1200"/>
              </a:spcBef>
              <a:spcAft>
                <a:spcPts val="0"/>
              </a:spcAft>
              <a:buFont typeface="Arial" pitchFamily="34" charset="0"/>
              <a:buChar char="•"/>
            </a:pPr>
            <a:r>
              <a:rPr lang="en-US" sz="2800" dirty="0"/>
              <a:t>How will the Student Thinking Lens and Science Content Storyline Lens strategies help you teach the Energy Transfer lessons in the fall?</a:t>
            </a:r>
          </a:p>
          <a:p>
            <a:pPr marL="365760" lvl="1" indent="-365760" eaLnBrk="1" hangingPunct="1">
              <a:spcBef>
                <a:spcPts val="1200"/>
              </a:spcBef>
              <a:spcAft>
                <a:spcPts val="0"/>
              </a:spcAft>
              <a:buFont typeface="Arial" pitchFamily="34" charset="0"/>
              <a:buChar char="•"/>
            </a:pPr>
            <a:r>
              <a:rPr lang="en-US" sz="2800" dirty="0"/>
              <a:t>What are independent and dependent variables, and how are they graphed?</a:t>
            </a:r>
          </a:p>
        </p:txBody>
      </p:sp>
    </p:spTree>
    <p:extLst>
      <p:ext uri="{BB962C8B-B14F-4D97-AF65-F5344CB8AC3E}">
        <p14:creationId xmlns:p14="http://schemas.microsoft.com/office/powerpoint/2010/main" val="17651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7924800" cy="4876800"/>
          </a:xfrm>
        </p:spPr>
        <p:txBody>
          <a:bodyPr/>
          <a:lstStyle/>
          <a:p>
            <a:pPr marL="0" indent="0">
              <a:buNone/>
            </a:pPr>
            <a:r>
              <a:rPr lang="en-US" sz="3200" dirty="0"/>
              <a:t>How would you design an experiment in which a pendulum swings exactly 60 times in a minute?</a:t>
            </a:r>
          </a:p>
          <a:p>
            <a:pPr marL="731520" indent="-365760">
              <a:spcBef>
                <a:spcPts val="1200"/>
              </a:spcBef>
            </a:pPr>
            <a:r>
              <a:rPr lang="en-US" sz="3200" dirty="0"/>
              <a:t>Pair up with an elbow partner and discuss your design. Record specific details about your design plan in your science notebooks.</a:t>
            </a:r>
          </a:p>
          <a:p>
            <a:pPr marL="731520" indent="-365760">
              <a:spcBef>
                <a:spcPts val="1200"/>
              </a:spcBef>
            </a:pPr>
            <a:r>
              <a:rPr lang="en-US" sz="3200" dirty="0"/>
              <a:t>You’ll need a timer and your pendulums for this experiment.</a:t>
            </a:r>
          </a:p>
          <a:p>
            <a:pPr marL="0" indent="0">
              <a:spcBef>
                <a:spcPts val="2400"/>
              </a:spcBef>
              <a:buNone/>
            </a:pPr>
            <a:endParaRPr lang="en-US" sz="3200" dirty="0"/>
          </a:p>
        </p:txBody>
      </p:sp>
      <p:sp>
        <p:nvSpPr>
          <p:cNvPr id="4" name="Title 1"/>
          <p:cNvSpPr>
            <a:spLocks noGrp="1"/>
          </p:cNvSpPr>
          <p:nvPr>
            <p:ph type="title"/>
          </p:nvPr>
        </p:nvSpPr>
        <p:spPr>
          <a:xfrm>
            <a:off x="685800" y="533400"/>
            <a:ext cx="8001000" cy="990600"/>
          </a:xfrm>
        </p:spPr>
        <p:txBody>
          <a:bodyPr/>
          <a:lstStyle/>
          <a:p>
            <a:r>
              <a:rPr lang="en-US" dirty="0"/>
              <a:t>Design a Research Experiment</a:t>
            </a:r>
          </a:p>
        </p:txBody>
      </p:sp>
    </p:spTree>
    <p:extLst>
      <p:ext uri="{BB962C8B-B14F-4D97-AF65-F5344CB8AC3E}">
        <p14:creationId xmlns:p14="http://schemas.microsoft.com/office/powerpoint/2010/main" val="34880496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24000"/>
            <a:ext cx="8001000" cy="5029200"/>
          </a:xfrm>
        </p:spPr>
        <p:txBody>
          <a:bodyPr>
            <a:normAutofit fontScale="92500" lnSpcReduction="20000"/>
          </a:bodyPr>
          <a:lstStyle/>
          <a:p>
            <a:pPr marL="365760" lvl="0" indent="-365760">
              <a:lnSpc>
                <a:spcPct val="110000"/>
              </a:lnSpc>
              <a:spcBef>
                <a:spcPts val="1200"/>
              </a:spcBef>
              <a:buFont typeface="+mj-lt"/>
              <a:buAutoNum type="arabicPeriod"/>
            </a:pPr>
            <a:r>
              <a:rPr lang="en-US" sz="3500" dirty="0"/>
              <a:t>What is the dependent variable in this experiment? Explain.</a:t>
            </a:r>
          </a:p>
          <a:p>
            <a:pPr marL="365760" lvl="0" indent="-365760">
              <a:lnSpc>
                <a:spcPct val="110000"/>
              </a:lnSpc>
              <a:spcBef>
                <a:spcPts val="600"/>
              </a:spcBef>
              <a:buFont typeface="+mj-lt"/>
              <a:buAutoNum type="arabicPeriod"/>
            </a:pPr>
            <a:r>
              <a:rPr lang="en-US" sz="3500" dirty="0"/>
              <a:t>What is the independent variable in this experiment? Explain.</a:t>
            </a:r>
          </a:p>
          <a:p>
            <a:pPr marL="365760" lvl="0" indent="-365760">
              <a:lnSpc>
                <a:spcPct val="110000"/>
              </a:lnSpc>
              <a:spcBef>
                <a:spcPts val="600"/>
              </a:spcBef>
              <a:buFont typeface="+mj-lt"/>
              <a:buAutoNum type="arabicPeriod"/>
            </a:pPr>
            <a:r>
              <a:rPr lang="en-US" sz="3500" dirty="0"/>
              <a:t>What are the controls in this experiment? Explain.</a:t>
            </a:r>
          </a:p>
          <a:p>
            <a:pPr marL="365760" indent="-365760">
              <a:lnSpc>
                <a:spcPct val="110000"/>
              </a:lnSpc>
              <a:spcBef>
                <a:spcPts val="600"/>
              </a:spcBef>
              <a:buFont typeface="+mj-lt"/>
              <a:buAutoNum type="arabicPeriod"/>
            </a:pPr>
            <a:r>
              <a:rPr lang="en-US" sz="3500" dirty="0"/>
              <a:t>On graph paper, create a graph showing pendulum length and number of swings. Make sure to label your </a:t>
            </a:r>
            <a:r>
              <a:rPr lang="en-US" sz="3500" i="1" dirty="0"/>
              <a:t>x</a:t>
            </a:r>
            <a:r>
              <a:rPr lang="en-US" sz="3500" dirty="0"/>
              <a:t> and </a:t>
            </a:r>
            <a:r>
              <a:rPr lang="en-US" sz="3500" i="1" dirty="0"/>
              <a:t>y</a:t>
            </a:r>
            <a:r>
              <a:rPr lang="en-US" sz="3500" dirty="0"/>
              <a:t> variables.</a:t>
            </a:r>
          </a:p>
          <a:p>
            <a:pPr marL="365760" indent="-365760">
              <a:lnSpc>
                <a:spcPct val="110000"/>
              </a:lnSpc>
              <a:spcBef>
                <a:spcPts val="600"/>
              </a:spcBef>
              <a:buFont typeface="+mj-lt"/>
              <a:buAutoNum type="arabicPeriod"/>
            </a:pPr>
            <a:r>
              <a:rPr lang="en-US" sz="3500" dirty="0"/>
              <a:t>How would you describe your graph?</a:t>
            </a:r>
          </a:p>
          <a:p>
            <a:endParaRPr lang="en-US" dirty="0"/>
          </a:p>
        </p:txBody>
      </p:sp>
      <p:sp>
        <p:nvSpPr>
          <p:cNvPr id="4" name="Title 1"/>
          <p:cNvSpPr>
            <a:spLocks noGrp="1"/>
          </p:cNvSpPr>
          <p:nvPr>
            <p:ph type="title"/>
          </p:nvPr>
        </p:nvSpPr>
        <p:spPr>
          <a:xfrm>
            <a:off x="762000" y="533400"/>
            <a:ext cx="7924800" cy="990600"/>
          </a:xfrm>
        </p:spPr>
        <p:txBody>
          <a:bodyPr/>
          <a:lstStyle/>
          <a:p>
            <a:r>
              <a:rPr lang="en-US" dirty="0"/>
              <a:t>Pendulum Experiment</a:t>
            </a:r>
          </a:p>
        </p:txBody>
      </p:sp>
    </p:spTree>
    <p:extLst>
      <p:ext uri="{BB962C8B-B14F-4D97-AF65-F5344CB8AC3E}">
        <p14:creationId xmlns:p14="http://schemas.microsoft.com/office/powerpoint/2010/main" val="382008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6400" y="5943600"/>
            <a:ext cx="7239000" cy="369332"/>
          </a:xfrm>
          <a:prstGeom prst="rect">
            <a:avLst/>
          </a:prstGeom>
        </p:spPr>
        <p:txBody>
          <a:bodyPr wrap="square">
            <a:spAutoFit/>
          </a:bodyPr>
          <a:lstStyle/>
          <a:p>
            <a:r>
              <a:rPr lang="en-US" dirty="0">
                <a:solidFill>
                  <a:srgbClr val="292934"/>
                </a:solidFill>
                <a:latin typeface="Calibri" pitchFamily="34" charset="0"/>
                <a:hlinkClick r:id="rId3"/>
              </a:rPr>
              <a:t>Link to video clip: http://phet.colorado.edu/en/simulation/pendulum-lab</a:t>
            </a:r>
            <a:endParaRPr lang="en-US" dirty="0">
              <a:solidFill>
                <a:srgbClr val="292934"/>
              </a:solidFill>
              <a:latin typeface="Calibri" pitchFamily="34" charset="0"/>
            </a:endParaRPr>
          </a:p>
        </p:txBody>
      </p:sp>
      <p:pic>
        <p:nvPicPr>
          <p:cNvPr id="1036" name="Picture 1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600200" y="1828800"/>
            <a:ext cx="5784772" cy="361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56808CC7-42F9-41D4-AFE1-BBD5171E32D1}"/>
              </a:ext>
            </a:extLst>
          </p:cNvPr>
          <p:cNvSpPr txBox="1"/>
          <p:nvPr/>
        </p:nvSpPr>
        <p:spPr>
          <a:xfrm>
            <a:off x="5638800" y="5410200"/>
            <a:ext cx="1778051"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Courtesy of Phet.colorado.edu</a:t>
            </a:r>
          </a:p>
        </p:txBody>
      </p:sp>
      <p:sp>
        <p:nvSpPr>
          <p:cNvPr id="6" name="Title 1"/>
          <p:cNvSpPr txBox="1">
            <a:spLocks/>
          </p:cNvSpPr>
          <p:nvPr/>
        </p:nvSpPr>
        <p:spPr>
          <a:xfrm>
            <a:off x="762000" y="685800"/>
            <a:ext cx="7924800" cy="9906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Pendulum Simulation</a:t>
            </a:r>
          </a:p>
        </p:txBody>
      </p:sp>
    </p:spTree>
    <p:extLst>
      <p:ext uri="{BB962C8B-B14F-4D97-AF65-F5344CB8AC3E}">
        <p14:creationId xmlns:p14="http://schemas.microsoft.com/office/powerpoint/2010/main" val="27971340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effectLst/>
              </a:rPr>
              <a:t>Pendulum Length</a:t>
            </a:r>
            <a:endParaRPr lang="en-US" dirty="0"/>
          </a:p>
        </p:txBody>
      </p:sp>
      <p:sp>
        <p:nvSpPr>
          <p:cNvPr id="3" name="Content Placeholder 2"/>
          <p:cNvSpPr>
            <a:spLocks noGrp="1"/>
          </p:cNvSpPr>
          <p:nvPr>
            <p:ph idx="1"/>
          </p:nvPr>
        </p:nvSpPr>
        <p:spPr>
          <a:xfrm>
            <a:off x="685800" y="1600200"/>
            <a:ext cx="7924800" cy="4876800"/>
          </a:xfrm>
        </p:spPr>
        <p:txBody>
          <a:bodyPr/>
          <a:lstStyle/>
          <a:p>
            <a:pPr marL="365760" indent="-365760">
              <a:spcBef>
                <a:spcPts val="600"/>
              </a:spcBef>
            </a:pPr>
            <a:r>
              <a:rPr lang="en-US" sz="3200" dirty="0"/>
              <a:t>Changing pendulum length while keeping other variables constant changes the length of the period. </a:t>
            </a:r>
          </a:p>
          <a:p>
            <a:pPr marL="365760" indent="-365760">
              <a:spcBef>
                <a:spcPts val="1200"/>
              </a:spcBef>
            </a:pPr>
            <a:r>
              <a:rPr lang="en-US" sz="3200" dirty="0"/>
              <a:t>Longer pendulums have a lower frequency than shorter pendulums and thus have a longer period. </a:t>
            </a:r>
          </a:p>
          <a:p>
            <a:endParaRPr lang="en-US" dirty="0"/>
          </a:p>
        </p:txBody>
      </p:sp>
    </p:spTree>
    <p:extLst>
      <p:ext uri="{BB962C8B-B14F-4D97-AF65-F5344CB8AC3E}">
        <p14:creationId xmlns:p14="http://schemas.microsoft.com/office/powerpoint/2010/main" val="393735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effectLst/>
              </a:rPr>
              <a:t>Bob Mass and Starting Angle</a:t>
            </a:r>
            <a:endParaRPr lang="en-US" dirty="0"/>
          </a:p>
        </p:txBody>
      </p:sp>
      <p:sp>
        <p:nvSpPr>
          <p:cNvPr id="3" name="Content Placeholder 2"/>
          <p:cNvSpPr>
            <a:spLocks noGrp="1"/>
          </p:cNvSpPr>
          <p:nvPr>
            <p:ph idx="1"/>
          </p:nvPr>
        </p:nvSpPr>
        <p:spPr>
          <a:xfrm>
            <a:off x="685800" y="1600200"/>
            <a:ext cx="8001000" cy="4876800"/>
          </a:xfrm>
        </p:spPr>
        <p:txBody>
          <a:bodyPr/>
          <a:lstStyle/>
          <a:p>
            <a:pPr marL="365760" indent="-365760">
              <a:spcBef>
                <a:spcPts val="0"/>
              </a:spcBef>
            </a:pPr>
            <a:r>
              <a:rPr lang="en-US" sz="3200" dirty="0"/>
              <a:t>Changing bob mass doesn’t affect pendulum frequency. </a:t>
            </a:r>
          </a:p>
          <a:p>
            <a:pPr marL="365760" indent="-365760">
              <a:spcBef>
                <a:spcPts val="1200"/>
              </a:spcBef>
            </a:pPr>
            <a:r>
              <a:rPr lang="en-US" sz="3200" dirty="0"/>
              <a:t>Changing the starting angle (how far you </a:t>
            </a:r>
            <a:br>
              <a:rPr lang="en-US" sz="3200" dirty="0"/>
            </a:br>
            <a:r>
              <a:rPr lang="en-US" sz="3200" dirty="0"/>
              <a:t>pull back the pendulum before releasing it) has only a very slight effect on pendulum frequency. </a:t>
            </a:r>
          </a:p>
        </p:txBody>
      </p:sp>
    </p:spTree>
    <p:extLst>
      <p:ext uri="{BB962C8B-B14F-4D97-AF65-F5344CB8AC3E}">
        <p14:creationId xmlns:p14="http://schemas.microsoft.com/office/powerpoint/2010/main" val="48906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219200" y="1143000"/>
            <a:ext cx="6541003"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685800" y="457200"/>
            <a:ext cx="7924800" cy="9906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Pendulum Waves</a:t>
            </a:r>
          </a:p>
        </p:txBody>
      </p:sp>
      <p:sp>
        <p:nvSpPr>
          <p:cNvPr id="6" name="Rectangle 5"/>
          <p:cNvSpPr/>
          <p:nvPr/>
        </p:nvSpPr>
        <p:spPr>
          <a:xfrm>
            <a:off x="1828800" y="6248400"/>
            <a:ext cx="7010400" cy="369332"/>
          </a:xfrm>
          <a:prstGeom prst="rect">
            <a:avLst/>
          </a:prstGeom>
        </p:spPr>
        <p:txBody>
          <a:bodyPr wrap="square">
            <a:spAutoFit/>
          </a:bodyPr>
          <a:lstStyle/>
          <a:p>
            <a:pPr algn="ctr"/>
            <a:r>
              <a:rPr lang="en-US" dirty="0">
                <a:solidFill>
                  <a:srgbClr val="0070C0"/>
                </a:solidFill>
                <a:latin typeface="Calibri" pitchFamily="34" charset="0"/>
                <a:hlinkClick r:id="rId4"/>
              </a:rPr>
              <a:t>Link to YouTube clip: https://www.youtube.com/watch?v=yVkdfJ9PkRQ</a:t>
            </a:r>
            <a:endParaRPr lang="en-US" dirty="0">
              <a:solidFill>
                <a:srgbClr val="0070C0"/>
              </a:solidFill>
              <a:latin typeface="Calibri" pitchFamily="34" charset="0"/>
            </a:endParaRPr>
          </a:p>
        </p:txBody>
      </p:sp>
    </p:spTree>
    <p:extLst>
      <p:ext uri="{BB962C8B-B14F-4D97-AF65-F5344CB8AC3E}">
        <p14:creationId xmlns:p14="http://schemas.microsoft.com/office/powerpoint/2010/main" val="33836404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Reflect: Content Deepening Focus Question</a:t>
            </a:r>
          </a:p>
        </p:txBody>
      </p:sp>
      <p:sp>
        <p:nvSpPr>
          <p:cNvPr id="3" name="Content Placeholder 2"/>
          <p:cNvSpPr>
            <a:spLocks noGrp="1"/>
          </p:cNvSpPr>
          <p:nvPr>
            <p:ph idx="1"/>
          </p:nvPr>
        </p:nvSpPr>
        <p:spPr/>
        <p:txBody>
          <a:bodyPr/>
          <a:lstStyle/>
          <a:p>
            <a:pPr marL="0" indent="0">
              <a:buNone/>
            </a:pPr>
            <a:r>
              <a:rPr lang="en-US" sz="3200" dirty="0"/>
              <a:t>What are independent and dependent variables, and how are they graphed?</a:t>
            </a:r>
          </a:p>
        </p:txBody>
      </p:sp>
    </p:spTree>
    <p:extLst>
      <p:ext uri="{BB962C8B-B14F-4D97-AF65-F5344CB8AC3E}">
        <p14:creationId xmlns:p14="http://schemas.microsoft.com/office/powerpoint/2010/main" val="26692117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77200" cy="990600"/>
          </a:xfrm>
        </p:spPr>
        <p:txBody>
          <a:bodyPr/>
          <a:lstStyle/>
          <a:p>
            <a:pPr marL="685800"/>
            <a:r>
              <a:rPr lang="en-US" dirty="0"/>
              <a:t>Key Science Ideas</a:t>
            </a:r>
          </a:p>
        </p:txBody>
      </p:sp>
      <p:sp>
        <p:nvSpPr>
          <p:cNvPr id="3" name="Content Placeholder 2"/>
          <p:cNvSpPr>
            <a:spLocks noGrp="1"/>
          </p:cNvSpPr>
          <p:nvPr>
            <p:ph idx="1"/>
          </p:nvPr>
        </p:nvSpPr>
        <p:spPr>
          <a:xfrm>
            <a:off x="609600" y="1219200"/>
            <a:ext cx="8305800" cy="5334000"/>
          </a:xfrm>
        </p:spPr>
        <p:txBody>
          <a:bodyPr/>
          <a:lstStyle/>
          <a:p>
            <a:pPr marL="365760" lvl="1" indent="-365760">
              <a:spcBef>
                <a:spcPts val="600"/>
              </a:spcBef>
            </a:pPr>
            <a:r>
              <a:rPr lang="en-US" sz="2800" dirty="0"/>
              <a:t>In experimental science, a </a:t>
            </a:r>
            <a:r>
              <a:rPr lang="en-US" sz="2800" b="1" dirty="0"/>
              <a:t>variable</a:t>
            </a:r>
            <a:r>
              <a:rPr lang="en-US" sz="2800" dirty="0"/>
              <a:t> is a factor or category that can be measured.</a:t>
            </a:r>
          </a:p>
          <a:p>
            <a:pPr marL="365760" lvl="1" indent="-365760">
              <a:spcBef>
                <a:spcPts val="600"/>
              </a:spcBef>
            </a:pPr>
            <a:r>
              <a:rPr lang="en-US" sz="2800" dirty="0"/>
              <a:t>An </a:t>
            </a:r>
            <a:r>
              <a:rPr lang="en-US" sz="2800" b="1" dirty="0"/>
              <a:t>independent variable </a:t>
            </a:r>
            <a:r>
              <a:rPr lang="en-US" sz="2800" dirty="0"/>
              <a:t>(</a:t>
            </a:r>
            <a:r>
              <a:rPr lang="en-US" sz="2800" i="1" dirty="0"/>
              <a:t>x</a:t>
            </a:r>
            <a:r>
              <a:rPr lang="en-US" sz="2800" dirty="0"/>
              <a:t> variable) is a controlled factor that causes another (dependent) variable to change in some measurable way.</a:t>
            </a:r>
          </a:p>
          <a:p>
            <a:pPr marL="365760" lvl="1" indent="-365760">
              <a:spcBef>
                <a:spcPts val="600"/>
              </a:spcBef>
            </a:pPr>
            <a:r>
              <a:rPr lang="en-US" sz="2800" dirty="0"/>
              <a:t>A </a:t>
            </a:r>
            <a:r>
              <a:rPr lang="en-US" sz="2800" b="1" dirty="0"/>
              <a:t>dependent variable </a:t>
            </a:r>
            <a:r>
              <a:rPr lang="en-US" sz="2800" dirty="0"/>
              <a:t>(</a:t>
            </a:r>
            <a:r>
              <a:rPr lang="en-US" sz="2800" i="1" dirty="0"/>
              <a:t>y</a:t>
            </a:r>
            <a:r>
              <a:rPr lang="en-US" sz="2800" dirty="0"/>
              <a:t> variable) depends on  an independent variable to cause a measurable change. It’s the effect or result of a cause.</a:t>
            </a:r>
          </a:p>
          <a:p>
            <a:pPr marL="365760" lvl="1" indent="-365760">
              <a:spcBef>
                <a:spcPts val="600"/>
              </a:spcBef>
            </a:pPr>
            <a:r>
              <a:rPr lang="en-US" sz="2800" dirty="0"/>
              <a:t>On a graph, the dependent variable is plotted along the </a:t>
            </a:r>
            <a:r>
              <a:rPr lang="en-US" sz="2800" i="1" dirty="0"/>
              <a:t>y</a:t>
            </a:r>
            <a:r>
              <a:rPr lang="en-US" sz="2800" dirty="0"/>
              <a:t>-axis, and the independent variable is plotted along the </a:t>
            </a:r>
            <a:r>
              <a:rPr lang="en-US" sz="2800" i="1" dirty="0"/>
              <a:t>x</a:t>
            </a:r>
            <a:r>
              <a:rPr lang="en-US" sz="2800" dirty="0"/>
              <a:t>-axis. </a:t>
            </a:r>
          </a:p>
          <a:p>
            <a:pPr marL="365760" lvl="1" indent="-365760">
              <a:spcBef>
                <a:spcPts val="600"/>
              </a:spcBef>
            </a:pPr>
            <a:endParaRPr lang="en-US" sz="28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457200"/>
            <a:ext cx="685800" cy="685800"/>
          </a:xfrm>
          <a:prstGeom prst="rect">
            <a:avLst/>
          </a:prstGeom>
        </p:spPr>
      </p:pic>
    </p:spTree>
    <p:extLst>
      <p:ext uri="{BB962C8B-B14F-4D97-AF65-F5344CB8AC3E}">
        <p14:creationId xmlns:p14="http://schemas.microsoft.com/office/powerpoint/2010/main" val="421793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304800"/>
            <a:ext cx="8305800" cy="990600"/>
          </a:xfrm>
        </p:spPr>
        <p:txBody>
          <a:bodyPr>
            <a:normAutofit/>
          </a:bodyPr>
          <a:lstStyle/>
          <a:p>
            <a:pPr eaLnBrk="1" hangingPunct="1"/>
            <a:r>
              <a:rPr lang="en-US" sz="3800" dirty="0"/>
              <a:t>Today’s Focus Questions</a:t>
            </a:r>
          </a:p>
        </p:txBody>
      </p:sp>
      <p:sp>
        <p:nvSpPr>
          <p:cNvPr id="30723" name="Rectangle 3"/>
          <p:cNvSpPr>
            <a:spLocks noGrp="1" noChangeArrowheads="1"/>
          </p:cNvSpPr>
          <p:nvPr>
            <p:ph type="body" idx="1"/>
          </p:nvPr>
        </p:nvSpPr>
        <p:spPr>
          <a:xfrm>
            <a:off x="457200" y="1219200"/>
            <a:ext cx="8382000" cy="5410200"/>
          </a:xfrm>
        </p:spPr>
        <p:txBody>
          <a:bodyPr/>
          <a:lstStyle/>
          <a:p>
            <a:pPr marL="365760" indent="-365760">
              <a:spcBef>
                <a:spcPts val="1200"/>
              </a:spcBef>
            </a:pPr>
            <a:r>
              <a:rPr lang="en-US" sz="2800" dirty="0"/>
              <a:t>How can science content storyline coherence be enhanced by explicitly implementing </a:t>
            </a:r>
            <a:r>
              <a:rPr lang="en-US" sz="2800" dirty="0" err="1"/>
              <a:t>STeLLA</a:t>
            </a:r>
            <a:r>
              <a:rPr lang="en-US" sz="2800" dirty="0"/>
              <a:t> strategy F (Make explicit links between science ideas and activities), strategy G (Link science ideas to other science ideas), and strategy H (Highlight key science ideas and focus question throughout)?  </a:t>
            </a:r>
          </a:p>
          <a:p>
            <a:pPr marL="365760" lvl="1" indent="-365760" eaLnBrk="1" hangingPunct="1">
              <a:spcBef>
                <a:spcPts val="1200"/>
              </a:spcBef>
              <a:spcAft>
                <a:spcPts val="0"/>
              </a:spcAft>
              <a:buFont typeface="Arial" pitchFamily="34" charset="0"/>
              <a:buChar char="•"/>
            </a:pPr>
            <a:r>
              <a:rPr lang="en-US" sz="2800" dirty="0"/>
              <a:t>How will the Student Thinking Lens and Science Content Storyline Lens strategies help you teach the Energy Transfer lessons in the fall?</a:t>
            </a:r>
          </a:p>
          <a:p>
            <a:pPr marL="365760" lvl="1" indent="-365760" eaLnBrk="1" hangingPunct="1">
              <a:spcBef>
                <a:spcPts val="1200"/>
              </a:spcBef>
              <a:spcAft>
                <a:spcPts val="0"/>
              </a:spcAft>
              <a:buFont typeface="Arial" pitchFamily="34" charset="0"/>
              <a:buChar char="•"/>
            </a:pPr>
            <a:r>
              <a:rPr lang="en-US" sz="2800" dirty="0"/>
              <a:t>What are independent and dependent variables, and how are they graphed?</a:t>
            </a:r>
          </a:p>
        </p:txBody>
      </p:sp>
    </p:spTree>
    <p:extLst>
      <p:ext uri="{BB962C8B-B14F-4D97-AF65-F5344CB8AC3E}">
        <p14:creationId xmlns:p14="http://schemas.microsoft.com/office/powerpoint/2010/main" val="17651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305800" cy="990600"/>
          </a:xfrm>
        </p:spPr>
        <p:txBody>
          <a:bodyPr>
            <a:noAutofit/>
          </a:bodyPr>
          <a:lstStyle/>
          <a:p>
            <a:r>
              <a:rPr lang="en-US" sz="3800" dirty="0"/>
              <a:t>Summarizing Science Content Storyline Lens Strategies</a:t>
            </a:r>
          </a:p>
        </p:txBody>
      </p:sp>
      <p:sp>
        <p:nvSpPr>
          <p:cNvPr id="3" name="Content Placeholder 2"/>
          <p:cNvSpPr>
            <a:spLocks noGrp="1"/>
          </p:cNvSpPr>
          <p:nvPr>
            <p:ph idx="1"/>
          </p:nvPr>
        </p:nvSpPr>
        <p:spPr>
          <a:xfrm>
            <a:off x="609600" y="1828800"/>
            <a:ext cx="8077200" cy="4876800"/>
          </a:xfrm>
        </p:spPr>
        <p:txBody>
          <a:bodyPr/>
          <a:lstStyle/>
          <a:p>
            <a:pPr marL="365760" indent="-365760"/>
            <a:r>
              <a:rPr lang="en-US" sz="3200" dirty="0"/>
              <a:t>What does the organization of the summary chart in the </a:t>
            </a:r>
            <a:r>
              <a:rPr lang="en-US" sz="3200" dirty="0" err="1"/>
              <a:t>STeLLA</a:t>
            </a:r>
            <a:r>
              <a:rPr lang="en-US" sz="3200" dirty="0"/>
              <a:t> strategies booklet highlight about the Science Content Storyline Lens strategies? </a:t>
            </a:r>
          </a:p>
          <a:p>
            <a:pPr marL="365760" indent="-365760">
              <a:spcBef>
                <a:spcPts val="1200"/>
              </a:spcBef>
            </a:pPr>
            <a:r>
              <a:rPr lang="en-US" sz="3200" dirty="0"/>
              <a:t>Do you want to make any revisions or additions to our chart on effective science teaching? </a:t>
            </a:r>
          </a:p>
        </p:txBody>
      </p:sp>
    </p:spTree>
    <p:extLst>
      <p:ext uri="{BB962C8B-B14F-4D97-AF65-F5344CB8AC3E}">
        <p14:creationId xmlns:p14="http://schemas.microsoft.com/office/powerpoint/2010/main" val="121069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339633-8678-41C5-A344-EDA4BD18FD7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73596" y="402841"/>
            <a:ext cx="5868219" cy="6420746"/>
          </a:xfrm>
          <a:prstGeom prst="rect">
            <a:avLst/>
          </a:prstGeom>
        </p:spPr>
      </p:pic>
      <p:sp>
        <p:nvSpPr>
          <p:cNvPr id="7" name="Rectangle 6"/>
          <p:cNvSpPr>
            <a:spLocks noChangeArrowheads="1"/>
          </p:cNvSpPr>
          <p:nvPr/>
        </p:nvSpPr>
        <p:spPr bwMode="auto">
          <a:xfrm>
            <a:off x="4511566" y="4953000"/>
            <a:ext cx="2727434" cy="12954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07571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Let’s Celebrate!</a:t>
            </a:r>
          </a:p>
        </p:txBody>
      </p:sp>
      <p:sp>
        <p:nvSpPr>
          <p:cNvPr id="3" name="Content Placeholder 2"/>
          <p:cNvSpPr>
            <a:spLocks noGrp="1"/>
          </p:cNvSpPr>
          <p:nvPr>
            <p:ph idx="1"/>
          </p:nvPr>
        </p:nvSpPr>
        <p:spPr>
          <a:xfrm>
            <a:off x="609600" y="1524000"/>
            <a:ext cx="8229600" cy="4876800"/>
          </a:xfrm>
        </p:spPr>
        <p:txBody>
          <a:bodyPr/>
          <a:lstStyle/>
          <a:p>
            <a:pPr marL="0" indent="0">
              <a:buNone/>
            </a:pPr>
            <a:r>
              <a:rPr lang="en-US" sz="3200" dirty="0">
                <a:solidFill>
                  <a:srgbClr val="0070C0"/>
                </a:solidFill>
              </a:rPr>
              <a:t>Design your own end-of-program celebration and insert any comments or instructions here. </a:t>
            </a:r>
          </a:p>
          <a:p>
            <a:pPr marL="0" indent="0">
              <a:buNone/>
            </a:pPr>
            <a:endParaRPr lang="en-US" dirty="0"/>
          </a:p>
        </p:txBody>
      </p:sp>
    </p:spTree>
    <p:extLst>
      <p:ext uri="{BB962C8B-B14F-4D97-AF65-F5344CB8AC3E}">
        <p14:creationId xmlns:p14="http://schemas.microsoft.com/office/powerpoint/2010/main" val="227073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533400"/>
            <a:ext cx="8153400" cy="990600"/>
          </a:xfrm>
        </p:spPr>
        <p:txBody>
          <a:bodyPr/>
          <a:lstStyle/>
          <a:p>
            <a:pPr eaLnBrk="1" hangingPunct="1"/>
            <a:r>
              <a:rPr lang="en-US" dirty="0"/>
              <a:t>Thank You!</a:t>
            </a:r>
          </a:p>
        </p:txBody>
      </p:sp>
      <p:sp>
        <p:nvSpPr>
          <p:cNvPr id="29699" name="Rectangle 3"/>
          <p:cNvSpPr>
            <a:spLocks noGrp="1" noChangeArrowheads="1"/>
          </p:cNvSpPr>
          <p:nvPr>
            <p:ph type="body" idx="1"/>
          </p:nvPr>
        </p:nvSpPr>
        <p:spPr>
          <a:xfrm>
            <a:off x="609600" y="1600200"/>
            <a:ext cx="8305800" cy="4876800"/>
          </a:xfrm>
        </p:spPr>
        <p:txBody>
          <a:bodyPr/>
          <a:lstStyle/>
          <a:p>
            <a:pPr marL="0" indent="0" eaLnBrk="1" hangingPunct="1">
              <a:buNone/>
            </a:pPr>
            <a:r>
              <a:rPr lang="en-US" sz="3200" dirty="0"/>
              <a:t>Thank you for participating in the </a:t>
            </a:r>
            <a:r>
              <a:rPr lang="en-US" sz="3200" dirty="0" err="1"/>
              <a:t>RESPeCT</a:t>
            </a:r>
            <a:r>
              <a:rPr lang="en-US" sz="3200" dirty="0"/>
              <a:t> PD program!</a:t>
            </a:r>
          </a:p>
        </p:txBody>
      </p:sp>
    </p:spTree>
    <p:extLst>
      <p:ext uri="{BB962C8B-B14F-4D97-AF65-F5344CB8AC3E}">
        <p14:creationId xmlns:p14="http://schemas.microsoft.com/office/powerpoint/2010/main" val="463762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Analysis: Focus Question 1</a:t>
            </a:r>
          </a:p>
        </p:txBody>
      </p:sp>
      <p:sp>
        <p:nvSpPr>
          <p:cNvPr id="3" name="Content Placeholder 2"/>
          <p:cNvSpPr>
            <a:spLocks noGrp="1"/>
          </p:cNvSpPr>
          <p:nvPr>
            <p:ph idx="1"/>
          </p:nvPr>
        </p:nvSpPr>
        <p:spPr/>
        <p:txBody>
          <a:bodyPr/>
          <a:lstStyle/>
          <a:p>
            <a:pPr marL="0" indent="0">
              <a:buNone/>
            </a:pPr>
            <a:r>
              <a:rPr lang="en-US" sz="3200" dirty="0"/>
              <a:t>How can science content storyline coherence be enhanced by explicitly implementing </a:t>
            </a:r>
            <a:r>
              <a:rPr lang="en-US" sz="3200" dirty="0" err="1"/>
              <a:t>STeLLA</a:t>
            </a:r>
            <a:r>
              <a:rPr lang="en-US" sz="3200" dirty="0"/>
              <a:t> strategy F (Make explicit links between science ideas and activities), strategy G (Link science ideas to other science ideas), and strategy H (Highlight key science ideas and focus question throughout)?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Autofit/>
          </a:bodyPr>
          <a:lstStyle/>
          <a:p>
            <a:r>
              <a:rPr lang="en-US" sz="3800" dirty="0"/>
              <a:t>SCSL Strategies F, G, and H: Purposes and Key Features</a:t>
            </a:r>
          </a:p>
        </p:txBody>
      </p:sp>
      <p:sp>
        <p:nvSpPr>
          <p:cNvPr id="3" name="Content Placeholder 2"/>
          <p:cNvSpPr>
            <a:spLocks noGrp="1"/>
          </p:cNvSpPr>
          <p:nvPr>
            <p:ph idx="1"/>
          </p:nvPr>
        </p:nvSpPr>
        <p:spPr>
          <a:xfrm>
            <a:off x="533400" y="1752600"/>
            <a:ext cx="8305800" cy="4876800"/>
          </a:xfrm>
        </p:spPr>
        <p:txBody>
          <a:bodyPr/>
          <a:lstStyle/>
          <a:p>
            <a:pPr marL="0" lvl="1" indent="0" eaLnBrk="1" hangingPunct="1">
              <a:spcBef>
                <a:spcPts val="0"/>
              </a:spcBef>
              <a:buNone/>
              <a:defRPr/>
            </a:pPr>
            <a:r>
              <a:rPr lang="en-US" sz="2600" b="1" dirty="0"/>
              <a:t>Group 1:</a:t>
            </a:r>
            <a:r>
              <a:rPr lang="en-US" sz="2600" dirty="0"/>
              <a:t>  </a:t>
            </a:r>
          </a:p>
          <a:p>
            <a:pPr marL="365760" lvl="1" indent="-365760" eaLnBrk="1" hangingPunct="1">
              <a:spcBef>
                <a:spcPts val="0"/>
              </a:spcBef>
              <a:defRPr/>
            </a:pPr>
            <a:r>
              <a:rPr lang="en-US" sz="2600" dirty="0"/>
              <a:t>What are the purposes and key features of strategy F?</a:t>
            </a:r>
          </a:p>
          <a:p>
            <a:pPr marL="365760" lvl="1" indent="-365760" eaLnBrk="1" hangingPunct="1">
              <a:spcBef>
                <a:spcPts val="0"/>
              </a:spcBef>
              <a:defRPr/>
            </a:pPr>
            <a:r>
              <a:rPr lang="en-US" sz="2600" dirty="0"/>
              <a:t>Why is this strategy important for science content storyline coherence?</a:t>
            </a:r>
          </a:p>
          <a:p>
            <a:pPr marL="0" indent="0" eaLnBrk="1" hangingPunct="1">
              <a:spcBef>
                <a:spcPts val="600"/>
              </a:spcBef>
              <a:buNone/>
              <a:defRPr/>
            </a:pPr>
            <a:r>
              <a:rPr lang="en-US" sz="2600" b="1" dirty="0"/>
              <a:t>Group 2:</a:t>
            </a:r>
          </a:p>
          <a:p>
            <a:pPr marL="365760" indent="-365760" eaLnBrk="1" hangingPunct="1">
              <a:spcBef>
                <a:spcPts val="0"/>
              </a:spcBef>
              <a:defRPr/>
            </a:pPr>
            <a:r>
              <a:rPr lang="en-US" sz="2600" dirty="0"/>
              <a:t>What are the purposes and key features of strategy G?</a:t>
            </a:r>
          </a:p>
          <a:p>
            <a:pPr marL="365760" indent="-365760" eaLnBrk="1" hangingPunct="1">
              <a:spcBef>
                <a:spcPts val="0"/>
              </a:spcBef>
              <a:defRPr/>
            </a:pPr>
            <a:r>
              <a:rPr lang="en-US" sz="2600" dirty="0"/>
              <a:t>Why is this strategy important for science content storyline coherence?</a:t>
            </a:r>
          </a:p>
          <a:p>
            <a:pPr marL="0" indent="0" eaLnBrk="1" hangingPunct="1">
              <a:spcBef>
                <a:spcPts val="600"/>
              </a:spcBef>
              <a:buNone/>
              <a:defRPr/>
            </a:pPr>
            <a:r>
              <a:rPr lang="en-US" sz="2600" b="1" dirty="0"/>
              <a:t>Group 3:</a:t>
            </a:r>
          </a:p>
          <a:p>
            <a:pPr marL="365760" indent="-365760" eaLnBrk="1" hangingPunct="1">
              <a:spcBef>
                <a:spcPts val="0"/>
              </a:spcBef>
              <a:defRPr/>
            </a:pPr>
            <a:r>
              <a:rPr lang="en-US" sz="2600" dirty="0"/>
              <a:t>What are the purpose and key features of strategy H? </a:t>
            </a:r>
          </a:p>
          <a:p>
            <a:pPr marL="365760" indent="-365760" eaLnBrk="1" hangingPunct="1">
              <a:spcBef>
                <a:spcPts val="0"/>
              </a:spcBef>
              <a:defRPr/>
            </a:pPr>
            <a:r>
              <a:rPr lang="en-US" sz="2600" dirty="0"/>
              <a:t>Why is this strategy important for science content storyline coherence?</a:t>
            </a:r>
          </a:p>
          <a:p>
            <a:endParaRPr lang="en-US" sz="2800" dirty="0"/>
          </a:p>
          <a:p>
            <a:endParaRPr lang="en-US" dirty="0"/>
          </a:p>
        </p:txBody>
      </p:sp>
    </p:spTree>
    <p:extLst>
      <p:ext uri="{BB962C8B-B14F-4D97-AF65-F5344CB8AC3E}">
        <p14:creationId xmlns:p14="http://schemas.microsoft.com/office/powerpoint/2010/main" val="1537123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990600"/>
          </a:xfrm>
        </p:spPr>
        <p:txBody>
          <a:bodyPr>
            <a:noAutofit/>
          </a:bodyPr>
          <a:lstStyle/>
          <a:p>
            <a:r>
              <a:rPr lang="en-US" dirty="0"/>
              <a:t>SCSL Strategies F, G, and H: Discussion Question</a:t>
            </a:r>
          </a:p>
        </p:txBody>
      </p:sp>
      <p:sp>
        <p:nvSpPr>
          <p:cNvPr id="3" name="Content Placeholder 2"/>
          <p:cNvSpPr>
            <a:spLocks noGrp="1"/>
          </p:cNvSpPr>
          <p:nvPr>
            <p:ph idx="1"/>
          </p:nvPr>
        </p:nvSpPr>
        <p:spPr>
          <a:xfrm>
            <a:off x="533400" y="1828800"/>
            <a:ext cx="8305800" cy="4876800"/>
          </a:xfrm>
        </p:spPr>
        <p:txBody>
          <a:bodyPr/>
          <a:lstStyle/>
          <a:p>
            <a:pPr marL="0" indent="0">
              <a:buNone/>
            </a:pPr>
            <a:r>
              <a:rPr lang="en-US" sz="3200" dirty="0"/>
              <a:t>What’s similar and different about these three strategies? </a:t>
            </a:r>
          </a:p>
          <a:p>
            <a:pPr marL="0" indent="0">
              <a:buNone/>
            </a:pPr>
            <a:endParaRPr lang="en-US" sz="2800" dirty="0"/>
          </a:p>
        </p:txBody>
      </p:sp>
    </p:spTree>
    <p:extLst>
      <p:ext uri="{BB962C8B-B14F-4D97-AF65-F5344CB8AC3E}">
        <p14:creationId xmlns:p14="http://schemas.microsoft.com/office/powerpoint/2010/main" val="4262790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Autofit/>
          </a:bodyPr>
          <a:lstStyle/>
          <a:p>
            <a:r>
              <a:rPr lang="en-US" sz="3800" dirty="0"/>
              <a:t>Preparing for Video-based Lesson Analysis</a:t>
            </a:r>
          </a:p>
        </p:txBody>
      </p:sp>
      <p:sp>
        <p:nvSpPr>
          <p:cNvPr id="3" name="Content Placeholder 2"/>
          <p:cNvSpPr>
            <a:spLocks noGrp="1"/>
          </p:cNvSpPr>
          <p:nvPr>
            <p:ph idx="1"/>
          </p:nvPr>
        </p:nvSpPr>
        <p:spPr>
          <a:xfrm>
            <a:off x="685800" y="1524000"/>
            <a:ext cx="8077200" cy="4876800"/>
          </a:xfrm>
        </p:spPr>
        <p:txBody>
          <a:bodyPr/>
          <a:lstStyle/>
          <a:p>
            <a:pPr marL="0" indent="0">
              <a:buNone/>
            </a:pPr>
            <a:r>
              <a:rPr lang="en-US" sz="3200" dirty="0"/>
              <a:t>Read Analysis Guide F, part 1. </a:t>
            </a:r>
          </a:p>
          <a:p>
            <a:pPr marL="731520" indent="-365760" eaLnBrk="1" hangingPunct="1">
              <a:spcBef>
                <a:spcPts val="1200"/>
              </a:spcBef>
              <a:buFont typeface="+mj-lt"/>
              <a:buAutoNum type="arabicPeriod"/>
              <a:defRPr/>
            </a:pPr>
            <a:r>
              <a:rPr lang="en-US" sz="3200" dirty="0"/>
              <a:t>What is the difference between the main learning goal and supporting science ideas?</a:t>
            </a:r>
          </a:p>
          <a:p>
            <a:pPr marL="731520" indent="-365760" eaLnBrk="1" hangingPunct="1">
              <a:spcBef>
                <a:spcPts val="600"/>
              </a:spcBef>
              <a:buFont typeface="+mj-lt"/>
              <a:buAutoNum type="arabicPeriod"/>
              <a:defRPr/>
            </a:pPr>
            <a:r>
              <a:rPr lang="en-US" sz="3200" dirty="0"/>
              <a:t>What is similar about the main learning goal and supporting science ideas?</a:t>
            </a:r>
          </a:p>
        </p:txBody>
      </p:sp>
    </p:spTree>
    <p:extLst>
      <p:ext uri="{BB962C8B-B14F-4D97-AF65-F5344CB8AC3E}">
        <p14:creationId xmlns:p14="http://schemas.microsoft.com/office/powerpoint/2010/main" val="88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RESPeCT Templat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9673</TotalTime>
  <Words>6134</Words>
  <Application>Microsoft Office PowerPoint</Application>
  <PresentationFormat>On-screen Show (4:3)</PresentationFormat>
  <Paragraphs>828</Paragraphs>
  <Slides>51</Slides>
  <Notes>51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51</vt:i4>
      </vt:variant>
    </vt:vector>
  </HeadingPairs>
  <TitlesOfParts>
    <vt:vector size="56" baseType="lpstr">
      <vt:lpstr>Arial</vt:lpstr>
      <vt:lpstr>Calibri</vt:lpstr>
      <vt:lpstr>Lucida Sans Unicode</vt:lpstr>
      <vt:lpstr>Clarity</vt:lpstr>
      <vt:lpstr>RESPeCT Template</vt:lpstr>
      <vt:lpstr>RESPeCT PD pROGRAM</vt:lpstr>
      <vt:lpstr>Agenda for Day 8   </vt:lpstr>
      <vt:lpstr>Trends in Reflections</vt:lpstr>
      <vt:lpstr>Today’s Focus Questions</vt:lpstr>
      <vt:lpstr>PowerPoint Presentation</vt:lpstr>
      <vt:lpstr>Lesson Analysis: Focus Question 1</vt:lpstr>
      <vt:lpstr>SCSL Strategies F, G, and H: Purposes and Key Features</vt:lpstr>
      <vt:lpstr>SCSL Strategies F, G, and H: Discussion Question</vt:lpstr>
      <vt:lpstr>Preparing for Video-based Lesson Analysis</vt:lpstr>
      <vt:lpstr>Lesson Analysis: Strategy F</vt:lpstr>
      <vt:lpstr>Lesson Analysis: Strategies F, G, and H</vt:lpstr>
      <vt:lpstr>Lesson Analysis: Strategies F, G, and H</vt:lpstr>
      <vt:lpstr>Summary: Strategies F, G, and H</vt:lpstr>
      <vt:lpstr>Lesson Analysis: Focus Question 2</vt:lpstr>
      <vt:lpstr>Energy Transfer Lesson Plan Conversation</vt:lpstr>
      <vt:lpstr>STL Strategies Highlighted in the Energy Transfer Lessons</vt:lpstr>
      <vt:lpstr>SCSL Strategies Highlighted in the Energy Transfer Lessons</vt:lpstr>
      <vt:lpstr>Overview of Study-Group Sessions</vt:lpstr>
      <vt:lpstr>Teaching the Energy Transfer Lessons</vt:lpstr>
      <vt:lpstr>Scheduling School-Year Study Groups</vt:lpstr>
      <vt:lpstr>Energy Transfer</vt:lpstr>
      <vt:lpstr>Content Deepening Focus Question</vt:lpstr>
      <vt:lpstr>Defining Variables</vt:lpstr>
      <vt:lpstr>Graphing Variables</vt:lpstr>
      <vt:lpstr>Identify the x and y Variables</vt:lpstr>
      <vt:lpstr>Identify the x and y Variables</vt:lpstr>
      <vt:lpstr>Controlled versus Uncontrolled Variables</vt:lpstr>
      <vt:lpstr>The Time Variable</vt:lpstr>
      <vt:lpstr>Identify the x and y Variables</vt:lpstr>
      <vt:lpstr>PowerPoint Presentation</vt:lpstr>
      <vt:lpstr>Identify the x, y, and n Variables</vt:lpstr>
      <vt:lpstr>Identify the x, y, and n Variables</vt:lpstr>
      <vt:lpstr>Pendulums!</vt:lpstr>
      <vt:lpstr>Defining a Pendulum</vt:lpstr>
      <vt:lpstr>Understanding Pendulums</vt:lpstr>
      <vt:lpstr>PowerPoint Presentation</vt:lpstr>
      <vt:lpstr>PowerPoint Presentation</vt:lpstr>
      <vt:lpstr>PowerPoint Presentation</vt:lpstr>
      <vt:lpstr>Design a Research Experiment</vt:lpstr>
      <vt:lpstr>Design a Research Experiment</vt:lpstr>
      <vt:lpstr>Pendulum Experiment</vt:lpstr>
      <vt:lpstr>PowerPoint Presentation</vt:lpstr>
      <vt:lpstr>Pendulum Length</vt:lpstr>
      <vt:lpstr>Bob Mass and Starting Angle</vt:lpstr>
      <vt:lpstr>PowerPoint Presentation</vt:lpstr>
      <vt:lpstr>Reflect: Content Deepening Focus Question</vt:lpstr>
      <vt:lpstr>Key Science Ideas</vt:lpstr>
      <vt:lpstr>Today’s Focus Questions</vt:lpstr>
      <vt:lpstr>Summarizing Science Content Storyline Lens Strategies</vt:lpstr>
      <vt:lpstr>Let’s Celebrate!</vt:lpstr>
      <vt:lpstr>Thank You!</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436</cp:revision>
  <cp:lastPrinted>2014-06-15T14:19:04Z</cp:lastPrinted>
  <dcterms:created xsi:type="dcterms:W3CDTF">2014-06-10T18:20:14Z</dcterms:created>
  <dcterms:modified xsi:type="dcterms:W3CDTF">2020-01-07T23:15:42Z</dcterms:modified>
</cp:coreProperties>
</file>